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6" r:id="rId6"/>
    <p:sldId id="261" r:id="rId7"/>
    <p:sldId id="262" r:id="rId8"/>
    <p:sldId id="265" r:id="rId9"/>
    <p:sldId id="263" r:id="rId10"/>
    <p:sldId id="264"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5E8C984F-BE44-488C-A62A-2A630859BE1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8C984F-BE44-488C-A62A-2A630859BE10}"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8C984F-BE44-488C-A62A-2A630859BE1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3A08AA1D-1F3D-4931-BA54-460D2F8A8CC0}" type="datetimeFigureOut">
              <a:rPr lang="fr-FR" smtClean="0"/>
              <a:pPr/>
              <a:t>27/06/2013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5E8C984F-BE44-488C-A62A-2A630859BE10}"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A08AA1D-1F3D-4931-BA54-460D2F8A8CC0}" type="datetimeFigureOut">
              <a:rPr lang="fr-FR" smtClean="0"/>
              <a:pPr/>
              <a:t>27/06/2013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E8C984F-BE44-488C-A62A-2A630859BE10}"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2844" y="1285860"/>
            <a:ext cx="8643998" cy="4357718"/>
          </a:xfrm>
        </p:spPr>
        <p:txBody>
          <a:bodyPr>
            <a:normAutofit/>
          </a:bodyPr>
          <a:lstStyle/>
          <a:p>
            <a:pPr algn="just"/>
            <a:r>
              <a:rPr lang="fr-FR" sz="2400" dirty="0" smtClean="0">
                <a:solidFill>
                  <a:schemeClr val="bg1"/>
                </a:solidFill>
                <a:effectLst/>
                <a:latin typeface="Times New Roman" pitchFamily="18" charset="0"/>
                <a:cs typeface="Times New Roman" pitchFamily="18" charset="0"/>
              </a:rPr>
              <a:t/>
            </a:r>
            <a:br>
              <a:rPr lang="fr-FR" sz="2400" dirty="0" smtClean="0">
                <a:solidFill>
                  <a:schemeClr val="bg1"/>
                </a:solidFill>
                <a:effectLst/>
                <a:latin typeface="Times New Roman" pitchFamily="18" charset="0"/>
                <a:cs typeface="Times New Roman" pitchFamily="18" charset="0"/>
              </a:rPr>
            </a:br>
            <a:r>
              <a:rPr lang="fr-FR" sz="3600" dirty="0" smtClean="0">
                <a:solidFill>
                  <a:schemeClr val="bg1"/>
                </a:solidFill>
                <a:effectLst/>
                <a:latin typeface="Times New Roman" pitchFamily="18" charset="0"/>
                <a:cs typeface="Times New Roman" pitchFamily="18" charset="0"/>
              </a:rPr>
              <a:t>Communication</a:t>
            </a:r>
            <a:br>
              <a:rPr lang="fr-FR" sz="3600" dirty="0" smtClean="0">
                <a:solidFill>
                  <a:schemeClr val="bg1"/>
                </a:solidFill>
                <a:effectLst/>
                <a:latin typeface="Times New Roman" pitchFamily="18" charset="0"/>
                <a:cs typeface="Times New Roman" pitchFamily="18" charset="0"/>
              </a:rPr>
            </a:br>
            <a:r>
              <a:rPr lang="fr-FR" sz="3600" dirty="0" smtClean="0">
                <a:solidFill>
                  <a:schemeClr val="bg1"/>
                </a:solidFill>
                <a:effectLst/>
                <a:latin typeface="Times New Roman" pitchFamily="18" charset="0"/>
                <a:cs typeface="Times New Roman" pitchFamily="18" charset="0"/>
              </a:rPr>
              <a:t/>
            </a:r>
            <a:br>
              <a:rPr lang="fr-FR" sz="3600" dirty="0" smtClean="0">
                <a:solidFill>
                  <a:schemeClr val="bg1"/>
                </a:solidFill>
                <a:effectLst/>
                <a:latin typeface="Times New Roman" pitchFamily="18" charset="0"/>
                <a:cs typeface="Times New Roman" pitchFamily="18" charset="0"/>
              </a:rPr>
            </a:br>
            <a:r>
              <a:rPr lang="fr-FR" sz="3600" dirty="0" smtClean="0">
                <a:solidFill>
                  <a:schemeClr val="bg1"/>
                </a:solidFill>
                <a:effectLst/>
              </a:rPr>
              <a:t> </a:t>
            </a:r>
            <a:r>
              <a:rPr lang="fr-FR" sz="3600" dirty="0" smtClean="0">
                <a:solidFill>
                  <a:schemeClr val="bg1"/>
                </a:solidFill>
                <a:effectLst/>
                <a:latin typeface="Times New Roman" pitchFamily="18" charset="0"/>
                <a:cs typeface="Times New Roman" pitchFamily="18" charset="0"/>
              </a:rPr>
              <a:t>Appui de l’Etat à la jeunesse pour le financement de l’agriculture : </a:t>
            </a:r>
            <a:br>
              <a:rPr lang="fr-FR" sz="3600" dirty="0" smtClean="0">
                <a:solidFill>
                  <a:schemeClr val="bg1"/>
                </a:solidFill>
                <a:effectLst/>
                <a:latin typeface="Times New Roman" pitchFamily="18" charset="0"/>
                <a:cs typeface="Times New Roman" pitchFamily="18" charset="0"/>
              </a:rPr>
            </a:br>
            <a:r>
              <a:rPr lang="fr-FR" sz="3600" dirty="0" smtClean="0">
                <a:solidFill>
                  <a:schemeClr val="bg1"/>
                </a:solidFill>
                <a:effectLst/>
                <a:latin typeface="Times New Roman" pitchFamily="18" charset="0"/>
                <a:cs typeface="Times New Roman" pitchFamily="18" charset="0"/>
              </a:rPr>
              <a:t>cas des pays francophone d’Afrique </a:t>
            </a:r>
            <a:br>
              <a:rPr lang="fr-FR" sz="3600" dirty="0" smtClean="0">
                <a:solidFill>
                  <a:schemeClr val="bg1"/>
                </a:solidFill>
                <a:effectLst/>
                <a:latin typeface="Times New Roman" pitchFamily="18" charset="0"/>
                <a:cs typeface="Times New Roman" pitchFamily="18" charset="0"/>
              </a:rPr>
            </a:br>
            <a:r>
              <a:rPr lang="fr-FR" sz="3600" dirty="0" smtClean="0">
                <a:solidFill>
                  <a:schemeClr val="bg1"/>
                </a:solidFill>
                <a:effectLst/>
                <a:latin typeface="Times New Roman" pitchFamily="18" charset="0"/>
                <a:cs typeface="Times New Roman" pitchFamily="18" charset="0"/>
              </a:rPr>
              <a:t/>
            </a:r>
            <a:br>
              <a:rPr lang="fr-FR" sz="3600" dirty="0" smtClean="0">
                <a:solidFill>
                  <a:schemeClr val="bg1"/>
                </a:solidFill>
                <a:effectLst/>
                <a:latin typeface="Times New Roman" pitchFamily="18" charset="0"/>
                <a:cs typeface="Times New Roman" pitchFamily="18" charset="0"/>
              </a:rPr>
            </a:br>
            <a:endParaRPr lang="fr-FR" sz="3600" dirty="0">
              <a:solidFill>
                <a:schemeClr val="bg1"/>
              </a:solidFill>
              <a:effectLst/>
              <a:latin typeface="Times New Roman" pitchFamily="18" charset="0"/>
              <a:cs typeface="Times New Roman" pitchFamily="18" charset="0"/>
            </a:endParaRPr>
          </a:p>
        </p:txBody>
      </p:sp>
      <p:sp>
        <p:nvSpPr>
          <p:cNvPr id="3" name="Sous-titre 2"/>
          <p:cNvSpPr>
            <a:spLocks noGrp="1"/>
          </p:cNvSpPr>
          <p:nvPr>
            <p:ph type="subTitle" idx="1"/>
          </p:nvPr>
        </p:nvSpPr>
        <p:spPr>
          <a:xfrm>
            <a:off x="533400" y="4786322"/>
            <a:ext cx="8396318" cy="1785950"/>
          </a:xfrm>
        </p:spPr>
        <p:txBody>
          <a:bodyPr>
            <a:normAutofit/>
          </a:bodyPr>
          <a:lstStyle/>
          <a:p>
            <a:endParaRPr lang="fr-FR" dirty="0" smtClean="0"/>
          </a:p>
          <a:p>
            <a:r>
              <a:rPr lang="fr-FR" dirty="0" smtClean="0"/>
              <a:t>Pr Taladidia </a:t>
            </a:r>
            <a:r>
              <a:rPr lang="fr-FR" dirty="0" smtClean="0"/>
              <a:t>THIOMBIANO</a:t>
            </a:r>
          </a:p>
          <a:p>
            <a:r>
              <a:rPr lang="fr-FR" dirty="0" smtClean="0"/>
              <a:t>CEDRES, Université </a:t>
            </a:r>
            <a:r>
              <a:rPr lang="fr-FR" dirty="0" err="1" smtClean="0"/>
              <a:t>Ouaga</a:t>
            </a:r>
            <a:r>
              <a:rPr lang="fr-FR" dirty="0" smtClean="0"/>
              <a:t> 2</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lstStyle/>
          <a:p>
            <a:endParaRPr lang="fr-FR" dirty="0" smtClean="0"/>
          </a:p>
          <a:p>
            <a:endParaRPr lang="fr-FR" dirty="0"/>
          </a:p>
          <a:p>
            <a:endParaRPr lang="fr-FR" dirty="0" smtClean="0"/>
          </a:p>
          <a:p>
            <a:endParaRPr lang="fr-FR" dirty="0"/>
          </a:p>
          <a:p>
            <a:pPr algn="ctr">
              <a:buNone/>
            </a:pPr>
            <a:r>
              <a:rPr lang="fr-FR" dirty="0" smtClean="0">
                <a:latin typeface="Times New Roman" pitchFamily="18" charset="0"/>
                <a:cs typeface="Times New Roman" pitchFamily="18" charset="0"/>
              </a:rPr>
              <a:t>Merci de votre attention</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sz="2400" dirty="0" smtClean="0">
                <a:latin typeface="Times New Roman" pitchFamily="18" charset="0"/>
                <a:cs typeface="Times New Roman" pitchFamily="18" charset="0"/>
              </a:rPr>
              <a:t>En Afrique, plus de 20% de la population a </a:t>
            </a:r>
            <a:r>
              <a:rPr lang="fr-FR" sz="2400" dirty="0">
                <a:latin typeface="Times New Roman" pitchFamily="18" charset="0"/>
                <a:cs typeface="Times New Roman" pitchFamily="18" charset="0"/>
              </a:rPr>
              <a:t>aujourd’hui entre 15 et 20 ans.  Ces tendances sont présentes dans l’UEMOA où, dans 3 pays (Niger 3,89%, Burkina Faso 3,1%, Bénin 3,03%) des huit, les taux de croissance moyens annuels de leur population au cours de la période 2005-2010 sont les plus élevés du </a:t>
            </a:r>
            <a:r>
              <a:rPr lang="fr-FR" sz="2400" dirty="0" smtClean="0">
                <a:latin typeface="Times New Roman" pitchFamily="18" charset="0"/>
                <a:cs typeface="Times New Roman" pitchFamily="18" charset="0"/>
              </a:rPr>
              <a:t>monde (Banque Mondiale, 2008)</a:t>
            </a:r>
          </a:p>
          <a:p>
            <a:pPr algn="just"/>
            <a:r>
              <a:rPr lang="fr-FR" sz="2400" dirty="0">
                <a:latin typeface="Times New Roman" pitchFamily="18" charset="0"/>
                <a:cs typeface="Times New Roman" pitchFamily="18" charset="0"/>
              </a:rPr>
              <a:t>En 2008, </a:t>
            </a:r>
            <a:r>
              <a:rPr lang="fr-FR" sz="2400" dirty="0" smtClean="0">
                <a:latin typeface="Times New Roman" pitchFamily="18" charset="0"/>
                <a:cs typeface="Times New Roman" pitchFamily="18" charset="0"/>
              </a:rPr>
              <a:t>la population agricole en </a:t>
            </a:r>
            <a:r>
              <a:rPr lang="fr-FR" sz="2400" dirty="0" smtClean="0">
                <a:latin typeface="Times New Roman" pitchFamily="18" charset="0"/>
                <a:cs typeface="Times New Roman" pitchFamily="18" charset="0"/>
              </a:rPr>
              <a:t>Côte </a:t>
            </a:r>
            <a:r>
              <a:rPr lang="fr-FR" sz="2400" dirty="0">
                <a:latin typeface="Times New Roman" pitchFamily="18" charset="0"/>
                <a:cs typeface="Times New Roman" pitchFamily="18" charset="0"/>
              </a:rPr>
              <a:t>d’Ivoire </a:t>
            </a:r>
            <a:r>
              <a:rPr lang="fr-FR" sz="2400" dirty="0" smtClean="0">
                <a:latin typeface="Times New Roman" pitchFamily="18" charset="0"/>
                <a:cs typeface="Times New Roman" pitchFamily="18" charset="0"/>
              </a:rPr>
              <a:t>était </a:t>
            </a:r>
            <a:r>
              <a:rPr lang="fr-FR" sz="2400" dirty="0">
                <a:latin typeface="Times New Roman" pitchFamily="18" charset="0"/>
                <a:cs typeface="Times New Roman" pitchFamily="18" charset="0"/>
              </a:rPr>
              <a:t>de 46,52% de la population totale, tandis qu’en 2012, au Burkina Faso, ce taux atteint 80%  et 57,57% au </a:t>
            </a:r>
            <a:r>
              <a:rPr lang="fr-FR" sz="2400" dirty="0" smtClean="0">
                <a:latin typeface="Times New Roman" pitchFamily="18" charset="0"/>
                <a:cs typeface="Times New Roman" pitchFamily="18" charset="0"/>
              </a:rPr>
              <a:t>Sénégal</a:t>
            </a:r>
            <a:r>
              <a:rPr lang="fr-FR" sz="2400" dirty="0">
                <a:latin typeface="Times New Roman" pitchFamily="18" charset="0"/>
                <a:cs typeface="Times New Roman" pitchFamily="18" charset="0"/>
              </a:rPr>
              <a:t> </a:t>
            </a:r>
            <a:r>
              <a:rPr lang="fr-FR" sz="2400" dirty="0" smtClean="0">
                <a:latin typeface="Times New Roman" pitchFamily="18" charset="0"/>
                <a:cs typeface="Times New Roman" pitchFamily="18" charset="0"/>
              </a:rPr>
              <a:t>(</a:t>
            </a:r>
            <a:r>
              <a:rPr lang="fr-FR" sz="2400" dirty="0" err="1" smtClean="0">
                <a:latin typeface="Times New Roman" pitchFamily="18" charset="0"/>
                <a:cs typeface="Times New Roman" pitchFamily="18" charset="0"/>
              </a:rPr>
              <a:t>countrystat</a:t>
            </a:r>
            <a:r>
              <a:rPr lang="fr-FR" sz="2400" dirty="0" smtClean="0">
                <a:latin typeface="Times New Roman" pitchFamily="18" charset="0"/>
                <a:cs typeface="Times New Roman" pitchFamily="18" charset="0"/>
              </a:rPr>
              <a:t>, 2012)</a:t>
            </a:r>
          </a:p>
          <a:p>
            <a:pPr algn="just"/>
            <a:r>
              <a:rPr lang="fr-FR" sz="2400" dirty="0">
                <a:latin typeface="Times New Roman" pitchFamily="18" charset="0"/>
                <a:cs typeface="Times New Roman" pitchFamily="18" charset="0"/>
              </a:rPr>
              <a:t>l’insertion </a:t>
            </a:r>
            <a:r>
              <a:rPr lang="fr-FR" sz="2400" dirty="0" smtClean="0">
                <a:latin typeface="Times New Roman" pitchFamily="18" charset="0"/>
                <a:cs typeface="Times New Roman" pitchFamily="18" charset="0"/>
              </a:rPr>
              <a:t>d’une </a:t>
            </a:r>
            <a:r>
              <a:rPr lang="fr-FR" sz="2400" dirty="0">
                <a:latin typeface="Times New Roman" pitchFamily="18" charset="0"/>
                <a:cs typeface="Times New Roman" pitchFamily="18" charset="0"/>
              </a:rPr>
              <a:t>bonne partie de cette jeunesse dans </a:t>
            </a:r>
            <a:r>
              <a:rPr lang="fr-FR" sz="2400" dirty="0" smtClean="0">
                <a:latin typeface="Times New Roman" pitchFamily="18" charset="0"/>
                <a:cs typeface="Times New Roman" pitchFamily="18" charset="0"/>
              </a:rPr>
              <a:t>l’agriculture pourrait être une solution à la fois au chômage et au développement agricole.</a:t>
            </a:r>
            <a:endParaRPr lang="fr-FR" sz="2400" dirty="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Il s’agit de savoir ici si la </a:t>
            </a:r>
            <a:r>
              <a:rPr lang="fr-FR" sz="2400" dirty="0" smtClean="0">
                <a:latin typeface="Times New Roman" pitchFamily="18" charset="0"/>
                <a:cs typeface="Times New Roman" pitchFamily="18" charset="0"/>
              </a:rPr>
              <a:t>jeunesse, </a:t>
            </a:r>
            <a:r>
              <a:rPr lang="fr-FR" sz="2400" dirty="0">
                <a:latin typeface="Times New Roman" pitchFamily="18" charset="0"/>
                <a:cs typeface="Times New Roman" pitchFamily="18" charset="0"/>
              </a:rPr>
              <a:t>en </a:t>
            </a:r>
            <a:r>
              <a:rPr lang="fr-FR" sz="2400" dirty="0" smtClean="0">
                <a:latin typeface="Times New Roman" pitchFamily="18" charset="0"/>
                <a:cs typeface="Times New Roman" pitchFamily="18" charset="0"/>
              </a:rPr>
              <a:t>particulier celles </a:t>
            </a:r>
            <a:r>
              <a:rPr lang="fr-FR" sz="2400" dirty="0">
                <a:latin typeface="Times New Roman" pitchFamily="18" charset="0"/>
                <a:cs typeface="Times New Roman" pitchFamily="18" charset="0"/>
              </a:rPr>
              <a:t>des pays </a:t>
            </a:r>
            <a:r>
              <a:rPr lang="fr-FR" sz="2400" dirty="0" smtClean="0">
                <a:latin typeface="Times New Roman" pitchFamily="18" charset="0"/>
                <a:cs typeface="Times New Roman" pitchFamily="18" charset="0"/>
              </a:rPr>
              <a:t>francophones </a:t>
            </a:r>
            <a:r>
              <a:rPr lang="fr-FR" sz="2400" dirty="0">
                <a:latin typeface="Times New Roman" pitchFamily="18" charset="0"/>
                <a:cs typeface="Times New Roman" pitchFamily="18" charset="0"/>
              </a:rPr>
              <a:t>d’Afrique bénéficie </a:t>
            </a:r>
            <a:r>
              <a:rPr lang="fr-FR" sz="2400" dirty="0" smtClean="0">
                <a:latin typeface="Times New Roman" pitchFamily="18" charset="0"/>
                <a:cs typeface="Times New Roman" pitchFamily="18" charset="0"/>
              </a:rPr>
              <a:t>du financement </a:t>
            </a:r>
            <a:r>
              <a:rPr lang="fr-FR" sz="2400" dirty="0">
                <a:latin typeface="Times New Roman" pitchFamily="18" charset="0"/>
                <a:cs typeface="Times New Roman" pitchFamily="18" charset="0"/>
              </a:rPr>
              <a:t>agricole de leur l’Etat.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428604"/>
            <a:ext cx="8686800" cy="1000132"/>
          </a:xfrm>
        </p:spPr>
        <p:txBody>
          <a:bodyPr>
            <a:normAutofit fontScale="90000"/>
          </a:bodyPr>
          <a:lstStyle/>
          <a:p>
            <a:r>
              <a:rPr lang="fr-FR" sz="3100" b="1" dirty="0" smtClean="0"/>
              <a:t/>
            </a:r>
            <a:br>
              <a:rPr lang="fr-FR" sz="3100" b="1" dirty="0" smtClean="0"/>
            </a:br>
            <a:r>
              <a:rPr lang="fr-FR" sz="3100" b="1" dirty="0"/>
              <a:t/>
            </a:r>
            <a:br>
              <a:rPr lang="fr-FR" sz="3100" b="1" dirty="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sz="3100" b="1" dirty="0" smtClean="0"/>
              <a:t/>
            </a:r>
            <a:br>
              <a:rPr lang="fr-FR" sz="3100" b="1" dirty="0" smtClean="0"/>
            </a:br>
            <a:r>
              <a:rPr lang="fr-FR" dirty="0"/>
              <a:t/>
            </a:r>
            <a:br>
              <a:rPr lang="fr-FR" dirty="0"/>
            </a:br>
            <a:r>
              <a:rPr lang="fr-FR" sz="3100" b="1" dirty="0" smtClean="0">
                <a:solidFill>
                  <a:srgbClr val="04617B"/>
                </a:solidFill>
              </a:rPr>
              <a:t> 1- Les obstacles à l’insertion des jeunes dans l’agriculture </a:t>
            </a:r>
            <a:endParaRPr lang="fr-FR" dirty="0"/>
          </a:p>
        </p:txBody>
      </p:sp>
      <p:sp>
        <p:nvSpPr>
          <p:cNvPr id="3" name="Espace réservé du contenu 2"/>
          <p:cNvSpPr>
            <a:spLocks noGrp="1"/>
          </p:cNvSpPr>
          <p:nvPr>
            <p:ph idx="1"/>
          </p:nvPr>
        </p:nvSpPr>
        <p:spPr>
          <a:xfrm>
            <a:off x="0" y="1600200"/>
            <a:ext cx="9001156" cy="4257692"/>
          </a:xfrm>
        </p:spPr>
        <p:txBody>
          <a:bodyPr>
            <a:normAutofit/>
          </a:bodyPr>
          <a:lstStyle/>
          <a:p>
            <a:pPr>
              <a:buNone/>
            </a:pPr>
            <a:r>
              <a:rPr lang="fr-FR" sz="2400" b="1" dirty="0"/>
              <a:t>L’insertion de la jeunesse dans le secteur agricole se heurte à plusieurs </a:t>
            </a:r>
            <a:r>
              <a:rPr lang="fr-FR" sz="2400" b="1" dirty="0" smtClean="0"/>
              <a:t>difficultés</a:t>
            </a:r>
            <a:r>
              <a:rPr lang="fr-FR" dirty="0" smtClean="0"/>
              <a:t>:</a:t>
            </a:r>
          </a:p>
          <a:p>
            <a:pPr algn="just">
              <a:buFontTx/>
              <a:buChar char="-"/>
            </a:pPr>
            <a:r>
              <a:rPr lang="fr-FR" sz="2400" dirty="0" smtClean="0">
                <a:latin typeface="Times New Roman" pitchFamily="18" charset="0"/>
                <a:cs typeface="Times New Roman" pitchFamily="18" charset="0"/>
              </a:rPr>
              <a:t>La jeunesse est très </a:t>
            </a:r>
            <a:r>
              <a:rPr lang="fr-FR" sz="2400" dirty="0">
                <a:latin typeface="Times New Roman" pitchFamily="18" charset="0"/>
                <a:cs typeface="Times New Roman" pitchFamily="18" charset="0"/>
              </a:rPr>
              <a:t>peu attirée par le métier </a:t>
            </a:r>
            <a:r>
              <a:rPr lang="fr-FR" sz="2400" dirty="0" smtClean="0">
                <a:latin typeface="Times New Roman" pitchFamily="18" charset="0"/>
                <a:cs typeface="Times New Roman" pitchFamily="18" charset="0"/>
              </a:rPr>
              <a:t>d'agriculteur</a:t>
            </a:r>
          </a:p>
          <a:p>
            <a:pPr algn="just">
              <a:buFontTx/>
              <a:buChar char="-"/>
            </a:pPr>
            <a:r>
              <a:rPr lang="fr-FR" sz="2400" dirty="0" smtClean="0">
                <a:latin typeface="Times New Roman" pitchFamily="18" charset="0"/>
                <a:cs typeface="Times New Roman" pitchFamily="18" charset="0"/>
              </a:rPr>
              <a:t> le problème de l'intégration dans les villages d'accueil pour leur installation</a:t>
            </a:r>
          </a:p>
          <a:p>
            <a:pPr algn="just">
              <a:buFontTx/>
              <a:buChar char="-"/>
            </a:pPr>
            <a:r>
              <a:rPr lang="fr-FR" sz="2400" dirty="0" smtClean="0">
                <a:latin typeface="Times New Roman" pitchFamily="18" charset="0"/>
                <a:cs typeface="Times New Roman" pitchFamily="18" charset="0"/>
              </a:rPr>
              <a:t>l’accès </a:t>
            </a:r>
            <a:r>
              <a:rPr lang="fr-FR" sz="2400" dirty="0">
                <a:latin typeface="Times New Roman" pitchFamily="18" charset="0"/>
                <a:cs typeface="Times New Roman" pitchFamily="18" charset="0"/>
              </a:rPr>
              <a:t>sécurisé au foncier par les jeunes </a:t>
            </a:r>
            <a:endParaRPr lang="fr-FR" sz="2400" dirty="0" smtClean="0">
              <a:latin typeface="Times New Roman" pitchFamily="18" charset="0"/>
              <a:cs typeface="Times New Roman" pitchFamily="18" charset="0"/>
            </a:endParaRPr>
          </a:p>
          <a:p>
            <a:pPr algn="just">
              <a:buFontTx/>
              <a:buChar char="-"/>
            </a:pPr>
            <a:r>
              <a:rPr lang="fr-FR" sz="2400" dirty="0">
                <a:latin typeface="Times New Roman" pitchFamily="18" charset="0"/>
                <a:cs typeface="Times New Roman" pitchFamily="18" charset="0"/>
              </a:rPr>
              <a:t>les revenus agricoles sont </a:t>
            </a:r>
            <a:r>
              <a:rPr lang="fr-FR" sz="2400" dirty="0" smtClean="0">
                <a:latin typeface="Times New Roman" pitchFamily="18" charset="0"/>
                <a:cs typeface="Times New Roman" pitchFamily="18" charset="0"/>
              </a:rPr>
              <a:t>nettement inférieurs </a:t>
            </a:r>
            <a:r>
              <a:rPr lang="fr-FR" sz="2400" dirty="0">
                <a:latin typeface="Times New Roman" pitchFamily="18" charset="0"/>
                <a:cs typeface="Times New Roman" pitchFamily="18" charset="0"/>
              </a:rPr>
              <a:t>à ceux des autres </a:t>
            </a:r>
            <a:r>
              <a:rPr lang="fr-FR" sz="2400" dirty="0" smtClean="0">
                <a:latin typeface="Times New Roman" pitchFamily="18" charset="0"/>
                <a:cs typeface="Times New Roman" pitchFamily="18" charset="0"/>
              </a:rPr>
              <a:t>activités ce qui décourage </a:t>
            </a:r>
            <a:r>
              <a:rPr lang="fr-FR" sz="2400" dirty="0">
                <a:latin typeface="Times New Roman" pitchFamily="18" charset="0"/>
                <a:cs typeface="Times New Roman" pitchFamily="18" charset="0"/>
              </a:rPr>
              <a:t>une bonne partie de la jeunesse (diplômée surtout) à embrasser un métier </a:t>
            </a:r>
            <a:r>
              <a:rPr lang="fr-FR" sz="2400" dirty="0" smtClean="0">
                <a:latin typeface="Times New Roman" pitchFamily="18" charset="0"/>
                <a:cs typeface="Times New Roman" pitchFamily="18" charset="0"/>
              </a:rPr>
              <a:t>agricole.</a:t>
            </a:r>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785818"/>
          </a:xfrm>
        </p:spPr>
        <p:txBody>
          <a:bodyPr>
            <a:normAutofit fontScale="90000"/>
          </a:bodyPr>
          <a:lstStyle/>
          <a:p>
            <a:r>
              <a:rPr lang="fr-FR" sz="3600" b="1" dirty="0" smtClean="0"/>
              <a:t/>
            </a:r>
            <a:br>
              <a:rPr lang="fr-FR" sz="3600" b="1" dirty="0" smtClean="0"/>
            </a:br>
            <a:r>
              <a:rPr lang="fr-FR" sz="3600" b="1" dirty="0" smtClean="0"/>
              <a:t/>
            </a:r>
            <a:br>
              <a:rPr lang="fr-FR" sz="3600" b="1" dirty="0" smtClean="0"/>
            </a:br>
            <a:r>
              <a:rPr lang="fr-FR" dirty="0"/>
              <a:t/>
            </a:r>
            <a:br>
              <a:rPr lang="fr-FR" dirty="0"/>
            </a:br>
            <a:r>
              <a:rPr lang="fr-FR" sz="2700" b="1" dirty="0" smtClean="0">
                <a:solidFill>
                  <a:srgbClr val="04617B"/>
                </a:solidFill>
              </a:rPr>
              <a:t> 2- Politiques de soutien aux jeunes dans l’agriculture en Afrique francophone (1/2)</a:t>
            </a:r>
            <a:endParaRPr lang="fr-FR" dirty="0"/>
          </a:p>
        </p:txBody>
      </p:sp>
      <p:sp>
        <p:nvSpPr>
          <p:cNvPr id="3" name="Espace réservé du contenu 2"/>
          <p:cNvSpPr>
            <a:spLocks noGrp="1"/>
          </p:cNvSpPr>
          <p:nvPr>
            <p:ph idx="1"/>
          </p:nvPr>
        </p:nvSpPr>
        <p:spPr>
          <a:xfrm>
            <a:off x="0" y="1500174"/>
            <a:ext cx="9144000" cy="5357826"/>
          </a:xfrm>
        </p:spPr>
        <p:txBody>
          <a:bodyPr>
            <a:normAutofit/>
          </a:bodyPr>
          <a:lstStyle/>
          <a:p>
            <a:pPr algn="just"/>
            <a:r>
              <a:rPr lang="fr-FR" sz="2200" dirty="0">
                <a:latin typeface="Times New Roman" pitchFamily="18" charset="0"/>
                <a:cs typeface="Times New Roman" pitchFamily="18" charset="0"/>
              </a:rPr>
              <a:t>La plupart des jeunes, surtout des zones rurales demeurent pauvres ; trois sur quatre vivent avec moins de 2 $ par jour et n’ont pas les ressources et les compétences pour entreprendre le métier d’agriculteur (Rapport, 2012</a:t>
            </a:r>
            <a:r>
              <a:rPr lang="fr-FR" sz="2200" dirty="0" smtClean="0">
                <a:latin typeface="Times New Roman" pitchFamily="18" charset="0"/>
                <a:cs typeface="Times New Roman" pitchFamily="18" charset="0"/>
              </a:rPr>
              <a:t>).</a:t>
            </a:r>
          </a:p>
          <a:p>
            <a:pPr algn="just"/>
            <a:r>
              <a:rPr lang="fr-FR" sz="2200" dirty="0">
                <a:latin typeface="Times New Roman" pitchFamily="18" charset="0"/>
                <a:cs typeface="Times New Roman" pitchFamily="18" charset="0"/>
              </a:rPr>
              <a:t>L</a:t>
            </a:r>
            <a:r>
              <a:rPr lang="fr-FR" sz="2200" dirty="0" smtClean="0">
                <a:latin typeface="Times New Roman" pitchFamily="18" charset="0"/>
                <a:cs typeface="Times New Roman" pitchFamily="18" charset="0"/>
              </a:rPr>
              <a:t>'installation </a:t>
            </a:r>
            <a:r>
              <a:rPr lang="fr-FR" sz="2200" dirty="0">
                <a:latin typeface="Times New Roman" pitchFamily="18" charset="0"/>
                <a:cs typeface="Times New Roman" pitchFamily="18" charset="0"/>
              </a:rPr>
              <a:t>des jeunes en agriculture suppose </a:t>
            </a:r>
            <a:r>
              <a:rPr lang="fr-FR" sz="2200" dirty="0" smtClean="0">
                <a:latin typeface="Times New Roman" pitchFamily="18" charset="0"/>
                <a:cs typeface="Times New Roman" pitchFamily="18" charset="0"/>
              </a:rPr>
              <a:t>donc un </a:t>
            </a:r>
            <a:r>
              <a:rPr lang="fr-FR" sz="2200" dirty="0">
                <a:latin typeface="Times New Roman" pitchFamily="18" charset="0"/>
                <a:cs typeface="Times New Roman" pitchFamily="18" charset="0"/>
              </a:rPr>
              <a:t>ensemble de mesures structurelles précises et cohérentes à travers une politique agricole soutenue par les pouvoirs publics.</a:t>
            </a:r>
          </a:p>
          <a:p>
            <a:pPr algn="just">
              <a:buNone/>
            </a:pPr>
            <a:r>
              <a:rPr lang="fr-FR" sz="2400" b="1" dirty="0" smtClean="0"/>
              <a:t>Au </a:t>
            </a:r>
            <a:r>
              <a:rPr lang="fr-FR" sz="2400" b="1" dirty="0"/>
              <a:t>Burkina Faso, les principaux textes votés </a:t>
            </a:r>
            <a:r>
              <a:rPr lang="fr-FR" sz="2400" b="1" dirty="0" smtClean="0"/>
              <a:t>au profit </a:t>
            </a:r>
            <a:r>
              <a:rPr lang="fr-FR" sz="2400" b="1" dirty="0"/>
              <a:t>des jeunes </a:t>
            </a:r>
            <a:r>
              <a:rPr lang="fr-FR" sz="2400" b="1" dirty="0" smtClean="0"/>
              <a:t>pour </a:t>
            </a:r>
            <a:r>
              <a:rPr lang="fr-FR" sz="2400" b="1" dirty="0"/>
              <a:t>la promotion de l’agriculture sont les </a:t>
            </a:r>
            <a:r>
              <a:rPr lang="fr-FR" sz="2400" b="1" dirty="0" smtClean="0"/>
              <a:t>suivants</a:t>
            </a:r>
            <a:r>
              <a:rPr lang="fr-FR" dirty="0" smtClean="0"/>
              <a:t>:</a:t>
            </a:r>
          </a:p>
          <a:p>
            <a:pPr algn="just">
              <a:buFontTx/>
              <a:buChar char="-"/>
            </a:pPr>
            <a:r>
              <a:rPr lang="fr-FR" sz="2000" dirty="0" smtClean="0">
                <a:latin typeface="Times New Roman" pitchFamily="18" charset="0"/>
                <a:cs typeface="Times New Roman" pitchFamily="18" charset="0"/>
              </a:rPr>
              <a:t>La </a:t>
            </a:r>
            <a:r>
              <a:rPr lang="fr-FR" sz="2000" dirty="0">
                <a:latin typeface="Times New Roman" pitchFamily="18" charset="0"/>
                <a:cs typeface="Times New Roman" pitchFamily="18" charset="0"/>
              </a:rPr>
              <a:t>reconnaissance juridique de l'Union nationale des jeunes producteurs agricoles du Burkina (UNJPA-B) </a:t>
            </a:r>
            <a:r>
              <a:rPr lang="fr-FR" sz="2000" dirty="0" smtClean="0">
                <a:latin typeface="Times New Roman" pitchFamily="18" charset="0"/>
                <a:cs typeface="Times New Roman" pitchFamily="18" charset="0"/>
              </a:rPr>
              <a:t>en 1997</a:t>
            </a:r>
          </a:p>
          <a:p>
            <a:pPr algn="just">
              <a:buFontTx/>
              <a:buChar char="-"/>
            </a:pPr>
            <a:r>
              <a:rPr lang="fr-FR" sz="2000" dirty="0">
                <a:latin typeface="Times New Roman" pitchFamily="18" charset="0"/>
                <a:cs typeface="Times New Roman" pitchFamily="18" charset="0"/>
              </a:rPr>
              <a:t> La création du Secrétariat permanent à l'appui aux jeunes producteurs agricoles (SP/AJPA) </a:t>
            </a:r>
            <a:r>
              <a:rPr lang="fr-FR" sz="2000" dirty="0" smtClean="0">
                <a:latin typeface="Times New Roman" pitchFamily="18" charset="0"/>
                <a:cs typeface="Times New Roman" pitchFamily="18" charset="0"/>
              </a:rPr>
              <a:t>en 1999</a:t>
            </a:r>
          </a:p>
          <a:p>
            <a:pPr algn="just">
              <a:buFontTx/>
              <a:buChar char="-"/>
            </a:pPr>
            <a:r>
              <a:rPr lang="fr-FR" sz="2000" dirty="0">
                <a:latin typeface="Times New Roman" pitchFamily="18" charset="0"/>
                <a:cs typeface="Times New Roman" pitchFamily="18" charset="0"/>
              </a:rPr>
              <a:t> une stratégie nationale en matière de fixation des jeunes dans leurs terroirs (SNFJT) a constitué l’outil de coordination et d’harmonisation des interventions en faveur des jeunes ruraux</a:t>
            </a:r>
            <a:endParaRPr lang="fr-FR" sz="2000" dirty="0" smtClean="0">
              <a:latin typeface="Times New Roman" pitchFamily="18" charset="0"/>
              <a:cs typeface="Times New Roman" pitchFamily="18" charset="0"/>
            </a:endParaRPr>
          </a:p>
          <a:p>
            <a:pPr algn="just">
              <a:buFontTx/>
              <a:buChar char="-"/>
            </a:pPr>
            <a:endParaRPr lang="fr-FR" sz="1800" dirty="0" smtClean="0"/>
          </a:p>
          <a:p>
            <a:pPr algn="just">
              <a:buFontTx/>
              <a:buChar char="-"/>
            </a:pPr>
            <a:endParaRPr lang="fr-FR"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700" b="1" dirty="0" smtClean="0">
                <a:solidFill>
                  <a:prstClr val="black"/>
                </a:solidFill>
              </a:rPr>
              <a:t>2- Politiques de soutien aux jeunes dans l’agriculture en Afrique francophone (2/2)</a:t>
            </a:r>
            <a:endParaRPr lang="fr-FR" dirty="0"/>
          </a:p>
        </p:txBody>
      </p:sp>
      <p:sp>
        <p:nvSpPr>
          <p:cNvPr id="3" name="Espace réservé du contenu 2"/>
          <p:cNvSpPr>
            <a:spLocks noGrp="1"/>
          </p:cNvSpPr>
          <p:nvPr>
            <p:ph idx="1"/>
          </p:nvPr>
        </p:nvSpPr>
        <p:spPr>
          <a:xfrm>
            <a:off x="457200" y="1600201"/>
            <a:ext cx="8229600" cy="3900502"/>
          </a:xfrm>
        </p:spPr>
        <p:txBody>
          <a:bodyPr>
            <a:normAutofit fontScale="85000" lnSpcReduction="10000"/>
          </a:bodyPr>
          <a:lstStyle/>
          <a:p>
            <a:pPr>
              <a:buNone/>
            </a:pPr>
            <a:endParaRPr lang="fr-FR" sz="2600" dirty="0" smtClean="0">
              <a:latin typeface="Times New Roman" pitchFamily="18" charset="0"/>
              <a:cs typeface="Times New Roman" pitchFamily="18" charset="0"/>
            </a:endParaRPr>
          </a:p>
          <a:p>
            <a:pPr>
              <a:buNone/>
            </a:pPr>
            <a:endParaRPr lang="fr-FR" dirty="0" smtClean="0">
              <a:latin typeface="Times New Roman" pitchFamily="18" charset="0"/>
              <a:cs typeface="Times New Roman" pitchFamily="18" charset="0"/>
            </a:endParaRPr>
          </a:p>
          <a:p>
            <a:pPr>
              <a:buNone/>
            </a:pPr>
            <a:r>
              <a:rPr lang="fr-FR" sz="2600" dirty="0" smtClean="0">
                <a:latin typeface="Times New Roman" pitchFamily="18" charset="0"/>
                <a:cs typeface="Times New Roman" pitchFamily="18" charset="0"/>
              </a:rPr>
              <a:t>Au Benin, il existe un Programme spécial d’installation des jeunes dans l’agriculture (PSIJA) avec pour objectifs  spécifiques :</a:t>
            </a:r>
          </a:p>
          <a:p>
            <a:r>
              <a:rPr lang="fr-FR" sz="2600" dirty="0" smtClean="0">
                <a:latin typeface="Times New Roman" pitchFamily="18" charset="0"/>
                <a:cs typeface="Times New Roman" pitchFamily="18" charset="0"/>
              </a:rPr>
              <a:t> i) assurer la sécurité des terres en vue de faciliter l’installation des jeunes dans  l’agriculture, </a:t>
            </a:r>
          </a:p>
          <a:p>
            <a:r>
              <a:rPr lang="fr-FR" sz="2600" dirty="0" smtClean="0">
                <a:latin typeface="Times New Roman" pitchFamily="18" charset="0"/>
                <a:cs typeface="Times New Roman" pitchFamily="18" charset="0"/>
              </a:rPr>
              <a:t>ii) fournir un appui technique pour l’élaboration des plans d’affaires, </a:t>
            </a:r>
          </a:p>
          <a:p>
            <a:r>
              <a:rPr lang="fr-FR" sz="2600" dirty="0" smtClean="0">
                <a:latin typeface="Times New Roman" pitchFamily="18" charset="0"/>
                <a:cs typeface="Times New Roman" pitchFamily="18" charset="0"/>
              </a:rPr>
              <a:t>iii) aider dans la  recherche de ressources financières en vue du démarrage des activités, </a:t>
            </a:r>
          </a:p>
          <a:p>
            <a:r>
              <a:rPr lang="fr-FR" sz="2600" dirty="0" smtClean="0">
                <a:latin typeface="Times New Roman" pitchFamily="18" charset="0"/>
                <a:cs typeface="Times New Roman" pitchFamily="18" charset="0"/>
              </a:rPr>
              <a:t>iv) assurer l’accompagnement  pour limiter les échecs de parcours et aider à la gestion des difficultés rencontrées</a:t>
            </a:r>
            <a:r>
              <a:rPr lang="fr-FR" dirty="0" smtClean="0">
                <a:latin typeface="Times New Roman" pitchFamily="18" charset="0"/>
                <a:cs typeface="Times New Roman" pitchFamily="18" charset="0"/>
              </a:rPr>
              <a:t>.</a:t>
            </a:r>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8686800" cy="785818"/>
          </a:xfrm>
        </p:spPr>
        <p:txBody>
          <a:bodyPr>
            <a:normAutofit fontScale="90000"/>
          </a:bodyPr>
          <a:lstStyle/>
          <a:p>
            <a:r>
              <a:rPr lang="fr-FR" sz="2700" b="1" dirty="0" smtClean="0">
                <a:latin typeface="Times New Roman" pitchFamily="18" charset="0"/>
                <a:cs typeface="Times New Roman" pitchFamily="18" charset="0"/>
              </a:rPr>
              <a:t/>
            </a:r>
            <a:br>
              <a:rPr lang="fr-FR" sz="2700" b="1" dirty="0" smtClean="0">
                <a:latin typeface="Times New Roman" pitchFamily="18" charset="0"/>
                <a:cs typeface="Times New Roman" pitchFamily="18" charset="0"/>
              </a:rPr>
            </a:br>
            <a:r>
              <a:rPr lang="fr-FR" sz="2700" b="1" dirty="0" smtClean="0">
                <a:latin typeface="Times New Roman" pitchFamily="18" charset="0"/>
                <a:cs typeface="Times New Roman" pitchFamily="18" charset="0"/>
              </a:rPr>
              <a:t/>
            </a:r>
            <a:br>
              <a:rPr lang="fr-FR" sz="2700" b="1" dirty="0" smtClean="0">
                <a:latin typeface="Times New Roman" pitchFamily="18" charset="0"/>
                <a:cs typeface="Times New Roman" pitchFamily="18" charset="0"/>
              </a:rPr>
            </a:br>
            <a:r>
              <a:rPr lang="fr-FR" dirty="0"/>
              <a:t/>
            </a:r>
            <a:br>
              <a:rPr lang="fr-FR" dirty="0"/>
            </a:br>
            <a:r>
              <a:rPr lang="fr-FR" sz="2700" b="1" dirty="0" smtClean="0">
                <a:solidFill>
                  <a:srgbClr val="04617B"/>
                </a:solidFill>
                <a:latin typeface="Times New Roman" pitchFamily="18" charset="0"/>
                <a:cs typeface="Times New Roman" pitchFamily="18" charset="0"/>
              </a:rPr>
              <a:t> 3- Financement à l’insertion de la jeunesse dans l’agriculture</a:t>
            </a:r>
            <a:br>
              <a:rPr lang="fr-FR" sz="2700" b="1" dirty="0" smtClean="0">
                <a:solidFill>
                  <a:srgbClr val="04617B"/>
                </a:solidFill>
                <a:latin typeface="Times New Roman" pitchFamily="18" charset="0"/>
                <a:cs typeface="Times New Roman" pitchFamily="18" charset="0"/>
              </a:rPr>
            </a:br>
            <a:r>
              <a:rPr lang="fr-FR" sz="2700" b="1" dirty="0" smtClean="0">
                <a:solidFill>
                  <a:srgbClr val="04617B"/>
                </a:solidFill>
                <a:latin typeface="Times New Roman" pitchFamily="18" charset="0"/>
                <a:cs typeface="Times New Roman" pitchFamily="18" charset="0"/>
              </a:rPr>
              <a:t>             (1/3)</a:t>
            </a:r>
            <a:endParaRPr lang="fr-FR" dirty="0"/>
          </a:p>
        </p:txBody>
      </p:sp>
      <p:sp>
        <p:nvSpPr>
          <p:cNvPr id="3" name="Espace réservé du contenu 2"/>
          <p:cNvSpPr>
            <a:spLocks noGrp="1"/>
          </p:cNvSpPr>
          <p:nvPr>
            <p:ph idx="1"/>
          </p:nvPr>
        </p:nvSpPr>
        <p:spPr>
          <a:xfrm>
            <a:off x="142844" y="1214422"/>
            <a:ext cx="8786874" cy="5429288"/>
          </a:xfrm>
        </p:spPr>
        <p:txBody>
          <a:bodyPr>
            <a:noAutofit/>
          </a:bodyPr>
          <a:lstStyle/>
          <a:p>
            <a:pPr>
              <a:buNone/>
            </a:pPr>
            <a:r>
              <a:rPr lang="fr-FR" sz="2000" dirty="0">
                <a:latin typeface="Times New Roman" pitchFamily="18" charset="0"/>
                <a:cs typeface="Times New Roman" pitchFamily="18" charset="0"/>
              </a:rPr>
              <a:t>L’appui financier (direct ou indirect) accordé par les Etats spécifiquement aux jeunes pour le développement du secteur agricole s’est traduit surtout par des formations, et l’accompagnement à leur installation dans le secteur. </a:t>
            </a:r>
            <a:endParaRPr lang="fr-FR" sz="2000" dirty="0" smtClean="0">
              <a:latin typeface="Times New Roman" pitchFamily="18" charset="0"/>
              <a:cs typeface="Times New Roman" pitchFamily="18" charset="0"/>
            </a:endParaRPr>
          </a:p>
          <a:p>
            <a:pPr>
              <a:buNone/>
            </a:pPr>
            <a:r>
              <a:rPr lang="fr-FR" sz="2000" dirty="0" smtClean="0">
                <a:latin typeface="Times New Roman" pitchFamily="18" charset="0"/>
                <a:cs typeface="Times New Roman" pitchFamily="18" charset="0"/>
              </a:rPr>
              <a:t>Ces </a:t>
            </a:r>
            <a:r>
              <a:rPr lang="fr-FR" sz="2000" dirty="0">
                <a:latin typeface="Times New Roman" pitchFamily="18" charset="0"/>
                <a:cs typeface="Times New Roman" pitchFamily="18" charset="0"/>
              </a:rPr>
              <a:t>appuis pour la plupart des pays francophone datent de longtemps sauf dans quelques pays (</a:t>
            </a:r>
            <a:r>
              <a:rPr lang="fr-FR" sz="2000" dirty="0" smtClean="0">
                <a:latin typeface="Times New Roman" pitchFamily="18" charset="0"/>
                <a:cs typeface="Times New Roman" pitchFamily="18" charset="0"/>
              </a:rPr>
              <a:t>Côte </a:t>
            </a:r>
            <a:r>
              <a:rPr lang="fr-FR" sz="2000" dirty="0">
                <a:latin typeface="Times New Roman" pitchFamily="18" charset="0"/>
                <a:cs typeface="Times New Roman" pitchFamily="18" charset="0"/>
              </a:rPr>
              <a:t>d’ivoire, Bénin, Cameroun) où certaines actions au profit des jeunes sont récentes. </a:t>
            </a:r>
            <a:endParaRPr lang="fr-FR" sz="2000" dirty="0" smtClean="0">
              <a:latin typeface="Times New Roman" pitchFamily="18" charset="0"/>
              <a:cs typeface="Times New Roman" pitchFamily="18" charset="0"/>
            </a:endParaRPr>
          </a:p>
          <a:p>
            <a:r>
              <a:rPr lang="fr-FR" sz="2000" dirty="0">
                <a:latin typeface="Times New Roman" pitchFamily="18" charset="0"/>
                <a:cs typeface="Times New Roman" pitchFamily="18" charset="0"/>
              </a:rPr>
              <a:t>Au Burkina Faso, un Fonds d'insertion des jeunes (FIJ</a:t>
            </a:r>
            <a:r>
              <a:rPr lang="fr-FR" sz="2000" b="1"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dans leur terroir a </a:t>
            </a:r>
            <a:r>
              <a:rPr lang="fr-FR" sz="2000" dirty="0">
                <a:latin typeface="Times New Roman" pitchFamily="18" charset="0"/>
                <a:cs typeface="Times New Roman" pitchFamily="18" charset="0"/>
              </a:rPr>
              <a:t>été créé en 1994 et opérationnel depuis </a:t>
            </a:r>
            <a:r>
              <a:rPr lang="fr-FR" sz="2000" dirty="0" smtClean="0">
                <a:latin typeface="Times New Roman" pitchFamily="18" charset="0"/>
                <a:cs typeface="Times New Roman" pitchFamily="18" charset="0"/>
              </a:rPr>
              <a:t>1997. </a:t>
            </a:r>
            <a:r>
              <a:rPr lang="fr-FR" sz="2000" dirty="0">
                <a:latin typeface="Times New Roman" pitchFamily="18" charset="0"/>
                <a:cs typeface="Times New Roman" pitchFamily="18" charset="0"/>
              </a:rPr>
              <a:t>P</a:t>
            </a:r>
            <a:r>
              <a:rPr lang="fr-FR" sz="2000" dirty="0" smtClean="0">
                <a:latin typeface="Times New Roman" pitchFamily="18" charset="0"/>
                <a:cs typeface="Times New Roman" pitchFamily="18" charset="0"/>
              </a:rPr>
              <a:t>lusieurs </a:t>
            </a:r>
            <a:r>
              <a:rPr lang="fr-FR" sz="2000" dirty="0">
                <a:latin typeface="Times New Roman" pitchFamily="18" charset="0"/>
                <a:cs typeface="Times New Roman" pitchFamily="18" charset="0"/>
              </a:rPr>
              <a:t>initiatives ont été développées </a:t>
            </a:r>
            <a:r>
              <a:rPr lang="fr-FR" sz="2000" dirty="0" smtClean="0">
                <a:latin typeface="Times New Roman" pitchFamily="18" charset="0"/>
                <a:cs typeface="Times New Roman" pitchFamily="18" charset="0"/>
              </a:rPr>
              <a:t>en la matière, </a:t>
            </a:r>
            <a:r>
              <a:rPr lang="fr-FR" sz="2000" dirty="0">
                <a:latin typeface="Times New Roman" pitchFamily="18" charset="0"/>
                <a:cs typeface="Times New Roman" pitchFamily="18" charset="0"/>
              </a:rPr>
              <a:t>parmi lesquelles </a:t>
            </a:r>
            <a:r>
              <a:rPr lang="fr-FR" sz="2000" dirty="0" smtClean="0">
                <a:latin typeface="Times New Roman" pitchFamily="18" charset="0"/>
                <a:cs typeface="Times New Roman" pitchFamily="18" charset="0"/>
              </a:rPr>
              <a:t>:</a:t>
            </a:r>
          </a:p>
          <a:p>
            <a:pPr>
              <a:buFontTx/>
              <a:buChar char="-"/>
            </a:pPr>
            <a:r>
              <a:rPr lang="fr-FR" sz="2000" dirty="0" smtClean="0">
                <a:latin typeface="Times New Roman" pitchFamily="18" charset="0"/>
                <a:cs typeface="Times New Roman" pitchFamily="18" charset="0"/>
              </a:rPr>
              <a:t>(</a:t>
            </a:r>
            <a:r>
              <a:rPr lang="fr-FR" sz="2000" dirty="0">
                <a:latin typeface="Times New Roman" pitchFamily="18" charset="0"/>
                <a:cs typeface="Times New Roman" pitchFamily="18" charset="0"/>
              </a:rPr>
              <a:t>i) Les Brigades de production</a:t>
            </a:r>
            <a:r>
              <a:rPr lang="fr-FR" sz="2000" b="1" dirty="0">
                <a:latin typeface="Times New Roman" pitchFamily="18" charset="0"/>
                <a:cs typeface="Times New Roman" pitchFamily="18" charset="0"/>
              </a:rPr>
              <a:t> </a:t>
            </a:r>
            <a:r>
              <a:rPr lang="fr-FR" sz="2000" b="1"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Quatre </a:t>
            </a:r>
            <a:r>
              <a:rPr lang="fr-FR" sz="2000" dirty="0" smtClean="0">
                <a:latin typeface="Times New Roman" pitchFamily="18" charset="0"/>
                <a:cs typeface="Times New Roman" pitchFamily="18" charset="0"/>
              </a:rPr>
              <a:t>sites à travers le territoire ont </a:t>
            </a:r>
            <a:r>
              <a:rPr lang="fr-FR" sz="2000" dirty="0">
                <a:latin typeface="Times New Roman" pitchFamily="18" charset="0"/>
                <a:cs typeface="Times New Roman" pitchFamily="18" charset="0"/>
              </a:rPr>
              <a:t>reçu chacun 250 jeunes soit 1 000 au total</a:t>
            </a:r>
            <a:r>
              <a:rPr lang="fr-FR" sz="2000" dirty="0" smtClean="0">
                <a:latin typeface="Times New Roman" pitchFamily="18" charset="0"/>
                <a:cs typeface="Times New Roman" pitchFamily="18" charset="0"/>
              </a:rPr>
              <a:t>.</a:t>
            </a:r>
          </a:p>
          <a:p>
            <a:pPr>
              <a:buFontTx/>
              <a:buChar char="-"/>
            </a:pPr>
            <a:r>
              <a:rPr lang="fr-FR" sz="2000" dirty="0">
                <a:latin typeface="Times New Roman" pitchFamily="18" charset="0"/>
                <a:cs typeface="Times New Roman" pitchFamily="18" charset="0"/>
              </a:rPr>
              <a:t> </a:t>
            </a:r>
            <a:r>
              <a:rPr lang="fr-FR" sz="2000" dirty="0" smtClean="0">
                <a:latin typeface="Times New Roman" pitchFamily="18" charset="0"/>
                <a:cs typeface="Times New Roman" pitchFamily="18" charset="0"/>
              </a:rPr>
              <a:t> </a:t>
            </a:r>
            <a:r>
              <a:rPr lang="fr-FR" sz="2000" dirty="0">
                <a:latin typeface="Times New Roman" pitchFamily="18" charset="0"/>
                <a:cs typeface="Times New Roman" pitchFamily="18" charset="0"/>
              </a:rPr>
              <a:t>(ii) L’opération 1 000 jeunes filles </a:t>
            </a:r>
            <a:r>
              <a:rPr lang="fr-FR" sz="2000" dirty="0" smtClean="0">
                <a:latin typeface="Times New Roman" pitchFamily="18" charset="0"/>
                <a:cs typeface="Times New Roman" pitchFamily="18" charset="0"/>
              </a:rPr>
              <a:t>: ces </a:t>
            </a:r>
            <a:r>
              <a:rPr lang="fr-FR" sz="2000" dirty="0">
                <a:latin typeface="Times New Roman" pitchFamily="18" charset="0"/>
                <a:cs typeface="Times New Roman" pitchFamily="18" charset="0"/>
              </a:rPr>
              <a:t>filles bénéficiaient d’un appui financier du Ministère </a:t>
            </a:r>
            <a:r>
              <a:rPr lang="fr-FR" sz="2000" dirty="0" smtClean="0">
                <a:latin typeface="Times New Roman" pitchFamily="18" charset="0"/>
                <a:cs typeface="Times New Roman" pitchFamily="18" charset="0"/>
              </a:rPr>
              <a:t> de l’action sociale allant </a:t>
            </a:r>
            <a:r>
              <a:rPr lang="fr-FR" sz="2000" dirty="0">
                <a:latin typeface="Times New Roman" pitchFamily="18" charset="0"/>
                <a:cs typeface="Times New Roman" pitchFamily="18" charset="0"/>
              </a:rPr>
              <a:t>de 120 000 à 240 000 FCFA en fonction du domaine de </a:t>
            </a:r>
            <a:r>
              <a:rPr lang="fr-FR" sz="2000" dirty="0" smtClean="0">
                <a:latin typeface="Times New Roman" pitchFamily="18" charset="0"/>
                <a:cs typeface="Times New Roman" pitchFamily="18" charset="0"/>
              </a:rPr>
              <a:t>formation. Environ 10 000 filles chaque années étaient </a:t>
            </a:r>
            <a:r>
              <a:rPr lang="fr-FR" sz="2000" dirty="0" smtClean="0">
                <a:latin typeface="Times New Roman" pitchFamily="18" charset="0"/>
                <a:cs typeface="Times New Roman" pitchFamily="18" charset="0"/>
              </a:rPr>
              <a:t>formées </a:t>
            </a:r>
            <a:r>
              <a:rPr lang="fr-FR" sz="2000" dirty="0" smtClean="0">
                <a:latin typeface="Times New Roman" pitchFamily="18" charset="0"/>
                <a:cs typeface="Times New Roman" pitchFamily="18" charset="0"/>
              </a:rPr>
              <a:t>dans le </a:t>
            </a:r>
            <a:r>
              <a:rPr lang="fr-FR" sz="2000" dirty="0" err="1" smtClean="0">
                <a:latin typeface="Times New Roman" pitchFamily="18" charset="0"/>
                <a:cs typeface="Times New Roman" pitchFamily="18" charset="0"/>
              </a:rPr>
              <a:t>Sourou</a:t>
            </a:r>
            <a:r>
              <a:rPr lang="fr-FR" sz="2000" dirty="0" smtClean="0">
                <a:latin typeface="Times New Roman" pitchFamily="18" charset="0"/>
                <a:cs typeface="Times New Roman" pitchFamily="18" charset="0"/>
              </a:rPr>
              <a:t>. Projet </a:t>
            </a:r>
            <a:r>
              <a:rPr lang="fr-FR" sz="2000" dirty="0" smtClean="0">
                <a:latin typeface="Times New Roman" pitchFamily="18" charset="0"/>
                <a:cs typeface="Times New Roman" pitchFamily="18" charset="0"/>
              </a:rPr>
              <a:t>a pris </a:t>
            </a:r>
            <a:r>
              <a:rPr lang="fr-FR" sz="2000" dirty="0" smtClean="0">
                <a:latin typeface="Times New Roman" pitchFamily="18" charset="0"/>
                <a:cs typeface="Times New Roman" pitchFamily="18" charset="0"/>
              </a:rPr>
              <a:t>fin en 2010.</a:t>
            </a:r>
          </a:p>
          <a:p>
            <a:r>
              <a:rPr lang="fr-FR" sz="2000" dirty="0" smtClean="0">
                <a:latin typeface="Times New Roman" pitchFamily="18" charset="0"/>
                <a:cs typeface="Times New Roman" pitchFamily="18" charset="0"/>
              </a:rPr>
              <a:t> </a:t>
            </a:r>
          </a:p>
          <a:p>
            <a:pPr>
              <a:buFontTx/>
              <a:buChar char="-"/>
            </a:pPr>
            <a:endParaRPr lang="fr-FR" sz="2000" b="1" dirty="0" smtClean="0">
              <a:latin typeface="Times New Roman" pitchFamily="18" charset="0"/>
              <a:cs typeface="Times New Roman" pitchFamily="18" charset="0"/>
            </a:endParaRPr>
          </a:p>
          <a:p>
            <a:pPr>
              <a:buFontTx/>
              <a:buChar char="-"/>
            </a:pPr>
            <a:endParaRPr lang="fr-FR" sz="2000" dirty="0">
              <a:latin typeface="Times New Roman" pitchFamily="18" charset="0"/>
              <a:cs typeface="Times New Roman" pitchFamily="18" charset="0"/>
            </a:endParaRPr>
          </a:p>
          <a:p>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1000132"/>
          </a:xfrm>
        </p:spPr>
        <p:txBody>
          <a:bodyPr>
            <a:normAutofit/>
          </a:bodyPr>
          <a:lstStyle/>
          <a:p>
            <a:r>
              <a:rPr lang="fr-FR" sz="2800" b="1" dirty="0" smtClean="0">
                <a:latin typeface="Times New Roman" pitchFamily="18" charset="0"/>
                <a:cs typeface="Times New Roman" pitchFamily="18" charset="0"/>
              </a:rPr>
              <a:t>3- Financement à l’insertion de la jeunesse dans l’agriculture (2/3)</a:t>
            </a:r>
            <a:endParaRPr lang="fr-FR" sz="2800" dirty="0"/>
          </a:p>
        </p:txBody>
      </p:sp>
      <p:sp>
        <p:nvSpPr>
          <p:cNvPr id="3" name="Espace réservé du contenu 2"/>
          <p:cNvSpPr>
            <a:spLocks noGrp="1"/>
          </p:cNvSpPr>
          <p:nvPr>
            <p:ph idx="1"/>
          </p:nvPr>
        </p:nvSpPr>
        <p:spPr>
          <a:xfrm>
            <a:off x="214282" y="1785926"/>
            <a:ext cx="8786874" cy="4357718"/>
          </a:xfrm>
        </p:spPr>
        <p:txBody>
          <a:bodyPr>
            <a:normAutofit fontScale="77500" lnSpcReduction="20000"/>
          </a:bodyPr>
          <a:lstStyle/>
          <a:p>
            <a:endParaRPr lang="fr-FR"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En ce qui concerne la  formation agricole des jeunes au Burkina Faso</a:t>
            </a:r>
          </a:p>
          <a:p>
            <a:pPr algn="just"/>
            <a:r>
              <a:rPr lang="fr-FR" sz="2800" dirty="0" smtClean="0">
                <a:latin typeface="Times New Roman" pitchFamily="18" charset="0"/>
                <a:cs typeface="Times New Roman" pitchFamily="18" charset="0"/>
              </a:rPr>
              <a:t>(i) Le système de l'Education rurale dès 1963, destiné aux jeunes ruraux non scolarisés qui, vu leur âge (de 14 à 18 ans), n'ont plus aucune chance de l'être ;</a:t>
            </a:r>
          </a:p>
          <a:p>
            <a:pPr algn="just"/>
            <a:r>
              <a:rPr lang="fr-FR" sz="2800" dirty="0" smtClean="0">
                <a:latin typeface="Times New Roman" pitchFamily="18" charset="0"/>
                <a:cs typeface="Times New Roman" pitchFamily="18" charset="0"/>
              </a:rPr>
              <a:t>(ii) Le système de Formation des jeunes agriculteurs (FJA) en 1974 en remplacement de celui de l’éducation rurale. ) Les jeunes sortant des  Centres de Promotion Rurale (CPR) bénéficient des équipements agricoles pour leur installation</a:t>
            </a:r>
          </a:p>
          <a:p>
            <a:pPr>
              <a:buNone/>
            </a:pPr>
            <a:endParaRPr lang="fr-FR"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Au </a:t>
            </a:r>
            <a:r>
              <a:rPr lang="fr-FR" sz="2800" dirty="0">
                <a:latin typeface="Times New Roman" pitchFamily="18" charset="0"/>
                <a:cs typeface="Times New Roman" pitchFamily="18" charset="0"/>
              </a:rPr>
              <a:t>Benin, un programme spécial d’insertion des jeunes dans l’agriculture a été lancé en 2008, à travers lequel, la vallée du Niger et de la </a:t>
            </a:r>
            <a:r>
              <a:rPr lang="fr-FR" sz="2800" dirty="0" err="1">
                <a:latin typeface="Times New Roman" pitchFamily="18" charset="0"/>
                <a:cs typeface="Times New Roman" pitchFamily="18" charset="0"/>
              </a:rPr>
              <a:t>Sota</a:t>
            </a:r>
            <a:r>
              <a:rPr lang="fr-FR" sz="2800" dirty="0">
                <a:latin typeface="Times New Roman" pitchFamily="18" charset="0"/>
                <a:cs typeface="Times New Roman" pitchFamily="18" charset="0"/>
              </a:rPr>
              <a:t> a accueilli plus de quatorze mille jeunes qui se sont spontanément intégrés. </a:t>
            </a:r>
            <a:endParaRPr lang="fr-FR" sz="2800" dirty="0" smtClean="0">
              <a:latin typeface="Times New Roman" pitchFamily="18" charset="0"/>
              <a:cs typeface="Times New Roman" pitchFamily="18" charset="0"/>
            </a:endParaRPr>
          </a:p>
          <a:p>
            <a:endParaRPr lang="fr-FR" dirty="0" smtClean="0">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642918"/>
            <a:ext cx="8472518" cy="1071570"/>
          </a:xfrm>
        </p:spPr>
        <p:txBody>
          <a:bodyPr>
            <a:normAutofit/>
          </a:bodyPr>
          <a:lstStyle/>
          <a:p>
            <a:r>
              <a:rPr lang="fr-FR" sz="3200" b="1" dirty="0" smtClean="0">
                <a:latin typeface="Times New Roman" pitchFamily="18" charset="0"/>
                <a:cs typeface="Times New Roman" pitchFamily="18" charset="0"/>
              </a:rPr>
              <a:t>3- Financement à l’insertion de la jeunesse dans l’agriculture (3/3)</a:t>
            </a:r>
            <a:endParaRPr lang="fr-FR" sz="3200" dirty="0"/>
          </a:p>
        </p:txBody>
      </p:sp>
      <p:sp>
        <p:nvSpPr>
          <p:cNvPr id="3" name="Espace réservé du contenu 2"/>
          <p:cNvSpPr>
            <a:spLocks noGrp="1"/>
          </p:cNvSpPr>
          <p:nvPr>
            <p:ph idx="1"/>
          </p:nvPr>
        </p:nvSpPr>
        <p:spPr>
          <a:xfrm>
            <a:off x="142844" y="1500174"/>
            <a:ext cx="8858312" cy="5357826"/>
          </a:xfrm>
        </p:spPr>
        <p:txBody>
          <a:bodyPr>
            <a:normAutofit fontScale="92500" lnSpcReduction="20000"/>
          </a:bodyPr>
          <a:lstStyle/>
          <a:p>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Au Cameroun, le Programme d’Appui à l’Installation des Jeunes Agriculteurs (PIAJA), logé au Ministère de l’agriculture et du développement rural (MINADER), accompagnent les  jeunes dans la mise en œuvre de projets agricoles, sur leur propre domaine foncier ou sur les  sites viabilisés par l’Etat. Pour l’année 2012, 900  millions FCFA sont consacrés à la viabilisation  des sites. Dans la répartition, 100 millions seront  alloués à l’installation de 50 jeunes agriculteurs ayant suivi une formation dans des écoles et centres, tandis que 120 millions seront destinés à 120 groupes de jeunes au chômage qui s’intéressent à l’agriculture. Depuis sa mise en œuvre en 2006, le PIAJA a déjà installé 1800 jeunes (BAHRI-DOMON, Y, 2012).</a:t>
            </a:r>
          </a:p>
          <a:p>
            <a:pPr algn="just">
              <a:buNone/>
            </a:pP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En Côte d’Ivoire, un fonds d'installation et d'appui aux initiatives des jeunes agriculteurs (entre 21-40 ans) a été créé en 2005 dont les modalités de financement sont : (i) apport personnel 5 % du coût du projet, (ii) 5 millions pour les personnes physiques, (iii) 10 millions pour les personnes morales ou groupement</a:t>
            </a:r>
          </a:p>
          <a:p>
            <a:endParaRPr lang="fr-FR"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25470"/>
          </a:xfrm>
        </p:spPr>
        <p:txBody>
          <a:bodyPr>
            <a:normAutofit/>
          </a:bodyPr>
          <a:lstStyle/>
          <a:p>
            <a:r>
              <a:rPr lang="fr-FR" sz="2800" b="1" dirty="0"/>
              <a:t>Conclusion</a:t>
            </a:r>
            <a:endParaRPr lang="fr-FR" sz="2800" dirty="0"/>
          </a:p>
        </p:txBody>
      </p:sp>
      <p:sp>
        <p:nvSpPr>
          <p:cNvPr id="3" name="Espace réservé du contenu 2"/>
          <p:cNvSpPr>
            <a:spLocks noGrp="1"/>
          </p:cNvSpPr>
          <p:nvPr>
            <p:ph idx="1"/>
          </p:nvPr>
        </p:nvSpPr>
        <p:spPr>
          <a:xfrm>
            <a:off x="214282" y="1214422"/>
            <a:ext cx="8715436" cy="5429288"/>
          </a:xfrm>
        </p:spPr>
        <p:txBody>
          <a:bodyPr>
            <a:normAutofit/>
          </a:bodyPr>
          <a:lstStyle/>
          <a:p>
            <a:pPr algn="just"/>
            <a:r>
              <a:rPr lang="fr-FR" sz="2400" dirty="0">
                <a:latin typeface="Times New Roman" pitchFamily="18" charset="0"/>
                <a:cs typeface="Times New Roman" pitchFamily="18" charset="0"/>
              </a:rPr>
              <a:t>Le secteur agricole est reconnu comme le moteur de développement des pays d’Afrique Francophone, mais la problématique de son financement reste toujours </a:t>
            </a:r>
            <a:r>
              <a:rPr lang="fr-FR" sz="2400" dirty="0" smtClean="0">
                <a:latin typeface="Times New Roman" pitchFamily="18" charset="0"/>
                <a:cs typeface="Times New Roman" pitchFamily="18" charset="0"/>
              </a:rPr>
              <a:t>d’actualité</a:t>
            </a:r>
          </a:p>
          <a:p>
            <a:pPr algn="just"/>
            <a:r>
              <a:rPr lang="fr-FR" sz="2400" dirty="0" smtClean="0">
                <a:latin typeface="Times New Roman" pitchFamily="18" charset="0"/>
                <a:cs typeface="Times New Roman" pitchFamily="18" charset="0"/>
              </a:rPr>
              <a:t>De </a:t>
            </a:r>
            <a:r>
              <a:rPr lang="fr-FR" sz="2400" dirty="0">
                <a:latin typeface="Times New Roman" pitchFamily="18" charset="0"/>
                <a:cs typeface="Times New Roman" pitchFamily="18" charset="0"/>
              </a:rPr>
              <a:t>même, les pouvoirs publics soutiennent l’idée que la jeunesse constitue une aubaine pour la relance du secteur en termes d’innovations mais dans le même temps, l’appui à son endroit par les Etats est </a:t>
            </a:r>
            <a:r>
              <a:rPr lang="fr-FR" sz="2400" dirty="0" smtClean="0">
                <a:latin typeface="Times New Roman" pitchFamily="18" charset="0"/>
                <a:cs typeface="Times New Roman" pitchFamily="18" charset="0"/>
              </a:rPr>
              <a:t>quasi inexistant</a:t>
            </a:r>
          </a:p>
          <a:p>
            <a:pPr algn="just"/>
            <a:r>
              <a:rPr lang="fr-FR" sz="2400" dirty="0" smtClean="0">
                <a:latin typeface="Times New Roman" pitchFamily="18" charset="0"/>
                <a:cs typeface="Times New Roman" pitchFamily="18" charset="0"/>
              </a:rPr>
              <a:t>Sur </a:t>
            </a:r>
            <a:r>
              <a:rPr lang="fr-FR" sz="2400" dirty="0">
                <a:latin typeface="Times New Roman" pitchFamily="18" charset="0"/>
                <a:cs typeface="Times New Roman" pitchFamily="18" charset="0"/>
              </a:rPr>
              <a:t>la base de l’expérience </a:t>
            </a:r>
            <a:r>
              <a:rPr lang="fr-FR" sz="2400" dirty="0" smtClean="0">
                <a:latin typeface="Times New Roman" pitchFamily="18" charset="0"/>
                <a:cs typeface="Times New Roman" pitchFamily="18" charset="0"/>
              </a:rPr>
              <a:t>du </a:t>
            </a:r>
            <a:r>
              <a:rPr lang="fr-FR" sz="2400" dirty="0">
                <a:latin typeface="Times New Roman" pitchFamily="18" charset="0"/>
                <a:cs typeface="Times New Roman" pitchFamily="18" charset="0"/>
              </a:rPr>
              <a:t>Burkina </a:t>
            </a:r>
            <a:r>
              <a:rPr lang="fr-FR" sz="2400" dirty="0" smtClean="0">
                <a:latin typeface="Times New Roman" pitchFamily="18" charset="0"/>
                <a:cs typeface="Times New Roman" pitchFamily="18" charset="0"/>
              </a:rPr>
              <a:t>Faso, l’enseignement </a:t>
            </a:r>
            <a:r>
              <a:rPr lang="fr-FR" sz="2400" dirty="0">
                <a:latin typeface="Times New Roman" pitchFamily="18" charset="0"/>
                <a:cs typeface="Times New Roman" pitchFamily="18" charset="0"/>
              </a:rPr>
              <a:t>majeur que l’on peut tirer des initiatives de financement des jeunes agriculteurs </a:t>
            </a:r>
            <a:r>
              <a:rPr lang="fr-FR" sz="2400" dirty="0" smtClean="0">
                <a:latin typeface="Times New Roman" pitchFamily="18" charset="0"/>
                <a:cs typeface="Times New Roman" pitchFamily="18" charset="0"/>
              </a:rPr>
              <a:t>est l’insuffisance </a:t>
            </a:r>
            <a:r>
              <a:rPr lang="fr-FR" sz="2400" dirty="0">
                <a:latin typeface="Times New Roman" pitchFamily="18" charset="0"/>
                <a:cs typeface="Times New Roman" pitchFamily="18" charset="0"/>
              </a:rPr>
              <a:t>d’accompagnement des </a:t>
            </a:r>
            <a:r>
              <a:rPr lang="fr-FR" sz="2400" dirty="0" smtClean="0">
                <a:latin typeface="Times New Roman" pitchFamily="18" charset="0"/>
                <a:cs typeface="Times New Roman" pitchFamily="18" charset="0"/>
              </a:rPr>
              <a:t>jeunes </a:t>
            </a:r>
            <a:r>
              <a:rPr lang="fr-FR" sz="2400" dirty="0">
                <a:latin typeface="Times New Roman" pitchFamily="18" charset="0"/>
                <a:cs typeface="Times New Roman" pitchFamily="18" charset="0"/>
              </a:rPr>
              <a:t>en matière de financement des activités de production agricole, de soutien à la commercialisation des produits et d’accès à la terre</a:t>
            </a:r>
            <a:endParaRPr lang="fr-FR" sz="2400" dirty="0" smtClean="0">
              <a:latin typeface="Times New Roman" pitchFamily="18" charset="0"/>
              <a:cs typeface="Times New Roman" pitchFamily="18" charset="0"/>
            </a:endParaRPr>
          </a:p>
          <a:p>
            <a:endParaRPr lang="fr-FR" dirty="0" smtClean="0"/>
          </a:p>
          <a:p>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129</TotalTime>
  <Words>939</Words>
  <Application>Microsoft Office PowerPoint</Application>
  <PresentationFormat>Affichage à l'écran (4:3)</PresentationFormat>
  <Paragraphs>59</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Débit</vt:lpstr>
      <vt:lpstr> Communication   Appui de l’Etat à la jeunesse pour le financement de l’agriculture :  cas des pays francophone d’Afrique   </vt:lpstr>
      <vt:lpstr>introduction</vt:lpstr>
      <vt:lpstr>                    1- Les obstacles à l’insertion des jeunes dans l’agriculture </vt:lpstr>
      <vt:lpstr>    2- Politiques de soutien aux jeunes dans l’agriculture en Afrique francophone (1/2)</vt:lpstr>
      <vt:lpstr>2- Politiques de soutien aux jeunes dans l’agriculture en Afrique francophone (2/2)</vt:lpstr>
      <vt:lpstr>    3- Financement à l’insertion de la jeunesse dans l’agriculture              (1/3)</vt:lpstr>
      <vt:lpstr>3- Financement à l’insertion de la jeunesse dans l’agriculture (2/3)</vt:lpstr>
      <vt:lpstr>3- Financement à l’insertion de la jeunesse dans l’agriculture (3/3)</vt:lpstr>
      <vt:lpstr>Conclusion</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Appui de l’Etat à la jeunesse pour le financement de l’agriculture : cas des pays francophone d’Afrique</dc:title>
  <dc:creator>USER</dc:creator>
  <cp:lastModifiedBy>DIRECTEUR CEDRES</cp:lastModifiedBy>
  <cp:revision>108</cp:revision>
  <dcterms:created xsi:type="dcterms:W3CDTF">2013-06-25T15:53:59Z</dcterms:created>
  <dcterms:modified xsi:type="dcterms:W3CDTF">2013-06-27T12:45:01Z</dcterms:modified>
</cp:coreProperties>
</file>