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8"/>
  </p:notesMasterIdLst>
  <p:sldIdLst>
    <p:sldId id="256" r:id="rId2"/>
    <p:sldId id="684" r:id="rId3"/>
    <p:sldId id="434" r:id="rId4"/>
    <p:sldId id="486" r:id="rId5"/>
    <p:sldId id="782" r:id="rId6"/>
    <p:sldId id="663" r:id="rId7"/>
    <p:sldId id="454" r:id="rId8"/>
    <p:sldId id="455" r:id="rId9"/>
    <p:sldId id="456" r:id="rId10"/>
    <p:sldId id="597" r:id="rId11"/>
    <p:sldId id="664" r:id="rId12"/>
    <p:sldId id="477" r:id="rId13"/>
    <p:sldId id="479" r:id="rId14"/>
    <p:sldId id="478" r:id="rId15"/>
    <p:sldId id="588" r:id="rId16"/>
    <p:sldId id="546" r:id="rId17"/>
    <p:sldId id="547" r:id="rId18"/>
    <p:sldId id="591" r:id="rId19"/>
    <p:sldId id="680" r:id="rId20"/>
    <p:sldId id="548" r:id="rId21"/>
    <p:sldId id="550" r:id="rId22"/>
    <p:sldId id="549" r:id="rId23"/>
    <p:sldId id="551" r:id="rId24"/>
    <p:sldId id="630" r:id="rId25"/>
    <p:sldId id="631" r:id="rId26"/>
    <p:sldId id="743" r:id="rId27"/>
    <p:sldId id="380" r:id="rId28"/>
    <p:sldId id="327" r:id="rId29"/>
    <p:sldId id="328" r:id="rId30"/>
    <p:sldId id="359" r:id="rId31"/>
    <p:sldId id="545" r:id="rId32"/>
    <p:sldId id="381" r:id="rId33"/>
    <p:sldId id="382" r:id="rId34"/>
    <p:sldId id="395" r:id="rId35"/>
    <p:sldId id="396" r:id="rId36"/>
    <p:sldId id="394" r:id="rId37"/>
    <p:sldId id="393" r:id="rId38"/>
    <p:sldId id="392" r:id="rId39"/>
    <p:sldId id="397" r:id="rId40"/>
    <p:sldId id="755" r:id="rId41"/>
    <p:sldId id="759" r:id="rId42"/>
    <p:sldId id="760" r:id="rId43"/>
    <p:sldId id="771" r:id="rId44"/>
    <p:sldId id="391" r:id="rId45"/>
    <p:sldId id="390" r:id="rId46"/>
    <p:sldId id="750" r:id="rId47"/>
    <p:sldId id="751" r:id="rId48"/>
    <p:sldId id="752" r:id="rId49"/>
    <p:sldId id="753" r:id="rId50"/>
    <p:sldId id="754" r:id="rId51"/>
    <p:sldId id="756" r:id="rId52"/>
    <p:sldId id="757" r:id="rId53"/>
    <p:sldId id="761" r:id="rId54"/>
    <p:sldId id="758" r:id="rId55"/>
    <p:sldId id="762" r:id="rId56"/>
    <p:sldId id="763" r:id="rId57"/>
    <p:sldId id="389" r:id="rId58"/>
    <p:sldId id="400" r:id="rId59"/>
    <p:sldId id="481" r:id="rId60"/>
    <p:sldId id="482" r:id="rId61"/>
    <p:sldId id="398" r:id="rId62"/>
    <p:sldId id="388" r:id="rId63"/>
    <p:sldId id="387" r:id="rId64"/>
    <p:sldId id="386" r:id="rId65"/>
    <p:sldId id="399" r:id="rId66"/>
    <p:sldId id="385" r:id="rId67"/>
    <p:sldId id="384" r:id="rId68"/>
    <p:sldId id="406" r:id="rId69"/>
    <p:sldId id="407" r:id="rId70"/>
    <p:sldId id="408" r:id="rId71"/>
    <p:sldId id="409" r:id="rId72"/>
    <p:sldId id="410" r:id="rId73"/>
    <p:sldId id="414" r:id="rId74"/>
    <p:sldId id="413" r:id="rId75"/>
    <p:sldId id="483" r:id="rId76"/>
    <p:sldId id="412" r:id="rId77"/>
    <p:sldId id="411" r:id="rId78"/>
    <p:sldId id="415" r:id="rId79"/>
    <p:sldId id="417" r:id="rId80"/>
    <p:sldId id="416" r:id="rId81"/>
    <p:sldId id="418" r:id="rId82"/>
    <p:sldId id="419" r:id="rId83"/>
    <p:sldId id="422" r:id="rId84"/>
    <p:sldId id="421" r:id="rId85"/>
    <p:sldId id="420" r:id="rId86"/>
    <p:sldId id="423" r:id="rId87"/>
    <p:sldId id="424" r:id="rId88"/>
    <p:sldId id="425" r:id="rId89"/>
    <p:sldId id="429" r:id="rId90"/>
    <p:sldId id="640" r:id="rId91"/>
    <p:sldId id="645" r:id="rId92"/>
    <p:sldId id="642" r:id="rId93"/>
    <p:sldId id="643" r:id="rId94"/>
    <p:sldId id="428" r:id="rId95"/>
    <p:sldId id="671" r:id="rId96"/>
    <p:sldId id="667" r:id="rId97"/>
    <p:sldId id="665" r:id="rId98"/>
    <p:sldId id="427" r:id="rId99"/>
    <p:sldId id="426" r:id="rId100"/>
    <p:sldId id="430" r:id="rId101"/>
    <p:sldId id="535" r:id="rId102"/>
    <p:sldId id="651" r:id="rId103"/>
    <p:sldId id="504" r:id="rId104"/>
    <p:sldId id="457" r:id="rId105"/>
    <p:sldId id="598" r:id="rId106"/>
    <p:sldId id="360" r:id="rId107"/>
    <p:sldId id="361" r:id="rId108"/>
    <p:sldId id="362" r:id="rId109"/>
    <p:sldId id="363" r:id="rId110"/>
    <p:sldId id="453" r:id="rId111"/>
    <p:sldId id="371" r:id="rId112"/>
    <p:sldId id="433" r:id="rId113"/>
    <p:sldId id="402" r:id="rId114"/>
    <p:sldId id="403" r:id="rId115"/>
    <p:sldId id="370" r:id="rId116"/>
    <p:sldId id="375" r:id="rId117"/>
    <p:sldId id="599" r:id="rId118"/>
    <p:sldId id="376" r:id="rId119"/>
    <p:sldId id="459" r:id="rId120"/>
    <p:sldId id="460" r:id="rId121"/>
    <p:sldId id="682" r:id="rId122"/>
    <p:sldId id="683" r:id="rId123"/>
    <p:sldId id="461" r:id="rId124"/>
    <p:sldId id="462" r:id="rId125"/>
    <p:sldId id="463" r:id="rId126"/>
    <p:sldId id="364" r:id="rId127"/>
    <p:sldId id="365" r:id="rId128"/>
    <p:sldId id="431" r:id="rId129"/>
    <p:sldId id="432" r:id="rId130"/>
    <p:sldId id="563" r:id="rId131"/>
    <p:sldId id="564" r:id="rId132"/>
    <p:sldId id="666" r:id="rId133"/>
    <p:sldId id="565" r:id="rId134"/>
    <p:sldId id="566" r:id="rId135"/>
    <p:sldId id="445" r:id="rId136"/>
    <p:sldId id="447" r:id="rId137"/>
    <p:sldId id="605" r:id="rId138"/>
    <p:sldId id="606" r:id="rId139"/>
    <p:sldId id="452" r:id="rId140"/>
    <p:sldId id="451" r:id="rId141"/>
    <p:sldId id="450" r:id="rId142"/>
    <p:sldId id="484" r:id="rId143"/>
    <p:sldId id="449" r:id="rId144"/>
    <p:sldId id="491" r:id="rId145"/>
    <p:sldId id="586" r:id="rId146"/>
    <p:sldId id="656" r:id="rId147"/>
    <p:sldId id="659" r:id="rId148"/>
    <p:sldId id="660" r:id="rId149"/>
    <p:sldId id="652" r:id="rId150"/>
    <p:sldId id="570" r:id="rId151"/>
    <p:sldId id="579" r:id="rId152"/>
    <p:sldId id="571" r:id="rId153"/>
    <p:sldId id="589" r:id="rId154"/>
    <p:sldId id="748" r:id="rId155"/>
    <p:sldId id="584" r:id="rId156"/>
    <p:sldId id="585" r:id="rId157"/>
    <p:sldId id="749" r:id="rId158"/>
    <p:sldId id="492" r:id="rId159"/>
    <p:sldId id="587" r:id="rId160"/>
    <p:sldId id="639" r:id="rId161"/>
    <p:sldId id="668" r:id="rId162"/>
    <p:sldId id="569" r:id="rId163"/>
    <p:sldId id="623" r:id="rId164"/>
    <p:sldId id="604" r:id="rId165"/>
    <p:sldId id="765" r:id="rId166"/>
    <p:sldId id="638" r:id="rId167"/>
    <p:sldId id="780" r:id="rId168"/>
    <p:sldId id="493" r:id="rId169"/>
    <p:sldId id="772" r:id="rId170"/>
    <p:sldId id="773" r:id="rId171"/>
    <p:sldId id="779" r:id="rId172"/>
    <p:sldId id="766" r:id="rId173"/>
    <p:sldId id="768" r:id="rId174"/>
    <p:sldId id="583" r:id="rId175"/>
    <p:sldId id="494" r:id="rId176"/>
    <p:sldId id="690" r:id="rId177"/>
    <p:sldId id="774" r:id="rId178"/>
    <p:sldId id="694" r:id="rId179"/>
    <p:sldId id="700" r:id="rId180"/>
    <p:sldId id="701" r:id="rId181"/>
    <p:sldId id="495" r:id="rId182"/>
    <p:sldId id="527" r:id="rId183"/>
    <p:sldId id="496" r:id="rId184"/>
    <p:sldId id="485" r:id="rId185"/>
    <p:sldId id="366" r:id="rId186"/>
    <p:sldId id="367" r:id="rId187"/>
    <p:sldId id="368" r:id="rId188"/>
    <p:sldId id="441" r:id="rId189"/>
    <p:sldId id="442" r:id="rId190"/>
    <p:sldId id="600" r:id="rId191"/>
    <p:sldId id="443" r:id="rId192"/>
    <p:sldId id="444" r:id="rId193"/>
    <p:sldId id="372" r:id="rId194"/>
    <p:sldId id="373" r:id="rId195"/>
    <p:sldId id="374" r:id="rId196"/>
    <p:sldId id="377" r:id="rId197"/>
    <p:sldId id="378" r:id="rId198"/>
    <p:sldId id="612" r:id="rId199"/>
    <p:sldId id="613" r:id="rId200"/>
    <p:sldId id="614" r:id="rId201"/>
    <p:sldId id="615" r:id="rId202"/>
    <p:sldId id="689" r:id="rId203"/>
    <p:sldId id="616" r:id="rId204"/>
    <p:sldId id="617" r:id="rId205"/>
    <p:sldId id="618" r:id="rId206"/>
    <p:sldId id="619" r:id="rId207"/>
    <p:sldId id="332" r:id="rId208"/>
    <p:sldId id="620" r:id="rId209"/>
    <p:sldId id="621" r:id="rId210"/>
    <p:sldId id="465" r:id="rId211"/>
    <p:sldId id="466" r:id="rId212"/>
    <p:sldId id="468" r:id="rId213"/>
    <p:sldId id="467" r:id="rId214"/>
    <p:sldId id="472" r:id="rId215"/>
    <p:sldId id="471" r:id="rId216"/>
    <p:sldId id="702" r:id="rId217"/>
    <p:sldId id="703" r:id="rId218"/>
    <p:sldId id="470" r:id="rId219"/>
    <p:sldId id="469" r:id="rId220"/>
    <p:sldId id="473" r:id="rId221"/>
    <p:sldId id="653" r:id="rId222"/>
    <p:sldId id="654" r:id="rId223"/>
    <p:sldId id="333" r:id="rId224"/>
    <p:sldId id="474" r:id="rId225"/>
    <p:sldId id="475" r:id="rId226"/>
    <p:sldId id="476" r:id="rId227"/>
    <p:sldId id="610" r:id="rId228"/>
    <p:sldId id="497" r:id="rId229"/>
    <p:sldId id="611" r:id="rId230"/>
    <p:sldId id="622" r:id="rId231"/>
    <p:sldId id="272" r:id="rId232"/>
    <p:sldId id="646" r:id="rId233"/>
    <p:sldId id="540" r:id="rId234"/>
    <p:sldId id="627" r:id="rId235"/>
    <p:sldId id="607" r:id="rId236"/>
    <p:sldId id="532" r:id="rId237"/>
    <p:sldId id="602" r:id="rId238"/>
    <p:sldId id="625" r:id="rId239"/>
    <p:sldId id="273" r:id="rId240"/>
    <p:sldId id="573" r:id="rId241"/>
    <p:sldId id="592" r:id="rId242"/>
    <p:sldId id="633" r:id="rId243"/>
    <p:sldId id="534" r:id="rId244"/>
    <p:sldId id="708" r:id="rId245"/>
    <p:sldId id="593" r:id="rId246"/>
    <p:sldId id="544" r:id="rId247"/>
    <p:sldId id="574" r:id="rId248"/>
    <p:sldId id="603" r:id="rId249"/>
    <p:sldId id="318" r:id="rId250"/>
    <p:sldId id="634" r:id="rId251"/>
    <p:sldId id="712" r:id="rId252"/>
    <p:sldId id="594" r:id="rId253"/>
    <p:sldId id="692" r:id="rId254"/>
    <p:sldId id="691" r:id="rId255"/>
    <p:sldId id="537" r:id="rId256"/>
    <p:sldId id="567" r:id="rId257"/>
    <p:sldId id="704" r:id="rId258"/>
    <p:sldId id="282" r:id="rId259"/>
    <p:sldId id="710" r:id="rId260"/>
    <p:sldId id="705" r:id="rId261"/>
    <p:sldId id="554" r:id="rId262"/>
    <p:sldId id="624" r:id="rId263"/>
    <p:sldId id="274" r:id="rId264"/>
    <p:sldId id="575" r:id="rId265"/>
    <p:sldId id="552" r:id="rId266"/>
    <p:sldId id="632" r:id="rId267"/>
    <p:sldId id="706" r:id="rId268"/>
    <p:sldId id="275" r:id="rId269"/>
    <p:sldId id="538" r:id="rId270"/>
    <p:sldId id="635" r:id="rId271"/>
    <p:sldId id="555" r:id="rId272"/>
    <p:sldId id="601" r:id="rId273"/>
    <p:sldId id="533" r:id="rId274"/>
    <p:sldId id="709" r:id="rId275"/>
    <p:sldId id="556" r:id="rId276"/>
    <p:sldId id="707" r:id="rId277"/>
    <p:sldId id="541" r:id="rId278"/>
    <p:sldId id="529" r:id="rId279"/>
    <p:sldId id="637" r:id="rId280"/>
    <p:sldId id="693" r:id="rId281"/>
    <p:sldId id="559" r:id="rId282"/>
    <p:sldId id="530" r:id="rId283"/>
    <p:sldId id="636" r:id="rId284"/>
    <p:sldId id="727" r:id="rId285"/>
    <p:sldId id="669" r:id="rId286"/>
    <p:sldId id="596" r:id="rId287"/>
    <p:sldId id="539" r:id="rId288"/>
    <p:sldId id="711" r:id="rId289"/>
    <p:sldId id="595" r:id="rId290"/>
    <p:sldId id="662" r:id="rId291"/>
    <p:sldId id="695" r:id="rId292"/>
    <p:sldId id="553" r:id="rId293"/>
    <p:sldId id="581" r:id="rId294"/>
    <p:sldId id="777" r:id="rId295"/>
    <p:sldId id="278" r:id="rId296"/>
    <p:sldId id="303" r:id="rId297"/>
    <p:sldId id="291" r:id="rId298"/>
    <p:sldId id="290" r:id="rId299"/>
    <p:sldId id="289" r:id="rId300"/>
    <p:sldId id="288" r:id="rId301"/>
    <p:sldId id="304" r:id="rId302"/>
    <p:sldId id="287" r:id="rId303"/>
    <p:sldId id="286" r:id="rId304"/>
    <p:sldId id="285" r:id="rId305"/>
    <p:sldId id="284" r:id="rId306"/>
    <p:sldId id="283" r:id="rId307"/>
    <p:sldId id="311" r:id="rId308"/>
    <p:sldId id="292" r:id="rId309"/>
    <p:sldId id="293" r:id="rId310"/>
    <p:sldId id="294" r:id="rId311"/>
    <p:sldId id="295" r:id="rId312"/>
    <p:sldId id="296" r:id="rId313"/>
    <p:sldId id="297" r:id="rId314"/>
    <p:sldId id="298" r:id="rId315"/>
    <p:sldId id="299" r:id="rId316"/>
    <p:sldId id="310" r:id="rId317"/>
    <p:sldId id="401" r:id="rId318"/>
    <p:sldId id="314" r:id="rId319"/>
    <p:sldId id="322" r:id="rId320"/>
    <p:sldId id="324" r:id="rId321"/>
    <p:sldId id="325" r:id="rId322"/>
    <p:sldId id="326" r:id="rId323"/>
    <p:sldId id="305" r:id="rId324"/>
    <p:sldId id="505" r:id="rId325"/>
    <p:sldId id="487" r:id="rId326"/>
    <p:sldId id="560" r:id="rId327"/>
    <p:sldId id="489" r:id="rId328"/>
    <p:sldId id="488" r:id="rId329"/>
    <p:sldId id="557" r:id="rId330"/>
    <p:sldId id="558" r:id="rId331"/>
    <p:sldId id="562" r:id="rId332"/>
    <p:sldId id="561" r:id="rId333"/>
    <p:sldId id="506" r:id="rId334"/>
    <p:sldId id="507" r:id="rId335"/>
    <p:sldId id="508" r:id="rId336"/>
    <p:sldId id="509" r:id="rId337"/>
    <p:sldId id="513" r:id="rId338"/>
    <p:sldId id="699" r:id="rId339"/>
    <p:sldId id="525" r:id="rId340"/>
    <p:sldId id="526" r:id="rId341"/>
    <p:sldId id="681" r:id="rId342"/>
    <p:sldId id="510" r:id="rId343"/>
    <p:sldId id="511" r:id="rId344"/>
    <p:sldId id="628" r:id="rId345"/>
    <p:sldId id="629" r:id="rId346"/>
    <p:sldId id="512" r:id="rId347"/>
    <p:sldId id="259" r:id="rId348"/>
    <p:sldId id="514" r:id="rId349"/>
    <p:sldId id="515" r:id="rId350"/>
    <p:sldId id="576" r:id="rId351"/>
    <p:sldId id="578" r:id="rId352"/>
    <p:sldId id="522" r:id="rId353"/>
    <p:sldId id="521" r:id="rId354"/>
    <p:sldId id="577" r:id="rId355"/>
    <p:sldId id="520" r:id="rId356"/>
    <p:sldId id="519" r:id="rId357"/>
    <p:sldId id="518" r:id="rId358"/>
    <p:sldId id="517" r:id="rId359"/>
    <p:sldId id="580" r:id="rId360"/>
    <p:sldId id="516" r:id="rId361"/>
    <p:sldId id="523" r:id="rId362"/>
    <p:sldId id="524" r:id="rId363"/>
    <p:sldId id="542" r:id="rId364"/>
    <p:sldId id="543" r:id="rId365"/>
    <p:sldId id="531" r:id="rId366"/>
    <p:sldId id="568" r:id="rId367"/>
    <p:sldId id="572" r:id="rId368"/>
    <p:sldId id="582" r:id="rId369"/>
    <p:sldId id="590" r:id="rId370"/>
    <p:sldId id="608" r:id="rId371"/>
    <p:sldId id="609" r:id="rId372"/>
    <p:sldId id="626" r:id="rId373"/>
    <p:sldId id="698" r:id="rId374"/>
    <p:sldId id="655" r:id="rId375"/>
    <p:sldId id="657" r:id="rId376"/>
    <p:sldId id="658" r:id="rId377"/>
    <p:sldId id="687" r:id="rId378"/>
    <p:sldId id="688" r:id="rId379"/>
    <p:sldId id="661" r:id="rId380"/>
    <p:sldId id="767" r:id="rId381"/>
    <p:sldId id="775" r:id="rId382"/>
    <p:sldId id="776" r:id="rId383"/>
    <p:sldId id="778" r:id="rId384"/>
    <p:sldId id="647" r:id="rId385"/>
    <p:sldId id="648" r:id="rId386"/>
    <p:sldId id="649" r:id="rId387"/>
    <p:sldId id="650" r:id="rId388"/>
    <p:sldId id="670" r:id="rId389"/>
    <p:sldId id="672" r:id="rId390"/>
    <p:sldId id="673" r:id="rId391"/>
    <p:sldId id="674" r:id="rId392"/>
    <p:sldId id="678" r:id="rId393"/>
    <p:sldId id="679" r:id="rId394"/>
    <p:sldId id="677" r:id="rId395"/>
    <p:sldId id="675" r:id="rId396"/>
    <p:sldId id="676" r:id="rId397"/>
    <p:sldId id="697" r:id="rId398"/>
    <p:sldId id="720" r:id="rId399"/>
    <p:sldId id="726" r:id="rId400"/>
    <p:sldId id="744" r:id="rId401"/>
    <p:sldId id="745" r:id="rId402"/>
    <p:sldId id="746" r:id="rId403"/>
    <p:sldId id="764" r:id="rId404"/>
    <p:sldId id="721" r:id="rId405"/>
    <p:sldId id="722" r:id="rId406"/>
    <p:sldId id="723" r:id="rId407"/>
    <p:sldId id="724" r:id="rId408"/>
    <p:sldId id="730" r:id="rId409"/>
    <p:sldId id="733" r:id="rId410"/>
    <p:sldId id="734" r:id="rId411"/>
    <p:sldId id="735" r:id="rId412"/>
    <p:sldId id="725" r:id="rId413"/>
    <p:sldId id="716" r:id="rId414"/>
    <p:sldId id="747" r:id="rId415"/>
    <p:sldId id="728" r:id="rId416"/>
    <p:sldId id="729" r:id="rId417"/>
    <p:sldId id="731" r:id="rId418"/>
    <p:sldId id="732" r:id="rId419"/>
    <p:sldId id="736" r:id="rId420"/>
    <p:sldId id="738" r:id="rId421"/>
    <p:sldId id="739" r:id="rId422"/>
    <p:sldId id="740" r:id="rId423"/>
    <p:sldId id="741" r:id="rId424"/>
    <p:sldId id="742" r:id="rId425"/>
    <p:sldId id="769" r:id="rId426"/>
    <p:sldId id="717" r:id="rId427"/>
    <p:sldId id="719" r:id="rId428"/>
    <p:sldId id="718" r:id="rId429"/>
    <p:sldId id="685" r:id="rId430"/>
    <p:sldId id="686" r:id="rId431"/>
    <p:sldId id="696" r:id="rId432"/>
    <p:sldId id="713" r:id="rId433"/>
    <p:sldId id="715" r:id="rId434"/>
    <p:sldId id="737" r:id="rId435"/>
    <p:sldId id="781" r:id="rId436"/>
    <p:sldId id="276" r:id="rId437"/>
  </p:sldIdLst>
  <p:sldSz cx="9144000" cy="6858000" type="screen4x3"/>
  <p:notesSz cx="7099300" cy="102346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3300"/>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501" autoAdjust="0"/>
  </p:normalViewPr>
  <p:slideViewPr>
    <p:cSldViewPr>
      <p:cViewPr varScale="1">
        <p:scale>
          <a:sx n="90" d="100"/>
          <a:sy n="90" d="100"/>
        </p:scale>
        <p:origin x="100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slide" Target="slides/slide413.xml"/><Relationship Id="rId435" Type="http://schemas.openxmlformats.org/officeDocument/2006/relationships/slide" Target="slides/slide434.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25" Type="http://schemas.openxmlformats.org/officeDocument/2006/relationships/slide" Target="slides/slide424.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slide" Target="slides/slide414.xml"/><Relationship Id="rId436" Type="http://schemas.openxmlformats.org/officeDocument/2006/relationships/slide" Target="slides/slide435.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426" Type="http://schemas.openxmlformats.org/officeDocument/2006/relationships/slide" Target="slides/slide425.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notesMaster" Target="notesMasters/notesMaster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theme" Target="theme/theme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AFEC4956-D1D8-4C85-89B1-AAD3EB9D461B}" type="datetimeFigureOut">
              <a:rPr lang="fr-FR"/>
              <a:pPr>
                <a:defRPr/>
              </a:pPr>
              <a:t>10/05/2016</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fr-FR" noProof="0"/>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BDA7CA95-9352-42F5-8DCD-3D39F5821136}" type="slidenum">
              <a:rPr lang="fr-FR" altLang="fr-FR"/>
              <a:pPr>
                <a:defRPr/>
              </a:pPr>
              <a:t>‹N°›</a:t>
            </a:fld>
            <a:endParaRPr lang="fr-FR" altLang="fr-FR"/>
          </a:p>
        </p:txBody>
      </p:sp>
    </p:spTree>
    <p:extLst>
      <p:ext uri="{BB962C8B-B14F-4D97-AF65-F5344CB8AC3E}">
        <p14:creationId xmlns:p14="http://schemas.microsoft.com/office/powerpoint/2010/main" val="1483850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09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03275" indent="-307975">
              <a:spcBef>
                <a:spcPct val="30000"/>
              </a:spcBef>
              <a:defRPr sz="1200">
                <a:solidFill>
                  <a:schemeClr val="tx1"/>
                </a:solidFill>
                <a:latin typeface="Calibri" panose="020F0502020204030204" pitchFamily="34" charset="0"/>
              </a:defRPr>
            </a:lvl2pPr>
            <a:lvl3pPr marL="1236663" indent="-246063">
              <a:spcBef>
                <a:spcPct val="30000"/>
              </a:spcBef>
              <a:defRPr sz="1200">
                <a:solidFill>
                  <a:schemeClr val="tx1"/>
                </a:solidFill>
                <a:latin typeface="Calibri" panose="020F0502020204030204" pitchFamily="34" charset="0"/>
              </a:defRPr>
            </a:lvl3pPr>
            <a:lvl4pPr marL="1731963" indent="-246063">
              <a:spcBef>
                <a:spcPct val="30000"/>
              </a:spcBef>
              <a:defRPr sz="1200">
                <a:solidFill>
                  <a:schemeClr val="tx1"/>
                </a:solidFill>
                <a:latin typeface="Calibri" panose="020F0502020204030204" pitchFamily="34" charset="0"/>
              </a:defRPr>
            </a:lvl4pPr>
            <a:lvl5pPr marL="2227263" indent="-246063">
              <a:spcBef>
                <a:spcPct val="30000"/>
              </a:spcBef>
              <a:defRPr sz="1200">
                <a:solidFill>
                  <a:schemeClr val="tx1"/>
                </a:solidFill>
                <a:latin typeface="Calibri" panose="020F0502020204030204" pitchFamily="34" charset="0"/>
              </a:defRPr>
            </a:lvl5pPr>
            <a:lvl6pPr marL="2684463" indent="-246063" eaLnBrk="0" fontAlgn="base" hangingPunct="0">
              <a:spcBef>
                <a:spcPct val="30000"/>
              </a:spcBef>
              <a:spcAft>
                <a:spcPct val="0"/>
              </a:spcAft>
              <a:defRPr sz="1200">
                <a:solidFill>
                  <a:schemeClr val="tx1"/>
                </a:solidFill>
                <a:latin typeface="Calibri" panose="020F0502020204030204" pitchFamily="34" charset="0"/>
              </a:defRPr>
            </a:lvl6pPr>
            <a:lvl7pPr marL="3141663" indent="-246063" eaLnBrk="0" fontAlgn="base" hangingPunct="0">
              <a:spcBef>
                <a:spcPct val="30000"/>
              </a:spcBef>
              <a:spcAft>
                <a:spcPct val="0"/>
              </a:spcAft>
              <a:defRPr sz="1200">
                <a:solidFill>
                  <a:schemeClr val="tx1"/>
                </a:solidFill>
                <a:latin typeface="Calibri" panose="020F0502020204030204" pitchFamily="34" charset="0"/>
              </a:defRPr>
            </a:lvl7pPr>
            <a:lvl8pPr marL="3598863" indent="-246063" eaLnBrk="0" fontAlgn="base" hangingPunct="0">
              <a:spcBef>
                <a:spcPct val="30000"/>
              </a:spcBef>
              <a:spcAft>
                <a:spcPct val="0"/>
              </a:spcAft>
              <a:defRPr sz="1200">
                <a:solidFill>
                  <a:schemeClr val="tx1"/>
                </a:solidFill>
                <a:latin typeface="Calibri" panose="020F0502020204030204" pitchFamily="34" charset="0"/>
              </a:defRPr>
            </a:lvl8pPr>
            <a:lvl9pPr marL="4056063" indent="-2460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FE0B8A-2831-4B7C-80E6-5C6DABAC7713}" type="slidenum">
              <a:rPr lang="fr-FR" altLang="fr-FR" sz="1300" smtClean="0"/>
              <a:pPr>
                <a:spcBef>
                  <a:spcPct val="0"/>
                </a:spcBef>
              </a:pPr>
              <a:t>58</a:t>
            </a:fld>
            <a:endParaRPr lang="fr-FR" altLang="fr-FR" sz="1300"/>
          </a:p>
        </p:txBody>
      </p:sp>
    </p:spTree>
    <p:extLst>
      <p:ext uri="{BB962C8B-B14F-4D97-AF65-F5344CB8AC3E}">
        <p14:creationId xmlns:p14="http://schemas.microsoft.com/office/powerpoint/2010/main" val="330061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136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3275" indent="-307975">
              <a:defRPr>
                <a:solidFill>
                  <a:schemeClr val="tx1"/>
                </a:solidFill>
                <a:latin typeface="Arial" panose="020B0604020202020204" pitchFamily="34" charset="0"/>
                <a:cs typeface="Arial" panose="020B0604020202020204" pitchFamily="34" charset="0"/>
              </a:defRPr>
            </a:lvl2pPr>
            <a:lvl3pPr marL="1236663" indent="-246063">
              <a:defRPr>
                <a:solidFill>
                  <a:schemeClr val="tx1"/>
                </a:solidFill>
                <a:latin typeface="Arial" panose="020B0604020202020204" pitchFamily="34" charset="0"/>
                <a:cs typeface="Arial" panose="020B0604020202020204" pitchFamily="34" charset="0"/>
              </a:defRPr>
            </a:lvl3pPr>
            <a:lvl4pPr marL="1731963" indent="-246063">
              <a:defRPr>
                <a:solidFill>
                  <a:schemeClr val="tx1"/>
                </a:solidFill>
                <a:latin typeface="Arial" panose="020B0604020202020204" pitchFamily="34" charset="0"/>
                <a:cs typeface="Arial" panose="020B0604020202020204" pitchFamily="34" charset="0"/>
              </a:defRPr>
            </a:lvl4pPr>
            <a:lvl5pPr marL="2227263" indent="-246063">
              <a:defRPr>
                <a:solidFill>
                  <a:schemeClr val="tx1"/>
                </a:solidFill>
                <a:latin typeface="Arial" panose="020B0604020202020204" pitchFamily="34" charset="0"/>
                <a:cs typeface="Arial" panose="020B0604020202020204" pitchFamily="34" charset="0"/>
              </a:defRPr>
            </a:lvl5pPr>
            <a:lvl6pPr marL="26844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6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988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60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0AC97C-8C80-483D-A19D-B493680C8BF5}" type="slidenum">
              <a:rPr lang="fr-FR" altLang="fr-FR" smtClean="0">
                <a:latin typeface="Calibri" panose="020F0502020204030204" pitchFamily="34" charset="0"/>
              </a:rPr>
              <a:pPr/>
              <a:t>134</a:t>
            </a:fld>
            <a:endParaRPr lang="fr-FR" altLang="fr-FR">
              <a:latin typeface="Calibri" panose="020F0502020204030204" pitchFamily="34" charset="0"/>
            </a:endParaRPr>
          </a:p>
        </p:txBody>
      </p:sp>
    </p:spTree>
    <p:extLst>
      <p:ext uri="{BB962C8B-B14F-4D97-AF65-F5344CB8AC3E}">
        <p14:creationId xmlns:p14="http://schemas.microsoft.com/office/powerpoint/2010/main" val="62873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Espace réservé de l'image des diapositives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027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3275" indent="-307975">
              <a:defRPr>
                <a:solidFill>
                  <a:schemeClr val="tx1"/>
                </a:solidFill>
                <a:latin typeface="Arial" panose="020B0604020202020204" pitchFamily="34" charset="0"/>
                <a:cs typeface="Arial" panose="020B0604020202020204" pitchFamily="34" charset="0"/>
              </a:defRPr>
            </a:lvl2pPr>
            <a:lvl3pPr marL="1236663" indent="-246063">
              <a:defRPr>
                <a:solidFill>
                  <a:schemeClr val="tx1"/>
                </a:solidFill>
                <a:latin typeface="Arial" panose="020B0604020202020204" pitchFamily="34" charset="0"/>
                <a:cs typeface="Arial" panose="020B0604020202020204" pitchFamily="34" charset="0"/>
              </a:defRPr>
            </a:lvl3pPr>
            <a:lvl4pPr marL="1731963" indent="-246063">
              <a:defRPr>
                <a:solidFill>
                  <a:schemeClr val="tx1"/>
                </a:solidFill>
                <a:latin typeface="Arial" panose="020B0604020202020204" pitchFamily="34" charset="0"/>
                <a:cs typeface="Arial" panose="020B0604020202020204" pitchFamily="34" charset="0"/>
              </a:defRPr>
            </a:lvl4pPr>
            <a:lvl5pPr marL="2227263" indent="-246063">
              <a:defRPr>
                <a:solidFill>
                  <a:schemeClr val="tx1"/>
                </a:solidFill>
                <a:latin typeface="Arial" panose="020B0604020202020204" pitchFamily="34" charset="0"/>
                <a:cs typeface="Arial" panose="020B0604020202020204" pitchFamily="34" charset="0"/>
              </a:defRPr>
            </a:lvl5pPr>
            <a:lvl6pPr marL="26844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6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988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6063" indent="-246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31BA76-01C1-49FA-9527-3DEC191D3340}" type="slidenum">
              <a:rPr lang="fr-FR" altLang="fr-FR" smtClean="0">
                <a:latin typeface="Calibri" panose="020F0502020204030204" pitchFamily="34" charset="0"/>
              </a:rPr>
              <a:pPr/>
              <a:t>240</a:t>
            </a:fld>
            <a:endParaRPr lang="fr-FR" altLang="fr-FR">
              <a:latin typeface="Calibri" panose="020F0502020204030204" pitchFamily="34" charset="0"/>
            </a:endParaRPr>
          </a:p>
        </p:txBody>
      </p:sp>
    </p:spTree>
    <p:extLst>
      <p:ext uri="{BB962C8B-B14F-4D97-AF65-F5344CB8AC3E}">
        <p14:creationId xmlns:p14="http://schemas.microsoft.com/office/powerpoint/2010/main" val="2325151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8326DAF2-12B3-4E09-A76D-F4BB0FEDFB6D}" type="datetime1">
              <a:rPr lang="fr-FR"/>
              <a:pPr>
                <a:defRPr/>
              </a:pPr>
              <a:t>10/05/2016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F0360CC-617A-46F2-A869-5EE6B08E36A4}" type="slidenum">
              <a:rPr lang="fr-FR" altLang="fr-FR"/>
              <a:pPr>
                <a:defRPr/>
              </a:pPr>
              <a:t>‹N°›</a:t>
            </a:fld>
            <a:endParaRPr lang="fr-FR" altLang="fr-FR"/>
          </a:p>
        </p:txBody>
      </p:sp>
    </p:spTree>
    <p:extLst>
      <p:ext uri="{BB962C8B-B14F-4D97-AF65-F5344CB8AC3E}">
        <p14:creationId xmlns:p14="http://schemas.microsoft.com/office/powerpoint/2010/main" val="63837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DF22F174-6589-4796-9565-D17E061B9E2C}" type="datetime1">
              <a:rPr lang="fr-FR"/>
              <a:pPr>
                <a:defRPr/>
              </a:pPr>
              <a:t>10/05/2016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FA2874D-BAA2-4AA7-B769-752428C197CA}" type="slidenum">
              <a:rPr lang="fr-FR" altLang="fr-FR"/>
              <a:pPr>
                <a:defRPr/>
              </a:pPr>
              <a:t>‹N°›</a:t>
            </a:fld>
            <a:endParaRPr lang="fr-FR" altLang="fr-FR"/>
          </a:p>
        </p:txBody>
      </p:sp>
    </p:spTree>
    <p:extLst>
      <p:ext uri="{BB962C8B-B14F-4D97-AF65-F5344CB8AC3E}">
        <p14:creationId xmlns:p14="http://schemas.microsoft.com/office/powerpoint/2010/main" val="144060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80369968-D646-44FB-9447-785BB4A78118}" type="datetime1">
              <a:rPr lang="fr-FR"/>
              <a:pPr>
                <a:defRPr/>
              </a:pPr>
              <a:t>10/05/2016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2C0E082-4CE4-42B5-9881-8EEF48D24E00}" type="slidenum">
              <a:rPr lang="fr-FR" altLang="fr-FR"/>
              <a:pPr>
                <a:defRPr/>
              </a:pPr>
              <a:t>‹N°›</a:t>
            </a:fld>
            <a:endParaRPr lang="fr-FR" altLang="fr-FR"/>
          </a:p>
        </p:txBody>
      </p:sp>
    </p:spTree>
    <p:extLst>
      <p:ext uri="{BB962C8B-B14F-4D97-AF65-F5344CB8AC3E}">
        <p14:creationId xmlns:p14="http://schemas.microsoft.com/office/powerpoint/2010/main" val="136185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67854561-750F-4A15-AC15-E78A191DB16F}" type="datetime1">
              <a:rPr lang="fr-FR"/>
              <a:pPr>
                <a:defRPr/>
              </a:pPr>
              <a:t>10/05/2016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5BE120F-6BC0-49DA-A6C3-3B512365AFB2}" type="slidenum">
              <a:rPr lang="fr-FR" altLang="fr-FR"/>
              <a:pPr>
                <a:defRPr/>
              </a:pPr>
              <a:t>‹N°›</a:t>
            </a:fld>
            <a:endParaRPr lang="fr-FR" altLang="fr-FR"/>
          </a:p>
        </p:txBody>
      </p:sp>
    </p:spTree>
    <p:extLst>
      <p:ext uri="{BB962C8B-B14F-4D97-AF65-F5344CB8AC3E}">
        <p14:creationId xmlns:p14="http://schemas.microsoft.com/office/powerpoint/2010/main" val="109122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D31B18BC-DA95-4C86-935D-D7165E573E17}" type="datetime1">
              <a:rPr lang="fr-FR"/>
              <a:pPr>
                <a:defRPr/>
              </a:pPr>
              <a:t>10/05/2016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846B9FB-ECF8-4961-8DD4-716EF16725AC}" type="slidenum">
              <a:rPr lang="fr-FR" altLang="fr-FR"/>
              <a:pPr>
                <a:defRPr/>
              </a:pPr>
              <a:t>‹N°›</a:t>
            </a:fld>
            <a:endParaRPr lang="fr-FR" altLang="fr-FR"/>
          </a:p>
        </p:txBody>
      </p:sp>
    </p:spTree>
    <p:extLst>
      <p:ext uri="{BB962C8B-B14F-4D97-AF65-F5344CB8AC3E}">
        <p14:creationId xmlns:p14="http://schemas.microsoft.com/office/powerpoint/2010/main" val="3406561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CE8F73D3-312C-497B-9724-95364F5FDC05}" type="datetime1">
              <a:rPr lang="fr-FR"/>
              <a:pPr>
                <a:defRPr/>
              </a:pPr>
              <a:t>10/05/2016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6884E7C-DF53-4CB4-864C-9B7768225E75}" type="slidenum">
              <a:rPr lang="fr-FR" altLang="fr-FR"/>
              <a:pPr>
                <a:defRPr/>
              </a:pPr>
              <a:t>‹N°›</a:t>
            </a:fld>
            <a:endParaRPr lang="fr-FR" altLang="fr-FR"/>
          </a:p>
        </p:txBody>
      </p:sp>
    </p:spTree>
    <p:extLst>
      <p:ext uri="{BB962C8B-B14F-4D97-AF65-F5344CB8AC3E}">
        <p14:creationId xmlns:p14="http://schemas.microsoft.com/office/powerpoint/2010/main" val="276116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13D9F4B9-D988-464E-8625-8C3929AE831B}" type="datetime1">
              <a:rPr lang="fr-FR"/>
              <a:pPr>
                <a:defRPr/>
              </a:pPr>
              <a:t>10/05/2016</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6D4F3C68-87EF-4277-966C-67BD4BB67CD7}" type="slidenum">
              <a:rPr lang="fr-FR" altLang="fr-FR"/>
              <a:pPr>
                <a:defRPr/>
              </a:pPr>
              <a:t>‹N°›</a:t>
            </a:fld>
            <a:endParaRPr lang="fr-FR" altLang="fr-FR"/>
          </a:p>
        </p:txBody>
      </p:sp>
    </p:spTree>
    <p:extLst>
      <p:ext uri="{BB962C8B-B14F-4D97-AF65-F5344CB8AC3E}">
        <p14:creationId xmlns:p14="http://schemas.microsoft.com/office/powerpoint/2010/main" val="185667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2424C333-8EB4-4490-8F93-8FE01A5DEA1F}" type="datetime1">
              <a:rPr lang="fr-FR"/>
              <a:pPr>
                <a:defRPr/>
              </a:pPr>
              <a:t>10/05/2016</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67F52AC8-00C7-4766-B4D7-ECAB1A5FE854}" type="slidenum">
              <a:rPr lang="fr-FR" altLang="fr-FR"/>
              <a:pPr>
                <a:defRPr/>
              </a:pPr>
              <a:t>‹N°›</a:t>
            </a:fld>
            <a:endParaRPr lang="fr-FR" altLang="fr-FR"/>
          </a:p>
        </p:txBody>
      </p:sp>
    </p:spTree>
    <p:extLst>
      <p:ext uri="{BB962C8B-B14F-4D97-AF65-F5344CB8AC3E}">
        <p14:creationId xmlns:p14="http://schemas.microsoft.com/office/powerpoint/2010/main" val="144642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1D4E9486-11AF-4B33-A4C1-8DE92208913B}" type="datetime1">
              <a:rPr lang="fr-FR"/>
              <a:pPr>
                <a:defRPr/>
              </a:pPr>
              <a:t>10/05/2016</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47AA29CE-A811-48E3-ADEE-C4227CCC4C59}" type="slidenum">
              <a:rPr lang="fr-FR" altLang="fr-FR"/>
              <a:pPr>
                <a:defRPr/>
              </a:pPr>
              <a:t>‹N°›</a:t>
            </a:fld>
            <a:endParaRPr lang="fr-FR" altLang="fr-FR"/>
          </a:p>
        </p:txBody>
      </p:sp>
    </p:spTree>
    <p:extLst>
      <p:ext uri="{BB962C8B-B14F-4D97-AF65-F5344CB8AC3E}">
        <p14:creationId xmlns:p14="http://schemas.microsoft.com/office/powerpoint/2010/main" val="70593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6FDB929-1F5C-4554-A443-DFA8A3E6F078}" type="datetime1">
              <a:rPr lang="fr-FR"/>
              <a:pPr>
                <a:defRPr/>
              </a:pPr>
              <a:t>10/05/2016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B9F5AD6-FDEA-477B-9705-4833B6CCCD3C}" type="slidenum">
              <a:rPr lang="fr-FR" altLang="fr-FR"/>
              <a:pPr>
                <a:defRPr/>
              </a:pPr>
              <a:t>‹N°›</a:t>
            </a:fld>
            <a:endParaRPr lang="fr-FR" altLang="fr-FR"/>
          </a:p>
        </p:txBody>
      </p:sp>
    </p:spTree>
    <p:extLst>
      <p:ext uri="{BB962C8B-B14F-4D97-AF65-F5344CB8AC3E}">
        <p14:creationId xmlns:p14="http://schemas.microsoft.com/office/powerpoint/2010/main" val="327202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32B8426-E65E-4DC8-9A90-BA41B2572D96}" type="datetime1">
              <a:rPr lang="fr-FR"/>
              <a:pPr>
                <a:defRPr/>
              </a:pPr>
              <a:t>10/05/2016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E15BA20-6E66-4AA0-AA32-2F142BED46E9}" type="slidenum">
              <a:rPr lang="fr-FR" altLang="fr-FR"/>
              <a:pPr>
                <a:defRPr/>
              </a:pPr>
              <a:t>‹N°›</a:t>
            </a:fld>
            <a:endParaRPr lang="fr-FR" altLang="fr-FR"/>
          </a:p>
        </p:txBody>
      </p:sp>
    </p:spTree>
    <p:extLst>
      <p:ext uri="{BB962C8B-B14F-4D97-AF65-F5344CB8AC3E}">
        <p14:creationId xmlns:p14="http://schemas.microsoft.com/office/powerpoint/2010/main" val="5878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BD97"/>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F4F7964-C243-4365-8ED6-7AFF345EE215}" type="datetime1">
              <a:rPr lang="fr-FR"/>
              <a:pPr>
                <a:defRPr/>
              </a:pPr>
              <a:t>10/05/2016</a:t>
            </a:fld>
            <a:endParaRPr lang="fr-F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D8F6206-5C2F-4715-B31B-B8A85301920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hyperlink" Target="http://fr.wikipedia.org/wiki/2010" TargetMode="External"/><Relationship Id="rId3" Type="http://schemas.openxmlformats.org/officeDocument/2006/relationships/hyperlink" Target="http://fr.mediamass.net/people/bachar-el-assad/plus-gros-salaire.html" TargetMode="External"/><Relationship Id="rId7" Type="http://schemas.openxmlformats.org/officeDocument/2006/relationships/hyperlink" Target="http://fr.wikipedia.org/wiki/Liste_des_pr%C3%A9sidents_de_l'Ukraine" TargetMode="External"/><Relationship Id="rId12" Type="http://schemas.openxmlformats.org/officeDocument/2006/relationships/hyperlink" Target="http://www.courrierinternational.com/article/2014/02/24/visite-guidee-chez-un-president-en-fuite" TargetMode="External"/><Relationship Id="rId2" Type="http://schemas.openxmlformats.org/officeDocument/2006/relationships/hyperlink" Target="http://www.richescelebres.com/rois-reines-emirs/kim-jong-il-218/" TargetMode="External"/><Relationship Id="rId1" Type="http://schemas.openxmlformats.org/officeDocument/2006/relationships/slideLayout" Target="../slideLayouts/slideLayout7.xml"/><Relationship Id="rId6" Type="http://schemas.openxmlformats.org/officeDocument/2006/relationships/hyperlink" Target="http://theweek.com/article/index/212105/hosni-mubaraks-stolen-70-billion-fortune" TargetMode="External"/><Relationship Id="rId11" Type="http://schemas.openxmlformats.org/officeDocument/2006/relationships/hyperlink" Target="http://fr.wikipedia.org/wiki/Viktor_Ianoukovytch" TargetMode="External"/><Relationship Id="rId5" Type="http://schemas.openxmlformats.org/officeDocument/2006/relationships/hyperlink" Target="http://abcnews.go.com/Blotter/hosni-mubaraks-wealth-thief-big-thief/story?id=12897677&amp;page=1" TargetMode="External"/><Relationship Id="rId10" Type="http://schemas.openxmlformats.org/officeDocument/2006/relationships/hyperlink" Target="http://fr.wikipedia.org/wiki/F%C3%A9vrier_2010" TargetMode="External"/><Relationship Id="rId4" Type="http://schemas.openxmlformats.org/officeDocument/2006/relationships/hyperlink" Target="http://fr.wikipedia.org/wiki/Hosni_Moubarak" TargetMode="External"/><Relationship Id="rId9" Type="http://schemas.openxmlformats.org/officeDocument/2006/relationships/hyperlink" Target="http://fr.wikipedia.org/wiki/25_f%C3%A9vrier"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fr.wikipedia.org/wiki/Bal%C3%A9ares" TargetMode="External"/><Relationship Id="rId13" Type="http://schemas.openxmlformats.org/officeDocument/2006/relationships/hyperlink" Target="http://www.challenges.fr/economie/20140204.CHA9999/il-a-ete-designe-meilleur-dictateur-de-l-annee-2014.html" TargetMode="External"/><Relationship Id="rId3" Type="http://schemas.openxmlformats.org/officeDocument/2006/relationships/hyperlink" Target="http://fr.wikipedia.org/wiki/Washington,_D.C." TargetMode="External"/><Relationship Id="rId7" Type="http://schemas.openxmlformats.org/officeDocument/2006/relationships/hyperlink" Target="http://fr.wikipedia.org/w/index.php?title=Riggs_(banque)&amp;action=edit&amp;redlink=1" TargetMode="External"/><Relationship Id="rId12" Type="http://schemas.openxmlformats.org/officeDocument/2006/relationships/hyperlink" Target="http://geopolcrim.info/?p=10998" TargetMode="External"/><Relationship Id="rId2" Type="http://schemas.openxmlformats.org/officeDocument/2006/relationships/hyperlink" Target="http://fr.wikipedia.org/wiki/Los_Angeles_Times" TargetMode="External"/><Relationship Id="rId1" Type="http://schemas.openxmlformats.org/officeDocument/2006/relationships/slideLayout" Target="../slideLayouts/slideLayout7.xml"/><Relationship Id="rId6" Type="http://schemas.openxmlformats.org/officeDocument/2006/relationships/hyperlink" Target="http://fr.wikipedia.org/wiki/Blanchiment_d'argent" TargetMode="External"/><Relationship Id="rId11" Type="http://schemas.openxmlformats.org/officeDocument/2006/relationships/hyperlink" Target="http://www.tdg.ch/geneve/actu-genevoise/Le-clan-des-Kazakhs-riposte-et-critique-la-justice-suisse/story/10833778" TargetMode="External"/><Relationship Id="rId5" Type="http://schemas.openxmlformats.org/officeDocument/2006/relationships/hyperlink" Target="http://fr.wikipedia.org/wiki/Forbes_(magazine)" TargetMode="External"/><Relationship Id="rId10" Type="http://schemas.openxmlformats.org/officeDocument/2006/relationships/hyperlink" Target="http://www.forbes.com/billionaires/list/" TargetMode="External"/><Relationship Id="rId4" Type="http://schemas.openxmlformats.org/officeDocument/2006/relationships/hyperlink" Target="http://fr.wikipedia.org/wiki/Teodoro_Obiang_Nguema_Mbasogo" TargetMode="External"/><Relationship Id="rId9" Type="http://schemas.openxmlformats.org/officeDocument/2006/relationships/hyperlink" Target="http://fr.wikipedia.org/wiki/Noursoultan_Nazarba%C3%AFev"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fr.wikipedia.org/wiki/Alliance_pour_l'avenir_de_l'Autriche" TargetMode="External"/><Relationship Id="rId13" Type="http://schemas.openxmlformats.org/officeDocument/2006/relationships/hyperlink" Target="http://fr.wikipedia.org/wiki/1999" TargetMode="External"/><Relationship Id="rId18" Type="http://schemas.openxmlformats.org/officeDocument/2006/relationships/hyperlink" Target="http://translate.googleusercontent.com/translate_c?depth=1&amp;hl=fr&amp;prev=search&amp;rurl=translate.google.fr&amp;sl=en&amp;u=http://en.wikipedia.org/wiki/Saddam_Hussein&amp;usg=ALkJrhhRYpUeRSwC6NzN3phU7DRc1lskRw" TargetMode="External"/><Relationship Id="rId26" Type="http://schemas.openxmlformats.org/officeDocument/2006/relationships/image" Target="../media/image499.jpeg"/><Relationship Id="rId3" Type="http://schemas.openxmlformats.org/officeDocument/2006/relationships/hyperlink" Target="http://fr.wikipedia.org/wiki/Personnalit%C3%A9_politique" TargetMode="External"/><Relationship Id="rId21" Type="http://schemas.openxmlformats.org/officeDocument/2006/relationships/hyperlink" Target="http://translate.googleusercontent.com/translate_c?depth=1&amp;hl=fr&amp;prev=search&amp;rurl=translate.google.fr&amp;sl=en&amp;u=http://en.wikipedia.org/wiki/Libya&amp;usg=ALkJrhjhUChWieoD4O5pNI3pqAYSl5Bchg" TargetMode="External"/><Relationship Id="rId7" Type="http://schemas.openxmlformats.org/officeDocument/2006/relationships/hyperlink" Target="http://fr.wikipedia.org/wiki/2005" TargetMode="External"/><Relationship Id="rId12" Type="http://schemas.openxmlformats.org/officeDocument/2006/relationships/hyperlink" Target="http://fr.wikipedia.org/wiki/1991" TargetMode="External"/><Relationship Id="rId17" Type="http://schemas.openxmlformats.org/officeDocument/2006/relationships/hyperlink" Target="http://translate.googleusercontent.com/translate_c?depth=1&amp;hl=fr&amp;prev=search&amp;rurl=translate.google.fr&amp;sl=en&amp;u=http://en.wikipedia.org/wiki/J%C3%B6rg_Haider&amp;usg=ALkJrhhBSk10cBCTQuqAZpQoKB-1Z5cS1Q" TargetMode="External"/><Relationship Id="rId25" Type="http://schemas.openxmlformats.org/officeDocument/2006/relationships/hyperlink" Target="http://tempsreel.nouvelobs.com/tag/faillite" TargetMode="External"/><Relationship Id="rId2" Type="http://schemas.openxmlformats.org/officeDocument/2006/relationships/hyperlink" Target="http://actualite.nouvelobs.com/Jorg%20Haider/" TargetMode="External"/><Relationship Id="rId16" Type="http://schemas.openxmlformats.org/officeDocument/2006/relationships/hyperlink" Target="http://translate.googleusercontent.com/translate_c?depth=1&amp;hl=fr&amp;prev=search&amp;rurl=translate.google.fr&amp;sl=en&amp;u=http://en.wikipedia.org/wiki/Qusay_Hussein&amp;usg=ALkJrhiGYWQxmUIkiKwbMABRMhPEQq-1ZA" TargetMode="External"/><Relationship Id="rId20" Type="http://schemas.openxmlformats.org/officeDocument/2006/relationships/hyperlink" Target="http://translate.googleusercontent.com/translate_c?depth=1&amp;hl=fr&amp;prev=search&amp;rurl=translate.google.fr&amp;sl=en&amp;u=http://en.wikipedia.org/wiki/Muammar_Gaddafi&amp;usg=ALkJrhiv7rRrn7cXH6Kfwx-kaZjsCwYChg" TargetMode="External"/><Relationship Id="rId29" Type="http://schemas.openxmlformats.org/officeDocument/2006/relationships/hyperlink" Target="http://en.wikipedia.org/wiki/J&#246;rg_Haider" TargetMode="External"/><Relationship Id="rId1" Type="http://schemas.openxmlformats.org/officeDocument/2006/relationships/slideLayout" Target="../slideLayouts/slideLayout7.xml"/><Relationship Id="rId6" Type="http://schemas.openxmlformats.org/officeDocument/2006/relationships/hyperlink" Target="http://fr.wikipedia.org/wiki/1977" TargetMode="External"/><Relationship Id="rId11" Type="http://schemas.openxmlformats.org/officeDocument/2006/relationships/hyperlink" Target="http://fr.wikipedia.org/wiki/1989" TargetMode="External"/><Relationship Id="rId24" Type="http://schemas.openxmlformats.org/officeDocument/2006/relationships/hyperlink" Target="http://translate.googleusercontent.com/translate_c?depth=1&amp;hl=fr&amp;prev=search&amp;rurl=translate.google.fr&amp;sl=en&amp;u=http://en.wikipedia.org/wiki/Ewald_Stadler&amp;usg=ALkJrhif7VkY1iIBo8lYAoP53gPh6CDbUg" TargetMode="External"/><Relationship Id="rId5" Type="http://schemas.openxmlformats.org/officeDocument/2006/relationships/hyperlink" Target="http://fr.wikipedia.org/wiki/Parti_lib%C3%A9ral_d'Autriche" TargetMode="External"/><Relationship Id="rId15" Type="http://schemas.openxmlformats.org/officeDocument/2006/relationships/hyperlink" Target="http://translate.googleusercontent.com/translate_c?depth=1&amp;hl=fr&amp;prev=search&amp;rurl=translate.google.fr&amp;sl=en&amp;u=http://en.wikipedia.org/wiki/Uday_Hussein&amp;usg=ALkJrhiSDAScsRJLm9drjFA05Dc1ELnVsQ" TargetMode="External"/><Relationship Id="rId23" Type="http://schemas.openxmlformats.org/officeDocument/2006/relationships/hyperlink" Target="http://translate.googleusercontent.com/translate_c?depth=1&amp;hl=fr&amp;prev=search&amp;rurl=translate.google.fr&amp;sl=en&amp;u=http://en.wikipedia.org/wiki/Profil_(magazine)&amp;usg=ALkJrhh_HAxDR40jybeHH4NhswH6PysdiA" TargetMode="External"/><Relationship Id="rId28" Type="http://schemas.openxmlformats.org/officeDocument/2006/relationships/hyperlink" Target="http://tempsreel.nouvelobs.com/monde/20100731.OBS7904/jorg-haider-cachait-45-millions-d-euros-au-liechtenstein.html" TargetMode="External"/><Relationship Id="rId10" Type="http://schemas.openxmlformats.org/officeDocument/2006/relationships/hyperlink" Target="http://fr.wikipedia.org/wiki/Landeshauptmann" TargetMode="External"/><Relationship Id="rId19" Type="http://schemas.openxmlformats.org/officeDocument/2006/relationships/hyperlink" Target="http://translate.googleusercontent.com/translate_c?depth=1&amp;hl=fr&amp;prev=search&amp;rurl=translate.google.fr&amp;sl=en&amp;u=http://en.wikipedia.org/wiki/2003_Iraq_War&amp;usg=ALkJrhg4mAgTvG5Yg0f_FOUVVoOauWm5AA" TargetMode="External"/><Relationship Id="rId31" Type="http://schemas.openxmlformats.org/officeDocument/2006/relationships/hyperlink" Target="http://translate.googleusercontent.com/translate_c?anno=2&amp;depth=1&amp;hl=fr&amp;rurl=translate.google.fr&amp;sl=en&amp;tl=fr&amp;u=http://www.profil.at/articles/1031/560/274862/joerg-haiders-geldgeschaefte-diktator-saddam-hussein&amp;usg=ALkJrhgEXC-sUri1lRs1ox6fWM64k7f-iQ" TargetMode="External"/><Relationship Id="rId4" Type="http://schemas.openxmlformats.org/officeDocument/2006/relationships/hyperlink" Target="http://fr.wikipedia.org/wiki/Autriche" TargetMode="External"/><Relationship Id="rId9" Type="http://schemas.openxmlformats.org/officeDocument/2006/relationships/hyperlink" Target="http://fr.wikipedia.org/wiki/2008" TargetMode="External"/><Relationship Id="rId14" Type="http://schemas.openxmlformats.org/officeDocument/2006/relationships/hyperlink" Target="http://translate.googleusercontent.com/translate_c?depth=1&amp;hl=fr&amp;prev=search&amp;rurl=translate.google.fr&amp;sl=en&amp;u=http://en.wikipedia.org/wiki/Munich&amp;usg=ALkJrhgdEWd8B_qYE5aQE_N_e75q1JpXbA" TargetMode="External"/><Relationship Id="rId22" Type="http://schemas.openxmlformats.org/officeDocument/2006/relationships/hyperlink" Target="http://translate.googleusercontent.com/translate_c?depth=1&amp;hl=fr&amp;prev=search&amp;rurl=translate.google.fr&amp;sl=en&amp;u=http://en.wikipedia.org/wiki/Outcast_(person)&amp;usg=ALkJrhgUD7nFHx1zPSCu5B2CXMOeOOs5ag" TargetMode="External"/><Relationship Id="rId27" Type="http://schemas.openxmlformats.org/officeDocument/2006/relationships/hyperlink" Target="http://tempsreel.nouvelobs.com/index/2010/07/31/" TargetMode="External"/><Relationship Id="rId30" Type="http://schemas.openxmlformats.org/officeDocument/2006/relationships/hyperlink" Target="http://translate.googleusercontent.com/translate_c?anno=2&amp;depth=1&amp;hl=fr&amp;rurl=translate.google.fr&amp;sl=en&amp;tl=fr&amp;u=http://www.dailymail.co.uk/news/worldnews/article-1300028/Did-Austrian-far-right-leader-Joerg-Haider-receive-funding-Saddam-Gaddafi.html&amp;usg=ALkJrhiyUqBz7gnFHUfdIuaNyF8_m155nQ" TargetMode="External"/></Relationships>
</file>

<file path=ppt/slides/_rels/slide103.xml.rels><?xml version="1.0" encoding="UTF-8" standalone="yes"?>
<Relationships xmlns="http://schemas.openxmlformats.org/package/2006/relationships"><Relationship Id="rId2" Type="http://schemas.openxmlformats.org/officeDocument/2006/relationships/hyperlink" Target="http://www.argentsale.org/la-fuite-des-capitaux-des-pays-du-sud.php"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01.jpeg"/><Relationship Id="rId7" Type="http://schemas.openxmlformats.org/officeDocument/2006/relationships/image" Target="../media/image505.jpeg"/><Relationship Id="rId2" Type="http://schemas.openxmlformats.org/officeDocument/2006/relationships/image" Target="../media/image500.jpeg"/><Relationship Id="rId1" Type="http://schemas.openxmlformats.org/officeDocument/2006/relationships/slideLayout" Target="../slideLayouts/slideLayout7.xml"/><Relationship Id="rId6" Type="http://schemas.openxmlformats.org/officeDocument/2006/relationships/image" Target="../media/image504.jpeg"/><Relationship Id="rId5" Type="http://schemas.openxmlformats.org/officeDocument/2006/relationships/image" Target="../media/image503.jpeg"/><Relationship Id="rId4" Type="http://schemas.openxmlformats.org/officeDocument/2006/relationships/image" Target="../media/image502.jpeg"/></Relationships>
</file>

<file path=ppt/slides/_rels/slide105.xml.rels><?xml version="1.0" encoding="UTF-8" standalone="yes"?>
<Relationships xmlns="http://schemas.openxmlformats.org/package/2006/relationships"><Relationship Id="rId3" Type="http://schemas.openxmlformats.org/officeDocument/2006/relationships/image" Target="../media/image507.jpeg"/><Relationship Id="rId7" Type="http://schemas.openxmlformats.org/officeDocument/2006/relationships/image" Target="../media/image511.jpeg"/><Relationship Id="rId2" Type="http://schemas.openxmlformats.org/officeDocument/2006/relationships/image" Target="../media/image506.jpeg"/><Relationship Id="rId1" Type="http://schemas.openxmlformats.org/officeDocument/2006/relationships/slideLayout" Target="../slideLayouts/slideLayout7.xml"/><Relationship Id="rId6" Type="http://schemas.openxmlformats.org/officeDocument/2006/relationships/image" Target="../media/image510.jpeg"/><Relationship Id="rId5" Type="http://schemas.openxmlformats.org/officeDocument/2006/relationships/image" Target="../media/image509.jpeg"/><Relationship Id="rId4" Type="http://schemas.openxmlformats.org/officeDocument/2006/relationships/image" Target="../media/image508.jpeg"/></Relationships>
</file>

<file path=ppt/slides/_rels/slide106.xml.rels><?xml version="1.0" encoding="UTF-8" standalone="yes"?>
<Relationships xmlns="http://schemas.openxmlformats.org/package/2006/relationships"><Relationship Id="rId2" Type="http://schemas.openxmlformats.org/officeDocument/2006/relationships/image" Target="../media/image51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mapage.noos.fr/moulinhg02/1945.2000/trans.eco.et.sociales/inegalites.html" TargetMode="External"/><Relationship Id="rId2" Type="http://schemas.openxmlformats.org/officeDocument/2006/relationships/image" Target="../media/image51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1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hyperlink" Target="http://fr.wiktionary.org/wiki/engager" TargetMode="External"/><Relationship Id="rId13" Type="http://schemas.openxmlformats.org/officeDocument/2006/relationships/hyperlink" Target="http://fr.wikipedia.org/wiki/Processus_de_d%C3%A9cision" TargetMode="External"/><Relationship Id="rId18" Type="http://schemas.openxmlformats.org/officeDocument/2006/relationships/hyperlink" Target="http://ww1.transparency.org/sourcebook/other_languages/french/dnld/chapitre-01.pdf" TargetMode="External"/><Relationship Id="rId3" Type="http://schemas.openxmlformats.org/officeDocument/2006/relationships/hyperlink" Target="http://gopacnetwork.org/Docs/CCH_Final_FR.pdf" TargetMode="External"/><Relationship Id="rId21" Type="http://schemas.openxmlformats.org/officeDocument/2006/relationships/hyperlink" Target="http://wikiwix.com/cache/?url=http://assembly.coe.int/Documents/WorkingDocs/doc00/FDOC8652.HTM&amp;title=R%C3%B4le%20des%20parlements%20dans%20la%20lutte%20contre%20la%20corruption%20-%20Conseil%20de%20l'Europe" TargetMode="External"/><Relationship Id="rId7" Type="http://schemas.openxmlformats.org/officeDocument/2006/relationships/hyperlink" Target="http://fr.wiktionary.org/wiki/devoir" TargetMode="External"/><Relationship Id="rId12" Type="http://schemas.openxmlformats.org/officeDocument/2006/relationships/hyperlink" Target="http://fr.wikipedia.org/wiki/Conseil_de_l'Europe" TargetMode="External"/><Relationship Id="rId17" Type="http://schemas.openxmlformats.org/officeDocument/2006/relationships/hyperlink" Target="http://fr.wikipedia.org/wiki/Devoir" TargetMode="External"/><Relationship Id="rId2" Type="http://schemas.openxmlformats.org/officeDocument/2006/relationships/hyperlink" Target="http://www.bonnegouvernanceafrique.com/?p=213" TargetMode="External"/><Relationship Id="rId16" Type="http://schemas.openxmlformats.org/officeDocument/2006/relationships/hyperlink" Target="http://fr.wikipedia.org/wiki/Secteur_priv%C3%A9" TargetMode="External"/><Relationship Id="rId20" Type="http://schemas.openxmlformats.org/officeDocument/2006/relationships/hyperlink" Target="http://assembly.coe.int/Documents/WorkingDocs/doc00/FDOC8652.HTM" TargetMode="External"/><Relationship Id="rId1" Type="http://schemas.openxmlformats.org/officeDocument/2006/relationships/slideLayout" Target="../slideLayouts/slideLayout7.xml"/><Relationship Id="rId6" Type="http://schemas.openxmlformats.org/officeDocument/2006/relationships/hyperlink" Target="http://fr.wiktionary.org/wiki/quelqu%E2%80%99un" TargetMode="External"/><Relationship Id="rId11" Type="http://schemas.openxmlformats.org/officeDocument/2006/relationships/hyperlink" Target="http://fr.wiktionary.org/wiki/finance" TargetMode="External"/><Relationship Id="rId5" Type="http://schemas.openxmlformats.org/officeDocument/2006/relationships/hyperlink" Target="http://fr.wiktionary.org/wiki/d%C3%A9tourner" TargetMode="External"/><Relationship Id="rId15" Type="http://schemas.openxmlformats.org/officeDocument/2006/relationships/hyperlink" Target="http://fr.wikipedia.org/wiki/Secteur_public" TargetMode="External"/><Relationship Id="rId10" Type="http://schemas.openxmlformats.org/officeDocument/2006/relationships/hyperlink" Target="http://fr.wiktionary.org/wiki/honneur" TargetMode="External"/><Relationship Id="rId19" Type="http://schemas.openxmlformats.org/officeDocument/2006/relationships/hyperlink" Target="http://wikiwix.com/cache/?url=http://ww1.transparency.org/sourcebook/other_languages/french/dnld/chapitre-01.pdf&amp;title=O%C3%B9%20et%20comment%20prosp%C3%A8re%20la%20corruption%20-%20Transparency%20International" TargetMode="External"/><Relationship Id="rId4" Type="http://schemas.openxmlformats.org/officeDocument/2006/relationships/slide" Target="slide1.xml"/><Relationship Id="rId9" Type="http://schemas.openxmlformats.org/officeDocument/2006/relationships/hyperlink" Target="http://fr.wiktionary.org/wiki/quelque_chose" TargetMode="External"/><Relationship Id="rId14" Type="http://schemas.openxmlformats.org/officeDocument/2006/relationships/hyperlink" Target="http://fr.wikipedia.org/wiki/Conseil_de_l%E2%80%99Europ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fr.wikipedia.org/wiki/Bhoutan" TargetMode="External"/><Relationship Id="rId7" Type="http://schemas.openxmlformats.org/officeDocument/2006/relationships/image" Target="../media/image22.jpg"/><Relationship Id="rId2" Type="http://schemas.openxmlformats.org/officeDocument/2006/relationships/hyperlink" Target="http://www.transparency.gl/" TargetMode="External"/><Relationship Id="rId1" Type="http://schemas.openxmlformats.org/officeDocument/2006/relationships/slideLayout" Target="../slideLayouts/slideLayout7.xml"/><Relationship Id="rId6" Type="http://schemas.openxmlformats.org/officeDocument/2006/relationships/hyperlink" Target="http://www.transparency-france.org/e_upload/pdf/cpi2010_table_2010.pdf" TargetMode="External"/><Relationship Id="rId5" Type="http://schemas.openxmlformats.org/officeDocument/2006/relationships/hyperlink" Target="https://www.facebook.com/pages/Bhutan-Transparency-Initiative-BTI/467921143341281" TargetMode="External"/><Relationship Id="rId4" Type="http://schemas.openxmlformats.org/officeDocument/2006/relationships/hyperlink" Target="http://www.zonehimalaya.net/Himalaya/bhoutan.htm"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fr.wikipedia.org/wiki/Corruption" TargetMode="External"/><Relationship Id="rId2" Type="http://schemas.openxmlformats.org/officeDocument/2006/relationships/hyperlink" Target="http://fr.wikipedia.org/wiki/Transparency_International" TargetMode="External"/><Relationship Id="rId1" Type="http://schemas.openxmlformats.org/officeDocument/2006/relationships/slideLayout" Target="../slideLayouts/slideLayout7.xml"/><Relationship Id="rId5" Type="http://schemas.openxmlformats.org/officeDocument/2006/relationships/image" Target="../media/image516.jpeg"/><Relationship Id="rId4" Type="http://schemas.openxmlformats.org/officeDocument/2006/relationships/image" Target="../media/image515.jpeg"/></Relationships>
</file>

<file path=ppt/slides/_rels/slide111.xml.rels><?xml version="1.0" encoding="UTF-8" standalone="yes"?>
<Relationships xmlns="http://schemas.openxmlformats.org/package/2006/relationships"><Relationship Id="rId8" Type="http://schemas.openxmlformats.org/officeDocument/2006/relationships/image" Target="../media/image517.jpeg"/><Relationship Id="rId3" Type="http://schemas.openxmlformats.org/officeDocument/2006/relationships/hyperlink" Target="http://fr.wikipedia.org/wiki/Fraude" TargetMode="External"/><Relationship Id="rId7" Type="http://schemas.openxmlformats.org/officeDocument/2006/relationships/hyperlink" Target="http://fr.wikipedia.org/wiki/Vol_(droit)" TargetMode="External"/><Relationship Id="rId2" Type="http://schemas.openxmlformats.org/officeDocument/2006/relationships/hyperlink" Target="http://fr.wikipedia.org/wiki/Banque_mondiale" TargetMode="External"/><Relationship Id="rId1" Type="http://schemas.openxmlformats.org/officeDocument/2006/relationships/slideLayout" Target="../slideLayouts/slideLayout7.xml"/><Relationship Id="rId6" Type="http://schemas.openxmlformats.org/officeDocument/2006/relationships/hyperlink" Target="http://fr.wikipedia.org/wiki/D%C3%A9tournement_de_fonds" TargetMode="External"/><Relationship Id="rId5" Type="http://schemas.openxmlformats.org/officeDocument/2006/relationships/hyperlink" Target="http://fr.wikipedia.org/wiki/N%C3%A9potisme" TargetMode="External"/><Relationship Id="rId4" Type="http://schemas.openxmlformats.org/officeDocument/2006/relationships/hyperlink" Target="http://fr.wikipedia.org/wiki/Extorsio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hyperlink" Target="http://www.bonnegouvernanceafrique.com/?p=213"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1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21.jpeg"/><Relationship Id="rId2" Type="http://schemas.openxmlformats.org/officeDocument/2006/relationships/image" Target="../media/image520.jpeg"/><Relationship Id="rId1" Type="http://schemas.openxmlformats.org/officeDocument/2006/relationships/slideLayout" Target="../slideLayouts/slideLayout7.xml"/><Relationship Id="rId5" Type="http://schemas.openxmlformats.org/officeDocument/2006/relationships/image" Target="../media/image523.jpeg"/><Relationship Id="rId4" Type="http://schemas.openxmlformats.org/officeDocument/2006/relationships/image" Target="../media/image522.jpeg"/></Relationships>
</file>

<file path=ppt/slides/_rels/slide115.xml.rels><?xml version="1.0" encoding="UTF-8" standalone="yes"?>
<Relationships xmlns="http://schemas.openxmlformats.org/package/2006/relationships"><Relationship Id="rId3" Type="http://schemas.openxmlformats.org/officeDocument/2006/relationships/hyperlink" Target="http://www.interet-general.info/article.php3?id_article=11542" TargetMode="External"/><Relationship Id="rId2" Type="http://schemas.openxmlformats.org/officeDocument/2006/relationships/image" Target="../media/image524.jpeg"/><Relationship Id="rId1" Type="http://schemas.openxmlformats.org/officeDocument/2006/relationships/slideLayout" Target="../slideLayouts/slideLayout7.xml"/><Relationship Id="rId4" Type="http://schemas.openxmlformats.org/officeDocument/2006/relationships/image" Target="../media/image52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27.jpeg"/><Relationship Id="rId2" Type="http://schemas.openxmlformats.org/officeDocument/2006/relationships/image" Target="../media/image526.jpeg"/><Relationship Id="rId1" Type="http://schemas.openxmlformats.org/officeDocument/2006/relationships/slideLayout" Target="../slideLayouts/slideLayout7.xml"/><Relationship Id="rId5" Type="http://schemas.openxmlformats.org/officeDocument/2006/relationships/hyperlink" Target="http://www.lexpress.fr/actualite/monde/europe/ukraine-les-espoirs-de-lviv-l-europeenne_1495170.html" TargetMode="External"/><Relationship Id="rId4" Type="http://schemas.openxmlformats.org/officeDocument/2006/relationships/image" Target="../media/image528.jpeg"/></Relationships>
</file>

<file path=ppt/slides/_rels/slide118.xml.rels><?xml version="1.0" encoding="UTF-8" standalone="yes"?>
<Relationships xmlns="http://schemas.openxmlformats.org/package/2006/relationships"><Relationship Id="rId2" Type="http://schemas.openxmlformats.org/officeDocument/2006/relationships/hyperlink" Target="http://www.irenees.net/bdf_fiche-analyse-605_fr.html"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hyperlink" Target="http://www.irenees.net/bdf_fiche-analyse-605_fr.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fr.wikipedia.org/wiki/Le_Pays_des_fourrures" TargetMode="External"/><Relationship Id="rId2" Type="http://schemas.openxmlformats.org/officeDocument/2006/relationships/hyperlink" Target="http://fr.wikipedia.org/wiki/Jules_Verne"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30.jpg"/><Relationship Id="rId2" Type="http://schemas.openxmlformats.org/officeDocument/2006/relationships/image" Target="../media/image52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1.xml.rels><?xml version="1.0" encoding="UTF-8" standalone="yes"?>
<Relationships xmlns="http://schemas.openxmlformats.org/package/2006/relationships"><Relationship Id="rId3" Type="http://schemas.openxmlformats.org/officeDocument/2006/relationships/hyperlink" Target="http://en.wikipedia.org/wiki/Think_globally,_act_locally" TargetMode="External"/><Relationship Id="rId2" Type="http://schemas.openxmlformats.org/officeDocument/2006/relationships/image" Target="../media/image531.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33.jpg"/><Relationship Id="rId2" Type="http://schemas.openxmlformats.org/officeDocument/2006/relationships/image" Target="../media/image532.jpg"/><Relationship Id="rId1" Type="http://schemas.openxmlformats.org/officeDocument/2006/relationships/slideLayout" Target="../slideLayouts/slideLayout7.xml"/><Relationship Id="rId4" Type="http://schemas.openxmlformats.org/officeDocument/2006/relationships/image" Target="../media/image534.jpg"/></Relationships>
</file>

<file path=ppt/slides/_rels/slide123.xml.rels><?xml version="1.0" encoding="UTF-8" standalone="yes"?>
<Relationships xmlns="http://schemas.openxmlformats.org/package/2006/relationships"><Relationship Id="rId3" Type="http://schemas.openxmlformats.org/officeDocument/2006/relationships/hyperlink" Target="http://www.directmatin.fr/monde/2012-12-07/la-derniere-lubie-de-robert-mugabe-275537" TargetMode="External"/><Relationship Id="rId2" Type="http://schemas.openxmlformats.org/officeDocument/2006/relationships/hyperlink" Target="http://www.archive.org/download/BreakingTheSilenceBuildingTruePeace/MatabelelandReport.pdf" TargetMode="External"/><Relationship Id="rId1" Type="http://schemas.openxmlformats.org/officeDocument/2006/relationships/slideLayout" Target="../slideLayouts/slideLayout7.xml"/><Relationship Id="rId4" Type="http://schemas.openxmlformats.org/officeDocument/2006/relationships/image" Target="../media/image535.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hyperlink" Target="http://en.wikipedia.org/wiki/Corruption" TargetMode="External"/><Relationship Id="rId1" Type="http://schemas.openxmlformats.org/officeDocument/2006/relationships/slideLayout" Target="../slideLayouts/slideLayout7.xml"/><Relationship Id="rId6" Type="http://schemas.openxmlformats.org/officeDocument/2006/relationships/image" Target="../media/image539.jpeg"/><Relationship Id="rId5" Type="http://schemas.openxmlformats.org/officeDocument/2006/relationships/image" Target="../media/image538.jpeg"/><Relationship Id="rId4" Type="http://schemas.openxmlformats.org/officeDocument/2006/relationships/image" Target="../media/image537.jpeg"/></Relationships>
</file>

<file path=ppt/slides/_rels/slide126.xml.rels><?xml version="1.0" encoding="UTF-8" standalone="yes"?>
<Relationships xmlns="http://schemas.openxmlformats.org/package/2006/relationships"><Relationship Id="rId3" Type="http://schemas.openxmlformats.org/officeDocument/2006/relationships/hyperlink" Target="http://assembly.coe.int/ASP/Doc/XrefViewHTML.asp?FileID=8861&amp;Language=FR" TargetMode="External"/><Relationship Id="rId2" Type="http://schemas.openxmlformats.org/officeDocument/2006/relationships/hyperlink" Target="http://www.bonnegouvernanceafrique.com/?p=213"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hyperlink" Target="http://www.bonnegouvernanceafrique.com/?p=213"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hyperlink" Target="http://fr.wikipedia.org/wiki/R%C3%A9mun%C3%A9ration" TargetMode="External"/><Relationship Id="rId3" Type="http://schemas.openxmlformats.org/officeDocument/2006/relationships/hyperlink" Target="http://fr.wikipedia.org/wiki/L%C3%A9gislatif" TargetMode="External"/><Relationship Id="rId7" Type="http://schemas.openxmlformats.org/officeDocument/2006/relationships/hyperlink" Target="http://fr.wikipedia.org/wiki/Fonctionnaire" TargetMode="External"/><Relationship Id="rId12" Type="http://schemas.openxmlformats.org/officeDocument/2006/relationships/hyperlink" Target="http://fr.wikipedia.org/wiki/Corruption" TargetMode="External"/><Relationship Id="rId2" Type="http://schemas.openxmlformats.org/officeDocument/2006/relationships/hyperlink" Target="http://fr.wikipedia.org/wiki/Gouvernance" TargetMode="External"/><Relationship Id="rId1" Type="http://schemas.openxmlformats.org/officeDocument/2006/relationships/slideLayout" Target="../slideLayouts/slideLayout7.xml"/><Relationship Id="rId6" Type="http://schemas.openxmlformats.org/officeDocument/2006/relationships/hyperlink" Target="http://fr.wikipedia.org/wiki/Libert%C3%A9_de_la_presse" TargetMode="External"/><Relationship Id="rId11" Type="http://schemas.openxmlformats.org/officeDocument/2006/relationships/hyperlink" Target="http://fr.wikipedia.org/wiki/Lanceurs_d'alerte" TargetMode="External"/><Relationship Id="rId5" Type="http://schemas.openxmlformats.org/officeDocument/2006/relationships/hyperlink" Target="http://fr.wikipedia.org/wiki/Transparence" TargetMode="External"/><Relationship Id="rId10" Type="http://schemas.openxmlformats.org/officeDocument/2006/relationships/hyperlink" Target="http://en.wikipedia.org/wiki/Police_corruption" TargetMode="External"/><Relationship Id="rId4" Type="http://schemas.openxmlformats.org/officeDocument/2006/relationships/hyperlink" Target="http://fr.wikipedia.org/wiki/Judiciaire" TargetMode="External"/><Relationship Id="rId9" Type="http://schemas.openxmlformats.org/officeDocument/2006/relationships/hyperlink" Target="http://fr.wikipedia.org/w/index.php?title=Corruption_polici%C3%A8re&amp;action=edit&amp;redlink=1"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fr.wikipedia.org/w/index.php?title=Robert_Klitgaard&amp;action=edit&amp;redlink=1" TargetMode="External"/><Relationship Id="rId2" Type="http://schemas.openxmlformats.org/officeDocument/2006/relationships/hyperlink" Target="http://www.memoireonline.com/02/12/5331/m_Plaidoyer-pour-combattre-la-corruption-dans-le-systeme-judiciaire-hatien.html" TargetMode="External"/><Relationship Id="rId1" Type="http://schemas.openxmlformats.org/officeDocument/2006/relationships/slideLayout" Target="../slideLayouts/slideLayout7.xml"/><Relationship Id="rId6" Type="http://schemas.openxmlformats.org/officeDocument/2006/relationships/hyperlink" Target="http://fr.wikipedia.org/wiki/Transparence" TargetMode="External"/><Relationship Id="rId5" Type="http://schemas.openxmlformats.org/officeDocument/2006/relationships/hyperlink" Target="http://fr.wikipedia.org/wiki/Pouvoir" TargetMode="External"/><Relationship Id="rId4" Type="http://schemas.openxmlformats.org/officeDocument/2006/relationships/hyperlink" Target="http://fr.wikipedia.org/wiki/Monopol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dicocitations.com/reference_citation/9549/Mes_pensees_ou_Le_qu_en_dira_t_on_1752_CCCLIV.php" TargetMode="External"/><Relationship Id="rId3" Type="http://schemas.openxmlformats.org/officeDocument/2006/relationships/hyperlink" Target="http://www.dicocitations.com/citation.php?mot=corruption" TargetMode="External"/><Relationship Id="rId7" Type="http://schemas.openxmlformats.org/officeDocument/2006/relationships/hyperlink" Target="http://www.dicocitations.com/citation.php?mot=achat" TargetMode="External"/><Relationship Id="rId2" Type="http://schemas.openxmlformats.org/officeDocument/2006/relationships/hyperlink" Target="http://www.dicocitations.com/citation.php?mot=corrompt" TargetMode="External"/><Relationship Id="rId1" Type="http://schemas.openxmlformats.org/officeDocument/2006/relationships/slideLayout" Target="../slideLayouts/slideLayout7.xml"/><Relationship Id="rId6" Type="http://schemas.openxmlformats.org/officeDocument/2006/relationships/hyperlink" Target="http://www.dicocitations.com/citation.php?mot=proportion" TargetMode="External"/><Relationship Id="rId5" Type="http://schemas.openxmlformats.org/officeDocument/2006/relationships/hyperlink" Target="http://www.dicocitations.com/citation.php?mot=point" TargetMode="External"/><Relationship Id="rId4" Type="http://schemas.openxmlformats.org/officeDocument/2006/relationships/hyperlink" Target="http://www.dicocitations.com/citation.php?mot=coute" TargetMode="External"/><Relationship Id="rId9" Type="http://schemas.openxmlformats.org/officeDocument/2006/relationships/hyperlink" Target="http://www.dicocitations.com/auteur/2486/Laurent_Angliviel_de_La_Beaumelle.php"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541.jpeg"/><Relationship Id="rId2" Type="http://schemas.openxmlformats.org/officeDocument/2006/relationships/hyperlink" Target="http://www.gvpt.umd.edu/uslaner/uslanercorruptionrev.ppt"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hyperlink" Target="http://www.gvpt.umd.edu/uslaner/uslanerbulgingpocketgoteborg.pdf"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hyperlink" Target="http://conjugaison.lemonde.fr/conjugaison/premier-groupe/%C3%A9chapper" TargetMode="External"/><Relationship Id="rId3" Type="http://schemas.openxmlformats.org/officeDocument/2006/relationships/hyperlink" Target="http://conjugaison.lemonde.fr/conjugaison/premier-groupe/partager" TargetMode="External"/><Relationship Id="rId7" Type="http://schemas.openxmlformats.org/officeDocument/2006/relationships/hyperlink" Target="http://www.lemonde.fr/vous/" TargetMode="External"/><Relationship Id="rId2" Type="http://schemas.openxmlformats.org/officeDocument/2006/relationships/hyperlink" Target="http://conjugaison.lemonde.fr/conjugaison/troisieme-groupe/pouvoir" TargetMode="External"/><Relationship Id="rId1" Type="http://schemas.openxmlformats.org/officeDocument/2006/relationships/slideLayout" Target="../slideLayouts/slideLayout7.xml"/><Relationship Id="rId6" Type="http://schemas.openxmlformats.org/officeDocument/2006/relationships/hyperlink" Target="http://conjugaison.lemonde.fr/conjugaison/auxiliaire/%C3%AAtre" TargetMode="External"/><Relationship Id="rId11" Type="http://schemas.openxmlformats.org/officeDocument/2006/relationships/hyperlink" Target="http://fr.wikipedia.org/wiki/Viktor_Ianoukovytch" TargetMode="External"/><Relationship Id="rId5" Type="http://schemas.openxmlformats.org/officeDocument/2006/relationships/hyperlink" Target="http://conjugaison.lemonde.fr/conjugaison/troisieme-groupe/titre" TargetMode="External"/><Relationship Id="rId10" Type="http://schemas.openxmlformats.org/officeDocument/2006/relationships/hyperlink" Target="http://www.lemonde.fr/europe/article/2013/12/11/ukraine-la-famille-se-porte-bien_3529274_3214.html" TargetMode="External"/><Relationship Id="rId4" Type="http://schemas.openxmlformats.org/officeDocument/2006/relationships/hyperlink" Target="http://conjugaison.lemonde.fr/conjugaison/troisieme-groupe/transmettre" TargetMode="External"/><Relationship Id="rId9" Type="http://schemas.openxmlformats.org/officeDocument/2006/relationships/hyperlink" Target="http://conjugaison.lemonde.fr/conjugaison/premier-groupe/adopter"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543.jpeg"/><Relationship Id="rId2" Type="http://schemas.openxmlformats.org/officeDocument/2006/relationships/image" Target="../media/image542.jpeg"/><Relationship Id="rId1" Type="http://schemas.openxmlformats.org/officeDocument/2006/relationships/slideLayout" Target="../slideLayouts/slideLayout7.xml"/><Relationship Id="rId4" Type="http://schemas.openxmlformats.org/officeDocument/2006/relationships/image" Target="../media/image544.jpg"/></Relationships>
</file>

<file path=ppt/slides/_rels/slide134.xml.rels><?xml version="1.0" encoding="UTF-8" standalone="yes"?>
<Relationships xmlns="http://schemas.openxmlformats.org/package/2006/relationships"><Relationship Id="rId3" Type="http://schemas.openxmlformats.org/officeDocument/2006/relationships/image" Target="../media/image54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47.jpeg"/><Relationship Id="rId2" Type="http://schemas.openxmlformats.org/officeDocument/2006/relationships/image" Target="../media/image546.jpeg"/><Relationship Id="rId1" Type="http://schemas.openxmlformats.org/officeDocument/2006/relationships/slideLayout" Target="../slideLayouts/slideLayout7.xml"/><Relationship Id="rId4" Type="http://schemas.openxmlformats.org/officeDocument/2006/relationships/image" Target="../media/image548.jpeg"/></Relationships>
</file>

<file path=ppt/slides/_rels/slide136.xml.rels><?xml version="1.0" encoding="UTF-8" standalone="yes"?>
<Relationships xmlns="http://schemas.openxmlformats.org/package/2006/relationships"><Relationship Id="rId3" Type="http://schemas.openxmlformats.org/officeDocument/2006/relationships/hyperlink" Target="http://www.itanger.com/news+article.storyid+27.htm" TargetMode="External"/><Relationship Id="rId2" Type="http://schemas.openxmlformats.org/officeDocument/2006/relationships/hyperlink" Target="http://www.itanger.com/news+index.storytopic+8.htm" TargetMode="External"/><Relationship Id="rId1" Type="http://schemas.openxmlformats.org/officeDocument/2006/relationships/slideLayout" Target="../slideLayouts/slideLayout7.xml"/><Relationship Id="rId5" Type="http://schemas.openxmlformats.org/officeDocument/2006/relationships/image" Target="../media/image550.png"/><Relationship Id="rId4" Type="http://schemas.openxmlformats.org/officeDocument/2006/relationships/image" Target="../media/image549.jpeg"/></Relationships>
</file>

<file path=ppt/slides/_rels/slide137.xml.rels><?xml version="1.0" encoding="UTF-8" standalone="yes"?>
<Relationships xmlns="http://schemas.openxmlformats.org/package/2006/relationships"><Relationship Id="rId8" Type="http://schemas.openxmlformats.org/officeDocument/2006/relationships/image" Target="../media/image554.jpeg"/><Relationship Id="rId3" Type="http://schemas.openxmlformats.org/officeDocument/2006/relationships/hyperlink" Target="http://www.stopcorruption.ma/" TargetMode="External"/><Relationship Id="rId7" Type="http://schemas.openxmlformats.org/officeDocument/2006/relationships/image" Target="../media/image553.jpeg"/><Relationship Id="rId2" Type="http://schemas.openxmlformats.org/officeDocument/2006/relationships/hyperlink" Target="http://www.maitrebolgot.com/doccs/expo%20moralisation.ppt" TargetMode="External"/><Relationship Id="rId1" Type="http://schemas.openxmlformats.org/officeDocument/2006/relationships/slideLayout" Target="../slideLayouts/slideLayout7.xml"/><Relationship Id="rId6" Type="http://schemas.openxmlformats.org/officeDocument/2006/relationships/image" Target="../media/image552.jpeg"/><Relationship Id="rId5" Type="http://schemas.openxmlformats.org/officeDocument/2006/relationships/image" Target="../media/image551.jpeg"/><Relationship Id="rId4" Type="http://schemas.openxmlformats.org/officeDocument/2006/relationships/hyperlink" Target="http://fr.wikipedia.org/wiki/Corruption_au_Maroc"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555.jpeg"/><Relationship Id="rId2" Type="http://schemas.openxmlformats.org/officeDocument/2006/relationships/hyperlink" Target="http://www.maitrebolgot.com/doccs/expo%20moralisation.ppt" TargetMode="External"/><Relationship Id="rId1" Type="http://schemas.openxmlformats.org/officeDocument/2006/relationships/slideLayout" Target="../slideLayouts/slideLayout7.xml"/><Relationship Id="rId6" Type="http://schemas.openxmlformats.org/officeDocument/2006/relationships/image" Target="../media/image558.jpeg"/><Relationship Id="rId5" Type="http://schemas.openxmlformats.org/officeDocument/2006/relationships/image" Target="../media/image557.jpeg"/><Relationship Id="rId4" Type="http://schemas.openxmlformats.org/officeDocument/2006/relationships/image" Target="../media/image556.jpg"/></Relationships>
</file>

<file path=ppt/slides/_rels/slide139.xml.rels><?xml version="1.0" encoding="UTF-8" standalone="yes"?>
<Relationships xmlns="http://schemas.openxmlformats.org/package/2006/relationships"><Relationship Id="rId3" Type="http://schemas.openxmlformats.org/officeDocument/2006/relationships/image" Target="../media/image560.jpeg"/><Relationship Id="rId2" Type="http://schemas.openxmlformats.org/officeDocument/2006/relationships/image" Target="../media/image559.jpeg"/><Relationship Id="rId1" Type="http://schemas.openxmlformats.org/officeDocument/2006/relationships/slideLayout" Target="../slideLayouts/slideLayout7.xml"/><Relationship Id="rId6" Type="http://schemas.openxmlformats.org/officeDocument/2006/relationships/hyperlink" Target="http://www.courantsdefemmes.org/Debats/ConfCorruption/conf_corruption_pauvrete.html" TargetMode="External"/><Relationship Id="rId5" Type="http://schemas.openxmlformats.org/officeDocument/2006/relationships/image" Target="../media/image562.jpeg"/><Relationship Id="rId4" Type="http://schemas.openxmlformats.org/officeDocument/2006/relationships/image" Target="../media/image56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www.itanger.com/news+article.storyid+27.htm" TargetMode="External"/><Relationship Id="rId2" Type="http://schemas.openxmlformats.org/officeDocument/2006/relationships/hyperlink" Target="http://www.bladi.net/forum/38916-causes-consequences-corruption-maroc" TargetMode="External"/><Relationship Id="rId1" Type="http://schemas.openxmlformats.org/officeDocument/2006/relationships/slideLayout" Target="../slideLayouts/slideLayout7.xml"/><Relationship Id="rId6" Type="http://schemas.openxmlformats.org/officeDocument/2006/relationships/image" Target="../media/image565.jpeg"/><Relationship Id="rId5" Type="http://schemas.openxmlformats.org/officeDocument/2006/relationships/image" Target="../media/image564.jpeg"/><Relationship Id="rId4" Type="http://schemas.openxmlformats.org/officeDocument/2006/relationships/image" Target="../media/image563.jpeg"/></Relationships>
</file>

<file path=ppt/slides/_rels/slide141.xml.rels><?xml version="1.0" encoding="UTF-8" standalone="yes"?>
<Relationships xmlns="http://schemas.openxmlformats.org/package/2006/relationships"><Relationship Id="rId3" Type="http://schemas.openxmlformats.org/officeDocument/2006/relationships/image" Target="../media/image566.jpeg"/><Relationship Id="rId2" Type="http://schemas.openxmlformats.org/officeDocument/2006/relationships/hyperlink" Target="http://www.observateurocde.org/news/fullstory.php/aid/195/Lutter_contre_la_corruption_dans_les_pays_en_d%E9veloppement.html" TargetMode="External"/><Relationship Id="rId1" Type="http://schemas.openxmlformats.org/officeDocument/2006/relationships/slideLayout" Target="../slideLayouts/slideLayout7.xml"/><Relationship Id="rId4" Type="http://schemas.openxmlformats.org/officeDocument/2006/relationships/image" Target="../media/image567.jpeg"/></Relationships>
</file>

<file path=ppt/slides/_rels/slide142.xml.rels><?xml version="1.0" encoding="UTF-8" standalone="yes"?>
<Relationships xmlns="http://schemas.openxmlformats.org/package/2006/relationships"><Relationship Id="rId3" Type="http://schemas.openxmlformats.org/officeDocument/2006/relationships/hyperlink" Target="http://www.newerapolitics.org/corruption.html" TargetMode="External"/><Relationship Id="rId2" Type="http://schemas.openxmlformats.org/officeDocument/2006/relationships/hyperlink" Target="http://www.newerapolitics.org/where-comes-the-evil.html"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568.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psychiatriinfirmiere.free.fr/infirmiere/formation/psychiatrie/adulte/pathologie/perversion.htm" TargetMode="External"/><Relationship Id="rId2" Type="http://schemas.openxmlformats.org/officeDocument/2006/relationships/hyperlink" Target="http://psychiatriinfirmiere.free.fr/infirmiere/formation/psychologie/psychologie/pulsion.htm" TargetMode="External"/><Relationship Id="rId1" Type="http://schemas.openxmlformats.org/officeDocument/2006/relationships/slideLayout" Target="../slideLayouts/slideLayout7.xml"/><Relationship Id="rId6" Type="http://schemas.openxmlformats.org/officeDocument/2006/relationships/image" Target="../media/image571.jpeg"/><Relationship Id="rId5" Type="http://schemas.openxmlformats.org/officeDocument/2006/relationships/image" Target="../media/image570.jpeg"/><Relationship Id="rId4" Type="http://schemas.openxmlformats.org/officeDocument/2006/relationships/image" Target="../media/image569.jpeg"/></Relationships>
</file>

<file path=ppt/slides/_rels/slide146.xml.rels><?xml version="1.0" encoding="UTF-8" standalone="yes"?>
<Relationships xmlns="http://schemas.openxmlformats.org/package/2006/relationships"><Relationship Id="rId8" Type="http://schemas.openxmlformats.org/officeDocument/2006/relationships/image" Target="../media/image575.jpeg"/><Relationship Id="rId3" Type="http://schemas.openxmlformats.org/officeDocument/2006/relationships/hyperlink" Target="http://translate.googleusercontent.com/translate_c?depth=1&amp;hl=fr&amp;prev=search&amp;rurl=translate.google.fr&amp;sl=en&amp;u=http://en.wikipedia.org/wiki/Oxytocin&amp;usg=ALkJrhg44Zu-mKzP7sa3yh3G5DRX7HzZCQ" TargetMode="External"/><Relationship Id="rId7" Type="http://schemas.openxmlformats.org/officeDocument/2006/relationships/image" Target="../media/image574.jpeg"/><Relationship Id="rId12" Type="http://schemas.openxmlformats.org/officeDocument/2006/relationships/hyperlink" Target="http://translate.googleusercontent.com/translate_c?anno=2&amp;depth=1&amp;hl=fr&amp;rurl=translate.google.fr&amp;sl=en&amp;tl=fr&amp;u=http://worldsciencefestival.com/videos/moth_confessions_of_a_pro_social_psychopath&amp;usg=ALkJrhiYl7E8ns3o9oU2aMSGXIVVm6RFXA" TargetMode="External"/><Relationship Id="rId2" Type="http://schemas.openxmlformats.org/officeDocument/2006/relationships/hyperlink" Target="http://www.maxisciences.com/g%E8ne/decouverte-d-039-un-gene-de-la-sociabilite_art1031.html" TargetMode="External"/><Relationship Id="rId1" Type="http://schemas.openxmlformats.org/officeDocument/2006/relationships/slideLayout" Target="../slideLayouts/slideLayout7.xml"/><Relationship Id="rId6" Type="http://schemas.openxmlformats.org/officeDocument/2006/relationships/image" Target="../media/image573.jpeg"/><Relationship Id="rId11" Type="http://schemas.openxmlformats.org/officeDocument/2006/relationships/hyperlink" Target="http://en.wikipedia.org/wiki/James_Fallon" TargetMode="External"/><Relationship Id="rId5" Type="http://schemas.openxmlformats.org/officeDocument/2006/relationships/image" Target="../media/image572.jpeg"/><Relationship Id="rId10" Type="http://schemas.openxmlformats.org/officeDocument/2006/relationships/hyperlink" Target="http://www.wawacity.ws/fr/autres-videos/157943-telecharger_x-enius-est-il-possible-de-decrypter-notre-conscie.html" TargetMode="External"/><Relationship Id="rId4" Type="http://schemas.openxmlformats.org/officeDocument/2006/relationships/hyperlink" Target="http://translate.googleusercontent.com/translate_c?depth=1&amp;hl=fr&amp;prev=search&amp;rurl=translate.google.fr&amp;sl=en&amp;u=http://en.wikipedia.org/wiki/Paul_J._Zak&amp;usg=ALkJrhjkm8Cb9eYRxye9t2ypxFWwVKojNg" TargetMode="External"/><Relationship Id="rId9" Type="http://schemas.openxmlformats.org/officeDocument/2006/relationships/hyperlink" Target="http://en.wikipedia.org/wiki/Paul_J._Zak" TargetMode="External"/></Relationships>
</file>

<file path=ppt/slides/_rels/slide147.xml.rels><?xml version="1.0" encoding="UTF-8" standalone="yes"?>
<Relationships xmlns="http://schemas.openxmlformats.org/package/2006/relationships"><Relationship Id="rId8" Type="http://schemas.openxmlformats.org/officeDocument/2006/relationships/image" Target="../media/image578.jpg"/><Relationship Id="rId3" Type="http://schemas.openxmlformats.org/officeDocument/2006/relationships/hyperlink" Target="http://www.natgeotv.com/fr/enquetes-predateurs/description" TargetMode="External"/><Relationship Id="rId7" Type="http://schemas.openxmlformats.org/officeDocument/2006/relationships/image" Target="../media/image577.jpg"/><Relationship Id="rId2" Type="http://schemas.openxmlformats.org/officeDocument/2006/relationships/hyperlink" Target="http://www.pariscience.fr/fr/showing/197/malin-comme-un-singe/?festival_id=7&amp;date=2009-10-10" TargetMode="External"/><Relationship Id="rId1" Type="http://schemas.openxmlformats.org/officeDocument/2006/relationships/slideLayout" Target="../slideLayouts/slideLayout7.xml"/><Relationship Id="rId6" Type="http://schemas.openxmlformats.org/officeDocument/2006/relationships/image" Target="../media/image576.jpg"/><Relationship Id="rId5" Type="http://schemas.openxmlformats.org/officeDocument/2006/relationships/hyperlink" Target="http://www.bbc.com/news/science-environment-18430420" TargetMode="External"/><Relationship Id="rId4" Type="http://schemas.openxmlformats.org/officeDocument/2006/relationships/hyperlink" Target="http://www.arte.tv/guide/fr/048079-001/la-fabuleuse-histoire-de-l-evolution" TargetMode="External"/><Relationship Id="rId9" Type="http://schemas.openxmlformats.org/officeDocument/2006/relationships/image" Target="../media/image579.jpg"/></Relationships>
</file>

<file path=ppt/slides/_rels/slide148.xml.rels><?xml version="1.0" encoding="UTF-8" standalone="yes"?>
<Relationships xmlns="http://schemas.openxmlformats.org/package/2006/relationships"><Relationship Id="rId8" Type="http://schemas.openxmlformats.org/officeDocument/2006/relationships/image" Target="../media/image585.jpg"/><Relationship Id="rId3" Type="http://schemas.openxmlformats.org/officeDocument/2006/relationships/image" Target="../media/image580.jpg"/><Relationship Id="rId7" Type="http://schemas.openxmlformats.org/officeDocument/2006/relationships/image" Target="../media/image584.jpg"/><Relationship Id="rId2" Type="http://schemas.openxmlformats.org/officeDocument/2006/relationships/hyperlink" Target="http://www.natgeotv.com/fr/puma-contre-loup/description" TargetMode="External"/><Relationship Id="rId1" Type="http://schemas.openxmlformats.org/officeDocument/2006/relationships/slideLayout" Target="../slideLayouts/slideLayout7.xml"/><Relationship Id="rId6" Type="http://schemas.openxmlformats.org/officeDocument/2006/relationships/image" Target="../media/image583.jpg"/><Relationship Id="rId5" Type="http://schemas.openxmlformats.org/officeDocument/2006/relationships/image" Target="../media/image582.jpg"/><Relationship Id="rId4" Type="http://schemas.openxmlformats.org/officeDocument/2006/relationships/image" Target="../media/image581.jpg"/></Relationships>
</file>

<file path=ppt/slides/_rels/slide149.xml.rels><?xml version="1.0" encoding="UTF-8" standalone="yes"?>
<Relationships xmlns="http://schemas.openxmlformats.org/package/2006/relationships"><Relationship Id="rId3" Type="http://schemas.openxmlformats.org/officeDocument/2006/relationships/image" Target="../media/image569.jpeg"/><Relationship Id="rId2" Type="http://schemas.openxmlformats.org/officeDocument/2006/relationships/hyperlink" Target="http://www.agoravox.tv/actualites/economie/article/milton-friedman-et-l-avidite-28550" TargetMode="External"/><Relationship Id="rId1" Type="http://schemas.openxmlformats.org/officeDocument/2006/relationships/slideLayout" Target="../slideLayouts/slideLayout7.xml"/><Relationship Id="rId6" Type="http://schemas.openxmlformats.org/officeDocument/2006/relationships/image" Target="../media/image586.jpeg"/><Relationship Id="rId5" Type="http://schemas.openxmlformats.org/officeDocument/2006/relationships/image" Target="../media/image571.jpeg"/><Relationship Id="rId4" Type="http://schemas.openxmlformats.org/officeDocument/2006/relationships/image" Target="../media/image570.jpeg"/></Relationships>
</file>

<file path=ppt/slides/_rels/slide15.xml.rels><?xml version="1.0" encoding="UTF-8" standalone="yes"?>
<Relationships xmlns="http://schemas.openxmlformats.org/package/2006/relationships"><Relationship Id="rId8" Type="http://schemas.openxmlformats.org/officeDocument/2006/relationships/hyperlink" Target="http://www.dicocitations.com/citation.php?mot=entre" TargetMode="External"/><Relationship Id="rId13" Type="http://schemas.openxmlformats.org/officeDocument/2006/relationships/hyperlink" Target="http://www.dicocitations.com/citation.php?mot=prestige" TargetMode="External"/><Relationship Id="rId18" Type="http://schemas.openxmlformats.org/officeDocument/2006/relationships/image" Target="../media/image25.jpeg"/><Relationship Id="rId3" Type="http://schemas.openxmlformats.org/officeDocument/2006/relationships/hyperlink" Target="http://www.dicocitations.com/citation.php?mot=simple" TargetMode="External"/><Relationship Id="rId7" Type="http://schemas.openxmlformats.org/officeDocument/2006/relationships/hyperlink" Target="http://www.dicocitations.com/citation.php?mot=solidarite" TargetMode="External"/><Relationship Id="rId12" Type="http://schemas.openxmlformats.org/officeDocument/2006/relationships/hyperlink" Target="http://www.dicocitations.com/citation.php?mot=defense" TargetMode="External"/><Relationship Id="rId17" Type="http://schemas.openxmlformats.org/officeDocument/2006/relationships/image" Target="../media/image24.jpeg"/><Relationship Id="rId2" Type="http://schemas.openxmlformats.org/officeDocument/2006/relationships/hyperlink" Target="http://www.dicocitations.com/citation.php?mot=corruption" TargetMode="External"/><Relationship Id="rId16" Type="http://schemas.openxmlformats.org/officeDocument/2006/relationships/hyperlink" Target="http://www.dicocitations.com/auteur/447/Georges_Bernanos.php" TargetMode="External"/><Relationship Id="rId1" Type="http://schemas.openxmlformats.org/officeDocument/2006/relationships/slideLayout" Target="../slideLayouts/slideLayout7.xml"/><Relationship Id="rId6" Type="http://schemas.openxmlformats.org/officeDocument/2006/relationships/hyperlink" Target="http://www.dicocitations.com/citation.php?mot=funeste" TargetMode="External"/><Relationship Id="rId11" Type="http://schemas.openxmlformats.org/officeDocument/2006/relationships/hyperlink" Target="http://www.dicocitations.com/citation.php?mot=corrompus" TargetMode="External"/><Relationship Id="rId5" Type="http://schemas.openxmlformats.org/officeDocument/2006/relationships/hyperlink" Target="http://www.dicocitations.com/citation.php?mot=elites" TargetMode="External"/><Relationship Id="rId15" Type="http://schemas.openxmlformats.org/officeDocument/2006/relationships/hyperlink" Target="http://www.dicocitations.com/reference_citation/3331/Le_Chemin_de_la_Croix_des_Ames_1948_Mars_1942.php" TargetMode="External"/><Relationship Id="rId10" Type="http://schemas.openxmlformats.org/officeDocument/2006/relationships/hyperlink" Target="http://www.dicocitations.com/citation.php?mot=membres" TargetMode="External"/><Relationship Id="rId4" Type="http://schemas.openxmlformats.org/officeDocument/2006/relationships/hyperlink" Target="http://www.dicocitations.com/citation.php?mot=mediocrite" TargetMode="External"/><Relationship Id="rId9" Type="http://schemas.openxmlformats.org/officeDocument/2006/relationships/hyperlink" Target="http://www.dicocitations.com/citation.php?mot=leurs" TargetMode="External"/><Relationship Id="rId14" Type="http://schemas.openxmlformats.org/officeDocument/2006/relationships/hyperlink" Target="http://www.dicocitations.com/citation.php?mot=commun" TargetMode="External"/></Relationships>
</file>

<file path=ppt/slides/_rels/slide150.xml.rels><?xml version="1.0" encoding="UTF-8" standalone="yes"?>
<Relationships xmlns="http://schemas.openxmlformats.org/package/2006/relationships"><Relationship Id="rId2" Type="http://schemas.openxmlformats.org/officeDocument/2006/relationships/hyperlink" Target="http://www.memoireonline.com/05/12/5889/m_Les-Comites-de-Defense-de-la-RevolutionCDR-dans-la-politique-du-Conseil-National-de-la-Revolut72.html"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588.jpeg"/><Relationship Id="rId2" Type="http://schemas.openxmlformats.org/officeDocument/2006/relationships/image" Target="../media/image587.jpeg"/><Relationship Id="rId1" Type="http://schemas.openxmlformats.org/officeDocument/2006/relationships/slideLayout" Target="../slideLayouts/slideLayout7.xml"/><Relationship Id="rId6" Type="http://schemas.openxmlformats.org/officeDocument/2006/relationships/hyperlink" Target="http://www.replay.fr/x-enius.html" TargetMode="External"/><Relationship Id="rId5" Type="http://schemas.openxmlformats.org/officeDocument/2006/relationships/image" Target="../media/image590.jpeg"/><Relationship Id="rId4" Type="http://schemas.openxmlformats.org/officeDocument/2006/relationships/image" Target="../media/image589.jpeg"/></Relationships>
</file>

<file path=ppt/slides/_rels/slide152.xml.rels><?xml version="1.0" encoding="UTF-8" standalone="yes"?>
<Relationships xmlns="http://schemas.openxmlformats.org/package/2006/relationships"><Relationship Id="rId2" Type="http://schemas.openxmlformats.org/officeDocument/2006/relationships/image" Target="../media/image59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592.jpeg"/><Relationship Id="rId2" Type="http://schemas.openxmlformats.org/officeDocument/2006/relationships/hyperlink" Target="http://fr.wikipedia.org/wiki/Karl_Polanyi"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hyperlink" Target="http://fr.wikipedia.org/wiki/Think-tank" TargetMode="External"/><Relationship Id="rId13" Type="http://schemas.openxmlformats.org/officeDocument/2006/relationships/image" Target="../media/image595.jpg"/><Relationship Id="rId3" Type="http://schemas.openxmlformats.org/officeDocument/2006/relationships/hyperlink" Target="http://fr.wikipedia.org/wiki/Milton_Friedman" TargetMode="External"/><Relationship Id="rId7" Type="http://schemas.openxmlformats.org/officeDocument/2006/relationships/hyperlink" Target="http://fr.wikipedia.org/wiki/Cato_Institute" TargetMode="External"/><Relationship Id="rId12" Type="http://schemas.openxmlformats.org/officeDocument/2006/relationships/image" Target="../media/image594.jpg"/><Relationship Id="rId2" Type="http://schemas.openxmlformats.org/officeDocument/2006/relationships/hyperlink" Target="http://fr.wikipedia.org/wiki/Naomi_Klein" TargetMode="External"/><Relationship Id="rId1" Type="http://schemas.openxmlformats.org/officeDocument/2006/relationships/slideLayout" Target="../slideLayouts/slideLayout7.xml"/><Relationship Id="rId6" Type="http://schemas.openxmlformats.org/officeDocument/2006/relationships/hyperlink" Target="http://fr.wikipedia.org/w/index.php?title=David_Boaz&amp;action=edit&amp;redlink=1" TargetMode="External"/><Relationship Id="rId11" Type="http://schemas.openxmlformats.org/officeDocument/2006/relationships/image" Target="../media/image593.jpg"/><Relationship Id="rId5" Type="http://schemas.openxmlformats.org/officeDocument/2006/relationships/hyperlink" Target="http://fr.wikipedia.org/wiki/La_Strat%C3%A9gie_du_choc#cite_note-10" TargetMode="External"/><Relationship Id="rId10" Type="http://schemas.openxmlformats.org/officeDocument/2006/relationships/hyperlink" Target="http://fr.wikipedia.org/wiki/La_Strat%C3%A9gie_du_choc" TargetMode="External"/><Relationship Id="rId4" Type="http://schemas.openxmlformats.org/officeDocument/2006/relationships/hyperlink" Target="http://fr.wikipedia.org/wiki/Irak" TargetMode="External"/><Relationship Id="rId9" Type="http://schemas.openxmlformats.org/officeDocument/2006/relationships/hyperlink" Target="http://fr.wikipedia.org/wiki/Libertarianisme" TargetMode="External"/><Relationship Id="rId14" Type="http://schemas.openxmlformats.org/officeDocument/2006/relationships/image" Target="../media/image596.jpeg"/></Relationships>
</file>

<file path=ppt/slides/_rels/slide155.xml.rels><?xml version="1.0" encoding="UTF-8" standalone="yes"?>
<Relationships xmlns="http://schemas.openxmlformats.org/package/2006/relationships"><Relationship Id="rId2" Type="http://schemas.openxmlformats.org/officeDocument/2006/relationships/image" Target="../media/image597.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http://www.bigbrother.ma/2010/09/le-maroc-est-le-plus-pire-pays-au-monde.html" TargetMode="External"/><Relationship Id="rId2" Type="http://schemas.openxmlformats.org/officeDocument/2006/relationships/hyperlink" Target="http://fr.wikipedia.org/wiki/Proph%C3%A9tie_autor%C3%A9alisatrice"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99.jpeg"/><Relationship Id="rId2" Type="http://schemas.openxmlformats.org/officeDocument/2006/relationships/image" Target="../media/image598.jpeg"/><Relationship Id="rId1" Type="http://schemas.openxmlformats.org/officeDocument/2006/relationships/slideLayout" Target="../slideLayouts/slideLayout7.xml"/><Relationship Id="rId4" Type="http://schemas.openxmlformats.org/officeDocument/2006/relationships/image" Target="../media/image600.jpeg"/></Relationships>
</file>

<file path=ppt/slides/_rels/slide159.xml.rels><?xml version="1.0" encoding="UTF-8" standalone="yes"?>
<Relationships xmlns="http://schemas.openxmlformats.org/package/2006/relationships"><Relationship Id="rId3" Type="http://schemas.openxmlformats.org/officeDocument/2006/relationships/image" Target="../media/image602.jpeg"/><Relationship Id="rId2" Type="http://schemas.openxmlformats.org/officeDocument/2006/relationships/image" Target="../media/image601.jpeg"/><Relationship Id="rId1" Type="http://schemas.openxmlformats.org/officeDocument/2006/relationships/slideLayout" Target="../slideLayouts/slideLayout7.xml"/><Relationship Id="rId4" Type="http://schemas.openxmlformats.org/officeDocument/2006/relationships/image" Target="../media/image60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worldbank.org/"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hyperlink" Target="http://fr.wikipedia.org/wiki/2006" TargetMode="External"/><Relationship Id="rId3" Type="http://schemas.openxmlformats.org/officeDocument/2006/relationships/hyperlink" Target="http://fr.wikipedia.org/wiki/Mouvement_anti-corruption_indien_de_2011" TargetMode="External"/><Relationship Id="rId7" Type="http://schemas.openxmlformats.org/officeDocument/2006/relationships/hyperlink" Target="http://fr.wikipedia.org/wiki/11_septembre" TargetMode="External"/><Relationship Id="rId2" Type="http://schemas.openxmlformats.org/officeDocument/2006/relationships/image" Target="../media/image604.jpeg"/><Relationship Id="rId1" Type="http://schemas.openxmlformats.org/officeDocument/2006/relationships/slideLayout" Target="../slideLayouts/slideLayout7.xml"/><Relationship Id="rId6" Type="http://schemas.openxmlformats.org/officeDocument/2006/relationships/hyperlink" Target="http://www.tixup.com/international-politique/3973-bce-ben-ali-est-un-inculte-lache-et-tres-corrompu.html" TargetMode="External"/><Relationship Id="rId5" Type="http://schemas.openxmlformats.org/officeDocument/2006/relationships/hyperlink" Target="http://www.tixup.com/tag/zine-el-abidine-ben-ali" TargetMode="External"/><Relationship Id="rId10" Type="http://schemas.openxmlformats.org/officeDocument/2006/relationships/image" Target="../media/image605.jpeg"/><Relationship Id="rId4" Type="http://schemas.openxmlformats.org/officeDocument/2006/relationships/hyperlink" Target="http://www.thefunlearning.com/2011/08/anna-hazare-cartoons-india-against.html" TargetMode="External"/><Relationship Id="rId9" Type="http://schemas.openxmlformats.org/officeDocument/2006/relationships/hyperlink" Target="http://fr.wikipedia.org/wiki/Anna_Politkovska%C3%AFa"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606.jpg"/><Relationship Id="rId2" Type="http://schemas.openxmlformats.org/officeDocument/2006/relationships/hyperlink" Target="http://www.monde-diplomatique.fr/2002/10/TRUONG/9464"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08.jpeg"/><Relationship Id="rId2" Type="http://schemas.openxmlformats.org/officeDocument/2006/relationships/image" Target="../media/image607.jpeg"/><Relationship Id="rId1" Type="http://schemas.openxmlformats.org/officeDocument/2006/relationships/slideLayout" Target="../slideLayouts/slideLayout7.xml"/><Relationship Id="rId4" Type="http://schemas.openxmlformats.org/officeDocument/2006/relationships/image" Target="../media/image609.jpeg"/></Relationships>
</file>

<file path=ppt/slides/_rels/slide163.xml.rels><?xml version="1.0" encoding="UTF-8" standalone="yes"?>
<Relationships xmlns="http://schemas.openxmlformats.org/package/2006/relationships"><Relationship Id="rId3" Type="http://schemas.openxmlformats.org/officeDocument/2006/relationships/image" Target="../media/image611.jpeg"/><Relationship Id="rId2" Type="http://schemas.openxmlformats.org/officeDocument/2006/relationships/image" Target="../media/image610.jpeg"/><Relationship Id="rId1" Type="http://schemas.openxmlformats.org/officeDocument/2006/relationships/slideLayout" Target="../slideLayouts/slideLayout7.xml"/><Relationship Id="rId6" Type="http://schemas.openxmlformats.org/officeDocument/2006/relationships/image" Target="../media/image614.jpeg"/><Relationship Id="rId5" Type="http://schemas.openxmlformats.org/officeDocument/2006/relationships/image" Target="../media/image613.jpeg"/><Relationship Id="rId4" Type="http://schemas.openxmlformats.org/officeDocument/2006/relationships/image" Target="../media/image612.jpeg"/></Relationships>
</file>

<file path=ppt/slides/_rels/slide164.xml.rels><?xml version="1.0" encoding="UTF-8" standalone="yes"?>
<Relationships xmlns="http://schemas.openxmlformats.org/package/2006/relationships"><Relationship Id="rId3" Type="http://schemas.openxmlformats.org/officeDocument/2006/relationships/image" Target="../media/image616.jpeg"/><Relationship Id="rId2" Type="http://schemas.openxmlformats.org/officeDocument/2006/relationships/image" Target="../media/image615.jpeg"/><Relationship Id="rId1" Type="http://schemas.openxmlformats.org/officeDocument/2006/relationships/slideLayout" Target="../slideLayouts/slideLayout7.xml"/><Relationship Id="rId4" Type="http://schemas.openxmlformats.org/officeDocument/2006/relationships/image" Target="../media/image617.jpeg"/></Relationships>
</file>

<file path=ppt/slides/_rels/slide165.xml.rels><?xml version="1.0" encoding="UTF-8" standalone="yes"?>
<Relationships xmlns="http://schemas.openxmlformats.org/package/2006/relationships"><Relationship Id="rId3" Type="http://schemas.openxmlformats.org/officeDocument/2006/relationships/image" Target="../media/image619.jpeg"/><Relationship Id="rId2" Type="http://schemas.openxmlformats.org/officeDocument/2006/relationships/image" Target="../media/image618.jpeg"/><Relationship Id="rId1" Type="http://schemas.openxmlformats.org/officeDocument/2006/relationships/slideLayout" Target="../slideLayouts/slideLayout7.xml"/><Relationship Id="rId5" Type="http://schemas.openxmlformats.org/officeDocument/2006/relationships/image" Target="../media/image621.jpeg"/><Relationship Id="rId4" Type="http://schemas.openxmlformats.org/officeDocument/2006/relationships/image" Target="../media/image620.jpeg"/></Relationships>
</file>

<file path=ppt/slides/_rels/slide166.xml.rels><?xml version="1.0" encoding="UTF-8" standalone="yes"?>
<Relationships xmlns="http://schemas.openxmlformats.org/package/2006/relationships"><Relationship Id="rId3" Type="http://schemas.openxmlformats.org/officeDocument/2006/relationships/image" Target="../media/image623.jpg"/><Relationship Id="rId2" Type="http://schemas.openxmlformats.org/officeDocument/2006/relationships/image" Target="../media/image622.jpeg"/><Relationship Id="rId1" Type="http://schemas.openxmlformats.org/officeDocument/2006/relationships/slideLayout" Target="../slideLayouts/slideLayout7.xml"/><Relationship Id="rId6" Type="http://schemas.openxmlformats.org/officeDocument/2006/relationships/image" Target="../media/image626.jpg"/><Relationship Id="rId5" Type="http://schemas.openxmlformats.org/officeDocument/2006/relationships/image" Target="../media/image625.jpg"/><Relationship Id="rId4" Type="http://schemas.openxmlformats.org/officeDocument/2006/relationships/image" Target="../media/image624.jpg"/></Relationships>
</file>

<file path=ppt/slides/_rels/slide167.xml.rels><?xml version="1.0" encoding="UTF-8" standalone="yes"?>
<Relationships xmlns="http://schemas.openxmlformats.org/package/2006/relationships"><Relationship Id="rId8" Type="http://schemas.openxmlformats.org/officeDocument/2006/relationships/image" Target="../media/image633.jpg"/><Relationship Id="rId3" Type="http://schemas.openxmlformats.org/officeDocument/2006/relationships/image" Target="../media/image628.jpg"/><Relationship Id="rId7" Type="http://schemas.openxmlformats.org/officeDocument/2006/relationships/image" Target="../media/image632.jpg"/><Relationship Id="rId2" Type="http://schemas.openxmlformats.org/officeDocument/2006/relationships/image" Target="../media/image627.jpg"/><Relationship Id="rId1" Type="http://schemas.openxmlformats.org/officeDocument/2006/relationships/slideLayout" Target="../slideLayouts/slideLayout7.xml"/><Relationship Id="rId6" Type="http://schemas.openxmlformats.org/officeDocument/2006/relationships/image" Target="../media/image631.jpg"/><Relationship Id="rId5" Type="http://schemas.openxmlformats.org/officeDocument/2006/relationships/image" Target="../media/image630.jpg"/><Relationship Id="rId4" Type="http://schemas.openxmlformats.org/officeDocument/2006/relationships/image" Target="../media/image629.jpg"/></Relationships>
</file>

<file path=ppt/slides/_rels/slide168.xml.rels><?xml version="1.0" encoding="UTF-8" standalone="yes"?>
<Relationships xmlns="http://schemas.openxmlformats.org/package/2006/relationships"><Relationship Id="rId8" Type="http://schemas.openxmlformats.org/officeDocument/2006/relationships/hyperlink" Target="http://www.historyhouse.com/in_history/ceausescu/" TargetMode="External"/><Relationship Id="rId3" Type="http://schemas.openxmlformats.org/officeDocument/2006/relationships/hyperlink" Target="http://www.muz-online.de/photos6/monuments1cr.jpg" TargetMode="External"/><Relationship Id="rId7" Type="http://schemas.openxmlformats.org/officeDocument/2006/relationships/hyperlink" Target="http://architecture.about.com/cs/greatbuildings/a/saddam.htm" TargetMode="External"/><Relationship Id="rId2" Type="http://schemas.openxmlformats.org/officeDocument/2006/relationships/image" Target="../media/image634.jpeg"/><Relationship Id="rId1" Type="http://schemas.openxmlformats.org/officeDocument/2006/relationships/slideLayout" Target="../slideLayouts/slideLayout7.xml"/><Relationship Id="rId6" Type="http://schemas.openxmlformats.org/officeDocument/2006/relationships/hyperlink" Target="http://architecture.about.com/library/bl-babylon01.htm" TargetMode="External"/><Relationship Id="rId5" Type="http://schemas.openxmlformats.org/officeDocument/2006/relationships/hyperlink" Target="http://architecture.about.com/cs/countriescultures/a/saddamspalace.htm" TargetMode="External"/><Relationship Id="rId10" Type="http://schemas.openxmlformats.org/officeDocument/2006/relationships/image" Target="../media/image635.jpeg"/><Relationship Id="rId4" Type="http://schemas.openxmlformats.org/officeDocument/2006/relationships/hyperlink" Target="http://www.spiegel.de/spiegel/english/0,1518,325971,00.html" TargetMode="External"/><Relationship Id="rId9" Type="http://schemas.openxmlformats.org/officeDocument/2006/relationships/hyperlink" Target="http://handsforhumanity.org/Brown/PALACE.jpg"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lefigaro.fr/international/2013/04/09/01003-20130409ARTFIG00284-normal-comme-un-ministre-suedois.php" TargetMode="External"/><Relationship Id="rId2" Type="http://schemas.openxmlformats.org/officeDocument/2006/relationships/hyperlink" Target="http://mobile.agoravox.fr/tribune-libre/article/en-suede-les-ministres-servent-11952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lefigaro.fr/conjoncture/2012/06/18/20002-20120618ARTFIG00472-le-g20-intensifie-la-lutte-contre-les-paradis-fiscaux.php" TargetMode="External"/><Relationship Id="rId7" Type="http://schemas.openxmlformats.org/officeDocument/2006/relationships/image" Target="../media/image29.jpeg"/><Relationship Id="rId2" Type="http://schemas.openxmlformats.org/officeDocument/2006/relationships/hyperlink" Target="http://agora.qc.ca/dossiers/corruption"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www.lefigaro.fr/impots/2012/07/23/05003-20120723ARTFIG00259-une-manne-de-25000-milliards-caches-dans-les-paradis-fiscaux.php"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www.madagascar-tribune.com/_Lea-Ratsiazo,066_.html" TargetMode="External"/><Relationship Id="rId2" Type="http://schemas.openxmlformats.org/officeDocument/2006/relationships/hyperlink" Target="http://www.francetvinfo.fr/politique/moralisation-de-la-vie-politique/trois-politiques-pieges-par-la-transparence_299557.html" TargetMode="External"/><Relationship Id="rId1" Type="http://schemas.openxmlformats.org/officeDocument/2006/relationships/slideLayout" Target="../slideLayouts/slideLayout7.xml"/><Relationship Id="rId6" Type="http://schemas.openxmlformats.org/officeDocument/2006/relationships/image" Target="../media/image636.jpg"/><Relationship Id="rId5" Type="http://schemas.openxmlformats.org/officeDocument/2006/relationships/hyperlink" Target="https://lagazettedeputeaux.wordpress.com/2015/01/25/info-madagascar-83-millions-dariary-par-depute-pour-le-4x4/" TargetMode="External"/><Relationship Id="rId4" Type="http://schemas.openxmlformats.org/officeDocument/2006/relationships/hyperlink" Target="https://lagazettedeputeaux.wordpress.com/author/lagazettedeputeaux/"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s://fr.wikipedia.org/wiki/Affaire_Tapie_-_Cr%C3%A9dit_lyonnais" TargetMode="External"/><Relationship Id="rId2" Type="http://schemas.openxmlformats.org/officeDocument/2006/relationships/hyperlink" Target="http://www.dailymotion.com/video/x2osng2_tapie-et-la-republique-autopsie-d-un-scandale-d-etat-2-3_people" TargetMode="External"/><Relationship Id="rId1" Type="http://schemas.openxmlformats.org/officeDocument/2006/relationships/slideLayout" Target="../slideLayouts/slideLayout7.xml"/><Relationship Id="rId5" Type="http://schemas.openxmlformats.org/officeDocument/2006/relationships/image" Target="../media/image638.jpg"/><Relationship Id="rId4" Type="http://schemas.openxmlformats.org/officeDocument/2006/relationships/image" Target="../media/image637.jpg"/></Relationships>
</file>

<file path=ppt/slides/_rels/slide172.xml.rels><?xml version="1.0" encoding="UTF-8" standalone="yes"?>
<Relationships xmlns="http://schemas.openxmlformats.org/package/2006/relationships"><Relationship Id="rId3" Type="http://schemas.openxmlformats.org/officeDocument/2006/relationships/image" Target="../media/image640.jpeg"/><Relationship Id="rId2" Type="http://schemas.openxmlformats.org/officeDocument/2006/relationships/image" Target="../media/image639.jpeg"/><Relationship Id="rId1" Type="http://schemas.openxmlformats.org/officeDocument/2006/relationships/slideLayout" Target="../slideLayouts/slideLayout7.xml"/><Relationship Id="rId4" Type="http://schemas.openxmlformats.org/officeDocument/2006/relationships/image" Target="../media/image641.jpeg"/></Relationships>
</file>

<file path=ppt/slides/_rels/slide173.xml.rels><?xml version="1.0" encoding="UTF-8" standalone="yes"?>
<Relationships xmlns="http://schemas.openxmlformats.org/package/2006/relationships"><Relationship Id="rId3" Type="http://schemas.openxmlformats.org/officeDocument/2006/relationships/image" Target="../media/image643.jpeg"/><Relationship Id="rId2" Type="http://schemas.openxmlformats.org/officeDocument/2006/relationships/image" Target="../media/image642.jpeg"/><Relationship Id="rId1" Type="http://schemas.openxmlformats.org/officeDocument/2006/relationships/slideLayout" Target="../slideLayouts/slideLayout7.xml"/><Relationship Id="rId5" Type="http://schemas.openxmlformats.org/officeDocument/2006/relationships/image" Target="../media/image645.jpeg"/><Relationship Id="rId4" Type="http://schemas.openxmlformats.org/officeDocument/2006/relationships/image" Target="../media/image644.jpeg"/></Relationships>
</file>

<file path=ppt/slides/_rels/slide174.xml.rels><?xml version="1.0" encoding="UTF-8" standalone="yes"?>
<Relationships xmlns="http://schemas.openxmlformats.org/package/2006/relationships"><Relationship Id="rId8" Type="http://schemas.openxmlformats.org/officeDocument/2006/relationships/image" Target="../media/image651.jpeg"/><Relationship Id="rId3" Type="http://schemas.openxmlformats.org/officeDocument/2006/relationships/image" Target="../media/image647.jpeg"/><Relationship Id="rId7" Type="http://schemas.openxmlformats.org/officeDocument/2006/relationships/image" Target="../media/image650.jpeg"/><Relationship Id="rId2" Type="http://schemas.openxmlformats.org/officeDocument/2006/relationships/image" Target="../media/image646.jpeg"/><Relationship Id="rId1" Type="http://schemas.openxmlformats.org/officeDocument/2006/relationships/slideLayout" Target="../slideLayouts/slideLayout7.xml"/><Relationship Id="rId6" Type="http://schemas.openxmlformats.org/officeDocument/2006/relationships/image" Target="../media/image649.jpeg"/><Relationship Id="rId5" Type="http://schemas.openxmlformats.org/officeDocument/2006/relationships/image" Target="../media/image648.jpeg"/><Relationship Id="rId10" Type="http://schemas.openxmlformats.org/officeDocument/2006/relationships/hyperlink" Target="http://fr.wikipedia.org/wiki/Ruhnama" TargetMode="External"/><Relationship Id="rId4" Type="http://schemas.openxmlformats.org/officeDocument/2006/relationships/hyperlink" Target="http://en.wikipedia.org/wiki/Nicolae_Ceau%C8%99escu's_cult_of_personality" TargetMode="External"/><Relationship Id="rId9" Type="http://schemas.openxmlformats.org/officeDocument/2006/relationships/image" Target="../media/image652.jpeg"/></Relationships>
</file>

<file path=ppt/slides/_rels/slide175.xml.rels><?xml version="1.0" encoding="UTF-8" standalone="yes"?>
<Relationships xmlns="http://schemas.openxmlformats.org/package/2006/relationships"><Relationship Id="rId3" Type="http://schemas.openxmlformats.org/officeDocument/2006/relationships/hyperlink" Target="http://www.richescelebres.com/rois-reines-emirs/kim-jong-il-218/" TargetMode="External"/><Relationship Id="rId7" Type="http://schemas.openxmlformats.org/officeDocument/2006/relationships/hyperlink" Target="http://www.tueursenserie.org/spip.php?article44" TargetMode="External"/><Relationship Id="rId2" Type="http://schemas.openxmlformats.org/officeDocument/2006/relationships/hyperlink" Target="http://www.medisite.fr/troubles-psychologiques-7-signes-pour-detecter-un-vrai-psychopathe.541119.107.html" TargetMode="External"/><Relationship Id="rId1" Type="http://schemas.openxmlformats.org/officeDocument/2006/relationships/slideLayout" Target="../slideLayouts/slideLayout7.xml"/><Relationship Id="rId6" Type="http://schemas.openxmlformats.org/officeDocument/2006/relationships/image" Target="../media/image655.jpeg"/><Relationship Id="rId5" Type="http://schemas.openxmlformats.org/officeDocument/2006/relationships/image" Target="../media/image654.jpeg"/><Relationship Id="rId4" Type="http://schemas.openxmlformats.org/officeDocument/2006/relationships/image" Target="../media/image653.jpeg"/></Relationships>
</file>

<file path=ppt/slides/_rels/slide176.xml.rels><?xml version="1.0" encoding="UTF-8" standalone="yes"?>
<Relationships xmlns="http://schemas.openxmlformats.org/package/2006/relationships"><Relationship Id="rId8" Type="http://schemas.openxmlformats.org/officeDocument/2006/relationships/hyperlink" Target="http://fr.wikipedia.org/wiki/Pr%C3%A9sident_de_la_R%C3%A9publique_populaire_de_Chine" TargetMode="External"/><Relationship Id="rId13" Type="http://schemas.openxmlformats.org/officeDocument/2006/relationships/hyperlink" Target="http://fr.wikipedia.org/wiki/Diab%C3%A8te_de_type_2" TargetMode="External"/><Relationship Id="rId3" Type="http://schemas.openxmlformats.org/officeDocument/2006/relationships/hyperlink" Target="http://fr.wikipedia.org/wiki/Nikita_Khrouchtchev" TargetMode="External"/><Relationship Id="rId7" Type="http://schemas.openxmlformats.org/officeDocument/2006/relationships/hyperlink" Target="http://fr.wikipedia.org/wiki/Grand_Bond_en_avant" TargetMode="External"/><Relationship Id="rId12" Type="http://schemas.openxmlformats.org/officeDocument/2006/relationships/hyperlink" Target="http://fr.wikipedia.org/wiki/Kaifeng" TargetMode="External"/><Relationship Id="rId2" Type="http://schemas.openxmlformats.org/officeDocument/2006/relationships/hyperlink" Target="http://fr.wikipedia.org/wiki/Staline" TargetMode="External"/><Relationship Id="rId1" Type="http://schemas.openxmlformats.org/officeDocument/2006/relationships/slideLayout" Target="../slideLayouts/slideLayout7.xml"/><Relationship Id="rId6" Type="http://schemas.openxmlformats.org/officeDocument/2006/relationships/hyperlink" Target="http://fr.wikipedia.org/wiki/Mao_Zedong" TargetMode="External"/><Relationship Id="rId11" Type="http://schemas.openxmlformats.org/officeDocument/2006/relationships/hyperlink" Target="http://www.lcp.fr/emissions/docs-ad-hoc/vod/164777-la-grande-famine-de-mao" TargetMode="External"/><Relationship Id="rId5" Type="http://schemas.openxmlformats.org/officeDocument/2006/relationships/hyperlink" Target="http://fr.wikipedia.org/wiki/Liu_Shaoqi" TargetMode="External"/><Relationship Id="rId10" Type="http://schemas.openxmlformats.org/officeDocument/2006/relationships/hyperlink" Target="http://fr.wikipedia.org/wiki/D%C3%A9stalinisation" TargetMode="External"/><Relationship Id="rId4" Type="http://schemas.openxmlformats.org/officeDocument/2006/relationships/hyperlink" Target="http://fr.wikipedia.org/wiki/Parti_communiste_chinois" TargetMode="External"/><Relationship Id="rId9" Type="http://schemas.openxmlformats.org/officeDocument/2006/relationships/hyperlink" Target="http://fr.wikipedia.org/wiki/R%C3%A9volution_culturelle" TargetMode="External"/><Relationship Id="rId14" Type="http://schemas.openxmlformats.org/officeDocument/2006/relationships/hyperlink" Target="http://fr.wikipedia.org/wiki/Pneumonie"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657.jpeg"/><Relationship Id="rId2" Type="http://schemas.openxmlformats.org/officeDocument/2006/relationships/image" Target="../media/image656.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658.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659.jpeg"/><Relationship Id="rId2" Type="http://schemas.openxmlformats.org/officeDocument/2006/relationships/hyperlink" Target="http://revue.medhyg.ch/print.php3?sid=20702" TargetMode="External"/><Relationship Id="rId1" Type="http://schemas.openxmlformats.org/officeDocument/2006/relationships/slideLayout" Target="../slideLayouts/slideLayout7.xml"/><Relationship Id="rId5" Type="http://schemas.openxmlformats.org/officeDocument/2006/relationships/hyperlink" Target="http://fr.wikipedia.org/wiki/Pierre_Botton" TargetMode="External"/><Relationship Id="rId4" Type="http://schemas.openxmlformats.org/officeDocument/2006/relationships/hyperlink" Target="http://fr.wikipedia.org/wiki/Abus_de_biens_sociau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metronews.fr/info/italie-150-milliards-d-euros-de-fraude-fiscale/mlaw!GFChdeSL9iV6/" TargetMode="External"/><Relationship Id="rId2" Type="http://schemas.openxmlformats.org/officeDocument/2006/relationships/hyperlink" Target="http://fr.wikipedia.org/wiki/Dette_publique_de_la_France" TargetMode="External"/><Relationship Id="rId1" Type="http://schemas.openxmlformats.org/officeDocument/2006/relationships/slideLayout" Target="../slideLayouts/slideLayout7.xml"/><Relationship Id="rId6" Type="http://schemas.openxmlformats.org/officeDocument/2006/relationships/hyperlink" Target="http://www.lemonde.fr/economie/article/2012/07/23/l-evasion-fiscale-mondiale-dix-fois-le-pib-de-la-france_1736985_3234.html" TargetMode="External"/><Relationship Id="rId5" Type="http://schemas.openxmlformats.org/officeDocument/2006/relationships/hyperlink" Target="http://www.france5.fr/emissions/c-dans-l-air/videos/NI_31459?onglet=tous&amp;page=2" TargetMode="External"/><Relationship Id="rId4" Type="http://schemas.openxmlformats.org/officeDocument/2006/relationships/hyperlink" Target="http://www.courrierinternational.com/article/2014/11/25/l-arrestation-de-jose-socrates-est-un-seisme-politique" TargetMode="External"/></Relationships>
</file>

<file path=ppt/slides/_rels/slide180.xml.rels><?xml version="1.0" encoding="UTF-8" standalone="yes"?>
<Relationships xmlns="http://schemas.openxmlformats.org/package/2006/relationships"><Relationship Id="rId8" Type="http://schemas.openxmlformats.org/officeDocument/2006/relationships/hyperlink" Target="http://www.almanar.com.lb/english/adetails.php?fromval=2&amp;cid=65&amp;frid=21&amp;seccatid=65&amp;eid=41876" TargetMode="External"/><Relationship Id="rId3" Type="http://schemas.openxmlformats.org/officeDocument/2006/relationships/hyperlink" Target="http://www.wat.tv/video/magot-ben-ali-decouvert-3eomf_2exyh_.html" TargetMode="External"/><Relationship Id="rId7" Type="http://schemas.openxmlformats.org/officeDocument/2006/relationships/image" Target="../media/image410.jpeg"/><Relationship Id="rId2" Type="http://schemas.openxmlformats.org/officeDocument/2006/relationships/hyperlink" Target="http://www.buzzpost.fr/2011/02/la-video-de-la-fortune-de-ben-ali.html" TargetMode="External"/><Relationship Id="rId1" Type="http://schemas.openxmlformats.org/officeDocument/2006/relationships/slideLayout" Target="../slideLayouts/slideLayout7.xml"/><Relationship Id="rId6" Type="http://schemas.openxmlformats.org/officeDocument/2006/relationships/hyperlink" Target="http://fr.wikipedia.org/wiki/Zine_el-Abidine_Ben_Ali" TargetMode="External"/><Relationship Id="rId5" Type="http://schemas.openxmlformats.org/officeDocument/2006/relationships/hyperlink" Target="http://fr.wikipedia.org/wiki/Nicolas_Fouquet" TargetMode="External"/><Relationship Id="rId10" Type="http://schemas.openxmlformats.org/officeDocument/2006/relationships/image" Target="../media/image661.png"/><Relationship Id="rId4" Type="http://schemas.openxmlformats.org/officeDocument/2006/relationships/hyperlink" Target="http://fr.wikipedia.org/wiki/Surintendant_des_finances" TargetMode="External"/><Relationship Id="rId9" Type="http://schemas.openxmlformats.org/officeDocument/2006/relationships/image" Target="../media/image660.jpg"/></Relationships>
</file>

<file path=ppt/slides/_rels/slide181.xml.rels><?xml version="1.0" encoding="UTF-8" standalone="yes"?>
<Relationships xmlns="http://schemas.openxmlformats.org/package/2006/relationships"><Relationship Id="rId2" Type="http://schemas.openxmlformats.org/officeDocument/2006/relationships/hyperlink" Target="http://sante.planet.fr/troubles-psychologiques-7-pistes-pour-reconnaitre-un-pervers-narcissique.366065.107.html?xtor=EPR-26-360418%5bMedisite-A-la-Une%5d-20130609" TargetMode="Externa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hyperlink" Target="http://www.bigbrother.ma/2010/09/le-maroc-est-le-plus-pire-pays-au-monde.html" TargetMode="External"/><Relationship Id="rId2" Type="http://schemas.openxmlformats.org/officeDocument/2006/relationships/hyperlink" Target="http://fr.wikipedia.org/wiki/Proph%C3%A9tie_autor%C3%A9alisatrice"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662.jpeg"/><Relationship Id="rId2" Type="http://schemas.openxmlformats.org/officeDocument/2006/relationships/hyperlink" Target="http://www.jeuneafrique.com/Article/LIN26015lepreessalc0/actualite-afriquele-premier-de-la-classe.html" TargetMode="Externa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663.jpeg"/><Relationship Id="rId2" Type="http://schemas.openxmlformats.org/officeDocument/2006/relationships/hyperlink" Target="http://www.bonnegouvernanceafrique.com/?p=213"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664.jpeg"/><Relationship Id="rId2" Type="http://schemas.openxmlformats.org/officeDocument/2006/relationships/hyperlink" Target="http://www.bonnegouvernanceafrique.com/?p=213"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665.jpeg"/><Relationship Id="rId2" Type="http://schemas.openxmlformats.org/officeDocument/2006/relationships/hyperlink" Target="http://www.bonnegouvernanceafrique.com/?p=213" TargetMode="External"/><Relationship Id="rId1" Type="http://schemas.openxmlformats.org/officeDocument/2006/relationships/slideLayout" Target="../slideLayouts/slideLayout7.xml"/><Relationship Id="rId5" Type="http://schemas.openxmlformats.org/officeDocument/2006/relationships/image" Target="../media/image667.jpeg"/><Relationship Id="rId4" Type="http://schemas.openxmlformats.org/officeDocument/2006/relationships/image" Target="../media/image666.jpeg"/></Relationships>
</file>

<file path=ppt/slides/_rels/slide188.xml.rels><?xml version="1.0" encoding="UTF-8" standalone="yes"?>
<Relationships xmlns="http://schemas.openxmlformats.org/package/2006/relationships"><Relationship Id="rId3" Type="http://schemas.openxmlformats.org/officeDocument/2006/relationships/image" Target="../media/image669.jpeg"/><Relationship Id="rId2" Type="http://schemas.openxmlformats.org/officeDocument/2006/relationships/image" Target="../media/image668.jpeg"/><Relationship Id="rId1" Type="http://schemas.openxmlformats.org/officeDocument/2006/relationships/slideLayout" Target="../slideLayouts/slideLayout7.xml"/><Relationship Id="rId4" Type="http://schemas.openxmlformats.org/officeDocument/2006/relationships/image" Target="../media/image550.png"/></Relationships>
</file>

<file path=ppt/slides/_rels/slide189.xml.rels><?xml version="1.0" encoding="UTF-8" standalone="yes"?>
<Relationships xmlns="http://schemas.openxmlformats.org/package/2006/relationships"><Relationship Id="rId3" Type="http://schemas.openxmlformats.org/officeDocument/2006/relationships/hyperlink" Target="http://courantsdefemmes.free.fr/Assoces/Burkina/RENLAC/RENLAC.html" TargetMode="Externa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671.jpeg"/><Relationship Id="rId5" Type="http://schemas.openxmlformats.org/officeDocument/2006/relationships/hyperlink" Target="http://www.tdg.ch/actu/monde/mafia-ne-connait-crise-2008-11-12" TargetMode="External"/><Relationship Id="rId4" Type="http://schemas.openxmlformats.org/officeDocument/2006/relationships/image" Target="../media/image670.png"/></Relationships>
</file>

<file path=ppt/slides/_rels/slide19.xml.rels><?xml version="1.0" encoding="UTF-8" standalone="yes"?>
<Relationships xmlns="http://schemas.openxmlformats.org/package/2006/relationships"><Relationship Id="rId8" Type="http://schemas.openxmlformats.org/officeDocument/2006/relationships/hyperlink" Target="http://www.sudouest.fr/2014/11/15/coupe-du-monde-2018-et-2022-et-soupcons-de-corruption-l-ue-reclame-la-transparence-1737231-766.php" TargetMode="External"/><Relationship Id="rId3" Type="http://schemas.openxmlformats.org/officeDocument/2006/relationships/hyperlink" Target="http://videos.tf1.fr/infos/2014/une-affaire-de-corruption-liee-au-projet-moise-a-venise-8430376.html" TargetMode="External"/><Relationship Id="rId7" Type="http://schemas.openxmlformats.org/officeDocument/2006/relationships/hyperlink" Target="http://www.spiegel.de/wirtschaft/unternehmen/hauptstadtflughafen-korruptionsverdacht-mehdorn-unter-druck-a-972277.html" TargetMode="External"/><Relationship Id="rId2" Type="http://schemas.openxmlformats.org/officeDocument/2006/relationships/hyperlink" Target="http://www.bilan.ch/economie/corruption-cadre-chantier-moise-35-interpellees" TargetMode="External"/><Relationship Id="rId1" Type="http://schemas.openxmlformats.org/officeDocument/2006/relationships/slideLayout" Target="../slideLayouts/slideLayout7.xml"/><Relationship Id="rId6" Type="http://schemas.openxmlformats.org/officeDocument/2006/relationships/hyperlink" Target="http://www.againstcorruption.eu/articles/top-berlin-airport-official-accused-bribery/" TargetMode="External"/><Relationship Id="rId11" Type="http://schemas.openxmlformats.org/officeDocument/2006/relationships/image" Target="../media/image31.jpeg"/><Relationship Id="rId5" Type="http://schemas.openxmlformats.org/officeDocument/2006/relationships/hyperlink" Target="http://www.20minutes.fr/monde/1292626-20140207-espagne-scandale-eclabousse-famille-royale" TargetMode="External"/><Relationship Id="rId10" Type="http://schemas.openxmlformats.org/officeDocument/2006/relationships/image" Target="../media/image30.jpg"/><Relationship Id="rId4" Type="http://schemas.openxmlformats.org/officeDocument/2006/relationships/hyperlink" Target="http://fr.wikipedia.org/wiki/Affaire_N%C3%B3os" TargetMode="External"/><Relationship Id="rId9" Type="http://schemas.openxmlformats.org/officeDocument/2006/relationships/hyperlink" Target="http://www.europe1.fr/sport/football/articles/qatar-2022-soupcons-de-corruption-sur-le-mondial-1917223" TargetMode="External"/></Relationships>
</file>

<file path=ppt/slides/_rels/slide190.xml.rels><?xml version="1.0" encoding="UTF-8" standalone="yes"?>
<Relationships xmlns="http://schemas.openxmlformats.org/package/2006/relationships"><Relationship Id="rId2" Type="http://schemas.openxmlformats.org/officeDocument/2006/relationships/hyperlink" Target="http://siteresources.worldbank.org/INTHAITIINFRENCH/Resources/ladounanefacealacorruption-reynald.ppt" TargetMode="Externa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8" Type="http://schemas.openxmlformats.org/officeDocument/2006/relationships/hyperlink" Target="http://en.wikipedia.org/wiki/Sardasht_Osman" TargetMode="External"/><Relationship Id="rId3" Type="http://schemas.openxmlformats.org/officeDocument/2006/relationships/hyperlink" Target="http://ffs1963.unblog.fr/2009/06/28/a-quand-la-verite-sur-les-assassinats-politiques" TargetMode="External"/><Relationship Id="rId7" Type="http://schemas.openxmlformats.org/officeDocument/2006/relationships/hyperlink" Target="http://www.bakchich.info/Un-crime-au-Kurdistan-irakien,10865.html" TargetMode="External"/><Relationship Id="rId2" Type="http://schemas.openxmlformats.org/officeDocument/2006/relationships/image" Target="../media/image672.jpeg"/><Relationship Id="rId1" Type="http://schemas.openxmlformats.org/officeDocument/2006/relationships/slideLayout" Target="../slideLayouts/slideLayout7.xml"/><Relationship Id="rId6" Type="http://schemas.openxmlformats.org/officeDocument/2006/relationships/image" Target="../media/image675.jpeg"/><Relationship Id="rId5" Type="http://schemas.openxmlformats.org/officeDocument/2006/relationships/image" Target="../media/image674.jpeg"/><Relationship Id="rId4" Type="http://schemas.openxmlformats.org/officeDocument/2006/relationships/image" Target="../media/image673.jpeg"/></Relationships>
</file>

<file path=ppt/slides/_rels/slide192.xml.rels><?xml version="1.0" encoding="UTF-8" standalone="yes"?>
<Relationships xmlns="http://schemas.openxmlformats.org/package/2006/relationships"><Relationship Id="rId8" Type="http://schemas.openxmlformats.org/officeDocument/2006/relationships/hyperlink" Target="http://select.nytimes.com/gst/abstract.html?res=F20817F7385A0C778DDDA80994DD404482&amp;n=Top/News/World/Countries%20and%20Territories/Kazakhstan" TargetMode="External"/><Relationship Id="rId3" Type="http://schemas.openxmlformats.org/officeDocument/2006/relationships/image" Target="../media/image677.jpeg"/><Relationship Id="rId7" Type="http://schemas.openxmlformats.org/officeDocument/2006/relationships/hyperlink" Target="http://en.wikipedia.org/wiki/Nursultan_Nazarbayev" TargetMode="External"/><Relationship Id="rId12" Type="http://schemas.openxmlformats.org/officeDocument/2006/relationships/image" Target="../media/image679.jpeg"/><Relationship Id="rId2" Type="http://schemas.openxmlformats.org/officeDocument/2006/relationships/image" Target="../media/image676.jpeg"/><Relationship Id="rId1" Type="http://schemas.openxmlformats.org/officeDocument/2006/relationships/slideLayout" Target="../slideLayouts/slideLayout7.xml"/><Relationship Id="rId6" Type="http://schemas.openxmlformats.org/officeDocument/2006/relationships/hyperlink" Target="http://en.wikipedia.org/wiki/Kazakhstan" TargetMode="External"/><Relationship Id="rId11" Type="http://schemas.openxmlformats.org/officeDocument/2006/relationships/hyperlink" Target="http://en.wikipedia.org/wiki/Zamanbek_Nurkadilov" TargetMode="External"/><Relationship Id="rId5" Type="http://schemas.openxmlformats.org/officeDocument/2006/relationships/hyperlink" Target="http://en.wikipedia.org/wiki/Almaty" TargetMode="External"/><Relationship Id="rId10" Type="http://schemas.openxmlformats.org/officeDocument/2006/relationships/hyperlink" Target="http://www.challenges.fr/economie/20140204.CHA9999/il-a-ete-designe-meilleur-dictateur-de-l-annee-2014.html" TargetMode="External"/><Relationship Id="rId4" Type="http://schemas.openxmlformats.org/officeDocument/2006/relationships/image" Target="../media/image678.jpeg"/><Relationship Id="rId9" Type="http://schemas.openxmlformats.org/officeDocument/2006/relationships/hyperlink" Target="http://www.rferl.org/content/article/1063345.html"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681.jpeg"/><Relationship Id="rId2" Type="http://schemas.openxmlformats.org/officeDocument/2006/relationships/image" Target="../media/image68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683.jpg"/><Relationship Id="rId2" Type="http://schemas.openxmlformats.org/officeDocument/2006/relationships/image" Target="../media/image682.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hyperlink" Target="http://www.memoireonline.com/02/12/5331/m_Plaidoyer-pour-combattre-la-corruption-dans-le-systeme-judiciaire-hatien11.html" TargetMode="Externa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hyperlink" Target="http://siteresources.worldbank.org/INTHAITIINFRENCH/Resources/ladounanefacealacorruption-reynald.pp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fr.wikipedia.org/wiki/Gnothi_seauton"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stopcorruption.eu/fr-FR/faits_et_chiffres.aspx"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00.xml.rels><?xml version="1.0" encoding="UTF-8" standalone="yes"?>
<Relationships xmlns="http://schemas.openxmlformats.org/package/2006/relationships"><Relationship Id="rId2" Type="http://schemas.openxmlformats.org/officeDocument/2006/relationships/hyperlink" Target="http://siteresources.worldbank.org/INTHAITIINFRENCH/Resources/ladounanefacealacorruption-reynald.ppt"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687.jpeg"/><Relationship Id="rId2" Type="http://schemas.openxmlformats.org/officeDocument/2006/relationships/hyperlink" Target="http://siteresources.worldbank.org/INTHAITIINFRENCH/Resources/ladounanefacealacorruption-reynald.ppt" TargetMode="External"/><Relationship Id="rId1" Type="http://schemas.openxmlformats.org/officeDocument/2006/relationships/slideLayout" Target="../slideLayouts/slideLayout7.xml"/><Relationship Id="rId6" Type="http://schemas.openxmlformats.org/officeDocument/2006/relationships/image" Target="../media/image686.jpeg"/><Relationship Id="rId5" Type="http://schemas.openxmlformats.org/officeDocument/2006/relationships/image" Target="../media/image685.jpeg"/><Relationship Id="rId4" Type="http://schemas.openxmlformats.org/officeDocument/2006/relationships/image" Target="../media/image684.jpg"/></Relationships>
</file>

<file path=ppt/slides/_rels/slide202.xml.rels><?xml version="1.0" encoding="UTF-8" standalone="yes"?>
<Relationships xmlns="http://schemas.openxmlformats.org/package/2006/relationships"><Relationship Id="rId3" Type="http://schemas.openxmlformats.org/officeDocument/2006/relationships/hyperlink" Target="http://tirwanda.org/fr/ressources/archives/171-the-integrity-pact-a-tool-for-fighting-against-corruption-in-public-contracting" TargetMode="External"/><Relationship Id="rId2" Type="http://schemas.openxmlformats.org/officeDocument/2006/relationships/hyperlink" Target="http://www.theioi.org/fr/nouvelles/rwanda-des-artistes-luttent-contre-la-corruption" TargetMode="External"/><Relationship Id="rId1" Type="http://schemas.openxmlformats.org/officeDocument/2006/relationships/slideLayout" Target="../slideLayouts/slideLayout7.xml"/><Relationship Id="rId5" Type="http://schemas.openxmlformats.org/officeDocument/2006/relationships/image" Target="../media/image688.jpg"/><Relationship Id="rId4" Type="http://schemas.openxmlformats.org/officeDocument/2006/relationships/hyperlink" Target="http://www.jeuneafrique.com/Article/ARTJAWEB20090925140552/onu-rwanda-corruption-transparency-international---la-corruption-se-porte-bien-en-afrique-sauf-au-rwanda.html" TargetMode="External"/></Relationships>
</file>

<file path=ppt/slides/_rels/slide203.xml.rels><?xml version="1.0" encoding="UTF-8" standalone="yes"?>
<Relationships xmlns="http://schemas.openxmlformats.org/package/2006/relationships"><Relationship Id="rId2" Type="http://schemas.openxmlformats.org/officeDocument/2006/relationships/hyperlink" Target="http://www.maitrebolgot.com/doccs/expo%20moralisation.ppt" TargetMode="Externa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hyperlink" Target="http://www.maitrebolgot.com/doccs/expo%20moralisation.ppt" TargetMode="Externa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hyperlink" Target="http://www.maitrebolgot.com/doccs/expo%20moralisation.ppt" TargetMode="Externa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hyperlink" Target="http://www.maitrebolgot.com/doccs/expo%20moralisation.ppt" TargetMode="Externa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689.jpeg"/><Relationship Id="rId2" Type="http://schemas.openxmlformats.org/officeDocument/2006/relationships/image" Target="../media/image536.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hyperlink" Target="http://www.gvpt.umd.edu/uslaner/uslanercorruptionrev.ppt" TargetMode="Externa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hyperlink" Target="http://www.gvpt.umd.edu/uslaner/uslanercorruptionrev.ppt"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argentsale.org/la-fuite-des-capitaux-des-pays-du-sud.php"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690.jpeg"/><Relationship Id="rId2" Type="http://schemas.openxmlformats.org/officeDocument/2006/relationships/hyperlink" Target="http://fr.wikipedia.org/wiki/GRECO_(Conseil_de_l'Europe)" TargetMode="Externa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8" Type="http://schemas.openxmlformats.org/officeDocument/2006/relationships/image" Target="../media/image691.jpeg"/><Relationship Id="rId3" Type="http://schemas.openxmlformats.org/officeDocument/2006/relationships/hyperlink" Target="http://fr.wikipedia.org/wiki/Clearstream" TargetMode="External"/><Relationship Id="rId7" Type="http://schemas.openxmlformats.org/officeDocument/2006/relationships/hyperlink" Target="http://wikiwix.com/cache/?url=http://www.europarl.europa.eu/news/public/story_page/028-7129-096-04-14-903-20060406STO07128-2006-06-04-2006/default_fr.htm&amp;title=Corruption%20dans%20les%20PED%C2%A0:%20le%20Parlement%20pour%20une%20liste%20noire" TargetMode="External"/><Relationship Id="rId2" Type="http://schemas.openxmlformats.org/officeDocument/2006/relationships/hyperlink" Target="http://fr.wikipedia.org/wiki/Chambres_de_compensation" TargetMode="External"/><Relationship Id="rId1" Type="http://schemas.openxmlformats.org/officeDocument/2006/relationships/slideLayout" Target="../slideLayouts/slideLayout7.xml"/><Relationship Id="rId6" Type="http://schemas.openxmlformats.org/officeDocument/2006/relationships/hyperlink" Target="http://www.europarl.europa.eu/news/public/story_page/028-7129-096-04-14-903-20060406STO07128-2006-06-04-2006/default_fr.htm" TargetMode="External"/><Relationship Id="rId5" Type="http://schemas.openxmlformats.org/officeDocument/2006/relationships/hyperlink" Target="http://fr.wikipedia.org/wiki/Tiers_de_confiance" TargetMode="External"/><Relationship Id="rId4" Type="http://schemas.openxmlformats.org/officeDocument/2006/relationships/hyperlink" Target="http://fr.wikipedia.org/wiki/Euroclear"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fr.wikipedia.org/wiki/SCPC" TargetMode="External"/><Relationship Id="rId2" Type="http://schemas.openxmlformats.org/officeDocument/2006/relationships/hyperlink" Target="http://fr.wikipedia.org/w/index.php?title=Service_Central_de_Pr%C3%A9vention_contre_la_Corruption&amp;action=edit&amp;redlink=1" TargetMode="External"/><Relationship Id="rId1" Type="http://schemas.openxmlformats.org/officeDocument/2006/relationships/slideLayout" Target="../slideLayouts/slideLayout7.xml"/><Relationship Id="rId4" Type="http://schemas.openxmlformats.org/officeDocument/2006/relationships/image" Target="../media/image692.jpeg"/></Relationships>
</file>

<file path=ppt/slides/_rels/slide213.xml.rels><?xml version="1.0" encoding="UTF-8" standalone="yes"?>
<Relationships xmlns="http://schemas.openxmlformats.org/package/2006/relationships"><Relationship Id="rId2" Type="http://schemas.openxmlformats.org/officeDocument/2006/relationships/image" Target="../media/image693.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694.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hyperlink" Target="http://www.interpol.int/Public/ICPO/PressReleases/PR2010/PR006Fr.asp" TargetMode="External"/><Relationship Id="rId2" Type="http://schemas.openxmlformats.org/officeDocument/2006/relationships/hyperlink" Target="http://enablon.fr/produits/developpement-durable-gestion-qhse/gestion-anti-corruption.aspx?gclid=CLyu_fjbiKMCFepc4wodH2Mdeg" TargetMode="External"/><Relationship Id="rId1" Type="http://schemas.openxmlformats.org/officeDocument/2006/relationships/slideLayout" Target="../slideLayouts/slideLayout7.xml"/><Relationship Id="rId5" Type="http://schemas.openxmlformats.org/officeDocument/2006/relationships/hyperlink" Target="http://www.lemonde.fr/societe/article/2013/07/16/le-parlement-adopte-la-loi-sur-l-independance-du-parquet_3448585_3224.html" TargetMode="External"/><Relationship Id="rId4" Type="http://schemas.openxmlformats.org/officeDocument/2006/relationships/hyperlink" Target="http://www.unodc.org/unodc/en/frontpage/international-anti-corruption-academy-established-in-austria.html" TargetMode="External"/></Relationships>
</file>

<file path=ppt/slides/_rels/slide216.xml.rels><?xml version="1.0" encoding="UTF-8" standalone="yes"?>
<Relationships xmlns="http://schemas.openxmlformats.org/package/2006/relationships"><Relationship Id="rId8" Type="http://schemas.openxmlformats.org/officeDocument/2006/relationships/hyperlink" Target="http://www.agircontrelacorruption.fr/me-former-a-la-lutte-contre-la-corruption-sur-mon-lieu-de-travail/" TargetMode="External"/><Relationship Id="rId13" Type="http://schemas.openxmlformats.org/officeDocument/2006/relationships/hyperlink" Target="http://law-clinics.sciencesconf.org/" TargetMode="External"/><Relationship Id="rId3" Type="http://schemas.openxmlformats.org/officeDocument/2006/relationships/hyperlink" Target="http://visualiserlacorruption.fr/home" TargetMode="External"/><Relationship Id="rId7" Type="http://schemas.openxmlformats.org/officeDocument/2006/relationships/hyperlink" Target="http://www.agircontrelacorruption.fr/lancer-lalerte/" TargetMode="External"/><Relationship Id="rId12" Type="http://schemas.openxmlformats.org/officeDocument/2006/relationships/hyperlink" Target="http://www.droitsdurgence.org/acces-au-droit/permanences-juridiques-gratuites.html" TargetMode="External"/><Relationship Id="rId2" Type="http://schemas.openxmlformats.org/officeDocument/2006/relationships/hyperlink" Target="http://www.agircontrelacorruption.fr/" TargetMode="External"/><Relationship Id="rId1" Type="http://schemas.openxmlformats.org/officeDocument/2006/relationships/slideLayout" Target="../slideLayouts/slideLayout7.xml"/><Relationship Id="rId6" Type="http://schemas.openxmlformats.org/officeDocument/2006/relationships/hyperlink" Target="http://www.hatvp.fr/" TargetMode="External"/><Relationship Id="rId11" Type="http://schemas.openxmlformats.org/officeDocument/2006/relationships/hyperlink" Target="http://www.annuaires.justice.gouv.fr/annuaires-12162/annuaire-des-maisons-de-justice-et-du-droit-21773.html" TargetMode="External"/><Relationship Id="rId5" Type="http://schemas.openxmlformats.org/officeDocument/2006/relationships/hyperlink" Target="http://data.blog.lemonde.fr/2014/07/24/quand-la-transparence-de-la-vie-politique-vire-a-la-mauvaise-blague/" TargetMode="External"/><Relationship Id="rId10" Type="http://schemas.openxmlformats.org/officeDocument/2006/relationships/hyperlink" Target="http://www.transparency-france.org/e_upload/pdf/gp_a_lusage_du_lanceur_dalerte_francais_v.29_10_2014.pdf" TargetMode="External"/><Relationship Id="rId4" Type="http://schemas.openxmlformats.org/officeDocument/2006/relationships/hyperlink" Target="http://www.agircontrelacorruption.fr/signaler-un-conflit-dinterets/" TargetMode="External"/><Relationship Id="rId9" Type="http://schemas.openxmlformats.org/officeDocument/2006/relationships/hyperlink" Target="https://positions.contexte.com/" TargetMode="External"/></Relationships>
</file>

<file path=ppt/slides/_rels/slide217.xml.rels><?xml version="1.0" encoding="UTF-8" standalone="yes"?>
<Relationships xmlns="http://schemas.openxmlformats.org/package/2006/relationships"><Relationship Id="rId8" Type="http://schemas.openxmlformats.org/officeDocument/2006/relationships/hyperlink" Target="http://www.agircontrelacorruption.fr/" TargetMode="External"/><Relationship Id="rId13" Type="http://schemas.openxmlformats.org/officeDocument/2006/relationships/image" Target="../media/image699.jpg"/><Relationship Id="rId3" Type="http://schemas.openxmlformats.org/officeDocument/2006/relationships/hyperlink" Target="http://www.agircontrelacorruption.fr/encourager-mes-elus-a-etre-exemplaires/" TargetMode="External"/><Relationship Id="rId7" Type="http://schemas.openxmlformats.org/officeDocument/2006/relationships/hyperlink" Target="http://www.agircontrelacorruption.fr/me-former-a-la-lutte-contre-la-corruption/" TargetMode="External"/><Relationship Id="rId12" Type="http://schemas.openxmlformats.org/officeDocument/2006/relationships/image" Target="../media/image698.jpg"/><Relationship Id="rId2" Type="http://schemas.openxmlformats.org/officeDocument/2006/relationships/hyperlink" Target="http://www.agircontrelacorruption.fr/signaler-un-conflit-dinterets/" TargetMode="External"/><Relationship Id="rId16" Type="http://schemas.openxmlformats.org/officeDocument/2006/relationships/image" Target="../media/image702.jpg"/><Relationship Id="rId1" Type="http://schemas.openxmlformats.org/officeDocument/2006/relationships/slideLayout" Target="../slideLayouts/slideLayout7.xml"/><Relationship Id="rId6" Type="http://schemas.openxmlformats.org/officeDocument/2006/relationships/hyperlink" Target="http://www.agircontrelacorruption.fr/lancer-lalerte/" TargetMode="External"/><Relationship Id="rId11" Type="http://schemas.openxmlformats.org/officeDocument/2006/relationships/image" Target="../media/image697.jpg"/><Relationship Id="rId5" Type="http://schemas.openxmlformats.org/officeDocument/2006/relationships/hyperlink" Target="http://www.agircontrelacorruption.fr/acceder-aux-positions-des-groupes-dinterets/" TargetMode="External"/><Relationship Id="rId15" Type="http://schemas.openxmlformats.org/officeDocument/2006/relationships/image" Target="../media/image701.jpg"/><Relationship Id="rId10" Type="http://schemas.openxmlformats.org/officeDocument/2006/relationships/image" Target="../media/image696.jpg"/><Relationship Id="rId4" Type="http://schemas.openxmlformats.org/officeDocument/2006/relationships/hyperlink" Target="http://www.agircontrelacorruption.fr/visualiser-la-corruption-en-france/" TargetMode="External"/><Relationship Id="rId9" Type="http://schemas.openxmlformats.org/officeDocument/2006/relationships/image" Target="../media/image695.jpg"/><Relationship Id="rId14" Type="http://schemas.openxmlformats.org/officeDocument/2006/relationships/image" Target="../media/image700.jpg"/></Relationships>
</file>

<file path=ppt/slides/_rels/slide218.xml.rels><?xml version="1.0" encoding="UTF-8" standalone="yes"?>
<Relationships xmlns="http://schemas.openxmlformats.org/package/2006/relationships"><Relationship Id="rId3" Type="http://schemas.openxmlformats.org/officeDocument/2006/relationships/image" Target="../media/image703.jpg"/><Relationship Id="rId2" Type="http://schemas.openxmlformats.org/officeDocument/2006/relationships/hyperlink" Target="http://fr.wikipedia.org/wiki/Agence_des_%C3%89tats-Unis_pour_le_d%C3%A9veloppement_international" TargetMode="Externa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hyperlink" Target="http://courantsdefemmes.free.fr/Assoces/Burkina/RENLAC/RENLAC.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courrierinternational.com/article/2012/01/12/mais-ou-diable-est-passe-l-argent-de-la-reconstruction" TargetMode="External"/><Relationship Id="rId2" Type="http://schemas.openxmlformats.org/officeDocument/2006/relationships/hyperlink" Target="http://translate.googleusercontent.com/translate_c?depth=1&amp;hl=fr&amp;prev=/search?q=corruption+wikipedia+english&amp;newwindow=1&amp;rurl=translate.google.fr&amp;sl=en&amp;u=http://en.wikipedia.org/wiki/NGOs&amp;usg=ALkJrhglNBXmwnMzsT8oafZztdZ9PbI_xg" TargetMode="External"/><Relationship Id="rId1" Type="http://schemas.openxmlformats.org/officeDocument/2006/relationships/slideLayout" Target="../slideLayouts/slideLayout7.xml"/><Relationship Id="rId6" Type="http://schemas.openxmlformats.org/officeDocument/2006/relationships/hyperlink" Target="http://www.thefreelibrary.com/The+Big+C:+word+is+that+double+accounting+is+commonplace+in...-a0240108160" TargetMode="External"/><Relationship Id="rId5" Type="http://schemas.openxmlformats.org/officeDocument/2006/relationships/hyperlink" Target="http://jacques.tourtaux.over-blog.com.over-blog.com/article-haiti-les-dons-aux-victimes-du-seisme-detournes-et-investis-dans-la-construction-d-un-hotel-de-lux-108392648.html" TargetMode="External"/><Relationship Id="rId4" Type="http://schemas.openxmlformats.org/officeDocument/2006/relationships/hyperlink" Target="http://www.alterpresse.org/spip.php?article11925"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www.lemonde.fr/societe/article/2008/01/26/justice-contre-corruption-la-lutte-continue_1004002_3224.html" TargetMode="External"/><Relationship Id="rId2" Type="http://schemas.openxmlformats.org/officeDocument/2006/relationships/image" Target="../media/image704.jpeg"/><Relationship Id="rId1" Type="http://schemas.openxmlformats.org/officeDocument/2006/relationships/slideLayout" Target="../slideLayouts/slideLayout7.xml"/><Relationship Id="rId5" Type="http://schemas.openxmlformats.org/officeDocument/2006/relationships/hyperlink" Target="http://www.lynxtogo.info/oeil-du-lynx/afrique/625-ali-bongo-il-sachete-une-maison-a-100-millions-deuros.html" TargetMode="External"/><Relationship Id="rId4" Type="http://schemas.openxmlformats.org/officeDocument/2006/relationships/image" Target="../media/image705.jpeg"/></Relationships>
</file>

<file path=ppt/slides/_rels/slide221.xml.rels><?xml version="1.0" encoding="UTF-8" standalone="yes"?>
<Relationships xmlns="http://schemas.openxmlformats.org/package/2006/relationships"><Relationship Id="rId8" Type="http://schemas.openxmlformats.org/officeDocument/2006/relationships/hyperlink" Target="http://fr.wikipedia.org/wiki/Comit%C3%A9_de_la_Charte" TargetMode="External"/><Relationship Id="rId3" Type="http://schemas.openxmlformats.org/officeDocument/2006/relationships/hyperlink" Target="http://fr.wikipedia.org/wiki/Association_%C3%A0_but_non_lucratif" TargetMode="External"/><Relationship Id="rId7" Type="http://schemas.openxmlformats.org/officeDocument/2006/relationships/hyperlink" Target="http://fr.wikipedia.org/wiki/D%C3%A9ontologie" TargetMode="External"/><Relationship Id="rId2" Type="http://schemas.openxmlformats.org/officeDocument/2006/relationships/hyperlink" Target="http://www.businessinsider.com/greenpeace-loses-millions-on-forex-trade-2014-6" TargetMode="External"/><Relationship Id="rId1" Type="http://schemas.openxmlformats.org/officeDocument/2006/relationships/slideLayout" Target="../slideLayouts/slideLayout7.xml"/><Relationship Id="rId6" Type="http://schemas.openxmlformats.org/officeDocument/2006/relationships/hyperlink" Target="http://fr.wikipedia.org/wiki/Charte" TargetMode="External"/><Relationship Id="rId5" Type="http://schemas.openxmlformats.org/officeDocument/2006/relationships/hyperlink" Target="http://fr.wikipedia.org/wiki/Legs_en_France" TargetMode="External"/><Relationship Id="rId4" Type="http://schemas.openxmlformats.org/officeDocument/2006/relationships/hyperlink" Target="http://fr.wikipedia.org/wiki/Fondation_(institution)" TargetMode="External"/><Relationship Id="rId9" Type="http://schemas.openxmlformats.org/officeDocument/2006/relationships/image" Target="../media/image706.jpeg"/></Relationships>
</file>

<file path=ppt/slides/_rels/slide222.xml.rels><?xml version="1.0" encoding="UTF-8" standalone="yes"?>
<Relationships xmlns="http://schemas.openxmlformats.org/package/2006/relationships"><Relationship Id="rId8" Type="http://schemas.openxmlformats.org/officeDocument/2006/relationships/hyperlink" Target="http://www.aquidonner.com/" TargetMode="External"/><Relationship Id="rId3" Type="http://schemas.openxmlformats.org/officeDocument/2006/relationships/hyperlink" Target="http://www.ideas.asso.fr/fr/association-fondation/demarche-ideas/accompagnement/" TargetMode="External"/><Relationship Id="rId7" Type="http://schemas.openxmlformats.org/officeDocument/2006/relationships/hyperlink" Target="http://www.capital.fr/enquetes/revelations/associations-caritatives-celles-qui-meritent-vos-dons-et-les-autres-548319" TargetMode="External"/><Relationship Id="rId2" Type="http://schemas.openxmlformats.org/officeDocument/2006/relationships/hyperlink" Target="http://www.ideas.asso.fr/" TargetMode="External"/><Relationship Id="rId1" Type="http://schemas.openxmlformats.org/officeDocument/2006/relationships/slideLayout" Target="../slideLayouts/slideLayout7.xml"/><Relationship Id="rId6" Type="http://schemas.openxmlformats.org/officeDocument/2006/relationships/hyperlink" Target="http://www.ideas.asso.fr/fr/nous-connaitre/label-ideas-associations-fondations/comite-delivrance-label/" TargetMode="External"/><Relationship Id="rId5" Type="http://schemas.openxmlformats.org/officeDocument/2006/relationships/hyperlink" Target="http://www.ideas.asso.fr/fr/nous-connaitre/label-ideas-associations-fondations/" TargetMode="External"/><Relationship Id="rId10" Type="http://schemas.openxmlformats.org/officeDocument/2006/relationships/image" Target="../media/image708.jpeg"/><Relationship Id="rId4" Type="http://schemas.openxmlformats.org/officeDocument/2006/relationships/hyperlink" Target="http://www.ideas.asso.fr/fr/association-fondation/demarche-ideas/candidature-au-label-ideas/" TargetMode="External"/><Relationship Id="rId9" Type="http://schemas.openxmlformats.org/officeDocument/2006/relationships/image" Target="../media/image707.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709.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710.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711.jpeg"/><Relationship Id="rId2" Type="http://schemas.openxmlformats.org/officeDocument/2006/relationships/hyperlink" Target="http://fr.wikipedia.org/wiki/S%C3%A9paration_des_pouvoirs" TargetMode="Externa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712.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714.jpeg"/><Relationship Id="rId2" Type="http://schemas.openxmlformats.org/officeDocument/2006/relationships/image" Target="../media/image713.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8" Type="http://schemas.openxmlformats.org/officeDocument/2006/relationships/image" Target="../media/image717.jpeg"/><Relationship Id="rId3" Type="http://schemas.openxmlformats.org/officeDocument/2006/relationships/hyperlink" Target="http://www.legifrance.gouv.fr/affichCodeArticle.do?idArticle=LEGIARTI000023412132&amp;cidTexte=LEGITEXT000006069577&amp;categorieLien=id&amp;dateTexte=20120316" TargetMode="External"/><Relationship Id="rId7" Type="http://schemas.openxmlformats.org/officeDocument/2006/relationships/image" Target="../media/image716.jpeg"/><Relationship Id="rId2" Type="http://schemas.openxmlformats.org/officeDocument/2006/relationships/hyperlink" Target="http://www.legifrance.gouv.fr/affichCodeArticle.do?idArticle=LEGIARTI000024039900&amp;cidTexte=LEGITEXT000006069577&amp;categorieLien=id&amp;dateTexte=20110519" TargetMode="External"/><Relationship Id="rId1" Type="http://schemas.openxmlformats.org/officeDocument/2006/relationships/slideLayout" Target="../slideLayouts/slideLayout7.xml"/><Relationship Id="rId6" Type="http://schemas.openxmlformats.org/officeDocument/2006/relationships/image" Target="../media/image715.jpeg"/><Relationship Id="rId5" Type="http://schemas.openxmlformats.org/officeDocument/2006/relationships/hyperlink" Target="http://bofip.impots.gouv.fr/bofip/4265-PGP.html" TargetMode="External"/><Relationship Id="rId4" Type="http://schemas.openxmlformats.org/officeDocument/2006/relationships/hyperlink" Target="http://www.legifrance.gouv.fr/affichCodeArticle.do?idArticle=LEGIARTI000006312996&amp;cidTexte=LEGITEXT000006069577&amp;dateTexte=20110519&amp;oldAction=rechCodeArticl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fr.wikipedia.org/wiki/Georges_Math%C3%A9" TargetMode="External"/><Relationship Id="rId7" Type="http://schemas.openxmlformats.org/officeDocument/2006/relationships/image" Target="../media/image37.jpeg"/><Relationship Id="rId2" Type="http://schemas.openxmlformats.org/officeDocument/2006/relationships/hyperlink" Target="http://fr.wikipedia.org/wiki/Lucien_Isra%C3%ABl_(canc%C3%A9rologue)" TargetMode="External"/><Relationship Id="rId1" Type="http://schemas.openxmlformats.org/officeDocument/2006/relationships/slideLayout" Target="../slideLayouts/slideLayout7.xml"/><Relationship Id="rId6" Type="http://schemas.openxmlformats.org/officeDocument/2006/relationships/hyperlink" Target="http://www.lepoint.fr/actualites-societe/1996-07-06/la-vraie-vie-de-crozemarie/920/0/104979" TargetMode="External"/><Relationship Id="rId5" Type="http://schemas.openxmlformats.org/officeDocument/2006/relationships/hyperlink" Target="http://fr.wikipedia.org/wiki/Grande_Loge_nationale_fran%C3%A7aise" TargetMode="External"/><Relationship Id="rId4" Type="http://schemas.openxmlformats.org/officeDocument/2006/relationships/hyperlink" Target="http://fr.wikipedia.org/wiki/L%C3%A9on_Schwartzenberg" TargetMode="External"/></Relationships>
</file>

<file path=ppt/slides/_rels/slide230.xml.rels><?xml version="1.0" encoding="UTF-8" standalone="yes"?>
<Relationships xmlns="http://schemas.openxmlformats.org/package/2006/relationships"><Relationship Id="rId3" Type="http://schemas.openxmlformats.org/officeDocument/2006/relationships/hyperlink" Target="http://www.leravi.org/spip.php?article248" TargetMode="External"/><Relationship Id="rId2" Type="http://schemas.openxmlformats.org/officeDocument/2006/relationships/hyperlink" Target="http://www.lesinrocks.com/2014/10/15/actualite/antoine-peillon-fabrice-arfi-corruption-cest-lassassinat-contre-lidee-meme-societe-organisee-11529996/" TargetMode="External"/><Relationship Id="rId1" Type="http://schemas.openxmlformats.org/officeDocument/2006/relationships/slideLayout" Target="../slideLayouts/slideLayout7.xml"/><Relationship Id="rId4" Type="http://schemas.openxmlformats.org/officeDocument/2006/relationships/hyperlink" Target="http://www.leravi.org/article.php3?id_article=248"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fr.wikipedia.org/wiki/Ressources_en_eau" TargetMode="External"/><Relationship Id="rId3" Type="http://schemas.openxmlformats.org/officeDocument/2006/relationships/hyperlink" Target="http://fr.wikipedia.org/wiki/Soci%C3%A9t%C3%A9_(droit_fran%C3%A7ais)" TargetMode="External"/><Relationship Id="rId7" Type="http://schemas.openxmlformats.org/officeDocument/2006/relationships/hyperlink" Target="http://fr.wikipedia.org/wiki/S%C3%A9curit%C3%A9_alimentaire" TargetMode="External"/><Relationship Id="rId2" Type="http://schemas.openxmlformats.org/officeDocument/2006/relationships/hyperlink" Target="http://fr.wikipedia.org/wiki/France" TargetMode="External"/><Relationship Id="rId1" Type="http://schemas.openxmlformats.org/officeDocument/2006/relationships/slideLayout" Target="../slideLayouts/slideLayout7.xml"/><Relationship Id="rId6" Type="http://schemas.openxmlformats.org/officeDocument/2006/relationships/hyperlink" Target="http://fr.wikipedia.org/wiki/Pays_en_d%C3%A9veloppement" TargetMode="External"/><Relationship Id="rId5" Type="http://schemas.openxmlformats.org/officeDocument/2006/relationships/hyperlink" Target="http://fr.wikipedia.org/wiki/Terre_agricole" TargetMode="External"/><Relationship Id="rId10" Type="http://schemas.openxmlformats.org/officeDocument/2006/relationships/image" Target="../media/image718.jpeg"/><Relationship Id="rId4" Type="http://schemas.openxmlformats.org/officeDocument/2006/relationships/hyperlink" Target="http://fr.wikipedia.org/wiki/Anglais" TargetMode="External"/><Relationship Id="rId9" Type="http://schemas.openxmlformats.org/officeDocument/2006/relationships/hyperlink" Target="http://fr.wikipedia.org/w/index.php?title=Accaparement_de_l'eau&amp;action=edit&amp;redlink=1" TargetMode="External"/></Relationships>
</file>

<file path=ppt/slides/_rels/slide232.xml.rels><?xml version="1.0" encoding="UTF-8" standalone="yes"?>
<Relationships xmlns="http://schemas.openxmlformats.org/package/2006/relationships"><Relationship Id="rId8" Type="http://schemas.openxmlformats.org/officeDocument/2006/relationships/hyperlink" Target="http://fr.wikipedia.org/wiki/Adam_Smith" TargetMode="External"/><Relationship Id="rId13" Type="http://schemas.openxmlformats.org/officeDocument/2006/relationships/hyperlink" Target="http://fr.wikipedia.org/wiki/Assureur" TargetMode="External"/><Relationship Id="rId18" Type="http://schemas.openxmlformats.org/officeDocument/2006/relationships/hyperlink" Target="http://fr.wiktionary.org/wiki/social" TargetMode="External"/><Relationship Id="rId26" Type="http://schemas.openxmlformats.org/officeDocument/2006/relationships/hyperlink" Target="http://fr.wiktionary.org/wiki/parti_politique" TargetMode="External"/><Relationship Id="rId3" Type="http://schemas.openxmlformats.org/officeDocument/2006/relationships/hyperlink" Target="http://fr.wiktionary.org/wiki/d%C3%A9pendance" TargetMode="External"/><Relationship Id="rId21" Type="http://schemas.openxmlformats.org/officeDocument/2006/relationships/hyperlink" Target="http://fr.wiktionary.org/wiki/am%C3%A9liorer" TargetMode="External"/><Relationship Id="rId7" Type="http://schemas.openxmlformats.org/officeDocument/2006/relationships/hyperlink" Target="http://fr.wiktionary.org/wiki/sociale" TargetMode="External"/><Relationship Id="rId12" Type="http://schemas.openxmlformats.org/officeDocument/2006/relationships/hyperlink" Target="http://fr.wikipedia.org/wiki/D%C3%A9biteur" TargetMode="External"/><Relationship Id="rId17" Type="http://schemas.openxmlformats.org/officeDocument/2006/relationships/hyperlink" Target="http://fr.wiktionary.org/wiki/%C3%A9l%C3%A9vation" TargetMode="External"/><Relationship Id="rId25" Type="http://schemas.openxmlformats.org/officeDocument/2006/relationships/hyperlink" Target="http://fr.wiktionary.org/wiki/administrative" TargetMode="External"/><Relationship Id="rId2" Type="http://schemas.openxmlformats.org/officeDocument/2006/relationships/hyperlink" Target="http://fr.wiktionary.org/wiki/Annexe:Glossaire_grammatical" TargetMode="External"/><Relationship Id="rId16" Type="http://schemas.openxmlformats.org/officeDocument/2006/relationships/hyperlink" Target="http://fr.wiktionary.org/wiki/gloire" TargetMode="External"/><Relationship Id="rId20" Type="http://schemas.openxmlformats.org/officeDocument/2006/relationships/hyperlink" Target="http://fr.wiktionary.org/wiki/motivation" TargetMode="External"/><Relationship Id="rId1" Type="http://schemas.openxmlformats.org/officeDocument/2006/relationships/slideLayout" Target="../slideLayouts/slideLayout7.xml"/><Relationship Id="rId6" Type="http://schemas.openxmlformats.org/officeDocument/2006/relationships/hyperlink" Target="http://fr.wiktionary.org/wiki/structure" TargetMode="External"/><Relationship Id="rId11" Type="http://schemas.openxmlformats.org/officeDocument/2006/relationships/hyperlink" Target="http://fr.wikipedia.org/wiki/Fonds_mon%C3%A9taire_international" TargetMode="External"/><Relationship Id="rId24" Type="http://schemas.openxmlformats.org/officeDocument/2006/relationships/hyperlink" Target="http://fr.wiktionary.org/wiki/bureaucratie" TargetMode="External"/><Relationship Id="rId5" Type="http://schemas.openxmlformats.org/officeDocument/2006/relationships/hyperlink" Target="http://fr.wiktionary.org/wiki/activit%C3%A9" TargetMode="External"/><Relationship Id="rId15" Type="http://schemas.openxmlformats.org/officeDocument/2006/relationships/hyperlink" Target="http://fr.wiktionary.org/wiki/honneur" TargetMode="External"/><Relationship Id="rId23" Type="http://schemas.openxmlformats.org/officeDocument/2006/relationships/hyperlink" Target="http://fr.wiktionary.org/wiki/cadre" TargetMode="External"/><Relationship Id="rId10" Type="http://schemas.openxmlformats.org/officeDocument/2006/relationships/hyperlink" Target="http://fr.wikipedia.org/wiki/Anne_Krueger" TargetMode="External"/><Relationship Id="rId19" Type="http://schemas.openxmlformats.org/officeDocument/2006/relationships/hyperlink" Target="http://fr.wiktionary.org/wiki/distinction" TargetMode="External"/><Relationship Id="rId4" Type="http://schemas.openxmlformats.org/officeDocument/2006/relationships/hyperlink" Target="http://fr.wiktionary.org/wiki/drogue" TargetMode="External"/><Relationship Id="rId9" Type="http://schemas.openxmlformats.org/officeDocument/2006/relationships/hyperlink" Target="http://fr.wikipedia.org/wiki/Al%C3%A9a_moral" TargetMode="External"/><Relationship Id="rId14" Type="http://schemas.openxmlformats.org/officeDocument/2006/relationships/hyperlink" Target="http://fr.wiktionary.org/wiki/recherche" TargetMode="External"/><Relationship Id="rId22" Type="http://schemas.openxmlformats.org/officeDocument/2006/relationships/hyperlink" Target="http://fr.wiktionary.org/wiki/situation" TargetMode="External"/><Relationship Id="rId27" Type="http://schemas.openxmlformats.org/officeDocument/2006/relationships/image" Target="../media/image718.jpeg"/></Relationships>
</file>

<file path=ppt/slides/_rels/slide233.xml.rels><?xml version="1.0" encoding="UTF-8" standalone="yes"?>
<Relationships xmlns="http://schemas.openxmlformats.org/package/2006/relationships"><Relationship Id="rId8" Type="http://schemas.openxmlformats.org/officeDocument/2006/relationships/hyperlink" Target="http://fr.wiktionary.org/wiki/attachement" TargetMode="External"/><Relationship Id="rId13" Type="http://schemas.openxmlformats.org/officeDocument/2006/relationships/hyperlink" Target="http://fr.wikipedia.org/wiki/Empire_ottoman" TargetMode="External"/><Relationship Id="rId3" Type="http://schemas.openxmlformats.org/officeDocument/2006/relationships/hyperlink" Target="http://fr.wiktionary.org/wiki/valeur" TargetMode="External"/><Relationship Id="rId7" Type="http://schemas.openxmlformats.org/officeDocument/2006/relationships/hyperlink" Target="http://fr.wikipedia.org/wiki/Avantage_comp%C3%A9titif" TargetMode="External"/><Relationship Id="rId12" Type="http://schemas.openxmlformats.org/officeDocument/2006/relationships/hyperlink" Target="http://fr.wikipedia.org/wiki/Jean-Jacques_Rousseau" TargetMode="External"/><Relationship Id="rId2" Type="http://schemas.openxmlformats.org/officeDocument/2006/relationships/hyperlink" Target="http://fr.wiktionary.org/wiki/cupidit%C3%A9" TargetMode="External"/><Relationship Id="rId1" Type="http://schemas.openxmlformats.org/officeDocument/2006/relationships/slideLayout" Target="../slideLayouts/slideLayout7.xml"/><Relationship Id="rId6" Type="http://schemas.openxmlformats.org/officeDocument/2006/relationships/hyperlink" Target="http://www.polycarpe.fr/doctorat/Chapitre7-3.html" TargetMode="External"/><Relationship Id="rId11" Type="http://schemas.openxmlformats.org/officeDocument/2006/relationships/hyperlink" Target="http://fr.wikipedia.org/wiki/L'%C3%89mile" TargetMode="External"/><Relationship Id="rId5" Type="http://schemas.openxmlformats.org/officeDocument/2006/relationships/hyperlink" Target="http://fr.wikipedia.org/wiki/Vi%C3%AAt_Nam" TargetMode="External"/><Relationship Id="rId10" Type="http://schemas.openxmlformats.org/officeDocument/2006/relationships/hyperlink" Target="http://fr.wiktionary.org/wiki/richesse" TargetMode="External"/><Relationship Id="rId4" Type="http://schemas.openxmlformats.org/officeDocument/2006/relationships/hyperlink" Target="http://fr.wiktionary.org/wiki/mon%C3%A9taire" TargetMode="External"/><Relationship Id="rId9" Type="http://schemas.openxmlformats.org/officeDocument/2006/relationships/hyperlink" Target="http://fr.wiktionary.org/wiki/argent"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fr.wiktionary.org/wiki/vertu" TargetMode="External"/><Relationship Id="rId13" Type="http://schemas.openxmlformats.org/officeDocument/2006/relationships/hyperlink" Target="http://fr.wikipedia.org/wiki/Trafic_de_stup%C3%A9fiant" TargetMode="External"/><Relationship Id="rId3" Type="http://schemas.openxmlformats.org/officeDocument/2006/relationships/hyperlink" Target="http://fr.wiktionary.org/wiki/possession" TargetMode="External"/><Relationship Id="rId7" Type="http://schemas.openxmlformats.org/officeDocument/2006/relationships/hyperlink" Target="http://fr.wiktionary.org/wiki/probit%C3%A9" TargetMode="External"/><Relationship Id="rId12" Type="http://schemas.openxmlformats.org/officeDocument/2006/relationships/hyperlink" Target="http://fr.wikipedia.org/wiki/Mafia" TargetMode="External"/><Relationship Id="rId17" Type="http://schemas.openxmlformats.org/officeDocument/2006/relationships/hyperlink" Target="http://fr.wikipedia.org/wiki/Immobilier" TargetMode="External"/><Relationship Id="rId2" Type="http://schemas.openxmlformats.org/officeDocument/2006/relationships/hyperlink" Target="http://fr.wiktionary.org/wiki/guerre" TargetMode="External"/><Relationship Id="rId16" Type="http://schemas.openxmlformats.org/officeDocument/2006/relationships/hyperlink" Target="http://fr.wikipedia.org/wiki/Corruption" TargetMode="External"/><Relationship Id="rId1" Type="http://schemas.openxmlformats.org/officeDocument/2006/relationships/slideLayout" Target="../slideLayouts/slideLayout7.xml"/><Relationship Id="rId6" Type="http://schemas.openxmlformats.org/officeDocument/2006/relationships/hyperlink" Target="http://fr.wiktionary.org/wiki/autrement" TargetMode="External"/><Relationship Id="rId11" Type="http://schemas.openxmlformats.org/officeDocument/2006/relationships/hyperlink" Target="http://www.senat.fr/rap/r03-233/r03-23319.html" TargetMode="External"/><Relationship Id="rId5" Type="http://schemas.openxmlformats.org/officeDocument/2006/relationships/hyperlink" Target="http://fr.wiktionary.org/wiki/immeuble" TargetMode="External"/><Relationship Id="rId15" Type="http://schemas.openxmlformats.org/officeDocument/2006/relationships/hyperlink" Target="http://fr.wikipedia.org/wiki/Extorsion" TargetMode="External"/><Relationship Id="rId10" Type="http://schemas.openxmlformats.org/officeDocument/2006/relationships/hyperlink" Target="http://fr.wikipedia.org/wiki/Centre_national_de_coop%C3%A9ration_au_d%C3%A9veloppement" TargetMode="External"/><Relationship Id="rId4" Type="http://schemas.openxmlformats.org/officeDocument/2006/relationships/hyperlink" Target="http://fr.wiktionary.org/wiki/argent" TargetMode="External"/><Relationship Id="rId9" Type="http://schemas.openxmlformats.org/officeDocument/2006/relationships/hyperlink" Target="http://fr.wiktionary.org/wiki/mal" TargetMode="External"/><Relationship Id="rId14" Type="http://schemas.openxmlformats.org/officeDocument/2006/relationships/hyperlink" Target="http://fr.wikipedia.org/wiki/Trafic_d'armes" TargetMode="External"/></Relationships>
</file>

<file path=ppt/slides/_rels/slide235.xml.rels><?xml version="1.0" encoding="UTF-8" standalone="yes"?>
<Relationships xmlns="http://schemas.openxmlformats.org/package/2006/relationships"><Relationship Id="rId8" Type="http://schemas.openxmlformats.org/officeDocument/2006/relationships/hyperlink" Target="http://fr.wikipedia.org/wiki/Contribuable" TargetMode="External"/><Relationship Id="rId13" Type="http://schemas.openxmlformats.org/officeDocument/2006/relationships/hyperlink" Target="http://fr.wikipedia.org/wiki/Poste" TargetMode="External"/><Relationship Id="rId18" Type="http://schemas.openxmlformats.org/officeDocument/2006/relationships/hyperlink" Target="http://fr.wiktionary.org/wiki/opaque" TargetMode="External"/><Relationship Id="rId3" Type="http://schemas.openxmlformats.org/officeDocument/2006/relationships/hyperlink" Target="http://fr.wiktionary.org/wiki/tort" TargetMode="External"/><Relationship Id="rId7" Type="http://schemas.openxmlformats.org/officeDocument/2006/relationships/hyperlink" Target="http://fr.wikipedia.org/wiki/Imp%C3%B4t" TargetMode="External"/><Relationship Id="rId12" Type="http://schemas.openxmlformats.org/officeDocument/2006/relationships/hyperlink" Target="http://fr.wikipedia.org/wiki/Service_de_renseignement" TargetMode="External"/><Relationship Id="rId17" Type="http://schemas.openxmlformats.org/officeDocument/2006/relationships/hyperlink" Target="http://fr.wiktionary.org/wiki/illicite" TargetMode="External"/><Relationship Id="rId2" Type="http://schemas.openxmlformats.org/officeDocument/2006/relationships/hyperlink" Target="http://fr.wiktionary.org/wiki/retomber" TargetMode="External"/><Relationship Id="rId16" Type="http://schemas.openxmlformats.org/officeDocument/2006/relationships/hyperlink" Target="http://fr.wiktionary.org/wiki/argent" TargetMode="External"/><Relationship Id="rId20" Type="http://schemas.openxmlformats.org/officeDocument/2006/relationships/hyperlink" Target="http://fr.wikipedia.org/wiki/Pot-de-vin" TargetMode="External"/><Relationship Id="rId1" Type="http://schemas.openxmlformats.org/officeDocument/2006/relationships/slideLayout" Target="../slideLayouts/slideLayout7.xml"/><Relationship Id="rId6" Type="http://schemas.openxmlformats.org/officeDocument/2006/relationships/hyperlink" Target="http://fr.wikipedia.org/wiki/Fiscalit%C3%A9" TargetMode="External"/><Relationship Id="rId11" Type="http://schemas.openxmlformats.org/officeDocument/2006/relationships/hyperlink" Target="http://fr.wikipedia.org/wiki/Complot" TargetMode="External"/><Relationship Id="rId5" Type="http://schemas.openxmlformats.org/officeDocument/2006/relationships/hyperlink" Target="http://fr.wiktionary.org/wiki/expiatoire" TargetMode="External"/><Relationship Id="rId15" Type="http://schemas.openxmlformats.org/officeDocument/2006/relationships/hyperlink" Target="http://fr.wiktionary.org/wiki/r%C3%A9serve" TargetMode="External"/><Relationship Id="rId10" Type="http://schemas.openxmlformats.org/officeDocument/2006/relationships/hyperlink" Target="http://fr.wikipedia.org/wiki/Richesse" TargetMode="External"/><Relationship Id="rId19" Type="http://schemas.openxmlformats.org/officeDocument/2006/relationships/hyperlink" Target="http://fr.wiktionary.org/wiki/dissimul%C3%A9" TargetMode="External"/><Relationship Id="rId4" Type="http://schemas.openxmlformats.org/officeDocument/2006/relationships/hyperlink" Target="http://fr.wiktionary.org/wiki/victime" TargetMode="External"/><Relationship Id="rId9" Type="http://schemas.openxmlformats.org/officeDocument/2006/relationships/hyperlink" Target="http://fr.wikipedia.org/wiki/Pr%C3%A9l%C3%A8vements_obligatoires" TargetMode="External"/><Relationship Id="rId14" Type="http://schemas.openxmlformats.org/officeDocument/2006/relationships/hyperlink" Target="http://fr.wikipedia.org/wiki/Cryptographie" TargetMode="External"/></Relationships>
</file>

<file path=ppt/slides/_rels/slide236.xml.rels><?xml version="1.0" encoding="UTF-8" standalone="yes"?>
<Relationships xmlns="http://schemas.openxmlformats.org/package/2006/relationships"><Relationship Id="rId8" Type="http://schemas.openxmlformats.org/officeDocument/2006/relationships/hyperlink" Target="http://fr.wiktionary.org/wiki/r%C3%A9putation" TargetMode="External"/><Relationship Id="rId13" Type="http://schemas.openxmlformats.org/officeDocument/2006/relationships/hyperlink" Target="http://fr.wiktionary.org/wiki/propri%C3%A9t%C3%A9" TargetMode="External"/><Relationship Id="rId18" Type="http://schemas.openxmlformats.org/officeDocument/2006/relationships/hyperlink" Target="http://fr.wiktionary.org/wiki/r%C3%A9mun%C3%A9ration" TargetMode="External"/><Relationship Id="rId26" Type="http://schemas.openxmlformats.org/officeDocument/2006/relationships/hyperlink" Target="http://www.wikiberal.org/wiki/D%C3%A9mocratie" TargetMode="External"/><Relationship Id="rId3" Type="http://schemas.openxmlformats.org/officeDocument/2006/relationships/hyperlink" Target="http://fr.wiktionary.org/wiki/critique" TargetMode="External"/><Relationship Id="rId21" Type="http://schemas.openxmlformats.org/officeDocument/2006/relationships/hyperlink" Target="http://fr.wikipedia.org/wiki/Journalisme" TargetMode="External"/><Relationship Id="rId7" Type="http://schemas.openxmlformats.org/officeDocument/2006/relationships/hyperlink" Target="http://fr.wiktionary.org/wiki/nuire" TargetMode="External"/><Relationship Id="rId12" Type="http://schemas.openxmlformats.org/officeDocument/2006/relationships/hyperlink" Target="http://fr.wiktionary.org/wiki/social" TargetMode="External"/><Relationship Id="rId17" Type="http://schemas.openxmlformats.org/officeDocument/2006/relationships/hyperlink" Target="http://fr.wiktionary.org/wiki/profit" TargetMode="External"/><Relationship Id="rId25" Type="http://schemas.openxmlformats.org/officeDocument/2006/relationships/hyperlink" Target="http://www.wikiberal.org/wiki/Charles_Gave" TargetMode="External"/><Relationship Id="rId2" Type="http://schemas.openxmlformats.org/officeDocument/2006/relationships/hyperlink" Target="http://fr.wikipedia.org/wiki/D%C3%A9sinformation" TargetMode="External"/><Relationship Id="rId16" Type="http://schemas.openxmlformats.org/officeDocument/2006/relationships/hyperlink" Target="http://fr.wiktionary.org/wiki/recherche" TargetMode="External"/><Relationship Id="rId20" Type="http://schemas.openxmlformats.org/officeDocument/2006/relationships/hyperlink" Target="http://fr.wiktionary.org/wiki/salaire" TargetMode="External"/><Relationship Id="rId1" Type="http://schemas.openxmlformats.org/officeDocument/2006/relationships/slideLayout" Target="../slideLayouts/slideLayout7.xml"/><Relationship Id="rId6" Type="http://schemas.openxmlformats.org/officeDocument/2006/relationships/hyperlink" Target="http://fr.wiktionary.org/wiki/dessein" TargetMode="External"/><Relationship Id="rId11" Type="http://schemas.openxmlformats.org/officeDocument/2006/relationships/hyperlink" Target="http://fr.wiktionary.org/wiki/%C3%A9conomique" TargetMode="External"/><Relationship Id="rId24" Type="http://schemas.openxmlformats.org/officeDocument/2006/relationships/hyperlink" Target="http://www.wikiberal.org/wiki/Corruption" TargetMode="External"/><Relationship Id="rId5" Type="http://schemas.openxmlformats.org/officeDocument/2006/relationships/hyperlink" Target="http://fr.wiktionary.org/wiki/invent%C3%A9e" TargetMode="External"/><Relationship Id="rId15" Type="http://schemas.openxmlformats.org/officeDocument/2006/relationships/hyperlink" Target="http://fr.wiktionary.org/w/index.php?title=moyens_de_production&amp;action=edit&amp;redlink=1" TargetMode="External"/><Relationship Id="rId23" Type="http://schemas.openxmlformats.org/officeDocument/2006/relationships/hyperlink" Target="http://www.wikiberal.org/wiki/Entreprise" TargetMode="External"/><Relationship Id="rId28" Type="http://schemas.openxmlformats.org/officeDocument/2006/relationships/image" Target="../media/image719.jpg"/><Relationship Id="rId10" Type="http://schemas.openxmlformats.org/officeDocument/2006/relationships/hyperlink" Target="http://fr.wiktionary.org/wiki/syst%C3%A8me" TargetMode="External"/><Relationship Id="rId19" Type="http://schemas.openxmlformats.org/officeDocument/2006/relationships/hyperlink" Target="http://fr.wiktionary.org/wiki/travail" TargetMode="External"/><Relationship Id="rId4" Type="http://schemas.openxmlformats.org/officeDocument/2006/relationships/hyperlink" Target="http://fr.wiktionary.org/wiki/injustifi%C3%A9" TargetMode="External"/><Relationship Id="rId9" Type="http://schemas.openxmlformats.org/officeDocument/2006/relationships/hyperlink" Target="http://fr.wiktionary.org/wiki/honneur" TargetMode="External"/><Relationship Id="rId14" Type="http://schemas.openxmlformats.org/officeDocument/2006/relationships/hyperlink" Target="http://fr.wiktionary.org/wiki/priv%C3%A9" TargetMode="External"/><Relationship Id="rId22" Type="http://schemas.openxmlformats.org/officeDocument/2006/relationships/hyperlink" Target="http://www.wikiberal.org/wiki/%C3%89tat" TargetMode="External"/><Relationship Id="rId27" Type="http://schemas.openxmlformats.org/officeDocument/2006/relationships/hyperlink" Target="http://www.wikiberal.org/wiki/Capitalisme_de_connivence" TargetMode="External"/></Relationships>
</file>

<file path=ppt/slides/_rels/slide237.xml.rels><?xml version="1.0" encoding="UTF-8" standalone="yes"?>
<Relationships xmlns="http://schemas.openxmlformats.org/package/2006/relationships"><Relationship Id="rId8" Type="http://schemas.openxmlformats.org/officeDocument/2006/relationships/hyperlink" Target="http://fr.wiktionary.org/wiki/loi" TargetMode="External"/><Relationship Id="rId13" Type="http://schemas.openxmlformats.org/officeDocument/2006/relationships/hyperlink" Target="http://fr.wikipedia.org/wiki/Autocensure" TargetMode="External"/><Relationship Id="rId3" Type="http://schemas.openxmlformats.org/officeDocument/2006/relationships/hyperlink" Target="http://fr.wikipedia.org/wiki/Cartel_de_Cali" TargetMode="External"/><Relationship Id="rId7" Type="http://schemas.openxmlformats.org/officeDocument/2006/relationships/hyperlink" Target="http://fr.wiktionary.org/wiki/cachette" TargetMode="External"/><Relationship Id="rId12" Type="http://schemas.openxmlformats.org/officeDocument/2006/relationships/hyperlink" Target="http://fr.wikipedia.org/wiki/Concentration_des_m%C3%A9dias" TargetMode="External"/><Relationship Id="rId2" Type="http://schemas.openxmlformats.org/officeDocument/2006/relationships/hyperlink" Target="http://fr.wikipedia.org/wiki/Cartel_de_la_drogue" TargetMode="External"/><Relationship Id="rId16" Type="http://schemas.openxmlformats.org/officeDocument/2006/relationships/image" Target="../media/image722.jpg"/><Relationship Id="rId1" Type="http://schemas.openxmlformats.org/officeDocument/2006/relationships/slideLayout" Target="../slideLayouts/slideLayout7.xml"/><Relationship Id="rId6" Type="http://schemas.openxmlformats.org/officeDocument/2006/relationships/hyperlink" Target="http://fr.wikipedia.org/wiki/Soci%C3%A9t%C3%A9_%C3%A9cran" TargetMode="External"/><Relationship Id="rId11" Type="http://schemas.openxmlformats.org/officeDocument/2006/relationships/hyperlink" Target="http://fr.wikipedia.org/wiki/Gouvernement" TargetMode="External"/><Relationship Id="rId5" Type="http://schemas.openxmlformats.org/officeDocument/2006/relationships/hyperlink" Target="http://fr.wikipedia.org/wiki/Cr%C3%A9dit" TargetMode="External"/><Relationship Id="rId15" Type="http://schemas.openxmlformats.org/officeDocument/2006/relationships/image" Target="../media/image721.jpg"/><Relationship Id="rId10" Type="http://schemas.openxmlformats.org/officeDocument/2006/relationships/hyperlink" Target="http://fr.wikipedia.org/wiki/Libert%C3%A9_d'expression" TargetMode="External"/><Relationship Id="rId4" Type="http://schemas.openxmlformats.org/officeDocument/2006/relationships/hyperlink" Target="http://fr.wikipedia.org/wiki/Cartel_de_Medell%C3%ADn" TargetMode="External"/><Relationship Id="rId9" Type="http://schemas.openxmlformats.org/officeDocument/2006/relationships/hyperlink" Target="http://fr.wiktionary.org/wiki/moral" TargetMode="External"/><Relationship Id="rId14" Type="http://schemas.openxmlformats.org/officeDocument/2006/relationships/image" Target="../media/image720.jpg"/></Relationships>
</file>

<file path=ppt/slides/_rels/slide238.xml.rels><?xml version="1.0" encoding="UTF-8" standalone="yes"?>
<Relationships xmlns="http://schemas.openxmlformats.org/package/2006/relationships"><Relationship Id="rId8" Type="http://schemas.openxmlformats.org/officeDocument/2006/relationships/hyperlink" Target="http://fr.wiktionary.org/wiki/int%C3%A9r%C3%AAt" TargetMode="External"/><Relationship Id="rId13" Type="http://schemas.openxmlformats.org/officeDocument/2006/relationships/image" Target="../media/image724.jpeg"/><Relationship Id="rId3" Type="http://schemas.openxmlformats.org/officeDocument/2006/relationships/hyperlink" Target="http://fr.wikipedia.org/wiki/Richelieu" TargetMode="External"/><Relationship Id="rId7" Type="http://schemas.openxmlformats.org/officeDocument/2006/relationships/hyperlink" Target="http://fr.wikipedia.org/wiki/Affaire_des_HLM_de_Paris" TargetMode="External"/><Relationship Id="rId12" Type="http://schemas.openxmlformats.org/officeDocument/2006/relationships/image" Target="../media/image723.jpeg"/><Relationship Id="rId2" Type="http://schemas.openxmlformats.org/officeDocument/2006/relationships/hyperlink" Target="http://fr.wikipedia.org/wiki/Ancien_R%C3%A9gime" TargetMode="External"/><Relationship Id="rId1" Type="http://schemas.openxmlformats.org/officeDocument/2006/relationships/slideLayout" Target="../slideLayouts/slideLayout7.xml"/><Relationship Id="rId6" Type="http://schemas.openxmlformats.org/officeDocument/2006/relationships/hyperlink" Target="http://fr.wikipedia.org/wiki/Tribunal_de_commerce_(France)" TargetMode="External"/><Relationship Id="rId11" Type="http://schemas.openxmlformats.org/officeDocument/2006/relationships/hyperlink" Target="http://www.ipreunion.com/photo-du-jour/reportage/2013/03/01/lutte-contre-la-corruption-politique-anticor-974-est-ne,19411.html" TargetMode="External"/><Relationship Id="rId5" Type="http://schemas.openxmlformats.org/officeDocument/2006/relationships/hyperlink" Target="http://fr.wikipedia.org/wiki/Jean-Baptiste_Colbert" TargetMode="External"/><Relationship Id="rId10" Type="http://schemas.openxmlformats.org/officeDocument/2006/relationships/hyperlink" Target="http://fr.wiktionary.org/wiki/citoyen" TargetMode="External"/><Relationship Id="rId4" Type="http://schemas.openxmlformats.org/officeDocument/2006/relationships/hyperlink" Target="http://fr.wikipedia.org/wiki/Mazarin" TargetMode="External"/><Relationship Id="rId9" Type="http://schemas.openxmlformats.org/officeDocument/2006/relationships/hyperlink" Target="http://fr.wiktionary.org/wiki/homme_politique" TargetMode="External"/><Relationship Id="rId14" Type="http://schemas.openxmlformats.org/officeDocument/2006/relationships/image" Target="../media/image725.jpg"/></Relationships>
</file>

<file path=ppt/slides/_rels/slide239.xml.rels><?xml version="1.0" encoding="UTF-8" standalone="yes"?>
<Relationships xmlns="http://schemas.openxmlformats.org/package/2006/relationships"><Relationship Id="rId8" Type="http://schemas.openxmlformats.org/officeDocument/2006/relationships/hyperlink" Target="http://fr.wiktionary.org/wiki/tiers" TargetMode="External"/><Relationship Id="rId13" Type="http://schemas.openxmlformats.org/officeDocument/2006/relationships/hyperlink" Target="http://www.toupie.org/Dictionnaire/Ethnie.htm" TargetMode="External"/><Relationship Id="rId18" Type="http://schemas.openxmlformats.org/officeDocument/2006/relationships/hyperlink" Target="http://fr.wiktionary.org/wiki/former" TargetMode="External"/><Relationship Id="rId26" Type="http://schemas.openxmlformats.org/officeDocument/2006/relationships/image" Target="../media/image726.jpeg"/><Relationship Id="rId3" Type="http://schemas.openxmlformats.org/officeDocument/2006/relationships/hyperlink" Target="http://fr.wiktionary.org/wiki/secret" TargetMode="External"/><Relationship Id="rId21" Type="http://schemas.openxmlformats.org/officeDocument/2006/relationships/hyperlink" Target="http://fr.wiktionary.org/wiki/personne" TargetMode="External"/><Relationship Id="rId7" Type="http://schemas.openxmlformats.org/officeDocument/2006/relationships/hyperlink" Target="http://fr.wiktionary.org/wiki/pr%C3%A9judice" TargetMode="External"/><Relationship Id="rId12" Type="http://schemas.openxmlformats.org/officeDocument/2006/relationships/hyperlink" Target="http://www.toupie.org/Dictionnaire/Communaute.htm" TargetMode="External"/><Relationship Id="rId17" Type="http://schemas.openxmlformats.org/officeDocument/2006/relationships/hyperlink" Target="http://fr.wiktionary.org/wiki/entreprise" TargetMode="External"/><Relationship Id="rId25" Type="http://schemas.openxmlformats.org/officeDocument/2006/relationships/hyperlink" Target="http://fr.wiktionary.org/wiki/quelqu%E2%80%99un" TargetMode="External"/><Relationship Id="rId2" Type="http://schemas.openxmlformats.org/officeDocument/2006/relationships/hyperlink" Target="http://fr.wiktionary.org/wiki/intelligence" TargetMode="External"/><Relationship Id="rId16" Type="http://schemas.openxmlformats.org/officeDocument/2006/relationships/hyperlink" Target="http://www.toupie.org/Dictionnaire/Communautarisme.htm" TargetMode="External"/><Relationship Id="rId20" Type="http://schemas.openxmlformats.org/officeDocument/2006/relationships/hyperlink" Target="http://fr.wiktionary.org/wiki/entre" TargetMode="External"/><Relationship Id="rId1" Type="http://schemas.openxmlformats.org/officeDocument/2006/relationships/slideLayout" Target="../slideLayouts/slideLayout7.xml"/><Relationship Id="rId6" Type="http://schemas.openxmlformats.org/officeDocument/2006/relationships/hyperlink" Target="http://fr.wiktionary.org/wiki/partie" TargetMode="External"/><Relationship Id="rId11" Type="http://schemas.openxmlformats.org/officeDocument/2006/relationships/hyperlink" Target="http://www.toupie.org/Dictionnaire/Ethnocentrisme.htm" TargetMode="External"/><Relationship Id="rId24" Type="http://schemas.openxmlformats.org/officeDocument/2006/relationships/hyperlink" Target="http://fr.wiktionary.org/wiki/%C3%A9tat" TargetMode="External"/><Relationship Id="rId5" Type="http://schemas.openxmlformats.org/officeDocument/2006/relationships/hyperlink" Target="http://fr.wiktionary.org/wiki/plusieurs" TargetMode="External"/><Relationship Id="rId15" Type="http://schemas.openxmlformats.org/officeDocument/2006/relationships/hyperlink" Target="http://www.toupie.org/Dictionnaire/Opinion.htm" TargetMode="External"/><Relationship Id="rId23" Type="http://schemas.openxmlformats.org/officeDocument/2006/relationships/hyperlink" Target="http://fr.wiktionary.org/wiki/s%C3%BBret%C3%A9" TargetMode="External"/><Relationship Id="rId28" Type="http://schemas.openxmlformats.org/officeDocument/2006/relationships/image" Target="../media/image728.jpeg"/><Relationship Id="rId10" Type="http://schemas.openxmlformats.org/officeDocument/2006/relationships/hyperlink" Target="http://www.linternaute.com/dictionnaire/fr/definition/commission/" TargetMode="External"/><Relationship Id="rId19" Type="http://schemas.openxmlformats.org/officeDocument/2006/relationships/hyperlink" Target="http://fr.wiktionary.org/wiki/secr%C3%A8tement" TargetMode="External"/><Relationship Id="rId4" Type="http://schemas.openxmlformats.org/officeDocument/2006/relationships/hyperlink" Target="http://fr.wiktionary.org/wiki/deux" TargetMode="External"/><Relationship Id="rId9" Type="http://schemas.openxmlformats.org/officeDocument/2006/relationships/hyperlink" Target="http://fr.wikipedia.org/wiki/Andr%C3%A9_Maurois" TargetMode="External"/><Relationship Id="rId14" Type="http://schemas.openxmlformats.org/officeDocument/2006/relationships/hyperlink" Target="http://www.toupie.org/Dictionnaire/Identitaire.htm" TargetMode="External"/><Relationship Id="rId22" Type="http://schemas.openxmlformats.org/officeDocument/2006/relationships/hyperlink" Target="http://fr.wiktionary.org/wiki/contre" TargetMode="External"/><Relationship Id="rId27" Type="http://schemas.openxmlformats.org/officeDocument/2006/relationships/image" Target="../media/image72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8" Type="http://schemas.openxmlformats.org/officeDocument/2006/relationships/hyperlink" Target="http://fr.wiktionary.org/wiki/aveu" TargetMode="External"/><Relationship Id="rId13" Type="http://schemas.openxmlformats.org/officeDocument/2006/relationships/hyperlink" Target="http://fr.wiktionary.org/wiki/p%C3%A9ril" TargetMode="External"/><Relationship Id="rId18" Type="http://schemas.openxmlformats.org/officeDocument/2006/relationships/hyperlink" Target="http://fr.wikipedia.org/wiki/Personne_physique" TargetMode="External"/><Relationship Id="rId26" Type="http://schemas.openxmlformats.org/officeDocument/2006/relationships/hyperlink" Target="http://fr.wikipedia.org/wiki/D%C3%A9ontologie_professionnelle" TargetMode="External"/><Relationship Id="rId39" Type="http://schemas.openxmlformats.org/officeDocument/2006/relationships/image" Target="../media/image729.jpeg"/><Relationship Id="rId3" Type="http://schemas.openxmlformats.org/officeDocument/2006/relationships/hyperlink" Target="http://fr.wiktionary.org/wiki/exposer" TargetMode="External"/><Relationship Id="rId21" Type="http://schemas.openxmlformats.org/officeDocument/2006/relationships/hyperlink" Target="http://fr.wikipedia.org/wiki/Concurrence" TargetMode="External"/><Relationship Id="rId34" Type="http://schemas.openxmlformats.org/officeDocument/2006/relationships/hyperlink" Target="http://fr.wikipedia.org/wiki/Preuve" TargetMode="External"/><Relationship Id="rId7" Type="http://schemas.openxmlformats.org/officeDocument/2006/relationships/hyperlink" Target="http://fr.wiktionary.org/wiki/nom" TargetMode="External"/><Relationship Id="rId12" Type="http://schemas.openxmlformats.org/officeDocument/2006/relationships/hyperlink" Target="http://fr.wiktionary.org/wiki/mettre" TargetMode="External"/><Relationship Id="rId17" Type="http://schemas.openxmlformats.org/officeDocument/2006/relationships/hyperlink" Target="http://fr.wikipedia.org/wiki/Motivation" TargetMode="External"/><Relationship Id="rId25" Type="http://schemas.openxmlformats.org/officeDocument/2006/relationships/hyperlink" Target="http://fr.wikipedia.org/wiki/Professions_r%C3%A9glement%C3%A9es" TargetMode="External"/><Relationship Id="rId33" Type="http://schemas.openxmlformats.org/officeDocument/2006/relationships/hyperlink" Target="http://fr.wikipedia.org/wiki/Prise_ill%C3%A9gale_d'int%C3%A9r%C3%AAt" TargetMode="External"/><Relationship Id="rId38" Type="http://schemas.openxmlformats.org/officeDocument/2006/relationships/hyperlink" Target="http://droit-finances.commentcamarche.net/contents/7208-conflit-d-interets-definition" TargetMode="External"/><Relationship Id="rId2" Type="http://schemas.openxmlformats.org/officeDocument/2006/relationships/notesSlide" Target="../notesSlides/notesSlide3.xml"/><Relationship Id="rId16" Type="http://schemas.openxmlformats.org/officeDocument/2006/relationships/hyperlink" Target="http://fr.wikipedia.org/wiki/Corruption" TargetMode="External"/><Relationship Id="rId20" Type="http://schemas.openxmlformats.org/officeDocument/2006/relationships/hyperlink" Target="http://fr.wikipedia.org/wiki/Int%C3%A9r%C3%AAt_g%C3%A9n%C3%A9ral" TargetMode="External"/><Relationship Id="rId29" Type="http://schemas.openxmlformats.org/officeDocument/2006/relationships/hyperlink" Target="http://fr.wikipedia.org/wiki/Droit_fran%C3%A7ais" TargetMode="External"/><Relationship Id="rId1" Type="http://schemas.openxmlformats.org/officeDocument/2006/relationships/slideLayout" Target="../slideLayouts/slideLayout7.xml"/><Relationship Id="rId6" Type="http://schemas.openxmlformats.org/officeDocument/2006/relationships/hyperlink" Target="http://fr.wiktionary.org/wiki/user" TargetMode="External"/><Relationship Id="rId11" Type="http://schemas.openxmlformats.org/officeDocument/2006/relationships/hyperlink" Target="http://fr.wiktionary.org/wiki/affaire" TargetMode="External"/><Relationship Id="rId24" Type="http://schemas.openxmlformats.org/officeDocument/2006/relationships/hyperlink" Target="http://fr.wikipedia.org/wiki/Conflit_d'int%C3%A9r%C3%AAts" TargetMode="External"/><Relationship Id="rId32" Type="http://schemas.openxmlformats.org/officeDocument/2006/relationships/hyperlink" Target="http://fr.wikipedia.org/wiki/Trafic_d'influence" TargetMode="External"/><Relationship Id="rId37" Type="http://schemas.openxmlformats.org/officeDocument/2006/relationships/hyperlink" Target="http://www.transparency-france.org/ewb_pages/l/le_conflit_d_interets.php" TargetMode="External"/><Relationship Id="rId5" Type="http://schemas.openxmlformats.org/officeDocument/2006/relationships/hyperlink" Target="http://fr.wiktionary.org/wiki/embarras" TargetMode="External"/><Relationship Id="rId15" Type="http://schemas.openxmlformats.org/officeDocument/2006/relationships/hyperlink" Target="http://fr.wikipedia.org/wiki/Organisation" TargetMode="External"/><Relationship Id="rId23" Type="http://schemas.openxmlformats.org/officeDocument/2006/relationships/hyperlink" Target="http://fr.wikipedia.org/wiki/Entreprise" TargetMode="External"/><Relationship Id="rId28" Type="http://schemas.openxmlformats.org/officeDocument/2006/relationships/hyperlink" Target="http://fr.wikipedia.org/wiki/Impartialit%C3%A9" TargetMode="External"/><Relationship Id="rId36" Type="http://schemas.openxmlformats.org/officeDocument/2006/relationships/hyperlink" Target="http://fr.wikipedia.org/wiki/Responsabilit%C3%A9" TargetMode="External"/><Relationship Id="rId10" Type="http://schemas.openxmlformats.org/officeDocument/2006/relationships/hyperlink" Target="http://fr.wiktionary.org/wiki/d%C3%A9m%C3%AAl%C3%A9" TargetMode="External"/><Relationship Id="rId19" Type="http://schemas.openxmlformats.org/officeDocument/2006/relationships/hyperlink" Target="http://fr.wikipedia.org/wiki/Fonction_(sciences_sociales)" TargetMode="External"/><Relationship Id="rId31" Type="http://schemas.openxmlformats.org/officeDocument/2006/relationships/hyperlink" Target="http://fr.wikipedia.org/wiki/D%C3%A9lit_p%C3%A9nal_en_France" TargetMode="External"/><Relationship Id="rId4" Type="http://schemas.openxmlformats.org/officeDocument/2006/relationships/hyperlink" Target="http://fr.wiktionary.org/wiki/trouver" TargetMode="External"/><Relationship Id="rId9" Type="http://schemas.openxmlformats.org/officeDocument/2006/relationships/hyperlink" Target="http://fr.wiktionary.org/wiki/engageant" TargetMode="External"/><Relationship Id="rId14" Type="http://schemas.openxmlformats.org/officeDocument/2006/relationships/hyperlink" Target="http://fr.wikipedia.org/wiki/Individu" TargetMode="External"/><Relationship Id="rId22" Type="http://schemas.openxmlformats.org/officeDocument/2006/relationships/hyperlink" Target="http://fr.wikipedia.org/wiki/Administration" TargetMode="External"/><Relationship Id="rId27" Type="http://schemas.openxmlformats.org/officeDocument/2006/relationships/hyperlink" Target="http://fr.wikipedia.org/wiki/Obligation_(droit)" TargetMode="External"/><Relationship Id="rId30" Type="http://schemas.openxmlformats.org/officeDocument/2006/relationships/hyperlink" Target="http://fr.wikipedia.org/wiki/D%C3%A9lit_civil" TargetMode="External"/><Relationship Id="rId35" Type="http://schemas.openxmlformats.org/officeDocument/2006/relationships/hyperlink" Target="http://fr.wikipedia.org/wiki/Confiance" TargetMode="External"/></Relationships>
</file>

<file path=ppt/slides/_rels/slide241.xml.rels><?xml version="1.0" encoding="UTF-8" standalone="yes"?>
<Relationships xmlns="http://schemas.openxmlformats.org/package/2006/relationships"><Relationship Id="rId8" Type="http://schemas.openxmlformats.org/officeDocument/2006/relationships/hyperlink" Target="http://fr.wikipedia.org/wiki/Loi" TargetMode="External"/><Relationship Id="rId13" Type="http://schemas.openxmlformats.org/officeDocument/2006/relationships/hyperlink" Target="http://fr.wiktionary.org/wiki/remarquable" TargetMode="External"/><Relationship Id="rId18" Type="http://schemas.openxmlformats.org/officeDocument/2006/relationships/hyperlink" Target="http://fr.wiktionary.org/wiki/entre" TargetMode="External"/><Relationship Id="rId26" Type="http://schemas.openxmlformats.org/officeDocument/2006/relationships/hyperlink" Target="http://www.toupie.org/Dictionnaire/Interet_general.htm" TargetMode="External"/><Relationship Id="rId3" Type="http://schemas.openxmlformats.org/officeDocument/2006/relationships/hyperlink" Target="http://fr.wikipedia.org/wiki/Entreprise" TargetMode="External"/><Relationship Id="rId21" Type="http://schemas.openxmlformats.org/officeDocument/2006/relationships/hyperlink" Target="http://fr.wiktionary.org/wiki/%C3%89tat" TargetMode="External"/><Relationship Id="rId7" Type="http://schemas.openxmlformats.org/officeDocument/2006/relationships/hyperlink" Target="http://fr.wikipedia.org/wiki/Directive" TargetMode="External"/><Relationship Id="rId12" Type="http://schemas.openxmlformats.org/officeDocument/2006/relationships/hyperlink" Target="http://fr.wiktionary.org/wiki/mal" TargetMode="External"/><Relationship Id="rId17" Type="http://schemas.openxmlformats.org/officeDocument/2006/relationships/hyperlink" Target="http://fr.wiktionary.org/wiki/secret" TargetMode="External"/><Relationship Id="rId25" Type="http://schemas.openxmlformats.org/officeDocument/2006/relationships/hyperlink" Target="http://www.toupie.org/Dictionnaire/Benefice.htm" TargetMode="External"/><Relationship Id="rId2" Type="http://schemas.openxmlformats.org/officeDocument/2006/relationships/hyperlink" Target="http://fr.wikipedia.org/wiki/Association_%C3%A0_but_non_lucratif" TargetMode="External"/><Relationship Id="rId16" Type="http://schemas.openxmlformats.org/officeDocument/2006/relationships/hyperlink" Target="http://fr.wiktionary.org/wiki/entente" TargetMode="External"/><Relationship Id="rId20" Type="http://schemas.openxmlformats.org/officeDocument/2006/relationships/hyperlink" Target="http://fr.wiktionary.org/wiki/personne" TargetMode="External"/><Relationship Id="rId29" Type="http://schemas.openxmlformats.org/officeDocument/2006/relationships/image" Target="../media/image732.jpg"/><Relationship Id="rId1" Type="http://schemas.openxmlformats.org/officeDocument/2006/relationships/slideLayout" Target="../slideLayouts/slideLayout7.xml"/><Relationship Id="rId6" Type="http://schemas.openxmlformats.org/officeDocument/2006/relationships/hyperlink" Target="http://fr.wikipedia.org/wiki/Norme" TargetMode="External"/><Relationship Id="rId11" Type="http://schemas.openxmlformats.org/officeDocument/2006/relationships/hyperlink" Target="http://fr.wiktionary.org/wiki/bien" TargetMode="External"/><Relationship Id="rId24" Type="http://schemas.openxmlformats.org/officeDocument/2006/relationships/hyperlink" Target="http://www.toupie.org/Dictionnaire/Caste.htm" TargetMode="External"/><Relationship Id="rId5" Type="http://schemas.openxmlformats.org/officeDocument/2006/relationships/hyperlink" Target="http://fr.wikipedia.org/wiki/Droit" TargetMode="External"/><Relationship Id="rId15" Type="http://schemas.openxmlformats.org/officeDocument/2006/relationships/hyperlink" Target="http://fr.wiktionary.org/wiki/id%C3%A9es" TargetMode="External"/><Relationship Id="rId23" Type="http://schemas.openxmlformats.org/officeDocument/2006/relationships/hyperlink" Target="http://www.toupie.org/Dictionnaire/Salariat.htm" TargetMode="External"/><Relationship Id="rId28" Type="http://schemas.openxmlformats.org/officeDocument/2006/relationships/image" Target="../media/image731.jpg"/><Relationship Id="rId10" Type="http://schemas.openxmlformats.org/officeDocument/2006/relationships/hyperlink" Target="http://fr.wiktionary.org/wiki/%C3%A9thique" TargetMode="External"/><Relationship Id="rId19" Type="http://schemas.openxmlformats.org/officeDocument/2006/relationships/hyperlink" Target="http://fr.wiktionary.org/wiki/plusieurs" TargetMode="External"/><Relationship Id="rId4" Type="http://schemas.openxmlformats.org/officeDocument/2006/relationships/hyperlink" Target="http://fr.wikipedia.org/wiki/Syndicat" TargetMode="External"/><Relationship Id="rId9" Type="http://schemas.openxmlformats.org/officeDocument/2006/relationships/hyperlink" Target="http://fr.wikipedia.org/wiki/Soft_law" TargetMode="External"/><Relationship Id="rId14" Type="http://schemas.openxmlformats.org/officeDocument/2006/relationships/hyperlink" Target="http://fr.wiktionary.org/wiki/droiture" TargetMode="External"/><Relationship Id="rId22" Type="http://schemas.openxmlformats.org/officeDocument/2006/relationships/hyperlink" Target="http://fr.wiktionary.org/wiki/pouvoirs_publics" TargetMode="External"/><Relationship Id="rId27" Type="http://schemas.openxmlformats.org/officeDocument/2006/relationships/image" Target="../media/image730.jpg"/></Relationships>
</file>

<file path=ppt/slides/_rels/slide242.xml.rels><?xml version="1.0" encoding="UTF-8" standalone="yes"?>
<Relationships xmlns="http://schemas.openxmlformats.org/package/2006/relationships"><Relationship Id="rId13" Type="http://schemas.openxmlformats.org/officeDocument/2006/relationships/hyperlink" Target="http://www.linternaute.com/dictionnaire/fr/definition/altere/" TargetMode="External"/><Relationship Id="rId18" Type="http://schemas.openxmlformats.org/officeDocument/2006/relationships/hyperlink" Target="http://www.linternaute.com/dictionnaire/fr/definition/denature/" TargetMode="External"/><Relationship Id="rId26" Type="http://schemas.openxmlformats.org/officeDocument/2006/relationships/hyperlink" Target="http://www.linternaute.com/dictionnaire/fr/definition/pourri/" TargetMode="External"/><Relationship Id="rId39" Type="http://schemas.openxmlformats.org/officeDocument/2006/relationships/hyperlink" Target="http://fr.wiktionary.org/wiki/go%C3%BBt" TargetMode="External"/><Relationship Id="rId21" Type="http://schemas.openxmlformats.org/officeDocument/2006/relationships/hyperlink" Target="http://www.linternaute.com/dictionnaire/fr/definition/detourne/" TargetMode="External"/><Relationship Id="rId34" Type="http://schemas.openxmlformats.org/officeDocument/2006/relationships/hyperlink" Target="http://www.linternaute.com/dictionnaire/fr/definition/vicie/" TargetMode="External"/><Relationship Id="rId42" Type="http://schemas.openxmlformats.org/officeDocument/2006/relationships/hyperlink" Target="http://fr.wiktionary.org/wiki/promesse" TargetMode="External"/><Relationship Id="rId47" Type="http://schemas.openxmlformats.org/officeDocument/2006/relationships/hyperlink" Target="http://fr.wiktionary.org/wiki/finance" TargetMode="External"/><Relationship Id="rId50" Type="http://schemas.openxmlformats.org/officeDocument/2006/relationships/hyperlink" Target="http://fr.wikipedia.org/wiki/Canada" TargetMode="External"/><Relationship Id="rId55" Type="http://schemas.openxmlformats.org/officeDocument/2006/relationships/hyperlink" Target="http://fr.wiktionary.org/wiki/permet" TargetMode="External"/><Relationship Id="rId63" Type="http://schemas.openxmlformats.org/officeDocument/2006/relationships/hyperlink" Target="http://fr.wiktionary.org/wiki/difficile" TargetMode="External"/><Relationship Id="rId68" Type="http://schemas.openxmlformats.org/officeDocument/2006/relationships/hyperlink" Target="http://fr.wiktionary.org/wiki/richesse" TargetMode="External"/><Relationship Id="rId7" Type="http://schemas.openxmlformats.org/officeDocument/2006/relationships/hyperlink" Target="http://www.notrefamille.com/dictionnaire/definition/qui" TargetMode="External"/><Relationship Id="rId71" Type="http://schemas.openxmlformats.org/officeDocument/2006/relationships/hyperlink" Target="http://fr.wiktionary.org/wiki/morale" TargetMode="External"/><Relationship Id="rId2" Type="http://schemas.openxmlformats.org/officeDocument/2006/relationships/hyperlink" Target="http://www.notrefamille.com/dictionnaire/definition/que" TargetMode="External"/><Relationship Id="rId16" Type="http://schemas.openxmlformats.org/officeDocument/2006/relationships/hyperlink" Target="http://www.linternaute.com/dictionnaire/fr/definition/decompose/" TargetMode="External"/><Relationship Id="rId29" Type="http://schemas.openxmlformats.org/officeDocument/2006/relationships/hyperlink" Target="http://www.linternaute.com/dictionnaire/fr/definition/suborne/" TargetMode="External"/><Relationship Id="rId11" Type="http://schemas.openxmlformats.org/officeDocument/2006/relationships/hyperlink" Target="http://www.linternaute.com/dictionnaire/fr/definition/abatardi/" TargetMode="External"/><Relationship Id="rId24" Type="http://schemas.openxmlformats.org/officeDocument/2006/relationships/hyperlink" Target="http://www.linternaute.com/dictionnaire/fr/definition/graisse-1/" TargetMode="External"/><Relationship Id="rId32" Type="http://schemas.openxmlformats.org/officeDocument/2006/relationships/hyperlink" Target="http://www.linternaute.com/dictionnaire/fr/definition/vendu/" TargetMode="External"/><Relationship Id="rId37" Type="http://schemas.openxmlformats.org/officeDocument/2006/relationships/hyperlink" Target="http://fr.wiktionary.org/wiki/esprit" TargetMode="External"/><Relationship Id="rId40" Type="http://schemas.openxmlformats.org/officeDocument/2006/relationships/hyperlink" Target="http://fr.wiktionary.org/wiki/d%C3%A9tourner" TargetMode="External"/><Relationship Id="rId45" Type="http://schemas.openxmlformats.org/officeDocument/2006/relationships/hyperlink" Target="http://fr.wiktionary.org/wiki/quelque_chose" TargetMode="External"/><Relationship Id="rId53" Type="http://schemas.openxmlformats.org/officeDocument/2006/relationships/hyperlink" Target="http://fr.wiktionary.org/wiki/caract%C3%A9ristique" TargetMode="External"/><Relationship Id="rId58" Type="http://schemas.openxmlformats.org/officeDocument/2006/relationships/hyperlink" Target="http://fr.wiktionary.org/wiki/supporter" TargetMode="External"/><Relationship Id="rId66" Type="http://schemas.openxmlformats.org/officeDocument/2006/relationships/hyperlink" Target="http://fr.wiktionary.org/wiki/immod%C3%A9r%C3%A9e" TargetMode="External"/><Relationship Id="rId5" Type="http://schemas.openxmlformats.org/officeDocument/2006/relationships/hyperlink" Target="http://www.notrefamille.com/dictionnaire/definition/pouvoir" TargetMode="External"/><Relationship Id="rId15" Type="http://schemas.openxmlformats.org/officeDocument/2006/relationships/hyperlink" Target="http://www.linternaute.com/dictionnaire/fr/definition/debauche-1/" TargetMode="External"/><Relationship Id="rId23" Type="http://schemas.openxmlformats.org/officeDocument/2006/relationships/hyperlink" Target="http://www.linternaute.com/dictionnaire/fr/definition/gangrene-1/" TargetMode="External"/><Relationship Id="rId28" Type="http://schemas.openxmlformats.org/officeDocument/2006/relationships/hyperlink" Target="http://www.linternaute.com/dictionnaire/fr/definition/soudoye/" TargetMode="External"/><Relationship Id="rId36" Type="http://schemas.openxmlformats.org/officeDocument/2006/relationships/hyperlink" Target="http://fr.wiktionary.org/wiki/m%C5%93urs" TargetMode="External"/><Relationship Id="rId49" Type="http://schemas.openxmlformats.org/officeDocument/2006/relationships/hyperlink" Target="http://fr.wikipedia.org/wiki/Syst%C3%A8me_judiciaire" TargetMode="External"/><Relationship Id="rId57" Type="http://schemas.openxmlformats.org/officeDocument/2006/relationships/hyperlink" Target="http://fr.wiktionary.org/wiki/peur" TargetMode="External"/><Relationship Id="rId61" Type="http://schemas.openxmlformats.org/officeDocument/2006/relationships/hyperlink" Target="http://fr.wiktionary.org/wiki/danger" TargetMode="External"/><Relationship Id="rId10" Type="http://schemas.openxmlformats.org/officeDocument/2006/relationships/hyperlink" Target="http://www.notrefamille.com/dictionnaire/definition/laisse" TargetMode="External"/><Relationship Id="rId19" Type="http://schemas.openxmlformats.org/officeDocument/2006/relationships/hyperlink" Target="http://www.linternaute.com/dictionnaire/fr/definition/deprave/" TargetMode="External"/><Relationship Id="rId31" Type="http://schemas.openxmlformats.org/officeDocument/2006/relationships/hyperlink" Target="http://www.linternaute.com/dictionnaire/fr/definition/venale/" TargetMode="External"/><Relationship Id="rId44" Type="http://schemas.openxmlformats.org/officeDocument/2006/relationships/hyperlink" Target="http://fr.wiktionary.org/wiki/engager" TargetMode="External"/><Relationship Id="rId52" Type="http://schemas.openxmlformats.org/officeDocument/2006/relationships/hyperlink" Target="http://fr.wikipedia.org/wiki/Corruption_des_m%C5%93urs" TargetMode="External"/><Relationship Id="rId60" Type="http://schemas.openxmlformats.org/officeDocument/2006/relationships/hyperlink" Target="http://fr.wiktionary.org/wiki/braver" TargetMode="External"/><Relationship Id="rId65" Type="http://schemas.openxmlformats.org/officeDocument/2006/relationships/hyperlink" Target="http://fr.wiktionary.org/wiki/recherche" TargetMode="External"/><Relationship Id="rId73" Type="http://schemas.openxmlformats.org/officeDocument/2006/relationships/image" Target="../media/image734.jpeg"/><Relationship Id="rId4" Type="http://schemas.openxmlformats.org/officeDocument/2006/relationships/hyperlink" Target="http://www.notrefamille.com/dictionnaire/definition/on" TargetMode="External"/><Relationship Id="rId9" Type="http://schemas.openxmlformats.org/officeDocument/2006/relationships/hyperlink" Target="http://www.notrefamille.com/dictionnaire/definition/est" TargetMode="External"/><Relationship Id="rId14" Type="http://schemas.openxmlformats.org/officeDocument/2006/relationships/hyperlink" Target="http://www.linternaute.com/dictionnaire/fr/definition/avarie/" TargetMode="External"/><Relationship Id="rId22" Type="http://schemas.openxmlformats.org/officeDocument/2006/relationships/hyperlink" Target="http://www.linternaute.com/dictionnaire/fr/definition/dissolu/" TargetMode="External"/><Relationship Id="rId27" Type="http://schemas.openxmlformats.org/officeDocument/2006/relationships/hyperlink" Target="http://www.linternaute.com/dictionnaire/fr/definition/putrefie/" TargetMode="External"/><Relationship Id="rId30" Type="http://schemas.openxmlformats.org/officeDocument/2006/relationships/hyperlink" Target="http://www.linternaute.com/dictionnaire/fr/definition/venal/" TargetMode="External"/><Relationship Id="rId35" Type="http://schemas.openxmlformats.org/officeDocument/2006/relationships/hyperlink" Target="http://fr.wiktionary.org/wiki/corrompre" TargetMode="External"/><Relationship Id="rId43" Type="http://schemas.openxmlformats.org/officeDocument/2006/relationships/hyperlink" Target="http://fr.wiktionary.org/wiki/quelqu%E2%80%99un" TargetMode="External"/><Relationship Id="rId48" Type="http://schemas.openxmlformats.org/officeDocument/2006/relationships/hyperlink" Target="http://fr.wikipedia.org/wiki/Moralit%C3%A9_publique" TargetMode="External"/><Relationship Id="rId56" Type="http://schemas.openxmlformats.org/officeDocument/2006/relationships/hyperlink" Target="http://fr.wiktionary.org/wiki/vaincre" TargetMode="External"/><Relationship Id="rId64" Type="http://schemas.openxmlformats.org/officeDocument/2006/relationships/hyperlink" Target="http://fr.wiktionary.org/wiki/hardi" TargetMode="External"/><Relationship Id="rId69" Type="http://schemas.openxmlformats.org/officeDocument/2006/relationships/hyperlink" Target="http://fr.wiktionary.org/wiki/m%C3%A9pris" TargetMode="External"/><Relationship Id="rId8" Type="http://schemas.openxmlformats.org/officeDocument/2006/relationships/hyperlink" Target="http://www.notrefamille.com/dictionnaire/definition/s" TargetMode="External"/><Relationship Id="rId51" Type="http://schemas.openxmlformats.org/officeDocument/2006/relationships/hyperlink" Target="http://fr.wikipedia.org/wiki/Code_criminel_du_Canada" TargetMode="External"/><Relationship Id="rId72" Type="http://schemas.openxmlformats.org/officeDocument/2006/relationships/image" Target="../media/image733.jpeg"/><Relationship Id="rId3" Type="http://schemas.openxmlformats.org/officeDocument/2006/relationships/hyperlink" Target="http://www.notrefamille.com/dictionnaire/definition/l" TargetMode="External"/><Relationship Id="rId12" Type="http://schemas.openxmlformats.org/officeDocument/2006/relationships/hyperlink" Target="http://www.linternaute.com/dictionnaire/fr/definition/achete/" TargetMode="External"/><Relationship Id="rId17" Type="http://schemas.openxmlformats.org/officeDocument/2006/relationships/hyperlink" Target="http://www.linternaute.com/dictionnaire/fr/definition/deforme/" TargetMode="External"/><Relationship Id="rId25" Type="http://schemas.openxmlformats.org/officeDocument/2006/relationships/hyperlink" Target="http://www.linternaute.com/dictionnaire/fr/definition/perverti/" TargetMode="External"/><Relationship Id="rId33" Type="http://schemas.openxmlformats.org/officeDocument/2006/relationships/hyperlink" Target="http://www.linternaute.com/dictionnaire/fr/definition/vereux/" TargetMode="External"/><Relationship Id="rId38" Type="http://schemas.openxmlformats.org/officeDocument/2006/relationships/hyperlink" Target="http://fr.wiktionary.org/wiki/langage" TargetMode="External"/><Relationship Id="rId46" Type="http://schemas.openxmlformats.org/officeDocument/2006/relationships/hyperlink" Target="http://fr.wiktionary.org/wiki/honneur" TargetMode="External"/><Relationship Id="rId59" Type="http://schemas.openxmlformats.org/officeDocument/2006/relationships/hyperlink" Target="http://fr.wiktionary.org/wiki/souffrance" TargetMode="External"/><Relationship Id="rId67" Type="http://schemas.openxmlformats.org/officeDocument/2006/relationships/hyperlink" Target="http://fr.wiktionary.org/wiki/gain" TargetMode="External"/><Relationship Id="rId20" Type="http://schemas.openxmlformats.org/officeDocument/2006/relationships/hyperlink" Target="http://www.linternaute.com/dictionnaire/fr/definition/deteriore/" TargetMode="External"/><Relationship Id="rId41" Type="http://schemas.openxmlformats.org/officeDocument/2006/relationships/hyperlink" Target="http://fr.wiktionary.org/wiki/devoir" TargetMode="External"/><Relationship Id="rId54" Type="http://schemas.openxmlformats.org/officeDocument/2006/relationships/hyperlink" Target="http://fr.wiktionary.org/wiki/%C3%AAtre_vivant" TargetMode="External"/><Relationship Id="rId62" Type="http://schemas.openxmlformats.org/officeDocument/2006/relationships/hyperlink" Target="http://fr.wiktionary.org/wiki/entreprendre" TargetMode="External"/><Relationship Id="rId70" Type="http://schemas.openxmlformats.org/officeDocument/2006/relationships/hyperlink" Target="http://fr.wiktionary.org/wiki/convenance" TargetMode="External"/><Relationship Id="rId1" Type="http://schemas.openxmlformats.org/officeDocument/2006/relationships/slideLayout" Target="../slideLayouts/slideLayout7.xml"/><Relationship Id="rId6" Type="http://schemas.openxmlformats.org/officeDocument/2006/relationships/hyperlink" Target="http://www.notrefamille.com/dictionnaire/definition/corrompre" TargetMode="External"/></Relationships>
</file>

<file path=ppt/slides/_rels/slide243.xml.rels><?xml version="1.0" encoding="UTF-8" standalone="yes"?>
<Relationships xmlns="http://schemas.openxmlformats.org/package/2006/relationships"><Relationship Id="rId8" Type="http://schemas.openxmlformats.org/officeDocument/2006/relationships/hyperlink" Target="http://fr.wikipedia.org/wiki/Bourse_(%C3%A9conomie)" TargetMode="External"/><Relationship Id="rId13" Type="http://schemas.openxmlformats.org/officeDocument/2006/relationships/hyperlink" Target="http://www.lesechos.fr/finance-marches/vernimmen/definition_plus-value.html" TargetMode="External"/><Relationship Id="rId3" Type="http://schemas.openxmlformats.org/officeDocument/2006/relationships/hyperlink" Target="http://fr.wikipedia.org/wiki/Diamants_de_conflits" TargetMode="External"/><Relationship Id="rId7" Type="http://schemas.openxmlformats.org/officeDocument/2006/relationships/hyperlink" Target="http://fr.wikipedia.org/wiki/D%C3%A9lit_civil" TargetMode="External"/><Relationship Id="rId12" Type="http://schemas.openxmlformats.org/officeDocument/2006/relationships/hyperlink" Target="http://www.lesechos.fr/finance-marches/vernimmen/definition_offre-publique-d-achat.html" TargetMode="External"/><Relationship Id="rId2" Type="http://schemas.openxmlformats.org/officeDocument/2006/relationships/hyperlink" Target="http://fr.wikipedia.org/wiki/Afrique" TargetMode="External"/><Relationship Id="rId16" Type="http://schemas.openxmlformats.org/officeDocument/2006/relationships/image" Target="../media/image737.jpg"/><Relationship Id="rId1" Type="http://schemas.openxmlformats.org/officeDocument/2006/relationships/slideLayout" Target="../slideLayouts/slideLayout7.xml"/><Relationship Id="rId6" Type="http://schemas.openxmlformats.org/officeDocument/2006/relationships/hyperlink" Target="http://fr.wiktionary.org/wiki/dessein" TargetMode="External"/><Relationship Id="rId11" Type="http://schemas.openxmlformats.org/officeDocument/2006/relationships/hyperlink" Target="http://fr.wikipedia.org/wiki/Contr%C3%B4le_des_march%C3%A9s_financiers" TargetMode="External"/><Relationship Id="rId5" Type="http://schemas.openxmlformats.org/officeDocument/2006/relationships/hyperlink" Target="http://fr.wiktionary.org/wiki/mauvais" TargetMode="External"/><Relationship Id="rId15" Type="http://schemas.openxmlformats.org/officeDocument/2006/relationships/image" Target="../media/image736.jpg"/><Relationship Id="rId10" Type="http://schemas.openxmlformats.org/officeDocument/2006/relationships/hyperlink" Target="http://fr.wikipedia.org/wiki/Transaction_boursi%C3%A8re" TargetMode="External"/><Relationship Id="rId4" Type="http://schemas.openxmlformats.org/officeDocument/2006/relationships/hyperlink" Target="http://fr.wiktionary.org/wiki/d%C3%A9nonciation" TargetMode="External"/><Relationship Id="rId9" Type="http://schemas.openxmlformats.org/officeDocument/2006/relationships/hyperlink" Target="http://fr.wikipedia.org/wiki/Valeurs_mobili%C3%A8res" TargetMode="External"/><Relationship Id="rId14" Type="http://schemas.openxmlformats.org/officeDocument/2006/relationships/image" Target="../media/image735.jpg"/></Relationships>
</file>

<file path=ppt/slides/_rels/slide244.xml.rels><?xml version="1.0" encoding="UTF-8" standalone="yes"?>
<Relationships xmlns="http://schemas.openxmlformats.org/package/2006/relationships"><Relationship Id="rId8" Type="http://schemas.openxmlformats.org/officeDocument/2006/relationships/hyperlink" Target="http://www.santementale.fr/inc/ddldoc.php?file=medias/pdf/sm172_desmots.pdf" TargetMode="External"/><Relationship Id="rId13" Type="http://schemas.openxmlformats.org/officeDocument/2006/relationships/hyperlink" Target="http://fr.wikipedia.org/wiki/M%C3%A9thode_hypercritique" TargetMode="External"/><Relationship Id="rId18" Type="http://schemas.openxmlformats.org/officeDocument/2006/relationships/hyperlink" Target="http://fr.wikipedia.org/wiki/%C3%89thique_d%C3%A9ontologique" TargetMode="External"/><Relationship Id="rId3" Type="http://schemas.openxmlformats.org/officeDocument/2006/relationships/hyperlink" Target="http://fr.wiktionary.org/wiki/chercher" TargetMode="External"/><Relationship Id="rId21" Type="http://schemas.openxmlformats.org/officeDocument/2006/relationships/hyperlink" Target="http://fr.wikipedia.org/wiki/Code_de_d%C3%A9ontologie" TargetMode="External"/><Relationship Id="rId7" Type="http://schemas.openxmlformats.org/officeDocument/2006/relationships/hyperlink" Target="http://www.psychologies.com/Dico-Psycho/Psychose" TargetMode="External"/><Relationship Id="rId12" Type="http://schemas.openxmlformats.org/officeDocument/2006/relationships/hyperlink" Target="http://fr.wikipedia.org/wiki/N%C3%A9gationnisme" TargetMode="External"/><Relationship Id="rId17" Type="http://schemas.openxmlformats.org/officeDocument/2006/relationships/hyperlink" Target="http://fr.wiktionary.org/wiki/profession" TargetMode="External"/><Relationship Id="rId2" Type="http://schemas.openxmlformats.org/officeDocument/2006/relationships/hyperlink" Target="http://fr.wiktionary.org/wiki/politique" TargetMode="External"/><Relationship Id="rId16" Type="http://schemas.openxmlformats.org/officeDocument/2006/relationships/hyperlink" Target="http://fr.wiktionary.org/wiki/morale" TargetMode="External"/><Relationship Id="rId20" Type="http://schemas.openxmlformats.org/officeDocument/2006/relationships/hyperlink" Target="http://fr.wikipedia.org/wiki/D%C3%A9ontologie_professionnelle" TargetMode="External"/><Relationship Id="rId1" Type="http://schemas.openxmlformats.org/officeDocument/2006/relationships/slideLayout" Target="../slideLayouts/slideLayout7.xml"/><Relationship Id="rId6" Type="http://schemas.openxmlformats.org/officeDocument/2006/relationships/hyperlink" Target="http://fr.wiktionary.org/wiki/multitude" TargetMode="External"/><Relationship Id="rId11" Type="http://schemas.openxmlformats.org/officeDocument/2006/relationships/hyperlink" Target="http://fr.wikipedia.org/wiki/R%C3%A9visionnisme" TargetMode="External"/><Relationship Id="rId5" Type="http://schemas.openxmlformats.org/officeDocument/2006/relationships/hyperlink" Target="http://fr.wiktionary.org/wiki/passion" TargetMode="External"/><Relationship Id="rId15" Type="http://schemas.openxmlformats.org/officeDocument/2006/relationships/hyperlink" Target="http://fr.wiktionary.org/wiki/r%C3%A8gle" TargetMode="External"/><Relationship Id="rId10" Type="http://schemas.openxmlformats.org/officeDocument/2006/relationships/hyperlink" Target="http://fr.wikipedia.org/wiki/Histoire" TargetMode="External"/><Relationship Id="rId19" Type="http://schemas.openxmlformats.org/officeDocument/2006/relationships/hyperlink" Target="http://fr.wikipedia.org/wiki/Philosophie_morale" TargetMode="External"/><Relationship Id="rId4" Type="http://schemas.openxmlformats.org/officeDocument/2006/relationships/hyperlink" Target="http://fr.wiktionary.org/wiki/exploiter" TargetMode="External"/><Relationship Id="rId9" Type="http://schemas.openxmlformats.org/officeDocument/2006/relationships/hyperlink" Target="http://fr.wikipedia.org/wiki/Perception" TargetMode="External"/><Relationship Id="rId14" Type="http://schemas.openxmlformats.org/officeDocument/2006/relationships/hyperlink" Target="http://fr.wikipedia.org/wiki/D%C3%A9ni" TargetMode="External"/></Relationships>
</file>

<file path=ppt/slides/_rels/slide245.xml.rels><?xml version="1.0" encoding="UTF-8" standalone="yes"?>
<Relationships xmlns="http://schemas.openxmlformats.org/package/2006/relationships"><Relationship Id="rId8" Type="http://schemas.openxmlformats.org/officeDocument/2006/relationships/hyperlink" Target="http://www.toupie.org/Dictionnaire/Economie.htm" TargetMode="External"/><Relationship Id="rId13" Type="http://schemas.openxmlformats.org/officeDocument/2006/relationships/hyperlink" Target="http://www.toupie.org/Dictionnaire/Deregulation.htm" TargetMode="External"/><Relationship Id="rId18" Type="http://schemas.openxmlformats.org/officeDocument/2006/relationships/hyperlink" Target="http://fr.wikipedia.org/wiki/Branche_d'activit%C3%A9" TargetMode="External"/><Relationship Id="rId3" Type="http://schemas.openxmlformats.org/officeDocument/2006/relationships/hyperlink" Target="http://www.toupie.org/Dictionnaire/Secteur.htm" TargetMode="External"/><Relationship Id="rId21" Type="http://schemas.openxmlformats.org/officeDocument/2006/relationships/hyperlink" Target="http://fr.wiktionary.org/wiki/sciemment" TargetMode="External"/><Relationship Id="rId7" Type="http://schemas.openxmlformats.org/officeDocument/2006/relationships/hyperlink" Target="http://www.toupie.org/Dictionnaire/Autoregulation.htm" TargetMode="External"/><Relationship Id="rId12" Type="http://schemas.openxmlformats.org/officeDocument/2006/relationships/hyperlink" Target="http://www.toupie.org/Dictionnaire/Altermondialisme.htm" TargetMode="External"/><Relationship Id="rId17" Type="http://schemas.openxmlformats.org/officeDocument/2006/relationships/hyperlink" Target="http://fr.wikipedia.org/wiki/Lib%C3%A9ralisme_%C3%A9conomique" TargetMode="External"/><Relationship Id="rId2" Type="http://schemas.openxmlformats.org/officeDocument/2006/relationships/hyperlink" Target="http://www.toupie.org/Dictionnaire/Regulation.htm" TargetMode="External"/><Relationship Id="rId16" Type="http://schemas.openxmlformats.org/officeDocument/2006/relationships/hyperlink" Target="http://fr.wikipedia.org/wiki/R%C3%A8glementation" TargetMode="External"/><Relationship Id="rId20" Type="http://schemas.openxmlformats.org/officeDocument/2006/relationships/hyperlink" Target="http://fr.wiktionary.org/wiki/communiquer" TargetMode="External"/><Relationship Id="rId1" Type="http://schemas.openxmlformats.org/officeDocument/2006/relationships/slideLayout" Target="../slideLayouts/slideLayout7.xml"/><Relationship Id="rId6" Type="http://schemas.openxmlformats.org/officeDocument/2006/relationships/hyperlink" Target="http://www.toupie.org/Dictionnaire/Marche.htm" TargetMode="External"/><Relationship Id="rId11" Type="http://schemas.openxmlformats.org/officeDocument/2006/relationships/hyperlink" Target="http://www.toupie.org/Dictionnaire/Interventionnisme.htm" TargetMode="External"/><Relationship Id="rId5" Type="http://schemas.openxmlformats.org/officeDocument/2006/relationships/hyperlink" Target="http://www.toupie.org/Dictionnaire/Innovation.htm" TargetMode="External"/><Relationship Id="rId15" Type="http://schemas.openxmlformats.org/officeDocument/2006/relationships/hyperlink" Target="http://fr.wikipedia.org/wiki/D%C3%A9r%C3%A9glementation" TargetMode="External"/><Relationship Id="rId23" Type="http://schemas.openxmlformats.org/officeDocument/2006/relationships/hyperlink" Target="http://fr.wiktionary.org/wiki/faux" TargetMode="External"/><Relationship Id="rId10" Type="http://schemas.openxmlformats.org/officeDocument/2006/relationships/hyperlink" Target="http://www.toupie.org/Dictionnaire/Reglementation.htm" TargetMode="External"/><Relationship Id="rId19" Type="http://schemas.openxmlformats.org/officeDocument/2006/relationships/hyperlink" Target="http://fr.wikipedia.org/wiki/Monopole_public" TargetMode="External"/><Relationship Id="rId4" Type="http://schemas.openxmlformats.org/officeDocument/2006/relationships/hyperlink" Target="http://www.toupie.org/Dictionnaire/Concurrence.htm" TargetMode="External"/><Relationship Id="rId9" Type="http://schemas.openxmlformats.org/officeDocument/2006/relationships/hyperlink" Target="http://www.toupie.org/Dictionnaire/Entreprise_publique.htm" TargetMode="External"/><Relationship Id="rId14" Type="http://schemas.openxmlformats.org/officeDocument/2006/relationships/hyperlink" Target="http://fr.wikipedia.org/wiki/Anglais" TargetMode="External"/><Relationship Id="rId22" Type="http://schemas.openxmlformats.org/officeDocument/2006/relationships/hyperlink" Target="http://fr.wiktionary.org/wiki/information"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fr.wiktionary.org/wiki/absolu" TargetMode="External"/><Relationship Id="rId13" Type="http://schemas.openxmlformats.org/officeDocument/2006/relationships/hyperlink" Target="http://fr.wikipedia.org/wiki/R%C3%A9gime_autoritaire" TargetMode="External"/><Relationship Id="rId18" Type="http://schemas.openxmlformats.org/officeDocument/2006/relationships/hyperlink" Target="http://www.toupie.org/Dictionnaire/Separation_pouvoirs.htm" TargetMode="External"/><Relationship Id="rId3" Type="http://schemas.openxmlformats.org/officeDocument/2006/relationships/hyperlink" Target="http://fr.wiktionary.org/wiki/chef" TargetMode="External"/><Relationship Id="rId21" Type="http://schemas.openxmlformats.org/officeDocument/2006/relationships/image" Target="../media/image671.jpeg"/><Relationship Id="rId7" Type="http://schemas.openxmlformats.org/officeDocument/2006/relationships/hyperlink" Target="http://fr.wiktionary.org/wiki/autorit%C3%A9" TargetMode="External"/><Relationship Id="rId12" Type="http://schemas.openxmlformats.org/officeDocument/2006/relationships/hyperlink" Target="http://fr.wikipedia.org/wiki/Loi" TargetMode="External"/><Relationship Id="rId17" Type="http://schemas.openxmlformats.org/officeDocument/2006/relationships/hyperlink" Target="http://www.toupie.org/Dictionnaire/Junte.htm" TargetMode="External"/><Relationship Id="rId2" Type="http://schemas.openxmlformats.org/officeDocument/2006/relationships/hyperlink" Target="http://fr.wikipedia.org/wiki/Dictateur_(sens_moderne)" TargetMode="External"/><Relationship Id="rId16" Type="http://schemas.openxmlformats.org/officeDocument/2006/relationships/hyperlink" Target="http://www.toupie.org/Dictionnaire/Pouvoir.htm" TargetMode="External"/><Relationship Id="rId20" Type="http://schemas.openxmlformats.org/officeDocument/2006/relationships/hyperlink" Target="http://www.toupie.org/Dictionnaire/Caste.htm" TargetMode="External"/><Relationship Id="rId1" Type="http://schemas.openxmlformats.org/officeDocument/2006/relationships/slideLayout" Target="../slideLayouts/slideLayout7.xml"/><Relationship Id="rId6" Type="http://schemas.openxmlformats.org/officeDocument/2006/relationships/hyperlink" Target="http://fr.wiktionary.org/wiki/perp%C3%A9tuit%C3%A9" TargetMode="External"/><Relationship Id="rId11" Type="http://schemas.openxmlformats.org/officeDocument/2006/relationships/hyperlink" Target="http://fr.wikipedia.org/wiki/Dictature" TargetMode="External"/><Relationship Id="rId5" Type="http://schemas.openxmlformats.org/officeDocument/2006/relationships/hyperlink" Target="http://fr.wiktionary.org/wiki/temporairement" TargetMode="External"/><Relationship Id="rId15" Type="http://schemas.openxmlformats.org/officeDocument/2006/relationships/hyperlink" Target="http://www.toupie.org/Dictionnaire/Arbitraire.htm" TargetMode="External"/><Relationship Id="rId23" Type="http://schemas.openxmlformats.org/officeDocument/2006/relationships/image" Target="../media/image739.jpeg"/><Relationship Id="rId10" Type="http://schemas.openxmlformats.org/officeDocument/2006/relationships/hyperlink" Target="http://fr.wikipedia.org/wiki/R%C3%A9gime_politique" TargetMode="External"/><Relationship Id="rId19" Type="http://schemas.openxmlformats.org/officeDocument/2006/relationships/hyperlink" Target="http://www.toupie.org/Dictionnaire/Democratie.htm" TargetMode="External"/><Relationship Id="rId4" Type="http://schemas.openxmlformats.org/officeDocument/2006/relationships/hyperlink" Target="http://fr.wiktionary.org/wiki/investir" TargetMode="External"/><Relationship Id="rId9" Type="http://schemas.openxmlformats.org/officeDocument/2006/relationships/hyperlink" Target="http://fr.wiktionary.org/wiki/politique" TargetMode="External"/><Relationship Id="rId14" Type="http://schemas.openxmlformats.org/officeDocument/2006/relationships/hyperlink" Target="http://www.toupie.org/Dictionnaire/Regime.htm" TargetMode="External"/><Relationship Id="rId22" Type="http://schemas.openxmlformats.org/officeDocument/2006/relationships/image" Target="../media/image738.jpeg"/></Relationships>
</file>

<file path=ppt/slides/_rels/slide247.xml.rels><?xml version="1.0" encoding="UTF-8" standalone="yes"?>
<Relationships xmlns="http://schemas.openxmlformats.org/package/2006/relationships"><Relationship Id="rId8" Type="http://schemas.openxmlformats.org/officeDocument/2006/relationships/hyperlink" Target="http://fr.wiktionary.org/wiki/moyen" TargetMode="External"/><Relationship Id="rId13" Type="http://schemas.openxmlformats.org/officeDocument/2006/relationships/hyperlink" Target="http://fr.wiktionary.org/wiki/cacher" TargetMode="External"/><Relationship Id="rId3" Type="http://schemas.openxmlformats.org/officeDocument/2006/relationships/hyperlink" Target="http://fr.wiktionary.org/wiki/personne" TargetMode="External"/><Relationship Id="rId7" Type="http://schemas.openxmlformats.org/officeDocument/2006/relationships/hyperlink" Target="http://fr.wiktionary.org/wiki/traiter" TargetMode="External"/><Relationship Id="rId12" Type="http://schemas.openxmlformats.org/officeDocument/2006/relationships/hyperlink" Target="http://fr.wiktionary.org/wiki/invisible" TargetMode="External"/><Relationship Id="rId17" Type="http://schemas.openxmlformats.org/officeDocument/2006/relationships/image" Target="../media/image741.jpg"/><Relationship Id="rId2" Type="http://schemas.openxmlformats.org/officeDocument/2006/relationships/hyperlink" Target="http://fr.wiktionary.org/wiki/philosophie" TargetMode="External"/><Relationship Id="rId16" Type="http://schemas.openxmlformats.org/officeDocument/2006/relationships/image" Target="../media/image740.jpeg"/><Relationship Id="rId1" Type="http://schemas.openxmlformats.org/officeDocument/2006/relationships/slideLayout" Target="../slideLayouts/slideLayout7.xml"/><Relationship Id="rId6" Type="http://schemas.openxmlformats.org/officeDocument/2006/relationships/hyperlink" Target="http://fr.wiktionary.org/wiki/jamais" TargetMode="External"/><Relationship Id="rId11" Type="http://schemas.openxmlformats.org/officeDocument/2006/relationships/hyperlink" Target="http://fr.wiktionary.org/wiki/apparent" TargetMode="External"/><Relationship Id="rId5" Type="http://schemas.openxmlformats.org/officeDocument/2006/relationships/hyperlink" Target="http://fr.wiktionary.org/wiki/doit" TargetMode="External"/><Relationship Id="rId15" Type="http://schemas.openxmlformats.org/officeDocument/2006/relationships/hyperlink" Target="http://fr.wiktionary.org/wiki/confiance" TargetMode="External"/><Relationship Id="rId10" Type="http://schemas.openxmlformats.org/officeDocument/2006/relationships/hyperlink" Target="http://fr.wiktionary.org/wiki/rendre" TargetMode="External"/><Relationship Id="rId4" Type="http://schemas.openxmlformats.org/officeDocument/2006/relationships/hyperlink" Target="http://fr.wiktionary.org/wiki/humain" TargetMode="External"/><Relationship Id="rId9" Type="http://schemas.openxmlformats.org/officeDocument/2006/relationships/hyperlink" Target="http://fr.wiktionary.org/wiki/fin" TargetMode="External"/><Relationship Id="rId14" Type="http://schemas.openxmlformats.org/officeDocument/2006/relationships/hyperlink" Target="http://fr.wiktionary.org/wiki/trahir" TargetMode="External"/></Relationships>
</file>

<file path=ppt/slides/_rels/slide248.xml.rels><?xml version="1.0" encoding="UTF-8" standalone="yes"?>
<Relationships xmlns="http://schemas.openxmlformats.org/package/2006/relationships"><Relationship Id="rId8" Type="http://schemas.openxmlformats.org/officeDocument/2006/relationships/hyperlink" Target="http://fr.wiktionary.org/wiki/%C3%A9lever" TargetMode="External"/><Relationship Id="rId13" Type="http://schemas.openxmlformats.org/officeDocument/2006/relationships/hyperlink" Target="http://fr.wiktionary.org/wiki/fille" TargetMode="External"/><Relationship Id="rId18" Type="http://schemas.openxmlformats.org/officeDocument/2006/relationships/hyperlink" Target="http://fr.wiktionary.org/wiki/r%C3%A9sultat" TargetMode="External"/><Relationship Id="rId3" Type="http://schemas.openxmlformats.org/officeDocument/2006/relationships/hyperlink" Target="http://fr.wikipedia.org/wiki/Milton_Friedman" TargetMode="External"/><Relationship Id="rId21" Type="http://schemas.openxmlformats.org/officeDocument/2006/relationships/hyperlink" Target="http://fr.wiktionary.org/wiki/collectivit%C3%A9" TargetMode="External"/><Relationship Id="rId7" Type="http://schemas.openxmlformats.org/officeDocument/2006/relationships/hyperlink" Target="http://fr.wiktionary.org/wiki/action" TargetMode="External"/><Relationship Id="rId12" Type="http://schemas.openxmlformats.org/officeDocument/2006/relationships/hyperlink" Target="http://fr.wiktionary.org/wiki/homme" TargetMode="External"/><Relationship Id="rId17" Type="http://schemas.openxmlformats.org/officeDocument/2006/relationships/hyperlink" Target="http://fr.wiktionary.org/wiki/moral" TargetMode="External"/><Relationship Id="rId2" Type="http://schemas.openxmlformats.org/officeDocument/2006/relationships/hyperlink" Target="http://fr.wikipedia.org/wiki/Lib%C3%A9ralisme_%C3%A9conomique" TargetMode="External"/><Relationship Id="rId16" Type="http://schemas.openxmlformats.org/officeDocument/2006/relationships/hyperlink" Target="http://fr.wiktionary.org/wiki/intellectuel" TargetMode="External"/><Relationship Id="rId20" Type="http://schemas.openxmlformats.org/officeDocument/2006/relationships/hyperlink" Target="http://fr.wiktionary.org/wiki/%C3%A2ge" TargetMode="External"/><Relationship Id="rId1" Type="http://schemas.openxmlformats.org/officeDocument/2006/relationships/slideLayout" Target="../slideLayouts/slideLayout7.xml"/><Relationship Id="rId6" Type="http://schemas.openxmlformats.org/officeDocument/2006/relationships/hyperlink" Target="http://fr.wikipedia.org/wiki/Keyn%C3%A9sianisme" TargetMode="External"/><Relationship Id="rId11" Type="http://schemas.openxmlformats.org/officeDocument/2006/relationships/hyperlink" Target="http://fr.wiktionary.org/wiki/jeune" TargetMode="External"/><Relationship Id="rId5" Type="http://schemas.openxmlformats.org/officeDocument/2006/relationships/hyperlink" Target="http://fr.wikipedia.org/wiki/Libertarianisme" TargetMode="External"/><Relationship Id="rId15" Type="http://schemas.openxmlformats.org/officeDocument/2006/relationships/hyperlink" Target="http://fr.wiktionary.org/wiki/facult%C3%A9" TargetMode="External"/><Relationship Id="rId23" Type="http://schemas.openxmlformats.org/officeDocument/2006/relationships/image" Target="../media/image743.jpg"/><Relationship Id="rId10" Type="http://schemas.openxmlformats.org/officeDocument/2006/relationships/hyperlink" Target="http://fr.wiktionary.org/wiki/enfant" TargetMode="External"/><Relationship Id="rId19" Type="http://schemas.openxmlformats.org/officeDocument/2006/relationships/hyperlink" Target="http://fr.wiktionary.org/wiki/%C3%A9l%C3%A9vation" TargetMode="External"/><Relationship Id="rId4" Type="http://schemas.openxmlformats.org/officeDocument/2006/relationships/hyperlink" Target="http://fr.wikipedia.org/wiki/Libre_march%C3%A9" TargetMode="External"/><Relationship Id="rId9" Type="http://schemas.openxmlformats.org/officeDocument/2006/relationships/hyperlink" Target="http://fr.wiktionary.org/wiki/former" TargetMode="External"/><Relationship Id="rId14" Type="http://schemas.openxmlformats.org/officeDocument/2006/relationships/hyperlink" Target="http://fr.wiktionary.org/wiki/d%C3%A9velopper" TargetMode="External"/><Relationship Id="rId22" Type="http://schemas.openxmlformats.org/officeDocument/2006/relationships/image" Target="../media/image742.jpg"/></Relationships>
</file>

<file path=ppt/slides/_rels/slide249.xml.rels><?xml version="1.0" encoding="UTF-8" standalone="yes"?>
<Relationships xmlns="http://schemas.openxmlformats.org/package/2006/relationships"><Relationship Id="rId8" Type="http://schemas.openxmlformats.org/officeDocument/2006/relationships/hyperlink" Target="http://fr.wikipedia.org/wiki/France" TargetMode="External"/><Relationship Id="rId13" Type="http://schemas.openxmlformats.org/officeDocument/2006/relationships/hyperlink" Target="http://fr.wiktionary.org/wiki/parole" TargetMode="External"/><Relationship Id="rId18" Type="http://schemas.openxmlformats.org/officeDocument/2006/relationships/hyperlink" Target="http://fr.wikipedia.org/wiki/Commission_d'enqu%C3%AAte_sur_l'octroi_et_la_gestion_des_contrats_publics_dans_l'industrie_de_la_construction" TargetMode="External"/><Relationship Id="rId26" Type="http://schemas.openxmlformats.org/officeDocument/2006/relationships/hyperlink" Target="http://fr.wiktionary.org/wiki/sous" TargetMode="External"/><Relationship Id="rId39" Type="http://schemas.openxmlformats.org/officeDocument/2006/relationships/hyperlink" Target="http://fr.wikipedia.org/wiki/Fichage_des_populations" TargetMode="External"/><Relationship Id="rId3" Type="http://schemas.openxmlformats.org/officeDocument/2006/relationships/hyperlink" Target="http://fr.wikipedia.org/wiki/Partisan" TargetMode="External"/><Relationship Id="rId21" Type="http://schemas.openxmlformats.org/officeDocument/2006/relationships/hyperlink" Target="http://fr.wikipedia.org/wiki/Esclavage" TargetMode="External"/><Relationship Id="rId34" Type="http://schemas.openxmlformats.org/officeDocument/2006/relationships/image" Target="../media/image745.jpeg"/><Relationship Id="rId7" Type="http://schemas.openxmlformats.org/officeDocument/2006/relationships/hyperlink" Target="http://fr.wikipedia.org/wiki/Parti_politique" TargetMode="External"/><Relationship Id="rId12" Type="http://schemas.openxmlformats.org/officeDocument/2006/relationships/hyperlink" Target="http://fr.wiktionary.org/wiki/mystifier" TargetMode="External"/><Relationship Id="rId17" Type="http://schemas.openxmlformats.org/officeDocument/2006/relationships/hyperlink" Target="http://fr.wikipedia.org/wiki/2012" TargetMode="External"/><Relationship Id="rId25" Type="http://schemas.openxmlformats.org/officeDocument/2006/relationships/hyperlink" Target="http://fr.wiktionary.org/wiki/mettre" TargetMode="External"/><Relationship Id="rId33" Type="http://schemas.openxmlformats.org/officeDocument/2006/relationships/image" Target="../media/image744.jpeg"/><Relationship Id="rId38" Type="http://schemas.openxmlformats.org/officeDocument/2006/relationships/hyperlink" Target="http://fr.wikipedia.org/wiki/Service_secret" TargetMode="External"/><Relationship Id="rId2" Type="http://schemas.openxmlformats.org/officeDocument/2006/relationships/hyperlink" Target="http://fr.wikipedia.org/wiki/R%C3%A9mun%C3%A9ration" TargetMode="External"/><Relationship Id="rId16" Type="http://schemas.openxmlformats.org/officeDocument/2006/relationships/hyperlink" Target="http://fr.wikipedia.org/wiki/Qu%C3%A9bec" TargetMode="External"/><Relationship Id="rId20" Type="http://schemas.openxmlformats.org/officeDocument/2006/relationships/hyperlink" Target="http://fr.wiktionary.org/wiki/esclave" TargetMode="External"/><Relationship Id="rId29" Type="http://schemas.openxmlformats.org/officeDocument/2006/relationships/hyperlink" Target="http://fr.wiktionary.org/wiki/ma%C3%AEtre" TargetMode="External"/><Relationship Id="rId41" Type="http://schemas.openxmlformats.org/officeDocument/2006/relationships/hyperlink" Target="http://fr.wikipedia.org/wiki/R%C3%A9publique_banani%C3%A8re" TargetMode="External"/><Relationship Id="rId1" Type="http://schemas.openxmlformats.org/officeDocument/2006/relationships/slideLayout" Target="../slideLayouts/slideLayout7.xml"/><Relationship Id="rId6" Type="http://schemas.openxmlformats.org/officeDocument/2006/relationships/hyperlink" Target="http://fr.wikipedia.org/wiki/Financement_occulte" TargetMode="External"/><Relationship Id="rId11" Type="http://schemas.openxmlformats.org/officeDocument/2006/relationships/hyperlink" Target="http://fr.wiktionary.org/wiki/tromper" TargetMode="External"/><Relationship Id="rId24" Type="http://schemas.openxmlformats.org/officeDocument/2006/relationships/hyperlink" Target="http://fr.wiktionary.org/wiki/violence" TargetMode="External"/><Relationship Id="rId32" Type="http://schemas.openxmlformats.org/officeDocument/2006/relationships/hyperlink" Target="http://fr.wiktionary.org/wiki/exploit%C3%A9" TargetMode="External"/><Relationship Id="rId37" Type="http://schemas.openxmlformats.org/officeDocument/2006/relationships/hyperlink" Target="http://fr.wikipedia.org/wiki/Police_(institution)" TargetMode="External"/><Relationship Id="rId40" Type="http://schemas.openxmlformats.org/officeDocument/2006/relationships/hyperlink" Target="http://fr.wikipedia.org/wiki/%C3%89tat_de_droit" TargetMode="External"/><Relationship Id="rId5" Type="http://schemas.openxmlformats.org/officeDocument/2006/relationships/hyperlink" Target="http://fr.wikipedia.org/wiki/D%C3%A9lit_p%C3%A9nal" TargetMode="External"/><Relationship Id="rId15" Type="http://schemas.openxmlformats.org/officeDocument/2006/relationships/hyperlink" Target="http://fr.wiktionary.org/wiki/dilatoire" TargetMode="External"/><Relationship Id="rId23" Type="http://schemas.openxmlformats.org/officeDocument/2006/relationships/hyperlink" Target="http://fr.wiktionary.org/wiki/libre" TargetMode="External"/><Relationship Id="rId28" Type="http://schemas.openxmlformats.org/officeDocument/2006/relationships/hyperlink" Target="http://fr.wiktionary.org/wiki/absolu" TargetMode="External"/><Relationship Id="rId36" Type="http://schemas.openxmlformats.org/officeDocument/2006/relationships/hyperlink" Target="http://fr.wikipedia.org/wiki/Pouvoir_politique" TargetMode="External"/><Relationship Id="rId10" Type="http://schemas.openxmlformats.org/officeDocument/2006/relationships/hyperlink" Target="http://fr.wiktionary.org/wiki/chercher" TargetMode="External"/><Relationship Id="rId19" Type="http://schemas.openxmlformats.org/officeDocument/2006/relationships/hyperlink" Target="http://fr.wiktionary.org/wiki/condition" TargetMode="External"/><Relationship Id="rId31" Type="http://schemas.openxmlformats.org/officeDocument/2006/relationships/hyperlink" Target="http://fr.wiktionary.org/wiki/opprim%C3%A9" TargetMode="External"/><Relationship Id="rId4" Type="http://schemas.openxmlformats.org/officeDocument/2006/relationships/hyperlink" Target="http://fr.wikipedia.org/wiki/Militant" TargetMode="External"/><Relationship Id="rId9" Type="http://schemas.openxmlformats.org/officeDocument/2006/relationships/hyperlink" Target="http://fr.wiktionary.org/wiki/Annexe:Glossaire_grammatical" TargetMode="External"/><Relationship Id="rId14" Type="http://schemas.openxmlformats.org/officeDocument/2006/relationships/hyperlink" Target="http://fr.wiktionary.org/wiki/action" TargetMode="External"/><Relationship Id="rId22" Type="http://schemas.openxmlformats.org/officeDocument/2006/relationships/hyperlink" Target="http://fr.wiktionary.org/wiki/naissance" TargetMode="External"/><Relationship Id="rId27" Type="http://schemas.openxmlformats.org/officeDocument/2006/relationships/hyperlink" Target="http://fr.wiktionary.org/wiki/puissance" TargetMode="External"/><Relationship Id="rId30" Type="http://schemas.openxmlformats.org/officeDocument/2006/relationships/hyperlink" Target="http://fr.wiktionary.org/wiki/prol%C3%A9taire" TargetMode="External"/><Relationship Id="rId35" Type="http://schemas.openxmlformats.org/officeDocument/2006/relationships/hyperlink" Target="http://fr.wikipedia.org/wiki/%C3%89ta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50.xml.rels><?xml version="1.0" encoding="UTF-8" standalone="yes"?>
<Relationships xmlns="http://schemas.openxmlformats.org/package/2006/relationships"><Relationship Id="rId8" Type="http://schemas.openxmlformats.org/officeDocument/2006/relationships/hyperlink" Target="http://fr.wikipedia.org/wiki/Esprit_critique" TargetMode="External"/><Relationship Id="rId3" Type="http://schemas.openxmlformats.org/officeDocument/2006/relationships/hyperlink" Target="http://fr.wikipedia.org/wiki/Vocabulaire" TargetMode="External"/><Relationship Id="rId7" Type="http://schemas.openxmlformats.org/officeDocument/2006/relationships/hyperlink" Target="http://fr.wikipedia.org/wiki/Organisation" TargetMode="External"/><Relationship Id="rId12" Type="http://schemas.openxmlformats.org/officeDocument/2006/relationships/image" Target="../media/image749.jpg"/><Relationship Id="rId2" Type="http://schemas.openxmlformats.org/officeDocument/2006/relationships/hyperlink" Target="http://fr.wikipedia.org/wiki/Opinion" TargetMode="External"/><Relationship Id="rId1" Type="http://schemas.openxmlformats.org/officeDocument/2006/relationships/slideLayout" Target="../slideLayouts/slideLayout7.xml"/><Relationship Id="rId6" Type="http://schemas.openxmlformats.org/officeDocument/2006/relationships/hyperlink" Target="http://fr.wikipedia.org/wiki/Expert" TargetMode="External"/><Relationship Id="rId11" Type="http://schemas.openxmlformats.org/officeDocument/2006/relationships/image" Target="../media/image748.jpg"/><Relationship Id="rId5" Type="http://schemas.openxmlformats.org/officeDocument/2006/relationships/hyperlink" Target="http://fr.wikipedia.org/wiki/Institution_(sociologie)" TargetMode="External"/><Relationship Id="rId10" Type="http://schemas.openxmlformats.org/officeDocument/2006/relationships/image" Target="../media/image747.jpg"/><Relationship Id="rId4" Type="http://schemas.openxmlformats.org/officeDocument/2006/relationships/hyperlink" Target="http://fr.wikipedia.org/wiki/M%C3%A9dia" TargetMode="External"/><Relationship Id="rId9" Type="http://schemas.openxmlformats.org/officeDocument/2006/relationships/image" Target="../media/image746.jpeg"/></Relationships>
</file>

<file path=ppt/slides/_rels/slide251.xml.rels><?xml version="1.0" encoding="UTF-8" standalone="yes"?>
<Relationships xmlns="http://schemas.openxmlformats.org/package/2006/relationships"><Relationship Id="rId13" Type="http://schemas.openxmlformats.org/officeDocument/2006/relationships/hyperlink" Target="http://fr.wiktionary.org/wiki/abandonner" TargetMode="External"/><Relationship Id="rId18" Type="http://schemas.openxmlformats.org/officeDocument/2006/relationships/hyperlink" Target="http://www.linternaute.com/dictionnaire/fr/definition/stimulation/" TargetMode="External"/><Relationship Id="rId26" Type="http://schemas.openxmlformats.org/officeDocument/2006/relationships/hyperlink" Target="http://www.linternaute.com/dictionnaire/fr/definition/chaleur/" TargetMode="External"/><Relationship Id="rId39" Type="http://schemas.openxmlformats.org/officeDocument/2006/relationships/hyperlink" Target="http://www.linternaute.com/dictionnaire/fr/definition/passion/" TargetMode="External"/><Relationship Id="rId3" Type="http://schemas.openxmlformats.org/officeDocument/2006/relationships/hyperlink" Target="http://fr.wiktionary.org/wiki/%C3%A9tat_d%E2%80%99%C3%A2me" TargetMode="External"/><Relationship Id="rId21" Type="http://schemas.openxmlformats.org/officeDocument/2006/relationships/hyperlink" Target="http://www.linternaute.com/dictionnaire/fr/definition/esprit/" TargetMode="External"/><Relationship Id="rId34" Type="http://schemas.openxmlformats.org/officeDocument/2006/relationships/hyperlink" Target="http://www.linternaute.com/dictionnaire/fr/definition/ferveur/" TargetMode="External"/><Relationship Id="rId42" Type="http://schemas.openxmlformats.org/officeDocument/2006/relationships/hyperlink" Target="http://www.linternaute.com/dictionnaire/fr/definition/transe/" TargetMode="External"/><Relationship Id="rId47" Type="http://schemas.openxmlformats.org/officeDocument/2006/relationships/image" Target="../media/image750.jpeg"/><Relationship Id="rId50" Type="http://schemas.openxmlformats.org/officeDocument/2006/relationships/hyperlink" Target="http://fr.wiktionary.org/wiki/autorit%C3%A9" TargetMode="External"/><Relationship Id="rId7" Type="http://schemas.openxmlformats.org/officeDocument/2006/relationships/hyperlink" Target="http://fr.wiktionary.org/wiki/ordinaire" TargetMode="External"/><Relationship Id="rId12" Type="http://schemas.openxmlformats.org/officeDocument/2006/relationships/hyperlink" Target="http://fr.wiktionary.org/wiki/auquel" TargetMode="External"/><Relationship Id="rId17" Type="http://schemas.openxmlformats.org/officeDocument/2006/relationships/hyperlink" Target="http://www.linternaute.com/dictionnaire/fr/definition/vive/" TargetMode="External"/><Relationship Id="rId25" Type="http://schemas.openxmlformats.org/officeDocument/2006/relationships/hyperlink" Target="http://www.linternaute.com/dictionnaire/fr/definition/bouillonnement/" TargetMode="External"/><Relationship Id="rId33" Type="http://schemas.openxmlformats.org/officeDocument/2006/relationships/hyperlink" Target="http://www.linternaute.com/dictionnaire/fr/definition/fanatisme/" TargetMode="External"/><Relationship Id="rId38" Type="http://schemas.openxmlformats.org/officeDocument/2006/relationships/hyperlink" Target="http://www.linternaute.com/dictionnaire/fr/definition/inspiration/" TargetMode="External"/><Relationship Id="rId46" Type="http://schemas.openxmlformats.org/officeDocument/2006/relationships/hyperlink" Target="http://fr.wiktionary.org/wiki/illicite" TargetMode="External"/><Relationship Id="rId2" Type="http://schemas.openxmlformats.org/officeDocument/2006/relationships/hyperlink" Target="http://fr.wiktionary.org/wiki/Annexe:Glossaire_grammatical" TargetMode="External"/><Relationship Id="rId16" Type="http://schemas.openxmlformats.org/officeDocument/2006/relationships/hyperlink" Target="http://fr.wiktionary.org/wiki/bonheur" TargetMode="External"/><Relationship Id="rId20" Type="http://schemas.openxmlformats.org/officeDocument/2006/relationships/hyperlink" Target="http://www.linternaute.com/dictionnaire/fr/definition/l/" TargetMode="External"/><Relationship Id="rId29" Type="http://schemas.openxmlformats.org/officeDocument/2006/relationships/hyperlink" Target="http://www.linternaute.com/dictionnaire/fr/definition/effervescence/" TargetMode="External"/><Relationship Id="rId41" Type="http://schemas.openxmlformats.org/officeDocument/2006/relationships/hyperlink" Target="http://www.linternaute.com/dictionnaire/fr/definition/surexcitation/" TargetMode="External"/><Relationship Id="rId1" Type="http://schemas.openxmlformats.org/officeDocument/2006/relationships/slideLayout" Target="../slideLayouts/slideLayout7.xml"/><Relationship Id="rId6" Type="http://schemas.openxmlformats.org/officeDocument/2006/relationships/hyperlink" Target="http://fr.wiktionary.org/wiki/degr%C3%A9" TargetMode="External"/><Relationship Id="rId11" Type="http://schemas.openxmlformats.org/officeDocument/2006/relationships/hyperlink" Target="http://fr.wiktionary.org/wiki/transport" TargetMode="External"/><Relationship Id="rId24" Type="http://schemas.openxmlformats.org/officeDocument/2006/relationships/hyperlink" Target="http://www.linternaute.com/dictionnaire/fr/definition/animation/" TargetMode="External"/><Relationship Id="rId32" Type="http://schemas.openxmlformats.org/officeDocument/2006/relationships/hyperlink" Target="http://www.linternaute.com/dictionnaire/fr/definition/enthousiasme/" TargetMode="External"/><Relationship Id="rId37" Type="http://schemas.openxmlformats.org/officeDocument/2006/relationships/hyperlink" Target="http://www.linternaute.com/dictionnaire/fr/definition/fureur/" TargetMode="External"/><Relationship Id="rId40" Type="http://schemas.openxmlformats.org/officeDocument/2006/relationships/hyperlink" Target="http://www.linternaute.com/dictionnaire/fr/definition/ravissement/" TargetMode="External"/><Relationship Id="rId45" Type="http://schemas.openxmlformats.org/officeDocument/2006/relationships/hyperlink" Target="http://fr.wiktionary.org/wiki/quelque_chose" TargetMode="External"/><Relationship Id="rId5" Type="http://schemas.openxmlformats.org/officeDocument/2006/relationships/hyperlink" Target="http://fr.wiktionary.org/wiki/au-dessus" TargetMode="External"/><Relationship Id="rId15" Type="http://schemas.openxmlformats.org/officeDocument/2006/relationships/hyperlink" Target="http://fr.wiktionary.org/wiki/intense" TargetMode="External"/><Relationship Id="rId23" Type="http://schemas.openxmlformats.org/officeDocument/2006/relationships/hyperlink" Target="http://www.linternaute.com/dictionnaire/fr/definition/admiration/" TargetMode="External"/><Relationship Id="rId28" Type="http://schemas.openxmlformats.org/officeDocument/2006/relationships/hyperlink" Target="http://www.linternaute.com/dictionnaire/fr/definition/delire/" TargetMode="External"/><Relationship Id="rId36" Type="http://schemas.openxmlformats.org/officeDocument/2006/relationships/hyperlink" Target="http://www.linternaute.com/dictionnaire/fr/definition/frenesie/" TargetMode="External"/><Relationship Id="rId49" Type="http://schemas.openxmlformats.org/officeDocument/2006/relationships/hyperlink" Target="http://fr.wiktionary.org/wiki/souverain" TargetMode="External"/><Relationship Id="rId10" Type="http://schemas.openxmlformats.org/officeDocument/2006/relationships/hyperlink" Target="http://fr.wiktionary.org/wiki/sorte" TargetMode="External"/><Relationship Id="rId19" Type="http://schemas.openxmlformats.org/officeDocument/2006/relationships/hyperlink" Target="http://www.linternaute.com/dictionnaire/fr/definition/de-1/" TargetMode="External"/><Relationship Id="rId31" Type="http://schemas.openxmlformats.org/officeDocument/2006/relationships/hyperlink" Target="http://www.linternaute.com/dictionnaire/fr/definition/enivrement/" TargetMode="External"/><Relationship Id="rId44" Type="http://schemas.openxmlformats.org/officeDocument/2006/relationships/hyperlink" Target="http://fr.wiktionary.org/wiki/tirer" TargetMode="External"/><Relationship Id="rId4" Type="http://schemas.openxmlformats.org/officeDocument/2006/relationships/hyperlink" Target="http://fr.wiktionary.org/wiki/%C3%A9lev%C3%A9" TargetMode="External"/><Relationship Id="rId9" Type="http://schemas.openxmlformats.org/officeDocument/2006/relationships/hyperlink" Target="http://fr.wiktionary.org/wiki/excessif" TargetMode="External"/><Relationship Id="rId14" Type="http://schemas.openxmlformats.org/officeDocument/2006/relationships/hyperlink" Target="http://fr.wiktionary.org/wiki/sensation" TargetMode="External"/><Relationship Id="rId22" Type="http://schemas.openxmlformats.org/officeDocument/2006/relationships/hyperlink" Target="http://fr.wikipedia.org/wiki/Euphorie" TargetMode="External"/><Relationship Id="rId27" Type="http://schemas.openxmlformats.org/officeDocument/2006/relationships/hyperlink" Target="http://www.linternaute.com/dictionnaire/fr/definition/dechainement/" TargetMode="External"/><Relationship Id="rId30" Type="http://schemas.openxmlformats.org/officeDocument/2006/relationships/hyperlink" Target="http://www.linternaute.com/dictionnaire/fr/definition/emballement/" TargetMode="External"/><Relationship Id="rId35" Type="http://schemas.openxmlformats.org/officeDocument/2006/relationships/hyperlink" Target="http://www.linternaute.com/dictionnaire/fr/definition/flamme-1/" TargetMode="External"/><Relationship Id="rId43" Type="http://schemas.openxmlformats.org/officeDocument/2006/relationships/hyperlink" Target="http://www.linternaute.com/dictionnaire/fr/definition/transport/" TargetMode="External"/><Relationship Id="rId48" Type="http://schemas.openxmlformats.org/officeDocument/2006/relationships/hyperlink" Target="http://fr.wiktionary.org/wiki/acte" TargetMode="External"/><Relationship Id="rId8" Type="http://schemas.openxmlformats.org/officeDocument/2006/relationships/hyperlink" Target="http://fr.wiktionary.org/wiki/enthousiasme" TargetMode="External"/><Relationship Id="rId51" Type="http://schemas.openxmlformats.org/officeDocument/2006/relationships/hyperlink" Target="http://fr.wikipedia.org/wiki/Droit_administratif_fran%C3%A7ais"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fr.wiktionary.org/wiki/opini%C3%A2tre" TargetMode="External"/><Relationship Id="rId13" Type="http://schemas.openxmlformats.org/officeDocument/2006/relationships/hyperlink" Target="http://fr.wikipedia.org/wiki/Enthousiasme" TargetMode="External"/><Relationship Id="rId18" Type="http://schemas.openxmlformats.org/officeDocument/2006/relationships/hyperlink" Target="http://fr.wikipedia.org/wiki/Dictionnaire_philosophique" TargetMode="External"/><Relationship Id="rId3" Type="http://schemas.openxmlformats.org/officeDocument/2006/relationships/hyperlink" Target="http://fr.wiktionary.org/wiki/outr%C3%A9" TargetMode="External"/><Relationship Id="rId21" Type="http://schemas.openxmlformats.org/officeDocument/2006/relationships/hyperlink" Target="http://fr.wikipedia.org/w/index.php?title=Albert_Brie&amp;action=edit&amp;redlink=1" TargetMode="External"/><Relationship Id="rId7" Type="http://schemas.openxmlformats.org/officeDocument/2006/relationships/hyperlink" Target="http://fr.wiktionary.org/wiki/attachement" TargetMode="External"/><Relationship Id="rId12" Type="http://schemas.openxmlformats.org/officeDocument/2006/relationships/hyperlink" Target="http://fr.wikipedia.org/wiki/Fanatisme" TargetMode="External"/><Relationship Id="rId17" Type="http://schemas.openxmlformats.org/officeDocument/2006/relationships/hyperlink" Target="http://fr.wikipedia.org/wiki/Voltaire" TargetMode="External"/><Relationship Id="rId25" Type="http://schemas.openxmlformats.org/officeDocument/2006/relationships/hyperlink" Target="http://fr.wikipedia.org/w/index.php?title=Pond%C3%A9ration&amp;action=edit&amp;redlink=1" TargetMode="External"/><Relationship Id="rId2" Type="http://schemas.openxmlformats.org/officeDocument/2006/relationships/hyperlink" Target="http://fr.wiktionary.org/wiki/z%C3%A8le" TargetMode="External"/><Relationship Id="rId16" Type="http://schemas.openxmlformats.org/officeDocument/2006/relationships/hyperlink" Target="http://fr.wikipedia.org/wiki/Justification" TargetMode="External"/><Relationship Id="rId20" Type="http://schemas.openxmlformats.org/officeDocument/2006/relationships/hyperlink" Target="http://fr.wikipedia.org/wiki/Pr%C3%A9jug%C3%A9" TargetMode="External"/><Relationship Id="rId1" Type="http://schemas.openxmlformats.org/officeDocument/2006/relationships/slideLayout" Target="../slideLayouts/slideLayout7.xml"/><Relationship Id="rId6" Type="http://schemas.openxmlformats.org/officeDocument/2006/relationships/hyperlink" Target="http://fr.wiktionary.org/wiki/par_extension" TargetMode="External"/><Relationship Id="rId11" Type="http://schemas.openxmlformats.org/officeDocument/2006/relationships/hyperlink" Target="http://fr.wiktionary.org/wiki/opinion" TargetMode="External"/><Relationship Id="rId24" Type="http://schemas.openxmlformats.org/officeDocument/2006/relationships/hyperlink" Target="http://fr.wikipedia.org/wiki/D%C3%A9tachement_(philosophie)" TargetMode="External"/><Relationship Id="rId5" Type="http://schemas.openxmlformats.org/officeDocument/2006/relationships/hyperlink" Target="http://fr.wiktionary.org/wiki/religion" TargetMode="External"/><Relationship Id="rId15" Type="http://schemas.openxmlformats.org/officeDocument/2006/relationships/hyperlink" Target="http://fr.wikipedia.org/wiki/Tueur_en_s%C3%A9rie" TargetMode="External"/><Relationship Id="rId23" Type="http://schemas.openxmlformats.org/officeDocument/2006/relationships/hyperlink" Target="http://fr.wikipedia.org/wiki/Passion_(philosophie)" TargetMode="External"/><Relationship Id="rId10" Type="http://schemas.openxmlformats.org/officeDocument/2006/relationships/hyperlink" Target="http://fr.wiktionary.org/wiki/parti" TargetMode="External"/><Relationship Id="rId19" Type="http://schemas.openxmlformats.org/officeDocument/2006/relationships/hyperlink" Target="http://fr.wikipedia.org/wiki/H%C3%A9ros" TargetMode="External"/><Relationship Id="rId4" Type="http://schemas.openxmlformats.org/officeDocument/2006/relationships/hyperlink" Target="http://fr.wiktionary.org/wiki/cruel" TargetMode="External"/><Relationship Id="rId9" Type="http://schemas.openxmlformats.org/officeDocument/2006/relationships/hyperlink" Target="http://fr.wiktionary.org/wiki/violent" TargetMode="External"/><Relationship Id="rId14" Type="http://schemas.openxmlformats.org/officeDocument/2006/relationships/hyperlink" Target="http://fr.wikipedia.org/wiki/Pathologie" TargetMode="External"/><Relationship Id="rId22" Type="http://schemas.openxmlformats.org/officeDocument/2006/relationships/hyperlink" Target="http://fr.wikipedia.org/wiki/Winston_Churchill"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fr.wikipedia.org/wiki/Coupe_du_monde_de_football" TargetMode="External"/><Relationship Id="rId3" Type="http://schemas.openxmlformats.org/officeDocument/2006/relationships/hyperlink" Target="http://fr.wikipedia.org/wiki/Nazi" TargetMode="External"/><Relationship Id="rId7" Type="http://schemas.openxmlformats.org/officeDocument/2006/relationships/hyperlink" Target="http://fr.wikipedia.org/wiki/Aide:Qui" TargetMode="External"/><Relationship Id="rId2" Type="http://schemas.openxmlformats.org/officeDocument/2006/relationships/hyperlink" Target="http://fr.wikipedia.org/wiki/Id%C3%A9ologie" TargetMode="External"/><Relationship Id="rId1" Type="http://schemas.openxmlformats.org/officeDocument/2006/relationships/slideLayout" Target="../slideLayouts/slideLayout7.xml"/><Relationship Id="rId6" Type="http://schemas.openxmlformats.org/officeDocument/2006/relationships/hyperlink" Target="http://fr.wikipedia.org/wiki/Amour" TargetMode="External"/><Relationship Id="rId5" Type="http://schemas.openxmlformats.org/officeDocument/2006/relationships/hyperlink" Target="http://fr.wikipedia.org/wiki/M%C3%A9taphysique" TargetMode="External"/><Relationship Id="rId10" Type="http://schemas.openxmlformats.org/officeDocument/2006/relationships/hyperlink" Target="http://fr.wikipedia.org/wiki/Fanatisme" TargetMode="External"/><Relationship Id="rId4" Type="http://schemas.openxmlformats.org/officeDocument/2006/relationships/hyperlink" Target="http://fr.wikipedia.org/wiki/Souffrance" TargetMode="External"/><Relationship Id="rId9" Type="http://schemas.openxmlformats.org/officeDocument/2006/relationships/hyperlink" Target="http://fr.wikipedia.org/wiki/Mythique"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fr.wikipedia.org/wiki/Droit_allemand" TargetMode="External"/><Relationship Id="rId13" Type="http://schemas.openxmlformats.org/officeDocument/2006/relationships/hyperlink" Target="http://fr.wiktionary.org/wiki/fond%C3%A9" TargetMode="External"/><Relationship Id="rId18" Type="http://schemas.openxmlformats.org/officeDocument/2006/relationships/hyperlink" Target="http://fr.wiktionary.org/wiki/dessein" TargetMode="External"/><Relationship Id="rId3" Type="http://schemas.openxmlformats.org/officeDocument/2006/relationships/hyperlink" Target="http://www.legifrance.gouv.fr/WAspad/UnArticleDeCode?code=CCIVILL0.rcv&amp;art=2011" TargetMode="External"/><Relationship Id="rId21" Type="http://schemas.openxmlformats.org/officeDocument/2006/relationships/hyperlink" Target="http://fr.wiktionary.org/wiki/exploiter" TargetMode="External"/><Relationship Id="rId7" Type="http://schemas.openxmlformats.org/officeDocument/2006/relationships/hyperlink" Target="http://fr.wikipedia.org/wiki/Trust_(droit_anglais)" TargetMode="External"/><Relationship Id="rId12" Type="http://schemas.openxmlformats.org/officeDocument/2006/relationships/hyperlink" Target="http://fr.wiktionary.org/wiki/amour-propre" TargetMode="External"/><Relationship Id="rId17" Type="http://schemas.openxmlformats.org/officeDocument/2006/relationships/hyperlink" Target="http://fr.wiktionary.org/wiki/donner" TargetMode="External"/><Relationship Id="rId2" Type="http://schemas.openxmlformats.org/officeDocument/2006/relationships/hyperlink" Target="http://fr.wikipedia.org/wiki/Code_civil_fran%C3%A7ais" TargetMode="External"/><Relationship Id="rId16" Type="http://schemas.openxmlformats.org/officeDocument/2006/relationships/hyperlink" Target="http://fr.wiktionary.org/wiki/exag%C3%A9rer" TargetMode="External"/><Relationship Id="rId20" Type="http://schemas.openxmlformats.org/officeDocument/2006/relationships/hyperlink" Target="http://fr.wiktionary.org/wiki/s%C3%A9duire" TargetMode="External"/><Relationship Id="rId1" Type="http://schemas.openxmlformats.org/officeDocument/2006/relationships/slideLayout" Target="../slideLayouts/slideLayout7.xml"/><Relationship Id="rId6" Type="http://schemas.openxmlformats.org/officeDocument/2006/relationships/hyperlink" Target="http://fr.wikipedia.org/wiki/Droit_anglais" TargetMode="External"/><Relationship Id="rId11" Type="http://schemas.openxmlformats.org/officeDocument/2006/relationships/hyperlink" Target="http://fr.wiktionary.org/wiki/satisfaction" TargetMode="External"/><Relationship Id="rId5" Type="http://schemas.openxmlformats.org/officeDocument/2006/relationships/hyperlink" Target="http://fr.wikipedia.org/wiki/Propri%C3%A9t%C3%A9" TargetMode="External"/><Relationship Id="rId15" Type="http://schemas.openxmlformats.org/officeDocument/2006/relationships/hyperlink" Target="http://fr.wiktionary.org/wiki/faux" TargetMode="External"/><Relationship Id="rId23" Type="http://schemas.openxmlformats.org/officeDocument/2006/relationships/image" Target="../media/image752.jpeg"/><Relationship Id="rId10" Type="http://schemas.openxmlformats.org/officeDocument/2006/relationships/hyperlink" Target="http://fr.wikipedia.org/wiki/Waqf" TargetMode="External"/><Relationship Id="rId19" Type="http://schemas.openxmlformats.org/officeDocument/2006/relationships/hyperlink" Target="http://fr.wiktionary.org/wiki/plaire" TargetMode="External"/><Relationship Id="rId4" Type="http://schemas.openxmlformats.org/officeDocument/2006/relationships/hyperlink" Target="http://www.legifrance.gouv.fr/WAspad/UnTexteDeJorf?numjo=JUSX0609640L" TargetMode="External"/><Relationship Id="rId9" Type="http://schemas.openxmlformats.org/officeDocument/2006/relationships/hyperlink" Target="http://fr.wikipedia.org/wiki/Droit_musulman" TargetMode="External"/><Relationship Id="rId14" Type="http://schemas.openxmlformats.org/officeDocument/2006/relationships/hyperlink" Target="http://fr.wiktionary.org/wiki/louange" TargetMode="External"/><Relationship Id="rId22" Type="http://schemas.openxmlformats.org/officeDocument/2006/relationships/image" Target="../media/image751.jpeg"/></Relationships>
</file>

<file path=ppt/slides/_rels/slide255.xml.rels><?xml version="1.0" encoding="UTF-8" standalone="yes"?>
<Relationships xmlns="http://schemas.openxmlformats.org/package/2006/relationships"><Relationship Id="rId8" Type="http://schemas.openxmlformats.org/officeDocument/2006/relationships/hyperlink" Target="http://fr.wiktionary.org/wiki/raison" TargetMode="External"/><Relationship Id="rId13" Type="http://schemas.openxmlformats.org/officeDocument/2006/relationships/hyperlink" Target="http://fr.wiktionary.org/wiki/pr%C3%A9judice" TargetMode="External"/><Relationship Id="rId18" Type="http://schemas.openxmlformats.org/officeDocument/2006/relationships/hyperlink" Target="http://fr.wiktionary.org/wiki/douane" TargetMode="External"/><Relationship Id="rId26" Type="http://schemas.openxmlformats.org/officeDocument/2006/relationships/image" Target="../media/image753.jpeg"/><Relationship Id="rId3" Type="http://schemas.openxmlformats.org/officeDocument/2006/relationships/hyperlink" Target="http://fr.wiktionary.org/wiki/l%C3%A9sion" TargetMode="External"/><Relationship Id="rId21" Type="http://schemas.openxmlformats.org/officeDocument/2006/relationships/hyperlink" Target="http://fr.wikipedia.org/wiki/Probabilit%C3%A9" TargetMode="External"/><Relationship Id="rId7" Type="http://schemas.openxmlformats.org/officeDocument/2006/relationships/hyperlink" Target="http://fr.wiktionary.org/wiki/Annexe:Glossaire_grammatical" TargetMode="External"/><Relationship Id="rId12" Type="http://schemas.openxmlformats.org/officeDocument/2006/relationships/hyperlink" Target="http://fr.wiktionary.org/wiki/mauvais" TargetMode="External"/><Relationship Id="rId17" Type="http://schemas.openxmlformats.org/officeDocument/2006/relationships/hyperlink" Target="http://fr.wiktionary.org/wiki/droit" TargetMode="External"/><Relationship Id="rId25" Type="http://schemas.openxmlformats.org/officeDocument/2006/relationships/hyperlink" Target="http://fr.wikipedia.org/wiki/Pr%C3%A9l%C3%A8vements_obligatoires" TargetMode="External"/><Relationship Id="rId2" Type="http://schemas.openxmlformats.org/officeDocument/2006/relationships/hyperlink" Target="http://fr.wiktionary.org/wiki/d%C3%A9rangement" TargetMode="External"/><Relationship Id="rId16" Type="http://schemas.openxmlformats.org/officeDocument/2006/relationships/hyperlink" Target="http://fr.wiktionary.org/wiki/denr%C3%A9e" TargetMode="External"/><Relationship Id="rId20" Type="http://schemas.openxmlformats.org/officeDocument/2006/relationships/hyperlink" Target="http://fr.wikipedia.org/wiki/%C3%89lection" TargetMode="External"/><Relationship Id="rId29" Type="http://schemas.openxmlformats.org/officeDocument/2006/relationships/image" Target="../media/image755.jpeg"/><Relationship Id="rId1" Type="http://schemas.openxmlformats.org/officeDocument/2006/relationships/slideLayout" Target="../slideLayouts/slideLayout7.xml"/><Relationship Id="rId6" Type="http://schemas.openxmlformats.org/officeDocument/2006/relationships/hyperlink" Target="http://fr.wiktionary.org/wiki/affectif" TargetMode="External"/><Relationship Id="rId11" Type="http://schemas.openxmlformats.org/officeDocument/2006/relationships/hyperlink" Target="http://fr.wiktionary.org/wiki/action" TargetMode="External"/><Relationship Id="rId24" Type="http://schemas.openxmlformats.org/officeDocument/2006/relationships/hyperlink" Target="http://fr.wikipedia.org/wiki/%C3%89vasion_fiscale" TargetMode="External"/><Relationship Id="rId5" Type="http://schemas.openxmlformats.org/officeDocument/2006/relationships/hyperlink" Target="http://fr.wiktionary.org/wiki/intellectuel" TargetMode="External"/><Relationship Id="rId15" Type="http://schemas.openxmlformats.org/officeDocument/2006/relationships/hyperlink" Target="http://fr.wiktionary.org/wiki/marchandise" TargetMode="External"/><Relationship Id="rId23" Type="http://schemas.openxmlformats.org/officeDocument/2006/relationships/hyperlink" Target="http://fr.wikipedia.org/wiki/Fiscalit%C3%A9" TargetMode="External"/><Relationship Id="rId28" Type="http://schemas.openxmlformats.org/officeDocument/2006/relationships/image" Target="../media/image754.jpeg"/><Relationship Id="rId10" Type="http://schemas.openxmlformats.org/officeDocument/2006/relationships/hyperlink" Target="http://fr.wiktionary.org/wiki/jugement" TargetMode="External"/><Relationship Id="rId19" Type="http://schemas.openxmlformats.org/officeDocument/2006/relationships/hyperlink" Target="http://fr.wiktionary.org/wiki/octroi" TargetMode="External"/><Relationship Id="rId4" Type="http://schemas.openxmlformats.org/officeDocument/2006/relationships/hyperlink" Target="http://fr.wiktionary.org/wiki/facult%C3%A9" TargetMode="External"/><Relationship Id="rId9" Type="http://schemas.openxmlformats.org/officeDocument/2006/relationships/hyperlink" Target="http://fr.wiktionary.org/wiki/extravagance" TargetMode="External"/><Relationship Id="rId14" Type="http://schemas.openxmlformats.org/officeDocument/2006/relationships/hyperlink" Target="http://fr.wiktionary.org/wiki/soustraire" TargetMode="External"/><Relationship Id="rId22" Type="http://schemas.openxmlformats.org/officeDocument/2006/relationships/hyperlink" Target="http://fr.wikipedia.org/wiki/Vote_%C3%A9lectronique" TargetMode="External"/><Relationship Id="rId27" Type="http://schemas.openxmlformats.org/officeDocument/2006/relationships/hyperlink" Target="http://ysope.over-blog.net/article-le-corbeau-et-le-renard-120760247.html" TargetMode="External"/></Relationships>
</file>

<file path=ppt/slides/_rels/slide256.xml.rels><?xml version="1.0" encoding="UTF-8" standalone="yes"?>
<Relationships xmlns="http://schemas.openxmlformats.org/package/2006/relationships"><Relationship Id="rId8" Type="http://schemas.openxmlformats.org/officeDocument/2006/relationships/hyperlink" Target="http://fr.wikipedia.org/wiki/R%C3%A9gime_communiste" TargetMode="External"/><Relationship Id="rId13" Type="http://schemas.openxmlformats.org/officeDocument/2006/relationships/hyperlink" Target="http://fr.wikipedia.org/wiki/Pierre_Daix" TargetMode="External"/><Relationship Id="rId3" Type="http://schemas.openxmlformats.org/officeDocument/2006/relationships/hyperlink" Target="http://fr.wikipedia.org/wiki/Secte" TargetMode="External"/><Relationship Id="rId7" Type="http://schemas.openxmlformats.org/officeDocument/2006/relationships/hyperlink" Target="http://fr.wikipedia.org/wiki/Totalitaire" TargetMode="External"/><Relationship Id="rId12" Type="http://schemas.openxmlformats.org/officeDocument/2006/relationships/hyperlink" Target="http://fr.wikipedia.org/wiki/Printemps_de_Prague" TargetMode="External"/><Relationship Id="rId2" Type="http://schemas.openxmlformats.org/officeDocument/2006/relationships/hyperlink" Target="http://fr.wikipedia.org/wiki/Manipulation_mentale" TargetMode="External"/><Relationship Id="rId1" Type="http://schemas.openxmlformats.org/officeDocument/2006/relationships/slideLayout" Target="../slideLayouts/slideLayout7.xml"/><Relationship Id="rId6" Type="http://schemas.openxmlformats.org/officeDocument/2006/relationships/hyperlink" Target="http://fr.wikipedia.org/wiki/Pouvoir_(sociologie)" TargetMode="External"/><Relationship Id="rId11" Type="http://schemas.openxmlformats.org/officeDocument/2006/relationships/hyperlink" Target="http://fr.wikipedia.org/wiki/Autoritarisme" TargetMode="External"/><Relationship Id="rId5" Type="http://schemas.openxmlformats.org/officeDocument/2006/relationships/hyperlink" Target="http://fr.wikipedia.org/wiki/Coercition" TargetMode="External"/><Relationship Id="rId15" Type="http://schemas.openxmlformats.org/officeDocument/2006/relationships/hyperlink" Target="http://fr.wikipedia.org/wiki/Blanchiment_d'argent" TargetMode="External"/><Relationship Id="rId10" Type="http://schemas.openxmlformats.org/officeDocument/2006/relationships/hyperlink" Target="http://fr.wikipedia.org/wiki/D%C3%A9mocratie_populaire" TargetMode="External"/><Relationship Id="rId4" Type="http://schemas.openxmlformats.org/officeDocument/2006/relationships/hyperlink" Target="http://fr.wikipedia.org/wiki/Persuasion" TargetMode="External"/><Relationship Id="rId9" Type="http://schemas.openxmlformats.org/officeDocument/2006/relationships/hyperlink" Target="http://fr.wikipedia.org/wiki/Union_des_r%C3%A9publiques_socialistes_sovi%C3%A9tiques" TargetMode="External"/><Relationship Id="rId14" Type="http://schemas.openxmlformats.org/officeDocument/2006/relationships/hyperlink" Target="http://fr.wikipedia.org/wiki/Organisme_intergouvernemental" TargetMode="External"/></Relationships>
</file>

<file path=ppt/slides/_rels/slide257.xml.rels><?xml version="1.0" encoding="UTF-8" standalone="yes"?>
<Relationships xmlns="http://schemas.openxmlformats.org/package/2006/relationships"><Relationship Id="rId8" Type="http://schemas.openxmlformats.org/officeDocument/2006/relationships/hyperlink" Target="http://fr.wiktionary.org/wiki/r%C3%A9sister" TargetMode="External"/><Relationship Id="rId13" Type="http://schemas.openxmlformats.org/officeDocument/2006/relationships/hyperlink" Target="http://www.amazon.com/exec/obidos/ISBN=080183760X/roberttoddcarrolA/" TargetMode="External"/><Relationship Id="rId3" Type="http://schemas.openxmlformats.org/officeDocument/2006/relationships/hyperlink" Target="http://fr.wiktionary.org/wiki/nation" TargetMode="External"/><Relationship Id="rId7" Type="http://schemas.openxmlformats.org/officeDocument/2006/relationships/hyperlink" Target="http://fr.wiktionary.org/wiki/attaquer" TargetMode="External"/><Relationship Id="rId12" Type="http://schemas.openxmlformats.org/officeDocument/2006/relationships/hyperlink" Target="http://www.amazon.com/exec/obidos/ISBN=0486255514/roberttoddcarrolA/" TargetMode="External"/><Relationship Id="rId17" Type="http://schemas.openxmlformats.org/officeDocument/2006/relationships/hyperlink" Target="http://artofericwayne.com/2013/07/17/osho-and-his-90-roll-royces/" TargetMode="External"/><Relationship Id="rId2" Type="http://schemas.openxmlformats.org/officeDocument/2006/relationships/hyperlink" Target="http://fr.wiktionary.org/wiki/conflit" TargetMode="External"/><Relationship Id="rId16" Type="http://schemas.openxmlformats.org/officeDocument/2006/relationships/image" Target="../media/image758.jpg"/><Relationship Id="rId1" Type="http://schemas.openxmlformats.org/officeDocument/2006/relationships/slideLayout" Target="../slideLayouts/slideLayout7.xml"/><Relationship Id="rId6" Type="http://schemas.openxmlformats.org/officeDocument/2006/relationships/hyperlink" Target="http://fr.wiktionary.org/wiki/peuple" TargetMode="External"/><Relationship Id="rId11" Type="http://schemas.openxmlformats.org/officeDocument/2006/relationships/hyperlink" Target="http://www.amazon.com/exec/obidos/ISBN=0879758406/roberttoddcarrolA/" TargetMode="External"/><Relationship Id="rId5" Type="http://schemas.openxmlformats.org/officeDocument/2006/relationships/hyperlink" Target="http://fr.wiktionary.org/wiki/action" TargetMode="External"/><Relationship Id="rId15" Type="http://schemas.openxmlformats.org/officeDocument/2006/relationships/image" Target="../media/image757.jpg"/><Relationship Id="rId10" Type="http://schemas.openxmlformats.org/officeDocument/2006/relationships/hyperlink" Target="http://fr.wiktionary.org/wiki/invasion" TargetMode="External"/><Relationship Id="rId4" Type="http://schemas.openxmlformats.org/officeDocument/2006/relationships/hyperlink" Target="http://fr.wiktionary.org/wiki/arme" TargetMode="External"/><Relationship Id="rId9" Type="http://schemas.openxmlformats.org/officeDocument/2006/relationships/hyperlink" Target="http://fr.wiktionary.org/wiki/agression" TargetMode="External"/><Relationship Id="rId14" Type="http://schemas.openxmlformats.org/officeDocument/2006/relationships/image" Target="../media/image756.jpg"/></Relationships>
</file>

<file path=ppt/slides/_rels/slide258.xml.rels><?xml version="1.0" encoding="UTF-8" standalone="yes"?>
<Relationships xmlns="http://schemas.openxmlformats.org/package/2006/relationships"><Relationship Id="rId8" Type="http://schemas.openxmlformats.org/officeDocument/2006/relationships/image" Target="../media/image761.jpeg"/><Relationship Id="rId3" Type="http://schemas.openxmlformats.org/officeDocument/2006/relationships/hyperlink" Target="http://fr.wikipedia.org/wiki/Moyen_de_paiement" TargetMode="External"/><Relationship Id="rId7" Type="http://schemas.openxmlformats.org/officeDocument/2006/relationships/image" Target="../media/image760.jpeg"/><Relationship Id="rId2" Type="http://schemas.openxmlformats.org/officeDocument/2006/relationships/hyperlink" Target="http://fr.wikipedia.org/wiki/Hindi" TargetMode="External"/><Relationship Id="rId1" Type="http://schemas.openxmlformats.org/officeDocument/2006/relationships/slideLayout" Target="../slideLayouts/slideLayout7.xml"/><Relationship Id="rId6" Type="http://schemas.openxmlformats.org/officeDocument/2006/relationships/image" Target="../media/image759.jpeg"/><Relationship Id="rId5" Type="http://schemas.openxmlformats.org/officeDocument/2006/relationships/hyperlink" Target="http://fr.wikipedia.org/wiki/%C3%89tats-Unis" TargetMode="External"/><Relationship Id="rId4" Type="http://schemas.openxmlformats.org/officeDocument/2006/relationships/hyperlink" Target="http://fr.wikipedia.org/wiki/Monnaie" TargetMode="External"/></Relationships>
</file>

<file path=ppt/slides/_rels/slide259.xml.rels><?xml version="1.0" encoding="UTF-8" standalone="yes"?>
<Relationships xmlns="http://schemas.openxmlformats.org/package/2006/relationships"><Relationship Id="rId8" Type="http://schemas.openxmlformats.org/officeDocument/2006/relationships/hyperlink" Target="http://fr.wikipedia.org/wiki/Notre-Dame_de_F%C3%A1tima" TargetMode="External"/><Relationship Id="rId3" Type="http://schemas.openxmlformats.org/officeDocument/2006/relationships/hyperlink" Target="http://www.sceptiques.qc.ca/dictionnaire/comreinf.html" TargetMode="External"/><Relationship Id="rId7" Type="http://schemas.openxmlformats.org/officeDocument/2006/relationships/hyperlink" Target="http://fr.wikipedia.org/wiki/1917" TargetMode="External"/><Relationship Id="rId12" Type="http://schemas.openxmlformats.org/officeDocument/2006/relationships/image" Target="../media/image763.jpeg"/><Relationship Id="rId2" Type="http://schemas.openxmlformats.org/officeDocument/2006/relationships/hyperlink" Target="http://www.sceptiques.qc.ca/dictionnaire/" TargetMode="External"/><Relationship Id="rId1" Type="http://schemas.openxmlformats.org/officeDocument/2006/relationships/slideLayout" Target="../slideLayouts/slideLayout7.xml"/><Relationship Id="rId6" Type="http://schemas.openxmlformats.org/officeDocument/2006/relationships/hyperlink" Target="http://fr.wikipedia.org/wiki/13_octobre" TargetMode="External"/><Relationship Id="rId11" Type="http://schemas.openxmlformats.org/officeDocument/2006/relationships/image" Target="../media/image762.jpeg"/><Relationship Id="rId5" Type="http://schemas.openxmlformats.org/officeDocument/2006/relationships/hyperlink" Target="http://www.sceptiques.qc.ca/dictionnaire/masshysteria.html" TargetMode="External"/><Relationship Id="rId10" Type="http://schemas.openxmlformats.org/officeDocument/2006/relationships/hyperlink" Target="http://ressourcessceptiques.free.fr/dico/collective.html" TargetMode="External"/><Relationship Id="rId4" Type="http://schemas.openxmlformats.org/officeDocument/2006/relationships/hyperlink" Target="http://www.snopes.com/lost/false.asp" TargetMode="External"/><Relationship Id="rId9" Type="http://schemas.openxmlformats.org/officeDocument/2006/relationships/hyperlink" Target="http://www.phosphenisme.com/z-miracle-de-fatima.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fr.wikipedia.org/wiki/Commission_europ%C3%A9enne" TargetMode="External"/><Relationship Id="rId2" Type="http://schemas.openxmlformats.org/officeDocument/2006/relationships/hyperlink" Target="http://focus.levif.be/culture/tele/a-la-tele-ce-vendredi-soir-face-a-la-vague-une-autre-histoire-du-tsunami/article-review-356459.html" TargetMode="External"/><Relationship Id="rId1" Type="http://schemas.openxmlformats.org/officeDocument/2006/relationships/slideLayout" Target="../slideLayouts/slideLayout7.xml"/><Relationship Id="rId5" Type="http://schemas.openxmlformats.org/officeDocument/2006/relationships/hyperlink" Target="http://www.daserste.de/information/wissen-kultur/w-wie-wissen/sendung/meer-tsunami-hilfesprojekt-100.html" TargetMode="External"/><Relationship Id="rId4" Type="http://schemas.openxmlformats.org/officeDocument/2006/relationships/image" Target="../media/image43.jpg"/></Relationships>
</file>

<file path=ppt/slides/_rels/slide260.xml.rels><?xml version="1.0" encoding="UTF-8" standalone="yes"?>
<Relationships xmlns="http://schemas.openxmlformats.org/package/2006/relationships"><Relationship Id="rId8" Type="http://schemas.openxmlformats.org/officeDocument/2006/relationships/hyperlink" Target="http://fr.wiktionary.org/wiki/charge" TargetMode="External"/><Relationship Id="rId13" Type="http://schemas.openxmlformats.org/officeDocument/2006/relationships/hyperlink" Target="http://fr.wiktionary.org/wiki/manque" TargetMode="External"/><Relationship Id="rId18" Type="http://schemas.openxmlformats.org/officeDocument/2006/relationships/image" Target="../media/image765.jpeg"/><Relationship Id="rId3" Type="http://schemas.openxmlformats.org/officeDocument/2006/relationships/hyperlink" Target="http://www.linternaute.com/dictionnaire/fr/definition/franc/" TargetMode="External"/><Relationship Id="rId7" Type="http://schemas.openxmlformats.org/officeDocument/2006/relationships/hyperlink" Target="http://fr.wikipedia.org/wiki/Existence" TargetMode="External"/><Relationship Id="rId12" Type="http://schemas.openxmlformats.org/officeDocument/2006/relationships/hyperlink" Target="http://fr.wiktionary.org/wiki/certain" TargetMode="External"/><Relationship Id="rId17" Type="http://schemas.openxmlformats.org/officeDocument/2006/relationships/image" Target="../media/image764.jpeg"/><Relationship Id="rId2" Type="http://schemas.openxmlformats.org/officeDocument/2006/relationships/hyperlink" Target="http://www.linternaute.com/dictionnaire/fr/definition/integre-1/" TargetMode="External"/><Relationship Id="rId16" Type="http://schemas.openxmlformats.org/officeDocument/2006/relationships/hyperlink" Target="http://fr.wikipedia.org/wiki/Le_Qu%C3%A9bec_sceptique" TargetMode="External"/><Relationship Id="rId1" Type="http://schemas.openxmlformats.org/officeDocument/2006/relationships/slideLayout" Target="../slideLayouts/slideLayout7.xml"/><Relationship Id="rId6" Type="http://schemas.openxmlformats.org/officeDocument/2006/relationships/hyperlink" Target="http://fr.wikipedia.org/wiki/Perception" TargetMode="External"/><Relationship Id="rId11" Type="http://schemas.openxmlformats.org/officeDocument/2006/relationships/hyperlink" Target="http://fr.wiktionary.org/wiki/imposer" TargetMode="External"/><Relationship Id="rId5" Type="http://schemas.openxmlformats.org/officeDocument/2006/relationships/hyperlink" Target="http://fr.wikipedia.org/wiki/Esprit" TargetMode="External"/><Relationship Id="rId15" Type="http://schemas.openxmlformats.org/officeDocument/2006/relationships/hyperlink" Target="http://fr.wiktionary.org/wiki/culture" TargetMode="External"/><Relationship Id="rId10" Type="http://schemas.openxmlformats.org/officeDocument/2006/relationships/hyperlink" Target="http://fr.wiktionary.org/wiki/droit" TargetMode="External"/><Relationship Id="rId19" Type="http://schemas.openxmlformats.org/officeDocument/2006/relationships/image" Target="../media/image766.jpeg"/><Relationship Id="rId4" Type="http://schemas.openxmlformats.org/officeDocument/2006/relationships/hyperlink" Target="http://fr.wiktionary.org/w/index.php?title=honn%C3%AAte_homme&amp;action=edit&amp;redlink=1" TargetMode="External"/><Relationship Id="rId9" Type="http://schemas.openxmlformats.org/officeDocument/2006/relationships/hyperlink" Target="http://fr.wiktionary.org/wiki/public" TargetMode="External"/><Relationship Id="rId14" Type="http://schemas.openxmlformats.org/officeDocument/2006/relationships/hyperlink" Target="http://fr.wiktionary.org/wiki/absence" TargetMode="External"/></Relationships>
</file>

<file path=ppt/slides/_rels/slide261.xml.rels><?xml version="1.0" encoding="UTF-8" standalone="yes"?>
<Relationships xmlns="http://schemas.openxmlformats.org/package/2006/relationships"><Relationship Id="rId8" Type="http://schemas.openxmlformats.org/officeDocument/2006/relationships/hyperlink" Target="http://fr.wiktionary.org/wiki/influencer" TargetMode="External"/><Relationship Id="rId3" Type="http://schemas.openxmlformats.org/officeDocument/2006/relationships/hyperlink" Target="http://fr.wikipedia.org/wiki/Impulsivit%C3%A9" TargetMode="External"/><Relationship Id="rId7" Type="http://schemas.openxmlformats.org/officeDocument/2006/relationships/hyperlink" Target="http://www.stopparadisfiscaux.fr/les-pfj-c-est-quoi/notre-liste/article/indice-d-opacite-financiere-2013" TargetMode="External"/><Relationship Id="rId12" Type="http://schemas.openxmlformats.org/officeDocument/2006/relationships/image" Target="../media/image768.jpeg"/><Relationship Id="rId2" Type="http://schemas.openxmlformats.org/officeDocument/2006/relationships/hyperlink" Target="http://fr.wikipedia.org/wiki/Personnalit%C3%A9" TargetMode="External"/><Relationship Id="rId1" Type="http://schemas.openxmlformats.org/officeDocument/2006/relationships/slideLayout" Target="../slideLayouts/slideLayout7.xml"/><Relationship Id="rId6" Type="http://schemas.openxmlformats.org/officeDocument/2006/relationships/hyperlink" Target="http://fr.wiktionary.org/wiki/punir" TargetMode="External"/><Relationship Id="rId11" Type="http://schemas.openxmlformats.org/officeDocument/2006/relationships/hyperlink" Target="http://scrabyon.pagesperso-orange.fr/2014/PAGES/JOSE/JOSE1.html" TargetMode="External"/><Relationship Id="rId5" Type="http://schemas.openxmlformats.org/officeDocument/2006/relationships/hyperlink" Target="http://fr.wiktionary.org/wiki/punition" TargetMode="External"/><Relationship Id="rId10" Type="http://schemas.openxmlformats.org/officeDocument/2006/relationships/image" Target="../media/image767.jpeg"/><Relationship Id="rId4" Type="http://schemas.openxmlformats.org/officeDocument/2006/relationships/hyperlink" Target="http://fr.wiktionary.org/wiki/manque" TargetMode="External"/><Relationship Id="rId9" Type="http://schemas.openxmlformats.org/officeDocument/2006/relationships/hyperlink" Target="http://fr.wiktionary.org/wiki/laisse" TargetMode="External"/></Relationships>
</file>

<file path=ppt/slides/_rels/slide262.xml.rels><?xml version="1.0" encoding="UTF-8" standalone="yes"?>
<Relationships xmlns="http://schemas.openxmlformats.org/package/2006/relationships"><Relationship Id="rId8" Type="http://schemas.openxmlformats.org/officeDocument/2006/relationships/hyperlink" Target="http://fr.wiktionary.org/wiki/%C3%89tat" TargetMode="External"/><Relationship Id="rId13" Type="http://schemas.openxmlformats.org/officeDocument/2006/relationships/hyperlink" Target="http://fr.wiktionary.org/wiki/irrationnel" TargetMode="External"/><Relationship Id="rId18" Type="http://schemas.openxmlformats.org/officeDocument/2006/relationships/hyperlink" Target="http://www.linternaute.com/dictionnaire/fr/definition/etat-1/" TargetMode="External"/><Relationship Id="rId26" Type="http://schemas.openxmlformats.org/officeDocument/2006/relationships/hyperlink" Target="http://www.linternaute.com/dictionnaire/fr/definition/la-1/" TargetMode="External"/><Relationship Id="rId39" Type="http://schemas.openxmlformats.org/officeDocument/2006/relationships/image" Target="../media/image770.jpeg"/><Relationship Id="rId3" Type="http://schemas.openxmlformats.org/officeDocument/2006/relationships/hyperlink" Target="http://fr.wiktionary.org/wiki/le%C3%A7on" TargetMode="External"/><Relationship Id="rId21" Type="http://schemas.openxmlformats.org/officeDocument/2006/relationships/hyperlink" Target="http://www.linternaute.com/dictionnaire/fr/definition/ou/" TargetMode="External"/><Relationship Id="rId34" Type="http://schemas.openxmlformats.org/officeDocument/2006/relationships/hyperlink" Target="http://www.larousse.fr/dictionnaires/francais/responsable/68695" TargetMode="External"/><Relationship Id="rId7" Type="http://schemas.openxmlformats.org/officeDocument/2006/relationships/hyperlink" Target="http://fr.wiktionary.org/wiki/organisation" TargetMode="External"/><Relationship Id="rId12" Type="http://schemas.openxmlformats.org/officeDocument/2006/relationships/hyperlink" Target="http://fr.wiktionary.org/wiki/caract%C3%A8re" TargetMode="External"/><Relationship Id="rId17" Type="http://schemas.openxmlformats.org/officeDocument/2006/relationships/hyperlink" Target="http://www.linternaute.com/dictionnaire/fr/definition/incoherence/" TargetMode="External"/><Relationship Id="rId25" Type="http://schemas.openxmlformats.org/officeDocument/2006/relationships/hyperlink" Target="http://www.linternaute.com/dictionnaire/fr/definition/a-1/" TargetMode="External"/><Relationship Id="rId33" Type="http://schemas.openxmlformats.org/officeDocument/2006/relationships/hyperlink" Target="http://fr.wiktionary.org/wiki/acte" TargetMode="External"/><Relationship Id="rId38" Type="http://schemas.openxmlformats.org/officeDocument/2006/relationships/image" Target="../media/image769.jpg"/><Relationship Id="rId2" Type="http://schemas.openxmlformats.org/officeDocument/2006/relationships/hyperlink" Target="http://fr.wiktionary.org/wiki/ensemble" TargetMode="External"/><Relationship Id="rId16" Type="http://schemas.openxmlformats.org/officeDocument/2006/relationships/hyperlink" Target="http://fr.wiktionary.org/wiki/absurdit%C3%A9" TargetMode="External"/><Relationship Id="rId20" Type="http://schemas.openxmlformats.org/officeDocument/2006/relationships/hyperlink" Target="http://www.linternaute.com/dictionnaire/fr/definition/personne/" TargetMode="External"/><Relationship Id="rId29" Type="http://schemas.openxmlformats.org/officeDocument/2006/relationships/hyperlink" Target="http://fr.wiktionary.org/wiki/causer" TargetMode="External"/><Relationship Id="rId1" Type="http://schemas.openxmlformats.org/officeDocument/2006/relationships/slideLayout" Target="../slideLayouts/slideLayout7.xml"/><Relationship Id="rId6" Type="http://schemas.openxmlformats.org/officeDocument/2006/relationships/hyperlink" Target="http://fr.wiktionary.org/wiki/citoyen" TargetMode="External"/><Relationship Id="rId11" Type="http://schemas.openxmlformats.org/officeDocument/2006/relationships/hyperlink" Target="http://fr.wiktionary.org/wiki/raison" TargetMode="External"/><Relationship Id="rId24" Type="http://schemas.openxmlformats.org/officeDocument/2006/relationships/hyperlink" Target="http://www.linternaute.com/dictionnaire/fr/definition/contraire/" TargetMode="External"/><Relationship Id="rId32" Type="http://schemas.openxmlformats.org/officeDocument/2006/relationships/hyperlink" Target="http://fr.wiktionary.org/wiki/r%C3%A9pondre" TargetMode="External"/><Relationship Id="rId37" Type="http://schemas.openxmlformats.org/officeDocument/2006/relationships/hyperlink" Target="http://www.linternaute.com/dictionnaire/fr/definition/keynesianisme" TargetMode="External"/><Relationship Id="rId5" Type="http://schemas.openxmlformats.org/officeDocument/2006/relationships/hyperlink" Target="http://fr.wiktionary.org/wiki/devoir" TargetMode="External"/><Relationship Id="rId15" Type="http://schemas.openxmlformats.org/officeDocument/2006/relationships/hyperlink" Target="http://fr.wiktionary.org/wiki/rationalit%C3%A9" TargetMode="External"/><Relationship Id="rId23" Type="http://schemas.openxmlformats.org/officeDocument/2006/relationships/hyperlink" Target="http://www.linternaute.com/dictionnaire/fr/definition/element/" TargetMode="External"/><Relationship Id="rId28" Type="http://schemas.openxmlformats.org/officeDocument/2006/relationships/hyperlink" Target="http://fr.wiktionary.org/wiki/troubler" TargetMode="External"/><Relationship Id="rId36" Type="http://schemas.openxmlformats.org/officeDocument/2006/relationships/hyperlink" Target="http://www.toupie.org/Dictionnaire/Morale.htm" TargetMode="External"/><Relationship Id="rId10" Type="http://schemas.openxmlformats.org/officeDocument/2006/relationships/hyperlink" Target="http://fr.wiktionary.org/wiki/conforme" TargetMode="External"/><Relationship Id="rId19" Type="http://schemas.openxmlformats.org/officeDocument/2006/relationships/hyperlink" Target="http://www.linternaute.com/dictionnaire/fr/definition/d/" TargetMode="External"/><Relationship Id="rId31" Type="http://schemas.openxmlformats.org/officeDocument/2006/relationships/hyperlink" Target="http://fr.wiktionary.org/wiki/appr%C3%A9hension" TargetMode="External"/><Relationship Id="rId4" Type="http://schemas.openxmlformats.org/officeDocument/2006/relationships/hyperlink" Target="http://fr.wiktionary.org/wiki/droit" TargetMode="External"/><Relationship Id="rId9" Type="http://schemas.openxmlformats.org/officeDocument/2006/relationships/hyperlink" Target="http://fr.wiktionary.org/wiki/nation" TargetMode="External"/><Relationship Id="rId14" Type="http://schemas.openxmlformats.org/officeDocument/2006/relationships/hyperlink" Target="http://fr.wiktionary.org/wiki/absence" TargetMode="External"/><Relationship Id="rId22" Type="http://schemas.openxmlformats.org/officeDocument/2006/relationships/hyperlink" Target="http://www.linternaute.com/dictionnaire/fr/definition/d-un/" TargetMode="External"/><Relationship Id="rId27" Type="http://schemas.openxmlformats.org/officeDocument/2006/relationships/hyperlink" Target="http://www.linternaute.com/dictionnaire/fr/definition/raison/" TargetMode="External"/><Relationship Id="rId30" Type="http://schemas.openxmlformats.org/officeDocument/2006/relationships/hyperlink" Target="http://fr.wiktionary.org/wiki/crainte" TargetMode="External"/><Relationship Id="rId35" Type="http://schemas.openxmlformats.org/officeDocument/2006/relationships/hyperlink" Target="http://www.toupie.org/Dictionnaire/Loi.htm" TargetMode="External"/></Relationships>
</file>

<file path=ppt/slides/_rels/slide263.xml.rels><?xml version="1.0" encoding="UTF-8" standalone="yes"?>
<Relationships xmlns="http://schemas.openxmlformats.org/package/2006/relationships"><Relationship Id="rId8" Type="http://schemas.openxmlformats.org/officeDocument/2006/relationships/image" Target="../media/image773.jpeg"/><Relationship Id="rId3" Type="http://schemas.openxmlformats.org/officeDocument/2006/relationships/hyperlink" Target="http://fr.wikipedia.org/wiki/Corruption" TargetMode="External"/><Relationship Id="rId7" Type="http://schemas.openxmlformats.org/officeDocument/2006/relationships/image" Target="../media/image772.jpeg"/><Relationship Id="rId2" Type="http://schemas.openxmlformats.org/officeDocument/2006/relationships/hyperlink" Target="http://fr.wikipedia.org/wiki/Syst%C3%A8me_politique" TargetMode="External"/><Relationship Id="rId1" Type="http://schemas.openxmlformats.org/officeDocument/2006/relationships/slideLayout" Target="../slideLayouts/slideLayout7.xml"/><Relationship Id="rId6" Type="http://schemas.openxmlformats.org/officeDocument/2006/relationships/image" Target="../media/image771.jpeg"/><Relationship Id="rId5" Type="http://schemas.openxmlformats.org/officeDocument/2006/relationships/hyperlink" Target="http://www.wisegeek.com/what-is-laissez-faire.htm" TargetMode="External"/><Relationship Id="rId4" Type="http://schemas.openxmlformats.org/officeDocument/2006/relationships/hyperlink" Target="http://fr.wikipedia.org/wiki/Blanchiment_d'argent" TargetMode="External"/><Relationship Id="rId9" Type="http://schemas.openxmlformats.org/officeDocument/2006/relationships/image" Target="../media/image774.jpeg"/></Relationships>
</file>

<file path=ppt/slides/_rels/slide264.xml.rels><?xml version="1.0" encoding="UTF-8" standalone="yes"?>
<Relationships xmlns="http://schemas.openxmlformats.org/package/2006/relationships"><Relationship Id="rId8" Type="http://schemas.openxmlformats.org/officeDocument/2006/relationships/hyperlink" Target="http://fr.wiktionary.org/wiki/euph%C3%A9mismes" TargetMode="External"/><Relationship Id="rId13" Type="http://schemas.openxmlformats.org/officeDocument/2006/relationships/hyperlink" Target="http://fr.wiktionary.org/wiki/d%C3%A9sinformation" TargetMode="External"/><Relationship Id="rId18" Type="http://schemas.openxmlformats.org/officeDocument/2006/relationships/image" Target="../media/image776.jpeg"/><Relationship Id="rId26" Type="http://schemas.openxmlformats.org/officeDocument/2006/relationships/hyperlink" Target="http://fr.wikipedia.org/wiki/Pologne" TargetMode="External"/><Relationship Id="rId3" Type="http://schemas.openxmlformats.org/officeDocument/2006/relationships/hyperlink" Target="http://fr.wiktionary.org/wiki/rh%C3%A9torique" TargetMode="External"/><Relationship Id="rId21" Type="http://schemas.openxmlformats.org/officeDocument/2006/relationships/hyperlink" Target="http://fr.wikipedia.org/wiki/Ann%C3%A9es_1970" TargetMode="External"/><Relationship Id="rId7" Type="http://schemas.openxmlformats.org/officeDocument/2006/relationships/hyperlink" Target="http://fr.wiktionary.org/wiki/d%C3%A9guiser" TargetMode="External"/><Relationship Id="rId12" Type="http://schemas.openxmlformats.org/officeDocument/2006/relationships/hyperlink" Target="http://fr.wiktionary.org/wiki/propagande" TargetMode="External"/><Relationship Id="rId17" Type="http://schemas.openxmlformats.org/officeDocument/2006/relationships/image" Target="../media/image775.jpeg"/><Relationship Id="rId25" Type="http://schemas.openxmlformats.org/officeDocument/2006/relationships/hyperlink" Target="http://fr.wikipedia.org/wiki/Russie_bolch%C3%A9vique" TargetMode="External"/><Relationship Id="rId2" Type="http://schemas.openxmlformats.org/officeDocument/2006/relationships/hyperlink" Target="http://fr.wikipedia.org/wiki/Lanceur_d'alerte" TargetMode="External"/><Relationship Id="rId16" Type="http://schemas.openxmlformats.org/officeDocument/2006/relationships/image" Target="../media/image771.jpeg"/><Relationship Id="rId20" Type="http://schemas.openxmlformats.org/officeDocument/2006/relationships/hyperlink" Target="http://fr.wikipedia.org/wiki/France" TargetMode="External"/><Relationship Id="rId1" Type="http://schemas.openxmlformats.org/officeDocument/2006/relationships/slideLayout" Target="../slideLayouts/slideLayout7.xml"/><Relationship Id="rId6" Type="http://schemas.openxmlformats.org/officeDocument/2006/relationships/hyperlink" Target="http://fr.wiktionary.org/wiki/%C3%A9nonc%C3%A9" TargetMode="External"/><Relationship Id="rId11" Type="http://schemas.openxmlformats.org/officeDocument/2006/relationships/hyperlink" Target="http://fr.wiktionary.org/wiki/Annexe:Glossaire_grammatical" TargetMode="External"/><Relationship Id="rId24" Type="http://schemas.openxmlformats.org/officeDocument/2006/relationships/hyperlink" Target="http://fr.wikipedia.org/wiki/R%C3%A9volution_russe" TargetMode="External"/><Relationship Id="rId5" Type="http://schemas.openxmlformats.org/officeDocument/2006/relationships/hyperlink" Target="http://fr.wiktionary.org/wiki/figure" TargetMode="External"/><Relationship Id="rId15" Type="http://schemas.openxmlformats.org/officeDocument/2006/relationships/hyperlink" Target="http://fr.wiktionary.org/wiki/loi" TargetMode="External"/><Relationship Id="rId23" Type="http://schemas.openxmlformats.org/officeDocument/2006/relationships/hyperlink" Target="http://fr.wikipedia.org/wiki/Ann%C3%A9es_1980" TargetMode="External"/><Relationship Id="rId10" Type="http://schemas.openxmlformats.org/officeDocument/2006/relationships/hyperlink" Target="http://fr.wiktionary.org/wiki/endoctrinement" TargetMode="External"/><Relationship Id="rId19" Type="http://schemas.openxmlformats.org/officeDocument/2006/relationships/image" Target="../media/image777.jpeg"/><Relationship Id="rId4" Type="http://schemas.openxmlformats.org/officeDocument/2006/relationships/hyperlink" Target="http://fr.wiktionary.org/wiki/trope" TargetMode="External"/><Relationship Id="rId9" Type="http://schemas.openxmlformats.org/officeDocument/2006/relationships/hyperlink" Target="http://fr.wiktionary.org/wiki/mise_en_%C5%93uvre" TargetMode="External"/><Relationship Id="rId14" Type="http://schemas.openxmlformats.org/officeDocument/2006/relationships/hyperlink" Target="http://fr.wiktionary.org/wiki/permis" TargetMode="External"/><Relationship Id="rId22" Type="http://schemas.openxmlformats.org/officeDocument/2006/relationships/hyperlink" Target="http://fr.wikipedia.org/wiki/Langue_de_bois" TargetMode="External"/><Relationship Id="rId27" Type="http://schemas.openxmlformats.org/officeDocument/2006/relationships/hyperlink" Target="http://fr.wikipedia.org/wiki/Solidarno%C5%9B%C4%87" TargetMode="External"/></Relationships>
</file>

<file path=ppt/slides/_rels/slide265.xml.rels><?xml version="1.0" encoding="UTF-8" standalone="yes"?>
<Relationships xmlns="http://schemas.openxmlformats.org/package/2006/relationships"><Relationship Id="rId13" Type="http://schemas.openxmlformats.org/officeDocument/2006/relationships/hyperlink" Target="http://fr.wiktionary.org/wiki/protectionniste" TargetMode="External"/><Relationship Id="rId18" Type="http://schemas.openxmlformats.org/officeDocument/2006/relationships/hyperlink" Target="http://fr.wiktionary.org/wiki/donner" TargetMode="External"/><Relationship Id="rId26" Type="http://schemas.openxmlformats.org/officeDocument/2006/relationships/hyperlink" Target="http://fr.wiktionary.org/wiki/doctrine" TargetMode="External"/><Relationship Id="rId39" Type="http://schemas.openxmlformats.org/officeDocument/2006/relationships/hyperlink" Target="http://fr.wiktionary.org/wiki/%C3%A9lev%C3%A9" TargetMode="External"/><Relationship Id="rId21" Type="http://schemas.openxmlformats.org/officeDocument/2006/relationships/hyperlink" Target="http://fr.wiktionary.org/wiki/garantie" TargetMode="External"/><Relationship Id="rId34" Type="http://schemas.openxmlformats.org/officeDocument/2006/relationships/hyperlink" Target="http://fr.wiktionary.org/wiki/commercial" TargetMode="External"/><Relationship Id="rId42" Type="http://schemas.openxmlformats.org/officeDocument/2006/relationships/hyperlink" Target="http://fr.wikipedia.org/wiki/Institution_(sociologie)" TargetMode="External"/><Relationship Id="rId47" Type="http://schemas.openxmlformats.org/officeDocument/2006/relationships/hyperlink" Target="http://fr.wiktionary.org/wiki/honneur" TargetMode="External"/><Relationship Id="rId50" Type="http://schemas.openxmlformats.org/officeDocument/2006/relationships/hyperlink" Target="http://fr.wiktionary.org/wiki/plus_ou_moins" TargetMode="External"/><Relationship Id="rId55" Type="http://schemas.openxmlformats.org/officeDocument/2006/relationships/image" Target="../media/image771.jpeg"/><Relationship Id="rId7" Type="http://schemas.openxmlformats.org/officeDocument/2006/relationships/hyperlink" Target="http://fr.wiktionary.org/wiki/admise" TargetMode="External"/><Relationship Id="rId12" Type="http://schemas.openxmlformats.org/officeDocument/2006/relationships/hyperlink" Target="http://fr.wiktionary.org/wiki/th%C3%A9orie" TargetMode="External"/><Relationship Id="rId17" Type="http://schemas.openxmlformats.org/officeDocument/2006/relationships/hyperlink" Target="http://fr.wiktionary.org/wiki/laquelle" TargetMode="External"/><Relationship Id="rId25" Type="http://schemas.openxmlformats.org/officeDocument/2006/relationships/hyperlink" Target="http://fr.wiktionary.org/wiki/gouvernement" TargetMode="External"/><Relationship Id="rId33" Type="http://schemas.openxmlformats.org/officeDocument/2006/relationships/hyperlink" Target="http://fr.wiktionary.org/wiki/transaction" TargetMode="External"/><Relationship Id="rId38" Type="http://schemas.openxmlformats.org/officeDocument/2006/relationships/hyperlink" Target="http://fr.wiktionary.org/wiki/taxe" TargetMode="External"/><Relationship Id="rId46" Type="http://schemas.openxmlformats.org/officeDocument/2006/relationships/hyperlink" Target="http://fr.wiktionary.org/wiki/tenir_parole" TargetMode="External"/><Relationship Id="rId2" Type="http://schemas.openxmlformats.org/officeDocument/2006/relationships/hyperlink" Target="http://fr.wiktionary.org/wiki/caract%C3%A8re" TargetMode="External"/><Relationship Id="rId16" Type="http://schemas.openxmlformats.org/officeDocument/2006/relationships/hyperlink" Target="http://fr.wiktionary.org/wiki/politique" TargetMode="External"/><Relationship Id="rId20" Type="http://schemas.openxmlformats.org/officeDocument/2006/relationships/hyperlink" Target="http://fr.wiktionary.org/wiki/possible" TargetMode="External"/><Relationship Id="rId29" Type="http://schemas.openxmlformats.org/officeDocument/2006/relationships/hyperlink" Target="http://fr.wiktionary.org/wiki/libert%C3%A9" TargetMode="External"/><Relationship Id="rId41" Type="http://schemas.openxmlformats.org/officeDocument/2006/relationships/hyperlink" Target="http://fr.wikipedia.org/wiki/Influence_sociale" TargetMode="External"/><Relationship Id="rId54" Type="http://schemas.openxmlformats.org/officeDocument/2006/relationships/hyperlink" Target="http://fr.wikipedia.org/wiki/Mange-mille" TargetMode="External"/><Relationship Id="rId1" Type="http://schemas.openxmlformats.org/officeDocument/2006/relationships/slideLayout" Target="../slideLayouts/slideLayout7.xml"/><Relationship Id="rId6" Type="http://schemas.openxmlformats.org/officeDocument/2006/relationships/hyperlink" Target="http://fr.wiktionary.org/wiki/commun%C3%A9ment" TargetMode="External"/><Relationship Id="rId11" Type="http://schemas.openxmlformats.org/officeDocument/2006/relationships/hyperlink" Target="http://fr.wiktionary.org/wiki/oppose" TargetMode="External"/><Relationship Id="rId24" Type="http://schemas.openxmlformats.org/officeDocument/2006/relationships/hyperlink" Target="http://fr.wiktionary.org/wiki/arbitraire" TargetMode="External"/><Relationship Id="rId32" Type="http://schemas.openxmlformats.org/officeDocument/2006/relationships/hyperlink" Target="http://fr.wiktionary.org/wiki/syst%C3%A8me" TargetMode="External"/><Relationship Id="rId37" Type="http://schemas.openxmlformats.org/officeDocument/2006/relationships/hyperlink" Target="http://fr.wiktionary.org/wiki/prohibition" TargetMode="External"/><Relationship Id="rId40" Type="http://schemas.openxmlformats.org/officeDocument/2006/relationships/hyperlink" Target="http://fr.wikipedia.org/wiki/Parti_socialiste_(France)" TargetMode="External"/><Relationship Id="rId45" Type="http://schemas.openxmlformats.org/officeDocument/2006/relationships/hyperlink" Target="http://fr.wiktionary.org/wiki/fid%C3%A9lit%C3%A9" TargetMode="External"/><Relationship Id="rId53" Type="http://schemas.openxmlformats.org/officeDocument/2006/relationships/hyperlink" Target="http://fr.wiktionary.org/wiki/entreprise" TargetMode="External"/><Relationship Id="rId5" Type="http://schemas.openxmlformats.org/officeDocument/2006/relationships/hyperlink" Target="http://fr.wiktionary.org/wiki/r%C3%A8gle" TargetMode="External"/><Relationship Id="rId15" Type="http://schemas.openxmlformats.org/officeDocument/2006/relationships/hyperlink" Target="http://fr.wiktionary.org/wiki/civil" TargetMode="External"/><Relationship Id="rId23" Type="http://schemas.openxmlformats.org/officeDocument/2006/relationships/hyperlink" Target="http://fr.wiktionary.org/wiki/%C3%A9tat" TargetMode="External"/><Relationship Id="rId28" Type="http://schemas.openxmlformats.org/officeDocument/2006/relationships/hyperlink" Target="http://fr.wiktionary.org/wiki/philosophique" TargetMode="External"/><Relationship Id="rId36" Type="http://schemas.openxmlformats.org/officeDocument/2006/relationships/hyperlink" Target="http://fr.wiktionary.org/wiki/affranchir" TargetMode="External"/><Relationship Id="rId49" Type="http://schemas.openxmlformats.org/officeDocument/2006/relationships/hyperlink" Target="http://fr.wiktionary.org/wiki/profit" TargetMode="External"/><Relationship Id="rId10" Type="http://schemas.openxmlformats.org/officeDocument/2006/relationships/hyperlink" Target="http://fr.wiktionary.org/wiki/%C3%A9conomique" TargetMode="External"/><Relationship Id="rId19" Type="http://schemas.openxmlformats.org/officeDocument/2006/relationships/hyperlink" Target="http://fr.wiktionary.org/wiki/citoyen" TargetMode="External"/><Relationship Id="rId31" Type="http://schemas.openxmlformats.org/officeDocument/2006/relationships/hyperlink" Target="http://fr.wiktionary.org/wiki/conscience" TargetMode="External"/><Relationship Id="rId44" Type="http://schemas.openxmlformats.org/officeDocument/2006/relationships/hyperlink" Target="http://fr.wikipedia.org/wiki/Lobby" TargetMode="External"/><Relationship Id="rId52" Type="http://schemas.openxmlformats.org/officeDocument/2006/relationships/hyperlink" Target="http://fr.wiktionary.org/wiki/rechercher" TargetMode="External"/><Relationship Id="rId4" Type="http://schemas.openxmlformats.org/officeDocument/2006/relationships/hyperlink" Target="http://fr.wiktionary.org/wiki/loi" TargetMode="External"/><Relationship Id="rId9" Type="http://schemas.openxmlformats.org/officeDocument/2006/relationships/hyperlink" Target="http://fr.wiktionary.org/wiki/fond%C3%A9e" TargetMode="External"/><Relationship Id="rId14" Type="http://schemas.openxmlformats.org/officeDocument/2006/relationships/hyperlink" Target="http://fr.wiktionary.org/wiki/%C3%A9tatiste" TargetMode="External"/><Relationship Id="rId22" Type="http://schemas.openxmlformats.org/officeDocument/2006/relationships/hyperlink" Target="http://fr.wiktionary.org/wiki/ing%C3%A9rence" TargetMode="External"/><Relationship Id="rId27" Type="http://schemas.openxmlformats.org/officeDocument/2006/relationships/hyperlink" Target="http://fr.wiktionary.org/wiki/moral" TargetMode="External"/><Relationship Id="rId30" Type="http://schemas.openxmlformats.org/officeDocument/2006/relationships/hyperlink" Target="http://fr.wiktionary.org/wiki/opinion" TargetMode="External"/><Relationship Id="rId35" Type="http://schemas.openxmlformats.org/officeDocument/2006/relationships/hyperlink" Target="http://fr.wiktionary.org/wiki/nation" TargetMode="External"/><Relationship Id="rId43" Type="http://schemas.openxmlformats.org/officeDocument/2006/relationships/hyperlink" Target="http://fr.wikipedia.org/wiki/Pouvoir_(philosophie)" TargetMode="External"/><Relationship Id="rId48" Type="http://schemas.openxmlformats.org/officeDocument/2006/relationships/hyperlink" Target="http://fr.wiktionary.org/wiki/engagement" TargetMode="External"/><Relationship Id="rId8" Type="http://schemas.openxmlformats.org/officeDocument/2006/relationships/hyperlink" Target="http://fr.wiktionary.org/wiki/l%C3%A9galement" TargetMode="External"/><Relationship Id="rId51" Type="http://schemas.openxmlformats.org/officeDocument/2006/relationships/hyperlink" Target="http://fr.wiktionary.org/wiki/licite" TargetMode="External"/><Relationship Id="rId3" Type="http://schemas.openxmlformats.org/officeDocument/2006/relationships/hyperlink" Target="http://fr.wiktionary.org/wiki/l%C3%A9gal" TargetMode="External"/></Relationships>
</file>

<file path=ppt/slides/_rels/slide266.xml.rels><?xml version="1.0" encoding="UTF-8" standalone="yes"?>
<Relationships xmlns="http://schemas.openxmlformats.org/package/2006/relationships"><Relationship Id="rId8" Type="http://schemas.openxmlformats.org/officeDocument/2006/relationships/hyperlink" Target="http://fr.wiktionary.org/wiki/complot" TargetMode="External"/><Relationship Id="rId13" Type="http://schemas.openxmlformats.org/officeDocument/2006/relationships/hyperlink" Target="http://fr.wiktionary.org/wiki/honn%C3%AAtet%C3%A9" TargetMode="External"/><Relationship Id="rId18" Type="http://schemas.openxmlformats.org/officeDocument/2006/relationships/hyperlink" Target="http://www.linternaute.com/dictionnaire/fr/definition/aigrefin/" TargetMode="External"/><Relationship Id="rId26" Type="http://schemas.openxmlformats.org/officeDocument/2006/relationships/hyperlink" Target="http://www.larousse.fr/dictionnaires/francais/malhonn%C3%AAte/48894" TargetMode="External"/><Relationship Id="rId39" Type="http://schemas.openxmlformats.org/officeDocument/2006/relationships/hyperlink" Target="http://fr.wiktionary.org/wiki/hypocrisie" TargetMode="External"/><Relationship Id="rId3" Type="http://schemas.openxmlformats.org/officeDocument/2006/relationships/hyperlink" Target="http://fr.wiktionary.org/wiki/men%C3%A9e" TargetMode="External"/><Relationship Id="rId21" Type="http://schemas.openxmlformats.org/officeDocument/2006/relationships/hyperlink" Target="http://www.linternaute.com/dictionnaire/fr/definition/indelicat/" TargetMode="External"/><Relationship Id="rId34" Type="http://schemas.openxmlformats.org/officeDocument/2006/relationships/hyperlink" Target="http://fr.wiktionary.org/wiki/suspect" TargetMode="External"/><Relationship Id="rId42" Type="http://schemas.openxmlformats.org/officeDocument/2006/relationships/hyperlink" Target="http://fr.wiktionary.org/wiki/d%C3%A9loyaut%C3%A9" TargetMode="External"/><Relationship Id="rId7" Type="http://schemas.openxmlformats.org/officeDocument/2006/relationships/hyperlink" Target="http://fr.wiktionary.org/wiki/dessein" TargetMode="External"/><Relationship Id="rId12" Type="http://schemas.openxmlformats.org/officeDocument/2006/relationships/hyperlink" Target="http://fr.wiktionary.org/wiki/manque" TargetMode="External"/><Relationship Id="rId17" Type="http://schemas.openxmlformats.org/officeDocument/2006/relationships/hyperlink" Target="http://fr.wiktionary.org/wiki/sans_scrupules" TargetMode="External"/><Relationship Id="rId25" Type="http://schemas.openxmlformats.org/officeDocument/2006/relationships/hyperlink" Target="http://fr.wiktionary.org/wiki/d%C3%A9faut" TargetMode="External"/><Relationship Id="rId33" Type="http://schemas.openxmlformats.org/officeDocument/2006/relationships/hyperlink" Target="http://fr.wiktionary.org/wiki/occulte" TargetMode="External"/><Relationship Id="rId38" Type="http://schemas.openxmlformats.org/officeDocument/2006/relationships/hyperlink" Target="http://fr.wiktionary.org/wiki/sous_main" TargetMode="External"/><Relationship Id="rId2" Type="http://schemas.openxmlformats.org/officeDocument/2006/relationships/hyperlink" Target="http://fr.wiktionary.org/wiki/intrigue" TargetMode="External"/><Relationship Id="rId16" Type="http://schemas.openxmlformats.org/officeDocument/2006/relationships/hyperlink" Target="http://fr.wiktionary.org/wiki/probit%C3%A9" TargetMode="External"/><Relationship Id="rId20" Type="http://schemas.openxmlformats.org/officeDocument/2006/relationships/hyperlink" Target="http://www.linternaute.com/dictionnaire/fr/definition/escroc/" TargetMode="External"/><Relationship Id="rId29" Type="http://schemas.openxmlformats.org/officeDocument/2006/relationships/hyperlink" Target="http://fr.wiktionary.org/wiki/mauvaise_foi" TargetMode="External"/><Relationship Id="rId41" Type="http://schemas.openxmlformats.org/officeDocument/2006/relationships/hyperlink" Target="http://fr.wiktionary.org/wiki/propos" TargetMode="External"/><Relationship Id="rId1" Type="http://schemas.openxmlformats.org/officeDocument/2006/relationships/slideLayout" Target="../slideLayouts/slideLayout7.xml"/><Relationship Id="rId6" Type="http://schemas.openxmlformats.org/officeDocument/2006/relationships/hyperlink" Target="http://fr.wiktionary.org/wiki/mauvais" TargetMode="External"/><Relationship Id="rId11" Type="http://schemas.openxmlformats.org/officeDocument/2006/relationships/hyperlink" Target="http://fr.wiktionary.org/wiki/perdre" TargetMode="External"/><Relationship Id="rId24" Type="http://schemas.openxmlformats.org/officeDocument/2006/relationships/hyperlink" Target="http://www.linternaute.com/dictionnaire/fr/definition/vereux/" TargetMode="External"/><Relationship Id="rId32" Type="http://schemas.openxmlformats.org/officeDocument/2006/relationships/hyperlink" Target="http://fr.wiktionary.org/wiki/plus_ou_moins" TargetMode="External"/><Relationship Id="rId37" Type="http://schemas.openxmlformats.org/officeDocument/2006/relationships/hyperlink" Target="http://fr.wiktionary.org/wiki/%C5%93uvrer" TargetMode="External"/><Relationship Id="rId40" Type="http://schemas.openxmlformats.org/officeDocument/2006/relationships/hyperlink" Target="http://fr.wiktionary.org/wiki/parole" TargetMode="External"/><Relationship Id="rId5" Type="http://schemas.openxmlformats.org/officeDocument/2006/relationships/hyperlink" Target="http://fr.wiktionary.org/wiki/r%C3%A9ussir" TargetMode="External"/><Relationship Id="rId15" Type="http://schemas.openxmlformats.org/officeDocument/2006/relationships/hyperlink" Target="http://fr.wiktionary.org/wiki/honneur" TargetMode="External"/><Relationship Id="rId23" Type="http://schemas.openxmlformats.org/officeDocument/2006/relationships/hyperlink" Target="http://www.linternaute.com/dictionnaire/fr/definition/truand/" TargetMode="External"/><Relationship Id="rId28" Type="http://schemas.openxmlformats.org/officeDocument/2006/relationships/hyperlink" Target="http://fr.wiktionary.org/wiki/insinc%C3%A9rit%C3%A9" TargetMode="External"/><Relationship Id="rId36" Type="http://schemas.openxmlformats.org/officeDocument/2006/relationships/hyperlink" Target="http://fr.wiktionary.org/wiki/guise" TargetMode="External"/><Relationship Id="rId10" Type="http://schemas.openxmlformats.org/officeDocument/2006/relationships/hyperlink" Target="http://fr.wiktionary.org/wiki/quelqu%E2%80%99un" TargetMode="External"/><Relationship Id="rId19" Type="http://schemas.openxmlformats.org/officeDocument/2006/relationships/hyperlink" Target="http://www.linternaute.com/dictionnaire/fr/definition/deloyal/" TargetMode="External"/><Relationship Id="rId31" Type="http://schemas.openxmlformats.org/officeDocument/2006/relationships/hyperlink" Target="http://fr.wiktionary.org/wiki/jouet" TargetMode="External"/><Relationship Id="rId44" Type="http://schemas.openxmlformats.org/officeDocument/2006/relationships/hyperlink" Target="http://fr.wiktionary.org/wiki/perfidie" TargetMode="External"/><Relationship Id="rId4" Type="http://schemas.openxmlformats.org/officeDocument/2006/relationships/hyperlink" Target="http://fr.wiktionary.org/wiki/secret" TargetMode="External"/><Relationship Id="rId9" Type="http://schemas.openxmlformats.org/officeDocument/2006/relationships/hyperlink" Target="http://fr.wiktionary.org/wiki/nuire" TargetMode="External"/><Relationship Id="rId14" Type="http://schemas.openxmlformats.org/officeDocument/2006/relationships/hyperlink" Target="http://fr.wiktionary.org/wiki/contraire" TargetMode="External"/><Relationship Id="rId22" Type="http://schemas.openxmlformats.org/officeDocument/2006/relationships/hyperlink" Target="http://www.linternaute.com/dictionnaire/fr/definition/tricheur/" TargetMode="External"/><Relationship Id="rId27" Type="http://schemas.openxmlformats.org/officeDocument/2006/relationships/hyperlink" Target="http://fr.wiktionary.org/wiki/subjectivit%C3%A9" TargetMode="External"/><Relationship Id="rId30" Type="http://schemas.openxmlformats.org/officeDocument/2006/relationships/hyperlink" Target="http://fr.wiktionary.org/wiki/rendre" TargetMode="External"/><Relationship Id="rId35" Type="http://schemas.openxmlformats.org/officeDocument/2006/relationships/hyperlink" Target="http://fr.wiktionary.org/wiki/diriger" TargetMode="External"/><Relationship Id="rId43" Type="http://schemas.openxmlformats.org/officeDocument/2006/relationships/hyperlink" Target="http://fr.wiktionary.org/wiki/duplicit%C3%A9" TargetMode="External"/></Relationships>
</file>

<file path=ppt/slides/_rels/slide267.xml.rels><?xml version="1.0" encoding="UTF-8" standalone="yes"?>
<Relationships xmlns="http://schemas.openxmlformats.org/package/2006/relationships"><Relationship Id="rId8" Type="http://schemas.openxmlformats.org/officeDocument/2006/relationships/hyperlink" Target="http://fr.wikipedia.org/wiki/Psychose" TargetMode="External"/><Relationship Id="rId13" Type="http://schemas.openxmlformats.org/officeDocument/2006/relationships/hyperlink" Target="http://fr.wiktionary.org/wiki/col%C3%A8re" TargetMode="External"/><Relationship Id="rId18" Type="http://schemas.openxmlformats.org/officeDocument/2006/relationships/hyperlink" Target="http://fr.wikipedia.org/wiki/V%C3%A9rit%C3%A9" TargetMode="External"/><Relationship Id="rId26" Type="http://schemas.openxmlformats.org/officeDocument/2006/relationships/image" Target="../media/image779.jpeg"/><Relationship Id="rId3" Type="http://schemas.openxmlformats.org/officeDocument/2006/relationships/image" Target="../media/image778.jpg"/><Relationship Id="rId21" Type="http://schemas.openxmlformats.org/officeDocument/2006/relationships/hyperlink" Target="http://fr.wiktionary.org/wiki/doctrine" TargetMode="External"/><Relationship Id="rId7" Type="http://schemas.openxmlformats.org/officeDocument/2006/relationships/hyperlink" Target="http://fr.wikipedia.org/wiki/Psychologie" TargetMode="External"/><Relationship Id="rId12" Type="http://schemas.openxmlformats.org/officeDocument/2006/relationships/hyperlink" Target="http://fr.wiktionary.org/wiki/marquer" TargetMode="External"/><Relationship Id="rId17" Type="http://schemas.openxmlformats.org/officeDocument/2006/relationships/hyperlink" Target="http://fr.wiktionary.org/wiki/pr%C3%A9parer" TargetMode="External"/><Relationship Id="rId25" Type="http://schemas.openxmlformats.org/officeDocument/2006/relationships/hyperlink" Target="http://fr.wiktionary.org/wiki/salvateur" TargetMode="External"/><Relationship Id="rId2" Type="http://schemas.openxmlformats.org/officeDocument/2006/relationships/image" Target="../media/image771.jpeg"/><Relationship Id="rId16" Type="http://schemas.openxmlformats.org/officeDocument/2006/relationships/hyperlink" Target="http://fr.wiktionary.org/wiki/mal" TargetMode="External"/><Relationship Id="rId20" Type="http://schemas.openxmlformats.org/officeDocument/2006/relationships/hyperlink" Target="http://fr.wikipedia.org/wiki/Sinc%C3%A9rit%C3%A9" TargetMode="External"/><Relationship Id="rId1" Type="http://schemas.openxmlformats.org/officeDocument/2006/relationships/slideLayout" Target="../slideLayouts/slideLayout7.xml"/><Relationship Id="rId6" Type="http://schemas.openxmlformats.org/officeDocument/2006/relationships/hyperlink" Target="http://fr.wikipedia.org/wiki/Manque_affectif" TargetMode="External"/><Relationship Id="rId11" Type="http://schemas.openxmlformats.org/officeDocument/2006/relationships/hyperlink" Target="http://fr.wiktionary.org/wiki/geste" TargetMode="External"/><Relationship Id="rId24" Type="http://schemas.openxmlformats.org/officeDocument/2006/relationships/hyperlink" Target="http://fr.wikipedia.org/wiki/Messie" TargetMode="External"/><Relationship Id="rId5" Type="http://schemas.openxmlformats.org/officeDocument/2006/relationships/hyperlink" Target="http://fr.wikipedia.org/wiki/Amour" TargetMode="External"/><Relationship Id="rId15" Type="http://schemas.openxmlformats.org/officeDocument/2006/relationships/hyperlink" Target="http://fr.wiktionary.org/wiki/craindre" TargetMode="External"/><Relationship Id="rId23" Type="http://schemas.openxmlformats.org/officeDocument/2006/relationships/hyperlink" Target="http://fr.wiktionary.org/wiki/messie" TargetMode="External"/><Relationship Id="rId10" Type="http://schemas.openxmlformats.org/officeDocument/2006/relationships/hyperlink" Target="http://fr.wiktionary.org/wiki/parole" TargetMode="External"/><Relationship Id="rId19" Type="http://schemas.openxmlformats.org/officeDocument/2006/relationships/hyperlink" Target="http://fr.wikipedia.org/wiki/V%C3%A9racit%C3%A9" TargetMode="External"/><Relationship Id="rId4" Type="http://schemas.openxmlformats.org/officeDocument/2006/relationships/hyperlink" Target="http://fr.wikipedia.org/wiki/D%C3%A9sir" TargetMode="External"/><Relationship Id="rId9" Type="http://schemas.openxmlformats.org/officeDocument/2006/relationships/hyperlink" Target="http://fr.wikipedia.org/wiki/M%C3%A9galomanie" TargetMode="External"/><Relationship Id="rId14" Type="http://schemas.openxmlformats.org/officeDocument/2006/relationships/hyperlink" Target="http://fr.wiktionary.org/wiki/ressentiment" TargetMode="External"/><Relationship Id="rId22" Type="http://schemas.openxmlformats.org/officeDocument/2006/relationships/hyperlink" Target="http://fr.wiktionary.org/wiki/attendre" TargetMode="External"/></Relationships>
</file>

<file path=ppt/slides/_rels/slide268.xml.rels><?xml version="1.0" encoding="UTF-8" standalone="yes"?>
<Relationships xmlns="http://schemas.openxmlformats.org/package/2006/relationships"><Relationship Id="rId8" Type="http://schemas.openxmlformats.org/officeDocument/2006/relationships/hyperlink" Target="http://fr.wiktionary.org/wiki/institution" TargetMode="External"/><Relationship Id="rId13" Type="http://schemas.openxmlformats.org/officeDocument/2006/relationships/hyperlink" Target="http://fr.wiktionary.org/wiki/majorit%C3%A9" TargetMode="External"/><Relationship Id="rId18" Type="http://schemas.openxmlformats.org/officeDocument/2006/relationships/hyperlink" Target="http://fr.wiktionary.org/wiki/exclusive" TargetMode="External"/><Relationship Id="rId26" Type="http://schemas.openxmlformats.org/officeDocument/2006/relationships/hyperlink" Target="http://fr.wiktionary.org/wiki/trafiquant" TargetMode="External"/><Relationship Id="rId39" Type="http://schemas.openxmlformats.org/officeDocument/2006/relationships/image" Target="../media/image782.jpeg"/><Relationship Id="rId3" Type="http://schemas.openxmlformats.org/officeDocument/2006/relationships/hyperlink" Target="http://fr.wiktionary.org/wiki/mesure" TargetMode="External"/><Relationship Id="rId21" Type="http://schemas.openxmlformats.org/officeDocument/2006/relationships/hyperlink" Target="http://fr.wiktionary.org/wiki/investissement" TargetMode="External"/><Relationship Id="rId34" Type="http://schemas.openxmlformats.org/officeDocument/2006/relationships/hyperlink" Target="http://fr.wikipedia.org/wiki/Nationalisme" TargetMode="External"/><Relationship Id="rId7" Type="http://schemas.openxmlformats.org/officeDocument/2006/relationships/hyperlink" Target="http://fr.wiktionary.org/wiki/%C3%A9mis" TargetMode="External"/><Relationship Id="rId12" Type="http://schemas.openxmlformats.org/officeDocument/2006/relationships/hyperlink" Target="http://fr.wiktionary.org/wiki/mouvement" TargetMode="External"/><Relationship Id="rId17" Type="http://schemas.openxmlformats.org/officeDocument/2006/relationships/hyperlink" Target="http://fr.wiktionary.org/wiki/attention" TargetMode="External"/><Relationship Id="rId25" Type="http://schemas.openxmlformats.org/officeDocument/2006/relationships/hyperlink" Target="http://fr.wiktionary.org/wiki/drogue" TargetMode="External"/><Relationship Id="rId33" Type="http://schemas.openxmlformats.org/officeDocument/2006/relationships/hyperlink" Target="http://fr.wiktionary.org/wiki/politique" TargetMode="External"/><Relationship Id="rId38" Type="http://schemas.openxmlformats.org/officeDocument/2006/relationships/image" Target="../media/image781.jpeg"/><Relationship Id="rId2" Type="http://schemas.openxmlformats.org/officeDocument/2006/relationships/hyperlink" Target="http://fr.wiktionary.org/wiki/unit%C3%A9" TargetMode="External"/><Relationship Id="rId16" Type="http://schemas.openxmlformats.org/officeDocument/2006/relationships/hyperlink" Target="http://fr.wiktionary.org/wiki/soi" TargetMode="External"/><Relationship Id="rId20" Type="http://schemas.openxmlformats.org/officeDocument/2006/relationships/hyperlink" Target="http://fr.wiktionary.org/wiki/soi-m%C3%AAme" TargetMode="External"/><Relationship Id="rId29" Type="http://schemas.openxmlformats.org/officeDocument/2006/relationships/hyperlink" Target="http://fr.wiktionary.org/wiki/exaltation" TargetMode="External"/><Relationship Id="rId1" Type="http://schemas.openxmlformats.org/officeDocument/2006/relationships/slideLayout" Target="../slideLayouts/slideLayout7.xml"/><Relationship Id="rId6" Type="http://schemas.openxmlformats.org/officeDocument/2006/relationships/hyperlink" Target="http://fr.wiktionary.org/wiki/commercial" TargetMode="External"/><Relationship Id="rId11" Type="http://schemas.openxmlformats.org/officeDocument/2006/relationships/hyperlink" Target="http://fr.wiktionary.org/wiki/personne" TargetMode="External"/><Relationship Id="rId24" Type="http://schemas.openxmlformats.org/officeDocument/2006/relationships/hyperlink" Target="http://fr.wiktionary.org/wiki/trafic" TargetMode="External"/><Relationship Id="rId32" Type="http://schemas.openxmlformats.org/officeDocument/2006/relationships/hyperlink" Target="http://fr.wiktionary.org/wiki/doctrine" TargetMode="External"/><Relationship Id="rId37" Type="http://schemas.openxmlformats.org/officeDocument/2006/relationships/image" Target="../media/image780.jpeg"/><Relationship Id="rId5" Type="http://schemas.openxmlformats.org/officeDocument/2006/relationships/hyperlink" Target="http://fr.wiktionary.org/wiki/%C3%A9change" TargetMode="External"/><Relationship Id="rId15" Type="http://schemas.openxmlformats.org/officeDocument/2006/relationships/hyperlink" Target="http://fr.wiktionary.org/wiki/admiration" TargetMode="External"/><Relationship Id="rId23" Type="http://schemas.openxmlformats.org/officeDocument/2006/relationships/hyperlink" Target="http://fr.wiktionary.org/wiki/lui-m%C3%AAme" TargetMode="External"/><Relationship Id="rId28" Type="http://schemas.openxmlformats.org/officeDocument/2006/relationships/hyperlink" Target="http://fr.wiktionary.org/wiki/consister" TargetMode="External"/><Relationship Id="rId36" Type="http://schemas.openxmlformats.org/officeDocument/2006/relationships/hyperlink" Target="http://fr.wikipedia.org/wiki/Peuple" TargetMode="External"/><Relationship Id="rId10" Type="http://schemas.openxmlformats.org/officeDocument/2006/relationships/hyperlink" Target="http://fr.wiktionary.org/wiki/Panurge" TargetMode="External"/><Relationship Id="rId19" Type="http://schemas.openxmlformats.org/officeDocument/2006/relationships/hyperlink" Target="http://fr.wiktionary.org/wiki/port%C3%A9e" TargetMode="External"/><Relationship Id="rId31" Type="http://schemas.openxmlformats.org/officeDocument/2006/relationships/hyperlink" Target="http://fr.wiktionary.org/wiki/national" TargetMode="External"/><Relationship Id="rId4" Type="http://schemas.openxmlformats.org/officeDocument/2006/relationships/hyperlink" Target="http://fr.wiktionary.org/wiki/valeur" TargetMode="External"/><Relationship Id="rId9" Type="http://schemas.openxmlformats.org/officeDocument/2006/relationships/hyperlink" Target="http://fr.wiktionary.org/wiki/officielle" TargetMode="External"/><Relationship Id="rId14" Type="http://schemas.openxmlformats.org/officeDocument/2006/relationships/hyperlink" Target="http://fr.wiktionary.org/wiki/r%C3%A9fl%C3%A9chir" TargetMode="External"/><Relationship Id="rId22" Type="http://schemas.openxmlformats.org/officeDocument/2006/relationships/hyperlink" Target="http://fr.wiktionary.org/wiki/sujet" TargetMode="External"/><Relationship Id="rId27" Type="http://schemas.openxmlformats.org/officeDocument/2006/relationships/hyperlink" Target="http://fr.wiktionary.org/wiki/sentiment" TargetMode="External"/><Relationship Id="rId30" Type="http://schemas.openxmlformats.org/officeDocument/2006/relationships/hyperlink" Target="http://fr.wiktionary.org/wiki/id%C3%A9e" TargetMode="External"/><Relationship Id="rId35" Type="http://schemas.openxmlformats.org/officeDocument/2006/relationships/hyperlink" Target="http://fr.wikipedia.org/wiki/%C3%89tat-nation" TargetMode="External"/></Relationships>
</file>

<file path=ppt/slides/_rels/slide269.xml.rels><?xml version="1.0" encoding="UTF-8" standalone="yes"?>
<Relationships xmlns="http://schemas.openxmlformats.org/package/2006/relationships"><Relationship Id="rId8" Type="http://schemas.openxmlformats.org/officeDocument/2006/relationships/hyperlink" Target="http://fr.wiktionary.org/wiki/tyrannique" TargetMode="External"/><Relationship Id="rId13" Type="http://schemas.openxmlformats.org/officeDocument/2006/relationships/image" Target="../media/image784.jpg"/><Relationship Id="rId3" Type="http://schemas.openxmlformats.org/officeDocument/2006/relationships/hyperlink" Target="http://fr.wikipedia.org/wiki/Imp%C3%B4t" TargetMode="External"/><Relationship Id="rId7" Type="http://schemas.openxmlformats.org/officeDocument/2006/relationships/hyperlink" Target="http://fr.wiktionary.org/wiki/autorit%C3%A9" TargetMode="External"/><Relationship Id="rId12" Type="http://schemas.openxmlformats.org/officeDocument/2006/relationships/image" Target="../media/image783.jpg"/><Relationship Id="rId2" Type="http://schemas.openxmlformats.org/officeDocument/2006/relationships/hyperlink" Target="http://fr.wiktionary.org/wiki/doctrine" TargetMode="External"/><Relationship Id="rId1" Type="http://schemas.openxmlformats.org/officeDocument/2006/relationships/slideLayout" Target="../slideLayouts/slideLayout7.xml"/><Relationship Id="rId6" Type="http://schemas.openxmlformats.org/officeDocument/2006/relationships/hyperlink" Target="http://fr.wiktionary.org/wiki/exc%C3%A8s" TargetMode="External"/><Relationship Id="rId11" Type="http://schemas.openxmlformats.org/officeDocument/2006/relationships/hyperlink" Target="http://fr.wiktionary.org/wiki/embarras" TargetMode="External"/><Relationship Id="rId5" Type="http://schemas.openxmlformats.org/officeDocument/2006/relationships/hyperlink" Target="http://fr.wiktionary.org/wiki/violence" TargetMode="External"/><Relationship Id="rId10" Type="http://schemas.openxmlformats.org/officeDocument/2006/relationships/hyperlink" Target="http://fr.wiktionary.org/wiki/souffrance" TargetMode="External"/><Relationship Id="rId4" Type="http://schemas.openxmlformats.org/officeDocument/2006/relationships/hyperlink" Target="http://fr.wiktionary.org/wiki/accabler" TargetMode="External"/><Relationship Id="rId9" Type="http://schemas.openxmlformats.org/officeDocument/2006/relationships/hyperlink" Target="http://fr.wiktionary.org/wiki/chagrin" TargetMode="External"/><Relationship Id="rId14" Type="http://schemas.openxmlformats.org/officeDocument/2006/relationships/image" Target="../media/image785.jpeg"/></Relationships>
</file>

<file path=ppt/slides/_rels/slide2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e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jpeg"/><Relationship Id="rId9" Type="http://schemas.openxmlformats.org/officeDocument/2006/relationships/image" Target="../media/image51.jpg"/></Relationships>
</file>

<file path=ppt/slides/_rels/slide270.xml.rels><?xml version="1.0" encoding="UTF-8" standalone="yes"?>
<Relationships xmlns="http://schemas.openxmlformats.org/package/2006/relationships"><Relationship Id="rId3" Type="http://schemas.openxmlformats.org/officeDocument/2006/relationships/image" Target="../media/image787.jpg"/><Relationship Id="rId2" Type="http://schemas.openxmlformats.org/officeDocument/2006/relationships/image" Target="../media/image786.jpeg"/><Relationship Id="rId1" Type="http://schemas.openxmlformats.org/officeDocument/2006/relationships/slideLayout" Target="../slideLayouts/slideLayout7.xml"/><Relationship Id="rId4" Type="http://schemas.openxmlformats.org/officeDocument/2006/relationships/image" Target="../media/image788.jpg"/></Relationships>
</file>

<file path=ppt/slides/_rels/slide271.xml.rels><?xml version="1.0" encoding="UTF-8" standalone="yes"?>
<Relationships xmlns="http://schemas.openxmlformats.org/package/2006/relationships"><Relationship Id="rId8" Type="http://schemas.openxmlformats.org/officeDocument/2006/relationships/hyperlink" Target="http://fr.wikipedia.org/wiki/Populisme_(politique)" TargetMode="External"/><Relationship Id="rId13" Type="http://schemas.openxmlformats.org/officeDocument/2006/relationships/hyperlink" Target="http://fr.wikipedia.org/wiki/Dosto%C3%AFevski" TargetMode="External"/><Relationship Id="rId18" Type="http://schemas.openxmlformats.org/officeDocument/2006/relationships/hyperlink" Target="http://fr.wikipedia.org/wiki/Miracle" TargetMode="External"/><Relationship Id="rId26" Type="http://schemas.openxmlformats.org/officeDocument/2006/relationships/hyperlink" Target="http://fr.wikipedia.org/wiki/Conflits_d'int%C3%A9r%C3%AAts" TargetMode="External"/><Relationship Id="rId3" Type="http://schemas.openxmlformats.org/officeDocument/2006/relationships/hyperlink" Target="http://fr.wikipedia.org/wiki/Rome_antique" TargetMode="External"/><Relationship Id="rId21" Type="http://schemas.openxmlformats.org/officeDocument/2006/relationships/hyperlink" Target="http://fr.wikipedia.org/wiki/%C3%89cole_polytechnique_(France)" TargetMode="External"/><Relationship Id="rId7" Type="http://schemas.openxmlformats.org/officeDocument/2006/relationships/hyperlink" Target="http://fr.wikipedia.org/wiki/P%C3%A9joratif" TargetMode="External"/><Relationship Id="rId12" Type="http://schemas.openxmlformats.org/officeDocument/2006/relationships/hyperlink" Target="http://fr.wikipedia.org/wiki/Les_Fr%C3%A8res_Karamazov_(roman)" TargetMode="External"/><Relationship Id="rId17" Type="http://schemas.openxmlformats.org/officeDocument/2006/relationships/hyperlink" Target="http://fr.wikipedia.org/w/index.php?title=Myst%C3%A8re_(christiannisme)&amp;action=edit&amp;redlink=1" TargetMode="External"/><Relationship Id="rId25" Type="http://schemas.openxmlformats.org/officeDocument/2006/relationships/hyperlink" Target="http://fr.wikipedia.org/wiki/D%C3%A9ontologique" TargetMode="External"/><Relationship Id="rId2" Type="http://schemas.openxmlformats.org/officeDocument/2006/relationships/hyperlink" Target="http://fr.wikipedia.org/wiki/Expression_latine" TargetMode="External"/><Relationship Id="rId16" Type="http://schemas.openxmlformats.org/officeDocument/2006/relationships/hyperlink" Target="http://fr.wikipedia.org/wiki/Libert%C3%A9" TargetMode="External"/><Relationship Id="rId20" Type="http://schemas.openxmlformats.org/officeDocument/2006/relationships/hyperlink" Target="http://fr.wikipedia.org/wiki/Haut_fonctionnaire_en_France" TargetMode="External"/><Relationship Id="rId29" Type="http://schemas.openxmlformats.org/officeDocument/2006/relationships/image" Target="../media/image790.jpg"/><Relationship Id="rId1" Type="http://schemas.openxmlformats.org/officeDocument/2006/relationships/slideLayout" Target="../slideLayouts/slideLayout7.xml"/><Relationship Id="rId6" Type="http://schemas.openxmlformats.org/officeDocument/2006/relationships/hyperlink" Target="http://fr.wikipedia.org/wiki/Juv%C3%A9nal" TargetMode="External"/><Relationship Id="rId11" Type="http://schemas.openxmlformats.org/officeDocument/2006/relationships/hyperlink" Target="http://fr.wikipedia.org/wiki/Le_Grand_Inquisiteur" TargetMode="External"/><Relationship Id="rId24" Type="http://schemas.openxmlformats.org/officeDocument/2006/relationships/hyperlink" Target="http://fr.wikipedia.org/wiki/%C3%89thique" TargetMode="External"/><Relationship Id="rId5" Type="http://schemas.openxmlformats.org/officeDocument/2006/relationships/hyperlink" Target="http://fr.wikipedia.org/wiki/Panem_et_circenses" TargetMode="External"/><Relationship Id="rId15" Type="http://schemas.openxmlformats.org/officeDocument/2006/relationships/hyperlink" Target="http://fr.wikipedia.org/wiki/Peuple" TargetMode="External"/><Relationship Id="rId23" Type="http://schemas.openxmlformats.org/officeDocument/2006/relationships/hyperlink" Target="http://fr.wikipedia.org/wiki/Transparence" TargetMode="External"/><Relationship Id="rId28" Type="http://schemas.openxmlformats.org/officeDocument/2006/relationships/image" Target="../media/image789.jpg"/><Relationship Id="rId10" Type="http://schemas.openxmlformats.org/officeDocument/2006/relationships/hyperlink" Target="http://fr.wikipedia.org/wiki/Manipulation" TargetMode="External"/><Relationship Id="rId19" Type="http://schemas.openxmlformats.org/officeDocument/2006/relationships/hyperlink" Target="http://fr.wikipedia.org/wiki/Autorit%C3%A9" TargetMode="External"/><Relationship Id="rId4" Type="http://schemas.openxmlformats.org/officeDocument/2006/relationships/hyperlink" Target="http://fr.wikipedia.org/wiki/%C3%89verg%C3%A9tisme" TargetMode="External"/><Relationship Id="rId9" Type="http://schemas.openxmlformats.org/officeDocument/2006/relationships/hyperlink" Target="http://fr.wikipedia.org/wiki/Court_terme" TargetMode="External"/><Relationship Id="rId14" Type="http://schemas.openxmlformats.org/officeDocument/2006/relationships/hyperlink" Target="http://fr.wikipedia.org/wiki/Bonheur" TargetMode="External"/><Relationship Id="rId22" Type="http://schemas.openxmlformats.org/officeDocument/2006/relationships/hyperlink" Target="http://fr.wikipedia.org/wiki/%C3%89cole_nationale_d'administration_(France)" TargetMode="External"/><Relationship Id="rId27" Type="http://schemas.openxmlformats.org/officeDocument/2006/relationships/hyperlink" Target="http://fr.wikipedia.org/wiki/Pantouflage" TargetMode="External"/></Relationships>
</file>

<file path=ppt/slides/_rels/slide272.xml.rels><?xml version="1.0" encoding="UTF-8" standalone="yes"?>
<Relationships xmlns="http://schemas.openxmlformats.org/package/2006/relationships"><Relationship Id="rId8" Type="http://schemas.openxmlformats.org/officeDocument/2006/relationships/hyperlink" Target="http://fr.wikipedia.org/wiki/Retraite_(sociale)" TargetMode="External"/><Relationship Id="rId13" Type="http://schemas.openxmlformats.org/officeDocument/2006/relationships/hyperlink" Target="http://www.toupie.org/Dictionnaire/Loi.htm" TargetMode="External"/><Relationship Id="rId18" Type="http://schemas.openxmlformats.org/officeDocument/2006/relationships/image" Target="../media/image793.jpeg"/><Relationship Id="rId3" Type="http://schemas.openxmlformats.org/officeDocument/2006/relationships/hyperlink" Target="http://fr.wikipedia.org/wiki/Indemnit%C3%A9_de_licenciement" TargetMode="External"/><Relationship Id="rId7" Type="http://schemas.openxmlformats.org/officeDocument/2006/relationships/hyperlink" Target="http://fr.wikipedia.org/wiki/Retraite-chapeau" TargetMode="External"/><Relationship Id="rId12" Type="http://schemas.openxmlformats.org/officeDocument/2006/relationships/hyperlink" Target="http://www.toupie.org/Dictionnaire/Judiciaire.htm" TargetMode="External"/><Relationship Id="rId17" Type="http://schemas.openxmlformats.org/officeDocument/2006/relationships/image" Target="../media/image792.jpeg"/><Relationship Id="rId2" Type="http://schemas.openxmlformats.org/officeDocument/2006/relationships/hyperlink" Target="http://fr.wikipedia.org/wiki/Soci%C3%A9t%C3%A9_anonyme" TargetMode="External"/><Relationship Id="rId16" Type="http://schemas.openxmlformats.org/officeDocument/2006/relationships/image" Target="../media/image791.jpeg"/><Relationship Id="rId1" Type="http://schemas.openxmlformats.org/officeDocument/2006/relationships/slideLayout" Target="../slideLayouts/slideLayout7.xml"/><Relationship Id="rId6" Type="http://schemas.openxmlformats.org/officeDocument/2006/relationships/hyperlink" Target="http://fr.wikipedia.org/wiki/Fusion_(entreprise)" TargetMode="External"/><Relationship Id="rId11" Type="http://schemas.openxmlformats.org/officeDocument/2006/relationships/hyperlink" Target="http://fr.wikipedia.org/wiki/Allemand" TargetMode="External"/><Relationship Id="rId5" Type="http://schemas.openxmlformats.org/officeDocument/2006/relationships/hyperlink" Target="http://fr.wikipedia.org/wiki/Restructuration" TargetMode="External"/><Relationship Id="rId15" Type="http://schemas.openxmlformats.org/officeDocument/2006/relationships/hyperlink" Target="http://www.paradisfiscaux20.com/" TargetMode="External"/><Relationship Id="rId10" Type="http://schemas.openxmlformats.org/officeDocument/2006/relationships/hyperlink" Target="http://fr.wikipedia.org/wiki/Anglais" TargetMode="External"/><Relationship Id="rId19" Type="http://schemas.openxmlformats.org/officeDocument/2006/relationships/hyperlink" Target="http://www.ouest-france.fr/le-patron-de-valeo-empetre-dans-son-parachute-dore-video-338691" TargetMode="External"/><Relationship Id="rId4" Type="http://schemas.openxmlformats.org/officeDocument/2006/relationships/hyperlink" Target="http://fr.wikipedia.org/wiki/Licenciement" TargetMode="External"/><Relationship Id="rId9" Type="http://schemas.openxmlformats.org/officeDocument/2006/relationships/hyperlink" Target="http://fr.wikipedia.org/wiki/Fiscalit%C3%A9" TargetMode="External"/><Relationship Id="rId14" Type="http://schemas.openxmlformats.org/officeDocument/2006/relationships/hyperlink" Target="http://www.toupie.org/Dictionnaire/Paradis_fiscal.htm" TargetMode="External"/></Relationships>
</file>

<file path=ppt/slides/_rels/slide273.xml.rels><?xml version="1.0" encoding="UTF-8" standalone="yes"?>
<Relationships xmlns="http://schemas.openxmlformats.org/package/2006/relationships"><Relationship Id="rId3" Type="http://schemas.openxmlformats.org/officeDocument/2006/relationships/hyperlink" Target="http://fr.wikipedia.org/wiki/Claude-Gilbert_Dubois" TargetMode="External"/><Relationship Id="rId2" Type="http://schemas.openxmlformats.org/officeDocument/2006/relationships/hyperlink" Target="http://fr.wikipedia.org/wiki/D%C3%A9lire" TargetMode="External"/><Relationship Id="rId1" Type="http://schemas.openxmlformats.org/officeDocument/2006/relationships/slideLayout" Target="../slideLayouts/slideLayout7.xml"/><Relationship Id="rId4" Type="http://schemas.openxmlformats.org/officeDocument/2006/relationships/hyperlink" Target="http://www.doctissimo.fr/html/sante/encyclopedie/sa_1005_delire_paranoiaque_paranoia.htm" TargetMode="External"/></Relationships>
</file>

<file path=ppt/slides/_rels/slide274.xml.rels><?xml version="1.0" encoding="UTF-8" standalone="yes"?>
<Relationships xmlns="http://schemas.openxmlformats.org/package/2006/relationships"><Relationship Id="rId3" Type="http://schemas.openxmlformats.org/officeDocument/2006/relationships/hyperlink" Target="http://www.e-bahut.com/topic/14875-commentaire-de-texte-de-schopenhauer/" TargetMode="External"/><Relationship Id="rId2" Type="http://schemas.openxmlformats.org/officeDocument/2006/relationships/hyperlink" Target="http://patrick.ows.fr/?page_id=242" TargetMode="Externa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8" Type="http://schemas.openxmlformats.org/officeDocument/2006/relationships/hyperlink" Target="http://fr.wikipedia.org/wiki/XXe_si%C3%A8cle" TargetMode="External"/><Relationship Id="rId13" Type="http://schemas.openxmlformats.org/officeDocument/2006/relationships/hyperlink" Target="http://www.toupie.org/Dictionnaire/Chauvinisme.htm" TargetMode="External"/><Relationship Id="rId18" Type="http://schemas.openxmlformats.org/officeDocument/2006/relationships/hyperlink" Target="http://www.toupie.org/Dictionnaire/Coalition.htm" TargetMode="External"/><Relationship Id="rId3" Type="http://schemas.openxmlformats.org/officeDocument/2006/relationships/hyperlink" Target="http://fr.wikipedia.org/wiki/%C3%89tat" TargetMode="External"/><Relationship Id="rId7" Type="http://schemas.openxmlformats.org/officeDocument/2006/relationships/hyperlink" Target="http://fr.wikipedia.org/wiki/Totalitarisme" TargetMode="External"/><Relationship Id="rId12" Type="http://schemas.openxmlformats.org/officeDocument/2006/relationships/hyperlink" Target="http://www.toupie.org/Dictionnaire/Valeur.htm" TargetMode="External"/><Relationship Id="rId17" Type="http://schemas.openxmlformats.org/officeDocument/2006/relationships/hyperlink" Target="http://www.toupie.org/Dictionnaire/Souverainete.htm" TargetMode="External"/><Relationship Id="rId2" Type="http://schemas.openxmlformats.org/officeDocument/2006/relationships/hyperlink" Target="http://fr.wikipedia.org/wiki/Parti_politique" TargetMode="External"/><Relationship Id="rId16" Type="http://schemas.openxmlformats.org/officeDocument/2006/relationships/hyperlink" Target="http://www.toupie.org/Dictionnaire/Nation.htm" TargetMode="External"/><Relationship Id="rId20" Type="http://schemas.openxmlformats.org/officeDocument/2006/relationships/hyperlink" Target="http://fr.wikipedia.org/wiki/%C3%89tats-Unis" TargetMode="External"/><Relationship Id="rId1" Type="http://schemas.openxmlformats.org/officeDocument/2006/relationships/slideLayout" Target="../slideLayouts/slideLayout7.xml"/><Relationship Id="rId6" Type="http://schemas.openxmlformats.org/officeDocument/2006/relationships/hyperlink" Target="http://fr.wikipedia.org/wiki/Dictature" TargetMode="External"/><Relationship Id="rId11" Type="http://schemas.openxmlformats.org/officeDocument/2006/relationships/hyperlink" Target="http://fr.wikipedia.org/wiki/D%C3%A9colonisation" TargetMode="External"/><Relationship Id="rId5" Type="http://schemas.openxmlformats.org/officeDocument/2006/relationships/hyperlink" Target="http://fr.wikipedia.org/wiki/Multipartisme" TargetMode="External"/><Relationship Id="rId15" Type="http://schemas.openxmlformats.org/officeDocument/2006/relationships/hyperlink" Target="http://www.toupie.org/Dictionnaire/Ideologie.htm" TargetMode="External"/><Relationship Id="rId10" Type="http://schemas.openxmlformats.org/officeDocument/2006/relationships/hyperlink" Target="http://fr.wikipedia.org/wiki/Afrique_subsaharienne" TargetMode="External"/><Relationship Id="rId19" Type="http://schemas.openxmlformats.org/officeDocument/2006/relationships/hyperlink" Target="http://fr.wikipedia.org/wiki/Ann%C3%A9es_1950" TargetMode="External"/><Relationship Id="rId4" Type="http://schemas.openxmlformats.org/officeDocument/2006/relationships/hyperlink" Target="http://fr.wikipedia.org/wiki/R%C3%A9gime_politique" TargetMode="External"/><Relationship Id="rId9" Type="http://schemas.openxmlformats.org/officeDocument/2006/relationships/hyperlink" Target="http://fr.wikipedia.org/wiki/Communisme" TargetMode="External"/><Relationship Id="rId14" Type="http://schemas.openxmlformats.org/officeDocument/2006/relationships/hyperlink" Target="http://www.toupie.org/Dictionnaire/Nationalisme.htm" TargetMode="External"/></Relationships>
</file>

<file path=ppt/slides/_rels/slide276.xml.rels><?xml version="1.0" encoding="UTF-8" standalone="yes"?>
<Relationships xmlns="http://schemas.openxmlformats.org/package/2006/relationships"><Relationship Id="rId8" Type="http://schemas.openxmlformats.org/officeDocument/2006/relationships/hyperlink" Target="http://fr.wiktionary.org/wiki/%C3%A9crivain" TargetMode="External"/><Relationship Id="rId13" Type="http://schemas.openxmlformats.org/officeDocument/2006/relationships/hyperlink" Target="http://fr.wiktionary.org/wiki/sens" TargetMode="External"/><Relationship Id="rId18" Type="http://schemas.openxmlformats.org/officeDocument/2006/relationships/hyperlink" Target="http://fr.wiktionary.org/wiki/bien" TargetMode="External"/><Relationship Id="rId26" Type="http://schemas.openxmlformats.org/officeDocument/2006/relationships/hyperlink" Target="http://fr.wiktionary.org/wiki/emploi" TargetMode="External"/><Relationship Id="rId3" Type="http://schemas.openxmlformats.org/officeDocument/2006/relationships/hyperlink" Target="http://fr.wiktionary.org/wiki/construction" TargetMode="External"/><Relationship Id="rId21" Type="http://schemas.openxmlformats.org/officeDocument/2006/relationships/hyperlink" Target="http://fr.wiktionary.org/wiki/commettre" TargetMode="External"/><Relationship Id="rId34" Type="http://schemas.openxmlformats.org/officeDocument/2006/relationships/hyperlink" Target="http://fr.wiktionary.org/wiki/cit%C3%A9" TargetMode="External"/><Relationship Id="rId7" Type="http://schemas.openxmlformats.org/officeDocument/2006/relationships/hyperlink" Target="http://fr.wiktionary.org/wiki/propre" TargetMode="External"/><Relationship Id="rId12" Type="http://schemas.openxmlformats.org/officeDocument/2006/relationships/hyperlink" Target="http://fr.wiktionary.org/wiki/vide" TargetMode="External"/><Relationship Id="rId17" Type="http://schemas.openxmlformats.org/officeDocument/2006/relationships/hyperlink" Target="http://fr.wiktionary.org/wiki/violemment" TargetMode="External"/><Relationship Id="rId25" Type="http://schemas.openxmlformats.org/officeDocument/2006/relationships/hyperlink" Target="http://fr.wiktionary.org/wiki/charge" TargetMode="External"/><Relationship Id="rId33" Type="http://schemas.openxmlformats.org/officeDocument/2006/relationships/hyperlink" Target="http://fr.wiktionary.org/wiki/politique" TargetMode="External"/><Relationship Id="rId2" Type="http://schemas.openxmlformats.org/officeDocument/2006/relationships/hyperlink" Target="http://lepartisan.info/Google38/rec/wiktionnaire.php?title=faire-valoir" TargetMode="External"/><Relationship Id="rId16" Type="http://schemas.openxmlformats.org/officeDocument/2006/relationships/hyperlink" Target="http://fr.wiktionary.org/wiki/emporter" TargetMode="External"/><Relationship Id="rId20" Type="http://schemas.openxmlformats.org/officeDocument/2006/relationships/hyperlink" Target="http://fr.wiktionary.org/wiki/maison" TargetMode="External"/><Relationship Id="rId29" Type="http://schemas.openxmlformats.org/officeDocument/2006/relationships/hyperlink" Target="http://fr.wiktionary.org/wiki/scandaleux" TargetMode="External"/><Relationship Id="rId1" Type="http://schemas.openxmlformats.org/officeDocument/2006/relationships/slideLayout" Target="../slideLayouts/slideLayout7.xml"/><Relationship Id="rId6" Type="http://schemas.openxmlformats.org/officeDocument/2006/relationships/hyperlink" Target="http://fr.wiktionary.org/wiki/langue" TargetMode="External"/><Relationship Id="rId11" Type="http://schemas.openxmlformats.org/officeDocument/2006/relationships/hyperlink" Target="http://fr.wiktionary.org/wiki/creux" TargetMode="External"/><Relationship Id="rId24" Type="http://schemas.openxmlformats.org/officeDocument/2006/relationships/hyperlink" Target="http://fr.wiktionary.org/wiki/leur" TargetMode="External"/><Relationship Id="rId32" Type="http://schemas.openxmlformats.org/officeDocument/2006/relationships/hyperlink" Target="http://fr.wiktionary.org/wiki/parti_politique" TargetMode="External"/><Relationship Id="rId37" Type="http://schemas.openxmlformats.org/officeDocument/2006/relationships/image" Target="../media/image796.jpeg"/><Relationship Id="rId5" Type="http://schemas.openxmlformats.org/officeDocument/2006/relationships/hyperlink" Target="http://fr.wiktionary.org/wiki/particulier" TargetMode="External"/><Relationship Id="rId15" Type="http://schemas.openxmlformats.org/officeDocument/2006/relationships/hyperlink" Target="http://fr.wiktionary.org/wiki/xyloglossie" TargetMode="External"/><Relationship Id="rId23" Type="http://schemas.openxmlformats.org/officeDocument/2006/relationships/hyperlink" Target="http://fr.wiktionary.org/wiki/concussion" TargetMode="External"/><Relationship Id="rId28" Type="http://schemas.openxmlformats.org/officeDocument/2006/relationships/hyperlink" Target="http://fr.wiktionary.org/wiki/illicite" TargetMode="External"/><Relationship Id="rId36" Type="http://schemas.openxmlformats.org/officeDocument/2006/relationships/image" Target="../media/image795.jpeg"/><Relationship Id="rId10" Type="http://schemas.openxmlformats.org/officeDocument/2006/relationships/hyperlink" Target="http://fr.wiktionary.org/wiki/discours" TargetMode="External"/><Relationship Id="rId19" Type="http://schemas.openxmlformats.org/officeDocument/2006/relationships/hyperlink" Target="http://fr.wiktionary.org/wiki/ville" TargetMode="External"/><Relationship Id="rId31" Type="http://schemas.openxmlformats.org/officeDocument/2006/relationships/hyperlink" Target="http://fr.wiktionary.org/wiki/politicien" TargetMode="External"/><Relationship Id="rId4" Type="http://schemas.openxmlformats.org/officeDocument/2006/relationships/hyperlink" Target="http://fr.wiktionary.org/wiki/phrase" TargetMode="External"/><Relationship Id="rId9" Type="http://schemas.openxmlformats.org/officeDocument/2006/relationships/hyperlink" Target="http://fr.wiktionary.org/wiki/Annexe:Glossaire_grammatical" TargetMode="External"/><Relationship Id="rId14" Type="http://schemas.openxmlformats.org/officeDocument/2006/relationships/hyperlink" Target="http://fr.wiktionary.org/wiki/langue_de_bois" TargetMode="External"/><Relationship Id="rId22" Type="http://schemas.openxmlformats.org/officeDocument/2006/relationships/hyperlink" Target="http://fr.wiktionary.org/wiki/exaction" TargetMode="External"/><Relationship Id="rId27" Type="http://schemas.openxmlformats.org/officeDocument/2006/relationships/hyperlink" Target="http://fr.wiktionary.org/wiki/gain" TargetMode="External"/><Relationship Id="rId30" Type="http://schemas.openxmlformats.org/officeDocument/2006/relationships/hyperlink" Target="http://fr.wiktionary.org/wiki/homme_politique" TargetMode="External"/><Relationship Id="rId35" Type="http://schemas.openxmlformats.org/officeDocument/2006/relationships/image" Target="../media/image794.jpeg"/></Relationships>
</file>

<file path=ppt/slides/_rels/slide277.xml.rels><?xml version="1.0" encoding="UTF-8" standalone="yes"?>
<Relationships xmlns="http://schemas.openxmlformats.org/package/2006/relationships"><Relationship Id="rId8" Type="http://schemas.openxmlformats.org/officeDocument/2006/relationships/hyperlink" Target="http://www.linternaute.com/dictionnaire/fr/definition/d/" TargetMode="External"/><Relationship Id="rId13" Type="http://schemas.openxmlformats.org/officeDocument/2006/relationships/hyperlink" Target="http://www.linternaute.com/dictionnaire/fr/definition/en/" TargetMode="External"/><Relationship Id="rId18" Type="http://schemas.openxmlformats.org/officeDocument/2006/relationships/hyperlink" Target="http://fr.wiktionary.org/wiki/jouissance" TargetMode="External"/><Relationship Id="rId26" Type="http://schemas.openxmlformats.org/officeDocument/2006/relationships/hyperlink" Target="http://fr.wiktionary.org/wiki/moyen" TargetMode="External"/><Relationship Id="rId3" Type="http://schemas.openxmlformats.org/officeDocument/2006/relationships/hyperlink" Target="http://fr.wiktionary.org/wiki/classe" TargetMode="External"/><Relationship Id="rId21" Type="http://schemas.openxmlformats.org/officeDocument/2006/relationships/hyperlink" Target="http://fr.wiktionary.org/wiki/disposer" TargetMode="External"/><Relationship Id="rId7" Type="http://schemas.openxmlformats.org/officeDocument/2006/relationships/hyperlink" Target="http://www.linternaute.com/dictionnaire/fr/definition/somme/" TargetMode="External"/><Relationship Id="rId12" Type="http://schemas.openxmlformats.org/officeDocument/2006/relationships/hyperlink" Target="http://www.linternaute.com/dictionnaire/fr/definition/quelqu-un/" TargetMode="External"/><Relationship Id="rId17" Type="http://schemas.openxmlformats.org/officeDocument/2006/relationships/hyperlink" Target="http://www.linternaute.com/dictionnaire/fr/definition/dessous-de-table/" TargetMode="External"/><Relationship Id="rId25" Type="http://schemas.openxmlformats.org/officeDocument/2006/relationships/hyperlink" Target="http://fr.wiktionary.org/wiki/cr%C3%A9dit" TargetMode="External"/><Relationship Id="rId2" Type="http://schemas.openxmlformats.org/officeDocument/2006/relationships/hyperlink" Target="http://fr.wiktionary.org/wiki/politique" TargetMode="External"/><Relationship Id="rId16" Type="http://schemas.openxmlformats.org/officeDocument/2006/relationships/hyperlink" Target="http://www.linternaute.com/dictionnaire/fr/definition/rendu/" TargetMode="External"/><Relationship Id="rId20" Type="http://schemas.openxmlformats.org/officeDocument/2006/relationships/hyperlink" Target="http://fr.wiktionary.org/wiki/actuel" TargetMode="External"/><Relationship Id="rId29" Type="http://schemas.openxmlformats.org/officeDocument/2006/relationships/image" Target="../media/image720.jpg"/><Relationship Id="rId1" Type="http://schemas.openxmlformats.org/officeDocument/2006/relationships/slideLayout" Target="../slideLayouts/slideLayout7.xml"/><Relationship Id="rId6" Type="http://schemas.openxmlformats.org/officeDocument/2006/relationships/hyperlink" Target="http://fr.wikipedia.org/wiki/Peuple" TargetMode="External"/><Relationship Id="rId11" Type="http://schemas.openxmlformats.org/officeDocument/2006/relationships/hyperlink" Target="http://www.linternaute.com/dictionnaire/fr/definition/a-1/" TargetMode="External"/><Relationship Id="rId24" Type="http://schemas.openxmlformats.org/officeDocument/2006/relationships/hyperlink" Target="http://fr.wiktionary.org/wiki/autorit%C3%A9" TargetMode="External"/><Relationship Id="rId5" Type="http://schemas.openxmlformats.org/officeDocument/2006/relationships/hyperlink" Target="http://fr.wikipedia.org/wiki/%C3%89lite" TargetMode="External"/><Relationship Id="rId15" Type="http://schemas.openxmlformats.org/officeDocument/2006/relationships/hyperlink" Target="http://www.linternaute.com/dictionnaire/fr/definition/un/" TargetMode="External"/><Relationship Id="rId23" Type="http://schemas.openxmlformats.org/officeDocument/2006/relationships/hyperlink" Target="http://fr.wiktionary.org/wiki/bien" TargetMode="External"/><Relationship Id="rId28" Type="http://schemas.openxmlformats.org/officeDocument/2006/relationships/image" Target="../media/image797.jpeg"/><Relationship Id="rId10" Type="http://schemas.openxmlformats.org/officeDocument/2006/relationships/hyperlink" Target="http://www.linternaute.com/dictionnaire/fr/definition/donnee/" TargetMode="External"/><Relationship Id="rId19" Type="http://schemas.openxmlformats.org/officeDocument/2006/relationships/hyperlink" Target="http://fr.wiktionary.org/wiki/facult%C3%A9" TargetMode="External"/><Relationship Id="rId4" Type="http://schemas.openxmlformats.org/officeDocument/2006/relationships/hyperlink" Target="http://fr.wiktionary.org/wiki/%C3%A9lite" TargetMode="External"/><Relationship Id="rId9" Type="http://schemas.openxmlformats.org/officeDocument/2006/relationships/hyperlink" Target="http://www.linternaute.com/dictionnaire/fr/definition/argent/" TargetMode="External"/><Relationship Id="rId14" Type="http://schemas.openxmlformats.org/officeDocument/2006/relationships/hyperlink" Target="http://www.linternaute.com/dictionnaire/fr/definition/echange-1/" TargetMode="External"/><Relationship Id="rId22" Type="http://schemas.openxmlformats.org/officeDocument/2006/relationships/hyperlink" Target="http://fr.wiktionary.org/wiki/jouir" TargetMode="External"/><Relationship Id="rId27" Type="http://schemas.openxmlformats.org/officeDocument/2006/relationships/hyperlink" Target="http://www.toupie.org/Dictionnaire/Mandat.htm" TargetMode="External"/><Relationship Id="rId30" Type="http://schemas.openxmlformats.org/officeDocument/2006/relationships/image" Target="../media/image798.jpg"/></Relationships>
</file>

<file path=ppt/slides/_rels/slide278.xml.rels><?xml version="1.0" encoding="UTF-8" standalone="yes"?>
<Relationships xmlns="http://schemas.openxmlformats.org/package/2006/relationships"><Relationship Id="rId8" Type="http://schemas.openxmlformats.org/officeDocument/2006/relationships/hyperlink" Target="http://fr.wikipedia.org/wiki/Pr%C3%A9sident" TargetMode="External"/><Relationship Id="rId13" Type="http://schemas.openxmlformats.org/officeDocument/2006/relationships/hyperlink" Target="http://fr.wikipedia.org/wiki/Militaire" TargetMode="External"/><Relationship Id="rId18" Type="http://schemas.openxmlformats.org/officeDocument/2006/relationships/hyperlink" Target="http://fr.wikipedia.org/wiki/S%C3%A9paration_des_pouvoirs" TargetMode="External"/><Relationship Id="rId26" Type="http://schemas.openxmlformats.org/officeDocument/2006/relationships/hyperlink" Target="http://www.linternaute.com/dictionnaire/fr/definition/titre/" TargetMode="External"/><Relationship Id="rId3" Type="http://schemas.openxmlformats.org/officeDocument/2006/relationships/hyperlink" Target="http://fr.wikipedia.org/wiki/Comp%C3%A9tence_li%C3%A9e" TargetMode="External"/><Relationship Id="rId21" Type="http://schemas.openxmlformats.org/officeDocument/2006/relationships/hyperlink" Target="http://fr.wikipedia.org/wiki/Pouvoir_judiciaire" TargetMode="External"/><Relationship Id="rId34" Type="http://schemas.openxmlformats.org/officeDocument/2006/relationships/hyperlink" Target="http://www.linternaute.com/dictionnaire/fr/usage/litteraire/1/" TargetMode="External"/><Relationship Id="rId7" Type="http://schemas.openxmlformats.org/officeDocument/2006/relationships/hyperlink" Target="http://fr.wikipedia.org/wiki/%C3%89tat" TargetMode="External"/><Relationship Id="rId12" Type="http://schemas.openxmlformats.org/officeDocument/2006/relationships/hyperlink" Target="http://fr.wikipedia.org/wiki/Influence_sociale" TargetMode="External"/><Relationship Id="rId17" Type="http://schemas.openxmlformats.org/officeDocument/2006/relationships/hyperlink" Target="http://fr.wikipedia.org/wiki/Dictature" TargetMode="External"/><Relationship Id="rId25" Type="http://schemas.openxmlformats.org/officeDocument/2006/relationships/hyperlink" Target="http://www.linternaute.com/dictionnaire/fr/definition/certains/" TargetMode="External"/><Relationship Id="rId33" Type="http://schemas.openxmlformats.org/officeDocument/2006/relationships/hyperlink" Target="http://www.linternaute.com/dictionnaire/fr/definition/lucratif/" TargetMode="External"/><Relationship Id="rId2" Type="http://schemas.openxmlformats.org/officeDocument/2006/relationships/hyperlink" Target="http://fr.wiktionary.org/wiki/d%C3%A9cider" TargetMode="External"/><Relationship Id="rId16" Type="http://schemas.openxmlformats.org/officeDocument/2006/relationships/hyperlink" Target="http://fr.wikipedia.org/wiki/Tyrannie" TargetMode="External"/><Relationship Id="rId20" Type="http://schemas.openxmlformats.org/officeDocument/2006/relationships/hyperlink" Target="http://fr.wikipedia.org/wiki/Pouvoir_ex%C3%A9cutif" TargetMode="External"/><Relationship Id="rId29" Type="http://schemas.openxmlformats.org/officeDocument/2006/relationships/hyperlink" Target="http://www.linternaute.com/dictionnaire/fr/usage/ancien/1/" TargetMode="External"/><Relationship Id="rId1" Type="http://schemas.openxmlformats.org/officeDocument/2006/relationships/slideLayout" Target="../slideLayouts/slideLayout7.xml"/><Relationship Id="rId6" Type="http://schemas.openxmlformats.org/officeDocument/2006/relationships/hyperlink" Target="http://fr.wikipedia.org/wiki/Souverainet%C3%A9" TargetMode="External"/><Relationship Id="rId11" Type="http://schemas.openxmlformats.org/officeDocument/2006/relationships/hyperlink" Target="http://fr.wikipedia.org/wiki/Empereur" TargetMode="External"/><Relationship Id="rId24" Type="http://schemas.openxmlformats.org/officeDocument/2006/relationships/hyperlink" Target="http://www.linternaute.com/dictionnaire/fr/definition/a-1/" TargetMode="External"/><Relationship Id="rId32" Type="http://schemas.openxmlformats.org/officeDocument/2006/relationships/hyperlink" Target="http://www.linternaute.com/dictionnaire/fr/definition/situation/" TargetMode="External"/><Relationship Id="rId5" Type="http://schemas.openxmlformats.org/officeDocument/2006/relationships/hyperlink" Target="http://fr.wikipedia.org/wiki/Soci%C3%A9t%C3%A9_(sciences_sociales)" TargetMode="External"/><Relationship Id="rId15" Type="http://schemas.openxmlformats.org/officeDocument/2006/relationships/hyperlink" Target="http://fr.wikipedia.org/wiki/Despotisme" TargetMode="External"/><Relationship Id="rId23" Type="http://schemas.openxmlformats.org/officeDocument/2006/relationships/hyperlink" Target="http://www.linternaute.com/dictionnaire/fr/definition/rattache/" TargetMode="External"/><Relationship Id="rId28" Type="http://schemas.openxmlformats.org/officeDocument/2006/relationships/hyperlink" Target="http://www.linternaute.com/dictionnaire/fr/theme/religion/1/" TargetMode="External"/><Relationship Id="rId10" Type="http://schemas.openxmlformats.org/officeDocument/2006/relationships/hyperlink" Target="http://fr.wikipedia.org/wiki/Roi" TargetMode="External"/><Relationship Id="rId19" Type="http://schemas.openxmlformats.org/officeDocument/2006/relationships/hyperlink" Target="http://fr.wikipedia.org/wiki/Pouvoir_l%C3%A9gislatif" TargetMode="External"/><Relationship Id="rId31" Type="http://schemas.openxmlformats.org/officeDocument/2006/relationships/hyperlink" Target="http://www.linternaute.com/dictionnaire/fr/definition/d/" TargetMode="External"/><Relationship Id="rId4" Type="http://schemas.openxmlformats.org/officeDocument/2006/relationships/hyperlink" Target="http://fr.wikipedia.org/wiki/Principe_de_l%C3%A9galit%C3%A9" TargetMode="External"/><Relationship Id="rId9" Type="http://schemas.openxmlformats.org/officeDocument/2006/relationships/hyperlink" Target="http://fr.wikipedia.org/wiki/Premier_ministre" TargetMode="External"/><Relationship Id="rId14" Type="http://schemas.openxmlformats.org/officeDocument/2006/relationships/hyperlink" Target="http://fr.wikipedia.org/w/index.php?title=Abus_de_pouvoir&amp;action=edit&amp;redlink=1" TargetMode="External"/><Relationship Id="rId22" Type="http://schemas.openxmlformats.org/officeDocument/2006/relationships/hyperlink" Target="http://www.linternaute.com/dictionnaire/fr/definition/revenu/" TargetMode="External"/><Relationship Id="rId27" Type="http://schemas.openxmlformats.org/officeDocument/2006/relationships/hyperlink" Target="http://www.linternaute.com/dictionnaire/fr/definition/ecclesiastique-1/" TargetMode="External"/><Relationship Id="rId30" Type="http://schemas.openxmlformats.org/officeDocument/2006/relationships/hyperlink" Target="http://www.linternaute.com/dictionnaire/fr/definition/tire-1/" TargetMode="External"/><Relationship Id="rId35" Type="http://schemas.openxmlformats.org/officeDocument/2006/relationships/hyperlink" Target="http://www.linternaute.com/dictionnaire/fr/definition/benefice/" TargetMode="External"/></Relationships>
</file>

<file path=ppt/slides/_rels/slide279.xml.rels><?xml version="1.0" encoding="UTF-8" standalone="yes"?>
<Relationships xmlns="http://schemas.openxmlformats.org/package/2006/relationships"><Relationship Id="rId8" Type="http://schemas.openxmlformats.org/officeDocument/2006/relationships/hyperlink" Target="http://fr.wikipedia.org/wiki/Bouc_%C3%A9missaire" TargetMode="External"/><Relationship Id="rId13" Type="http://schemas.openxmlformats.org/officeDocument/2006/relationships/hyperlink" Target="http://fr.wiktionary.org/wiki/intensive" TargetMode="External"/><Relationship Id="rId18" Type="http://schemas.openxmlformats.org/officeDocument/2006/relationships/hyperlink" Target="http://fr.wiktionary.org/wiki/propager" TargetMode="External"/><Relationship Id="rId3" Type="http://schemas.openxmlformats.org/officeDocument/2006/relationships/hyperlink" Target="http://fr.wiktionary.org/wiki/nuisible" TargetMode="External"/><Relationship Id="rId21" Type="http://schemas.openxmlformats.org/officeDocument/2006/relationships/hyperlink" Target="http://fr.wiktionary.org/wiki/social" TargetMode="External"/><Relationship Id="rId7" Type="http://schemas.openxmlformats.org/officeDocument/2006/relationships/hyperlink" Target="http://fr.wikipedia.org/wiki/Parodie_de_proc%C3%A8s" TargetMode="External"/><Relationship Id="rId12" Type="http://schemas.openxmlformats.org/officeDocument/2006/relationships/hyperlink" Target="http://fr.wiktionary.org/wiki/propagation" TargetMode="External"/><Relationship Id="rId17" Type="http://schemas.openxmlformats.org/officeDocument/2006/relationships/hyperlink" Target="http://fr.wiktionary.org/wiki/but" TargetMode="External"/><Relationship Id="rId2" Type="http://schemas.openxmlformats.org/officeDocument/2006/relationships/hyperlink" Target="http://fr.wiktionary.org/wiki/Annexe:Glossaire_grammatical" TargetMode="External"/><Relationship Id="rId16" Type="http://schemas.openxmlformats.org/officeDocument/2006/relationships/hyperlink" Target="http://fr.wiktionary.org/wiki/organisme" TargetMode="External"/><Relationship Id="rId20" Type="http://schemas.openxmlformats.org/officeDocument/2006/relationships/hyperlink" Target="http://fr.wiktionary.org/wiki/public" TargetMode="External"/><Relationship Id="rId1" Type="http://schemas.openxmlformats.org/officeDocument/2006/relationships/slideLayout" Target="../slideLayouts/slideLayout7.xml"/><Relationship Id="rId6" Type="http://schemas.openxmlformats.org/officeDocument/2006/relationships/hyperlink" Target="http://fr.wiktionary.org/wiki/comportement" TargetMode="External"/><Relationship Id="rId11" Type="http://schemas.openxmlformats.org/officeDocument/2006/relationships/hyperlink" Target="http://fr.wikipedia.org/wiki/Publicit%C3%A9" TargetMode="External"/><Relationship Id="rId5" Type="http://schemas.openxmlformats.org/officeDocument/2006/relationships/hyperlink" Target="http://fr.wiktionary.org/wiki/environnement" TargetMode="External"/><Relationship Id="rId15" Type="http://schemas.openxmlformats.org/officeDocument/2006/relationships/hyperlink" Target="http://fr.wiktionary.org/wiki/doctrine" TargetMode="External"/><Relationship Id="rId10" Type="http://schemas.openxmlformats.org/officeDocument/2006/relationships/hyperlink" Target="http://fr.wikipedia.org/wiki/Propagande" TargetMode="External"/><Relationship Id="rId19" Type="http://schemas.openxmlformats.org/officeDocument/2006/relationships/hyperlink" Target="http://fr.wiktionary.org/wiki/certain" TargetMode="External"/><Relationship Id="rId4" Type="http://schemas.openxmlformats.org/officeDocument/2006/relationships/hyperlink" Target="http://fr.wiktionary.org/wiki/autrui" TargetMode="External"/><Relationship Id="rId9" Type="http://schemas.openxmlformats.org/officeDocument/2006/relationships/hyperlink" Target="http://fr.wikipedia.org/wiki/Psychologie" TargetMode="External"/><Relationship Id="rId14" Type="http://schemas.openxmlformats.org/officeDocument/2006/relationships/hyperlink" Target="http://fr.wiktionary.org/wiki/opinion" TargetMode="External"/><Relationship Id="rId22" Type="http://schemas.openxmlformats.org/officeDocument/2006/relationships/hyperlink" Target="http://fr.wikipedia.org/wiki/Dieu"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g"/><Relationship Id="rId17" Type="http://schemas.openxmlformats.org/officeDocument/2006/relationships/image" Target="../media/image70.jpg"/><Relationship Id="rId2" Type="http://schemas.openxmlformats.org/officeDocument/2006/relationships/image" Target="../media/image55.jpeg"/><Relationship Id="rId16"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g"/><Relationship Id="rId5" Type="http://schemas.openxmlformats.org/officeDocument/2006/relationships/image" Target="../media/image58.jpeg"/><Relationship Id="rId15" Type="http://schemas.openxmlformats.org/officeDocument/2006/relationships/image" Target="../media/image68.jpg"/><Relationship Id="rId10" Type="http://schemas.openxmlformats.org/officeDocument/2006/relationships/image" Target="../media/image63.jpg"/><Relationship Id="rId4" Type="http://schemas.openxmlformats.org/officeDocument/2006/relationships/image" Target="../media/image57.jpeg"/><Relationship Id="rId9" Type="http://schemas.openxmlformats.org/officeDocument/2006/relationships/image" Target="../media/image62.jpg"/><Relationship Id="rId14" Type="http://schemas.openxmlformats.org/officeDocument/2006/relationships/image" Target="../media/image67.jpg"/></Relationships>
</file>

<file path=ppt/slides/_rels/slide280.xml.rels><?xml version="1.0" encoding="UTF-8" standalone="yes"?>
<Relationships xmlns="http://schemas.openxmlformats.org/package/2006/relationships"><Relationship Id="rId8" Type="http://schemas.openxmlformats.org/officeDocument/2006/relationships/hyperlink" Target="http://fr.wiktionary.org/wiki/fortune" TargetMode="External"/><Relationship Id="rId13" Type="http://schemas.openxmlformats.org/officeDocument/2006/relationships/hyperlink" Target="http://fr.wiktionary.org/wiki/quelque_chose" TargetMode="External"/><Relationship Id="rId3" Type="http://schemas.openxmlformats.org/officeDocument/2006/relationships/hyperlink" Target="http://www.amazon.com/Robert-Wright/e/B000AP9O2U/ref=dp_byline_cont_book_1" TargetMode="External"/><Relationship Id="rId7" Type="http://schemas.openxmlformats.org/officeDocument/2006/relationships/hyperlink" Target="http://fr.wiktionary.org/wiki/prendre_soin" TargetMode="External"/><Relationship Id="rId12" Type="http://schemas.openxmlformats.org/officeDocument/2006/relationships/hyperlink" Target="http://fr.wiktionary.org/wiki/progr%C3%A8s" TargetMode="External"/><Relationship Id="rId2" Type="http://schemas.openxmlformats.org/officeDocument/2006/relationships/hyperlink" Target="http://www.amazon.com/gp/product/0316734918?ie=UTF8&amp;tag=slatmaga-20&amp;linkCode=as2&amp;camp=1789&amp;creative=390957&amp;creativeASIN=0316734918" TargetMode="External"/><Relationship Id="rId1" Type="http://schemas.openxmlformats.org/officeDocument/2006/relationships/slideLayout" Target="../slideLayouts/slideLayout7.xml"/><Relationship Id="rId6" Type="http://schemas.openxmlformats.org/officeDocument/2006/relationships/hyperlink" Target="http://fr.wiktionary.org/wiki/favorise" TargetMode="External"/><Relationship Id="rId11" Type="http://schemas.openxmlformats.org/officeDocument/2006/relationships/hyperlink" Target="http://fr.wiktionary.org/wiki/accroissement" TargetMode="External"/><Relationship Id="rId5" Type="http://schemas.openxmlformats.org/officeDocument/2006/relationships/hyperlink" Target="http://fr.wiktionary.org/wiki/prot%C3%A8ge" TargetMode="External"/><Relationship Id="rId10" Type="http://schemas.openxmlformats.org/officeDocument/2006/relationships/hyperlink" Target="http://fr.wiktionary.org/wiki/favoriser" TargetMode="External"/><Relationship Id="rId4" Type="http://schemas.openxmlformats.org/officeDocument/2006/relationships/hyperlink" Target="http://fr.wiktionary.org/wiki/personne" TargetMode="External"/><Relationship Id="rId9" Type="http://schemas.openxmlformats.org/officeDocument/2006/relationships/hyperlink" Target="http://fr.wiktionary.org/wiki/int%C3%A9r%C3%AAt" TargetMode="External"/></Relationships>
</file>

<file path=ppt/slides/_rels/slide281.xml.rels><?xml version="1.0" encoding="UTF-8" standalone="yes"?>
<Relationships xmlns="http://schemas.openxmlformats.org/package/2006/relationships"><Relationship Id="rId8" Type="http://schemas.openxmlformats.org/officeDocument/2006/relationships/hyperlink" Target="http://www.psychologie-sociale.com/index.php?option=com_content&amp;task=view&amp;id=60&amp;Itemid=2" TargetMode="External"/><Relationship Id="rId13" Type="http://schemas.openxmlformats.org/officeDocument/2006/relationships/hyperlink" Target="http://fr.wiktionary.org/wiki/ensemble" TargetMode="External"/><Relationship Id="rId3" Type="http://schemas.openxmlformats.org/officeDocument/2006/relationships/hyperlink" Target="http://www.doctissimo.fr/html/psychologie/principales_maladies/9825-psychopathie-psychopathe-symptomes.htm" TargetMode="External"/><Relationship Id="rId7" Type="http://schemas.openxmlformats.org/officeDocument/2006/relationships/image" Target="../media/image799.jpeg"/><Relationship Id="rId12" Type="http://schemas.openxmlformats.org/officeDocument/2006/relationships/hyperlink" Target="http://fr.wiktionary.org/wiki/poser" TargetMode="External"/><Relationship Id="rId2" Type="http://schemas.openxmlformats.org/officeDocument/2006/relationships/hyperlink" Target="http://www.psychologies.com/Dico-Psycho/Culpabilite" TargetMode="External"/><Relationship Id="rId1" Type="http://schemas.openxmlformats.org/officeDocument/2006/relationships/slideLayout" Target="../slideLayouts/slideLayout7.xml"/><Relationship Id="rId6" Type="http://schemas.openxmlformats.org/officeDocument/2006/relationships/hyperlink" Target="http://fr.wiktionary.org/wiki/besoin" TargetMode="External"/><Relationship Id="rId11" Type="http://schemas.openxmlformats.org/officeDocument/2006/relationships/hyperlink" Target="http://fr.wiktionary.org/wiki/fait" TargetMode="External"/><Relationship Id="rId5" Type="http://schemas.openxmlformats.org/officeDocument/2006/relationships/hyperlink" Target="http://fr.wiktionary.org/wiki/psychique" TargetMode="External"/><Relationship Id="rId10" Type="http://schemas.openxmlformats.org/officeDocument/2006/relationships/hyperlink" Target="http://www.larousse.fr/dictionnaires/francais/question/65653" TargetMode="External"/><Relationship Id="rId4" Type="http://schemas.openxmlformats.org/officeDocument/2006/relationships/hyperlink" Target="http://fr.wiktionary.org/wiki/force" TargetMode="External"/><Relationship Id="rId9" Type="http://schemas.openxmlformats.org/officeDocument/2006/relationships/hyperlink" Target="http://fr.wikipedia.org/wiki/Exp%C3%A9rience_de_Milgram" TargetMode="External"/><Relationship Id="rId14" Type="http://schemas.openxmlformats.org/officeDocument/2006/relationships/hyperlink" Target="http://fr.wiktionary.org/wiki/question" TargetMode="External"/></Relationships>
</file>

<file path=ppt/slides/_rels/slide282.xml.rels><?xml version="1.0" encoding="UTF-8" standalone="yes"?>
<Relationships xmlns="http://schemas.openxmlformats.org/package/2006/relationships"><Relationship Id="rId13" Type="http://schemas.openxmlformats.org/officeDocument/2006/relationships/hyperlink" Target="http://fr.wiktionary.org/wiki/cot%C3%A9" TargetMode="External"/><Relationship Id="rId18" Type="http://schemas.openxmlformats.org/officeDocument/2006/relationships/hyperlink" Target="http://fr.wiktionary.org/wiki/homme" TargetMode="External"/><Relationship Id="rId26" Type="http://schemas.openxmlformats.org/officeDocument/2006/relationships/hyperlink" Target="http://fr.wiktionary.org/wiki/preuve" TargetMode="External"/><Relationship Id="rId39" Type="http://schemas.openxmlformats.org/officeDocument/2006/relationships/hyperlink" Target="http://fr.wikipedia.org/wiki/Temp%C3%A9rature" TargetMode="External"/><Relationship Id="rId3" Type="http://schemas.openxmlformats.org/officeDocument/2006/relationships/hyperlink" Target="http://fr.wiktionary.org/wiki/proximit%C3%A9" TargetMode="External"/><Relationship Id="rId21" Type="http://schemas.openxmlformats.org/officeDocument/2006/relationships/hyperlink" Target="http://fr.wiktionary.org/wiki/conduit" TargetMode="External"/><Relationship Id="rId34" Type="http://schemas.openxmlformats.org/officeDocument/2006/relationships/hyperlink" Target="http://fr.wiktionary.org/wiki/%C3%89tat" TargetMode="External"/><Relationship Id="rId42" Type="http://schemas.openxmlformats.org/officeDocument/2006/relationships/hyperlink" Target="http://fr.wikipedia.org/wiki/Monde_(univers)" TargetMode="External"/><Relationship Id="rId47" Type="http://schemas.openxmlformats.org/officeDocument/2006/relationships/hyperlink" Target="http://fr.wikipedia.org/wiki/Groupe_d'experts_intergouvernemental_sur_l'%C3%A9volution_du_climat" TargetMode="External"/><Relationship Id="rId50" Type="http://schemas.openxmlformats.org/officeDocument/2006/relationships/hyperlink" Target="http://fr.wiktionary.org/wiki/gratitude" TargetMode="External"/><Relationship Id="rId7" Type="http://schemas.openxmlformats.org/officeDocument/2006/relationships/hyperlink" Target="http://fr.wiktionary.org/wiki/argent" TargetMode="External"/><Relationship Id="rId12" Type="http://schemas.openxmlformats.org/officeDocument/2006/relationships/hyperlink" Target="http://fr.wiktionary.org/wiki/soci%C3%A9t%C3%A9" TargetMode="External"/><Relationship Id="rId17" Type="http://schemas.openxmlformats.org/officeDocument/2006/relationships/hyperlink" Target="http://fr.wiktionary.org/wiki/intellectuel" TargetMode="External"/><Relationship Id="rId25" Type="http://schemas.openxmlformats.org/officeDocument/2006/relationships/hyperlink" Target="http://fr.wiktionary.org/wiki/administrer" TargetMode="External"/><Relationship Id="rId33" Type="http://schemas.openxmlformats.org/officeDocument/2006/relationships/hyperlink" Target="http://fr.wiktionary.org/wiki/int%C3%A9r%C3%AAt" TargetMode="External"/><Relationship Id="rId38" Type="http://schemas.openxmlformats.org/officeDocument/2006/relationships/hyperlink" Target="http://fr.wiktionary.org/wiki/morale" TargetMode="External"/><Relationship Id="rId46" Type="http://schemas.openxmlformats.org/officeDocument/2006/relationships/hyperlink" Target="http://fr.wikipedia.org/wiki/ONU" TargetMode="External"/><Relationship Id="rId2" Type="http://schemas.openxmlformats.org/officeDocument/2006/relationships/hyperlink" Target="http://fr.wiktionary.org/wiki/chantage" TargetMode="External"/><Relationship Id="rId16" Type="http://schemas.openxmlformats.org/officeDocument/2006/relationships/hyperlink" Target="http://fr.wiktionary.org/wiki/facult%C3%A9" TargetMode="External"/><Relationship Id="rId20" Type="http://schemas.openxmlformats.org/officeDocument/2006/relationships/hyperlink" Target="http://fr.wiktionary.org/wiki/juge" TargetMode="External"/><Relationship Id="rId29" Type="http://schemas.openxmlformats.org/officeDocument/2006/relationships/hyperlink" Target="http://fr.wiktionary.org/wiki/sagesse" TargetMode="External"/><Relationship Id="rId41" Type="http://schemas.openxmlformats.org/officeDocument/2006/relationships/hyperlink" Target="http://fr.wikipedia.org/wiki/Atmosph%C3%A8re_terrestre" TargetMode="External"/><Relationship Id="rId1" Type="http://schemas.openxmlformats.org/officeDocument/2006/relationships/slideLayout" Target="../slideLayouts/slideLayout7.xml"/><Relationship Id="rId6" Type="http://schemas.openxmlformats.org/officeDocument/2006/relationships/hyperlink" Target="http://fr.wiktionary.org/wiki/extorquer" TargetMode="External"/><Relationship Id="rId11" Type="http://schemas.openxmlformats.org/officeDocument/2006/relationships/hyperlink" Target="http://fr.wiktionary.org/wiki/banquier" TargetMode="External"/><Relationship Id="rId24" Type="http://schemas.openxmlformats.org/officeDocument/2006/relationships/hyperlink" Target="http://fr.wiktionary.org/wiki/d%C3%A9monstration" TargetMode="External"/><Relationship Id="rId32" Type="http://schemas.openxmlformats.org/officeDocument/2006/relationships/hyperlink" Target="http://fr.wiktionary.org/wiki/principe" TargetMode="External"/><Relationship Id="rId37" Type="http://schemas.openxmlformats.org/officeDocument/2006/relationships/hyperlink" Target="http://fr.wiktionary.org/wiki/droit" TargetMode="External"/><Relationship Id="rId40" Type="http://schemas.openxmlformats.org/officeDocument/2006/relationships/hyperlink" Target="http://fr.wikipedia.org/wiki/Oc%C3%A9an" TargetMode="External"/><Relationship Id="rId45" Type="http://schemas.openxmlformats.org/officeDocument/2006/relationships/hyperlink" Target="http://fr.wikipedia.org/wiki/1988" TargetMode="External"/><Relationship Id="rId53" Type="http://schemas.openxmlformats.org/officeDocument/2006/relationships/hyperlink" Target="http://fr.wiktionary.org/wiki/re%C3%A7u" TargetMode="External"/><Relationship Id="rId5" Type="http://schemas.openxmlformats.org/officeDocument/2006/relationships/hyperlink" Target="http://fr.wiktionary.org/wiki/violence" TargetMode="External"/><Relationship Id="rId15" Type="http://schemas.openxmlformats.org/officeDocument/2006/relationships/hyperlink" Target="http://fr.wiktionary.org/wiki/inamical" TargetMode="External"/><Relationship Id="rId23" Type="http://schemas.openxmlformats.org/officeDocument/2006/relationships/hyperlink" Target="http://fr.wiktionary.org/wiki/%C3%A9tablir" TargetMode="External"/><Relationship Id="rId28" Type="http://schemas.openxmlformats.org/officeDocument/2006/relationships/hyperlink" Target="http://fr.wiktionary.org/wiki/usage" TargetMode="External"/><Relationship Id="rId36" Type="http://schemas.openxmlformats.org/officeDocument/2006/relationships/hyperlink" Target="http://fr.wiktionary.org/wiki/consid%C3%A9ration" TargetMode="External"/><Relationship Id="rId49" Type="http://schemas.openxmlformats.org/officeDocument/2006/relationships/hyperlink" Target="http://future.arte.tv/fr/climat-comment-faire-descendre-la-fievre" TargetMode="External"/><Relationship Id="rId10" Type="http://schemas.openxmlformats.org/officeDocument/2006/relationships/hyperlink" Target="http://fr.wiktionary.org/wiki/financier" TargetMode="External"/><Relationship Id="rId19" Type="http://schemas.openxmlformats.org/officeDocument/2006/relationships/hyperlink" Target="http://fr.wiktionary.org/wiki/conna%C3%AEtre" TargetMode="External"/><Relationship Id="rId31" Type="http://schemas.openxmlformats.org/officeDocument/2006/relationships/hyperlink" Target="http://fr.wiktionary.org/wiki/esprit" TargetMode="External"/><Relationship Id="rId44" Type="http://schemas.openxmlformats.org/officeDocument/2006/relationships/hyperlink" Target="http://fr.wikipedia.org/wiki/XXe_si%C3%A8cle" TargetMode="External"/><Relationship Id="rId52" Type="http://schemas.openxmlformats.org/officeDocument/2006/relationships/hyperlink" Target="http://fr.wiktionary.org/wiki/bienfait" TargetMode="External"/><Relationship Id="rId4" Type="http://schemas.openxmlformats.org/officeDocument/2006/relationships/hyperlink" Target="http://fr.wiktionary.org/wiki/menace" TargetMode="External"/><Relationship Id="rId9" Type="http://schemas.openxmlformats.org/officeDocument/2006/relationships/hyperlink" Target="http://fr.wiktionary.org/wiki/renseignement" TargetMode="External"/><Relationship Id="rId14" Type="http://schemas.openxmlformats.org/officeDocument/2006/relationships/hyperlink" Target="http://fr.wiktionary.org/wiki/offre_publique_d%E2%80%99achat" TargetMode="External"/><Relationship Id="rId22" Type="http://schemas.openxmlformats.org/officeDocument/2006/relationships/hyperlink" Target="http://fr.wiktionary.org/wiki/raisonner" TargetMode="External"/><Relationship Id="rId27" Type="http://schemas.openxmlformats.org/officeDocument/2006/relationships/hyperlink" Target="http://fr.wiktionary.org/wiki/bon_sens" TargetMode="External"/><Relationship Id="rId30" Type="http://schemas.openxmlformats.org/officeDocument/2006/relationships/hyperlink" Target="http://fr.wiktionary.org/wiki/justesse" TargetMode="External"/><Relationship Id="rId35" Type="http://schemas.openxmlformats.org/officeDocument/2006/relationships/hyperlink" Target="http://fr.wiktionary.org/wiki/primer" TargetMode="External"/><Relationship Id="rId43" Type="http://schemas.openxmlformats.org/officeDocument/2006/relationships/hyperlink" Target="http://fr.wikipedia.org/wiki/Changement_climatique" TargetMode="External"/><Relationship Id="rId48" Type="http://schemas.openxmlformats.org/officeDocument/2006/relationships/hyperlink" Target="http://fr.wikipedia.org/wiki/R%C3%A9chauffement_climatique" TargetMode="External"/><Relationship Id="rId8" Type="http://schemas.openxmlformats.org/officeDocument/2006/relationships/hyperlink" Target="http://fr.wiktionary.org/wiki/objet" TargetMode="External"/><Relationship Id="rId51" Type="http://schemas.openxmlformats.org/officeDocument/2006/relationships/hyperlink" Target="http://fr.wiktionary.org/wiki/souvenir" TargetMode="External"/></Relationships>
</file>

<file path=ppt/slides/_rels/slide283.xml.rels><?xml version="1.0" encoding="UTF-8" standalone="yes"?>
<Relationships xmlns="http://schemas.openxmlformats.org/package/2006/relationships"><Relationship Id="rId8" Type="http://schemas.openxmlformats.org/officeDocument/2006/relationships/hyperlink" Target="http://fr.wikipedia.org/wiki/%C3%89leveur" TargetMode="External"/><Relationship Id="rId13" Type="http://schemas.openxmlformats.org/officeDocument/2006/relationships/hyperlink" Target="http://fr.wikipedia.org/wiki/Autoritarisme" TargetMode="External"/><Relationship Id="rId18" Type="http://schemas.openxmlformats.org/officeDocument/2006/relationships/image" Target="../media/image800.jpg"/><Relationship Id="rId3" Type="http://schemas.openxmlformats.org/officeDocument/2006/relationships/hyperlink" Target="http://fr.wikipedia.org/wiki/Biog%C3%A9ographie" TargetMode="External"/><Relationship Id="rId7" Type="http://schemas.openxmlformats.org/officeDocument/2006/relationships/hyperlink" Target="http://fr.wikipedia.org/wiki/P%C3%AAcheur" TargetMode="External"/><Relationship Id="rId12" Type="http://schemas.openxmlformats.org/officeDocument/2006/relationships/hyperlink" Target="http://fr.wikipedia.org/wiki/Ploutocratie" TargetMode="External"/><Relationship Id="rId17" Type="http://schemas.openxmlformats.org/officeDocument/2006/relationships/hyperlink" Target="http://www.expressio.fr/expressions/une-republique-bananiere.php" TargetMode="External"/><Relationship Id="rId2" Type="http://schemas.openxmlformats.org/officeDocument/2006/relationships/hyperlink" Target="http://fr.wikipedia.org/wiki/Migrations_humaines" TargetMode="External"/><Relationship Id="rId16" Type="http://schemas.openxmlformats.org/officeDocument/2006/relationships/hyperlink" Target="http://fr.wikipedia.org/wiki/Corruption_politique" TargetMode="External"/><Relationship Id="rId1" Type="http://schemas.openxmlformats.org/officeDocument/2006/relationships/slideLayout" Target="../slideLayouts/slideLayout7.xml"/><Relationship Id="rId6" Type="http://schemas.openxmlformats.org/officeDocument/2006/relationships/hyperlink" Target="http://fr.wikipedia.org/wiki/Chasseurs-cueilleurs" TargetMode="External"/><Relationship Id="rId11" Type="http://schemas.openxmlformats.org/officeDocument/2006/relationships/hyperlink" Target="http://fr.wikipedia.org/wiki/%C3%8Eles_Carteret" TargetMode="External"/><Relationship Id="rId5" Type="http://schemas.openxmlformats.org/officeDocument/2006/relationships/hyperlink" Target="http://fr.wikipedia.org/wiki/Agriculteurs" TargetMode="External"/><Relationship Id="rId15" Type="http://schemas.openxmlformats.org/officeDocument/2006/relationships/hyperlink" Target="http://fr.wikipedia.org/wiki/Dictature" TargetMode="External"/><Relationship Id="rId10" Type="http://schemas.openxmlformats.org/officeDocument/2006/relationships/hyperlink" Target="http://fr.wikipedia.org/wiki/Tuvalu" TargetMode="External"/><Relationship Id="rId19" Type="http://schemas.openxmlformats.org/officeDocument/2006/relationships/image" Target="../media/image801.jpg"/><Relationship Id="rId4" Type="http://schemas.openxmlformats.org/officeDocument/2006/relationships/hyperlink" Target="http://fr.wikipedia.org/wiki/Besoin_primaire" TargetMode="External"/><Relationship Id="rId9" Type="http://schemas.openxmlformats.org/officeDocument/2006/relationships/hyperlink" Target="http://fr.wikipedia.org/wiki/R%C3%A9fugi%C3%A9_%C3%A9cologique" TargetMode="External"/><Relationship Id="rId14" Type="http://schemas.openxmlformats.org/officeDocument/2006/relationships/hyperlink" Target="http://fr.wikipedia.org/wiki/R%C3%A9gime_politique" TargetMode="External"/></Relationships>
</file>

<file path=ppt/slides/_rels/slide284.xml.rels><?xml version="1.0" encoding="UTF-8" standalone="yes"?>
<Relationships xmlns="http://schemas.openxmlformats.org/package/2006/relationships"><Relationship Id="rId8" Type="http://schemas.openxmlformats.org/officeDocument/2006/relationships/image" Target="../media/image803.jpg"/><Relationship Id="rId3" Type="http://schemas.openxmlformats.org/officeDocument/2006/relationships/hyperlink" Target="http://fr.wikipedia.org/wiki/Rescrit" TargetMode="External"/><Relationship Id="rId7" Type="http://schemas.openxmlformats.org/officeDocument/2006/relationships/image" Target="../media/image802.jpg"/><Relationship Id="rId2" Type="http://schemas.openxmlformats.org/officeDocument/2006/relationships/hyperlink" Target="http://fr.wikipedia.org/wiki/Center_for_Public_Integrity" TargetMode="External"/><Relationship Id="rId1" Type="http://schemas.openxmlformats.org/officeDocument/2006/relationships/slideLayout" Target="../slideLayouts/slideLayout7.xml"/><Relationship Id="rId6" Type="http://schemas.openxmlformats.org/officeDocument/2006/relationships/hyperlink" Target="http://fr.wikipedia.org/wiki/R%C3%A9serve_parlementaire" TargetMode="External"/><Relationship Id="rId5" Type="http://schemas.openxmlformats.org/officeDocument/2006/relationships/hyperlink" Target="http://fr.wikipedia.org/wiki/S%C3%A9nat_(France)" TargetMode="External"/><Relationship Id="rId4" Type="http://schemas.openxmlformats.org/officeDocument/2006/relationships/hyperlink" Target="http://fr.wikipedia.org/wiki/Assembl%C3%A9e_nationale_(France)" TargetMode="External"/><Relationship Id="rId9" Type="http://schemas.openxmlformats.org/officeDocument/2006/relationships/image" Target="../media/image804.jpg"/></Relationships>
</file>

<file path=ppt/slides/_rels/slide285.xml.rels><?xml version="1.0" encoding="UTF-8" standalone="yes"?>
<Relationships xmlns="http://schemas.openxmlformats.org/package/2006/relationships"><Relationship Id="rId8" Type="http://schemas.openxmlformats.org/officeDocument/2006/relationships/hyperlink" Target="http://www.toupie.org/Dictionnaire/Responsabilite_penale.htm" TargetMode="External"/><Relationship Id="rId13" Type="http://schemas.openxmlformats.org/officeDocument/2006/relationships/hyperlink" Target="http://fr.wiktionary.org/wiki/r%C3%A9troc%C3%A9der" TargetMode="External"/><Relationship Id="rId18" Type="http://schemas.openxmlformats.org/officeDocument/2006/relationships/image" Target="../media/image806.jpg"/><Relationship Id="rId3" Type="http://schemas.openxmlformats.org/officeDocument/2006/relationships/hyperlink" Target="http://www.toupie.org/Dictionnaire/Responsabilite_administrative.htm" TargetMode="External"/><Relationship Id="rId21" Type="http://schemas.openxmlformats.org/officeDocument/2006/relationships/image" Target="../media/image809.jpg"/><Relationship Id="rId7" Type="http://schemas.openxmlformats.org/officeDocument/2006/relationships/hyperlink" Target="http://www.toupie.org/Dictionnaire/Responsabilite_morale.htm" TargetMode="External"/><Relationship Id="rId12" Type="http://schemas.openxmlformats.org/officeDocument/2006/relationships/hyperlink" Target="http://fr.wiktionary.org/wiki/interm%C3%A9diaire" TargetMode="External"/><Relationship Id="rId17" Type="http://schemas.openxmlformats.org/officeDocument/2006/relationships/image" Target="../media/image805.jpg"/><Relationship Id="rId2" Type="http://schemas.openxmlformats.org/officeDocument/2006/relationships/hyperlink" Target="http://www.toupie.org/Dictionnaire/Pouvoir.htm" TargetMode="External"/><Relationship Id="rId16" Type="http://schemas.openxmlformats.org/officeDocument/2006/relationships/hyperlink" Target="http://fr.wikipedia.org/wiki/Risque_financier_syst%C3%A9mique" TargetMode="External"/><Relationship Id="rId20" Type="http://schemas.openxmlformats.org/officeDocument/2006/relationships/image" Target="../media/image808.jpg"/><Relationship Id="rId1" Type="http://schemas.openxmlformats.org/officeDocument/2006/relationships/slideLayout" Target="../slideLayouts/slideLayout7.xml"/><Relationship Id="rId6" Type="http://schemas.openxmlformats.org/officeDocument/2006/relationships/hyperlink" Target="http://www.toupie.org/Dictionnaire/Responsabilite_ministerielle.htm" TargetMode="External"/><Relationship Id="rId11" Type="http://schemas.openxmlformats.org/officeDocument/2006/relationships/hyperlink" Target="http://www.toupie.org/Dictionnaire/Responsabilite.htm" TargetMode="External"/><Relationship Id="rId5" Type="http://schemas.openxmlformats.org/officeDocument/2006/relationships/hyperlink" Target="http://www.toupie.org/Dictionnaire/Responsabilite_environnementale.htm" TargetMode="External"/><Relationship Id="rId15" Type="http://schemas.openxmlformats.org/officeDocument/2006/relationships/hyperlink" Target="http://fr.wikipedia.org/wiki/Paradis_fiscal" TargetMode="External"/><Relationship Id="rId10" Type="http://schemas.openxmlformats.org/officeDocument/2006/relationships/hyperlink" Target="http://www.toupie.org/Dictionnaire/Rse.htm" TargetMode="External"/><Relationship Id="rId19" Type="http://schemas.openxmlformats.org/officeDocument/2006/relationships/image" Target="../media/image807.jpg"/><Relationship Id="rId4" Type="http://schemas.openxmlformats.org/officeDocument/2006/relationships/hyperlink" Target="http://www.toupie.org/Dictionnaire/Responsabilite_civile.htm" TargetMode="External"/><Relationship Id="rId9" Type="http://schemas.openxmlformats.org/officeDocument/2006/relationships/hyperlink" Target="http://www.toupie.org/Dictionnaire/Responsabilite_politique.htm" TargetMode="External"/><Relationship Id="rId14" Type="http://schemas.openxmlformats.org/officeDocument/2006/relationships/hyperlink" Target="http://fr.wikipedia.org/wiki/R%C3%A9trocommission" TargetMode="External"/><Relationship Id="rId22" Type="http://schemas.openxmlformats.org/officeDocument/2006/relationships/image" Target="../media/image810.jpg"/></Relationships>
</file>

<file path=ppt/slides/_rels/slide286.xml.rels><?xml version="1.0" encoding="UTF-8" standalone="yes"?>
<Relationships xmlns="http://schemas.openxmlformats.org/package/2006/relationships"><Relationship Id="rId8" Type="http://schemas.openxmlformats.org/officeDocument/2006/relationships/hyperlink" Target="http://fr.wiktionary.org/wiki/cacher" TargetMode="External"/><Relationship Id="rId13" Type="http://schemas.openxmlformats.org/officeDocument/2006/relationships/hyperlink" Target="http://fr.wikipedia.org/wiki/Secret_professionnel" TargetMode="External"/><Relationship Id="rId18" Type="http://schemas.openxmlformats.org/officeDocument/2006/relationships/hyperlink" Target="http://fr.wikipedia.org/wiki/%C3%8Eles_ca%C3%AFman" TargetMode="External"/><Relationship Id="rId26" Type="http://schemas.openxmlformats.org/officeDocument/2006/relationships/hyperlink" Target="http://fr.wiktionary.org/wiki/lui-m%C3%AAme" TargetMode="External"/><Relationship Id="rId3" Type="http://schemas.openxmlformats.org/officeDocument/2006/relationships/hyperlink" Target="http://fr.wiktionary.org/wiki/personne" TargetMode="External"/><Relationship Id="rId21" Type="http://schemas.openxmlformats.org/officeDocument/2006/relationships/hyperlink" Target="http://fr.wikipedia.org/wiki/%C3%89conomie_r%C3%A9elle" TargetMode="External"/><Relationship Id="rId34" Type="http://schemas.openxmlformats.org/officeDocument/2006/relationships/hyperlink" Target="http://fr.wiktionary.org/wiki/gourou" TargetMode="External"/><Relationship Id="rId7" Type="http://schemas.openxmlformats.org/officeDocument/2006/relationships/hyperlink" Target="http://fr.wiktionary.org/wiki/tenir" TargetMode="External"/><Relationship Id="rId12" Type="http://schemas.openxmlformats.org/officeDocument/2006/relationships/hyperlink" Target="http://fr.wikipedia.org/wiki/Banque" TargetMode="External"/><Relationship Id="rId17" Type="http://schemas.openxmlformats.org/officeDocument/2006/relationships/hyperlink" Target="http://fr.wikipedia.org/wiki/Paradis_fiscaux" TargetMode="External"/><Relationship Id="rId25" Type="http://schemas.openxmlformats.org/officeDocument/2006/relationships/hyperlink" Target="http://fr.wiktionary.org/wiki/clos" TargetMode="External"/><Relationship Id="rId33" Type="http://schemas.openxmlformats.org/officeDocument/2006/relationships/hyperlink" Target="http://fr.wiktionary.org/wiki/adepte" TargetMode="External"/><Relationship Id="rId38" Type="http://schemas.openxmlformats.org/officeDocument/2006/relationships/image" Target="../media/image814.jpg"/><Relationship Id="rId2" Type="http://schemas.openxmlformats.org/officeDocument/2006/relationships/hyperlink" Target="http://fr.wiktionary.org/wiki/conna%C3%AEtre" TargetMode="External"/><Relationship Id="rId16" Type="http://schemas.openxmlformats.org/officeDocument/2006/relationships/hyperlink" Target="http://fr.wikipedia.org/wiki/Luxembourg_(pays)" TargetMode="External"/><Relationship Id="rId20" Type="http://schemas.openxmlformats.org/officeDocument/2006/relationships/hyperlink" Target="http://fr.wikipedia.org/wiki/Sp%C3%A9culation" TargetMode="External"/><Relationship Id="rId29" Type="http://schemas.openxmlformats.org/officeDocument/2006/relationships/hyperlink" Target="http://fr.wiktionary.org/wiki/pratique" TargetMode="External"/><Relationship Id="rId1" Type="http://schemas.openxmlformats.org/officeDocument/2006/relationships/slideLayout" Target="../slideLayouts/slideLayout7.xml"/><Relationship Id="rId6" Type="http://schemas.openxmlformats.org/officeDocument/2006/relationships/hyperlink" Target="http://fr.wiktionary.org/wiki/gens" TargetMode="External"/><Relationship Id="rId11" Type="http://schemas.openxmlformats.org/officeDocument/2006/relationships/hyperlink" Target="http://fr.wiktionary.org/wiki/autre" TargetMode="External"/><Relationship Id="rId24" Type="http://schemas.openxmlformats.org/officeDocument/2006/relationships/hyperlink" Target="http://fr.wiktionary.org/wiki/minoritaire" TargetMode="External"/><Relationship Id="rId32" Type="http://schemas.openxmlformats.org/officeDocument/2006/relationships/hyperlink" Target="http://fr.wiktionary.org/wiki/religieux" TargetMode="External"/><Relationship Id="rId37" Type="http://schemas.openxmlformats.org/officeDocument/2006/relationships/image" Target="../media/image813.jpg"/><Relationship Id="rId5" Type="http://schemas.openxmlformats.org/officeDocument/2006/relationships/hyperlink" Target="http://fr.wiktionary.org/wiki/peu" TargetMode="External"/><Relationship Id="rId15" Type="http://schemas.openxmlformats.org/officeDocument/2006/relationships/hyperlink" Target="http://fr.wikipedia.org/wiki/Suisse" TargetMode="External"/><Relationship Id="rId23" Type="http://schemas.openxmlformats.org/officeDocument/2006/relationships/hyperlink" Target="http://fr.wiktionary.org/wiki/dissident" TargetMode="External"/><Relationship Id="rId28" Type="http://schemas.openxmlformats.org/officeDocument/2006/relationships/hyperlink" Target="http://fr.wiktionary.org/wiki/opposition" TargetMode="External"/><Relationship Id="rId36" Type="http://schemas.openxmlformats.org/officeDocument/2006/relationships/image" Target="../media/image812.jpeg"/><Relationship Id="rId10" Type="http://schemas.openxmlformats.org/officeDocument/2006/relationships/hyperlink" Target="http://fr.wiktionary.org/wiki/connaissance" TargetMode="External"/><Relationship Id="rId19" Type="http://schemas.openxmlformats.org/officeDocument/2006/relationships/hyperlink" Target="http://fr.wikipedia.org/wiki/March%C3%A9" TargetMode="External"/><Relationship Id="rId31" Type="http://schemas.openxmlformats.org/officeDocument/2006/relationships/hyperlink" Target="http://fr.wiktionary.org/wiki/dominant" TargetMode="External"/><Relationship Id="rId4" Type="http://schemas.openxmlformats.org/officeDocument/2006/relationships/hyperlink" Target="http://fr.wiktionary.org/wiki/fort" TargetMode="External"/><Relationship Id="rId9" Type="http://schemas.openxmlformats.org/officeDocument/2006/relationships/hyperlink" Target="http://fr.wiktionary.org/wiki/d%C3%A9rober" TargetMode="External"/><Relationship Id="rId14" Type="http://schemas.openxmlformats.org/officeDocument/2006/relationships/hyperlink" Target="http://fr.wikipedia.org/wiki/Secret_bancaire" TargetMode="External"/><Relationship Id="rId22" Type="http://schemas.openxmlformats.org/officeDocument/2006/relationships/hyperlink" Target="http://fr.wiktionary.org/wiki/groupe" TargetMode="External"/><Relationship Id="rId27" Type="http://schemas.openxmlformats.org/officeDocument/2006/relationships/hyperlink" Target="http://fr.wiktionary.org/wiki/cr%C3%A9%C3%A9" TargetMode="External"/><Relationship Id="rId30" Type="http://schemas.openxmlformats.org/officeDocument/2006/relationships/hyperlink" Target="http://fr.wiktionary.org/wiki/religieuse" TargetMode="External"/><Relationship Id="rId35" Type="http://schemas.openxmlformats.org/officeDocument/2006/relationships/image" Target="../media/image811.jpeg"/></Relationships>
</file>

<file path=ppt/slides/_rels/slide287.xml.rels><?xml version="1.0" encoding="UTF-8" standalone="yes"?>
<Relationships xmlns="http://schemas.openxmlformats.org/package/2006/relationships"><Relationship Id="rId8" Type="http://schemas.openxmlformats.org/officeDocument/2006/relationships/hyperlink" Target="http://www.toupie.org/Dictionnaire/Juridiction.htm" TargetMode="External"/><Relationship Id="rId13" Type="http://schemas.openxmlformats.org/officeDocument/2006/relationships/hyperlink" Target="http://www.toupie.org/Biographies/Montesquieu.htm" TargetMode="External"/><Relationship Id="rId18" Type="http://schemas.openxmlformats.org/officeDocument/2006/relationships/hyperlink" Target="http://fr.wiktionary.org/wiki/subjuguer" TargetMode="External"/><Relationship Id="rId26" Type="http://schemas.openxmlformats.org/officeDocument/2006/relationships/hyperlink" Target="http://fr.wiktionary.org/wiki/soumettre" TargetMode="External"/><Relationship Id="rId3" Type="http://schemas.openxmlformats.org/officeDocument/2006/relationships/hyperlink" Target="http://www.toupie.org/Dictionnaire/Executif.htm" TargetMode="External"/><Relationship Id="rId21" Type="http://schemas.openxmlformats.org/officeDocument/2006/relationships/hyperlink" Target="http://fr.wiktionary.org/wiki/r%C3%A9duire" TargetMode="External"/><Relationship Id="rId7" Type="http://schemas.openxmlformats.org/officeDocument/2006/relationships/hyperlink" Target="http://www.toupie.org/Dictionnaire/Gouvernement.htm" TargetMode="External"/><Relationship Id="rId12" Type="http://schemas.openxmlformats.org/officeDocument/2006/relationships/hyperlink" Target="http://www.toupie.org/Dictionnaire/Democratie.htm" TargetMode="External"/><Relationship Id="rId17" Type="http://schemas.openxmlformats.org/officeDocument/2006/relationships/hyperlink" Target="http://fr.wiktionary.org/wiki/action" TargetMode="External"/><Relationship Id="rId25" Type="http://schemas.openxmlformats.org/officeDocument/2006/relationships/hyperlink" Target="http://fr.wiktionary.org/wiki/Annexe:Glossaire_grammatical" TargetMode="External"/><Relationship Id="rId2" Type="http://schemas.openxmlformats.org/officeDocument/2006/relationships/hyperlink" Target="http://www.toupie.org/Dictionnaire/Etat.htm" TargetMode="External"/><Relationship Id="rId16" Type="http://schemas.openxmlformats.org/officeDocument/2006/relationships/hyperlink" Target="http://fr.wikipedia.org/wiki/S%C3%A9paration_des_pouvoirs" TargetMode="External"/><Relationship Id="rId20" Type="http://schemas.openxmlformats.org/officeDocument/2006/relationships/hyperlink" Target="http://fr.wiktionary.org/wiki/suj%C3%A9tion" TargetMode="External"/><Relationship Id="rId1" Type="http://schemas.openxmlformats.org/officeDocument/2006/relationships/slideLayout" Target="../slideLayouts/slideLayout7.xml"/><Relationship Id="rId6" Type="http://schemas.openxmlformats.org/officeDocument/2006/relationships/hyperlink" Target="http://www.toupie.org/Dictionnaire/Devolution.htm" TargetMode="External"/><Relationship Id="rId11" Type="http://schemas.openxmlformats.org/officeDocument/2006/relationships/hyperlink" Target="http://www.toupie.org/Dictionnaire/Droits_fondamentaux.htm" TargetMode="External"/><Relationship Id="rId24" Type="http://schemas.openxmlformats.org/officeDocument/2006/relationships/hyperlink" Target="http://fr.wiktionary.org/wiki/militaire" TargetMode="External"/><Relationship Id="rId5" Type="http://schemas.openxmlformats.org/officeDocument/2006/relationships/hyperlink" Target="http://www.toupie.org/Dictionnaire/Judiciaire.htm" TargetMode="External"/><Relationship Id="rId15" Type="http://schemas.openxmlformats.org/officeDocument/2006/relationships/hyperlink" Target="http://www.toupie.org/Dictionnaire/Separation_pouvoirs.htm" TargetMode="External"/><Relationship Id="rId23" Type="http://schemas.openxmlformats.org/officeDocument/2006/relationships/hyperlink" Target="http://fr.wiktionary.org/wiki/politique" TargetMode="External"/><Relationship Id="rId10" Type="http://schemas.openxmlformats.org/officeDocument/2006/relationships/hyperlink" Target="http://www.toupie.org/Dictionnaire/Citoyen.htm" TargetMode="External"/><Relationship Id="rId19" Type="http://schemas.openxmlformats.org/officeDocument/2006/relationships/hyperlink" Target="http://fr.wiktionary.org/wiki/domination" TargetMode="External"/><Relationship Id="rId4" Type="http://schemas.openxmlformats.org/officeDocument/2006/relationships/hyperlink" Target="http://www.toupie.org/Dictionnaire/Legislatif.htm" TargetMode="External"/><Relationship Id="rId9" Type="http://schemas.openxmlformats.org/officeDocument/2006/relationships/hyperlink" Target="http://www.toupie.org/Dictionnaire/Litige.htm" TargetMode="External"/><Relationship Id="rId14" Type="http://schemas.openxmlformats.org/officeDocument/2006/relationships/hyperlink" Target="http://www.larousse.fr/encyclopedie/divers/s%C3%A9paration_des_pouvoirs/82044" TargetMode="External"/><Relationship Id="rId22" Type="http://schemas.openxmlformats.org/officeDocument/2006/relationships/hyperlink" Target="http://fr.wiktionary.org/wiki/force" TargetMode="External"/><Relationship Id="rId27" Type="http://schemas.openxmlformats.org/officeDocument/2006/relationships/hyperlink" Target="http://fr.wiktionary.org/wiki/ascendant" TargetMode="External"/></Relationships>
</file>

<file path=ppt/slides/_rels/slide288.xml.rels><?xml version="1.0" encoding="UTF-8" standalone="yes"?>
<Relationships xmlns="http://schemas.openxmlformats.org/package/2006/relationships"><Relationship Id="rId8" Type="http://schemas.openxmlformats.org/officeDocument/2006/relationships/hyperlink" Target="http://www.cnrtl.fr/lexicographie/suggestion" TargetMode="External"/><Relationship Id="rId3" Type="http://schemas.openxmlformats.org/officeDocument/2006/relationships/hyperlink" Target="http://fr.wiktionary.org/wiki/mental" TargetMode="External"/><Relationship Id="rId7" Type="http://schemas.openxmlformats.org/officeDocument/2006/relationships/hyperlink" Target="http://fr.wiktionary.org/wiki/hypnose" TargetMode="External"/><Relationship Id="rId2" Type="http://schemas.openxmlformats.org/officeDocument/2006/relationships/hyperlink" Target="http://www.larousse.fr/dictionnaires/francais/sugg%C3%A9rer/75274" TargetMode="External"/><Relationship Id="rId1" Type="http://schemas.openxmlformats.org/officeDocument/2006/relationships/slideLayout" Target="../slideLayouts/slideLayout7.xml"/><Relationship Id="rId6" Type="http://schemas.openxmlformats.org/officeDocument/2006/relationships/hyperlink" Target="http://fr.wiktionary.org/wiki/individu" TargetMode="External"/><Relationship Id="rId11" Type="http://schemas.openxmlformats.org/officeDocument/2006/relationships/hyperlink" Target="http://fr.wiktionary.org/wiki/domination" TargetMode="External"/><Relationship Id="rId5" Type="http://schemas.openxmlformats.org/officeDocument/2006/relationships/hyperlink" Target="http://fr.wiktionary.org/wiki/acte" TargetMode="External"/><Relationship Id="rId10" Type="http://schemas.openxmlformats.org/officeDocument/2006/relationships/hyperlink" Target="http://fr.wiktionary.org/wiki/soumettre" TargetMode="External"/><Relationship Id="rId4" Type="http://schemas.openxmlformats.org/officeDocument/2006/relationships/hyperlink" Target="http://fr.wiktionary.org/wiki/id%C3%A9e" TargetMode="External"/><Relationship Id="rId9" Type="http://schemas.openxmlformats.org/officeDocument/2006/relationships/hyperlink" Target="http://fr.wiktionary.org/wiki/d%C3%A9pendance" TargetMode="External"/></Relationships>
</file>

<file path=ppt/slides/_rels/slide289.xml.rels><?xml version="1.0" encoding="UTF-8" standalone="yes"?>
<Relationships xmlns="http://schemas.openxmlformats.org/package/2006/relationships"><Relationship Id="rId8" Type="http://schemas.openxmlformats.org/officeDocument/2006/relationships/hyperlink" Target="http://fr.wiktionary.org/wiki/civil" TargetMode="External"/><Relationship Id="rId13" Type="http://schemas.openxmlformats.org/officeDocument/2006/relationships/hyperlink" Target="http://fr.wiktionary.org/wiki/politique" TargetMode="External"/><Relationship Id="rId3" Type="http://schemas.openxmlformats.org/officeDocument/2006/relationships/hyperlink" Target="http://fr.wiktionary.org/wiki/violence" TargetMode="External"/><Relationship Id="rId7" Type="http://schemas.openxmlformats.org/officeDocument/2006/relationships/hyperlink" Target="http://fr.wiktionary.org/wiki/sabotage" TargetMode="External"/><Relationship Id="rId12" Type="http://schemas.openxmlformats.org/officeDocument/2006/relationships/hyperlink" Target="http://fr.wiktionary.org/wiki/terreur" TargetMode="External"/><Relationship Id="rId17" Type="http://schemas.openxmlformats.org/officeDocument/2006/relationships/image" Target="../media/image817.jpg"/><Relationship Id="rId2" Type="http://schemas.openxmlformats.org/officeDocument/2006/relationships/hyperlink" Target="http://sites.uclouvain.be/econ/Regards/Archives/RE092.pdf" TargetMode="External"/><Relationship Id="rId16" Type="http://schemas.openxmlformats.org/officeDocument/2006/relationships/image" Target="../media/image816.jpg"/><Relationship Id="rId1" Type="http://schemas.openxmlformats.org/officeDocument/2006/relationships/slideLayout" Target="../slideLayouts/slideLayout7.xml"/><Relationship Id="rId6" Type="http://schemas.openxmlformats.org/officeDocument/2006/relationships/hyperlink" Target="http://fr.wiktionary.org/wiki/enl%C3%A8vement" TargetMode="External"/><Relationship Id="rId11" Type="http://schemas.openxmlformats.org/officeDocument/2006/relationships/hyperlink" Target="http://fr.wiktionary.org/wiki/r%C3%A9gime" TargetMode="External"/><Relationship Id="rId5" Type="http://schemas.openxmlformats.org/officeDocument/2006/relationships/hyperlink" Target="http://fr.wiktionary.org/wiki/assassinat" TargetMode="External"/><Relationship Id="rId15" Type="http://schemas.openxmlformats.org/officeDocument/2006/relationships/image" Target="../media/image815.jpg"/><Relationship Id="rId10" Type="http://schemas.openxmlformats.org/officeDocument/2006/relationships/hyperlink" Target="http://fr.wiktionary.org/wiki/opinion_publique" TargetMode="External"/><Relationship Id="rId4" Type="http://schemas.openxmlformats.org/officeDocument/2006/relationships/hyperlink" Target="http://fr.wiktionary.org/wiki/attentat" TargetMode="External"/><Relationship Id="rId9" Type="http://schemas.openxmlformats.org/officeDocument/2006/relationships/hyperlink" Target="http://fr.wiktionary.org/wiki/frapper" TargetMode="External"/><Relationship Id="rId14" Type="http://schemas.openxmlformats.org/officeDocument/2006/relationships/hyperlink" Target="http://fr.wikipedia.org/wiki/%C3%89ta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g"/></Relationships>
</file>

<file path=ppt/slides/_rels/slide290.xml.rels><?xml version="1.0" encoding="UTF-8" standalone="yes"?>
<Relationships xmlns="http://schemas.openxmlformats.org/package/2006/relationships"><Relationship Id="rId8" Type="http://schemas.openxmlformats.org/officeDocument/2006/relationships/hyperlink" Target="http://fr.wiktionary.org/wiki/tourment" TargetMode="External"/><Relationship Id="rId13" Type="http://schemas.openxmlformats.org/officeDocument/2006/relationships/hyperlink" Target="http://fr.wikipedia.org/wiki/Id%C3%A9ologie" TargetMode="External"/><Relationship Id="rId18" Type="http://schemas.openxmlformats.org/officeDocument/2006/relationships/hyperlink" Target="http://fr.wikipedia.org/wiki/Terreur" TargetMode="External"/><Relationship Id="rId3" Type="http://schemas.openxmlformats.org/officeDocument/2006/relationships/hyperlink" Target="http://fr.wikipedia.org/wiki/Groupe_social" TargetMode="External"/><Relationship Id="rId21" Type="http://schemas.openxmlformats.org/officeDocument/2006/relationships/hyperlink" Target="http://fr.wikipedia.org/wiki/Torture" TargetMode="External"/><Relationship Id="rId7" Type="http://schemas.openxmlformats.org/officeDocument/2006/relationships/hyperlink" Target="http://fr.wiktionary.org/wiki/cruel" TargetMode="External"/><Relationship Id="rId12" Type="http://schemas.openxmlformats.org/officeDocument/2006/relationships/hyperlink" Target="http://fr.wikipedia.org/wiki/Dictature" TargetMode="External"/><Relationship Id="rId17" Type="http://schemas.openxmlformats.org/officeDocument/2006/relationships/hyperlink" Target="http://fr.wikipedia.org/wiki/Arm%C3%A9e" TargetMode="External"/><Relationship Id="rId2" Type="http://schemas.openxmlformats.org/officeDocument/2006/relationships/hyperlink" Target="http://fr.wikipedia.org/wiki/Planification" TargetMode="External"/><Relationship Id="rId16" Type="http://schemas.openxmlformats.org/officeDocument/2006/relationships/hyperlink" Target="http://fr.wikipedia.org/wiki/Charisme_(psychologie)" TargetMode="External"/><Relationship Id="rId20" Type="http://schemas.openxmlformats.org/officeDocument/2006/relationships/hyperlink" Target="http://fr.wikipedia.org/wiki/Prison" TargetMode="External"/><Relationship Id="rId1" Type="http://schemas.openxmlformats.org/officeDocument/2006/relationships/slideLayout" Target="../slideLayouts/slideLayout7.xml"/><Relationship Id="rId6" Type="http://schemas.openxmlformats.org/officeDocument/2006/relationships/hyperlink" Target="http://fr.wiktionary.org/wiki/souffrance" TargetMode="External"/><Relationship Id="rId11" Type="http://schemas.openxmlformats.org/officeDocument/2006/relationships/hyperlink" Target="http://fr.wikipedia.org/wiki/%C3%89tat" TargetMode="External"/><Relationship Id="rId5" Type="http://schemas.openxmlformats.org/officeDocument/2006/relationships/hyperlink" Target="http://www.conspiracywatch.info/" TargetMode="External"/><Relationship Id="rId15" Type="http://schemas.openxmlformats.org/officeDocument/2006/relationships/hyperlink" Target="http://fr.wikipedia.org/wiki/%C3%89conomie" TargetMode="External"/><Relationship Id="rId23" Type="http://schemas.openxmlformats.org/officeDocument/2006/relationships/hyperlink" Target="http://fr.wikipedia.org/wiki/Totalitarisme" TargetMode="External"/><Relationship Id="rId10" Type="http://schemas.openxmlformats.org/officeDocument/2006/relationships/hyperlink" Target="http://fr.wikipedia.org/wiki/Parti_unique" TargetMode="External"/><Relationship Id="rId19" Type="http://schemas.openxmlformats.org/officeDocument/2006/relationships/hyperlink" Target="http://fr.wikipedia.org/wiki/Camp_de_concentration" TargetMode="External"/><Relationship Id="rId4" Type="http://schemas.openxmlformats.org/officeDocument/2006/relationships/hyperlink" Target="http://fr.wikipedia.org/wiki/Th%C3%A9orie_du_complot" TargetMode="External"/><Relationship Id="rId9" Type="http://schemas.openxmlformats.org/officeDocument/2006/relationships/hyperlink" Target="http://fr.wiktionary.org/wiki/souffrir" TargetMode="External"/><Relationship Id="rId14" Type="http://schemas.openxmlformats.org/officeDocument/2006/relationships/hyperlink" Target="http://fr.wikipedia.org/wiki/Propagande" TargetMode="External"/><Relationship Id="rId22" Type="http://schemas.openxmlformats.org/officeDocument/2006/relationships/hyperlink" Target="http://fr.wikipedia.org/wiki/D%C3%A9portation" TargetMode="External"/></Relationships>
</file>

<file path=ppt/slides/_rels/slide291.xml.rels><?xml version="1.0" encoding="UTF-8" standalone="yes"?>
<Relationships xmlns="http://schemas.openxmlformats.org/package/2006/relationships"><Relationship Id="rId8" Type="http://schemas.openxmlformats.org/officeDocument/2006/relationships/image" Target="../media/image819.jpg"/><Relationship Id="rId3" Type="http://schemas.openxmlformats.org/officeDocument/2006/relationships/hyperlink" Target="http://fr.wikipedia.org/wiki/Pouvoirs_publics" TargetMode="External"/><Relationship Id="rId7" Type="http://schemas.openxmlformats.org/officeDocument/2006/relationships/image" Target="../media/image818.jpg"/><Relationship Id="rId2" Type="http://schemas.openxmlformats.org/officeDocument/2006/relationships/hyperlink" Target="http://fr.wikipedia.org/wiki/D%C3%A9lit" TargetMode="External"/><Relationship Id="rId1" Type="http://schemas.openxmlformats.org/officeDocument/2006/relationships/slideLayout" Target="../slideLayouts/slideLayout7.xml"/><Relationship Id="rId6" Type="http://schemas.openxmlformats.org/officeDocument/2006/relationships/hyperlink" Target="http://fr.wikipedia.org/wiki/Corruption" TargetMode="External"/><Relationship Id="rId5" Type="http://schemas.openxmlformats.org/officeDocument/2006/relationships/hyperlink" Target="http://fr.wikipedia.org/wiki/Personne_morale" TargetMode="External"/><Relationship Id="rId4" Type="http://schemas.openxmlformats.org/officeDocument/2006/relationships/hyperlink" Target="http://fr.wikipedia.org/wiki/Personne_physique" TargetMode="External"/><Relationship Id="rId9" Type="http://schemas.openxmlformats.org/officeDocument/2006/relationships/image" Target="../media/image820.jpg"/></Relationships>
</file>

<file path=ppt/slides/_rels/slide292.xml.rels><?xml version="1.0" encoding="UTF-8" standalone="yes"?>
<Relationships xmlns="http://schemas.openxmlformats.org/package/2006/relationships"><Relationship Id="rId8" Type="http://schemas.openxmlformats.org/officeDocument/2006/relationships/hyperlink" Target="http://fr.wikipedia.org/wiki/Glasnost" TargetMode="External"/><Relationship Id="rId13" Type="http://schemas.openxmlformats.org/officeDocument/2006/relationships/hyperlink" Target="http://fr.wikipedia.org/wiki/%C3%82ge_mineur" TargetMode="External"/><Relationship Id="rId18" Type="http://schemas.openxmlformats.org/officeDocument/2006/relationships/hyperlink" Target="http://fr.wiktionary.org/wiki/groupe" TargetMode="External"/><Relationship Id="rId26" Type="http://schemas.openxmlformats.org/officeDocument/2006/relationships/hyperlink" Target="http://fr.wiktionary.org/wiki/monopsone" TargetMode="External"/><Relationship Id="rId3" Type="http://schemas.openxmlformats.org/officeDocument/2006/relationships/hyperlink" Target="http://fr.wiktionary.org/wiki/ordre" TargetMode="External"/><Relationship Id="rId21" Type="http://schemas.openxmlformats.org/officeDocument/2006/relationships/hyperlink" Target="http://fr.wiktionary.org/wiki/industriel" TargetMode="External"/><Relationship Id="rId34" Type="http://schemas.openxmlformats.org/officeDocument/2006/relationships/hyperlink" Target="http://www.linternaute.com/dictionnaire/fr/definition/pitie/" TargetMode="External"/><Relationship Id="rId7" Type="http://schemas.openxmlformats.org/officeDocument/2006/relationships/hyperlink" Target="http://fr.wikipedia.org/wiki/Transparence_d%C3%A9mocratique" TargetMode="External"/><Relationship Id="rId12" Type="http://schemas.openxmlformats.org/officeDocument/2006/relationships/hyperlink" Target="http://www.legifrance.gouv.fr/affichCodeArticle.do;jsessionid=AB2E0B7715374C207467CDA5CC28806D.tpdjo09v_3?cidTexte=LEGITEXT000006069577&amp;idArticle=LEGIARTI000006313785&amp;dateTexte=&amp;categorieLien=cid" TargetMode="External"/><Relationship Id="rId17" Type="http://schemas.openxmlformats.org/officeDocument/2006/relationships/hyperlink" Target="http://fr.wikipedia.org/wiki/Famille" TargetMode="External"/><Relationship Id="rId25" Type="http://schemas.openxmlformats.org/officeDocument/2006/relationships/hyperlink" Target="http://fr.wiktionary.org/wiki/monopole" TargetMode="External"/><Relationship Id="rId33" Type="http://schemas.openxmlformats.org/officeDocument/2006/relationships/hyperlink" Target="http://www.linternaute.com/dictionnaire/fr/definition/sans/" TargetMode="External"/><Relationship Id="rId2" Type="http://schemas.openxmlformats.org/officeDocument/2006/relationships/hyperlink" Target="http://fr.wiktionary.org/wiki/contrevenir" TargetMode="External"/><Relationship Id="rId16" Type="http://schemas.openxmlformats.org/officeDocument/2006/relationships/hyperlink" Target="http://fr.wikipedia.org/wiki/%C3%89ducation" TargetMode="External"/><Relationship Id="rId20" Type="http://schemas.openxmlformats.org/officeDocument/2006/relationships/hyperlink" Target="http://fr.wiktionary.org/wiki/compagnie" TargetMode="External"/><Relationship Id="rId29" Type="http://schemas.openxmlformats.org/officeDocument/2006/relationships/hyperlink" Target="http://fr.wiktionary.org/wiki/politique" TargetMode="External"/><Relationship Id="rId1" Type="http://schemas.openxmlformats.org/officeDocument/2006/relationships/slideLayout" Target="../slideLayouts/slideLayout7.xml"/><Relationship Id="rId6" Type="http://schemas.openxmlformats.org/officeDocument/2006/relationships/hyperlink" Target="http://fr.wikipedia.org/wiki/Homo_sapiens" TargetMode="External"/><Relationship Id="rId11" Type="http://schemas.openxmlformats.org/officeDocument/2006/relationships/hyperlink" Target="http://fr.wikipedia.org/w/index.php?title=Anders_Chydenius&amp;action=edit&amp;redlink=1" TargetMode="External"/><Relationship Id="rId24" Type="http://schemas.openxmlformats.org/officeDocument/2006/relationships/hyperlink" Target="http://fr.wiktionary.org/wiki/cr%C3%A9er" TargetMode="External"/><Relationship Id="rId32" Type="http://schemas.openxmlformats.org/officeDocument/2006/relationships/hyperlink" Target="http://www.linternaute.com/dictionnaire/fr/definition/homme/" TargetMode="External"/><Relationship Id="rId5" Type="http://schemas.openxmlformats.org/officeDocument/2006/relationships/hyperlink" Target="http://fr.wikipedia.org/wiki/Les" TargetMode="External"/><Relationship Id="rId15" Type="http://schemas.openxmlformats.org/officeDocument/2006/relationships/hyperlink" Target="http://fr.wikipedia.org/wiki/Adulte" TargetMode="External"/><Relationship Id="rId23" Type="http://schemas.openxmlformats.org/officeDocument/2006/relationships/hyperlink" Target="http://fr.wiktionary.org/wiki/en_vue_de" TargetMode="External"/><Relationship Id="rId28" Type="http://schemas.openxmlformats.org/officeDocument/2006/relationships/hyperlink" Target="http://fr.wiktionary.org/wiki/social" TargetMode="External"/><Relationship Id="rId10" Type="http://schemas.openxmlformats.org/officeDocument/2006/relationships/hyperlink" Target="http://fr.wikipedia.org/wiki/Su%C3%A8de" TargetMode="External"/><Relationship Id="rId19" Type="http://schemas.openxmlformats.org/officeDocument/2006/relationships/hyperlink" Target="http://fr.wiktionary.org/wiki/entreprise" TargetMode="External"/><Relationship Id="rId31" Type="http://schemas.openxmlformats.org/officeDocument/2006/relationships/hyperlink" Target="http://fr.wiktionary.org/wiki/app%C3%A2t_du_gain" TargetMode="External"/><Relationship Id="rId4" Type="http://schemas.openxmlformats.org/officeDocument/2006/relationships/hyperlink" Target="http://fr.wiktionary.org/wiki/loi" TargetMode="External"/><Relationship Id="rId9" Type="http://schemas.openxmlformats.org/officeDocument/2006/relationships/hyperlink" Target="http://fr.wikipedia.org/wiki/Mikha%C3%AFl_Gorbatchev" TargetMode="External"/><Relationship Id="rId14" Type="http://schemas.openxmlformats.org/officeDocument/2006/relationships/hyperlink" Target="http://fr.wikipedia.org/wiki/M%C3%A9tier_(activit%C3%A9)" TargetMode="External"/><Relationship Id="rId22" Type="http://schemas.openxmlformats.org/officeDocument/2006/relationships/hyperlink" Target="http://fr.wiktionary.org/wiki/commercial" TargetMode="External"/><Relationship Id="rId27" Type="http://schemas.openxmlformats.org/officeDocument/2006/relationships/hyperlink" Target="http://fr.wiktionary.org/wiki/Annexe:Glossaire_grammatical" TargetMode="External"/><Relationship Id="rId30" Type="http://schemas.openxmlformats.org/officeDocument/2006/relationships/hyperlink" Target="http://fr.wiktionary.org/wiki/r%C3%A9alit%C3%A9" TargetMode="External"/></Relationships>
</file>

<file path=ppt/slides/_rels/slide293.xml.rels><?xml version="1.0" encoding="UTF-8" standalone="yes"?>
<Relationships xmlns="http://schemas.openxmlformats.org/package/2006/relationships"><Relationship Id="rId8" Type="http://schemas.openxmlformats.org/officeDocument/2006/relationships/hyperlink" Target="http://fr.wikipedia.org/wiki/1787" TargetMode="External"/><Relationship Id="rId3" Type="http://schemas.openxmlformats.org/officeDocument/2006/relationships/hyperlink" Target="http://fr.wikipedia.org/wiki/Propagande" TargetMode="External"/><Relationship Id="rId7" Type="http://schemas.openxmlformats.org/officeDocument/2006/relationships/hyperlink" Target="http://fr.wikipedia.org/wiki/Crim%C3%A9e" TargetMode="External"/><Relationship Id="rId12" Type="http://schemas.openxmlformats.org/officeDocument/2006/relationships/image" Target="../media/image822.jpg"/><Relationship Id="rId2" Type="http://schemas.openxmlformats.org/officeDocument/2006/relationships/hyperlink" Target="http://fr.wikipedia.org/wiki/Trompe-l'%C5%93il" TargetMode="External"/><Relationship Id="rId1" Type="http://schemas.openxmlformats.org/officeDocument/2006/relationships/slideLayout" Target="../slideLayouts/slideLayout7.xml"/><Relationship Id="rId6" Type="http://schemas.openxmlformats.org/officeDocument/2006/relationships/hyperlink" Target="http://fr.wikipedia.org/wiki/Catherine_II_de_Russie" TargetMode="External"/><Relationship Id="rId11" Type="http://schemas.openxmlformats.org/officeDocument/2006/relationships/image" Target="../media/image821.jpg"/><Relationship Id="rId5" Type="http://schemas.openxmlformats.org/officeDocument/2006/relationships/hyperlink" Target="http://fr.wikipedia.org/wiki/Grigori_Potemkine" TargetMode="External"/><Relationship Id="rId10" Type="http://schemas.openxmlformats.org/officeDocument/2006/relationships/hyperlink" Target="http://fr.wikipedia.org/wiki/Violence" TargetMode="External"/><Relationship Id="rId4" Type="http://schemas.openxmlformats.org/officeDocument/2006/relationships/hyperlink" Target="http://fr.wikipedia.org/wiki/Village_Potemkine" TargetMode="External"/><Relationship Id="rId9" Type="http://schemas.openxmlformats.org/officeDocument/2006/relationships/hyperlink" Target="http://fr.wikipedia.org/wiki/Tibet" TargetMode="External"/></Relationships>
</file>

<file path=ppt/slides/_rels/slide294.xml.rels><?xml version="1.0" encoding="UTF-8" standalone="yes"?>
<Relationships xmlns="http://schemas.openxmlformats.org/package/2006/relationships"><Relationship Id="rId3" Type="http://schemas.openxmlformats.org/officeDocument/2006/relationships/image" Target="../media/image824.jpeg"/><Relationship Id="rId7" Type="http://schemas.openxmlformats.org/officeDocument/2006/relationships/image" Target="../media/image828.jpeg"/><Relationship Id="rId2" Type="http://schemas.openxmlformats.org/officeDocument/2006/relationships/image" Target="../media/image823.jpeg"/><Relationship Id="rId1" Type="http://schemas.openxmlformats.org/officeDocument/2006/relationships/slideLayout" Target="../slideLayouts/slideLayout7.xml"/><Relationship Id="rId6" Type="http://schemas.openxmlformats.org/officeDocument/2006/relationships/image" Target="../media/image827.jpeg"/><Relationship Id="rId5" Type="http://schemas.openxmlformats.org/officeDocument/2006/relationships/image" Target="../media/image826.jpeg"/><Relationship Id="rId4" Type="http://schemas.openxmlformats.org/officeDocument/2006/relationships/image" Target="../media/image825.jpeg"/></Relationships>
</file>

<file path=ppt/slides/_rels/slide295.xml.rels><?xml version="1.0" encoding="UTF-8" standalone="yes"?>
<Relationships xmlns="http://schemas.openxmlformats.org/package/2006/relationships"><Relationship Id="rId2" Type="http://schemas.openxmlformats.org/officeDocument/2006/relationships/image" Target="../media/image829.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831.jpeg"/><Relationship Id="rId2" Type="http://schemas.openxmlformats.org/officeDocument/2006/relationships/image" Target="../media/image830.jpeg"/><Relationship Id="rId1" Type="http://schemas.openxmlformats.org/officeDocument/2006/relationships/slideLayout" Target="../slideLayouts/slideLayout7.xml"/><Relationship Id="rId4" Type="http://schemas.openxmlformats.org/officeDocument/2006/relationships/image" Target="../media/image832.jpg"/></Relationships>
</file>

<file path=ppt/slides/_rels/slide297.xml.rels><?xml version="1.0" encoding="UTF-8" standalone="yes"?>
<Relationships xmlns="http://schemas.openxmlformats.org/package/2006/relationships"><Relationship Id="rId2" Type="http://schemas.openxmlformats.org/officeDocument/2006/relationships/image" Target="../media/image833.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834.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8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hyperlink" Target="http://jean-pierre.guenebaut.pagesperso-orange.fr/page%20perso3.html" TargetMode="External"/><Relationship Id="rId5" Type="http://schemas.openxmlformats.org/officeDocument/2006/relationships/hyperlink" Target="http://fr.wikipedia.org/wiki/Claude_Guillaumin_(artiste)" TargetMode="External"/><Relationship Id="rId4" Type="http://schemas.openxmlformats.org/officeDocument/2006/relationships/image" Target="../media/image86.jpeg"/></Relationships>
</file>

<file path=ppt/slides/_rels/slide300.xml.rels><?xml version="1.0" encoding="UTF-8" standalone="yes"?>
<Relationships xmlns="http://schemas.openxmlformats.org/package/2006/relationships"><Relationship Id="rId2" Type="http://schemas.openxmlformats.org/officeDocument/2006/relationships/image" Target="../media/image836.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hyperlink" Target="http://archives-lepost.huffingtonpost.fr/article/2011/03/08/2427900_le-pillage-des-economies-pauvres-par-les-elites-emergentes-l-evasion-fiscale-chiffree.html" TargetMode="External"/><Relationship Id="rId2" Type="http://schemas.openxmlformats.org/officeDocument/2006/relationships/image" Target="../media/image837.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838.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839.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hyperlink" Target="http://www.jdf.com/tendance-valeurs/2009/03/21/04010-20090321ARTHBD00065-les-grandes-entreprises-francaises-raffolent-des-paradis-fiscaux.php" TargetMode="External"/><Relationship Id="rId2" Type="http://schemas.openxmlformats.org/officeDocument/2006/relationships/image" Target="../media/image840.png"/><Relationship Id="rId1" Type="http://schemas.openxmlformats.org/officeDocument/2006/relationships/slideLayout" Target="../slideLayouts/slideLayout7.xml"/><Relationship Id="rId5" Type="http://schemas.openxmlformats.org/officeDocument/2006/relationships/hyperlink" Target="http://www.ccomptes.fr/fr/CPO/documents/divers/Rapport-prelevements-obligatoires-entreprises.pdf" TargetMode="External"/><Relationship Id="rId4" Type="http://schemas.openxmlformats.org/officeDocument/2006/relationships/hyperlink" Target="http://fortune.fdesouche.com/9099-fiscalite-des-entreprises-plus-on-est-gros-moins-on-paie" TargetMode="Externa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hyperlink" Target="http://www.business-anti-corruption.com/about/about-corruption.aspx" TargetMode="External"/><Relationship Id="rId2" Type="http://schemas.openxmlformats.org/officeDocument/2006/relationships/image" Target="../media/image841.jpeg"/><Relationship Id="rId1" Type="http://schemas.openxmlformats.org/officeDocument/2006/relationships/slideLayout" Target="../slideLayouts/slideLayout7.xml"/><Relationship Id="rId5" Type="http://schemas.openxmlformats.org/officeDocument/2006/relationships/image" Target="../media/image842.jpeg"/><Relationship Id="rId4" Type="http://schemas.openxmlformats.org/officeDocument/2006/relationships/hyperlink" Target="http://www.business-anti-corruption.com/"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www.politis.fr/IMG/pdf/des_societes_a_irresponsabilite_illimitee.pdf" TargetMode="External"/><Relationship Id="rId2" Type="http://schemas.openxmlformats.org/officeDocument/2006/relationships/hyperlink" Target="http://www.lemonde.fr/la-crise-financiere/article/2009/03/24/john-christensen-londres-ou-new-york-sont-aussi-des-paradis-fiscaux_1171954_1101386.html" TargetMode="External"/><Relationship Id="rId1" Type="http://schemas.openxmlformats.org/officeDocument/2006/relationships/slideLayout" Target="../slideLayouts/slideLayout7.xml"/><Relationship Id="rId6" Type="http://schemas.openxmlformats.org/officeDocument/2006/relationships/hyperlink" Target="http://fondation.sqli.com/index.php/fre/Les-cons%C3%A9quences/Les-paradis-fiscaux" TargetMode="External"/><Relationship Id="rId5" Type="http://schemas.openxmlformats.org/officeDocument/2006/relationships/hyperlink" Target="http://www.snui.fr/gen/audience/2009/expansion_fraude_050509.htm" TargetMode="External"/><Relationship Id="rId4" Type="http://schemas.openxmlformats.org/officeDocument/2006/relationships/hyperlink" Target="http://www.lepoint.fr/actualites-economie/2009-02-26/l-argent-cache-des-paradis-fiscaux/916/0/320907" TargetMode="Externa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fr.wikipedia.org/wiki/Bl%C3%A9" TargetMode="External"/><Relationship Id="rId13" Type="http://schemas.openxmlformats.org/officeDocument/2006/relationships/hyperlink" Target="http://fr.wikipedia.org/wiki/Famine" TargetMode="External"/><Relationship Id="rId18" Type="http://schemas.openxmlformats.org/officeDocument/2006/relationships/hyperlink" Target="http://fr.wikipedia.org/wiki/Parlement_europ%C3%A9en" TargetMode="External"/><Relationship Id="rId3" Type="http://schemas.openxmlformats.org/officeDocument/2006/relationships/hyperlink" Target="http://fr.wikipedia.org/wiki/Gu%C3%A9rilla" TargetMode="External"/><Relationship Id="rId21" Type="http://schemas.openxmlformats.org/officeDocument/2006/relationships/hyperlink" Target="http://fr.wikipedia.org/wiki/Libert%C3%A9_de_la_presse" TargetMode="External"/><Relationship Id="rId7" Type="http://schemas.openxmlformats.org/officeDocument/2006/relationships/hyperlink" Target="http://fr.wikipedia.org/wiki/1987" TargetMode="External"/><Relationship Id="rId12" Type="http://schemas.openxmlformats.org/officeDocument/2006/relationships/hyperlink" Target="http://fr.wikipedia.org/wiki/Hyperinflation" TargetMode="External"/><Relationship Id="rId17" Type="http://schemas.openxmlformats.org/officeDocument/2006/relationships/hyperlink" Target="http://fr.wikipedia.org/wiki/R%C3%A9forme_agraire" TargetMode="External"/><Relationship Id="rId25" Type="http://schemas.openxmlformats.org/officeDocument/2006/relationships/hyperlink" Target="http://fr.wikipedia.org/wiki/Torture" TargetMode="External"/><Relationship Id="rId2" Type="http://schemas.openxmlformats.org/officeDocument/2006/relationships/hyperlink" Target="http://fr.wikipedia.org/wiki/Rhod%C3%A9sie_du_Sud" TargetMode="External"/><Relationship Id="rId16" Type="http://schemas.openxmlformats.org/officeDocument/2006/relationships/hyperlink" Target="http://fr.wikipedia.org/wiki/Congo-Kinshasa" TargetMode="External"/><Relationship Id="rId20" Type="http://schemas.openxmlformats.org/officeDocument/2006/relationships/hyperlink" Target="http://fr.wikipedia.org/wiki/Libert%C3%A9_d'opinion" TargetMode="External"/><Relationship Id="rId1" Type="http://schemas.openxmlformats.org/officeDocument/2006/relationships/slideLayout" Target="../slideLayouts/slideLayout7.xml"/><Relationship Id="rId6" Type="http://schemas.openxmlformats.org/officeDocument/2006/relationships/hyperlink" Target="http://fr.wikipedia.org/wiki/D%C3%A9cembre_1987" TargetMode="External"/><Relationship Id="rId11" Type="http://schemas.openxmlformats.org/officeDocument/2006/relationships/hyperlink" Target="http://fr.wikipedia.org/wiki/Ann%C3%A9es_2000" TargetMode="External"/><Relationship Id="rId24" Type="http://schemas.openxmlformats.org/officeDocument/2006/relationships/hyperlink" Target="http://fr.wikipedia.org/wiki/1982" TargetMode="External"/><Relationship Id="rId5" Type="http://schemas.openxmlformats.org/officeDocument/2006/relationships/hyperlink" Target="http://fr.wikipedia.org/wiki/31_d%C3%A9cembre" TargetMode="External"/><Relationship Id="rId15" Type="http://schemas.openxmlformats.org/officeDocument/2006/relationships/hyperlink" Target="http://fr.wikipedia.org/wiki/1997" TargetMode="External"/><Relationship Id="rId23" Type="http://schemas.openxmlformats.org/officeDocument/2006/relationships/hyperlink" Target="http://fr.wikipedia.org/wiki/N%C3%A9o-colonialisme" TargetMode="External"/><Relationship Id="rId10" Type="http://schemas.openxmlformats.org/officeDocument/2006/relationships/hyperlink" Target="http://fr.wikipedia.org/wiki/Dictature" TargetMode="External"/><Relationship Id="rId19" Type="http://schemas.openxmlformats.org/officeDocument/2006/relationships/hyperlink" Target="http://fr.wikipedia.org/wiki/Droits_de_l'homme" TargetMode="External"/><Relationship Id="rId4" Type="http://schemas.openxmlformats.org/officeDocument/2006/relationships/hyperlink" Target="http://fr.wikipedia.org/wiki/Pr%C3%A9sidents_du_Zimbabwe" TargetMode="External"/><Relationship Id="rId9" Type="http://schemas.openxmlformats.org/officeDocument/2006/relationships/hyperlink" Target="http://fr.wikipedia.org/wiki/Afrique" TargetMode="External"/><Relationship Id="rId14" Type="http://schemas.openxmlformats.org/officeDocument/2006/relationships/hyperlink" Target="http://fr.wikipedia.org/wiki/Robert_Mugabe" TargetMode="External"/><Relationship Id="rId22" Type="http://schemas.openxmlformats.org/officeDocument/2006/relationships/hyperlink" Target="http://fr.wikipedia.org/wiki/Tony_Blair" TargetMode="External"/></Relationships>
</file>

<file path=ppt/slides/_rels/slide310.xml.rels><?xml version="1.0" encoding="UTF-8" standalone="yes"?>
<Relationships xmlns="http://schemas.openxmlformats.org/package/2006/relationships"><Relationship Id="rId3" Type="http://schemas.openxmlformats.org/officeDocument/2006/relationships/image" Target="../media/image713.jpeg"/><Relationship Id="rId2" Type="http://schemas.openxmlformats.org/officeDocument/2006/relationships/image" Target="../media/image843.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844.jpeg"/><Relationship Id="rId2" Type="http://schemas.openxmlformats.org/officeDocument/2006/relationships/hyperlink" Target="http://www.taxjustice.net/cms/upload/pdf/Identifying_Tax_Havens_Jul_07.pdf" TargetMode="Externa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845.jpeg"/><Relationship Id="rId2" Type="http://schemas.openxmlformats.org/officeDocument/2006/relationships/hyperlink" Target="http://www.taxjustice.net/cms/upload/pdf/Identifying_Tax_Havens_Jul_07.pdf" TargetMode="External"/><Relationship Id="rId1" Type="http://schemas.openxmlformats.org/officeDocument/2006/relationships/slideLayout" Target="../slideLayouts/slideLayout7.xml"/><Relationship Id="rId4" Type="http://schemas.openxmlformats.org/officeDocument/2006/relationships/image" Target="../media/image786.jpeg"/></Relationships>
</file>

<file path=ppt/slides/_rels/slide313.xml.rels><?xml version="1.0" encoding="UTF-8" standalone="yes"?>
<Relationships xmlns="http://schemas.openxmlformats.org/package/2006/relationships"><Relationship Id="rId3" Type="http://schemas.openxmlformats.org/officeDocument/2006/relationships/image" Target="../media/image846.jpeg"/><Relationship Id="rId2" Type="http://schemas.openxmlformats.org/officeDocument/2006/relationships/hyperlink" Target="http://www.arte.tv/fr/Comprendre-le-monde/le-dessous-des-cartes/392,CmC=396,view=maps.html" TargetMode="Externa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751.jpeg"/><Relationship Id="rId2" Type="http://schemas.openxmlformats.org/officeDocument/2006/relationships/hyperlink" Target="http://www.renenaba.com/?p=635" TargetMode="Externa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hyperlink" Target="http://fondation.sqli.com/index.php/fre/Les-cons%C3%A9quences/Les-paradis-fiscaux" TargetMode="External"/><Relationship Id="rId2" Type="http://schemas.openxmlformats.org/officeDocument/2006/relationships/image" Target="../media/image847.jpeg"/><Relationship Id="rId1" Type="http://schemas.openxmlformats.org/officeDocument/2006/relationships/slideLayout" Target="../slideLayouts/slideLayout7.xml"/><Relationship Id="rId6" Type="http://schemas.openxmlformats.org/officeDocument/2006/relationships/image" Target="../media/image850.jpeg"/><Relationship Id="rId5" Type="http://schemas.openxmlformats.org/officeDocument/2006/relationships/image" Target="../media/image849.jpeg"/><Relationship Id="rId4" Type="http://schemas.openxmlformats.org/officeDocument/2006/relationships/image" Target="../media/image848.gif"/></Relationships>
</file>

<file path=ppt/slides/_rels/slide316.xml.rels><?xml version="1.0" encoding="UTF-8" standalone="yes"?>
<Relationships xmlns="http://schemas.openxmlformats.org/package/2006/relationships"><Relationship Id="rId3" Type="http://schemas.openxmlformats.org/officeDocument/2006/relationships/hyperlink" Target="http://www.taxjustice.net/cms/front_content.php?idcatart=103?=1" TargetMode="External"/><Relationship Id="rId2" Type="http://schemas.openxmlformats.org/officeDocument/2006/relationships/hyperlink" Target="http://www.financialsecrecyindex.com/2011results.html" TargetMode="External"/><Relationship Id="rId1" Type="http://schemas.openxmlformats.org/officeDocument/2006/relationships/slideLayout" Target="../slideLayouts/slideLayout7.xml"/><Relationship Id="rId6" Type="http://schemas.openxmlformats.org/officeDocument/2006/relationships/image" Target="../media/image852.jpeg"/><Relationship Id="rId5" Type="http://schemas.openxmlformats.org/officeDocument/2006/relationships/image" Target="../media/image851.jpeg"/><Relationship Id="rId4" Type="http://schemas.openxmlformats.org/officeDocument/2006/relationships/hyperlink" Target="http://www.latribune.fr/entreprises-finance/banques-finance/industrie-financiere/20111010trib000655373/les-10-pays-les-plus-opaques-au-monde-ne-sont-pas-ceux-que-l-on-croit.html" TargetMode="External"/></Relationships>
</file>

<file path=ppt/slides/_rels/slide317.xml.rels><?xml version="1.0" encoding="UTF-8" standalone="yes"?>
<Relationships xmlns="http://schemas.openxmlformats.org/package/2006/relationships"><Relationship Id="rId3" Type="http://schemas.openxmlformats.org/officeDocument/2006/relationships/image" Target="../media/image853.jpeg"/><Relationship Id="rId2" Type="http://schemas.openxmlformats.org/officeDocument/2006/relationships/hyperlink" Target="https://casimira31.wordpress.com/2013/04/04/fraude-fiscale-ce-crime-mondialis-des-cols-blancs-se-terre-lombre-des-cocotiers/" TargetMode="Externa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hyperlink" Target="http://www.theguardian.com/world/2008/jun/24/russia.internationalcrime" TargetMode="Externa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8" Type="http://schemas.openxmlformats.org/officeDocument/2006/relationships/hyperlink" Target="http://www.huffingtonpost.com/cleo-paskal/indian-corruption_b_931981.html" TargetMode="External"/><Relationship Id="rId3" Type="http://schemas.openxmlformats.org/officeDocument/2006/relationships/hyperlink" Target="http://fr.wikipedia.org/wiki/SunTrust_Banks" TargetMode="External"/><Relationship Id="rId7" Type="http://schemas.openxmlformats.org/officeDocument/2006/relationships/hyperlink" Target="http://translate.googleusercontent.com/translate_c?depth=1&amp;hl=fr&amp;prev=search&amp;rurl=translate.google.fr&amp;sl=en&amp;u=http://www.rediff.com/news/slide-show/slide-show-1-osama-turned-al-qaeda-into-a-mnc-of-terror/20110603.htm&amp;usg=ALkJrhiolifKyjOHPcDZ5jhtfMClEE5meA" TargetMode="External"/><Relationship Id="rId12" Type="http://schemas.openxmlformats.org/officeDocument/2006/relationships/image" Target="../media/image856.jpg"/><Relationship Id="rId2" Type="http://schemas.openxmlformats.org/officeDocument/2006/relationships/hyperlink" Target="http://fr.wikipedia.org/wiki/Commission_nationale_sur_les_attaques_terroristes_contre_les_%C3%89tats-Unis"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www.rediff.com/news/special/how-terror-funds-are-pumped-in-from-saudi/20110811.htm&amp;usg=ALkJrhjVGet_C1RBL9Ia7DRCFZor-plPvQ" TargetMode="External"/><Relationship Id="rId11" Type="http://schemas.openxmlformats.org/officeDocument/2006/relationships/image" Target="../media/image855.jpg"/><Relationship Id="rId5" Type="http://schemas.openxmlformats.org/officeDocument/2006/relationships/hyperlink" Target="http://fr.wikipedia.org/wiki/Hawala" TargetMode="External"/><Relationship Id="rId10" Type="http://schemas.openxmlformats.org/officeDocument/2006/relationships/image" Target="../media/image854.jpg"/><Relationship Id="rId4" Type="http://schemas.openxmlformats.org/officeDocument/2006/relationships/hyperlink" Target="http://fr.wikipedia.org/wiki/Floride" TargetMode="External"/><Relationship Id="rId9" Type="http://schemas.openxmlformats.org/officeDocument/2006/relationships/hyperlink" Target="http://www.ascertainthetruth.com/att/index.php/al-islam-a-terrorism/intl-qwar-on-terrorq/352-who-benefits-from-the-afghan-opium-trad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hyperlink" Target="http://www.hoax-slayer.com/robert-mugabe-mansion.shtml" TargetMode="External"/><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20.xml.rels><?xml version="1.0" encoding="UTF-8" standalone="yes"?>
<Relationships xmlns="http://schemas.openxmlformats.org/package/2006/relationships"><Relationship Id="rId3" Type="http://schemas.openxmlformats.org/officeDocument/2006/relationships/image" Target="../media/image857.png"/><Relationship Id="rId2" Type="http://schemas.openxmlformats.org/officeDocument/2006/relationships/hyperlink" Target="http://www.freebalance.com/blog/?p=3473" TargetMode="Externa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858.jpeg"/><Relationship Id="rId2" Type="http://schemas.openxmlformats.org/officeDocument/2006/relationships/hyperlink" Target="http://thetruthaboutplas.com/2010/09/24/congressmen-fuel-cycle-of-pla-corruption/" TargetMode="External"/><Relationship Id="rId1" Type="http://schemas.openxmlformats.org/officeDocument/2006/relationships/slideLayout" Target="../slideLayouts/slideLayout7.xml"/><Relationship Id="rId6" Type="http://schemas.openxmlformats.org/officeDocument/2006/relationships/hyperlink" Target="http://www.coffeepartyusa.com/information-activism" TargetMode="External"/><Relationship Id="rId5" Type="http://schemas.openxmlformats.org/officeDocument/2006/relationships/image" Target="../media/image860.jpeg"/><Relationship Id="rId4" Type="http://schemas.openxmlformats.org/officeDocument/2006/relationships/image" Target="../media/image859.jpeg"/></Relationships>
</file>

<file path=ppt/slides/_rels/slide322.xml.rels><?xml version="1.0" encoding="UTF-8" standalone="yes"?>
<Relationships xmlns="http://schemas.openxmlformats.org/package/2006/relationships"><Relationship Id="rId3" Type="http://schemas.openxmlformats.org/officeDocument/2006/relationships/hyperlink" Target="http://eliminate-all-corruption.pbworks.com/w/page/18759648/Corruption%20Cycle" TargetMode="External"/><Relationship Id="rId2" Type="http://schemas.openxmlformats.org/officeDocument/2006/relationships/image" Target="../media/image861.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hyperlink" Target="http://www.lynxtogo.info/oeil-du-lynx/afrique/625-ali-bongo-il-sachete-une-maison-a-100-millions-deuros.html" TargetMode="External"/><Relationship Id="rId2" Type="http://schemas.openxmlformats.org/officeDocument/2006/relationships/hyperlink" Target="http://www.bdpgabon.org/articles/2009/02/13/bongo-sassou-nguesso-obiang-laffaire-bma-secoue-la-francafrique" TargetMode="Externa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hyperlink" Target="http://acpdh.wordpress.com/2012/12/03/cameroun-un-journaliste-menace-de-mort-par-un-gendarme-accuse-de-corruption-le-journaliste-christian-locka-menace-de-mort/" TargetMode="Externa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hyperlink" Target="http://www.karmayog.org/anticorruption/anticorruption_17784.htm" TargetMode="Externa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hyperlink" Target="http://fr.wikipedia.org/wiki/Bible" TargetMode="External"/><Relationship Id="rId2" Type="http://schemas.openxmlformats.org/officeDocument/2006/relationships/hyperlink" Target="http://fr.wikipedia.org/wiki/Nouveau_Testament" TargetMode="External"/><Relationship Id="rId1" Type="http://schemas.openxmlformats.org/officeDocument/2006/relationships/slideLayout" Target="../slideLayouts/slideLayout7.xml"/><Relationship Id="rId5" Type="http://schemas.openxmlformats.org/officeDocument/2006/relationships/hyperlink" Target="http://fr.wikipedia.org/wiki/Talmud" TargetMode="External"/><Relationship Id="rId4" Type="http://schemas.openxmlformats.org/officeDocument/2006/relationships/hyperlink" Target="http://fr.wikipedia.org/w/index.php?title=Sept_princes_de_l'Enfer&amp;action=edit&amp;redlink=1" TargetMode="Externa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863.jpeg"/><Relationship Id="rId2" Type="http://schemas.openxmlformats.org/officeDocument/2006/relationships/image" Target="../media/image862.jpeg"/><Relationship Id="rId1" Type="http://schemas.openxmlformats.org/officeDocument/2006/relationships/slideLayout" Target="../slideLayouts/slideLayout7.xml"/><Relationship Id="rId5" Type="http://schemas.openxmlformats.org/officeDocument/2006/relationships/hyperlink" Target="http://mystere-et-insolite.lo.gs/veau-d-or-a49773320" TargetMode="External"/><Relationship Id="rId4" Type="http://schemas.openxmlformats.org/officeDocument/2006/relationships/image" Target="../media/image864.jpe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30.xml.rels><?xml version="1.0" encoding="UTF-8" standalone="yes"?>
<Relationships xmlns="http://schemas.openxmlformats.org/package/2006/relationships"><Relationship Id="rId3" Type="http://schemas.openxmlformats.org/officeDocument/2006/relationships/hyperlink" Target="http://fr.wikipedia.org/wiki/S%C3%A9nat_de_la_R%C3%A9publique_romaine" TargetMode="External"/><Relationship Id="rId2" Type="http://schemas.openxmlformats.org/officeDocument/2006/relationships/hyperlink" Target="http://fr.wikipedia.org/wiki/Pl%C3%A9biscite" TargetMode="Externa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8" Type="http://schemas.openxmlformats.org/officeDocument/2006/relationships/hyperlink" Target="http://fr.wikipedia.org/wiki/Canal_de_Panama" TargetMode="External"/><Relationship Id="rId13" Type="http://schemas.openxmlformats.org/officeDocument/2006/relationships/hyperlink" Target="http://fr.wikipedia.org/wiki/%C3%89mile_Loubet" TargetMode="External"/><Relationship Id="rId3" Type="http://schemas.openxmlformats.org/officeDocument/2006/relationships/hyperlink" Target="http://fr.wiktionary.org/wiki/Convention" TargetMode="External"/><Relationship Id="rId7" Type="http://schemas.openxmlformats.org/officeDocument/2006/relationships/hyperlink" Target="http://fr.wikipedia.org/wiki/Corruption" TargetMode="External"/><Relationship Id="rId12" Type="http://schemas.openxmlformats.org/officeDocument/2006/relationships/hyperlink" Target="http://fr.wikipedia.org/wiki/Baron_de_Reinach" TargetMode="External"/><Relationship Id="rId17" Type="http://schemas.openxmlformats.org/officeDocument/2006/relationships/hyperlink" Target="http://www.herodote.net/encyclopedie/mot.php?mot=antisemitisme" TargetMode="External"/><Relationship Id="rId2" Type="http://schemas.openxmlformats.org/officeDocument/2006/relationships/hyperlink" Target="http://fr.wikipedia.org/wiki/Maximilien_Robespierre" TargetMode="External"/><Relationship Id="rId16" Type="http://schemas.openxmlformats.org/officeDocument/2006/relationships/hyperlink" Target="http://fr.wikipedia.org/wiki/Georges_Clemenceau" TargetMode="External"/><Relationship Id="rId1" Type="http://schemas.openxmlformats.org/officeDocument/2006/relationships/slideLayout" Target="../slideLayouts/slideLayout7.xml"/><Relationship Id="rId6" Type="http://schemas.openxmlformats.org/officeDocument/2006/relationships/hyperlink" Target="http://fr.wikipedia.org/wiki/Scandale_de_Panama" TargetMode="External"/><Relationship Id="rId11" Type="http://schemas.openxmlformats.org/officeDocument/2006/relationships/hyperlink" Target="http://fr.wikipedia.org/wiki/France" TargetMode="External"/><Relationship Id="rId5" Type="http://schemas.openxmlformats.org/officeDocument/2006/relationships/hyperlink" Target="http://www.lecanardr&#233;publicain.net/spip.php?article646" TargetMode="External"/><Relationship Id="rId15" Type="http://schemas.openxmlformats.org/officeDocument/2006/relationships/hyperlink" Target="http://fr.wikipedia.org/wiki/Antonin_Proust" TargetMode="External"/><Relationship Id="rId10" Type="http://schemas.openxmlformats.org/officeDocument/2006/relationships/hyperlink" Target="http://fr.wikipedia.org/wiki/Entrepreneur" TargetMode="External"/><Relationship Id="rId4" Type="http://schemas.openxmlformats.org/officeDocument/2006/relationships/hyperlink" Target="http://www.lecanardr&#233;publicain.net/spip.php?article403" TargetMode="External"/><Relationship Id="rId9" Type="http://schemas.openxmlformats.org/officeDocument/2006/relationships/hyperlink" Target="http://fr.wikipedia.org/wiki/Troisi%C3%A8me_R%C3%A9publique_(France)" TargetMode="External"/><Relationship Id="rId14" Type="http://schemas.openxmlformats.org/officeDocument/2006/relationships/hyperlink" Target="http://fr.wikipedia.org/wiki/Maurice_Rouvier" TargetMode="External"/></Relationships>
</file>

<file path=ppt/slides/_rels/slide332.xml.rels><?xml version="1.0" encoding="UTF-8" standalone="yes"?>
<Relationships xmlns="http://schemas.openxmlformats.org/package/2006/relationships"><Relationship Id="rId3" Type="http://schemas.openxmlformats.org/officeDocument/2006/relationships/hyperlink" Target="http://fr.wikisource.org/wiki/Les_Trappeurs_de_l%E2%80%99Arkansas" TargetMode="External"/><Relationship Id="rId2" Type="http://schemas.openxmlformats.org/officeDocument/2006/relationships/hyperlink" Target="http://fr.wikipedia.org/wiki/Gustave_Aimard" TargetMode="External"/><Relationship Id="rId1" Type="http://schemas.openxmlformats.org/officeDocument/2006/relationships/slideLayout" Target="../slideLayouts/slideLayout7.xml"/><Relationship Id="rId5" Type="http://schemas.openxmlformats.org/officeDocument/2006/relationships/image" Target="../media/image865.jpeg"/><Relationship Id="rId4" Type="http://schemas.openxmlformats.org/officeDocument/2006/relationships/hyperlink" Target="http://fr.wikipedia.org/wiki/L%C3%A9on_Berman" TargetMode="External"/></Relationships>
</file>

<file path=ppt/slides/_rels/slide333.xml.rels><?xml version="1.0" encoding="UTF-8" standalone="yes"?>
<Relationships xmlns="http://schemas.openxmlformats.org/package/2006/relationships"><Relationship Id="rId3" Type="http://schemas.openxmlformats.org/officeDocument/2006/relationships/hyperlink" Target="http://www.amazon.fr/Lutte-contre-corruption-Alt-Luc/dp/2130485421/ref=sr_1_5?ie=UTF8&amp;s=books&amp;qid=1278510781&amp;sr=8-5" TargetMode="External"/><Relationship Id="rId2" Type="http://schemas.openxmlformats.org/officeDocument/2006/relationships/hyperlink" Target="http://www.amazon.fr/Lutte-contre-corruption-Fr%C3%A9d%C3%A9rique-Farouz-Chopin/dp/2914518080/ref=sr_1_1?ie=UTF8&amp;s=books&amp;qid=1278510781&amp;sr=8-1" TargetMode="External"/><Relationship Id="rId1" Type="http://schemas.openxmlformats.org/officeDocument/2006/relationships/slideLayout" Target="../slideLayouts/slideLayout7.xml"/><Relationship Id="rId6" Type="http://schemas.openxmlformats.org/officeDocument/2006/relationships/hyperlink" Target="http://fr.wikipedia.org/wiki/Machiav%C3%A9lique" TargetMode="External"/><Relationship Id="rId5" Type="http://schemas.openxmlformats.org/officeDocument/2006/relationships/hyperlink" Target="http://wikiwix.com/cache/?url=http://www.iiep.unesco.org/fr/news/actualites-fiche/hash/dd5e23f56a.html?tx_ttnews%5btt_news%5d=155&amp;tx_ttnews%5bbackPid%5d=262&amp;title=%5b1%5d" TargetMode="External"/><Relationship Id="rId4" Type="http://schemas.openxmlformats.org/officeDocument/2006/relationships/hyperlink" Target="http://www.iiep.unesco.org/fr/news/actualites-fiche/hash/dd5e23f56a.html?tx_ttnews%5btt_news%5d=155&amp;tx_ttnews%5bbackPid%5d=262" TargetMode="External"/></Relationships>
</file>

<file path=ppt/slides/_rels/slide334.xml.rels><?xml version="1.0" encoding="UTF-8" standalone="yes"?>
<Relationships xmlns="http://schemas.openxmlformats.org/package/2006/relationships"><Relationship Id="rId8" Type="http://schemas.openxmlformats.org/officeDocument/2006/relationships/image" Target="../media/image869.jpeg"/><Relationship Id="rId3" Type="http://schemas.openxmlformats.org/officeDocument/2006/relationships/hyperlink" Target="http://www.decitre.fr/recherche/resultat.aspx?recherche=refine&amp;auteur=Bernard+Bertossa" TargetMode="External"/><Relationship Id="rId7" Type="http://schemas.openxmlformats.org/officeDocument/2006/relationships/image" Target="../media/image868.jpeg"/><Relationship Id="rId2" Type="http://schemas.openxmlformats.org/officeDocument/2006/relationships/hyperlink" Target="http://www.amazon.fr/Ha%C3%AFti-politique-corruption-Lensauvagement-cons%C3%A9quences/dp/270681988X/ref=sr_1_4?ie=UTF8&amp;s=books&amp;qid=1279173151&amp;sr=1-4" TargetMode="External"/><Relationship Id="rId1" Type="http://schemas.openxmlformats.org/officeDocument/2006/relationships/slideLayout" Target="../slideLayouts/slideLayout7.xml"/><Relationship Id="rId6" Type="http://schemas.openxmlformats.org/officeDocument/2006/relationships/image" Target="../media/image867.jpeg"/><Relationship Id="rId5" Type="http://schemas.openxmlformats.org/officeDocument/2006/relationships/image" Target="../media/image866.jpeg"/><Relationship Id="rId4" Type="http://schemas.openxmlformats.org/officeDocument/2006/relationships/hyperlink" Target="http://conflits.revues.org/562" TargetMode="External"/><Relationship Id="rId9" Type="http://schemas.openxmlformats.org/officeDocument/2006/relationships/image" Target="../media/image870.png"/></Relationships>
</file>

<file path=ppt/slides/_rels/slide335.xml.rels><?xml version="1.0" encoding="UTF-8" standalone="yes"?>
<Relationships xmlns="http://schemas.openxmlformats.org/package/2006/relationships"><Relationship Id="rId3" Type="http://schemas.openxmlformats.org/officeDocument/2006/relationships/hyperlink" Target="http://www.greenpeace.org/africa/fr/Presse/communiques-de-presse/Corruption-et-impunite-sont-les-maitres-mots-dans-le-secteur-forestier-au-Cameroun/" TargetMode="External"/><Relationship Id="rId7" Type="http://schemas.openxmlformats.org/officeDocument/2006/relationships/image" Target="../media/image873.jpeg"/><Relationship Id="rId2" Type="http://schemas.openxmlformats.org/officeDocument/2006/relationships/hyperlink" Target="http://www.amazon.fr/paradis-fiscaux-Christian-Chavagneux/dp/2707152420/ref=sr_1_1?ie=UTF8&amp;qid=1296352912&amp;sr=8-1" TargetMode="External"/><Relationship Id="rId1" Type="http://schemas.openxmlformats.org/officeDocument/2006/relationships/slideLayout" Target="../slideLayouts/slideLayout7.xml"/><Relationship Id="rId6" Type="http://schemas.openxmlformats.org/officeDocument/2006/relationships/image" Target="../media/image872.jpeg"/><Relationship Id="rId5" Type="http://schemas.openxmlformats.org/officeDocument/2006/relationships/hyperlink" Target="http://www.goubelle.net/" TargetMode="External"/><Relationship Id="rId4" Type="http://schemas.openxmlformats.org/officeDocument/2006/relationships/image" Target="../media/image871.jpeg"/></Relationships>
</file>

<file path=ppt/slides/_rels/slide336.xml.rels><?xml version="1.0" encoding="UTF-8" standalone="yes"?>
<Relationships xmlns="http://schemas.openxmlformats.org/package/2006/relationships"><Relationship Id="rId2" Type="http://schemas.openxmlformats.org/officeDocument/2006/relationships/hyperlink" Target="http://www1.oecd.org/fatf/pdf/PR-20010622_fr.pdf" TargetMode="Externa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8" Type="http://schemas.openxmlformats.org/officeDocument/2006/relationships/image" Target="../media/image874.jpeg"/><Relationship Id="rId13" Type="http://schemas.openxmlformats.org/officeDocument/2006/relationships/image" Target="../media/image879.jpeg"/><Relationship Id="rId3" Type="http://schemas.openxmlformats.org/officeDocument/2006/relationships/hyperlink" Target="http://papers.ssrn.com/sol3/Delivery.cfm/SSRN_ID1739962_code1600948.pdf?abstractid=1739962&amp;mirid=3" TargetMode="External"/><Relationship Id="rId7" Type="http://schemas.openxmlformats.org/officeDocument/2006/relationships/hyperlink" Target="http://www.newerapolitics.org/corruption.html" TargetMode="External"/><Relationship Id="rId12" Type="http://schemas.openxmlformats.org/officeDocument/2006/relationships/image" Target="../media/image878.jpeg"/><Relationship Id="rId2" Type="http://schemas.openxmlformats.org/officeDocument/2006/relationships/hyperlink" Target="http://www.pitt.edu/~jduffy/papers/bicchieriduffy1997.pdf" TargetMode="External"/><Relationship Id="rId1" Type="http://schemas.openxmlformats.org/officeDocument/2006/relationships/slideLayout" Target="../slideLayouts/slideLayout7.xml"/><Relationship Id="rId6" Type="http://schemas.openxmlformats.org/officeDocument/2006/relationships/hyperlink" Target="http://chine.unblog.fr/category/corruption-en-chine/" TargetMode="External"/><Relationship Id="rId11" Type="http://schemas.openxmlformats.org/officeDocument/2006/relationships/image" Target="../media/image877.jpeg"/><Relationship Id="rId5" Type="http://schemas.openxmlformats.org/officeDocument/2006/relationships/hyperlink" Target="http://www.business-anti-corruption.com/" TargetMode="External"/><Relationship Id="rId10" Type="http://schemas.openxmlformats.org/officeDocument/2006/relationships/image" Target="../media/image876.jpeg"/><Relationship Id="rId4" Type="http://schemas.openxmlformats.org/officeDocument/2006/relationships/hyperlink" Target="http://www.lesinrocks.com/2014/10/15/actualite/antoine-peillon-fabrice-arfi-corruption-cest-lassassinat-contre-lidee-meme-societe-organisee-11529996/" TargetMode="External"/><Relationship Id="rId9" Type="http://schemas.openxmlformats.org/officeDocument/2006/relationships/image" Target="../media/image875.jpeg"/></Relationships>
</file>

<file path=ppt/slides/_rels/slide338.xml.rels><?xml version="1.0" encoding="UTF-8" standalone="yes"?>
<Relationships xmlns="http://schemas.openxmlformats.org/package/2006/relationships"><Relationship Id="rId8" Type="http://schemas.openxmlformats.org/officeDocument/2006/relationships/image" Target="../media/image886.jpeg"/><Relationship Id="rId3" Type="http://schemas.openxmlformats.org/officeDocument/2006/relationships/image" Target="../media/image881.jpeg"/><Relationship Id="rId7" Type="http://schemas.openxmlformats.org/officeDocument/2006/relationships/image" Target="../media/image885.jpeg"/><Relationship Id="rId2" Type="http://schemas.openxmlformats.org/officeDocument/2006/relationships/image" Target="../media/image880.jpeg"/><Relationship Id="rId1" Type="http://schemas.openxmlformats.org/officeDocument/2006/relationships/slideLayout" Target="../slideLayouts/slideLayout7.xml"/><Relationship Id="rId6" Type="http://schemas.openxmlformats.org/officeDocument/2006/relationships/image" Target="../media/image884.jpeg"/><Relationship Id="rId5" Type="http://schemas.openxmlformats.org/officeDocument/2006/relationships/image" Target="../media/image883.jpeg"/><Relationship Id="rId10" Type="http://schemas.openxmlformats.org/officeDocument/2006/relationships/image" Target="../media/image888.jpeg"/><Relationship Id="rId4" Type="http://schemas.openxmlformats.org/officeDocument/2006/relationships/image" Target="../media/image882.jpeg"/><Relationship Id="rId9" Type="http://schemas.openxmlformats.org/officeDocument/2006/relationships/image" Target="../media/image887.jpeg"/></Relationships>
</file>

<file path=ppt/slides/_rels/slide339.xml.rels><?xml version="1.0" encoding="UTF-8" standalone="yes"?>
<Relationships xmlns="http://schemas.openxmlformats.org/package/2006/relationships"><Relationship Id="rId8" Type="http://schemas.openxmlformats.org/officeDocument/2006/relationships/hyperlink" Target="http://www.memo.fr/article.asp?ID=THE_EDU_004" TargetMode="External"/><Relationship Id="rId13" Type="http://schemas.openxmlformats.org/officeDocument/2006/relationships/hyperlink" Target="http://en.wikipedia.org/wiki/Corruption" TargetMode="External"/><Relationship Id="rId3" Type="http://schemas.openxmlformats.org/officeDocument/2006/relationships/hyperlink" Target="http://www.argentsale.org/la-fuite-des-capitaux-des-pays-du-sud.php" TargetMode="External"/><Relationship Id="rId7" Type="http://schemas.openxmlformats.org/officeDocument/2006/relationships/hyperlink" Target="http://www.karmayog.org/anticorruption" TargetMode="External"/><Relationship Id="rId12" Type="http://schemas.openxmlformats.org/officeDocument/2006/relationships/hyperlink" Target="http://www.fsa.ulaval.ca/personnel/vernag/EH/F/ethique/corrupt.principes.html" TargetMode="External"/><Relationship Id="rId17" Type="http://schemas.openxmlformats.org/officeDocument/2006/relationships/image" Target="../media/image890.jpeg"/><Relationship Id="rId2" Type="http://schemas.openxmlformats.org/officeDocument/2006/relationships/hyperlink" Target="http://www.argentsale.org/" TargetMode="External"/><Relationship Id="rId16" Type="http://schemas.openxmlformats.org/officeDocument/2006/relationships/hyperlink" Target="http://www.bouddhismes.net/node/187" TargetMode="External"/><Relationship Id="rId1" Type="http://schemas.openxmlformats.org/officeDocument/2006/relationships/slideLayout" Target="../slideLayouts/slideLayout7.xml"/><Relationship Id="rId6" Type="http://schemas.openxmlformats.org/officeDocument/2006/relationships/hyperlink" Target="http://www.impactalliance.org/ev_en.php?ID=12430_201&amp;ID2=DO_TOPIC" TargetMode="External"/><Relationship Id="rId11" Type="http://schemas.openxmlformats.org/officeDocument/2006/relationships/hyperlink" Target="http://www.fsa.ulaval.ca/personnel/vernag/EH/F/ethique/corruption.html" TargetMode="External"/><Relationship Id="rId5" Type="http://schemas.openxmlformats.org/officeDocument/2006/relationships/hyperlink" Target="http://www.bribeline.org/" TargetMode="External"/><Relationship Id="rId15" Type="http://schemas.openxmlformats.org/officeDocument/2006/relationships/image" Target="../media/image889.jpeg"/><Relationship Id="rId10" Type="http://schemas.openxmlformats.org/officeDocument/2006/relationships/hyperlink" Target="http://www.fsa.ulaval.ca/personnel/vernag/eh/f/ethique/corrupt.pays.html" TargetMode="External"/><Relationship Id="rId4" Type="http://schemas.openxmlformats.org/officeDocument/2006/relationships/hyperlink" Target="http://www.stopcorruption.eu/" TargetMode="External"/><Relationship Id="rId9" Type="http://schemas.openxmlformats.org/officeDocument/2006/relationships/hyperlink" Target="http://www.oecd.org/document/63/0,3343,fr_2649_33745_31237439_1_1_1_1,00&amp;&amp;en-USS_01DBC.html" TargetMode="External"/><Relationship Id="rId14" Type="http://schemas.openxmlformats.org/officeDocument/2006/relationships/hyperlink" Target="http://www.observateurocde.org/news/archivestory.php/aid/195/Lutter_contre_la_corruption_dans_les_pays_en_d_E9veloppement.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hyperlink" Target="http://www.africancrisis.org/Article.php?ID=11954&amp;" TargetMode="External"/><Relationship Id="rId4" Type="http://schemas.openxmlformats.org/officeDocument/2006/relationships/image" Target="../media/image100.jpeg"/></Relationships>
</file>

<file path=ppt/slides/_rels/slide340.xml.rels><?xml version="1.0" encoding="UTF-8" standalone="yes"?>
<Relationships xmlns="http://schemas.openxmlformats.org/package/2006/relationships"><Relationship Id="rId8" Type="http://schemas.openxmlformats.org/officeDocument/2006/relationships/hyperlink" Target="http://fortune.fdesouche.com/11974-les-paradis-fiscaux-pierre-angulaire-du-systeme" TargetMode="External"/><Relationship Id="rId13" Type="http://schemas.openxmlformats.org/officeDocument/2006/relationships/hyperlink" Target="http://bigbrowser.blog.lemonde.fr/2014/12/09/six-outils-pour-pousser-les-francais-a-agir-contre-la-corruption/" TargetMode="External"/><Relationship Id="rId3" Type="http://schemas.openxmlformats.org/officeDocument/2006/relationships/hyperlink" Target="http://wapedia.mobi/fr/Corruption" TargetMode="External"/><Relationship Id="rId7" Type="http://schemas.openxmlformats.org/officeDocument/2006/relationships/hyperlink" Target="http://niarunblog.unblog.fr/fortunes-mal-acquises-et-secret-bancaire/lutte-contre-la-corruption/" TargetMode="External"/><Relationship Id="rId12" Type="http://schemas.openxmlformats.org/officeDocument/2006/relationships/hyperlink" Target="http://www.metronews.fr/info/journee-mondiale-contre-la-corruption-la-france-est-elle-si-mauvaise-eleve-que-cela/mnlh!ym12AnZHg55E/" TargetMode="External"/><Relationship Id="rId2" Type="http://schemas.openxmlformats.org/officeDocument/2006/relationships/hyperlink" Target="http://www.diploweb.com/UE-27-La-corruption-reste-un-defi.html" TargetMode="External"/><Relationship Id="rId1" Type="http://schemas.openxmlformats.org/officeDocument/2006/relationships/slideLayout" Target="../slideLayouts/slideLayout7.xml"/><Relationship Id="rId6" Type="http://schemas.openxmlformats.org/officeDocument/2006/relationships/hyperlink" Target="http://www.oecd.org/document/39/0,3746,fr_2649_34855_2394535_1_1_1_1,00.html" TargetMode="External"/><Relationship Id="rId11" Type="http://schemas.openxmlformats.org/officeDocument/2006/relationships/hyperlink" Target="http://www.businesspundit.com/10-politicians-who-stole-fortunes/" TargetMode="External"/><Relationship Id="rId5" Type="http://schemas.openxmlformats.org/officeDocument/2006/relationships/hyperlink" Target="http://anticor.org/" TargetMode="External"/><Relationship Id="rId15" Type="http://schemas.openxmlformats.org/officeDocument/2006/relationships/image" Target="../media/image714.jpeg"/><Relationship Id="rId10" Type="http://schemas.openxmlformats.org/officeDocument/2006/relationships/hyperlink" Target="http://www.cairn.info/resume.php?ID_ARTICLE=RIGES_321_0091" TargetMode="External"/><Relationship Id="rId4" Type="http://schemas.openxmlformats.org/officeDocument/2006/relationships/hyperlink" Target="http://www.coe.int/t/dghl/cooperation/economiccrime/corruption/default_en.asp" TargetMode="External"/><Relationship Id="rId9" Type="http://schemas.openxmlformats.org/officeDocument/2006/relationships/hyperlink" Target="http://www.memoireonline.com/12/05/14/paradis-fiscaux.html" TargetMode="External"/><Relationship Id="rId14" Type="http://schemas.openxmlformats.org/officeDocument/2006/relationships/hyperlink" Target="http://siteresources.worldbank.org/INTWBIGOVANTCOR/Resources/gray_french.pdf" TargetMode="External"/></Relationships>
</file>

<file path=ppt/slides/_rels/slide341.xml.rels><?xml version="1.0" encoding="UTF-8" standalone="yes"?>
<Relationships xmlns="http://schemas.openxmlformats.org/package/2006/relationships"><Relationship Id="rId8" Type="http://schemas.openxmlformats.org/officeDocument/2006/relationships/hyperlink" Target="http://www.france5.fr/emissions/c-dans-l-air/videos/NI_31459?onglet=tous&amp;page=2" TargetMode="External"/><Relationship Id="rId3" Type="http://schemas.openxmlformats.org/officeDocument/2006/relationships/hyperlink" Target="http://www.dailymotion.com/video/x2aoln4_arrangement-et-corruption-a-la-francaise-1-2_people" TargetMode="External"/><Relationship Id="rId7" Type="http://schemas.openxmlformats.org/officeDocument/2006/relationships/hyperlink" Target="http://www.dailymotion.com/video/x2ap0a6_arrangement-et-corruption-a-la-francaise-5-5_people" TargetMode="External"/><Relationship Id="rId2" Type="http://schemas.openxmlformats.org/officeDocument/2006/relationships/hyperlink" Target="https://www.youtube.com/watch?v=8RdEcqWgipA" TargetMode="External"/><Relationship Id="rId1" Type="http://schemas.openxmlformats.org/officeDocument/2006/relationships/slideLayout" Target="../slideLayouts/slideLayout7.xml"/><Relationship Id="rId6" Type="http://schemas.openxmlformats.org/officeDocument/2006/relationships/hyperlink" Target="http://www.dailymotion.com/video/x2aozz4_arrangement-et-corruption-a-la-francaise-4-5_people" TargetMode="External"/><Relationship Id="rId5" Type="http://schemas.openxmlformats.org/officeDocument/2006/relationships/hyperlink" Target="http://www.dailymotion.com/video/x2aozz4_arrangement-et-corruption-a-la-francaise-3-5_people" TargetMode="External"/><Relationship Id="rId4" Type="http://schemas.openxmlformats.org/officeDocument/2006/relationships/hyperlink" Target="http://www.dailymotion.com/video/x2aoln4_arrangement-et-corruption-a-la-francaise-2-2_people" TargetMode="External"/></Relationships>
</file>

<file path=ppt/slides/_rels/slide342.xml.rels><?xml version="1.0" encoding="UTF-8" standalone="yes"?>
<Relationships xmlns="http://schemas.openxmlformats.org/package/2006/relationships"><Relationship Id="rId8" Type="http://schemas.openxmlformats.org/officeDocument/2006/relationships/hyperlink" Target="http://www.asso-sherpa.org/" TargetMode="External"/><Relationship Id="rId3" Type="http://schemas.openxmlformats.org/officeDocument/2006/relationships/hyperlink" Target="http://fr.wikipedia.org/wiki/Transparency_International" TargetMode="External"/><Relationship Id="rId7" Type="http://schemas.openxmlformats.org/officeDocument/2006/relationships/hyperlink" Target="http://fr.allafrica.com/stories/200806130533.html?page=2" TargetMode="External"/><Relationship Id="rId12" Type="http://schemas.openxmlformats.org/officeDocument/2006/relationships/hyperlink" Target="http://anticor.org/" TargetMode="External"/><Relationship Id="rId2" Type="http://schemas.openxmlformats.org/officeDocument/2006/relationships/hyperlink" Target="http://www.transparency.org/" TargetMode="External"/><Relationship Id="rId1" Type="http://schemas.openxmlformats.org/officeDocument/2006/relationships/slideLayout" Target="../slideLayouts/slideLayout7.xml"/><Relationship Id="rId6" Type="http://schemas.openxmlformats.org/officeDocument/2006/relationships/hyperlink" Target="http://survie.org/" TargetMode="External"/><Relationship Id="rId11" Type="http://schemas.openxmlformats.org/officeDocument/2006/relationships/hyperlink" Target="http://fr.wikipedia.org/wiki/%C3%89ric_Halphen" TargetMode="External"/><Relationship Id="rId5" Type="http://schemas.openxmlformats.org/officeDocument/2006/relationships/hyperlink" Target="http://www.renlac.org/" TargetMode="External"/><Relationship Id="rId10" Type="http://schemas.openxmlformats.org/officeDocument/2006/relationships/hyperlink" Target="http://fr.wikipedia.org/wiki/S%C3%A9verine_Tessier" TargetMode="External"/><Relationship Id="rId4" Type="http://schemas.openxmlformats.org/officeDocument/2006/relationships/hyperlink" Target="mailto:renlac@renlac.org" TargetMode="External"/><Relationship Id="rId9" Type="http://schemas.openxmlformats.org/officeDocument/2006/relationships/hyperlink" Target="http://fr.wikipedia.org/wiki/Anticor" TargetMode="External"/></Relationships>
</file>

<file path=ppt/slides/_rels/slide343.xml.rels><?xml version="1.0" encoding="UTF-8" standalone="yes"?>
<Relationships xmlns="http://schemas.openxmlformats.org/package/2006/relationships"><Relationship Id="rId8" Type="http://schemas.openxmlformats.org/officeDocument/2006/relationships/image" Target="../media/image894.jpeg"/><Relationship Id="rId3" Type="http://schemas.openxmlformats.org/officeDocument/2006/relationships/hyperlink" Target="http://www.one.org/fr" TargetMode="External"/><Relationship Id="rId7" Type="http://schemas.openxmlformats.org/officeDocument/2006/relationships/image" Target="../media/image893.png"/><Relationship Id="rId2" Type="http://schemas.openxmlformats.org/officeDocument/2006/relationships/hyperlink" Target="http://www.gopacnetwork.org/" TargetMode="External"/><Relationship Id="rId1" Type="http://schemas.openxmlformats.org/officeDocument/2006/relationships/slideLayout" Target="../slideLayouts/slideLayout7.xml"/><Relationship Id="rId6" Type="http://schemas.openxmlformats.org/officeDocument/2006/relationships/image" Target="../media/image892.jpeg"/><Relationship Id="rId5" Type="http://schemas.openxmlformats.org/officeDocument/2006/relationships/image" Target="../media/image891.jpeg"/><Relationship Id="rId4" Type="http://schemas.openxmlformats.org/officeDocument/2006/relationships/hyperlink" Target="http://www.taxjustice.net/" TargetMode="External"/><Relationship Id="rId9" Type="http://schemas.openxmlformats.org/officeDocument/2006/relationships/image" Target="../media/image895.jpeg"/></Relationships>
</file>

<file path=ppt/slides/_rels/slide344.xml.rels><?xml version="1.0" encoding="UTF-8" standalone="yes"?>
<Relationships xmlns="http://schemas.openxmlformats.org/package/2006/relationships"><Relationship Id="rId8" Type="http://schemas.openxmlformats.org/officeDocument/2006/relationships/image" Target="../media/image899.jpeg"/><Relationship Id="rId3" Type="http://schemas.openxmlformats.org/officeDocument/2006/relationships/hyperlink" Target="http://www.transparency.org/" TargetMode="External"/><Relationship Id="rId7" Type="http://schemas.openxmlformats.org/officeDocument/2006/relationships/image" Target="../media/image898.jpeg"/><Relationship Id="rId2" Type="http://schemas.openxmlformats.org/officeDocument/2006/relationships/hyperlink" Target="http://www.gopacnetwork.org/" TargetMode="External"/><Relationship Id="rId1" Type="http://schemas.openxmlformats.org/officeDocument/2006/relationships/slideLayout" Target="../slideLayouts/slideLayout7.xml"/><Relationship Id="rId6" Type="http://schemas.openxmlformats.org/officeDocument/2006/relationships/image" Target="../media/image897.jpeg"/><Relationship Id="rId5" Type="http://schemas.openxmlformats.org/officeDocument/2006/relationships/image" Target="../media/image896.jpeg"/><Relationship Id="rId4" Type="http://schemas.openxmlformats.org/officeDocument/2006/relationships/hyperlink" Target="http://www.icgg.org/" TargetMode="External"/><Relationship Id="rId9" Type="http://schemas.openxmlformats.org/officeDocument/2006/relationships/image" Target="../media/image900.jpeg"/></Relationships>
</file>

<file path=ppt/slides/_rels/slide345.xml.rels><?xml version="1.0" encoding="UTF-8" standalone="yes"?>
<Relationships xmlns="http://schemas.openxmlformats.org/package/2006/relationships"><Relationship Id="rId8" Type="http://schemas.openxmlformats.org/officeDocument/2006/relationships/hyperlink" Target="http://www.europol.eu.int/" TargetMode="External"/><Relationship Id="rId13" Type="http://schemas.openxmlformats.org/officeDocument/2006/relationships/hyperlink" Target="http://www.un.org/" TargetMode="External"/><Relationship Id="rId18" Type="http://schemas.openxmlformats.org/officeDocument/2006/relationships/hyperlink" Target="http://www.greco.coe.int/" TargetMode="External"/><Relationship Id="rId3" Type="http://schemas.openxmlformats.org/officeDocument/2006/relationships/hyperlink" Target="http://www.justice.gouv.fr/" TargetMode="External"/><Relationship Id="rId7" Type="http://schemas.openxmlformats.org/officeDocument/2006/relationships/hyperlink" Target="http://europa.eu.int/comm/anti_fraud" TargetMode="External"/><Relationship Id="rId12" Type="http://schemas.openxmlformats.org/officeDocument/2006/relationships/hyperlink" Target="http://www.oas.org/" TargetMode="External"/><Relationship Id="rId17" Type="http://schemas.openxmlformats.org/officeDocument/2006/relationships/hyperlink" Target="http://www.adb.org/" TargetMode="External"/><Relationship Id="rId2" Type="http://schemas.openxmlformats.org/officeDocument/2006/relationships/hyperlink" Target="http://www.minefi.gouv.fr/" TargetMode="External"/><Relationship Id="rId16" Type="http://schemas.openxmlformats.org/officeDocument/2006/relationships/hyperlink" Target="http://www.apec.org/" TargetMode="External"/><Relationship Id="rId20" Type="http://schemas.openxmlformats.org/officeDocument/2006/relationships/hyperlink" Target="http://www.egmontgroup.org/" TargetMode="External"/><Relationship Id="rId1" Type="http://schemas.openxmlformats.org/officeDocument/2006/relationships/slideLayout" Target="../slideLayouts/slideLayout7.xml"/><Relationship Id="rId6" Type="http://schemas.openxmlformats.org/officeDocument/2006/relationships/hyperlink" Target="http://www.tracfin.minefi.gouv.fr/" TargetMode="External"/><Relationship Id="rId11" Type="http://schemas.openxmlformats.org/officeDocument/2006/relationships/hyperlink" Target="http://www.oecd.org/" TargetMode="External"/><Relationship Id="rId5" Type="http://schemas.openxmlformats.org/officeDocument/2006/relationships/hyperlink" Target="http://www.amf-france.org/" TargetMode="External"/><Relationship Id="rId15" Type="http://schemas.openxmlformats.org/officeDocument/2006/relationships/hyperlink" Target="http://www.wcoomd.org/" TargetMode="External"/><Relationship Id="rId10" Type="http://schemas.openxmlformats.org/officeDocument/2006/relationships/hyperlink" Target="http://www.fatf-gafi.org/" TargetMode="External"/><Relationship Id="rId19" Type="http://schemas.openxmlformats.org/officeDocument/2006/relationships/hyperlink" Target="http://www.worldbank.org/" TargetMode="External"/><Relationship Id="rId4" Type="http://schemas.openxmlformats.org/officeDocument/2006/relationships/hyperlink" Target="http://www.conseil-concurrence.fr/" TargetMode="External"/><Relationship Id="rId9" Type="http://schemas.openxmlformats.org/officeDocument/2006/relationships/hyperlink" Target="http://www.fiu.net/" TargetMode="External"/><Relationship Id="rId14" Type="http://schemas.openxmlformats.org/officeDocument/2006/relationships/hyperlink" Target="http://www.wto.org/" TargetMode="External"/></Relationships>
</file>

<file path=ppt/slides/_rels/slide346.xml.rels><?xml version="1.0" encoding="UTF-8" standalone="yes"?>
<Relationships xmlns="http://schemas.openxmlformats.org/package/2006/relationships"><Relationship Id="rId8" Type="http://schemas.openxmlformats.org/officeDocument/2006/relationships/hyperlink" Target="http://en.wikipedia.org/wiki/Monopoly_(game)" TargetMode="External"/><Relationship Id="rId3" Type="http://schemas.openxmlformats.org/officeDocument/2006/relationships/hyperlink" Target="http://jeuxstrategie.free.fr/Corruption_presentation.php" TargetMode="External"/><Relationship Id="rId7" Type="http://schemas.openxmlformats.org/officeDocument/2006/relationships/hyperlink" Target="http://en.wikipedia.org/wiki/San_Francisco_State_University" TargetMode="External"/><Relationship Id="rId12" Type="http://schemas.openxmlformats.org/officeDocument/2006/relationships/image" Target="../media/image903.jpeg"/><Relationship Id="rId2" Type="http://schemas.openxmlformats.org/officeDocument/2006/relationships/image" Target="../media/image901.jpeg"/><Relationship Id="rId1" Type="http://schemas.openxmlformats.org/officeDocument/2006/relationships/slideLayout" Target="../slideLayouts/slideLayout7.xml"/><Relationship Id="rId6" Type="http://schemas.openxmlformats.org/officeDocument/2006/relationships/hyperlink" Target="http://en.wikipedia.org/wiki/Ralph_Anspach" TargetMode="External"/><Relationship Id="rId11" Type="http://schemas.openxmlformats.org/officeDocument/2006/relationships/hyperlink" Target="http://en.wikipedia.org/wiki/Anti-Monopoly" TargetMode="External"/><Relationship Id="rId5" Type="http://schemas.openxmlformats.org/officeDocument/2006/relationships/image" Target="../media/image902.jpeg"/><Relationship Id="rId10" Type="http://schemas.openxmlformats.org/officeDocument/2006/relationships/hyperlink" Target="http://en.wikipedia.org/wiki/Antitrust" TargetMode="External"/><Relationship Id="rId4" Type="http://schemas.openxmlformats.org/officeDocument/2006/relationships/hyperlink" Target="http://www.descartes-editeur.com/" TargetMode="External"/><Relationship Id="rId9" Type="http://schemas.openxmlformats.org/officeDocument/2006/relationships/hyperlink" Target="http://en.wikipedia.org/wiki/Monopoly" TargetMode="External"/></Relationships>
</file>

<file path=ppt/slides/_rels/slide347.xml.rels><?xml version="1.0" encoding="UTF-8" standalone="yes"?>
<Relationships xmlns="http://schemas.openxmlformats.org/package/2006/relationships"><Relationship Id="rId3" Type="http://schemas.openxmlformats.org/officeDocument/2006/relationships/image" Target="../media/image905.jpeg"/><Relationship Id="rId2" Type="http://schemas.openxmlformats.org/officeDocument/2006/relationships/image" Target="../media/image904.jpeg"/><Relationship Id="rId1" Type="http://schemas.openxmlformats.org/officeDocument/2006/relationships/slideLayout" Target="../slideLayouts/slideLayout7.xml"/><Relationship Id="rId5" Type="http://schemas.openxmlformats.org/officeDocument/2006/relationships/hyperlink" Target="http://www.ambhanoi.um.dk/en/menu/Developmentpolicy/Danidas+Anti+corruption+policy" TargetMode="External"/><Relationship Id="rId4" Type="http://schemas.openxmlformats.org/officeDocument/2006/relationships/hyperlink" Target="http://wikis.lib.ncsu.edu/index.php/Corruption_in_Colombia" TargetMode="External"/></Relationships>
</file>

<file path=ppt/slides/_rels/slide348.xml.rels><?xml version="1.0" encoding="UTF-8" standalone="yes"?>
<Relationships xmlns="http://schemas.openxmlformats.org/package/2006/relationships"><Relationship Id="rId3" Type="http://schemas.openxmlformats.org/officeDocument/2006/relationships/image" Target="../media/image907.jpeg"/><Relationship Id="rId2" Type="http://schemas.openxmlformats.org/officeDocument/2006/relationships/image" Target="../media/image906.jpeg"/><Relationship Id="rId1" Type="http://schemas.openxmlformats.org/officeDocument/2006/relationships/slideLayout" Target="../slideLayouts/slideLayout7.xml"/><Relationship Id="rId4" Type="http://schemas.openxmlformats.org/officeDocument/2006/relationships/hyperlink" Target="http://www.interet-general.info/article.php3?id_article=11542" TargetMode="External"/></Relationships>
</file>

<file path=ppt/slides/_rels/slide349.xml.rels><?xml version="1.0" encoding="UTF-8" standalone="yes"?>
<Relationships xmlns="http://schemas.openxmlformats.org/package/2006/relationships"><Relationship Id="rId3" Type="http://schemas.openxmlformats.org/officeDocument/2006/relationships/image" Target="../media/image909.jpeg"/><Relationship Id="rId2" Type="http://schemas.openxmlformats.org/officeDocument/2006/relationships/image" Target="../media/image908.jpeg"/><Relationship Id="rId1" Type="http://schemas.openxmlformats.org/officeDocument/2006/relationships/slideLayout" Target="../slideLayouts/slideLayout7.xml"/><Relationship Id="rId6" Type="http://schemas.openxmlformats.org/officeDocument/2006/relationships/hyperlink" Target="http://freespeechdebate.com/fr/discutez/how-brown-envelope-journalism-holds-back-sub-saharan-africa/" TargetMode="External"/><Relationship Id="rId5" Type="http://schemas.openxmlformats.org/officeDocument/2006/relationships/image" Target="../media/image911.jpeg"/><Relationship Id="rId4" Type="http://schemas.openxmlformats.org/officeDocument/2006/relationships/image" Target="../media/image910.jpeg"/></Relationships>
</file>

<file path=ppt/slides/_rels/slide35.xml.rels><?xml version="1.0" encoding="UTF-8" standalone="yes"?>
<Relationships xmlns="http://schemas.openxmlformats.org/package/2006/relationships"><Relationship Id="rId8" Type="http://schemas.openxmlformats.org/officeDocument/2006/relationships/hyperlink" Target="http://fr.wikipedia.org/wiki/Juillet_1960" TargetMode="External"/><Relationship Id="rId13" Type="http://schemas.openxmlformats.org/officeDocument/2006/relationships/hyperlink" Target="http://fr.wikipedia.org/wiki/Mo%C3%AFse_Tshombe" TargetMode="External"/><Relationship Id="rId18" Type="http://schemas.openxmlformats.org/officeDocument/2006/relationships/hyperlink" Target="http://fr.wikipedia.org/wiki/%C3%89l%C3%A9phant_blanc_(expression)" TargetMode="External"/><Relationship Id="rId3" Type="http://schemas.openxmlformats.org/officeDocument/2006/relationships/hyperlink" Target="http://fr.wikipedia.org/wiki/Personnalit%C3%A9_politique" TargetMode="External"/><Relationship Id="rId21" Type="http://schemas.openxmlformats.org/officeDocument/2006/relationships/hyperlink" Target="http://fr.wikipedia.org/wiki/M%C3%A9galomanie" TargetMode="External"/><Relationship Id="rId7" Type="http://schemas.openxmlformats.org/officeDocument/2006/relationships/hyperlink" Target="http://fr.wikipedia.org/wiki/Za%C3%AFre" TargetMode="External"/><Relationship Id="rId12" Type="http://schemas.openxmlformats.org/officeDocument/2006/relationships/hyperlink" Target="http://fr.wikipedia.org/wiki/Katanga" TargetMode="External"/><Relationship Id="rId17" Type="http://schemas.openxmlformats.org/officeDocument/2006/relationships/hyperlink" Target="http://fr.wikipedia.org/wiki/Culte_de_la_personnalit%C3%A9" TargetMode="External"/><Relationship Id="rId2" Type="http://schemas.openxmlformats.org/officeDocument/2006/relationships/hyperlink" Target="http://fr.wikipedia.org/wiki/Mobutu_Sese_Seko" TargetMode="External"/><Relationship Id="rId16" Type="http://schemas.openxmlformats.org/officeDocument/2006/relationships/hyperlink" Target="http://fr.wikipedia.org/wiki/Lingala" TargetMode="External"/><Relationship Id="rId20" Type="http://schemas.openxmlformats.org/officeDocument/2006/relationships/hyperlink" Target="http://fr.wikipedia.org/wiki/1986" TargetMode="External"/><Relationship Id="rId1" Type="http://schemas.openxmlformats.org/officeDocument/2006/relationships/slideLayout" Target="../slideLayouts/slideLayout7.xml"/><Relationship Id="rId6" Type="http://schemas.openxmlformats.org/officeDocument/2006/relationships/hyperlink" Target="http://fr.wikipedia.org/wiki/R%C3%A9publique_d%C3%A9mocratique_du_Congo" TargetMode="External"/><Relationship Id="rId11" Type="http://schemas.openxmlformats.org/officeDocument/2006/relationships/hyperlink" Target="http://fr.wikipedia.org/wiki/Patrice_Lumumba" TargetMode="External"/><Relationship Id="rId5" Type="http://schemas.openxmlformats.org/officeDocument/2006/relationships/hyperlink" Target="http://fr.wikipedia.org/wiki/Dictateur_(sens_moderne)" TargetMode="External"/><Relationship Id="rId15" Type="http://schemas.openxmlformats.org/officeDocument/2006/relationships/hyperlink" Target="http://fr.wikipedia.org/wiki/Abacost" TargetMode="External"/><Relationship Id="rId10" Type="http://schemas.openxmlformats.org/officeDocument/2006/relationships/hyperlink" Target="http://fr.wikipedia.org/wiki/Gouvernement_Lumumba" TargetMode="External"/><Relationship Id="rId19" Type="http://schemas.openxmlformats.org/officeDocument/2006/relationships/hyperlink" Target="http://fr.wikipedia.org/wiki/Kleptocratie" TargetMode="External"/><Relationship Id="rId4" Type="http://schemas.openxmlformats.org/officeDocument/2006/relationships/hyperlink" Target="http://fr.wikipedia.org/wiki/Militaire" TargetMode="External"/><Relationship Id="rId9" Type="http://schemas.openxmlformats.org/officeDocument/2006/relationships/hyperlink" Target="http://fr.wikipedia.org/wiki/1960" TargetMode="External"/><Relationship Id="rId14" Type="http://schemas.openxmlformats.org/officeDocument/2006/relationships/hyperlink" Target="http://fr.wikipedia.org/wiki/1969" TargetMode="External"/></Relationships>
</file>

<file path=ppt/slides/_rels/slide350.xml.rels><?xml version="1.0" encoding="UTF-8" standalone="yes"?>
<Relationships xmlns="http://schemas.openxmlformats.org/package/2006/relationships"><Relationship Id="rId3" Type="http://schemas.openxmlformats.org/officeDocument/2006/relationships/image" Target="../media/image913.jpeg"/><Relationship Id="rId2" Type="http://schemas.openxmlformats.org/officeDocument/2006/relationships/image" Target="../media/image912.jpeg"/><Relationship Id="rId1" Type="http://schemas.openxmlformats.org/officeDocument/2006/relationships/slideLayout" Target="../slideLayouts/slideLayout7.xml"/><Relationship Id="rId5" Type="http://schemas.openxmlformats.org/officeDocument/2006/relationships/image" Target="../media/image915.jpeg"/><Relationship Id="rId4" Type="http://schemas.openxmlformats.org/officeDocument/2006/relationships/image" Target="../media/image914.jpeg"/></Relationships>
</file>

<file path=ppt/slides/_rels/slide351.xml.rels><?xml version="1.0" encoding="UTF-8" standalone="yes"?>
<Relationships xmlns="http://schemas.openxmlformats.org/package/2006/relationships"><Relationship Id="rId3" Type="http://schemas.openxmlformats.org/officeDocument/2006/relationships/image" Target="../media/image917.jpeg"/><Relationship Id="rId7" Type="http://schemas.openxmlformats.org/officeDocument/2006/relationships/image" Target="../media/image921.jpeg"/><Relationship Id="rId2" Type="http://schemas.openxmlformats.org/officeDocument/2006/relationships/image" Target="../media/image916.jpeg"/><Relationship Id="rId1" Type="http://schemas.openxmlformats.org/officeDocument/2006/relationships/slideLayout" Target="../slideLayouts/slideLayout7.xml"/><Relationship Id="rId6" Type="http://schemas.openxmlformats.org/officeDocument/2006/relationships/image" Target="../media/image920.jpeg"/><Relationship Id="rId5" Type="http://schemas.openxmlformats.org/officeDocument/2006/relationships/image" Target="../media/image919.jpeg"/><Relationship Id="rId4" Type="http://schemas.openxmlformats.org/officeDocument/2006/relationships/image" Target="../media/image918.jpeg"/></Relationships>
</file>

<file path=ppt/slides/_rels/slide352.xml.rels><?xml version="1.0" encoding="UTF-8" standalone="yes"?>
<Relationships xmlns="http://schemas.openxmlformats.org/package/2006/relationships"><Relationship Id="rId3" Type="http://schemas.openxmlformats.org/officeDocument/2006/relationships/image" Target="../media/image923.jpeg"/><Relationship Id="rId2" Type="http://schemas.openxmlformats.org/officeDocument/2006/relationships/image" Target="../media/image922.jpeg"/><Relationship Id="rId1" Type="http://schemas.openxmlformats.org/officeDocument/2006/relationships/slideLayout" Target="../slideLayouts/slideLayout7.xml"/><Relationship Id="rId5" Type="http://schemas.openxmlformats.org/officeDocument/2006/relationships/image" Target="../media/image925.png"/><Relationship Id="rId4" Type="http://schemas.openxmlformats.org/officeDocument/2006/relationships/image" Target="../media/image924.jpeg"/></Relationships>
</file>

<file path=ppt/slides/_rels/slide353.xml.rels><?xml version="1.0" encoding="UTF-8" standalone="yes"?>
<Relationships xmlns="http://schemas.openxmlformats.org/package/2006/relationships"><Relationship Id="rId3" Type="http://schemas.openxmlformats.org/officeDocument/2006/relationships/image" Target="../media/image927.jpeg"/><Relationship Id="rId2" Type="http://schemas.openxmlformats.org/officeDocument/2006/relationships/image" Target="../media/image926.jpeg"/><Relationship Id="rId1" Type="http://schemas.openxmlformats.org/officeDocument/2006/relationships/slideLayout" Target="../slideLayouts/slideLayout7.xml"/><Relationship Id="rId6" Type="http://schemas.openxmlformats.org/officeDocument/2006/relationships/image" Target="../media/image930.jpeg"/><Relationship Id="rId5" Type="http://schemas.openxmlformats.org/officeDocument/2006/relationships/image" Target="../media/image929.jpeg"/><Relationship Id="rId4" Type="http://schemas.openxmlformats.org/officeDocument/2006/relationships/image" Target="../media/image928.jpeg"/></Relationships>
</file>

<file path=ppt/slides/_rels/slide354.xml.rels><?xml version="1.0" encoding="UTF-8" standalone="yes"?>
<Relationships xmlns="http://schemas.openxmlformats.org/package/2006/relationships"><Relationship Id="rId3" Type="http://schemas.openxmlformats.org/officeDocument/2006/relationships/image" Target="../media/image932.jpeg"/><Relationship Id="rId7" Type="http://schemas.openxmlformats.org/officeDocument/2006/relationships/image" Target="../media/image936.jpeg"/><Relationship Id="rId2" Type="http://schemas.openxmlformats.org/officeDocument/2006/relationships/image" Target="../media/image931.jpeg"/><Relationship Id="rId1" Type="http://schemas.openxmlformats.org/officeDocument/2006/relationships/slideLayout" Target="../slideLayouts/slideLayout7.xml"/><Relationship Id="rId6" Type="http://schemas.openxmlformats.org/officeDocument/2006/relationships/image" Target="../media/image935.jpeg"/><Relationship Id="rId5" Type="http://schemas.openxmlformats.org/officeDocument/2006/relationships/image" Target="../media/image934.jpeg"/><Relationship Id="rId4" Type="http://schemas.openxmlformats.org/officeDocument/2006/relationships/image" Target="../media/image933.jpeg"/></Relationships>
</file>

<file path=ppt/slides/_rels/slide355.xml.rels><?xml version="1.0" encoding="UTF-8" standalone="yes"?>
<Relationships xmlns="http://schemas.openxmlformats.org/package/2006/relationships"><Relationship Id="rId3" Type="http://schemas.openxmlformats.org/officeDocument/2006/relationships/image" Target="../media/image938.jpeg"/><Relationship Id="rId2" Type="http://schemas.openxmlformats.org/officeDocument/2006/relationships/image" Target="../media/image937.png"/><Relationship Id="rId1" Type="http://schemas.openxmlformats.org/officeDocument/2006/relationships/slideLayout" Target="../slideLayouts/slideLayout7.xml"/><Relationship Id="rId4" Type="http://schemas.openxmlformats.org/officeDocument/2006/relationships/image" Target="../media/image939.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hyperlink" Target="http://www.transparency.org/policy_research/surveys_indices/cpi/2007" TargetMode="External"/><Relationship Id="rId7" Type="http://schemas.openxmlformats.org/officeDocument/2006/relationships/image" Target="../media/image941.jpeg"/><Relationship Id="rId2" Type="http://schemas.openxmlformats.org/officeDocument/2006/relationships/hyperlink" Target="http://fr.wikipedia.org/wiki/Indice_de_perception_de_la_corruption" TargetMode="External"/><Relationship Id="rId1" Type="http://schemas.openxmlformats.org/officeDocument/2006/relationships/slideLayout" Target="../slideLayouts/slideLayout7.xml"/><Relationship Id="rId6" Type="http://schemas.openxmlformats.org/officeDocument/2006/relationships/hyperlink" Target="http://www.afrik.com/article5736.html" TargetMode="External"/><Relationship Id="rId5" Type="http://schemas.openxmlformats.org/officeDocument/2006/relationships/image" Target="../media/image940.jpeg"/><Relationship Id="rId4" Type="http://schemas.openxmlformats.org/officeDocument/2006/relationships/image" Target="../media/image668.jpeg"/></Relationships>
</file>

<file path=ppt/slides/_rels/slide358.xml.rels><?xml version="1.0" encoding="UTF-8" standalone="yes"?>
<Relationships xmlns="http://schemas.openxmlformats.org/package/2006/relationships"><Relationship Id="rId3" Type="http://schemas.openxmlformats.org/officeDocument/2006/relationships/image" Target="../media/image943.jpeg"/><Relationship Id="rId2" Type="http://schemas.openxmlformats.org/officeDocument/2006/relationships/image" Target="../media/image942.pn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8" Type="http://schemas.openxmlformats.org/officeDocument/2006/relationships/hyperlink" Target="http://fr.wikipedia.org/wiki/Analphab%C3%A9tisme" TargetMode="External"/><Relationship Id="rId3" Type="http://schemas.openxmlformats.org/officeDocument/2006/relationships/hyperlink" Target="http://fr.wikipedia.org/wiki/Enfant_soldat" TargetMode="External"/><Relationship Id="rId7" Type="http://schemas.openxmlformats.org/officeDocument/2006/relationships/hyperlink" Target="http://fr.wikipedia.org/wiki/Trafic_d'enfants" TargetMode="External"/><Relationship Id="rId2" Type="http://schemas.openxmlformats.org/officeDocument/2006/relationships/hyperlink" Target="http://fr.wikipedia.org/wiki/Travail_des_enfants" TargetMode="External"/><Relationship Id="rId1" Type="http://schemas.openxmlformats.org/officeDocument/2006/relationships/slideLayout" Target="../slideLayouts/slideLayout7.xml"/><Relationship Id="rId6" Type="http://schemas.openxmlformats.org/officeDocument/2006/relationships/hyperlink" Target="http://fr.wikipedia.org/wiki/Esclavage_moderne" TargetMode="External"/><Relationship Id="rId5" Type="http://schemas.openxmlformats.org/officeDocument/2006/relationships/hyperlink" Target="http://fr.wikipedia.org/wiki/Pornographie_enfantine" TargetMode="External"/><Relationship Id="rId10" Type="http://schemas.openxmlformats.org/officeDocument/2006/relationships/hyperlink" Target="http://fr.wikipedia.org/wiki/Enfant_des_rues" TargetMode="External"/><Relationship Id="rId4" Type="http://schemas.openxmlformats.org/officeDocument/2006/relationships/hyperlink" Target="http://fr.wikipedia.org/wiki/Prostitution" TargetMode="External"/><Relationship Id="rId9" Type="http://schemas.openxmlformats.org/officeDocument/2006/relationships/hyperlink" Target="http://fr.wikipedia.org/wiki/In%C3%A9galit%C3%A9_sociale"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hyperlink" Target="http://designaspolitics.nl/2011/07/05/" TargetMode="External"/><Relationship Id="rId3" Type="http://schemas.openxmlformats.org/officeDocument/2006/relationships/hyperlink" Target="http://www.skyscrapercity.com/showthread.php?t=851800&amp;page=2" TargetMode="External"/><Relationship Id="rId7" Type="http://schemas.openxmlformats.org/officeDocument/2006/relationships/image" Target="../media/image103.jpeg"/><Relationship Id="rId12" Type="http://schemas.openxmlformats.org/officeDocument/2006/relationships/image" Target="../media/image107.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hyperlink" Target="http://rue89.nouvelobs.com/2011/02/27/dictateurs-dechus-bienvenue-dans-les-palais-de-mobutu-191100" TargetMode="External"/><Relationship Id="rId11" Type="http://schemas.openxmlformats.org/officeDocument/2006/relationships/image" Target="../media/image106.jpeg"/><Relationship Id="rId5" Type="http://schemas.openxmlformats.org/officeDocument/2006/relationships/hyperlink" Target="http://www.gwenn.fr/" TargetMode="External"/><Relationship Id="rId10" Type="http://schemas.openxmlformats.org/officeDocument/2006/relationships/hyperlink" Target="http://www.skyscrapercity.com/showthread.php?t=1719226" TargetMode="External"/><Relationship Id="rId4" Type="http://schemas.openxmlformats.org/officeDocument/2006/relationships/image" Target="../media/image102.jpeg"/><Relationship Id="rId9" Type="http://schemas.openxmlformats.org/officeDocument/2006/relationships/image" Target="../media/image105.jpe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3" Type="http://schemas.openxmlformats.org/officeDocument/2006/relationships/image" Target="../media/image945.jpeg"/><Relationship Id="rId2" Type="http://schemas.openxmlformats.org/officeDocument/2006/relationships/image" Target="../media/image944.jpe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3" Type="http://schemas.openxmlformats.org/officeDocument/2006/relationships/image" Target="../media/image946.jpg"/><Relationship Id="rId2" Type="http://schemas.openxmlformats.org/officeDocument/2006/relationships/hyperlink" Target="http://www.lesechos.fr/" TargetMode="External"/><Relationship Id="rId1" Type="http://schemas.openxmlformats.org/officeDocument/2006/relationships/slideLayout" Target="../slideLayouts/slideLayout7.xml"/><Relationship Id="rId4" Type="http://schemas.openxmlformats.org/officeDocument/2006/relationships/image" Target="../media/image947.jpg"/></Relationships>
</file>

<file path=ppt/slides/_rels/slide363.xml.rels><?xml version="1.0" encoding="UTF-8" standalone="yes"?>
<Relationships xmlns="http://schemas.openxmlformats.org/package/2006/relationships"><Relationship Id="rId3" Type="http://schemas.openxmlformats.org/officeDocument/2006/relationships/hyperlink" Target="http://www.anp.org/fr/cancerDZ.html" TargetMode="External"/><Relationship Id="rId2" Type="http://schemas.openxmlformats.org/officeDocument/2006/relationships/hyperlink" Target="http://www.anp.org/fr/affairesdesgeneraux.html" TargetMode="External"/><Relationship Id="rId1" Type="http://schemas.openxmlformats.org/officeDocument/2006/relationships/slideLayout" Target="../slideLayouts/slideLayout7.xml"/><Relationship Id="rId4" Type="http://schemas.openxmlformats.org/officeDocument/2006/relationships/image" Target="../media/image948.png"/></Relationships>
</file>

<file path=ppt/slides/_rels/slide364.xml.rels><?xml version="1.0" encoding="UTF-8" standalone="yes"?>
<Relationships xmlns="http://schemas.openxmlformats.org/package/2006/relationships"><Relationship Id="rId8" Type="http://schemas.openxmlformats.org/officeDocument/2006/relationships/hyperlink" Target="http://fr.wikipedia.org/wiki/Ahmed_Medeghri" TargetMode="External"/><Relationship Id="rId13" Type="http://schemas.openxmlformats.org/officeDocument/2006/relationships/hyperlink" Target="http://fr.wikipedia.org/wiki/Ali_Andr%C3%A9_M%C3%A9cili" TargetMode="External"/><Relationship Id="rId18" Type="http://schemas.openxmlformats.org/officeDocument/2006/relationships/hyperlink" Target="http://fr.wikipedia.org/wiki/Alg%C3%A9rie" TargetMode="External"/><Relationship Id="rId26" Type="http://schemas.openxmlformats.org/officeDocument/2006/relationships/hyperlink" Target="http://fr.wikipedia.org/wiki/Ahmed_Boudjenane" TargetMode="External"/><Relationship Id="rId3" Type="http://schemas.openxmlformats.org/officeDocument/2006/relationships/hyperlink" Target="http://fr.wikipedia.org/wiki/Guerre_d'Alg%C3%A9rie" TargetMode="External"/><Relationship Id="rId21" Type="http://schemas.openxmlformats.org/officeDocument/2006/relationships/hyperlink" Target="http://fr.wikipedia.org/wiki/Militant" TargetMode="External"/><Relationship Id="rId7" Type="http://schemas.openxmlformats.org/officeDocument/2006/relationships/hyperlink" Target="http://fr.wikipedia.org/wiki/Puma_(h%C3%A9licopt%C3%A8re)" TargetMode="External"/><Relationship Id="rId12" Type="http://schemas.openxmlformats.org/officeDocument/2006/relationships/hyperlink" Target="http://fr.wikipedia.org/wiki/Alger" TargetMode="External"/><Relationship Id="rId17" Type="http://schemas.openxmlformats.org/officeDocument/2006/relationships/hyperlink" Target="http://fr.wikipedia.org/wiki/Chef_du_gouvernement" TargetMode="External"/><Relationship Id="rId25" Type="http://schemas.openxmlformats.org/officeDocument/2006/relationships/hyperlink" Target="http://www.anp.org/fr/martyrs.html" TargetMode="External"/><Relationship Id="rId33" Type="http://schemas.openxmlformats.org/officeDocument/2006/relationships/hyperlink" Target="http://www.anp.org/fr/affairematoublounes.html" TargetMode="External"/><Relationship Id="rId2" Type="http://schemas.openxmlformats.org/officeDocument/2006/relationships/hyperlink" Target="http://fr.wikipedia.org/wiki/Mohamed_Khider" TargetMode="External"/><Relationship Id="rId16" Type="http://schemas.openxmlformats.org/officeDocument/2006/relationships/hyperlink" Target="http://fr.wikipedia.org/wiki/Boulevard_Saint-Michel_(Paris)" TargetMode="External"/><Relationship Id="rId20" Type="http://schemas.openxmlformats.org/officeDocument/2006/relationships/hyperlink" Target="http://fr.wikipedia.org/wiki/Chanteur" TargetMode="External"/><Relationship Id="rId29" Type="http://schemas.openxmlformats.org/officeDocument/2006/relationships/hyperlink" Target="http://fr.wikipedia.org/wiki/Kasdi_Merbah" TargetMode="External"/><Relationship Id="rId1" Type="http://schemas.openxmlformats.org/officeDocument/2006/relationships/slideLayout" Target="../slideLayouts/slideLayout7.xml"/><Relationship Id="rId6" Type="http://schemas.openxmlformats.org/officeDocument/2006/relationships/hyperlink" Target="http://fr.wikipedia.org/wiki/Houari_Boum%C3%A9di%C3%A8ne" TargetMode="External"/><Relationship Id="rId11" Type="http://schemas.openxmlformats.org/officeDocument/2006/relationships/hyperlink" Target="http://fr.wikipedia.org/wiki/1974" TargetMode="External"/><Relationship Id="rId24" Type="http://schemas.openxmlformats.org/officeDocument/2006/relationships/hyperlink" Target="http://fr.wikipedia.org/wiki/La%C3%AFcit%C3%A9" TargetMode="External"/><Relationship Id="rId32" Type="http://schemas.openxmlformats.org/officeDocument/2006/relationships/hyperlink" Target="http://fr.wikipedia.org/wiki/S%C3%A9curit%C3%A9_militaire_(Alg%C3%A9rie)" TargetMode="External"/><Relationship Id="rId5" Type="http://schemas.openxmlformats.org/officeDocument/2006/relationships/hyperlink" Target="http://fr.wikipedia.org/wiki/Tahar_Zbiri" TargetMode="External"/><Relationship Id="rId15" Type="http://schemas.openxmlformats.org/officeDocument/2006/relationships/hyperlink" Target="http://fr.wikipedia.org/wiki/Paris" TargetMode="External"/><Relationship Id="rId23" Type="http://schemas.openxmlformats.org/officeDocument/2006/relationships/hyperlink" Target="http://fr.wikipedia.org/wiki/D%C3%A9mocratie" TargetMode="External"/><Relationship Id="rId28" Type="http://schemas.openxmlformats.org/officeDocument/2006/relationships/hyperlink" Target="http://fr.wikipedia.org/wiki/Mohamed_Boudiaf" TargetMode="External"/><Relationship Id="rId10" Type="http://schemas.openxmlformats.org/officeDocument/2006/relationships/hyperlink" Target="http://fr.wikipedia.org/wiki/D%C3%A9cembre_1974" TargetMode="External"/><Relationship Id="rId19" Type="http://schemas.openxmlformats.org/officeDocument/2006/relationships/hyperlink" Target="http://fr.wikipedia.org/wiki/Mouvement_Alg%C3%A9rien_pour_la_Justice_et_le_D%C3%A9veloppement_(MAJD)" TargetMode="External"/><Relationship Id="rId31" Type="http://schemas.openxmlformats.org/officeDocument/2006/relationships/hyperlink" Target="http://fr.wikipedia.org/wiki/Loun%C3%A8s_Matoub" TargetMode="External"/><Relationship Id="rId4" Type="http://schemas.openxmlformats.org/officeDocument/2006/relationships/hyperlink" Target="http://fr.wikipedia.org/wiki/Cherchell" TargetMode="External"/><Relationship Id="rId9" Type="http://schemas.openxmlformats.org/officeDocument/2006/relationships/hyperlink" Target="http://fr.wikipedia.org/wiki/10_d%C3%A9cembre" TargetMode="External"/><Relationship Id="rId14" Type="http://schemas.openxmlformats.org/officeDocument/2006/relationships/hyperlink" Target="http://fr.wikipedia.org/wiki/Barreau" TargetMode="External"/><Relationship Id="rId22" Type="http://schemas.openxmlformats.org/officeDocument/2006/relationships/hyperlink" Target="http://fr.wikipedia.org/wiki/Berb%C3%A8res" TargetMode="External"/><Relationship Id="rId27" Type="http://schemas.openxmlformats.org/officeDocument/2006/relationships/hyperlink" Target="http://www.anp.org/fr/index.html" TargetMode="External"/><Relationship Id="rId30" Type="http://schemas.openxmlformats.org/officeDocument/2006/relationships/hyperlink" Target="http://www.anp.org/fr/kasdimerbah.html" TargetMode="External"/></Relationships>
</file>

<file path=ppt/slides/_rels/slide365.xml.rels><?xml version="1.0" encoding="UTF-8" standalone="yes"?>
<Relationships xmlns="http://schemas.openxmlformats.org/package/2006/relationships"><Relationship Id="rId2" Type="http://schemas.openxmlformats.org/officeDocument/2006/relationships/hyperlink" Target="http://www.anp.org/fr/MohamedBoudiaf/boudiaf.html" TargetMode="External"/><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2" Type="http://schemas.openxmlformats.org/officeDocument/2006/relationships/hyperlink" Target="http://mediamus.blogspot.fr/2010/07/la-ballade-de-la-vie-agreable-chanson.html" TargetMode="External"/><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openxmlformats.org/officeDocument/2006/relationships/hyperlink" Target="http://www.laparisienneliberee.com/la-chanson-de-la-corruption/" TargetMode="External"/><Relationship Id="rId2" Type="http://schemas.openxmlformats.org/officeDocument/2006/relationships/hyperlink" Target="http://www.laparisienneliberee.com/" TargetMode="External"/><Relationship Id="rId1" Type="http://schemas.openxmlformats.org/officeDocument/2006/relationships/slideLayout" Target="../slideLayouts/slideLayout7.xml"/><Relationship Id="rId4" Type="http://schemas.openxmlformats.org/officeDocument/2006/relationships/image" Target="../media/image949.jpe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950.jpg"/><Relationship Id="rId2" Type="http://schemas.openxmlformats.org/officeDocument/2006/relationships/hyperlink" Target="http://www.lesinrocks.com/2014/10/15/actualite/antoine-peillon-fabrice-arfi-corruption-cest-lassassinat-contre-lidee-meme-societe-organisee-11529996/" TargetMode="External"/><Relationship Id="rId1" Type="http://schemas.openxmlformats.org/officeDocument/2006/relationships/slideLayout" Target="../slideLayouts/slideLayout7.xml"/><Relationship Id="rId5" Type="http://schemas.openxmlformats.org/officeDocument/2006/relationships/image" Target="../media/image952.jpg"/><Relationship Id="rId4" Type="http://schemas.openxmlformats.org/officeDocument/2006/relationships/image" Target="../media/image951.jpg"/></Relationships>
</file>

<file path=ppt/slides/_rels/slide37.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hyperlink" Target="http://www.bbc.co.uk/news/world-africa-14708395" TargetMode="External"/><Relationship Id="rId12" Type="http://schemas.openxmlformats.org/officeDocument/2006/relationships/hyperlink" Target="http://dangermouse.travellerspoint.com/18/" TargetMode="External"/><Relationship Id="rId17" Type="http://schemas.openxmlformats.org/officeDocument/2006/relationships/image" Target="../media/image115.jpeg"/><Relationship Id="rId2" Type="http://schemas.openxmlformats.org/officeDocument/2006/relationships/image" Target="../media/image108.jpeg"/><Relationship Id="rId16" Type="http://schemas.openxmlformats.org/officeDocument/2006/relationships/hyperlink" Target="http://designaspolitics.nl/2011/07/05/" TargetMode="External"/><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hyperlink" Target="http://www.bbc.co.uk/news/special/politics97/news/09/0908/mobutu.shtml" TargetMode="External"/><Relationship Id="rId5" Type="http://schemas.openxmlformats.org/officeDocument/2006/relationships/hyperlink" Target="http://news.bbc.co.uk/2/hi/programmes/from_our_own_correspondent/402027.stm" TargetMode="External"/><Relationship Id="rId15" Type="http://schemas.openxmlformats.org/officeDocument/2006/relationships/hyperlink" Target="http://maps.google.com/maps?q=Gbadolite,+Nord-Ubangi,+Democratic+Republic+of+the+Congo&amp;hl=en&amp;ll=4.274089,21.000023&amp;spn=0.057175,0.090895&amp;sll=4.24043,20.909579&amp;sspn=0.014294,0.022724&amp;t=h&amp;z=14" TargetMode="External"/><Relationship Id="rId10" Type="http://schemas.openxmlformats.org/officeDocument/2006/relationships/image" Target="../media/image113.jpeg"/><Relationship Id="rId4" Type="http://schemas.openxmlformats.org/officeDocument/2006/relationships/image" Target="../media/image110.jpeg"/><Relationship Id="rId9" Type="http://schemas.openxmlformats.org/officeDocument/2006/relationships/hyperlink" Target="http://withoutbaggage.com/photographs/congo-river/68597/" TargetMode="External"/><Relationship Id="rId14" Type="http://schemas.openxmlformats.org/officeDocument/2006/relationships/hyperlink" Target="http://en.wikipedia.org/wiki/Gbadolite" TargetMode="External"/></Relationships>
</file>

<file path=ppt/slides/_rels/slide370.xml.rels><?xml version="1.0" encoding="UTF-8" standalone="yes"?>
<Relationships xmlns="http://schemas.openxmlformats.org/package/2006/relationships"><Relationship Id="rId3" Type="http://schemas.openxmlformats.org/officeDocument/2006/relationships/hyperlink" Target="http://fr.wikipedia.org/wiki/1984_en_football" TargetMode="External"/><Relationship Id="rId2" Type="http://schemas.openxmlformats.org/officeDocument/2006/relationships/hyperlink" Target="http://fr.wikipedia.org/wiki/Affaires_de_corruption_dans_le_football_belge" TargetMode="External"/><Relationship Id="rId1" Type="http://schemas.openxmlformats.org/officeDocument/2006/relationships/slideLayout" Target="../slideLayouts/slideLayout7.xml"/><Relationship Id="rId6" Type="http://schemas.openxmlformats.org/officeDocument/2006/relationships/image" Target="../media/image954.jpeg"/><Relationship Id="rId5" Type="http://schemas.openxmlformats.org/officeDocument/2006/relationships/image" Target="../media/image953.jpeg"/><Relationship Id="rId4" Type="http://schemas.openxmlformats.org/officeDocument/2006/relationships/hyperlink" Target="http://fr.wikipedia.org/wiki/Affaire_Standard-Waterschei" TargetMode="External"/></Relationships>
</file>

<file path=ppt/slides/_rels/slide371.xml.rels><?xml version="1.0" encoding="UTF-8" standalone="yes"?>
<Relationships xmlns="http://schemas.openxmlformats.org/package/2006/relationships"><Relationship Id="rId8" Type="http://schemas.openxmlformats.org/officeDocument/2006/relationships/hyperlink" Target="http://fr.wikipedia.org/wiki/Robert_Hoyzer" TargetMode="External"/><Relationship Id="rId13" Type="http://schemas.openxmlformats.org/officeDocument/2006/relationships/hyperlink" Target="http://fr.wikipedia.org/wiki/Uli_Hoeness" TargetMode="External"/><Relationship Id="rId3" Type="http://schemas.openxmlformats.org/officeDocument/2006/relationships/hyperlink" Target="http://en.wikipedia.org/wiki/2006_Italian_football_scandal" TargetMode="External"/><Relationship Id="rId7" Type="http://schemas.openxmlformats.org/officeDocument/2006/relationships/hyperlink" Target="http://en.wikipedia.org/wiki/2006_English_football_corruption_investigation" TargetMode="External"/><Relationship Id="rId12" Type="http://schemas.openxmlformats.org/officeDocument/2006/relationships/hyperlink" Target="http://fr.wikipedia.org/wiki/Bayern_Munich" TargetMode="External"/><Relationship Id="rId2" Type="http://schemas.openxmlformats.org/officeDocument/2006/relationships/hyperlink" Target="http://fr.wikipedia.org/wiki/Affaire_VA-OM" TargetMode="External"/><Relationship Id="rId1" Type="http://schemas.openxmlformats.org/officeDocument/2006/relationships/slideLayout" Target="../slideLayouts/slideLayout7.xml"/><Relationship Id="rId6" Type="http://schemas.openxmlformats.org/officeDocument/2006/relationships/hyperlink" Target="http://en.wikipedia.org/wiki/Serie_B" TargetMode="External"/><Relationship Id="rId11" Type="http://schemas.openxmlformats.org/officeDocument/2006/relationships/hyperlink" Target="http://fr.wikipedia.org/wiki/2004_en_football" TargetMode="External"/><Relationship Id="rId5" Type="http://schemas.openxmlformats.org/officeDocument/2006/relationships/hyperlink" Target="http://en.wikipedia.org/wiki/Serie_A" TargetMode="External"/><Relationship Id="rId15" Type="http://schemas.openxmlformats.org/officeDocument/2006/relationships/image" Target="../media/image956.jpeg"/><Relationship Id="rId10" Type="http://schemas.openxmlformats.org/officeDocument/2006/relationships/hyperlink" Target="http://fr.wikipedia.org/wiki/Hambourg_SV" TargetMode="External"/><Relationship Id="rId4" Type="http://schemas.openxmlformats.org/officeDocument/2006/relationships/hyperlink" Target="http://en.wikipedia.org/wiki/Association_football" TargetMode="External"/><Relationship Id="rId9" Type="http://schemas.openxmlformats.org/officeDocument/2006/relationships/hyperlink" Target="http://fr.wikipedia.org/wiki/SC_Paderborn_07" TargetMode="External"/><Relationship Id="rId14" Type="http://schemas.openxmlformats.org/officeDocument/2006/relationships/image" Target="../media/image955.jpeg"/></Relationships>
</file>

<file path=ppt/slides/_rels/slide372.xml.rels><?xml version="1.0" encoding="UTF-8" standalone="yes"?>
<Relationships xmlns="http://schemas.openxmlformats.org/package/2006/relationships"><Relationship Id="rId8" Type="http://schemas.openxmlformats.org/officeDocument/2006/relationships/hyperlink" Target="http://en.wikipedia.org/wiki/Turkey" TargetMode="External"/><Relationship Id="rId13" Type="http://schemas.openxmlformats.org/officeDocument/2006/relationships/hyperlink" Target="http://en.wikipedia.org/wiki/Association_football" TargetMode="External"/><Relationship Id="rId18" Type="http://schemas.openxmlformats.org/officeDocument/2006/relationships/image" Target="../media/image957.jpg"/><Relationship Id="rId3" Type="http://schemas.openxmlformats.org/officeDocument/2006/relationships/hyperlink" Target="http://en.wikipedia.org/wiki/2011_Turkish_sports_corruption_scandal" TargetMode="External"/><Relationship Id="rId7" Type="http://schemas.openxmlformats.org/officeDocument/2006/relationships/hyperlink" Target="http://en.wikipedia.org/wiki/Intimidation" TargetMode="External"/><Relationship Id="rId12" Type="http://schemas.openxmlformats.org/officeDocument/2006/relationships/hyperlink" Target="http://en.wikipedia.org/wiki/Political_corruption" TargetMode="External"/><Relationship Id="rId17" Type="http://schemas.openxmlformats.org/officeDocument/2006/relationships/hyperlink" Target="https://www.facebook.com/lemonde.fr/posts/10152874262177590" TargetMode="External"/><Relationship Id="rId2" Type="http://schemas.openxmlformats.org/officeDocument/2006/relationships/hyperlink" Target="http://en.wikipedia.org/wiki/Caribbean_Football_Union_corruption_scandal" TargetMode="External"/><Relationship Id="rId16" Type="http://schemas.openxmlformats.org/officeDocument/2006/relationships/hyperlink" Target="http://www.lemonde.fr/football/article/2014/11/13/la-fifa-blanchit-le-qatar-des-accusations-de-corruption_4523214_1616938.html" TargetMode="External"/><Relationship Id="rId1" Type="http://schemas.openxmlformats.org/officeDocument/2006/relationships/slideLayout" Target="../slideLayouts/slideLayout7.xml"/><Relationship Id="rId6" Type="http://schemas.openxmlformats.org/officeDocument/2006/relationships/hyperlink" Target="http://en.wikipedia.org/wiki/Organized_crime" TargetMode="External"/><Relationship Id="rId11" Type="http://schemas.openxmlformats.org/officeDocument/2006/relationships/hyperlink" Target="http://en.wikipedia.org/wiki/Apito_Dourado" TargetMode="External"/><Relationship Id="rId5" Type="http://schemas.openxmlformats.org/officeDocument/2006/relationships/hyperlink" Target="http://en.wikipedia.org/wiki/Bribery" TargetMode="External"/><Relationship Id="rId15" Type="http://schemas.openxmlformats.org/officeDocument/2006/relationships/hyperlink" Target="http://www.lexpress.fr/actualite/sport/football/football-l-affaire-des-matches-truques_1216972.html" TargetMode="External"/><Relationship Id="rId10" Type="http://schemas.openxmlformats.org/officeDocument/2006/relationships/hyperlink" Target="http://en.wikipedia.org/wiki/TFF_First_League" TargetMode="External"/><Relationship Id="rId19" Type="http://schemas.openxmlformats.org/officeDocument/2006/relationships/image" Target="../media/image958.jpeg"/><Relationship Id="rId4" Type="http://schemas.openxmlformats.org/officeDocument/2006/relationships/hyperlink" Target="http://en.wikipedia.org/wiki/Match_fixing" TargetMode="External"/><Relationship Id="rId9" Type="http://schemas.openxmlformats.org/officeDocument/2006/relationships/hyperlink" Target="http://en.wikipedia.org/wiki/S%C3%BCper_Lig" TargetMode="External"/><Relationship Id="rId14" Type="http://schemas.openxmlformats.org/officeDocument/2006/relationships/hyperlink" Target="http://en.wikipedia.org/wiki/Portugal" TargetMode="External"/></Relationships>
</file>

<file path=ppt/slides/_rels/slide373.xml.rels><?xml version="1.0" encoding="UTF-8" standalone="yes"?>
<Relationships xmlns="http://schemas.openxmlformats.org/package/2006/relationships"><Relationship Id="rId8" Type="http://schemas.openxmlformats.org/officeDocument/2006/relationships/image" Target="../media/image965.jpeg"/><Relationship Id="rId3" Type="http://schemas.openxmlformats.org/officeDocument/2006/relationships/image" Target="../media/image960.jpeg"/><Relationship Id="rId7" Type="http://schemas.openxmlformats.org/officeDocument/2006/relationships/image" Target="../media/image964.jpeg"/><Relationship Id="rId2" Type="http://schemas.openxmlformats.org/officeDocument/2006/relationships/image" Target="../media/image959.jpeg"/><Relationship Id="rId1" Type="http://schemas.openxmlformats.org/officeDocument/2006/relationships/slideLayout" Target="../slideLayouts/slideLayout7.xml"/><Relationship Id="rId6" Type="http://schemas.openxmlformats.org/officeDocument/2006/relationships/image" Target="../media/image963.jpeg"/><Relationship Id="rId5" Type="http://schemas.openxmlformats.org/officeDocument/2006/relationships/image" Target="../media/image962.jpeg"/><Relationship Id="rId4" Type="http://schemas.openxmlformats.org/officeDocument/2006/relationships/image" Target="../media/image961.jpeg"/></Relationships>
</file>

<file path=ppt/slides/_rels/slide374.xml.rels><?xml version="1.0" encoding="UTF-8" standalone="yes"?>
<Relationships xmlns="http://schemas.openxmlformats.org/package/2006/relationships"><Relationship Id="rId8" Type="http://schemas.openxmlformats.org/officeDocument/2006/relationships/hyperlink" Target="http://fr.wikipedia.org/wiki/Paul_VI" TargetMode="External"/><Relationship Id="rId13" Type="http://schemas.openxmlformats.org/officeDocument/2006/relationships/hyperlink" Target="http://fr.wikipedia.org/wiki/The_New_York_Times" TargetMode="External"/><Relationship Id="rId18" Type="http://schemas.openxmlformats.org/officeDocument/2006/relationships/hyperlink" Target="http://fr.wikipedia.org/wiki/Arizona" TargetMode="External"/><Relationship Id="rId3" Type="http://schemas.openxmlformats.org/officeDocument/2006/relationships/hyperlink" Target="http://fr.wikipedia.org/wiki/Catholicisme" TargetMode="External"/><Relationship Id="rId21" Type="http://schemas.openxmlformats.org/officeDocument/2006/relationships/image" Target="../media/image967.jpeg"/><Relationship Id="rId7" Type="http://schemas.openxmlformats.org/officeDocument/2006/relationships/hyperlink" Target="http://fr.wikipedia.org/wiki/Garde_du_corps" TargetMode="External"/><Relationship Id="rId12" Type="http://schemas.openxmlformats.org/officeDocument/2006/relationships/hyperlink" Target="http://fr.wikipedia.org/wiki/Licio_Gelli" TargetMode="External"/><Relationship Id="rId17" Type="http://schemas.openxmlformats.org/officeDocument/2006/relationships/hyperlink" Target="http://fr.wikipedia.org/wiki/1990" TargetMode="External"/><Relationship Id="rId2" Type="http://schemas.openxmlformats.org/officeDocument/2006/relationships/hyperlink" Target="http://fr.wikipedia.org/wiki/Archev%C3%AAque" TargetMode="External"/><Relationship Id="rId16" Type="http://schemas.openxmlformats.org/officeDocument/2006/relationships/hyperlink" Target="http://fr.wikipedia.org/wiki/Chicago" TargetMode="External"/><Relationship Id="rId20" Type="http://schemas.openxmlformats.org/officeDocument/2006/relationships/image" Target="../media/image966.jpeg"/><Relationship Id="rId1" Type="http://schemas.openxmlformats.org/officeDocument/2006/relationships/slideLayout" Target="../slideLayouts/slideLayout7.xml"/><Relationship Id="rId6" Type="http://schemas.openxmlformats.org/officeDocument/2006/relationships/hyperlink" Target="http://fr.wikipedia.org/wiki/Jean_XXIII" TargetMode="External"/><Relationship Id="rId11" Type="http://schemas.openxmlformats.org/officeDocument/2006/relationships/hyperlink" Target="http://fr.wikipedia.org/wiki/Propaganda_Due" TargetMode="External"/><Relationship Id="rId5" Type="http://schemas.openxmlformats.org/officeDocument/2006/relationships/hyperlink" Target="http://fr.wikipedia.org/wiki/Banque_du_Vatican" TargetMode="External"/><Relationship Id="rId15" Type="http://schemas.openxmlformats.org/officeDocument/2006/relationships/hyperlink" Target="http://fr.wikipedia.org/wiki/Archidioc%C3%A8se" TargetMode="External"/><Relationship Id="rId10" Type="http://schemas.openxmlformats.org/officeDocument/2006/relationships/hyperlink" Target="http://fr.wikipedia.org/wiki/Michele_Sindona" TargetMode="External"/><Relationship Id="rId19" Type="http://schemas.openxmlformats.org/officeDocument/2006/relationships/hyperlink" Target="http://fr.wikipedia.org/wiki/Sun_City_(Arizona)" TargetMode="External"/><Relationship Id="rId4" Type="http://schemas.openxmlformats.org/officeDocument/2006/relationships/hyperlink" Target="http://fr.wikipedia.org/wiki/%C3%89tats-Unis" TargetMode="External"/><Relationship Id="rId9" Type="http://schemas.openxmlformats.org/officeDocument/2006/relationships/hyperlink" Target="http://fr.wikipedia.org/wiki/Paul_Casimir_Marcinkus" TargetMode="External"/><Relationship Id="rId14" Type="http://schemas.openxmlformats.org/officeDocument/2006/relationships/hyperlink" Target="http://fr.wikipedia.org/wiki/Accords_du_Latran" TargetMode="External"/><Relationship Id="rId22" Type="http://schemas.openxmlformats.org/officeDocument/2006/relationships/image" Target="../media/image968.jpeg"/></Relationships>
</file>

<file path=ppt/slides/_rels/slide375.xml.rels><?xml version="1.0" encoding="UTF-8" standalone="yes"?>
<Relationships xmlns="http://schemas.openxmlformats.org/package/2006/relationships"><Relationship Id="rId8" Type="http://schemas.openxmlformats.org/officeDocument/2006/relationships/hyperlink" Target="http://fr.wikipedia.org/wiki/Marcial_Maciel_Degollado" TargetMode="External"/><Relationship Id="rId3" Type="http://schemas.openxmlformats.org/officeDocument/2006/relationships/hyperlink" Target="http://fr.wikipedia.org/wiki/Marcial_Maciel" TargetMode="External"/><Relationship Id="rId7" Type="http://schemas.openxmlformats.org/officeDocument/2006/relationships/hyperlink" Target="http://fr.wikipedia.org/wiki/Institut_pour_les_%C5%93uvres_de_religion" TargetMode="External"/><Relationship Id="rId12" Type="http://schemas.openxmlformats.org/officeDocument/2006/relationships/hyperlink" Target="http://fr.wikipedia.org/wiki/Ainsi_soient-ils" TargetMode="External"/><Relationship Id="rId2" Type="http://schemas.openxmlformats.org/officeDocument/2006/relationships/hyperlink" Target="http://fr.wikipedia.org/wiki/L%C3%A9gionnaires_du_Christ" TargetMode="External"/><Relationship Id="rId1" Type="http://schemas.openxmlformats.org/officeDocument/2006/relationships/slideLayout" Target="../slideLayouts/slideLayout7.xml"/><Relationship Id="rId6" Type="http://schemas.openxmlformats.org/officeDocument/2006/relationships/hyperlink" Target="http://www.vaticanbankclaims.com/home.html" TargetMode="External"/><Relationship Id="rId11" Type="http://schemas.openxmlformats.org/officeDocument/2006/relationships/hyperlink" Target="http://www.ainsisoientils.com/" TargetMode="External"/><Relationship Id="rId5" Type="http://schemas.openxmlformats.org/officeDocument/2006/relationships/hyperlink" Target="http://www.20minutes.fr/monde/942895-20120529-fuites-vatican-tout-comprendre-vatileaks" TargetMode="External"/><Relationship Id="rId10" Type="http://schemas.openxmlformats.org/officeDocument/2006/relationships/image" Target="../media/image970.jpg"/><Relationship Id="rId4" Type="http://schemas.openxmlformats.org/officeDocument/2006/relationships/hyperlink" Target="http://fr.wikipedia.org/wiki/Affaire_des_fuites_au_Vatican" TargetMode="External"/><Relationship Id="rId9" Type="http://schemas.openxmlformats.org/officeDocument/2006/relationships/image" Target="../media/image969.jpg"/></Relationships>
</file>

<file path=ppt/slides/_rels/slide376.xml.rels><?xml version="1.0" encoding="UTF-8" standalone="yes"?>
<Relationships xmlns="http://schemas.openxmlformats.org/package/2006/relationships"><Relationship Id="rId3" Type="http://schemas.openxmlformats.org/officeDocument/2006/relationships/hyperlink" Target="http://www.rawa.org/images/h_kabul.htm" TargetMode="External"/><Relationship Id="rId2" Type="http://schemas.openxmlformats.org/officeDocument/2006/relationships/hyperlink" Target="http://www.rawa.org/temp/runews/2008/11/27/corruption-and-warlordism-a-critical-review-of-corruption-situation-in-afghanistan.html" TargetMode="External"/><Relationship Id="rId1" Type="http://schemas.openxmlformats.org/officeDocument/2006/relationships/slideLayout" Target="../slideLayouts/slideLayout7.xml"/><Relationship Id="rId4" Type="http://schemas.openxmlformats.org/officeDocument/2006/relationships/image" Target="../media/image971.jpg"/></Relationships>
</file>

<file path=ppt/slides/_rels/slide377.xml.rels><?xml version="1.0" encoding="UTF-8" standalone="yes"?>
<Relationships xmlns="http://schemas.openxmlformats.org/package/2006/relationships"><Relationship Id="rId3" Type="http://schemas.openxmlformats.org/officeDocument/2006/relationships/image" Target="../media/image973.jpg"/><Relationship Id="rId2" Type="http://schemas.openxmlformats.org/officeDocument/2006/relationships/image" Target="../media/image972.jpg"/><Relationship Id="rId1" Type="http://schemas.openxmlformats.org/officeDocument/2006/relationships/slideLayout" Target="../slideLayouts/slideLayout7.xml"/><Relationship Id="rId4" Type="http://schemas.openxmlformats.org/officeDocument/2006/relationships/hyperlink" Target="https://publicintelligence.net/isaf-countering-corruption-organized-crime/" TargetMode="External"/></Relationships>
</file>

<file path=ppt/slides/_rels/slide378.xml.rels><?xml version="1.0" encoding="UTF-8" standalone="yes"?>
<Relationships xmlns="http://schemas.openxmlformats.org/package/2006/relationships"><Relationship Id="rId2" Type="http://schemas.openxmlformats.org/officeDocument/2006/relationships/hyperlink" Target="https://publicintelligence.net/isaf-countering-corruption-organized-crime/" TargetMode="External"/><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8" Type="http://schemas.openxmlformats.org/officeDocument/2006/relationships/hyperlink" Target="https://info.publicintelligence.net/UNODC-AfghanCorruption.pdf" TargetMode="External"/><Relationship Id="rId3" Type="http://schemas.openxmlformats.org/officeDocument/2006/relationships/image" Target="../media/image975.jpg"/><Relationship Id="rId7" Type="http://schemas.openxmlformats.org/officeDocument/2006/relationships/hyperlink" Target="http://www.unodc.org/documents/data-and-analysis/Afghanistan/Afghanistan-corruption-survey2010-Eng.pdf" TargetMode="External"/><Relationship Id="rId2" Type="http://schemas.openxmlformats.org/officeDocument/2006/relationships/image" Target="../media/image974.jpg"/><Relationship Id="rId1" Type="http://schemas.openxmlformats.org/officeDocument/2006/relationships/slideLayout" Target="../slideLayouts/slideLayout7.xml"/><Relationship Id="rId6" Type="http://schemas.openxmlformats.org/officeDocument/2006/relationships/hyperlink" Target="http://www.unodc.org/unodc/en/frontpage/2010/January/corruption-widespread-in-afghanistan-unodc-survey-says.html" TargetMode="External"/><Relationship Id="rId5" Type="http://schemas.openxmlformats.org/officeDocument/2006/relationships/image" Target="../media/image977.jpg"/><Relationship Id="rId10" Type="http://schemas.openxmlformats.org/officeDocument/2006/relationships/image" Target="../media/image978.jpg"/><Relationship Id="rId4" Type="http://schemas.openxmlformats.org/officeDocument/2006/relationships/image" Target="../media/image976.jpg"/><Relationship Id="rId9" Type="http://schemas.openxmlformats.org/officeDocument/2006/relationships/hyperlink" Target="https://info.publicintelligence.net/ISAF-CounteringCorruptio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lemonde.fr/culture/article/2014/02/03/la-fortune-cachee-de-poutine_4357982_3246.html" TargetMode="External"/><Relationship Id="rId1" Type="http://schemas.openxmlformats.org/officeDocument/2006/relationships/slideLayout" Target="../slideLayouts/slideLayout7.xml"/><Relationship Id="rId4" Type="http://schemas.openxmlformats.org/officeDocument/2006/relationships/hyperlink" Target="https://cathyyoung.wordpress.com/2006/02/20/russia-everything-old-is-new-again/" TargetMode="External"/></Relationships>
</file>

<file path=ppt/slides/_rels/slide380.xml.rels><?xml version="1.0" encoding="UTF-8" standalone="yes"?>
<Relationships xmlns="http://schemas.openxmlformats.org/package/2006/relationships"><Relationship Id="rId8" Type="http://schemas.openxmlformats.org/officeDocument/2006/relationships/hyperlink" Target="http://fr.wikipedia.org/wiki/Gouvernement_Erdo%C4%9Fan_III" TargetMode="External"/><Relationship Id="rId13" Type="http://schemas.openxmlformats.org/officeDocument/2006/relationships/hyperlink" Target="http://translate.googleusercontent.com/translate_c?depth=1&amp;hl=fr&amp;prev=search&amp;rurl=translate.google.fr&amp;sl=en&amp;u=http://en.wikipedia.org/wiki/Twitter&amp;usg=ALkJrhi3ABaiakI-yQ7TM8PiLBrvDzVVmQ" TargetMode="External"/><Relationship Id="rId18" Type="http://schemas.openxmlformats.org/officeDocument/2006/relationships/hyperlink" Target="http://translate.googleusercontent.com/translate_c?depth=1&amp;hl=fr&amp;prev=search&amp;rurl=translate.google.fr&amp;sl=en&amp;u=http://en.wikipedia.org/wiki/Constitution_of_Turkey&amp;usg=ALkJrhhRjL7ZLGse5_zsX4JNpsusZ5DA9g" TargetMode="External"/><Relationship Id="rId26" Type="http://schemas.openxmlformats.org/officeDocument/2006/relationships/hyperlink" Target="http://en.wikipedia.org/wiki/Recep_Tayyip_Erdo&#287;an" TargetMode="External"/><Relationship Id="rId3" Type="http://schemas.openxmlformats.org/officeDocument/2006/relationships/hyperlink" Target="http://fr.wikipedia.org/wiki/Istanbul" TargetMode="External"/><Relationship Id="rId21" Type="http://schemas.openxmlformats.org/officeDocument/2006/relationships/hyperlink" Target="http://translate.googleusercontent.com/translate_c?depth=1&amp;hl=fr&amp;prev=search&amp;rurl=translate.google.fr&amp;sl=en&amp;u=http://en.wikipedia.org/wiki/Human_rights_in_Turkey&amp;usg=ALkJrhjwXGprBDoge2xzTN0c6ku6pr_M-g" TargetMode="External"/><Relationship Id="rId7" Type="http://schemas.openxmlformats.org/officeDocument/2006/relationships/hyperlink" Target="http://fr.wikipedia.org/wiki/Remaniement_minist%C3%A9riel" TargetMode="External"/><Relationship Id="rId12" Type="http://schemas.openxmlformats.org/officeDocument/2006/relationships/hyperlink" Target="http://translate.googleusercontent.com/translate_c?depth=1&amp;hl=fr&amp;prev=search&amp;rurl=translate.google.fr&amp;sl=en&amp;u=http://en.wikipedia.org/wiki/Parallel_state&amp;usg=ALkJrhiSkI-zoD8C-_QOd-jNlnThEQAhBA" TargetMode="External"/><Relationship Id="rId17" Type="http://schemas.openxmlformats.org/officeDocument/2006/relationships/hyperlink" Target="http://translate.googleusercontent.com/translate_c?depth=1&amp;hl=fr&amp;prev=search&amp;rurl=translate.google.fr&amp;sl=en&amp;u=http://en.wikipedia.org/wiki/Electoral_fraud&amp;usg=ALkJrhie9P5lR0AjFIzPM03SyiJnBA-7UA" TargetMode="External"/><Relationship Id="rId25" Type="http://schemas.openxmlformats.org/officeDocument/2006/relationships/hyperlink" Target="http://fr.wikipedia.org/wiki/Recep_Tayyip_Erdo%C4%9Fan" TargetMode="External"/><Relationship Id="rId2" Type="http://schemas.openxmlformats.org/officeDocument/2006/relationships/hyperlink" Target="http://fr.wikipedia.org/wiki/1994" TargetMode="External"/><Relationship Id="rId16" Type="http://schemas.openxmlformats.org/officeDocument/2006/relationships/hyperlink" Target="http://translate.googleusercontent.com/translate_c?depth=1&amp;hl=fr&amp;prev=search&amp;rurl=translate.google.fr&amp;sl=en&amp;u=http://en.wikipedia.org/wiki/Censorship_in_Turkey&amp;usg=ALkJrhg7TCLjkPI9wZwoB_CWCeoBTIIgLA" TargetMode="External"/><Relationship Id="rId20" Type="http://schemas.openxmlformats.org/officeDocument/2006/relationships/hyperlink" Target="http://translate.googleusercontent.com/translate_c?depth=1&amp;hl=fr&amp;prev=search&amp;rurl=translate.google.fr&amp;sl=en&amp;u=http://en.wikipedia.org/wiki/Atat%C3%BCrk_Forest_Farm_and_Zoo&amp;usg=ALkJrhge0V9YNVxnQXo64BjWAY8seCdAHQ" TargetMode="External"/><Relationship Id="rId1" Type="http://schemas.openxmlformats.org/officeDocument/2006/relationships/slideLayout" Target="../slideLayouts/slideLayout7.xml"/><Relationship Id="rId6" Type="http://schemas.openxmlformats.org/officeDocument/2006/relationships/hyperlink" Target="http://fr.wikipedia.org/wiki/2013" TargetMode="External"/><Relationship Id="rId11" Type="http://schemas.openxmlformats.org/officeDocument/2006/relationships/hyperlink" Target="http://translate.googleusercontent.com/translate_c?depth=1&amp;hl=fr&amp;prev=search&amp;rurl=translate.google.fr&amp;sl=en&amp;u=http://en.wikipedia.org/wiki/2013_corruption_scandal_in_Turkey&amp;usg=ALkJrhiuF8Fy1FAtQfupKSSvGm5HWJRnIQ" TargetMode="External"/><Relationship Id="rId24" Type="http://schemas.openxmlformats.org/officeDocument/2006/relationships/hyperlink" Target="http://translate.googleusercontent.com/translate_c?depth=1&amp;hl=fr&amp;prev=search&amp;rurl=translate.google.fr&amp;sl=en&amp;u=http://en.wikipedia.org/wiki/2014_National_Intelligence_Organisation_scandal_in_Turkey&amp;usg=ALkJrhiFqBoCAKj9CRO2GhWPKb2SaFpDJA" TargetMode="External"/><Relationship Id="rId5" Type="http://schemas.openxmlformats.org/officeDocument/2006/relationships/hyperlink" Target="http://fr.wikipedia.org/wiki/D%C3%A9cembre_2013" TargetMode="External"/><Relationship Id="rId15" Type="http://schemas.openxmlformats.org/officeDocument/2006/relationships/hyperlink" Target="http://translate.googleusercontent.com/translate_c?depth=1&amp;hl=fr&amp;prev=search&amp;rurl=translate.google.fr&amp;sl=en&amp;u=http://en.wikipedia.org/wiki/YouTube&amp;usg=ALkJrhgpsyMYv_hU6c3geMnjpf0ZuvQeHw" TargetMode="External"/><Relationship Id="rId23" Type="http://schemas.openxmlformats.org/officeDocument/2006/relationships/hyperlink" Target="http://translate.googleusercontent.com/translate_c?depth=1&amp;hl=fr&amp;prev=search&amp;rurl=translate.google.fr&amp;sl=en&amp;u=http://en.wikipedia.org/wiki/Treason&amp;usg=ALkJrhhiZuawvSeklR1_SyM_5Z4oG0-vrg" TargetMode="External"/><Relationship Id="rId10" Type="http://schemas.openxmlformats.org/officeDocument/2006/relationships/hyperlink" Target="http://fr.wikipedia.org/wiki/Recep_Tayyip_Erdo%C4%9Fan#cite_note-14" TargetMode="External"/><Relationship Id="rId19" Type="http://schemas.openxmlformats.org/officeDocument/2006/relationships/hyperlink" Target="http://translate.googleusercontent.com/translate_c?depth=1&amp;hl=fr&amp;prev=search&amp;rurl=translate.google.fr&amp;sl=en&amp;u=http://en.wikipedia.org/wiki/Ak_Saray&amp;usg=ALkJrhjPlx18UKvdSv0rPj_TGOM8qblx1w" TargetMode="External"/><Relationship Id="rId4" Type="http://schemas.openxmlformats.org/officeDocument/2006/relationships/hyperlink" Target="http://fr.wikipedia.org/wiki/25_d%C3%A9cembre" TargetMode="External"/><Relationship Id="rId9" Type="http://schemas.openxmlformats.org/officeDocument/2006/relationships/hyperlink" Target="http://fr.wikipedia.org/wiki/Parti_pour_la_justice_et_le_d%C3%A9veloppement_(Turquie)" TargetMode="External"/><Relationship Id="rId14" Type="http://schemas.openxmlformats.org/officeDocument/2006/relationships/hyperlink" Target="http://translate.googleusercontent.com/translate_c?depth=1&amp;hl=fr&amp;prev=search&amp;rurl=translate.google.fr&amp;sl=en&amp;u=http://en.wikipedia.org/wiki/Facebook&amp;usg=ALkJrhhQrucyCSPA11NAu4HmXSPZhhy_nA" TargetMode="External"/><Relationship Id="rId22" Type="http://schemas.openxmlformats.org/officeDocument/2006/relationships/hyperlink" Target="http://translate.googleusercontent.com/translate_c?depth=1&amp;hl=fr&amp;prev=search&amp;rurl=translate.google.fr&amp;sl=en&amp;u=http://en.wikipedia.org/wiki/Rule_of_law&amp;usg=ALkJrhiSHIYv5fI7XjH3v-m7gRX1QAh3Xw" TargetMode="External"/></Relationships>
</file>

<file path=ppt/slides/_rels/slide381.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979.jpeg"/><Relationship Id="rId1" Type="http://schemas.openxmlformats.org/officeDocument/2006/relationships/slideLayout" Target="../slideLayouts/slideLayout7.xml"/><Relationship Id="rId4" Type="http://schemas.openxmlformats.org/officeDocument/2006/relationships/hyperlink" Target="http://fr.slideshare.net/rajeshwar11/social-pathology-in-india" TargetMode="External"/></Relationships>
</file>

<file path=ppt/slides/_rels/slide382.xml.rels><?xml version="1.0" encoding="UTF-8" standalone="yes"?>
<Relationships xmlns="http://schemas.openxmlformats.org/package/2006/relationships"><Relationship Id="rId3" Type="http://schemas.openxmlformats.org/officeDocument/2006/relationships/image" Target="../media/image981.jpeg"/><Relationship Id="rId2" Type="http://schemas.openxmlformats.org/officeDocument/2006/relationships/hyperlink" Target="http://fr.slideshare.net/rajeshwar11/social-pathology-in-india" TargetMode="External"/><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3" Type="http://schemas.openxmlformats.org/officeDocument/2006/relationships/hyperlink" Target="http://fr.wikipedia.org/wiki/Cor%C3%A9e_du_Sud" TargetMode="External"/><Relationship Id="rId7" Type="http://schemas.openxmlformats.org/officeDocument/2006/relationships/hyperlink" Target="http://fr.wikipedia.org/wiki/Andry_Rajoelina" TargetMode="External"/><Relationship Id="rId2" Type="http://schemas.openxmlformats.org/officeDocument/2006/relationships/hyperlink" Target="http://fr.wikipedia.org/wiki/Hectare" TargetMode="External"/><Relationship Id="rId1" Type="http://schemas.openxmlformats.org/officeDocument/2006/relationships/slideLayout" Target="../slideLayouts/slideLayout7.xml"/><Relationship Id="rId6" Type="http://schemas.openxmlformats.org/officeDocument/2006/relationships/hyperlink" Target="http://fr.wikipedia.org/wiki/2008" TargetMode="External"/><Relationship Id="rId5" Type="http://schemas.openxmlformats.org/officeDocument/2006/relationships/hyperlink" Target="http://fr.wikipedia.org/wiki/Novembre_2008" TargetMode="External"/><Relationship Id="rId4" Type="http://schemas.openxmlformats.org/officeDocument/2006/relationships/hyperlink" Target="http://fr.wikipedia.org/wiki/Daewoo" TargetMode="External"/></Relationships>
</file>

<file path=ppt/slides/_rels/slide384.xml.rels><?xml version="1.0" encoding="UTF-8" standalone="yes"?>
<Relationships xmlns="http://schemas.openxmlformats.org/package/2006/relationships"><Relationship Id="rId8" Type="http://schemas.openxmlformats.org/officeDocument/2006/relationships/hyperlink" Target="http://fr.wikipedia.org/wiki/Effet_puits" TargetMode="External"/><Relationship Id="rId3" Type="http://schemas.openxmlformats.org/officeDocument/2006/relationships/hyperlink" Target="http://fr.wikipedia.org/wiki/Source_(information)" TargetMode="External"/><Relationship Id="rId7" Type="http://schemas.openxmlformats.org/officeDocument/2006/relationships/hyperlink" Target="http://fr.wikipedia.org/wiki/Lieu_commun" TargetMode="External"/><Relationship Id="rId2" Type="http://schemas.openxmlformats.org/officeDocument/2006/relationships/hyperlink" Target="http://fr.wikipedia.org/wiki/Argument_d'autorit%C3%A9" TargetMode="External"/><Relationship Id="rId1" Type="http://schemas.openxmlformats.org/officeDocument/2006/relationships/slideLayout" Target="../slideLayouts/slideLayout7.xml"/><Relationship Id="rId6" Type="http://schemas.openxmlformats.org/officeDocument/2006/relationships/hyperlink" Target="http://fr.wikipedia.org/wiki/L%C3%A9gende_urbaine" TargetMode="External"/><Relationship Id="rId5" Type="http://schemas.openxmlformats.org/officeDocument/2006/relationships/hyperlink" Target="http://fr.wikipedia.org/wiki/Rumeur" TargetMode="External"/><Relationship Id="rId4" Type="http://schemas.openxmlformats.org/officeDocument/2006/relationships/hyperlink" Target="http://fr.wikipedia.org/wiki/Popeye" TargetMode="External"/><Relationship Id="rId9" Type="http://schemas.openxmlformats.org/officeDocument/2006/relationships/hyperlink" Target="http://fr.wikipedia.org/wiki/Esprit_critique" TargetMode="External"/></Relationships>
</file>

<file path=ppt/slides/_rels/slide385.xml.rels><?xml version="1.0" encoding="UTF-8" standalone="yes"?>
<Relationships xmlns="http://schemas.openxmlformats.org/package/2006/relationships"><Relationship Id="rId8" Type="http://schemas.openxmlformats.org/officeDocument/2006/relationships/hyperlink" Target="http://fr.wikipedia.org/wiki/Emmanuel_Kant" TargetMode="External"/><Relationship Id="rId3" Type="http://schemas.openxmlformats.org/officeDocument/2006/relationships/hyperlink" Target="http://fr.wikipedia.org/wiki/Discours_de_la_m%C3%A9thode" TargetMode="External"/><Relationship Id="rId7" Type="http://schemas.openxmlformats.org/officeDocument/2006/relationships/hyperlink" Target="http://luxediteur.com/lux/instinctdeliberte/petitcoursdautodefenseintellectuelle/" TargetMode="External"/><Relationship Id="rId12" Type="http://schemas.openxmlformats.org/officeDocument/2006/relationships/image" Target="../media/image982.jpeg"/><Relationship Id="rId2" Type="http://schemas.openxmlformats.org/officeDocument/2006/relationships/hyperlink" Target="http://fr.wikipedia.org/wiki/Ren%C3%A9_Descartes" TargetMode="External"/><Relationship Id="rId1" Type="http://schemas.openxmlformats.org/officeDocument/2006/relationships/slideLayout" Target="../slideLayouts/slideLayout7.xml"/><Relationship Id="rId6" Type="http://schemas.openxmlformats.org/officeDocument/2006/relationships/hyperlink" Target="http://fr.wikipedia.org/wiki/Normand_Baillargeon" TargetMode="External"/><Relationship Id="rId11" Type="http://schemas.openxmlformats.org/officeDocument/2006/relationships/hyperlink" Target="http://fr.wikipedia.org/wiki/Esprit_critique" TargetMode="External"/><Relationship Id="rId5" Type="http://schemas.openxmlformats.org/officeDocument/2006/relationships/hyperlink" Target="http://fr.wikipedia.org/wiki/1980" TargetMode="External"/><Relationship Id="rId10" Type="http://schemas.openxmlformats.org/officeDocument/2006/relationships/hyperlink" Target="http://fr.wikipedia.org/wiki/Henri_Broch" TargetMode="External"/><Relationship Id="rId4" Type="http://schemas.openxmlformats.org/officeDocument/2006/relationships/hyperlink" Target="http://fr.wikipedia.org/wiki/Olivier_Reboul_(philosophe)" TargetMode="External"/><Relationship Id="rId9" Type="http://schemas.openxmlformats.org/officeDocument/2006/relationships/hyperlink" Target="http://fr.wikipedia.org/wiki/Qu'est-ce_que_les_Lumi%C3%A8res_?" TargetMode="External"/></Relationships>
</file>

<file path=ppt/slides/_rels/slide386.xml.rels><?xml version="1.0" encoding="UTF-8" standalone="yes"?>
<Relationships xmlns="http://schemas.openxmlformats.org/package/2006/relationships"><Relationship Id="rId3" Type="http://schemas.openxmlformats.org/officeDocument/2006/relationships/hyperlink" Target="http://fr.wikipedia.org/wiki/Cat%C3%A9gorisation_sociale" TargetMode="External"/><Relationship Id="rId7" Type="http://schemas.openxmlformats.org/officeDocument/2006/relationships/hyperlink" Target="http://fr.wikipedia.org/wiki/Croyances" TargetMode="External"/><Relationship Id="rId2" Type="http://schemas.openxmlformats.org/officeDocument/2006/relationships/hyperlink" Target="http://fr.wikipedia.org/wiki/St%C3%A9r%C3%A9otypes" TargetMode="External"/><Relationship Id="rId1" Type="http://schemas.openxmlformats.org/officeDocument/2006/relationships/slideLayout" Target="../slideLayouts/slideLayout7.xml"/><Relationship Id="rId6" Type="http://schemas.openxmlformats.org/officeDocument/2006/relationships/hyperlink" Target="http://fr.wikipedia.org/wiki/Cognitif" TargetMode="External"/><Relationship Id="rId5" Type="http://schemas.openxmlformats.org/officeDocument/2006/relationships/hyperlink" Target="http://fr.wikipedia.org/wiki/Th%C3%A9orie_du_complot" TargetMode="External"/><Relationship Id="rId4" Type="http://schemas.openxmlformats.org/officeDocument/2006/relationships/hyperlink" Target="http://fr.wikipedia.org/wiki/Groupe_social" TargetMode="External"/></Relationships>
</file>

<file path=ppt/slides/_rels/slide387.xml.rels><?xml version="1.0" encoding="UTF-8" standalone="yes"?>
<Relationships xmlns="http://schemas.openxmlformats.org/package/2006/relationships"><Relationship Id="rId8" Type="http://schemas.openxmlformats.org/officeDocument/2006/relationships/hyperlink" Target="http://fr.wikipedia.org/wiki/Heuristique_de_disponibilit%C3%A9" TargetMode="External"/><Relationship Id="rId13" Type="http://schemas.openxmlformats.org/officeDocument/2006/relationships/hyperlink" Target="http://fr.wikipedia.org/wiki/Adolf_Hitler" TargetMode="External"/><Relationship Id="rId3" Type="http://schemas.openxmlformats.org/officeDocument/2006/relationships/hyperlink" Target="http://fr.wikipedia.org/wiki/Th%C3%A9orie_du_complot" TargetMode="External"/><Relationship Id="rId7" Type="http://schemas.openxmlformats.org/officeDocument/2006/relationships/hyperlink" Target="http://fr.wikipedia.org/wiki/Effet_de_simple_exposition" TargetMode="External"/><Relationship Id="rId12" Type="http://schemas.openxmlformats.org/officeDocument/2006/relationships/hyperlink" Target="http://fr.wikipedia.org/wiki/Biais_cognitif" TargetMode="External"/><Relationship Id="rId2" Type="http://schemas.openxmlformats.org/officeDocument/2006/relationships/hyperlink" Target="http://fr.wikipedia.org/wiki/Biais_de_confirmation" TargetMode="External"/><Relationship Id="rId1" Type="http://schemas.openxmlformats.org/officeDocument/2006/relationships/slideLayout" Target="../slideLayouts/slideLayout7.xml"/><Relationship Id="rId6" Type="http://schemas.openxmlformats.org/officeDocument/2006/relationships/hyperlink" Target="http://fr.wikipedia.org/wiki/Dissonance_cognitive" TargetMode="External"/><Relationship Id="rId11" Type="http://schemas.openxmlformats.org/officeDocument/2006/relationships/hyperlink" Target="http://fr.wikipedia.org/wiki/Ancrage" TargetMode="External"/><Relationship Id="rId5" Type="http://schemas.openxmlformats.org/officeDocument/2006/relationships/hyperlink" Target="http://fr.wikipedia.org/wiki/Illusion_des_s%C3%A9ries" TargetMode="External"/><Relationship Id="rId10" Type="http://schemas.openxmlformats.org/officeDocument/2006/relationships/hyperlink" Target="http://fr.wikipedia.org/wiki/Oubli_de_la_fr%C3%A9quence_de_base" TargetMode="External"/><Relationship Id="rId4" Type="http://schemas.openxmlformats.org/officeDocument/2006/relationships/hyperlink" Target="http://fr.wikipedia.org/wiki/Effet_de_r%C3%A9cence" TargetMode="External"/><Relationship Id="rId9" Type="http://schemas.openxmlformats.org/officeDocument/2006/relationships/hyperlink" Target="http://fr.wikipedia.org/wiki/Gr%C3%A9garisme" TargetMode="External"/></Relationships>
</file>

<file path=ppt/slides/_rels/slide388.xml.rels><?xml version="1.0" encoding="UTF-8" standalone="yes"?>
<Relationships xmlns="http://schemas.openxmlformats.org/package/2006/relationships"><Relationship Id="rId3" Type="http://schemas.openxmlformats.org/officeDocument/2006/relationships/hyperlink" Target="http://www.persee.fr/web/revues/home/prescript/article/polit_0032-342x_1938_num_3_6_5691" TargetMode="External"/><Relationship Id="rId2" Type="http://schemas.openxmlformats.org/officeDocument/2006/relationships/hyperlink" Target="http://rue89.nouvelobs.com/2010/03/02/la-reecriture-de-lhistoire-francaise-george-orwell-avait-vu-juste-140817" TargetMode="External"/><Relationship Id="rId1" Type="http://schemas.openxmlformats.org/officeDocument/2006/relationships/slideLayout" Target="../slideLayouts/slideLayout7.xml"/><Relationship Id="rId4" Type="http://schemas.openxmlformats.org/officeDocument/2006/relationships/hyperlink" Target="http://fr.metrotime.be/2014/11/05/interview/christine-ockrent-evoque-le-systeme-poutine-et-la-crise-ukrainienne/" TargetMode="External"/></Relationships>
</file>

<file path=ppt/slides/_rels/slide389.xml.rels><?xml version="1.0" encoding="UTF-8" standalone="yes"?>
<Relationships xmlns="http://schemas.openxmlformats.org/package/2006/relationships"><Relationship Id="rId8" Type="http://schemas.openxmlformats.org/officeDocument/2006/relationships/image" Target="../media/image983.jpg"/><Relationship Id="rId3" Type="http://schemas.openxmlformats.org/officeDocument/2006/relationships/hyperlink" Target="http://fr.wikipedia.org/wiki/Principes_%C3%A9l%C3%A9mentaires_de_propagande_de_guerre" TargetMode="External"/><Relationship Id="rId7" Type="http://schemas.openxmlformats.org/officeDocument/2006/relationships/hyperlink" Target="http://salzenstein.over-blog.com/article-sauvons-le-donbass-l-etat-ukrainien-tue-le-peuple-du-donbass-avec-son-armee-123817755.html" TargetMode="External"/><Relationship Id="rId2" Type="http://schemas.openxmlformats.org/officeDocument/2006/relationships/hyperlink" Target="http://fr.wikipedia.org/wiki/Anne_Morelli" TargetMode="External"/><Relationship Id="rId1" Type="http://schemas.openxmlformats.org/officeDocument/2006/relationships/slideLayout" Target="../slideLayouts/slideLayout7.xml"/><Relationship Id="rId6" Type="http://schemas.openxmlformats.org/officeDocument/2006/relationships/hyperlink" Target="http://www.zalea.org/ancien/ungi/communication/propamorelli.html" TargetMode="External"/><Relationship Id="rId5" Type="http://schemas.openxmlformats.org/officeDocument/2006/relationships/hyperlink" Target="http://fr.wikipedia.org/wiki/Zal%C3%A9a_TV" TargetMode="External"/><Relationship Id="rId10" Type="http://schemas.openxmlformats.org/officeDocument/2006/relationships/hyperlink" Target="http://en.wikipedia.org/wiki/Arthur_Ponsonby,_1st_Baron_Ponsonby_of_Shulbrede" TargetMode="External"/><Relationship Id="rId4" Type="http://schemas.openxmlformats.org/officeDocument/2006/relationships/hyperlink" Target="http://www.brusselstribunal.org/8dec_fulltexts.htm" TargetMode="External"/><Relationship Id="rId9" Type="http://schemas.openxmlformats.org/officeDocument/2006/relationships/hyperlink" Target="http://en.wikipedia.org/wiki/Falsehood_in_War-Tim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fr.wikipedia.org/wiki/R%C3%A9publique_tch%C3%A9tch%C3%A8ne_d'Itchk%C3%A9rie" TargetMode="External"/><Relationship Id="rId13" Type="http://schemas.openxmlformats.org/officeDocument/2006/relationships/hyperlink" Target="http://teleobs.nouvelobs.com/la-selection-teleobs/20140217.OBS6661/raids-financiers-a-la-russe.html" TargetMode="External"/><Relationship Id="rId3" Type="http://schemas.openxmlformats.org/officeDocument/2006/relationships/hyperlink" Target="http://fr.wikipedia.org/wiki/Tch%C3%A9tch%C3%A8ne" TargetMode="External"/><Relationship Id="rId7" Type="http://schemas.openxmlformats.org/officeDocument/2006/relationships/hyperlink" Target="https://fr.wikipedia.org/wiki/Aslan_Maskhadov" TargetMode="External"/><Relationship Id="rId12" Type="http://schemas.openxmlformats.org/officeDocument/2006/relationships/hyperlink" Target="http://fr.wikipedia.org/wiki/Le_Syst%C3%A8me_Poutine" TargetMode="External"/><Relationship Id="rId2" Type="http://schemas.openxmlformats.org/officeDocument/2006/relationships/hyperlink" Target="http://fr.wikipedia.org/wiki/Attentats_en_Russie_en_1999" TargetMode="External"/><Relationship Id="rId16" Type="http://schemas.openxmlformats.org/officeDocument/2006/relationships/hyperlink" Target="http://espreso.tv/news/2014/11/24/v_rosiyi_prodayut_shokoladky_z_quotdobrymquot_putinym_na_obhortci_fotofakt" TargetMode="External"/><Relationship Id="rId1" Type="http://schemas.openxmlformats.org/officeDocument/2006/relationships/slideLayout" Target="../slideLayouts/slideLayout7.xml"/><Relationship Id="rId6" Type="http://schemas.openxmlformats.org/officeDocument/2006/relationships/hyperlink" Target="http://fr.wikipedia.org/wiki/Anna_Politkovska%C3%AFa" TargetMode="External"/><Relationship Id="rId11" Type="http://schemas.openxmlformats.org/officeDocument/2006/relationships/hyperlink" Target="http://fr.wikipedia.org/wiki/Jean-Michel_Carr%C3%A9" TargetMode="External"/><Relationship Id="rId5" Type="http://schemas.openxmlformats.org/officeDocument/2006/relationships/hyperlink" Target="http://fr.wikipedia.org/wiki/Mikha%C3%AFl_Khodorkovski" TargetMode="External"/><Relationship Id="rId15" Type="http://schemas.openxmlformats.org/officeDocument/2006/relationships/image" Target="../media/image117.jpg"/><Relationship Id="rId10" Type="http://schemas.openxmlformats.org/officeDocument/2006/relationships/hyperlink" Target="http://fr.wikipedia.org/wiki/Cin%C3%A9ma_fran%C3%A7ais" TargetMode="External"/><Relationship Id="rId4" Type="http://schemas.openxmlformats.org/officeDocument/2006/relationships/hyperlink" Target="http://fr.wikipedia.org/wiki/Boris_Berezovsky_(homme_d'affaires)" TargetMode="External"/><Relationship Id="rId9" Type="http://schemas.openxmlformats.org/officeDocument/2006/relationships/hyperlink" Target="http://fr.wikipedia.org/wiki/Film_documentaire" TargetMode="External"/><Relationship Id="rId14" Type="http://schemas.openxmlformats.org/officeDocument/2006/relationships/hyperlink" Target="http://www.lefigaro.fr/vox/monde/2014/04/24/31002-20140424ARTFIG00368-poutine-est-il-devenu-un-danger-pour-la-paix-dans-le-monde.php?pagination=8" TargetMode="External"/></Relationships>
</file>

<file path=ppt/slides/_rels/slide390.xml.rels><?xml version="1.0" encoding="UTF-8" standalone="yes"?>
<Relationships xmlns="http://schemas.openxmlformats.org/package/2006/relationships"><Relationship Id="rId3" Type="http://schemas.openxmlformats.org/officeDocument/2006/relationships/hyperlink" Target="http://www.ohchr.org/EN/NewsEvents/Pages/Media.aspx?IsMediaPage=true&amp;LangID=E" TargetMode="External"/><Relationship Id="rId2" Type="http://schemas.openxmlformats.org/officeDocument/2006/relationships/hyperlink" Target="http://www.ohchr.org/EN/Pages/WelcomePage.aspx" TargetMode="External"/><Relationship Id="rId1" Type="http://schemas.openxmlformats.org/officeDocument/2006/relationships/slideLayout" Target="../slideLayouts/slideLayout7.xml"/><Relationship Id="rId6" Type="http://schemas.openxmlformats.org/officeDocument/2006/relationships/image" Target="../media/image985.jpg"/><Relationship Id="rId5" Type="http://schemas.openxmlformats.org/officeDocument/2006/relationships/image" Target="../media/image984.jpg"/><Relationship Id="rId4" Type="http://schemas.openxmlformats.org/officeDocument/2006/relationships/hyperlink" Target="http://www.un.org/apps/news/story.asp?NewsID=47584" TargetMode="External"/></Relationships>
</file>

<file path=ppt/slides/_rels/slide391.xml.rels><?xml version="1.0" encoding="UTF-8" standalone="yes"?>
<Relationships xmlns="http://schemas.openxmlformats.org/package/2006/relationships"><Relationship Id="rId8" Type="http://schemas.openxmlformats.org/officeDocument/2006/relationships/hyperlink" Target="http://www.lefigaro.fr/international/2014/09/19/01003-20140919ARTFIG00220-le-non-ecossais-chagrine-les-separatistes-prorusses-ukrainiens.php" TargetMode="External"/><Relationship Id="rId13" Type="http://schemas.openxmlformats.org/officeDocument/2006/relationships/hyperlink" Target="http://fr.metrotime.be/2014/11/05/interview/christine-ockrent-evoque-le-systeme-poutine-et-la-crise-ukrainienne/" TargetMode="External"/><Relationship Id="rId3" Type="http://schemas.openxmlformats.org/officeDocument/2006/relationships/hyperlink" Target="http://www.amnesty.ch/fr/actuel/magazine/ndeg-77-juin-2014-quel-avenir-la-suisse-et-la-convention-europeenne-des-droits-de-lhomme/ukraine-terreur-et-manipulation-des-esprits" TargetMode="External"/><Relationship Id="rId7" Type="http://schemas.openxmlformats.org/officeDocument/2006/relationships/hyperlink" Target="http://fr.euronews.com/2014/11/14/ukraine-moscou-accuse-l-osce-de-partialite/" TargetMode="External"/><Relationship Id="rId12" Type="http://schemas.openxmlformats.org/officeDocument/2006/relationships/hyperlink" Target="http://lexpansion.lexpress.fr/actualites/1/actualite-economique/ukraine-propagande-a-la-sovietique-sur-la-tele-publique-russe_1498087.html" TargetMode="External"/><Relationship Id="rId2" Type="http://schemas.openxmlformats.org/officeDocument/2006/relationships/hyperlink" Target="http://www.monde-diplomatique.fr/mav/138/" TargetMode="External"/><Relationship Id="rId1" Type="http://schemas.openxmlformats.org/officeDocument/2006/relationships/slideLayout" Target="../slideLayouts/slideLayout7.xml"/><Relationship Id="rId6" Type="http://schemas.openxmlformats.org/officeDocument/2006/relationships/hyperlink" Target="http://observers.france24.com/fr/content/20140709-enfants-coeur-manipulation-images-ukraine-donbass-syrie" TargetMode="External"/><Relationship Id="rId11" Type="http://schemas.openxmlformats.org/officeDocument/2006/relationships/hyperlink" Target="http://tempsreel.nouvelobs.com/ukraine-la-revolte/20140506.OBS6208/ak47-cagoules-et-propagande-a-donetsk-au-coeur-de-la-forteresse-des-pro-russes.html" TargetMode="External"/><Relationship Id="rId5" Type="http://schemas.openxmlformats.org/officeDocument/2006/relationships/hyperlink" Target="http://www.imageforum-diffusion.afp.com/ImfDiffusion/themes/ShowTheme.aspx?ThemeID=3188026&amp;chgCtx=1&amp;mui=1" TargetMode="External"/><Relationship Id="rId10" Type="http://schemas.openxmlformats.org/officeDocument/2006/relationships/hyperlink" Target="http://www.la-croix.com/Actualite/Monde/Vladimir-Poutine-avance-ses-pions-en-Ukraine-2014-09-01-1199727" TargetMode="External"/><Relationship Id="rId4" Type="http://schemas.openxmlformats.org/officeDocument/2006/relationships/hyperlink" Target="http://www.amnesty.fr/Nos-campagnes/Crises-et-conflits-armes/Actualites/Ukraine-desinformation-autour-des-executions-sommaires-12921?prehome=0" TargetMode="External"/><Relationship Id="rId9" Type="http://schemas.openxmlformats.org/officeDocument/2006/relationships/hyperlink" Target="http://www.lexpress.fr/actualite/monde/europe/a-donetsk-les-separatistes-dorlotent-les-medias-russes_1610859.html" TargetMode="External"/></Relationships>
</file>

<file path=ppt/slides/_rels/slide392.xml.rels><?xml version="1.0" encoding="UTF-8" standalone="yes"?>
<Relationships xmlns="http://schemas.openxmlformats.org/package/2006/relationships"><Relationship Id="rId8" Type="http://schemas.openxmlformats.org/officeDocument/2006/relationships/hyperlink" Target="http://www.ladepeche.fr/article/2014/02/25/1826026-ianoukovitch-accuse-meurtre-masse-vivait-incroyable-palace-kitcsh.html" TargetMode="External"/><Relationship Id="rId3" Type="http://schemas.openxmlformats.org/officeDocument/2006/relationships/hyperlink" Target="http://www.conspiracywatch.info/Russia-Today-la-chaine-conspirationniste-du-Kremlin_a778.html" TargetMode="External"/><Relationship Id="rId7" Type="http://schemas.openxmlformats.org/officeDocument/2006/relationships/hyperlink" Target="http://blogs.afp.com/makingof/?post/2014/02/25/Une-semaine-%C3%A0-Kiev" TargetMode="External"/><Relationship Id="rId12" Type="http://schemas.openxmlformats.org/officeDocument/2006/relationships/hyperlink" Target="http://fr.metrotime.be/2014/02/26/featured/apres-viktor-ianoukovitch-voici-la-demeure-du-procureur-general-viktor-pshonka/" TargetMode="External"/><Relationship Id="rId2" Type="http://schemas.openxmlformats.org/officeDocument/2006/relationships/hyperlink" Target="http://www.lexpress.fr/actualite/la-propagande-russe_1495474.html" TargetMode="External"/><Relationship Id="rId1" Type="http://schemas.openxmlformats.org/officeDocument/2006/relationships/slideLayout" Target="../slideLayouts/slideLayout7.xml"/><Relationship Id="rId6" Type="http://schemas.openxmlformats.org/officeDocument/2006/relationships/hyperlink" Target="http://www.franceinfo.fr/actu/europe/article/reportage-dans-le-domaine-secret-de-viktor-ianoukovitch-323421" TargetMode="External"/><Relationship Id="rId11" Type="http://schemas.openxmlformats.org/officeDocument/2006/relationships/hyperlink" Target="http://www.lavoixdunord.fr/france-monde/ukraine-la-maison-delirante-de-viktor-ianoukovitch-video-ia0b0n1941278" TargetMode="External"/><Relationship Id="rId5" Type="http://schemas.openxmlformats.org/officeDocument/2006/relationships/hyperlink" Target="http://www.lexpress.fr/diaporama/diapo-photo/actualite/monde/europe/en-images-visite-guidee-de-la-maison-de-ianoukovitch-avec-les-opposants_1494487.html?p=8" TargetMode="External"/><Relationship Id="rId10" Type="http://schemas.openxmlformats.org/officeDocument/2006/relationships/hyperlink" Target="http://www.dailymotion.com/video/x1d2y9f_ukraine-la-luxueuse-maison-de-campagne-de-victor-ianoukovitch_news" TargetMode="External"/><Relationship Id="rId4" Type="http://schemas.openxmlformats.org/officeDocument/2006/relationships/hyperlink" Target="http://www.conspiracywatch.info/Caroline-Fourest-sur-les-reseaux-francais-de-Vladimir-Poutine-France-Culture_a1309.html" TargetMode="External"/><Relationship Id="rId9" Type="http://schemas.openxmlformats.org/officeDocument/2006/relationships/hyperlink" Target="http://www.courrierinternational.com/article/2014/02/24/visite-guidee-chez-un-president-en-fuite" TargetMode="External"/></Relationships>
</file>

<file path=ppt/slides/_rels/slide393.xml.rels><?xml version="1.0" encoding="UTF-8" standalone="yes"?>
<Relationships xmlns="http://schemas.openxmlformats.org/package/2006/relationships"><Relationship Id="rId8" Type="http://schemas.openxmlformats.org/officeDocument/2006/relationships/hyperlink" Target="http://www.un.org/press/fr/2014/CS11448.doc.htm" TargetMode="External"/><Relationship Id="rId3" Type="http://schemas.openxmlformats.org/officeDocument/2006/relationships/hyperlink" Target="http://www.ohchr.org/FR/NewsEvents/Pages/DisplayNews.aspx?NewsID=14606&amp;LangID=F" TargetMode="External"/><Relationship Id="rId7" Type="http://schemas.openxmlformats.org/officeDocument/2006/relationships/hyperlink" Target="http://www.un.org/press/fr/2014/CS11358.doc.htm" TargetMode="External"/><Relationship Id="rId2" Type="http://schemas.openxmlformats.org/officeDocument/2006/relationships/hyperlink" Target="http://translate.google.fr/translate?hl=fr&amp;sl=en&amp;u=http://www.un.org/apps/news/story.asp?NewsID=47584&amp;prev=search" TargetMode="External"/><Relationship Id="rId1" Type="http://schemas.openxmlformats.org/officeDocument/2006/relationships/slideLayout" Target="../slideLayouts/slideLayout7.xml"/><Relationship Id="rId6" Type="http://schemas.openxmlformats.org/officeDocument/2006/relationships/hyperlink" Target="http://www.un.org/press/fr/2014/agshc4122.doc.htm" TargetMode="External"/><Relationship Id="rId5" Type="http://schemas.openxmlformats.org/officeDocument/2006/relationships/hyperlink" Target="http://www.ohchr.org/FR/NewsEvents/Pages/DisplayNews.aspx?NewsID=15091&amp;LangID=F" TargetMode="External"/><Relationship Id="rId10" Type="http://schemas.openxmlformats.org/officeDocument/2006/relationships/image" Target="../media/image986.jpg"/><Relationship Id="rId4" Type="http://schemas.openxmlformats.org/officeDocument/2006/relationships/hyperlink" Target="http://www.un.org/apps/newsFr/storyF.asp?NewsID=32594" TargetMode="External"/><Relationship Id="rId9" Type="http://schemas.openxmlformats.org/officeDocument/2006/relationships/hyperlink" Target="http://www.un.org/apps/newsFr/storyF.asp?NewsID=32398" TargetMode="External"/></Relationships>
</file>

<file path=ppt/slides/_rels/slide394.xml.rels><?xml version="1.0" encoding="UTF-8" standalone="yes"?>
<Relationships xmlns="http://schemas.openxmlformats.org/package/2006/relationships"><Relationship Id="rId8" Type="http://schemas.openxmlformats.org/officeDocument/2006/relationships/hyperlink" Target="http://www.rferl.org/content/russian-media-propaganda-ukraine-conflict-chechnya/26660126.html" TargetMode="External"/><Relationship Id="rId3" Type="http://schemas.openxmlformats.org/officeDocument/2006/relationships/hyperlink" Target="https://www.facebook.com/pages/Stopfakeorg-Ukraine/1451565381744171" TargetMode="External"/><Relationship Id="rId7" Type="http://schemas.openxmlformats.org/officeDocument/2006/relationships/hyperlink" Target="http://laregledujeu.org/bhl/2014/05/29/le-poutinisme-est-un-fascisme/" TargetMode="External"/><Relationship Id="rId2" Type="http://schemas.openxmlformats.org/officeDocument/2006/relationships/hyperlink" Target="http://www.examiner.com/list/russia-s-top-20-lies-about-ukraine" TargetMode="External"/><Relationship Id="rId1" Type="http://schemas.openxmlformats.org/officeDocument/2006/relationships/slideLayout" Target="../slideLayouts/slideLayout7.xml"/><Relationship Id="rId6" Type="http://schemas.openxmlformats.org/officeDocument/2006/relationships/hyperlink" Target="http://blogs.mediapart.fr/blog/francoise-diehlmann/080314/la-russie-lukraine-et-nous" TargetMode="External"/><Relationship Id="rId5" Type="http://schemas.openxmlformats.org/officeDocument/2006/relationships/hyperlink" Target="http://www.stopfake.org/en/russia-s-top-lies-about-ukraine-part-2/" TargetMode="External"/><Relationship Id="rId4" Type="http://schemas.openxmlformats.org/officeDocument/2006/relationships/hyperlink" Target="http://www.stopfake.org/en/fake-photos-appeared-on-the-internet-of-children-who-were-supposedly-killed-in-eastern-ukraine/" TargetMode="External"/><Relationship Id="rId9" Type="http://schemas.openxmlformats.org/officeDocument/2006/relationships/hyperlink" Target="http://www.imageforum-diffusion.afp.com/ImfDiffusion/Search/Results.aspx?numPage=1&amp;srchMd=8&amp;fsearch=mass+grave+in+Chechnya&amp;ID_Fulcrum=-1287561224_0&amp;mui=1" TargetMode="External"/></Relationships>
</file>

<file path=ppt/slides/_rels/slide395.xml.rels><?xml version="1.0" encoding="UTF-8" standalone="yes"?>
<Relationships xmlns="http://schemas.openxmlformats.org/package/2006/relationships"><Relationship Id="rId8" Type="http://schemas.openxmlformats.org/officeDocument/2006/relationships/hyperlink" Target="https://www.youtube.com/watch?v=MS9x1UJQ_eA" TargetMode="External"/><Relationship Id="rId13" Type="http://schemas.openxmlformats.org/officeDocument/2006/relationships/hyperlink" Target="http://blogdejocelyne.canalblog.com/archives/2014/09/30/30682640.html" TargetMode="External"/><Relationship Id="rId3" Type="http://schemas.openxmlformats.org/officeDocument/2006/relationships/hyperlink" Target="http://www.palestine-solidarite.org/actualite.pcn-tv.240814.htm" TargetMode="External"/><Relationship Id="rId7" Type="http://schemas.openxmlformats.org/officeDocument/2006/relationships/hyperlink" Target="http://french.ruvr.ru/2014_08_14/Ukraine-Occident-une-longue-gueule-de-bois-apres-le-mensonge-8800/" TargetMode="External"/><Relationship Id="rId12" Type="http://schemas.openxmlformats.org/officeDocument/2006/relationships/hyperlink" Target="http://anti-fr2-cdsl-air-etc.over-blog.com/categorie-10463925.html" TargetMode="External"/><Relationship Id="rId2" Type="http://schemas.openxmlformats.org/officeDocument/2006/relationships/hyperlink" Target="http://anti-maydan.tumblr.com/" TargetMode="External"/><Relationship Id="rId16" Type="http://schemas.openxmlformats.org/officeDocument/2006/relationships/hyperlink" Target="http://fr.ria.ru/world/20141001/202573622.html" TargetMode="External"/><Relationship Id="rId1" Type="http://schemas.openxmlformats.org/officeDocument/2006/relationships/slideLayout" Target="../slideLayouts/slideLayout7.xml"/><Relationship Id="rId6" Type="http://schemas.openxmlformats.org/officeDocument/2006/relationships/hyperlink" Target="http://www.mondialisation.ca/que-cache-la-desinformation-des-grands-medias-sur-la-crise-ukrainienne/5383645" TargetMode="External"/><Relationship Id="rId11" Type="http://schemas.openxmlformats.org/officeDocument/2006/relationships/hyperlink" Target="http://cequelesmediasnenousdisentpas.over-blog.com/2014/11/porochenko-promet-la-terreur-a-l-ukraine-de-l-est-une-confrontation-militaire-entre-ukraine-otan-usa-et-russie-de-plus-en-plus-proba" TargetMode="External"/><Relationship Id="rId5" Type="http://schemas.openxmlformats.org/officeDocument/2006/relationships/hyperlink" Target="http://reseauinternational.net/propagande-anti-russe-fabrication-dun-nouveau-consensus-pro-guerre/" TargetMode="External"/><Relationship Id="rId15" Type="http://schemas.openxmlformats.org/officeDocument/2006/relationships/hyperlink" Target="http://www.agoravox.fr/actualites/international/article/ukraine-les-crimes-fascistes-de-157404" TargetMode="External"/><Relationship Id="rId10" Type="http://schemas.openxmlformats.org/officeDocument/2006/relationships/hyperlink" Target="http://www.rferl.org/content/ukraine-unspun-russian-tv-airs-old-footage/25390153.html" TargetMode="External"/><Relationship Id="rId4" Type="http://schemas.openxmlformats.org/officeDocument/2006/relationships/hyperlink" Target="http://reseauinternational.net/les-etats-unis-alimentent-guerre-civile-en-ukraine-desinformation/" TargetMode="External"/><Relationship Id="rId9" Type="http://schemas.openxmlformats.org/officeDocument/2006/relationships/hyperlink" Target="http://02varvara.wordpress.com/2014/05/28/28-may-2014-savedonbasspeople-a-viral-hashtag/" TargetMode="External"/><Relationship Id="rId14" Type="http://schemas.openxmlformats.org/officeDocument/2006/relationships/hyperlink" Target="http://leplus.nouvelobs.com/contribution/1236882-russie-ukraine-de-la-desinformation-aux-sanctions-les-7-peches-capitaux-de-l-occident.html" TargetMode="External"/></Relationships>
</file>

<file path=ppt/slides/_rels/slide396.xml.rels><?xml version="1.0" encoding="UTF-8" standalone="yes"?>
<Relationships xmlns="http://schemas.openxmlformats.org/package/2006/relationships"><Relationship Id="rId8" Type="http://schemas.openxmlformats.org/officeDocument/2006/relationships/hyperlink" Target="http://allainjules.com/2014/05/16/printemps-russe-ukraine-video-la-propagande-de-guerre-bat-son-plein-en-russie/" TargetMode="External"/><Relationship Id="rId13" Type="http://schemas.openxmlformats.org/officeDocument/2006/relationships/hyperlink" Target="https://www.wsws.org/fr/articles/2014/jul2014/mala-j19.shtml" TargetMode="External"/><Relationship Id="rId3" Type="http://schemas.openxmlformats.org/officeDocument/2006/relationships/hyperlink" Target="http://russiepolitics.blogspot.fr/2014/09/les-charniers-de-donetsk-seront-ils.html" TargetMode="External"/><Relationship Id="rId7" Type="http://schemas.openxmlformats.org/officeDocument/2006/relationships/hyperlink" Target="http://allainjules.com/2014/08/22/ukraine-donbass-les-insurges-blesses-du-donbass-ne-recoivent-guere-laide-medicale/" TargetMode="External"/><Relationship Id="rId12" Type="http://schemas.openxmlformats.org/officeDocument/2006/relationships/hyperlink" Target="http://www.dailymotion.com/video/x25dn25_guerre-en-ukraine-appel-aux-europeens-aout-2014_news" TargetMode="External"/><Relationship Id="rId2" Type="http://schemas.openxmlformats.org/officeDocument/2006/relationships/hyperlink" Target="http://fr.ria.ru/photolents/20140924/202516201_5.html" TargetMode="External"/><Relationship Id="rId1" Type="http://schemas.openxmlformats.org/officeDocument/2006/relationships/slideLayout" Target="../slideLayouts/slideLayout7.xml"/><Relationship Id="rId6" Type="http://schemas.openxmlformats.org/officeDocument/2006/relationships/hyperlink" Target="http://lesmoutonsenrages.fr/2014/08/16/petit-florilege-de-contre-verites-anti-russe-ou-un-exemple-de-propagande-a-la-francaise/" TargetMode="External"/><Relationship Id="rId11" Type="http://schemas.openxmlformats.org/officeDocument/2006/relationships/hyperlink" Target="http://www.voltairenet.org/article182514.html" TargetMode="External"/><Relationship Id="rId5" Type="http://schemas.openxmlformats.org/officeDocument/2006/relationships/hyperlink" Target="http://lesmoutonsenrages.fr/2014/11/13/propagande-lukraine-et-lotan-refont-encore-le-coup-de-linvasion-russe-dans-le-donbass-le-role-nauseabond-de-la-presse-francaise/" TargetMode="External"/><Relationship Id="rId10" Type="http://schemas.openxmlformats.org/officeDocument/2006/relationships/hyperlink" Target="http://www.les-crises.fr/poutine-chaos-le-mond/" TargetMode="External"/><Relationship Id="rId4" Type="http://schemas.openxmlformats.org/officeDocument/2006/relationships/hyperlink" Target="http://www.medias-presse.info/ukraine-odessa-demande-a-son-tour-son-autonomie-tandis-des-charniers-sont-mis-a-jour-dans-lest/15711" TargetMode="External"/><Relationship Id="rId9" Type="http://schemas.openxmlformats.org/officeDocument/2006/relationships/hyperlink" Target="http://www.les-crises.fr/reprise-le-conflit-ukrainien-propagande-et-realite/" TargetMode="External"/></Relationships>
</file>

<file path=ppt/slides/_rels/slide397.xml.rels><?xml version="1.0" encoding="UTF-8" standalone="yes"?>
<Relationships xmlns="http://schemas.openxmlformats.org/package/2006/relationships"><Relationship Id="rId8" Type="http://schemas.openxmlformats.org/officeDocument/2006/relationships/hyperlink" Target="http://www.conspiracywatch.info/Caroline-Fourest-sur-les-reseaux-francais-de-Vladimir-Poutine-France-Culture_a1309.html" TargetMode="External"/><Relationship Id="rId3" Type="http://schemas.openxmlformats.org/officeDocument/2006/relationships/hyperlink" Target="http://slavyangrad.es/" TargetMode="External"/><Relationship Id="rId7" Type="http://schemas.openxmlformats.org/officeDocument/2006/relationships/hyperlink" Target="http://fr.wikipedia.org/wiki/Anthony_Bellanger" TargetMode="External"/><Relationship Id="rId2" Type="http://schemas.openxmlformats.org/officeDocument/2006/relationships/hyperlink" Target="http://lepcf.fr/spip.php?page=article&amp;id_article=2627" TargetMode="External"/><Relationship Id="rId1" Type="http://schemas.openxmlformats.org/officeDocument/2006/relationships/slideLayout" Target="../slideLayouts/slideLayout7.xml"/><Relationship Id="rId6" Type="http://schemas.openxmlformats.org/officeDocument/2006/relationships/image" Target="../media/image989.jpeg"/><Relationship Id="rId5" Type="http://schemas.openxmlformats.org/officeDocument/2006/relationships/image" Target="../media/image988.jpeg"/><Relationship Id="rId4" Type="http://schemas.openxmlformats.org/officeDocument/2006/relationships/image" Target="../media/image987.jpeg"/></Relationships>
</file>

<file path=ppt/slides/_rels/slide398.xml.rels><?xml version="1.0" encoding="UTF-8" standalone="yes"?>
<Relationships xmlns="http://schemas.openxmlformats.org/package/2006/relationships"><Relationship Id="rId8" Type="http://schemas.openxmlformats.org/officeDocument/2006/relationships/hyperlink" Target="http://fr.wikipedia.org/wiki/Lieutenant-colonel" TargetMode="External"/><Relationship Id="rId3" Type="http://schemas.openxmlformats.org/officeDocument/2006/relationships/hyperlink" Target="http://www.ledevoir.com/societe/medias/97473/la-cnn-russe-russia-today-est-entree-en-ondes-samedi" TargetMode="External"/><Relationship Id="rId7" Type="http://schemas.openxmlformats.org/officeDocument/2006/relationships/hyperlink" Target="http://fr.wikipedia.org/wiki/Russie" TargetMode="External"/><Relationship Id="rId2" Type="http://schemas.openxmlformats.org/officeDocument/2006/relationships/hyperlink" Target="http://fr.wikipedia.org/wiki/Boris_Berezovsky_(homme_d'affaires)" TargetMode="External"/><Relationship Id="rId1" Type="http://schemas.openxmlformats.org/officeDocument/2006/relationships/slideLayout" Target="../slideLayouts/slideLayout7.xml"/><Relationship Id="rId6" Type="http://schemas.openxmlformats.org/officeDocument/2006/relationships/hyperlink" Target="http://fr.wikipedia.org/wiki/Londres" TargetMode="External"/><Relationship Id="rId5" Type="http://schemas.openxmlformats.org/officeDocument/2006/relationships/hyperlink" Target="http://rt.com/" TargetMode="External"/><Relationship Id="rId10" Type="http://schemas.openxmlformats.org/officeDocument/2006/relationships/hyperlink" Target="http://en.wikipedia.org/wiki/Moskovsky_Korrespondent" TargetMode="External"/><Relationship Id="rId4" Type="http://schemas.openxmlformats.org/officeDocument/2006/relationships/hyperlink" Target="http://fr.wikipedia.org/wiki/RT_(cha%C3%AEne_de_t%C3%A9l%C3%A9vision)" TargetMode="External"/><Relationship Id="rId9" Type="http://schemas.openxmlformats.org/officeDocument/2006/relationships/hyperlink" Target="http://fr.wikipedia.org/wiki/Service_f%C3%A9d%C3%A9ral_de_s%C3%A9curit%C3%A9_de_la_F%C3%A9d%C3%A9ration_de_Russie" TargetMode="External"/></Relationships>
</file>

<file path=ppt/slides/_rels/slide399.xml.rels><?xml version="1.0" encoding="UTF-8" standalone="yes"?>
<Relationships xmlns="http://schemas.openxmlformats.org/package/2006/relationships"><Relationship Id="rId8" Type="http://schemas.openxmlformats.org/officeDocument/2006/relationships/hyperlink" Target="http://fr.wikipedia.org/wiki/Garry_Kasparov" TargetMode="External"/><Relationship Id="rId3" Type="http://schemas.openxmlformats.org/officeDocument/2006/relationships/hyperlink" Target="http://fr.wikipedia.org/wiki/Vladimir_Jirinovski" TargetMode="External"/><Relationship Id="rId7" Type="http://schemas.openxmlformats.org/officeDocument/2006/relationships/hyperlink" Target="http://fr.wikipedia.org/wiki/Sergue%C3%AF_Oudaltsov" TargetMode="External"/><Relationship Id="rId12" Type="http://schemas.openxmlformats.org/officeDocument/2006/relationships/hyperlink" Target="http://fr.wikipedia.org/wiki/Aeroflot" TargetMode="External"/><Relationship Id="rId2" Type="http://schemas.openxmlformats.org/officeDocument/2006/relationships/hyperlink" Target="http://fr.wikipedia.org/wiki/Alexe%C3%AF_Navalny" TargetMode="External"/><Relationship Id="rId1" Type="http://schemas.openxmlformats.org/officeDocument/2006/relationships/slideLayout" Target="../slideLayouts/slideLayout7.xml"/><Relationship Id="rId6" Type="http://schemas.openxmlformats.org/officeDocument/2006/relationships/hyperlink" Target="http://fr.wikipedia.org/wiki/Internet" TargetMode="External"/><Relationship Id="rId11" Type="http://schemas.openxmlformats.org/officeDocument/2006/relationships/hyperlink" Target="http://fr.wikipedia.org/wiki/Vladimir_Poutine" TargetMode="External"/><Relationship Id="rId5" Type="http://schemas.openxmlformats.org/officeDocument/2006/relationships/hyperlink" Target="http://fr.wikipedia.org/wiki/Minist%C3%A8re_de_l'Int%C3%A9rieur_(Russie)" TargetMode="External"/><Relationship Id="rId10" Type="http://schemas.openxmlformats.org/officeDocument/2006/relationships/hyperlink" Target="http://fr.wikipedia.org/wiki/Pussy_Riot" TargetMode="External"/><Relationship Id="rId4" Type="http://schemas.openxmlformats.org/officeDocument/2006/relationships/hyperlink" Target="http://fr.wikipedia.org/wiki/Parti_lib%C3%A9ral-d%C3%A9mocrate_de_Russie" TargetMode="External"/><Relationship Id="rId9" Type="http://schemas.openxmlformats.org/officeDocument/2006/relationships/hyperlink" Target="http://fr.wikipedia.org/wiki/Solidarno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www.telegraph.co.uk/news/worldnews/europe/russia/8935855/Vladimir-Putin-the-gremlin-in-the-Kremlin.html" TargetMode="External"/><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8" Type="http://schemas.openxmlformats.org/officeDocument/2006/relationships/hyperlink" Target="http://www.lexpress.fr/actualite/monde/europe/russie-une-ong-de-meres-de-soldats-russes-classee-agent-de-l-etranger_1571631.html" TargetMode="External"/><Relationship Id="rId13" Type="http://schemas.openxmlformats.org/officeDocument/2006/relationships/hyperlink" Target="http://www.lexpress.fr/actualite/monde/europe/l-ong-memorial-archives-de-la-russie-sovietique-condamnee-a-se-taire_1619069.html" TargetMode="External"/><Relationship Id="rId18" Type="http://schemas.openxmlformats.org/officeDocument/2006/relationships/hyperlink" Target="https://ru.wikipedia.org/wiki/OpenSpace.ru" TargetMode="External"/><Relationship Id="rId3" Type="http://schemas.openxmlformats.org/officeDocument/2006/relationships/hyperlink" Target="http://fr.wikipedia.org/wiki/Natalia_Estemirova" TargetMode="External"/><Relationship Id="rId7" Type="http://schemas.openxmlformats.org/officeDocument/2006/relationships/hyperlink" Target="http://soldiersmothers.ru/en/about-us/" TargetMode="External"/><Relationship Id="rId12" Type="http://schemas.openxmlformats.org/officeDocument/2006/relationships/hyperlink" Target="http://www.memo.ru/eng/" TargetMode="External"/><Relationship Id="rId17" Type="http://schemas.openxmlformats.org/officeDocument/2006/relationships/hyperlink" Target="http://tvrain.ru/" TargetMode="External"/><Relationship Id="rId2" Type="http://schemas.openxmlformats.org/officeDocument/2006/relationships/hyperlink" Target="http://fr.wikipedia.org/wiki/Moscou" TargetMode="External"/><Relationship Id="rId16" Type="http://schemas.openxmlformats.org/officeDocument/2006/relationships/hyperlink" Target="http://fr.wikipedia.org/wiki/Dojd" TargetMode="External"/><Relationship Id="rId1" Type="http://schemas.openxmlformats.org/officeDocument/2006/relationships/slideLayout" Target="../slideLayouts/slideLayout7.xml"/><Relationship Id="rId6" Type="http://schemas.openxmlformats.org/officeDocument/2006/relationships/hyperlink" Target="http://fr.wikipedia.org/wiki/Djougachvili" TargetMode="External"/><Relationship Id="rId11" Type="http://schemas.openxmlformats.org/officeDocument/2006/relationships/hyperlink" Target="http://www.lexpress.fr/actualite/monde/europe/la-russie-de-poutine_1071912.html" TargetMode="External"/><Relationship Id="rId5" Type="http://schemas.openxmlformats.org/officeDocument/2006/relationships/hyperlink" Target="http://fr.wikipedia.org/wiki/Staline" TargetMode="External"/><Relationship Id="rId15" Type="http://schemas.openxmlformats.org/officeDocument/2006/relationships/hyperlink" Target="http://www.lemonde.fr/idees/article/2014/02/07/russie-la-censure-insaisissable_4362130_3232.html" TargetMode="External"/><Relationship Id="rId10" Type="http://schemas.openxmlformats.org/officeDocument/2006/relationships/hyperlink" Target="http://abonnes.lemonde.fr/europe/article/2014/10/14/l-ong-memorial-dans-le-viseur-de-moscou_4506029_3214.html" TargetMode="External"/><Relationship Id="rId4" Type="http://schemas.openxmlformats.org/officeDocument/2006/relationships/hyperlink" Target="http://fr.wikipedia.org/wiki/Memorial" TargetMode="External"/><Relationship Id="rId9" Type="http://schemas.openxmlformats.org/officeDocument/2006/relationships/hyperlink" Target="http://eng.publicverdict.ru/" TargetMode="External"/><Relationship Id="rId14" Type="http://schemas.openxmlformats.org/officeDocument/2006/relationships/hyperlink" Target="http://www.liberation.fr/monde/2012/03/06/le-tsar-systeme-de-vladimir-poutine_800903" TargetMode="External"/></Relationships>
</file>

<file path=ppt/slides/_rels/slide401.xml.rels><?xml version="1.0" encoding="UTF-8" standalone="yes"?>
<Relationships xmlns="http://schemas.openxmlformats.org/package/2006/relationships"><Relationship Id="rId8" Type="http://schemas.openxmlformats.org/officeDocument/2006/relationships/hyperlink" Target="http://fr.wikipedia.org/wiki/Kleptocratie" TargetMode="External"/><Relationship Id="rId13" Type="http://schemas.openxmlformats.org/officeDocument/2006/relationships/hyperlink" Target="http://fr.wikipedia.org/w/index.php?title=Viktor_Markelov&amp;action=edit&amp;redlink=1" TargetMode="External"/><Relationship Id="rId18" Type="http://schemas.openxmlformats.org/officeDocument/2006/relationships/hyperlink" Target="http://fr.wikipedia.org/wiki/%C3%89ditions_Deno%C3%ABl" TargetMode="External"/><Relationship Id="rId26" Type="http://schemas.openxmlformats.org/officeDocument/2006/relationships/hyperlink" Target="http://fr.wikipedia.org/wiki/Organisation_non_gouvernementale_internationale" TargetMode="External"/><Relationship Id="rId3" Type="http://schemas.openxmlformats.org/officeDocument/2006/relationships/hyperlink" Target="http://fr.wikipedia.org/wiki/Sergue%C3%AF_Magnitski" TargetMode="External"/><Relationship Id="rId21" Type="http://schemas.openxmlformats.org/officeDocument/2006/relationships/hyperlink" Target="http://fr.wikipedia.org/wiki/Pays-Bas" TargetMode="External"/><Relationship Id="rId7" Type="http://schemas.openxmlformats.org/officeDocument/2006/relationships/hyperlink" Target="http://fr.wikipedia.org/wiki/Oligarque" TargetMode="External"/><Relationship Id="rId12" Type="http://schemas.openxmlformats.org/officeDocument/2006/relationships/hyperlink" Target="http://fr.wikipedia.org/wiki/Fraude_fiscale" TargetMode="External"/><Relationship Id="rId17" Type="http://schemas.openxmlformats.org/officeDocument/2006/relationships/hyperlink" Target="http://fr.wikipedia.org/wiki/Pancr%C3%A9atite_aigu%C3%AB" TargetMode="External"/><Relationship Id="rId25" Type="http://schemas.openxmlformats.org/officeDocument/2006/relationships/hyperlink" Target="http://fr.wikipedia.org/wiki/%C3%80_titre_posthume" TargetMode="External"/><Relationship Id="rId2" Type="http://schemas.openxmlformats.org/officeDocument/2006/relationships/hyperlink" Target="http://fr.wikipedia.org/wiki/Bill_Browder" TargetMode="External"/><Relationship Id="rId16" Type="http://schemas.openxmlformats.org/officeDocument/2006/relationships/hyperlink" Target="http://fr.wikipedia.org/wiki/Boutyrka" TargetMode="External"/><Relationship Id="rId20" Type="http://schemas.openxmlformats.org/officeDocument/2006/relationships/hyperlink" Target="http://fr.wikipedia.org/wiki/Documentaire" TargetMode="External"/><Relationship Id="rId1" Type="http://schemas.openxmlformats.org/officeDocument/2006/relationships/slideLayout" Target="../slideLayouts/slideLayout7.xml"/><Relationship Id="rId6" Type="http://schemas.openxmlformats.org/officeDocument/2006/relationships/hyperlink" Target="http://fr.wikipedia.org/wiki/Vladimir_Poutine" TargetMode="External"/><Relationship Id="rId11" Type="http://schemas.openxmlformats.org/officeDocument/2006/relationships/hyperlink" Target="http://fr.wikipedia.org/wiki/Russie" TargetMode="External"/><Relationship Id="rId24" Type="http://schemas.openxmlformats.org/officeDocument/2006/relationships/hyperlink" Target="http://fr.wikipedia.org/wiki/2010_au_cin%C3%A9ma" TargetMode="External"/><Relationship Id="rId5" Type="http://schemas.openxmlformats.org/officeDocument/2006/relationships/hyperlink" Target="http://en.wikipedia.org/wiki/Hermitage_Capital_Management" TargetMode="External"/><Relationship Id="rId15" Type="http://schemas.openxmlformats.org/officeDocument/2006/relationships/hyperlink" Target="http://fr.wikipedia.org/wiki/Euro" TargetMode="External"/><Relationship Id="rId23" Type="http://schemas.openxmlformats.org/officeDocument/2006/relationships/hyperlink" Target="http://fr.wikipedia.org/w/index.php?title=Martin_Maat&amp;action=edit&amp;redlink=1" TargetMode="External"/><Relationship Id="rId10" Type="http://schemas.openxmlformats.org/officeDocument/2006/relationships/hyperlink" Target="http://fr.wikipedia.org/wiki/Fiscalit%C3%A9" TargetMode="External"/><Relationship Id="rId19" Type="http://schemas.openxmlformats.org/officeDocument/2006/relationships/hyperlink" Target="http://fr.wikipedia.org/wiki/Justice_for_Serge%C3%AF" TargetMode="External"/><Relationship Id="rId4" Type="http://schemas.openxmlformats.org/officeDocument/2006/relationships/hyperlink" Target="http://fr.wikipedia.org/w/index.php?title=Hermitage_Capital_Management&amp;action=edit&amp;redlink=1" TargetMode="External"/><Relationship Id="rId9" Type="http://schemas.openxmlformats.org/officeDocument/2006/relationships/hyperlink" Target="http://fr.wikipedia.org/wiki/Avocat_(m%C3%A9tier)" TargetMode="External"/><Relationship Id="rId14" Type="http://schemas.openxmlformats.org/officeDocument/2006/relationships/hyperlink" Target="http://fr.wikipedia.org/wiki/Tatarstan" TargetMode="External"/><Relationship Id="rId22" Type="http://schemas.openxmlformats.org/officeDocument/2006/relationships/hyperlink" Target="http://fr.wikipedia.org/w/index.php?title=Hans_Hermans&amp;action=edit&amp;redlink=1" TargetMode="External"/><Relationship Id="rId27" Type="http://schemas.openxmlformats.org/officeDocument/2006/relationships/hyperlink" Target="http://fr.wikipedia.org/wiki/Transparency_International" TargetMode="External"/></Relationships>
</file>

<file path=ppt/slides/_rels/slide402.xml.rels><?xml version="1.0" encoding="UTF-8" standalone="yes"?>
<Relationships xmlns="http://schemas.openxmlformats.org/package/2006/relationships"><Relationship Id="rId8" Type="http://schemas.openxmlformats.org/officeDocument/2006/relationships/hyperlink" Target="http://fr.wikipedia.org/wiki/Oleg_Sentsov#cite_note-UPOStu-5" TargetMode="External"/><Relationship Id="rId13" Type="http://schemas.openxmlformats.org/officeDocument/2006/relationships/hyperlink" Target="http://fr.wikipedia.org/wiki/Ksenia_Sobtchak" TargetMode="External"/><Relationship Id="rId18" Type="http://schemas.openxmlformats.org/officeDocument/2006/relationships/hyperlink" Target="http://fr.wikipedia.org/wiki/Tch%C3%A9tch%C3%A8ne" TargetMode="External"/><Relationship Id="rId26" Type="http://schemas.openxmlformats.org/officeDocument/2006/relationships/hyperlink" Target="http://www.lexpress.fr/actualite/monde/assassinat-de-l-opposant-russe-nemtsov-deux-suspects-arretes_1658884.html" TargetMode="External"/><Relationship Id="rId3" Type="http://schemas.openxmlformats.org/officeDocument/2006/relationships/hyperlink" Target="http://fr.wikipedia.org/wiki/Ukraine" TargetMode="External"/><Relationship Id="rId21" Type="http://schemas.openxmlformats.org/officeDocument/2006/relationships/hyperlink" Target="http://fr.wikipedia.org/wiki/Boris_Nemtsov#cite_note-17" TargetMode="External"/><Relationship Id="rId7" Type="http://schemas.openxmlformats.org/officeDocument/2006/relationships/hyperlink" Target="http://fr.wikipedia.org/wiki/Annexion_russe_de_la_Crim%C3%A9e" TargetMode="External"/><Relationship Id="rId12" Type="http://schemas.openxmlformats.org/officeDocument/2006/relationships/hyperlink" Target="http://fr.wikipedia.org/wiki/Kiev" TargetMode="External"/><Relationship Id="rId17" Type="http://schemas.openxmlformats.org/officeDocument/2006/relationships/hyperlink" Target="http://fr.wikipedia.org/wiki/2015" TargetMode="External"/><Relationship Id="rId25" Type="http://schemas.openxmlformats.org/officeDocument/2006/relationships/hyperlink" Target="http://fr.wikipedia.org/wiki/Boris_Nemtsov#cite_note-19" TargetMode="External"/><Relationship Id="rId2" Type="http://schemas.openxmlformats.org/officeDocument/2006/relationships/hyperlink" Target="http://fr.wikipedia.org/wiki/Service_f%C3%A9d%C3%A9ral_de_s%C3%A9curit%C3%A9_de_la_F%C3%A9d%C3%A9ration_de_Russie" TargetMode="External"/><Relationship Id="rId16" Type="http://schemas.openxmlformats.org/officeDocument/2006/relationships/hyperlink" Target="http://fr.wikipedia.org/wiki/Mars_2015" TargetMode="External"/><Relationship Id="rId20" Type="http://schemas.openxmlformats.org/officeDocument/2006/relationships/hyperlink" Target="http://fr.wikipedia.org/wiki/Ingouchie" TargetMode="External"/><Relationship Id="rId29" Type="http://schemas.openxmlformats.org/officeDocument/2006/relationships/image" Target="../media/image990.jpg"/><Relationship Id="rId1" Type="http://schemas.openxmlformats.org/officeDocument/2006/relationships/slideLayout" Target="../slideLayouts/slideLayout7.xml"/><Relationship Id="rId6" Type="http://schemas.openxmlformats.org/officeDocument/2006/relationships/hyperlink" Target="http://fr.wikipedia.org/wiki/Crise_de_Crim%C3%A9e" TargetMode="External"/><Relationship Id="rId11" Type="http://schemas.openxmlformats.org/officeDocument/2006/relationships/hyperlink" Target="http://fr.wikipedia.org/wiki/Guerre_du_Donbass" TargetMode="External"/><Relationship Id="rId24" Type="http://schemas.openxmlformats.org/officeDocument/2006/relationships/hyperlink" Target="http://fr.wikipedia.org/wiki/Alexe%C3%AF_Navalny" TargetMode="External"/><Relationship Id="rId5" Type="http://schemas.openxmlformats.org/officeDocument/2006/relationships/hyperlink" Target="http://fr.wikipedia.org/wiki/Oleg_Sentsov#cite_note-SentRFE-1" TargetMode="External"/><Relationship Id="rId15" Type="http://schemas.openxmlformats.org/officeDocument/2006/relationships/hyperlink" Target="http://fr.wikipedia.org/wiki/8_mars" TargetMode="External"/><Relationship Id="rId23" Type="http://schemas.openxmlformats.org/officeDocument/2006/relationships/hyperlink" Target="http://fr.wikipedia.org/wiki/Boris_Nemtsov#cite_note-18" TargetMode="External"/><Relationship Id="rId28" Type="http://schemas.openxmlformats.org/officeDocument/2006/relationships/hyperlink" Target="http://laregledujeu.org/hertzog/2015/04/17/4807/comment-la-russie-de-poutine-instrumentalise-lhistoire/" TargetMode="External"/><Relationship Id="rId10" Type="http://schemas.openxmlformats.org/officeDocument/2006/relationships/hyperlink" Target="http://fr.wikipedia.org/wiki/Lib%C3%A9ralisme" TargetMode="External"/><Relationship Id="rId19" Type="http://schemas.openxmlformats.org/officeDocument/2006/relationships/hyperlink" Target="http://fr.wikipedia.org/wiki/Boris_Nemtsov#cite_note-16" TargetMode="External"/><Relationship Id="rId4" Type="http://schemas.openxmlformats.org/officeDocument/2006/relationships/hyperlink" Target="http://fr.wikipedia.org/wiki/Oleg_Sentsov" TargetMode="External"/><Relationship Id="rId9" Type="http://schemas.openxmlformats.org/officeDocument/2006/relationships/hyperlink" Target="http://fr.wikipedia.org/wiki/Personnalit%C3%A9_politique" TargetMode="External"/><Relationship Id="rId14" Type="http://schemas.openxmlformats.org/officeDocument/2006/relationships/hyperlink" Target="http://fr.wikipedia.org/wiki/Boris_Nemtsov#cite_note-H-9" TargetMode="External"/><Relationship Id="rId22" Type="http://schemas.openxmlformats.org/officeDocument/2006/relationships/hyperlink" Target="http://fr.wikipedia.org/wiki/11_mars" TargetMode="External"/><Relationship Id="rId27" Type="http://schemas.openxmlformats.org/officeDocument/2006/relationships/hyperlink" Target="http://fr.wikipedia.org/wiki/Boris_Nemtsov" TargetMode="External"/></Relationships>
</file>

<file path=ppt/slides/_rels/slide403.xml.rels><?xml version="1.0" encoding="UTF-8" standalone="yes"?>
<Relationships xmlns="http://schemas.openxmlformats.org/package/2006/relationships"><Relationship Id="rId3" Type="http://schemas.openxmlformats.org/officeDocument/2006/relationships/hyperlink" Target="http://fr.wikipedia.org/wiki/Boris_Nemtsov" TargetMode="External"/><Relationship Id="rId7" Type="http://schemas.openxmlformats.org/officeDocument/2006/relationships/image" Target="../media/image992.jpeg"/><Relationship Id="rId2" Type="http://schemas.openxmlformats.org/officeDocument/2006/relationships/hyperlink" Target="http://fr.wikipedia.org/w/index.php?title=Ilia_Iachine&amp;action=edit&amp;redlink=1" TargetMode="External"/><Relationship Id="rId1" Type="http://schemas.openxmlformats.org/officeDocument/2006/relationships/slideLayout" Target="../slideLayouts/slideLayout7.xml"/><Relationship Id="rId6" Type="http://schemas.openxmlformats.org/officeDocument/2006/relationships/hyperlink" Target="http://www.brookings.edu/blogs/up-front/posts/2012/03/05-putin-kaufmann" TargetMode="External"/><Relationship Id="rId5" Type="http://schemas.openxmlformats.org/officeDocument/2006/relationships/image" Target="../media/image991.jpeg"/><Relationship Id="rId4" Type="http://schemas.openxmlformats.org/officeDocument/2006/relationships/hyperlink" Target="http://www.parismatch.com/Actu/International/Conflit-en-Ukraine-Le-rapport-de-Boris-Nemtsov-denonce-Vladimir-Poutine-773446" TargetMode="External"/></Relationships>
</file>

<file path=ppt/slides/_rels/slide404.xml.rels><?xml version="1.0" encoding="UTF-8" standalone="yes"?>
<Relationships xmlns="http://schemas.openxmlformats.org/package/2006/relationships"><Relationship Id="rId3" Type="http://schemas.openxmlformats.org/officeDocument/2006/relationships/hyperlink" Target="http://www.editionsdelherne.com/index.php?option=com_k2&amp;view=item&amp;id=364:poutine-%C3%A9chec-mat&amp;Itemid=59" TargetMode="External"/><Relationship Id="rId2" Type="http://schemas.openxmlformats.org/officeDocument/2006/relationships/hyperlink" Target="http://www.lemonde.fr/international/article/2014/10/16/garry-kasparov-au-secours-d-un-opposant-kazakh-detenu-en-france_4507721_3210.html" TargetMode="External"/><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8" Type="http://schemas.openxmlformats.org/officeDocument/2006/relationships/hyperlink" Target="http://fr.wikipedia.org/wiki/Bi%C3%A9lorussie" TargetMode="External"/><Relationship Id="rId13" Type="http://schemas.openxmlformats.org/officeDocument/2006/relationships/hyperlink" Target="http://fr.wikipedia.org/wiki/Crise_ukrainienne_de_2013-2014" TargetMode="External"/><Relationship Id="rId18" Type="http://schemas.openxmlformats.org/officeDocument/2006/relationships/hyperlink" Target="http://fr.wikipedia.org/wiki/Gouvernement_Iatseniouk" TargetMode="External"/><Relationship Id="rId26" Type="http://schemas.openxmlformats.org/officeDocument/2006/relationships/hyperlink" Target="http://fr.wikipedia.org/wiki/Manifestations_au_printemps_2014_en_Ukraine" TargetMode="External"/><Relationship Id="rId3" Type="http://schemas.openxmlformats.org/officeDocument/2006/relationships/hyperlink" Target="http://fr.wikipedia.org/wiki/D%C3%A9cembre_1991" TargetMode="External"/><Relationship Id="rId21" Type="http://schemas.openxmlformats.org/officeDocument/2006/relationships/hyperlink" Target="http://fr.wikipedia.org/wiki/R%C3%A9f%C3%A9rendum_de_2014_en_Crim%C3%A9e" TargetMode="External"/><Relationship Id="rId7" Type="http://schemas.openxmlformats.org/officeDocument/2006/relationships/hyperlink" Target="http://fr.wikipedia.org/wiki/Russie" TargetMode="External"/><Relationship Id="rId12" Type="http://schemas.openxmlformats.org/officeDocument/2006/relationships/hyperlink" Target="http://fr.wikipedia.org/wiki/Accord_d'association_entre_l'Ukraine_et_l'Union_europ%C3%A9enne" TargetMode="External"/><Relationship Id="rId17" Type="http://schemas.openxmlformats.org/officeDocument/2006/relationships/hyperlink" Target="http://fr.wikipedia.org/wiki/Oleksandr_Tourtchynov" TargetMode="External"/><Relationship Id="rId25" Type="http://schemas.openxmlformats.org/officeDocument/2006/relationships/hyperlink" Target="http://fr.wikipedia.org/wiki/R%C3%A9f%C3%A9rendums_de_2014_dans_le_sud_et_l'est_de_l'Ukraine" TargetMode="External"/><Relationship Id="rId2" Type="http://schemas.openxmlformats.org/officeDocument/2006/relationships/hyperlink" Target="http://fr.wikipedia.org/wiki/8_d%C3%A9cembre" TargetMode="External"/><Relationship Id="rId16" Type="http://schemas.openxmlformats.org/officeDocument/2006/relationships/hyperlink" Target="http://fr.wikipedia.org/wiki/Viktor_Ianoukovytch" TargetMode="External"/><Relationship Id="rId20" Type="http://schemas.openxmlformats.org/officeDocument/2006/relationships/hyperlink" Target="http://fr.wikipedia.org/wiki/Crim%C3%A9e" TargetMode="External"/><Relationship Id="rId29" Type="http://schemas.openxmlformats.org/officeDocument/2006/relationships/hyperlink" Target="http://fr.wikipedia.org/wiki/A%C3%A9roport_international_de_S%C3%A9bastopol" TargetMode="External"/><Relationship Id="rId1" Type="http://schemas.openxmlformats.org/officeDocument/2006/relationships/slideLayout" Target="../slideLayouts/slideLayout7.xml"/><Relationship Id="rId6" Type="http://schemas.openxmlformats.org/officeDocument/2006/relationships/hyperlink" Target="http://fr.wikipedia.org/wiki/Accord_de_Minsk" TargetMode="External"/><Relationship Id="rId11" Type="http://schemas.openxmlformats.org/officeDocument/2006/relationships/hyperlink" Target="http://fr.wikipedia.org/wiki/2013" TargetMode="External"/><Relationship Id="rId24" Type="http://schemas.openxmlformats.org/officeDocument/2006/relationships/hyperlink" Target="http://fr.wikipedia.org/wiki/Soul%C3%A8vement_pro-russe_de_2014_en_Ukraine" TargetMode="External"/><Relationship Id="rId5" Type="http://schemas.openxmlformats.org/officeDocument/2006/relationships/hyperlink" Target="http://fr.wikipedia.org/wiki/Dislocation_de_l'URSS" TargetMode="External"/><Relationship Id="rId15" Type="http://schemas.openxmlformats.org/officeDocument/2006/relationships/hyperlink" Target="http://fr.wikipedia.org/wiki/Destitution_de_Viktor_Ianoukovytch" TargetMode="External"/><Relationship Id="rId23" Type="http://schemas.openxmlformats.org/officeDocument/2006/relationships/hyperlink" Target="http://fr.wikipedia.org/wiki/Donbass" TargetMode="External"/><Relationship Id="rId28" Type="http://schemas.openxmlformats.org/officeDocument/2006/relationships/hyperlink" Target="http://fr.wikipedia.org/wiki/Simferopol" TargetMode="External"/><Relationship Id="rId10" Type="http://schemas.openxmlformats.org/officeDocument/2006/relationships/hyperlink" Target="http://fr.wikipedia.org/wiki/Novembre_2013" TargetMode="External"/><Relationship Id="rId19" Type="http://schemas.openxmlformats.org/officeDocument/2006/relationships/hyperlink" Target="http://fr.wikipedia.org/wiki/Arseni_Iatseniouk" TargetMode="External"/><Relationship Id="rId31" Type="http://schemas.openxmlformats.org/officeDocument/2006/relationships/hyperlink" Target="http://fr.wikipedia.org/wiki/Reuters" TargetMode="External"/><Relationship Id="rId4" Type="http://schemas.openxmlformats.org/officeDocument/2006/relationships/hyperlink" Target="http://fr.wikipedia.org/wiki/1991" TargetMode="External"/><Relationship Id="rId9" Type="http://schemas.openxmlformats.org/officeDocument/2006/relationships/hyperlink" Target="http://fr.wikipedia.org/wiki/21_novembre" TargetMode="External"/><Relationship Id="rId14" Type="http://schemas.openxmlformats.org/officeDocument/2006/relationships/hyperlink" Target="http://fr.wikipedia.org/wiki/Euroma%C3%AFdan" TargetMode="External"/><Relationship Id="rId22" Type="http://schemas.openxmlformats.org/officeDocument/2006/relationships/hyperlink" Target="http://fr.wikipedia.org/wiki/Crise_de_Crim%C3%A9e" TargetMode="External"/><Relationship Id="rId27" Type="http://schemas.openxmlformats.org/officeDocument/2006/relationships/hyperlink" Target="http://fr.wikipedia.org/wiki/S%C3%A9bastopol" TargetMode="External"/><Relationship Id="rId30" Type="http://schemas.openxmlformats.org/officeDocument/2006/relationships/hyperlink" Target="http://fr.wikipedia.org/wiki/Aide:R%C3%A9f%C3%A9rence_insuffisante" TargetMode="External"/></Relationships>
</file>

<file path=ppt/slides/_rels/slide406.xml.rels><?xml version="1.0" encoding="UTF-8" standalone="yes"?>
<Relationships xmlns="http://schemas.openxmlformats.org/package/2006/relationships"><Relationship Id="rId8" Type="http://schemas.openxmlformats.org/officeDocument/2006/relationships/hyperlink" Target="http://fr.wikipedia.org/wiki/Abkhazie" TargetMode="External"/><Relationship Id="rId13" Type="http://schemas.openxmlformats.org/officeDocument/2006/relationships/hyperlink" Target="http://fr.wikipedia.org/wiki/Roumain" TargetMode="External"/><Relationship Id="rId18" Type="http://schemas.openxmlformats.org/officeDocument/2006/relationships/hyperlink" Target="http://fr.wikipedia.org/wiki/R%C3%A9publique_autonome_de_Crim%C3%A9e" TargetMode="External"/><Relationship Id="rId3" Type="http://schemas.openxmlformats.org/officeDocument/2006/relationships/hyperlink" Target="http://fr.wikipedia.org/wiki/Russie" TargetMode="External"/><Relationship Id="rId7" Type="http://schemas.openxmlformats.org/officeDocument/2006/relationships/hyperlink" Target="http://fr.wikipedia.org/wiki/Crise_ukrainienne_de_2013-2014" TargetMode="External"/><Relationship Id="rId12" Type="http://schemas.openxmlformats.org/officeDocument/2006/relationships/hyperlink" Target="http://fr.wikipedia.org/wiki/Rada_(Ukraine)" TargetMode="External"/><Relationship Id="rId17" Type="http://schemas.openxmlformats.org/officeDocument/2006/relationships/hyperlink" Target="http://fr.wikipedia.org/wiki/Odessa" TargetMode="External"/><Relationship Id="rId2" Type="http://schemas.openxmlformats.org/officeDocument/2006/relationships/hyperlink" Target="http://fr.wikipedia.org/wiki/Arsen_Borissovitch_Avakov" TargetMode="External"/><Relationship Id="rId16" Type="http://schemas.openxmlformats.org/officeDocument/2006/relationships/hyperlink" Target="http://fr.wikipedia.org/wiki/Donetsk" TargetMode="External"/><Relationship Id="rId1" Type="http://schemas.openxmlformats.org/officeDocument/2006/relationships/slideLayout" Target="../slideLayouts/slideLayout7.xml"/><Relationship Id="rId6" Type="http://schemas.openxmlformats.org/officeDocument/2006/relationships/hyperlink" Target="http://fr.wikipedia.org/wiki/M%C3%A9morandum_de_Budapest" TargetMode="External"/><Relationship Id="rId11" Type="http://schemas.openxmlformats.org/officeDocument/2006/relationships/hyperlink" Target="http://fr.wikipedia.org/wiki/Berkout" TargetMode="External"/><Relationship Id="rId5" Type="http://schemas.openxmlformats.org/officeDocument/2006/relationships/hyperlink" Target="http://fr.wikipedia.org/wiki/%C3%89tats-Unis" TargetMode="External"/><Relationship Id="rId15" Type="http://schemas.openxmlformats.org/officeDocument/2006/relationships/hyperlink" Target="http://fr.wikipedia.org/wiki/Kharkiv" TargetMode="External"/><Relationship Id="rId10" Type="http://schemas.openxmlformats.org/officeDocument/2006/relationships/hyperlink" Target="http://fr.wikipedia.org/wiki/Vladimir_Poutine" TargetMode="External"/><Relationship Id="rId19" Type="http://schemas.openxmlformats.org/officeDocument/2006/relationships/hyperlink" Target="http://fr.wikipedia.org/wiki/Kiev" TargetMode="External"/><Relationship Id="rId4" Type="http://schemas.openxmlformats.org/officeDocument/2006/relationships/hyperlink" Target="http://fr.wikipedia.org/wiki/Royaume-Uni" TargetMode="External"/><Relationship Id="rId9" Type="http://schemas.openxmlformats.org/officeDocument/2006/relationships/hyperlink" Target="http://fr.wikipedia.org/wiki/Oss%C3%A9tie_du_Sud" TargetMode="External"/><Relationship Id="rId14" Type="http://schemas.openxmlformats.org/officeDocument/2006/relationships/hyperlink" Target="http://fr.wikipedia.org/wiki/S%C3%A9bastopol" TargetMode="External"/></Relationships>
</file>

<file path=ppt/slides/_rels/slide407.xml.rels><?xml version="1.0" encoding="UTF-8" standalone="yes"?>
<Relationships xmlns="http://schemas.openxmlformats.org/package/2006/relationships"><Relationship Id="rId8" Type="http://schemas.openxmlformats.org/officeDocument/2006/relationships/hyperlink" Target="http://fr.wikipedia.org/wiki/Oblast_de_Donetsk" TargetMode="External"/><Relationship Id="rId13" Type="http://schemas.openxmlformats.org/officeDocument/2006/relationships/hyperlink" Target="http://fr.wikipedia.org/wiki/Kostiantynivka" TargetMode="External"/><Relationship Id="rId3" Type="http://schemas.openxmlformats.org/officeDocument/2006/relationships/hyperlink" Target="http://fr.wikipedia.org/wiki/Kharkiv" TargetMode="External"/><Relationship Id="rId7" Type="http://schemas.openxmlformats.org/officeDocument/2006/relationships/hyperlink" Target="http://fr.wikipedia.org/wiki/Sloviansk" TargetMode="External"/><Relationship Id="rId12" Type="http://schemas.openxmlformats.org/officeDocument/2006/relationships/hyperlink" Target="http://fr.wikipedia.org/wiki/Arsen_Avakov_(homme_politique)" TargetMode="External"/><Relationship Id="rId2" Type="http://schemas.openxmlformats.org/officeDocument/2006/relationships/hyperlink" Target="http://fr.wikipedia.org/wiki/Donetsk" TargetMode="External"/><Relationship Id="rId1" Type="http://schemas.openxmlformats.org/officeDocument/2006/relationships/slideLayout" Target="../slideLayouts/slideLayout7.xml"/><Relationship Id="rId6" Type="http://schemas.openxmlformats.org/officeDocument/2006/relationships/hyperlink" Target="http://fr.wikipedia.org/wiki/Russie" TargetMode="External"/><Relationship Id="rId11" Type="http://schemas.openxmlformats.org/officeDocument/2006/relationships/hyperlink" Target="http://fr.wikipedia.org/wiki/Guerre_du_Donbass" TargetMode="External"/><Relationship Id="rId5" Type="http://schemas.openxmlformats.org/officeDocument/2006/relationships/hyperlink" Target="http://fr.wikipedia.org/wiki/R%C3%A9publique_populaire_de_Donetsk" TargetMode="External"/><Relationship Id="rId15" Type="http://schemas.openxmlformats.org/officeDocument/2006/relationships/hyperlink" Target="http://en.wikipedia.org/wiki/Hennadiy_Kernes" TargetMode="External"/><Relationship Id="rId10" Type="http://schemas.openxmlformats.org/officeDocument/2006/relationships/hyperlink" Target="http://fr.wikipedia.org/wiki/Service_de_s%C3%A9curit%C3%A9_d'Ukraine" TargetMode="External"/><Relationship Id="rId4" Type="http://schemas.openxmlformats.org/officeDocument/2006/relationships/hyperlink" Target="http://fr.wikipedia.org/wiki/Crise_ukrainienne_de_2013-2014" TargetMode="External"/><Relationship Id="rId9" Type="http://schemas.openxmlformats.org/officeDocument/2006/relationships/hyperlink" Target="http://fr.wikipedia.org/wiki/AK-47" TargetMode="External"/><Relationship Id="rId14" Type="http://schemas.openxmlformats.org/officeDocument/2006/relationships/hyperlink" Target="http://fr.wikipedia.org/w/index.php?title=Guennadi_Kernes&amp;action=edit&amp;redlink=1" TargetMode="External"/></Relationships>
</file>

<file path=ppt/slides/_rels/slide408.xml.rels><?xml version="1.0" encoding="UTF-8" standalone="yes"?>
<Relationships xmlns="http://schemas.openxmlformats.org/package/2006/relationships"><Relationship Id="rId8" Type="http://schemas.openxmlformats.org/officeDocument/2006/relationships/hyperlink" Target="http://www.lefigaro.fr/international/2014/07/18/01003-20140718ARTFIG00232-survol-de-l-ukraine-une-erreur-d-appreciation-des-autorites.php" TargetMode="External"/><Relationship Id="rId3" Type="http://schemas.openxmlformats.org/officeDocument/2006/relationships/hyperlink" Target="http://fr.wikipedia.org/wiki/Service_de_s%C3%A9curit%C3%A9_d'Ukraine" TargetMode="External"/><Relationship Id="rId7" Type="http://schemas.openxmlformats.org/officeDocument/2006/relationships/hyperlink" Target="http://www.politis.fr/Ukraine-d-ou-sortent-les-deux,27795.html" TargetMode="External"/><Relationship Id="rId2" Type="http://schemas.openxmlformats.org/officeDocument/2006/relationships/hyperlink" Target="http://fr.wikipedia.org/wiki/Louhansk" TargetMode="External"/><Relationship Id="rId1" Type="http://schemas.openxmlformats.org/officeDocument/2006/relationships/slideLayout" Target="../slideLayouts/slideLayout7.xml"/><Relationship Id="rId6" Type="http://schemas.openxmlformats.org/officeDocument/2006/relationships/hyperlink" Target="http://www.politis.fr/_Claude-Marie-Vadrot,021_.html" TargetMode="External"/><Relationship Id="rId5" Type="http://schemas.openxmlformats.org/officeDocument/2006/relationships/hyperlink" Target="http://www.reuters.com/article/2014/05/05/us-ukraine-crisis-media-idUSBREA440NJ2014050" TargetMode="External"/><Relationship Id="rId4" Type="http://schemas.openxmlformats.org/officeDocument/2006/relationships/hyperlink" Target="http://fr.wikipedia.org/wiki/Guerre_du_Donbass" TargetMode="External"/></Relationships>
</file>

<file path=ppt/slides/_rels/slide40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Aleksandr_Zakharchenko&amp;usg=ALkJrhi8s1MbDmGpriW-Me6kIhWDiZ3e9Q" TargetMode="External"/><Relationship Id="rId13" Type="http://schemas.openxmlformats.org/officeDocument/2006/relationships/hyperlink" Target="http://www.aco.nato.int/nato-tracks-largescale-russian-air-activity-in-europe.aspx" TargetMode="External"/><Relationship Id="rId3" Type="http://schemas.openxmlformats.org/officeDocument/2006/relationships/hyperlink" Target="http://www.lemonde.fr/europe/article/2014/09/05/les-occidentaux-prudents-face-a-l-annonce-d-un-possible-cessez-le-feu-en-ukraine_4482444_3214.html" TargetMode="External"/><Relationship Id="rId7" Type="http://schemas.openxmlformats.org/officeDocument/2006/relationships/hyperlink" Target="http://translate.googleusercontent.com/translate_c?depth=1&amp;hl=fr&amp;prev=search&amp;rurl=translate.google.fr&amp;sl=en&amp;u=http://en.wikipedia.org/wiki/Donetsk&amp;usg=ALkJrhgSX30jVQbdjH_BVcAC6SQOJexQWg" TargetMode="External"/><Relationship Id="rId12" Type="http://schemas.openxmlformats.org/officeDocument/2006/relationships/hyperlink" Target="http://fr.wikipedia.org/wiki/Guerre_du_Donbass" TargetMode="External"/><Relationship Id="rId2" Type="http://schemas.openxmlformats.org/officeDocument/2006/relationships/hyperlink" Target="http://www.lexpress.fr/actualite/monde/europe/ukraine-les-premiers-camions-humanitaires-russes-passent-la-frontiere_1569729.html"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First_Yatsenyuk_Government&amp;usg=ALkJrhjUJdwCVDeqjrliFPHRqEoSa7Hflw" TargetMode="External"/><Relationship Id="rId11" Type="http://schemas.openxmlformats.org/officeDocument/2006/relationships/hyperlink" Target="http://fr.wikipedia.org/wiki/Alexandre_Zakhartchenko" TargetMode="External"/><Relationship Id="rId5" Type="http://schemas.openxmlformats.org/officeDocument/2006/relationships/hyperlink" Target="http://translate.googleusercontent.com/translate_c?depth=1&amp;hl=fr&amp;prev=search&amp;rurl=translate.google.fr&amp;sl=en&amp;u=http://en.wikipedia.org/wiki/Donetsk_People's_Republic&amp;usg=ALkJrhjCzHCtF_Jpj1iQeSK2wDC0s32voQ" TargetMode="External"/><Relationship Id="rId10" Type="http://schemas.openxmlformats.org/officeDocument/2006/relationships/hyperlink" Target="http://translate.googleusercontent.com/translate_c?depth=1&amp;hl=fr&amp;prev=search&amp;rurl=translate.google.fr&amp;sl=en&amp;u=http://en.wikipedia.org/wiki/Minsk_Protocol&amp;usg=ALkJrhjRKxrc139XK-TNOTJ9n9Qi00HZQQ" TargetMode="External"/><Relationship Id="rId4" Type="http://schemas.openxmlformats.org/officeDocument/2006/relationships/hyperlink" Target="http://www.lemonde.fr/russie/" TargetMode="External"/><Relationship Id="rId9" Type="http://schemas.openxmlformats.org/officeDocument/2006/relationships/hyperlink" Target="http://translate.googleusercontent.com/translate_c?depth=1&amp;hl=fr&amp;prev=search&amp;rurl=translate.google.fr&amp;sl=en&amp;u=http://en.wikipedia.org/wiki/War_in_Donbass&amp;usg=ALkJrhje8kvm5ub4-7YWoQg5nwnHjiO3f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18" Type="http://schemas.openxmlformats.org/officeDocument/2006/relationships/image" Target="../media/image135.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17" Type="http://schemas.openxmlformats.org/officeDocument/2006/relationships/image" Target="../media/image134.jpeg"/><Relationship Id="rId2" Type="http://schemas.openxmlformats.org/officeDocument/2006/relationships/image" Target="../media/image119.jpeg"/><Relationship Id="rId16"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23.jpeg"/><Relationship Id="rId11" Type="http://schemas.openxmlformats.org/officeDocument/2006/relationships/image" Target="../media/image128.png"/><Relationship Id="rId5" Type="http://schemas.openxmlformats.org/officeDocument/2006/relationships/image" Target="../media/image122.jpeg"/><Relationship Id="rId15" Type="http://schemas.openxmlformats.org/officeDocument/2006/relationships/image" Target="../media/image132.jpeg"/><Relationship Id="rId10" Type="http://schemas.openxmlformats.org/officeDocument/2006/relationships/image" Target="../media/image127.pn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s>
</file>

<file path=ppt/slides/_rels/slide410.xml.rels><?xml version="1.0" encoding="UTF-8" standalone="yes"?>
<Relationships xmlns="http://schemas.openxmlformats.org/package/2006/relationships"><Relationship Id="rId3" Type="http://schemas.openxmlformats.org/officeDocument/2006/relationships/hyperlink" Target="http://actualites.leparisien.fr/cours.html" TargetMode="External"/><Relationship Id="rId7" Type="http://schemas.openxmlformats.org/officeDocument/2006/relationships/hyperlink" Target="http://www.romandie.com/news/Gigantesque-menace-de-reprise-a-grande-echelle-des/599665.rom" TargetMode="External"/><Relationship Id="rId2" Type="http://schemas.openxmlformats.org/officeDocument/2006/relationships/hyperlink" Target="http://www.leparisien.fr/international/ukraine-la-treve-globalement-respectee-un-retrait-des-armes-prevu-10-12-2014-4362443.php" TargetMode="External"/><Relationship Id="rId1" Type="http://schemas.openxmlformats.org/officeDocument/2006/relationships/slideLayout" Target="../slideLayouts/slideLayout7.xml"/><Relationship Id="rId6" Type="http://schemas.openxmlformats.org/officeDocument/2006/relationships/hyperlink" Target="http://www.persee.fr/articleAsPDF/afdi_0066-3085_1993_num_39_1_3136/article_afdi_0066-3085_1993_num_39_1_3136.pdf" TargetMode="External"/><Relationship Id="rId5" Type="http://schemas.openxmlformats.org/officeDocument/2006/relationships/hyperlink" Target="http://fr.wikipedia.org/wiki/Crise_ukrainienne_de_2013-2014" TargetMode="External"/><Relationship Id="rId4" Type="http://schemas.openxmlformats.org/officeDocument/2006/relationships/hyperlink" Target="http://fr.wikipedia.org/wiki/Guerre_du_Donbass" TargetMode="External"/></Relationships>
</file>

<file path=ppt/slides/_rels/slide411.xml.rels><?xml version="1.0" encoding="UTF-8" standalone="yes"?>
<Relationships xmlns="http://schemas.openxmlformats.org/package/2006/relationships"><Relationship Id="rId8" Type="http://schemas.openxmlformats.org/officeDocument/2006/relationships/hyperlink" Target="http://www.lepoint.fr/monde/ukraine-craintes-d-une-intervention-russe-frappe-aerienne-a-donetsk-06-08-2014-1851973_24.php" TargetMode="External"/><Relationship Id="rId13" Type="http://schemas.openxmlformats.org/officeDocument/2006/relationships/hyperlink" Target="http://www.lexpress.fr/actualite/monde/europe/ukraine-une-partie-du-convoi-humanitaire-retourne-en-russie_1569927.html" TargetMode="External"/><Relationship Id="rId3" Type="http://schemas.openxmlformats.org/officeDocument/2006/relationships/hyperlink" Target="http://www.lemonde.fr/europe/article/2014/09/19/ukraine-les-negociations-de-paix-reprennent-a-minsk_4491114_3214.html" TargetMode="External"/><Relationship Id="rId7" Type="http://schemas.openxmlformats.org/officeDocument/2006/relationships/hyperlink" Target="http://www.franceinfo.fr/actu/monde/article/les-russes-et-les-ukrainiens-forment-un-seul-peuple-declare-vladimir-poutine-558095" TargetMode="External"/><Relationship Id="rId12" Type="http://schemas.openxmlformats.org/officeDocument/2006/relationships/hyperlink" Target="http://fr.euronews.com/2014/12/12/ukraine-nouvelles-victimes-un-convoi-humanitaire-russe-accueilli-a-bras-ouvert-/" TargetMode="External"/><Relationship Id="rId17" Type="http://schemas.openxmlformats.org/officeDocument/2006/relationships/image" Target="../media/image993.jpg"/><Relationship Id="rId2" Type="http://schemas.openxmlformats.org/officeDocument/2006/relationships/hyperlink" Target="http://www.lexpress.fr/actualite/monde/europe/ukraine-propagande-et-guerre-des-mots_1536357.html" TargetMode="External"/><Relationship Id="rId16" Type="http://schemas.openxmlformats.org/officeDocument/2006/relationships/hyperlink" Target="http://www.newyorker.com/news/news-desk/putin-goes-to-war" TargetMode="External"/><Relationship Id="rId1" Type="http://schemas.openxmlformats.org/officeDocument/2006/relationships/slideLayout" Target="../slideLayouts/slideLayout7.xml"/><Relationship Id="rId6" Type="http://schemas.openxmlformats.org/officeDocument/2006/relationships/hyperlink" Target="http://french.ruvr.ru/2014_07_29/Russie-Ukraine-le-projet-Antonov-An-140-au-bord-de-la-fermeture-0168/" TargetMode="External"/><Relationship Id="rId11" Type="http://schemas.openxmlformats.org/officeDocument/2006/relationships/hyperlink" Target="http://www.touteleurope.eu/actualite/revue-de-presse-activite-inquietante-de-l-aviation-russe-en-europe-l-otan-en-alerte.html" TargetMode="External"/><Relationship Id="rId5" Type="http://schemas.openxmlformats.org/officeDocument/2006/relationships/hyperlink" Target="http://tempsreel.nouvelobs.com/ukraine-la-revolte/20140426.OBS5287/ukraine-nouvelles-sanctions-en-preparation-face-a-la-menace-russe.html" TargetMode="External"/><Relationship Id="rId15" Type="http://schemas.openxmlformats.org/officeDocument/2006/relationships/hyperlink" Target="http://www.liberation.fr/monde/2014/08/16/accord-entre-moscou-et-kiev-sur-le-passage-du-convoi-humanitaire-russe-en-ukraine-croix-rouge_1081774" TargetMode="External"/><Relationship Id="rId10" Type="http://schemas.openxmlformats.org/officeDocument/2006/relationships/hyperlink" Target="http://www.lanouvellerepublique.fr/France-Monde/Actualite/24-Heures/n/Contenus/Articles/2014/12/13/Ukraine-la-Russie-menace-les-Etats-Unis-de-mesures-de-retorsion-2152929" TargetMode="External"/><Relationship Id="rId4" Type="http://schemas.openxmlformats.org/officeDocument/2006/relationships/hyperlink" Target="http://en.wikipedia.org/wiki/Minsk_Protocol" TargetMode="External"/><Relationship Id="rId9" Type="http://schemas.openxmlformats.org/officeDocument/2006/relationships/hyperlink" Target="http://www.levif.be/actualite/international/ukraine-il-existe-theoriquement-une-menace-d-intervention-russe/article-normal-18701.html" TargetMode="External"/><Relationship Id="rId14" Type="http://schemas.openxmlformats.org/officeDocument/2006/relationships/hyperlink" Target="http://www.lexpress.fr/actualite/monde/europe/ukraine-un-deuxieme-convoi-humanitaire-russe-a-livre-de-l-aide_1575605.html" TargetMode="External"/></Relationships>
</file>

<file path=ppt/slides/_rels/slide412.xml.rels><?xml version="1.0" encoding="UTF-8" standalone="yes"?>
<Relationships xmlns="http://schemas.openxmlformats.org/package/2006/relationships"><Relationship Id="rId3" Type="http://schemas.openxmlformats.org/officeDocument/2006/relationships/hyperlink" Target="http://fr.wikipedia.org/wiki/Oss%C3%A9tie_du_Sud" TargetMode="External"/><Relationship Id="rId2" Type="http://schemas.openxmlformats.org/officeDocument/2006/relationships/hyperlink" Target="http://fr.wikipedia.org/wiki/Deuxi%C3%A8me_guerre_d'Oss%C3%A9tie_du_Sud" TargetMode="External"/><Relationship Id="rId1" Type="http://schemas.openxmlformats.org/officeDocument/2006/relationships/slideLayout" Target="../slideLayouts/slideLayout7.xml"/><Relationship Id="rId4" Type="http://schemas.openxmlformats.org/officeDocument/2006/relationships/hyperlink" Target="http://fr.wikipedia.org/wiki/Abkhazie" TargetMode="External"/></Relationships>
</file>

<file path=ppt/slides/_rels/slide413.xml.rels><?xml version="1.0" encoding="UTF-8" standalone="yes"?>
<Relationships xmlns="http://schemas.openxmlformats.org/package/2006/relationships"><Relationship Id="rId8" Type="http://schemas.openxmlformats.org/officeDocument/2006/relationships/hyperlink" Target="http://fr.wikipedia.org/wiki/Union_sovi%C3%A9tique" TargetMode="External"/><Relationship Id="rId13" Type="http://schemas.openxmlformats.org/officeDocument/2006/relationships/hyperlink" Target="http://www.lemonde.fr/europe/article/2014/10/26/nette-victoire-des-pro-occidentaux-aux-legislatives-en-ukraine_4512702_3214.html" TargetMode="External"/><Relationship Id="rId3" Type="http://schemas.openxmlformats.org/officeDocument/2006/relationships/hyperlink" Target="http://fr.wikipedia.org/wiki/D%C3%A9claration_d'Ind%C3%A9pendance_de_l'Ukraine_(1941)" TargetMode="External"/><Relationship Id="rId7" Type="http://schemas.openxmlformats.org/officeDocument/2006/relationships/hyperlink" Target="http://fr.wikipedia.org/wiki/Allemagne_nazie" TargetMode="External"/><Relationship Id="rId12" Type="http://schemas.openxmlformats.org/officeDocument/2006/relationships/hyperlink" Target="http://fr.wikipedia.org/wiki/Oleh_Liachko" TargetMode="External"/><Relationship Id="rId2" Type="http://schemas.openxmlformats.org/officeDocument/2006/relationships/hyperlink" Target="http://fr.wikipedia.org/wiki/Stepan_Bandera" TargetMode="External"/><Relationship Id="rId1" Type="http://schemas.openxmlformats.org/officeDocument/2006/relationships/slideLayout" Target="../slideLayouts/slideLayout7.xml"/><Relationship Id="rId6" Type="http://schemas.openxmlformats.org/officeDocument/2006/relationships/hyperlink" Target="http://fr.wikipedia.org/wiki/Pologne" TargetMode="External"/><Relationship Id="rId11" Type="http://schemas.openxmlformats.org/officeDocument/2006/relationships/hyperlink" Target="http://fr.wikipedia.org/wiki/Parti_radical_d'Oleh_Liachko" TargetMode="External"/><Relationship Id="rId5" Type="http://schemas.openxmlformats.org/officeDocument/2006/relationships/hyperlink" Target="http://fr.wikipedia.org/wiki/1941" TargetMode="External"/><Relationship Id="rId15" Type="http://schemas.openxmlformats.org/officeDocument/2006/relationships/hyperlink" Target="http://europe-liberte-securite-justice.org/2014/11/17/elections-legislatives-en-ukraine-26-octobre-2014-compte-rendu-de-la-reunion-afet-du-parlement-europeen-en-presence-de-tana-zulueta-oscebiddh/" TargetMode="External"/><Relationship Id="rId10" Type="http://schemas.openxmlformats.org/officeDocument/2006/relationships/hyperlink" Target="http://www.lemonde.fr/ukraine/" TargetMode="External"/><Relationship Id="rId4" Type="http://schemas.openxmlformats.org/officeDocument/2006/relationships/hyperlink" Target="http://fr.wikipedia.org/wiki/30_juin" TargetMode="External"/><Relationship Id="rId9" Type="http://schemas.openxmlformats.org/officeDocument/2006/relationships/hyperlink" Target="http://conjugaison.lemonde.fr/conjugaison/troisieme-groupe/pouvoir" TargetMode="External"/><Relationship Id="rId14" Type="http://schemas.openxmlformats.org/officeDocument/2006/relationships/hyperlink" Target="http://fr.wikipedia.org/wiki/%C3%89lections_l%C3%A9gislatives_ukrainiennes_de_2014" TargetMode="External"/></Relationships>
</file>

<file path=ppt/slides/_rels/slide414.xml.rels><?xml version="1.0" encoding="UTF-8" standalone="yes"?>
<Relationships xmlns="http://schemas.openxmlformats.org/package/2006/relationships"><Relationship Id="rId3" Type="http://schemas.openxmlformats.org/officeDocument/2006/relationships/hyperlink" Target="https://www.youtube.com/watch?v=HOndq1oWjM4#t=42" TargetMode="External"/><Relationship Id="rId2" Type="http://schemas.openxmlformats.org/officeDocument/2006/relationships/hyperlink" Target="https://www.facebook.fr/ActionCitoyenne" TargetMode="External"/><Relationship Id="rId1" Type="http://schemas.openxmlformats.org/officeDocument/2006/relationships/slideLayout" Target="../slideLayouts/slideLayout7.xml"/><Relationship Id="rId4" Type="http://schemas.openxmlformats.org/officeDocument/2006/relationships/hyperlink" Target="https://www.youtube.com/watch?v=3xcgyXjUoXY" TargetMode="External"/></Relationships>
</file>

<file path=ppt/slides/_rels/slide415.xml.rels><?xml version="1.0" encoding="UTF-8" standalone="yes"?>
<Relationships xmlns="http://schemas.openxmlformats.org/package/2006/relationships"><Relationship Id="rId3" Type="http://schemas.openxmlformats.org/officeDocument/2006/relationships/hyperlink" Target="http://europe-liberte-securite-justice.org/2014/11/17/elections-legislatives-en-ukraine-26-octobre-2014-compte-rendu-de-la-reunion-afet-du-parlement-europeen-en-presence-de-tana-zulueta-oscebiddh/" TargetMode="External"/><Relationship Id="rId7" Type="http://schemas.openxmlformats.org/officeDocument/2006/relationships/hyperlink" Target="http://www.franceinfo.fr/actu/monde/article/les-russes-et-les-ukrainiens-forment-un-seul-peuple-declare-vladimir-poutine-558095" TargetMode="External"/><Relationship Id="rId2" Type="http://schemas.openxmlformats.org/officeDocument/2006/relationships/hyperlink" Target="http://www.lemonde.fr/europe/article/2014/10/26/nette-victoire-des-pro-occidentaux-aux-legislatives-en-ukraine_4512702_3214.html" TargetMode="External"/><Relationship Id="rId1" Type="http://schemas.openxmlformats.org/officeDocument/2006/relationships/slideLayout" Target="../slideLayouts/slideLayout7.xml"/><Relationship Id="rId6" Type="http://schemas.openxmlformats.org/officeDocument/2006/relationships/image" Target="../media/image995.jpg"/><Relationship Id="rId5" Type="http://schemas.openxmlformats.org/officeDocument/2006/relationships/hyperlink" Target="http://www.lexpress.fr/actualite/monde/europe/ukraine-propagande-et-guerre-des-mots_1536357.html" TargetMode="External"/><Relationship Id="rId4" Type="http://schemas.openxmlformats.org/officeDocument/2006/relationships/image" Target="../media/image994.jpg"/></Relationships>
</file>

<file path=ppt/slides/_rels/slide416.xml.rels><?xml version="1.0" encoding="UTF-8" standalone="yes"?>
<Relationships xmlns="http://schemas.openxmlformats.org/package/2006/relationships"><Relationship Id="rId2" Type="http://schemas.openxmlformats.org/officeDocument/2006/relationships/hyperlink" Target="http://www.france5.fr/et-vous/France-5-et-vous/Les-programmes/LE-MAG-N-9-2012/articles/Programmation-speciale-Russie/p-15292-Russie-la-nostalgie-de-l-empire.htm" TargetMode="External"/><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8" Type="http://schemas.openxmlformats.org/officeDocument/2006/relationships/hyperlink" Target="http://fr.wikipedia.org/wiki/Traditionalisme" TargetMode="External"/><Relationship Id="rId3" Type="http://schemas.openxmlformats.org/officeDocument/2006/relationships/hyperlink" Target="http://fr.wikipedia.org/wiki/National-bolchevisme" TargetMode="External"/><Relationship Id="rId7" Type="http://schemas.openxmlformats.org/officeDocument/2006/relationships/hyperlink" Target="http://fr.wikipedia.org/wiki/Patriotisme" TargetMode="External"/><Relationship Id="rId12" Type="http://schemas.openxmlformats.org/officeDocument/2006/relationships/image" Target="../media/image996.jpg"/><Relationship Id="rId2" Type="http://schemas.openxmlformats.org/officeDocument/2006/relationships/hyperlink" Target="http://fr.wikipedia.org/wiki/Alexandre_Douguine" TargetMode="External"/><Relationship Id="rId1" Type="http://schemas.openxmlformats.org/officeDocument/2006/relationships/slideLayout" Target="../slideLayouts/slideLayout7.xml"/><Relationship Id="rId6" Type="http://schemas.openxmlformats.org/officeDocument/2006/relationships/hyperlink" Target="http://www.eurasianet.org/" TargetMode="External"/><Relationship Id="rId11" Type="http://schemas.openxmlformats.org/officeDocument/2006/relationships/hyperlink" Target="http://fr.wikipedia.org/wiki/Mysticisme" TargetMode="External"/><Relationship Id="rId5" Type="http://schemas.openxmlformats.org/officeDocument/2006/relationships/hyperlink" Target="http://eurasia.org.ru/" TargetMode="External"/><Relationship Id="rId10" Type="http://schemas.openxmlformats.org/officeDocument/2006/relationships/hyperlink" Target="http://fr.wikipedia.org/wiki/%C3%89sot%C3%A9risme" TargetMode="External"/><Relationship Id="rId4" Type="http://schemas.openxmlformats.org/officeDocument/2006/relationships/hyperlink" Target="http://www.voxnr.com/cc/d_douguine/EuElEAZFVuxCStijZV.shtml" TargetMode="External"/><Relationship Id="rId9" Type="http://schemas.openxmlformats.org/officeDocument/2006/relationships/hyperlink" Target="http://fr.wikipedia.org/wiki/Vieux_croyants" TargetMode="External"/></Relationships>
</file>

<file path=ppt/slides/_rels/slide418.xml.rels><?xml version="1.0" encoding="UTF-8" standalone="yes"?>
<Relationships xmlns="http://schemas.openxmlformats.org/package/2006/relationships"><Relationship Id="rId8" Type="http://schemas.openxmlformats.org/officeDocument/2006/relationships/hyperlink" Target="http://fr.wikipedia.org/wiki/Chypre_(%C3%AEle)" TargetMode="External"/><Relationship Id="rId3" Type="http://schemas.openxmlformats.org/officeDocument/2006/relationships/hyperlink" Target="http://fr.wikipedia.org/wiki/Crise_ukrainienne_de_2013-2014" TargetMode="External"/><Relationship Id="rId7" Type="http://schemas.openxmlformats.org/officeDocument/2006/relationships/hyperlink" Target="http://fr.wikipedia.org/wiki/Universit%C3%A9_de_Metz" TargetMode="External"/><Relationship Id="rId2" Type="http://schemas.openxmlformats.org/officeDocument/2006/relationships/hyperlink" Target="http://fr.wikipedia.org/wiki/Le_Monde_diplomatique" TargetMode="External"/><Relationship Id="rId1" Type="http://schemas.openxmlformats.org/officeDocument/2006/relationships/slideLayout" Target="../slideLayouts/slideLayout7.xml"/><Relationship Id="rId6" Type="http://schemas.openxmlformats.org/officeDocument/2006/relationships/hyperlink" Target="http://fr.wikipedia.org/wiki/Alexandre_Del_Valle" TargetMode="External"/><Relationship Id="rId11" Type="http://schemas.openxmlformats.org/officeDocument/2006/relationships/hyperlink" Target="http://www.voxnr.com/cc/d_douguine/EuElEAZFVuxCStijZV.shtml" TargetMode="External"/><Relationship Id="rId5" Type="http://schemas.openxmlformats.org/officeDocument/2006/relationships/hyperlink" Target="http://fr.wikipedia.org/wiki/Institut_de_relations_internationales_et_strat%C3%A9giques" TargetMode="External"/><Relationship Id="rId10" Type="http://schemas.openxmlformats.org/officeDocument/2006/relationships/hyperlink" Target="http://fr.wikipedia.org/wiki/Alexandre_Douguine" TargetMode="External"/><Relationship Id="rId4" Type="http://schemas.openxmlformats.org/officeDocument/2006/relationships/hyperlink" Target="http://fr.wikipedia.org/wiki/Pascal_Boniface" TargetMode="External"/><Relationship Id="rId9" Type="http://schemas.openxmlformats.org/officeDocument/2006/relationships/hyperlink" Target="http://www.franceinfo.fr/" TargetMode="Externa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420.xml.rels><?xml version="1.0" encoding="UTF-8" standalone="yes"?>
<Relationships xmlns="http://schemas.openxmlformats.org/package/2006/relationships"><Relationship Id="rId3" Type="http://schemas.openxmlformats.org/officeDocument/2006/relationships/hyperlink" Target="http://chroniques-rebelles.info/spip.php?article541" TargetMode="External"/><Relationship Id="rId2" Type="http://schemas.openxmlformats.org/officeDocument/2006/relationships/hyperlink" Target="http://eng.putin.kremlin.ru/bio" TargetMode="External"/><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8" Type="http://schemas.openxmlformats.org/officeDocument/2006/relationships/hyperlink" Target="http://fr.wikipedia.org/wiki/Chamil_Bassa%C3%AFev" TargetMode="External"/><Relationship Id="rId13" Type="http://schemas.openxmlformats.org/officeDocument/2006/relationships/hyperlink" Target="http://en.wikipedia.org/wiki/Poison_laboratory_of_the_Soviet_secret_services" TargetMode="External"/><Relationship Id="rId18" Type="http://schemas.openxmlformats.org/officeDocument/2006/relationships/hyperlink" Target="http://www.amazon.com/Yuri-Felshtinsky/e/B003KLYF9S/ref=sr_ntt_srch_lnk_1?qid=1418574815&amp;sr=1-1" TargetMode="External"/><Relationship Id="rId3" Type="http://schemas.openxmlformats.org/officeDocument/2006/relationships/hyperlink" Target="http://fr.wikipedia.org/wiki/2000" TargetMode="External"/><Relationship Id="rId7" Type="http://schemas.openxmlformats.org/officeDocument/2006/relationships/hyperlink" Target="http://fr.wikipedia.org/wiki/Oligarque" TargetMode="External"/><Relationship Id="rId12" Type="http://schemas.openxmlformats.org/officeDocument/2006/relationships/hyperlink" Target="http://fr.wikipedia.org/w/index.php?title=Laboratoire_de_toxicologie_n%C2%B012_du_KGB&amp;action=edit&amp;redlink=1" TargetMode="External"/><Relationship Id="rId17" Type="http://schemas.openxmlformats.org/officeDocument/2006/relationships/hyperlink" Target="http://chroniques-rebelles.info/spip.php?article541" TargetMode="External"/><Relationship Id="rId2" Type="http://schemas.openxmlformats.org/officeDocument/2006/relationships/hyperlink" Target="http://fr.wikipedia.org/wiki/Vladimir_Poutine" TargetMode="External"/><Relationship Id="rId16" Type="http://schemas.openxmlformats.org/officeDocument/2006/relationships/hyperlink" Target="http://eng.putin.kremlin.ru/bio" TargetMode="External"/><Relationship Id="rId1" Type="http://schemas.openxmlformats.org/officeDocument/2006/relationships/slideLayout" Target="../slideLayouts/slideLayout7.xml"/><Relationship Id="rId6" Type="http://schemas.openxmlformats.org/officeDocument/2006/relationships/hyperlink" Target="http://fr.wikipedia.org/wiki/Boris_Berezovsky_(homme_d'affaires)" TargetMode="External"/><Relationship Id="rId11" Type="http://schemas.openxmlformats.org/officeDocument/2006/relationships/hyperlink" Target="http://fr.wikipedia.org/wiki/Service_f%C3%A9d%C3%A9ral_de_s%C3%A9curit%C3%A9_de_la_F%C3%A9d%C3%A9ration_de_Russie" TargetMode="External"/><Relationship Id="rId5" Type="http://schemas.openxmlformats.org/officeDocument/2006/relationships/hyperlink" Target="http://fr.wikipedia.org/wiki/Akhmed_Zaka%C3%AFev" TargetMode="External"/><Relationship Id="rId15" Type="http://schemas.openxmlformats.org/officeDocument/2006/relationships/hyperlink" Target="http://fr.wikipedia.org/wiki/Alexandre_Litvinenko" TargetMode="External"/><Relationship Id="rId10" Type="http://schemas.openxmlformats.org/officeDocument/2006/relationships/hyperlink" Target="http://fr.wikipedia.org/wiki/Tch%C3%A9tch%C3%A8ne" TargetMode="External"/><Relationship Id="rId19" Type="http://schemas.openxmlformats.org/officeDocument/2006/relationships/hyperlink" Target="http://fr.wikipedia.org/wiki/Loubianka_(immeuble)" TargetMode="External"/><Relationship Id="rId4" Type="http://schemas.openxmlformats.org/officeDocument/2006/relationships/hyperlink" Target="http://fr.wikipedia.org/wiki/Londres" TargetMode="External"/><Relationship Id="rId9" Type="http://schemas.openxmlformats.org/officeDocument/2006/relationships/hyperlink" Target="http://fr.wikipedia.org/wiki/Attentats_en_Russie_en_1999" TargetMode="External"/><Relationship Id="rId14" Type="http://schemas.openxmlformats.org/officeDocument/2006/relationships/hyperlink" Target="http://fr.wikipedia.org/wiki/L%C3%A9nine" TargetMode="External"/></Relationships>
</file>

<file path=ppt/slides/_rels/slide422.xml.rels><?xml version="1.0" encoding="UTF-8" standalone="yes"?>
<Relationships xmlns="http://schemas.openxmlformats.org/package/2006/relationships"><Relationship Id="rId8" Type="http://schemas.openxmlformats.org/officeDocument/2006/relationships/hyperlink" Target="http://fr.wikipedia.org/wiki/Loubianka_(immeuble)" TargetMode="External"/><Relationship Id="rId3" Type="http://schemas.openxmlformats.org/officeDocument/2006/relationships/hyperlink" Target="http://fr.wikipedia.org/wiki/Tch%C3%A9tch%C3%A8ne" TargetMode="External"/><Relationship Id="rId7" Type="http://schemas.openxmlformats.org/officeDocument/2006/relationships/hyperlink" Target="http://www.amazon.com/Yuri-Felshtinsky/e/B003KLYF9S/ref=sr_ntt_srch_lnk_1?qid=1418574815&amp;sr=1-1" TargetMode="External"/><Relationship Id="rId2" Type="http://schemas.openxmlformats.org/officeDocument/2006/relationships/hyperlink" Target="http://fr.wikipedia.org/wiki/Attentats_en_Russie_en_1999" TargetMode="External"/><Relationship Id="rId1" Type="http://schemas.openxmlformats.org/officeDocument/2006/relationships/slideLayout" Target="../slideLayouts/slideLayout7.xml"/><Relationship Id="rId6" Type="http://schemas.openxmlformats.org/officeDocument/2006/relationships/hyperlink" Target="http://fr.wikipedia.org/wiki/Alexandre_Litvinenko" TargetMode="External"/><Relationship Id="rId5" Type="http://schemas.openxmlformats.org/officeDocument/2006/relationships/hyperlink" Target="http://chroniques-rebelles.info/spip.php?article541" TargetMode="External"/><Relationship Id="rId4" Type="http://schemas.openxmlformats.org/officeDocument/2006/relationships/hyperlink" Target="http://eng.putin.kremlin.ru/bio" TargetMode="External"/></Relationships>
</file>

<file path=ppt/slides/_rels/slide423.xml.rels><?xml version="1.0" encoding="UTF-8" standalone="yes"?>
<Relationships xmlns="http://schemas.openxmlformats.org/package/2006/relationships"><Relationship Id="rId3" Type="http://schemas.openxmlformats.org/officeDocument/2006/relationships/image" Target="../media/image997.jpg"/><Relationship Id="rId2" Type="http://schemas.openxmlformats.org/officeDocument/2006/relationships/hyperlink" Target="http://www.parismatch.com/Actu/International/Mikhail-Saakachvili-Poutine-ne-s-arretera-pas-a-la-Crimee-553475" TargetMode="External"/><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3" Type="http://schemas.openxmlformats.org/officeDocument/2006/relationships/hyperlink" Target="http://fr.wikipedia.org/wiki/Allemagne" TargetMode="External"/><Relationship Id="rId2" Type="http://schemas.openxmlformats.org/officeDocument/2006/relationships/hyperlink" Target="http://fr.wikipedia.org/wiki/France" TargetMode="External"/><Relationship Id="rId1" Type="http://schemas.openxmlformats.org/officeDocument/2006/relationships/slideLayout" Target="../slideLayouts/slideLayout7.xml"/><Relationship Id="rId5" Type="http://schemas.openxmlformats.org/officeDocument/2006/relationships/image" Target="../media/image998.jpg"/><Relationship Id="rId4" Type="http://schemas.openxmlformats.org/officeDocument/2006/relationships/hyperlink" Target="http://fr.wikipedia.org/wiki/Pologne" TargetMode="External"/></Relationships>
</file>

<file path=ppt/slides/_rels/slide425.xml.rels><?xml version="1.0" encoding="UTF-8" standalone="yes"?>
<Relationships xmlns="http://schemas.openxmlformats.org/package/2006/relationships"><Relationship Id="rId2" Type="http://schemas.openxmlformats.org/officeDocument/2006/relationships/image" Target="../media/image999.jpg"/><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8" Type="http://schemas.openxmlformats.org/officeDocument/2006/relationships/image" Target="../media/image1001.jpg"/><Relationship Id="rId3" Type="http://schemas.openxmlformats.org/officeDocument/2006/relationships/hyperlink" Target="http://fr.wikipedia.org/wiki/D%C3%A9crets_Bene%C5%A1" TargetMode="External"/><Relationship Id="rId7" Type="http://schemas.openxmlformats.org/officeDocument/2006/relationships/image" Target="../media/image1000.jpg"/><Relationship Id="rId2" Type="http://schemas.openxmlformats.org/officeDocument/2006/relationships/hyperlink" Target="http://www.persee.fr/articleAsPDF/polit_0032-342x_1938_num_3_6_5691/article_polit_0032-342x_1938_num_3_6_5691.pdf" TargetMode="External"/><Relationship Id="rId1" Type="http://schemas.openxmlformats.org/officeDocument/2006/relationships/slideLayout" Target="../slideLayouts/slideLayout7.xml"/><Relationship Id="rId6" Type="http://schemas.openxmlformats.org/officeDocument/2006/relationships/hyperlink" Target="http://fr.wikipedia.org/wiki/%C5%A0umperk" TargetMode="External"/><Relationship Id="rId5" Type="http://schemas.openxmlformats.org/officeDocument/2006/relationships/hyperlink" Target="http://fr.wikipedia.org/wiki/Allemands_des_Sud%C3%A8tes" TargetMode="External"/><Relationship Id="rId10" Type="http://schemas.openxmlformats.org/officeDocument/2006/relationships/hyperlink" Target="http://fr.wikipedia.org/wiki/Salut_fasciste" TargetMode="External"/><Relationship Id="rId4" Type="http://schemas.openxmlformats.org/officeDocument/2006/relationships/hyperlink" Target="http://fr.wikipedia.org/wiki/Conf%C3%A9rence_de_Potsdam" TargetMode="External"/><Relationship Id="rId9" Type="http://schemas.openxmlformats.org/officeDocument/2006/relationships/hyperlink" Target="http://fr.wikipedia.org/wiki/Egra" TargetMode="External"/></Relationships>
</file>

<file path=ppt/slides/_rels/slide428.xml.rels><?xml version="1.0" encoding="UTF-8" standalone="yes"?>
<Relationships xmlns="http://schemas.openxmlformats.org/package/2006/relationships"><Relationship Id="rId2" Type="http://schemas.openxmlformats.org/officeDocument/2006/relationships/hyperlink" Target="http://www.cheela.org/cheela.php?id=6266" TargetMode="External"/><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2" Type="http://schemas.openxmlformats.org/officeDocument/2006/relationships/image" Target="../media/image100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www.bbc.com/" TargetMode="External"/><Relationship Id="rId13" Type="http://schemas.openxmlformats.org/officeDocument/2006/relationships/image" Target="../media/image149.jpg"/><Relationship Id="rId3" Type="http://schemas.openxmlformats.org/officeDocument/2006/relationships/hyperlink" Target="http://www.20min.ch/ro/news/monde/story/Les-12-travaux-d-Hercule-version-Poutine-28989778?redirect=mobi" TargetMode="External"/><Relationship Id="rId7" Type="http://schemas.openxmlformats.org/officeDocument/2006/relationships/hyperlink" Target="http://www.telegraph.co.uk/news/worldnews/europe/ukraine/11143864/Despair-and-euphoria-in-Crimea-six-months-after-Russian-annexation.html" TargetMode="External"/><Relationship Id="rId12" Type="http://schemas.openxmlformats.org/officeDocument/2006/relationships/hyperlink" Target="http://observers.france24.com/fr/content/20141008-anniversaire-poutine-pro-anti-internet-exposition-hercule" TargetMode="External"/><Relationship Id="rId17" Type="http://schemas.openxmlformats.org/officeDocument/2006/relationships/image" Target="../media/image152.jpeg"/><Relationship Id="rId2" Type="http://schemas.openxmlformats.org/officeDocument/2006/relationships/hyperlink" Target="http://www.lorientlejour.com/article/889889/adore-loue-chante-poutine-fete-ses-62-ans-dans-la-taiga-siberienne.html" TargetMode="External"/><Relationship Id="rId16" Type="http://schemas.openxmlformats.org/officeDocument/2006/relationships/hyperlink" Target="http://newslanc.com/2014/06/30/growing-of-the-putins-personality-cult/" TargetMode="External"/><Relationship Id="rId1" Type="http://schemas.openxmlformats.org/officeDocument/2006/relationships/slideLayout" Target="../slideLayouts/slideLayout7.xml"/><Relationship Id="rId6" Type="http://schemas.openxmlformats.org/officeDocument/2006/relationships/image" Target="../media/image148.jpeg"/><Relationship Id="rId11" Type="http://schemas.openxmlformats.org/officeDocument/2006/relationships/hyperlink" Target="https://www.facebook.com/moiputin/timeline?ref=page_internal" TargetMode="External"/><Relationship Id="rId5" Type="http://schemas.openxmlformats.org/officeDocument/2006/relationships/image" Target="../media/image147.jpeg"/><Relationship Id="rId15" Type="http://schemas.openxmlformats.org/officeDocument/2006/relationships/image" Target="../media/image151.jpeg"/><Relationship Id="rId10" Type="http://schemas.openxmlformats.org/officeDocument/2006/relationships/hyperlink" Target="http://euromaidanpress.com/2015/04/30/putins-personality-cult-exceeds-stalins-by-every-measure/" TargetMode="External"/><Relationship Id="rId4" Type="http://schemas.openxmlformats.org/officeDocument/2006/relationships/image" Target="../media/image146.jpeg"/><Relationship Id="rId9" Type="http://schemas.openxmlformats.org/officeDocument/2006/relationships/hyperlink" Target="http://8e-etage.fr/2014/10/07/a-moscou-une-exposition-dediee-aux-12-travaux-de-vladimir-poutine-a-loccasion-du-62e-anniversaire-du-president-russe/" TargetMode="External"/><Relationship Id="rId14" Type="http://schemas.openxmlformats.org/officeDocument/2006/relationships/image" Target="../media/image150.jpeg"/></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3" Type="http://schemas.openxmlformats.org/officeDocument/2006/relationships/image" Target="../media/image1004.jpeg"/><Relationship Id="rId2" Type="http://schemas.openxmlformats.org/officeDocument/2006/relationships/image" Target="../media/image1003.jpeg"/><Relationship Id="rId1" Type="http://schemas.openxmlformats.org/officeDocument/2006/relationships/slideLayout" Target="../slideLayouts/slideLayout7.xml"/><Relationship Id="rId4" Type="http://schemas.openxmlformats.org/officeDocument/2006/relationships/image" Target="../media/image1005.jpeg"/></Relationships>
</file>

<file path=ppt/slides/_rels/slide432.xml.rels><?xml version="1.0" encoding="UTF-8" standalone="yes"?>
<Relationships xmlns="http://schemas.openxmlformats.org/package/2006/relationships"><Relationship Id="rId8" Type="http://schemas.openxmlformats.org/officeDocument/2006/relationships/hyperlink" Target="http://fr.wikipedia.org/wiki/Forbes_(magazine)" TargetMode="External"/><Relationship Id="rId3" Type="http://schemas.openxmlformats.org/officeDocument/2006/relationships/hyperlink" Target="http://fr.wikipedia.org/wiki/Pedro_Luis_Boitel" TargetMode="External"/><Relationship Id="rId7" Type="http://schemas.openxmlformats.org/officeDocument/2006/relationships/hyperlink" Target="http://fr.wikipedia.org/wiki/Armando_Valladares" TargetMode="External"/><Relationship Id="rId12" Type="http://schemas.openxmlformats.org/officeDocument/2006/relationships/hyperlink" Target="http://fr.wikipedia.org/wiki/2014" TargetMode="External"/><Relationship Id="rId2" Type="http://schemas.openxmlformats.org/officeDocument/2006/relationships/hyperlink" Target="http://fr.wikipedia.org/wiki/Fidel_Castro" TargetMode="External"/><Relationship Id="rId1" Type="http://schemas.openxmlformats.org/officeDocument/2006/relationships/slideLayout" Target="../slideLayouts/slideLayout7.xml"/><Relationship Id="rId6" Type="http://schemas.openxmlformats.org/officeDocument/2006/relationships/hyperlink" Target="http://fr.wikipedia.org/wiki/Virgilio_Pi%C3%B1era" TargetMode="External"/><Relationship Id="rId11" Type="http://schemas.openxmlformats.org/officeDocument/2006/relationships/hyperlink" Target="http://fr.wikipedia.org/w/index.php?title=Carlos_Alberto_Montaner&amp;action=edit&amp;redlink=1" TargetMode="External"/><Relationship Id="rId5" Type="http://schemas.openxmlformats.org/officeDocument/2006/relationships/hyperlink" Target="http://fr.wikipedia.org/wiki/Jos%C3%A9_Lezama_Lima" TargetMode="External"/><Relationship Id="rId10" Type="http://schemas.openxmlformats.org/officeDocument/2006/relationships/hyperlink" Target="http://fr.wikipedia.org/wiki/La_Havane" TargetMode="External"/><Relationship Id="rId4" Type="http://schemas.openxmlformats.org/officeDocument/2006/relationships/hyperlink" Target="http://fr.wikipedia.org/wiki/Reinaldo_Arenas" TargetMode="External"/><Relationship Id="rId9" Type="http://schemas.openxmlformats.org/officeDocument/2006/relationships/hyperlink" Target="http://fr.wikipedia.org/wiki/Fulgencio_Batista" TargetMode="External"/></Relationships>
</file>

<file path=ppt/slides/_rels/slide433.xml.rels><?xml version="1.0" encoding="UTF-8" standalone="yes"?>
<Relationships xmlns="http://schemas.openxmlformats.org/package/2006/relationships"><Relationship Id="rId3" Type="http://schemas.openxmlformats.org/officeDocument/2006/relationships/hyperlink" Target="http://fr.wikipedia.org/wiki/Garry_Kasparov" TargetMode="External"/><Relationship Id="rId7" Type="http://schemas.openxmlformats.org/officeDocument/2006/relationships/hyperlink" Target="http://fr.wikipedia.org/wiki/Aeroflot" TargetMode="External"/><Relationship Id="rId2" Type="http://schemas.openxmlformats.org/officeDocument/2006/relationships/hyperlink" Target="http://fr.wikipedia.org/wiki/Sergue%C3%AF_Oudaltsov" TargetMode="External"/><Relationship Id="rId1" Type="http://schemas.openxmlformats.org/officeDocument/2006/relationships/slideLayout" Target="../slideLayouts/slideLayout7.xml"/><Relationship Id="rId6" Type="http://schemas.openxmlformats.org/officeDocument/2006/relationships/hyperlink" Target="http://fr.wikipedia.org/wiki/Vladimir_Poutine" TargetMode="External"/><Relationship Id="rId5" Type="http://schemas.openxmlformats.org/officeDocument/2006/relationships/hyperlink" Target="http://fr.wikipedia.org/wiki/Pussy_Riot" TargetMode="External"/><Relationship Id="rId4" Type="http://schemas.openxmlformats.org/officeDocument/2006/relationships/hyperlink" Target="http://fr.wikipedia.org/wiki/Solidarnost" TargetMode="External"/></Relationships>
</file>

<file path=ppt/slides/_rels/slide434.xml.rels><?xml version="1.0" encoding="UTF-8" standalone="yes"?>
<Relationships xmlns="http://schemas.openxmlformats.org/package/2006/relationships"><Relationship Id="rId3" Type="http://schemas.openxmlformats.org/officeDocument/2006/relationships/hyperlink" Target="http://www.directmatin.fr/lol/2014-12-11/un-prof-dharvard-ridiculise-sur-le-net-696291" TargetMode="External"/><Relationship Id="rId2" Type="http://schemas.openxmlformats.org/officeDocument/2006/relationships/hyperlink" Target="https://twitter.com/search?q=" TargetMode="External"/><Relationship Id="rId1" Type="http://schemas.openxmlformats.org/officeDocument/2006/relationships/slideLayout" Target="../slideLayouts/slideLayout7.xml"/><Relationship Id="rId5" Type="http://schemas.openxmlformats.org/officeDocument/2006/relationships/image" Target="../media/image1007.jpg"/><Relationship Id="rId4" Type="http://schemas.openxmlformats.org/officeDocument/2006/relationships/image" Target="../media/image1006.jpg"/></Relationships>
</file>

<file path=ppt/slides/_rels/slide435.xml.rels><?xml version="1.0" encoding="UTF-8" standalone="yes"?>
<Relationships xmlns="http://schemas.openxmlformats.org/package/2006/relationships"><Relationship Id="rId3" Type="http://schemas.openxmlformats.org/officeDocument/2006/relationships/hyperlink" Target="http://www.lemonde.fr/afrique/" TargetMode="External"/><Relationship Id="rId2" Type="http://schemas.openxmlformats.org/officeDocument/2006/relationships/hyperlink" Target="http://www.lemonde.fr/ateliers/" TargetMode="External"/><Relationship Id="rId1" Type="http://schemas.openxmlformats.org/officeDocument/2006/relationships/slideLayout" Target="../slideLayouts/slideLayout7.xml"/><Relationship Id="rId5" Type="http://schemas.openxmlformats.org/officeDocument/2006/relationships/hyperlink" Target="http://beninwebtv.com/2016/01/presse-africaine-le-poison-des-per-diem/" TargetMode="External"/><Relationship Id="rId4" Type="http://schemas.openxmlformats.org/officeDocument/2006/relationships/hyperlink" Target="http://www.lemonde.fr/haropa-ports/" TargetMode="External"/></Relationships>
</file>

<file path=ppt/slides/_rels/slide436.xml.rels><?xml version="1.0" encoding="UTF-8" standalone="yes"?>
<Relationships xmlns="http://schemas.openxmlformats.org/package/2006/relationships"><Relationship Id="rId3" Type="http://schemas.openxmlformats.org/officeDocument/2006/relationships/hyperlink" Target="http://benjamin.lisan.free.fr/developpementdurable/menuDevDurable.htm" TargetMode="External"/><Relationship Id="rId2" Type="http://schemas.openxmlformats.org/officeDocument/2006/relationships/hyperlink" Target="mailto:benjamin.lisan2@aliceadsl.fr" TargetMode="External"/><Relationship Id="rId1" Type="http://schemas.openxmlformats.org/officeDocument/2006/relationships/slideLayout" Target="../slideLayouts/slideLayout7.xml"/><Relationship Id="rId6" Type="http://schemas.openxmlformats.org/officeDocument/2006/relationships/image" Target="../media/image1008.jpeg"/><Relationship Id="rId5" Type="http://schemas.openxmlformats.org/officeDocument/2006/relationships/hyperlink" Target="http://benjamin.lisan.free.fr/developpementdurable/LutteContreLaCorruption.ppt" TargetMode="External"/><Relationship Id="rId4" Type="http://schemas.openxmlformats.org/officeDocument/2006/relationships/hyperlink" Target="http://www.developpementdurable.asso.st/"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hyperlink" Target="http://ruleaks.net/" TargetMode="External"/><Relationship Id="rId7" Type="http://schemas.openxmlformats.org/officeDocument/2006/relationships/hyperlink" Target="http://fr.wikipedia.org/wiki/Parti_communiste_de_l'Union_sovi%C3%A9tique" TargetMode="External"/><Relationship Id="rId12" Type="http://schemas.openxmlformats.org/officeDocument/2006/relationships/hyperlink" Target="http://newslanc.com/2014/06/30/growing-of-the-putins-personality-cult/" TargetMode="External"/><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hyperlink" Target="http://fr.wikipedia.org/wiki/Cadre_(entreprise)" TargetMode="External"/><Relationship Id="rId11" Type="http://schemas.openxmlformats.org/officeDocument/2006/relationships/image" Target="../media/image158.jpeg"/><Relationship Id="rId5" Type="http://schemas.openxmlformats.org/officeDocument/2006/relationships/hyperlink" Target="http://fr.wikipedia.org/wiki/Nomenklatura" TargetMode="External"/><Relationship Id="rId10" Type="http://schemas.openxmlformats.org/officeDocument/2006/relationships/image" Target="../media/image157.jpeg"/><Relationship Id="rId4" Type="http://schemas.openxmlformats.org/officeDocument/2006/relationships/image" Target="../media/image154.jpeg"/><Relationship Id="rId9" Type="http://schemas.openxmlformats.org/officeDocument/2006/relationships/image" Target="../media/image156.jpeg"/></Relationships>
</file>

<file path=ppt/slides/_rels/slide45.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hyperlink" Target="http://www.20minutes.fr/insolite/1622647-20150603-poutine-incruste-photo-exposition-sportifs-russe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nemtsov.ru/2012/08/zhizn-raba-na-galerax-dvorcy-yaxty-avtomobili-samolety-i-drugie-aksessuary/" TargetMode="External"/><Relationship Id="rId3" Type="http://schemas.openxmlformats.org/officeDocument/2006/relationships/image" Target="../media/image167.jpeg"/><Relationship Id="rId7" Type="http://schemas.openxmlformats.org/officeDocument/2006/relationships/image" Target="../media/image171.jpeg"/><Relationship Id="rId12" Type="http://schemas.openxmlformats.org/officeDocument/2006/relationships/image" Target="../media/image175.jpe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70.jpeg"/><Relationship Id="rId11" Type="http://schemas.openxmlformats.org/officeDocument/2006/relationships/image" Target="../media/image174.jpeg"/><Relationship Id="rId5" Type="http://schemas.openxmlformats.org/officeDocument/2006/relationships/image" Target="../media/image169.jpeg"/><Relationship Id="rId10" Type="http://schemas.openxmlformats.org/officeDocument/2006/relationships/image" Target="../media/image173.jpeg"/><Relationship Id="rId4" Type="http://schemas.openxmlformats.org/officeDocument/2006/relationships/image" Target="../media/image168.jpeg"/><Relationship Id="rId9" Type="http://schemas.openxmlformats.org/officeDocument/2006/relationships/image" Target="../media/image172.jpeg"/></Relationships>
</file>

<file path=ppt/slides/_rels/slide47.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s>
</file>

<file path=ppt/slides/_rels/slide48.xml.rels><?xml version="1.0" encoding="UTF-8" standalone="yes"?>
<Relationships xmlns="http://schemas.openxmlformats.org/package/2006/relationships"><Relationship Id="rId8" Type="http://schemas.openxmlformats.org/officeDocument/2006/relationships/image" Target="../media/image189.jpeg"/><Relationship Id="rId13" Type="http://schemas.openxmlformats.org/officeDocument/2006/relationships/hyperlink" Target="http://www.smh.com.au/world/birthday-boy-in-hiding-as-putinmania-hits-new-peak-20121008-279db.html" TargetMode="External"/><Relationship Id="rId3" Type="http://schemas.openxmlformats.org/officeDocument/2006/relationships/image" Target="../media/image184.jpeg"/><Relationship Id="rId7" Type="http://schemas.openxmlformats.org/officeDocument/2006/relationships/image" Target="../media/image188.jpeg"/><Relationship Id="rId12" Type="http://schemas.openxmlformats.org/officeDocument/2006/relationships/image" Target="../media/image193.jp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187.jpeg"/><Relationship Id="rId11" Type="http://schemas.openxmlformats.org/officeDocument/2006/relationships/image" Target="../media/image192.jpeg"/><Relationship Id="rId5" Type="http://schemas.openxmlformats.org/officeDocument/2006/relationships/image" Target="../media/image186.jpeg"/><Relationship Id="rId10" Type="http://schemas.openxmlformats.org/officeDocument/2006/relationships/image" Target="../media/image191.jpeg"/><Relationship Id="rId4" Type="http://schemas.openxmlformats.org/officeDocument/2006/relationships/image" Target="../media/image185.jpeg"/><Relationship Id="rId9" Type="http://schemas.openxmlformats.org/officeDocument/2006/relationships/image" Target="../media/image190.jpeg"/></Relationships>
</file>

<file path=ppt/slides/_rels/slide49.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hyperlink" Target="https://wikileaks.org/gifiles/docs/12/1270916_re-social-from-vlady-.html" TargetMode="External"/><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5.xml.rels><?xml version="1.0" encoding="UTF-8" standalone="yes"?>
<Relationships xmlns="http://schemas.openxmlformats.org/package/2006/relationships"><Relationship Id="rId3" Type="http://schemas.openxmlformats.org/officeDocument/2006/relationships/hyperlink" Target="http://beninwebtv.com/2016/01/presse-africaine-le-poison-des-per-diem/" TargetMode="External"/><Relationship Id="rId2" Type="http://schemas.openxmlformats.org/officeDocument/2006/relationships/hyperlink" Target="http://conjugaison.lemonde.fr/conjugaison/premier-groupe/lubrifier/" TargetMode="Externa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image" Target="../media/image215.jpeg"/><Relationship Id="rId2" Type="http://schemas.openxmlformats.org/officeDocument/2006/relationships/hyperlink" Target="http://nemtsov.ru/2012/08/zhizn-raba-na-galerax-dvorcy-yaxty-avtomobili-samolety-i-drugie-aksessuary/" TargetMode="External"/><Relationship Id="rId16" Type="http://schemas.openxmlformats.org/officeDocument/2006/relationships/hyperlink" Target="http://newslanc.com/2014/06/30/growing-of-the-putins-personality-cult/" TargetMode="External"/><Relationship Id="rId1" Type="http://schemas.openxmlformats.org/officeDocument/2006/relationships/slideLayout" Target="../slideLayouts/slideLayout7.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5" Type="http://schemas.openxmlformats.org/officeDocument/2006/relationships/image" Target="../media/image21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jpeg"/></Relationships>
</file>

<file path=ppt/slides/_rels/slide51.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hyperlink" Target="http://nymag.com/daily/intelligencer/2014/11/new-putin-art-exhibit-shows-him-spanking-obama.html" TargetMode="External"/><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s>
</file>

<file path=ppt/slides/_rels/slide52.xml.rels><?xml version="1.0" encoding="UTF-8" standalone="yes"?>
<Relationships xmlns="http://schemas.openxmlformats.org/package/2006/relationships"><Relationship Id="rId8" Type="http://schemas.openxmlformats.org/officeDocument/2006/relationships/image" Target="../media/image228.jpeg"/><Relationship Id="rId13" Type="http://schemas.openxmlformats.org/officeDocument/2006/relationships/image" Target="../media/image233.jpeg"/><Relationship Id="rId3" Type="http://schemas.openxmlformats.org/officeDocument/2006/relationships/image" Target="../media/image223.jpeg"/><Relationship Id="rId7" Type="http://schemas.openxmlformats.org/officeDocument/2006/relationships/image" Target="../media/image227.jpeg"/><Relationship Id="rId12" Type="http://schemas.openxmlformats.org/officeDocument/2006/relationships/image" Target="../media/image232.jpe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 Id="rId14" Type="http://schemas.openxmlformats.org/officeDocument/2006/relationships/image" Target="../media/image234.jpeg"/></Relationships>
</file>

<file path=ppt/slides/_rels/slide53.xml.rels><?xml version="1.0" encoding="UTF-8" standalone="yes"?>
<Relationships xmlns="http://schemas.openxmlformats.org/package/2006/relationships"><Relationship Id="rId8" Type="http://schemas.openxmlformats.org/officeDocument/2006/relationships/image" Target="../media/image240.jpeg"/><Relationship Id="rId13" Type="http://schemas.openxmlformats.org/officeDocument/2006/relationships/image" Target="../media/image245.jpeg"/><Relationship Id="rId3" Type="http://schemas.openxmlformats.org/officeDocument/2006/relationships/image" Target="../media/image235.jpeg"/><Relationship Id="rId7" Type="http://schemas.openxmlformats.org/officeDocument/2006/relationships/image" Target="../media/image239.jpeg"/><Relationship Id="rId12" Type="http://schemas.openxmlformats.org/officeDocument/2006/relationships/image" Target="../media/image244.jpe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238.jpeg"/><Relationship Id="rId11" Type="http://schemas.openxmlformats.org/officeDocument/2006/relationships/image" Target="../media/image243.jpeg"/><Relationship Id="rId5" Type="http://schemas.openxmlformats.org/officeDocument/2006/relationships/image" Target="../media/image237.jpeg"/><Relationship Id="rId15" Type="http://schemas.openxmlformats.org/officeDocument/2006/relationships/image" Target="../media/image222.jpeg"/><Relationship Id="rId10" Type="http://schemas.openxmlformats.org/officeDocument/2006/relationships/image" Target="../media/image242.jpeg"/><Relationship Id="rId4" Type="http://schemas.openxmlformats.org/officeDocument/2006/relationships/image" Target="../media/image236.jpeg"/><Relationship Id="rId9" Type="http://schemas.openxmlformats.org/officeDocument/2006/relationships/image" Target="../media/image241.jpeg"/><Relationship Id="rId14" Type="http://schemas.openxmlformats.org/officeDocument/2006/relationships/image" Target="../media/image246.jpeg"/></Relationships>
</file>

<file path=ppt/slides/_rels/slide54.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 Id="rId9" Type="http://schemas.openxmlformats.org/officeDocument/2006/relationships/image" Target="../media/image253.jpeg"/></Relationships>
</file>

<file path=ppt/slides/_rels/slide55.xml.rels><?xml version="1.0" encoding="UTF-8" standalone="yes"?>
<Relationships xmlns="http://schemas.openxmlformats.org/package/2006/relationships"><Relationship Id="rId8" Type="http://schemas.openxmlformats.org/officeDocument/2006/relationships/image" Target="../media/image259.jpeg"/><Relationship Id="rId13" Type="http://schemas.openxmlformats.org/officeDocument/2006/relationships/hyperlink" Target="http://www.huffingtonpost.com/2015/05/09/shirtless-putin-history_n_7245870.html" TargetMode="External"/><Relationship Id="rId3" Type="http://schemas.openxmlformats.org/officeDocument/2006/relationships/image" Target="../media/image254.jpeg"/><Relationship Id="rId7" Type="http://schemas.openxmlformats.org/officeDocument/2006/relationships/image" Target="../media/image258.jpeg"/><Relationship Id="rId12" Type="http://schemas.openxmlformats.org/officeDocument/2006/relationships/image" Target="../media/image263.jpeg"/><Relationship Id="rId2" Type="http://schemas.openxmlformats.org/officeDocument/2006/relationships/hyperlink" Target="http://nemtsov.ru/2012/08/zhizn-raba-na-galerax-dvorcy-yaxty-avtomobili-samolety-i-drugie-aksessuary/" TargetMode="External"/><Relationship Id="rId1" Type="http://schemas.openxmlformats.org/officeDocument/2006/relationships/slideLayout" Target="../slideLayouts/slideLayout7.xml"/><Relationship Id="rId6" Type="http://schemas.openxmlformats.org/officeDocument/2006/relationships/image" Target="../media/image257.jpeg"/><Relationship Id="rId11" Type="http://schemas.openxmlformats.org/officeDocument/2006/relationships/image" Target="../media/image262.jpeg"/><Relationship Id="rId5" Type="http://schemas.openxmlformats.org/officeDocument/2006/relationships/image" Target="../media/image256.jpeg"/><Relationship Id="rId10" Type="http://schemas.openxmlformats.org/officeDocument/2006/relationships/image" Target="../media/image261.jpeg"/><Relationship Id="rId4" Type="http://schemas.openxmlformats.org/officeDocument/2006/relationships/image" Target="../media/image255.jpeg"/><Relationship Id="rId9" Type="http://schemas.openxmlformats.org/officeDocument/2006/relationships/image" Target="../media/image260.jpeg"/></Relationships>
</file>

<file path=ppt/slides/_rels/slide56.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65.jpeg"/><Relationship Id="rId7" Type="http://schemas.openxmlformats.org/officeDocument/2006/relationships/hyperlink" Target="http://nemtsov.ru/2012/08/zhizn-raba-na-galerax-dvorcy-yaxty-avtomobili-samolety-i-drugie-aksessuary/" TargetMode="External"/><Relationship Id="rId2" Type="http://schemas.openxmlformats.org/officeDocument/2006/relationships/image" Target="../media/image264.jpeg"/><Relationship Id="rId1" Type="http://schemas.openxmlformats.org/officeDocument/2006/relationships/slideLayout" Target="../slideLayouts/slideLayout7.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image" Target="../media/image266.jpeg"/><Relationship Id="rId9" Type="http://schemas.openxmlformats.org/officeDocument/2006/relationships/hyperlink" Target="http://www.huffingtonpost.com/2015/05/09/shirtless-putin-history_n_7245870.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thirdreichruins.com/berghof.htm" TargetMode="External"/><Relationship Id="rId2" Type="http://schemas.openxmlformats.org/officeDocument/2006/relationships/hyperlink" Target="http://www.atlantico.fr/pepites/fortune-cachee-hitler-dictateur-nazi-devait-pres-2-millions-dollars-au-fisc-allemand-1631903.html" TargetMode="External"/><Relationship Id="rId1" Type="http://schemas.openxmlformats.org/officeDocument/2006/relationships/slideLayout" Target="../slideLayouts/slideLayout7.xml"/><Relationship Id="rId4" Type="http://schemas.openxmlformats.org/officeDocument/2006/relationships/hyperlink" Target="http://www.dailymail.co.uk/news/article-2091261/Inside-Hitlers-private-world-Wartime-pictures-rooms-Fuhrer-spent-quiet-time.html"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mallnotes.library.virginia.edu/2013/04/15/the-taxman/" TargetMode="External"/><Relationship Id="rId13" Type="http://schemas.openxmlformats.org/officeDocument/2006/relationships/hyperlink" Target="http://sauber.50webs.com/kapital/" TargetMode="External"/><Relationship Id="rId3" Type="http://schemas.openxmlformats.org/officeDocument/2006/relationships/hyperlink" Target="http://telescoop.tv/browse/686126/6/dossiers-secrets-du-troisieme-reich.html" TargetMode="External"/><Relationship Id="rId7" Type="http://schemas.openxmlformats.org/officeDocument/2006/relationships/hyperlink" Target="http://smallnotes.library.virginia.edu/page/10/" TargetMode="External"/><Relationship Id="rId12" Type="http://schemas.openxmlformats.org/officeDocument/2006/relationships/hyperlink" Target="http://video-documentaire.com/videos/nazis-une-autre-histoire-hitler-et-l-argent-episode-4/"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forum.axishistory.com/viewtopic.php?f=44&amp;t=28208&amp;start=1605" TargetMode="External"/><Relationship Id="rId11" Type="http://schemas.openxmlformats.org/officeDocument/2006/relationships/hyperlink" Target="http://www.theguardian.com/world/2004/dec/18/secondworldwar.lukeharding" TargetMode="External"/><Relationship Id="rId5" Type="http://schemas.openxmlformats.org/officeDocument/2006/relationships/hyperlink" Target="http://www.dailymotion.com/video/xx30x2_hitler-et-l-argent_tech" TargetMode="External"/><Relationship Id="rId10" Type="http://schemas.openxmlformats.org/officeDocument/2006/relationships/hyperlink" Target="http://www.passionmilitaria.com/t39241-les-vehicules-utilises-par-hitler-co" TargetMode="External"/><Relationship Id="rId4" Type="http://schemas.openxmlformats.org/officeDocument/2006/relationships/hyperlink" Target="http://www.uncommon-travel-germany.com/berghof.html" TargetMode="External"/><Relationship Id="rId9" Type="http://schemas.openxmlformats.org/officeDocument/2006/relationships/hyperlink" Target="http://www.nytimes.com/2002/08/08/world/hitler-it-seems-loved-money-and-died-rich.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mallnotes.library.virginia.edu/page/10/" TargetMode="External"/><Relationship Id="rId2" Type="http://schemas.openxmlformats.org/officeDocument/2006/relationships/image" Target="../media/image270.jpeg"/><Relationship Id="rId1" Type="http://schemas.openxmlformats.org/officeDocument/2006/relationships/slideLayout" Target="../slideLayouts/slideLayout7.xml"/><Relationship Id="rId4" Type="http://schemas.openxmlformats.org/officeDocument/2006/relationships/image" Target="../media/image271.jpeg"/></Relationships>
</file>

<file path=ppt/slides/_rels/slide6.xml.rels><?xml version="1.0" encoding="UTF-8" standalone="yes"?>
<Relationships xmlns="http://schemas.openxmlformats.org/package/2006/relationships"><Relationship Id="rId3" Type="http://schemas.openxmlformats.org/officeDocument/2006/relationships/hyperlink" Target="http://www.forbes.com/billionaires/list/" TargetMode="External"/><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hyperlink" Target="http://www.bloomberg.com/billionaires/2014-12-05/cya"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276.jpeg"/><Relationship Id="rId3" Type="http://schemas.openxmlformats.org/officeDocument/2006/relationships/hyperlink" Target="http://smallnotes.library.virginia.edu/page/10/" TargetMode="External"/><Relationship Id="rId7" Type="http://schemas.openxmlformats.org/officeDocument/2006/relationships/hyperlink" Target="http://www.passionmilitaria.com/t39241-les-vehicules-utilises-par-hitler-co" TargetMode="External"/><Relationship Id="rId2" Type="http://schemas.openxmlformats.org/officeDocument/2006/relationships/image" Target="../media/image272.jpeg"/><Relationship Id="rId1" Type="http://schemas.openxmlformats.org/officeDocument/2006/relationships/slideLayout" Target="../slideLayouts/slideLayout7.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61.xml.rels><?xml version="1.0" encoding="UTF-8" standalone="yes"?>
<Relationships xmlns="http://schemas.openxmlformats.org/package/2006/relationships"><Relationship Id="rId8" Type="http://schemas.openxmlformats.org/officeDocument/2006/relationships/image" Target="../media/image283.jpeg"/><Relationship Id="rId13" Type="http://schemas.openxmlformats.org/officeDocument/2006/relationships/image" Target="../media/image288.jpeg"/><Relationship Id="rId3" Type="http://schemas.openxmlformats.org/officeDocument/2006/relationships/image" Target="../media/image278.jpeg"/><Relationship Id="rId7" Type="http://schemas.openxmlformats.org/officeDocument/2006/relationships/image" Target="../media/image282.jpeg"/><Relationship Id="rId12" Type="http://schemas.openxmlformats.org/officeDocument/2006/relationships/image" Target="../media/image287.jpeg"/><Relationship Id="rId2" Type="http://schemas.openxmlformats.org/officeDocument/2006/relationships/image" Target="../media/image277.jpeg"/><Relationship Id="rId1" Type="http://schemas.openxmlformats.org/officeDocument/2006/relationships/slideLayout" Target="../slideLayouts/slideLayout7.xml"/><Relationship Id="rId6" Type="http://schemas.openxmlformats.org/officeDocument/2006/relationships/image" Target="../media/image281.jpeg"/><Relationship Id="rId11" Type="http://schemas.openxmlformats.org/officeDocument/2006/relationships/image" Target="../media/image286.jpeg"/><Relationship Id="rId5" Type="http://schemas.openxmlformats.org/officeDocument/2006/relationships/image" Target="../media/image280.jpeg"/><Relationship Id="rId10" Type="http://schemas.openxmlformats.org/officeDocument/2006/relationships/image" Target="../media/image285.jpeg"/><Relationship Id="rId4" Type="http://schemas.openxmlformats.org/officeDocument/2006/relationships/image" Target="../media/image279.jpeg"/><Relationship Id="rId9" Type="http://schemas.openxmlformats.org/officeDocument/2006/relationships/image" Target="../media/image284.jpeg"/><Relationship Id="rId14" Type="http://schemas.openxmlformats.org/officeDocument/2006/relationships/hyperlink" Target="http://www.thirdreichruins.com/berghof.ht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63.xml.rels><?xml version="1.0" encoding="UTF-8" standalone="yes"?>
<Relationships xmlns="http://schemas.openxmlformats.org/package/2006/relationships"><Relationship Id="rId8" Type="http://schemas.openxmlformats.org/officeDocument/2006/relationships/hyperlink" Target="http://www.dailymail.co.uk/news/article-2091261/Inside-Hitlers-private-world-Wartime-pictures-rooms-Fuhrer-spent-quiet-time.html" TargetMode="External"/><Relationship Id="rId3" Type="http://schemas.openxmlformats.org/officeDocument/2006/relationships/image" Target="../media/image295.jpeg"/><Relationship Id="rId7" Type="http://schemas.openxmlformats.org/officeDocument/2006/relationships/image" Target="../media/image299.jpeg"/><Relationship Id="rId2" Type="http://schemas.openxmlformats.org/officeDocument/2006/relationships/image" Target="../media/image294.jpeg"/><Relationship Id="rId1" Type="http://schemas.openxmlformats.org/officeDocument/2006/relationships/slideLayout" Target="../slideLayouts/slideLayout7.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64.xml.rels><?xml version="1.0" encoding="UTF-8" standalone="yes"?>
<Relationships xmlns="http://schemas.openxmlformats.org/package/2006/relationships"><Relationship Id="rId3" Type="http://schemas.openxmlformats.org/officeDocument/2006/relationships/hyperlink" Target="http://www.rfi.fr/mfi/20140606-cuba-fidel-castro-revelations-luxe-garde-corps/" TargetMode="External"/><Relationship Id="rId2" Type="http://schemas.openxmlformats.org/officeDocument/2006/relationships/hyperlink" Target="http://www.rfi.fr/auteur/claire-arsenault/" TargetMode="External"/><Relationship Id="rId1" Type="http://schemas.openxmlformats.org/officeDocument/2006/relationships/slideLayout" Target="../slideLayouts/slideLayout7.xml"/><Relationship Id="rId6" Type="http://schemas.openxmlformats.org/officeDocument/2006/relationships/hyperlink" Target="http://www.ascecuba.org/c/wp-content/uploads/2014/09/v15-werlau.pdf" TargetMode="External"/><Relationship Id="rId5" Type="http://schemas.openxmlformats.org/officeDocument/2006/relationships/hyperlink" Target="http://www.therealcuba.com/Castro%20the%20multimillionaire.htm" TargetMode="External"/><Relationship Id="rId4" Type="http://schemas.openxmlformats.org/officeDocument/2006/relationships/hyperlink" Target="http://www.michel-lafon.fr/livre/1406-La_vie_cachee_de_Fidel_Castro.html"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304.jpg"/><Relationship Id="rId3" Type="http://schemas.openxmlformats.org/officeDocument/2006/relationships/image" Target="../media/image300.jpeg"/><Relationship Id="rId7" Type="http://schemas.openxmlformats.org/officeDocument/2006/relationships/image" Target="../media/image303.jpeg"/><Relationship Id="rId2" Type="http://schemas.openxmlformats.org/officeDocument/2006/relationships/hyperlink" Target="http://www.rfi.fr/mfi/20140606-cuba-fidel-castro-revelations-luxe-garde-corps/" TargetMode="External"/><Relationship Id="rId1" Type="http://schemas.openxmlformats.org/officeDocument/2006/relationships/slideLayout" Target="../slideLayouts/slideLayout7.xml"/><Relationship Id="rId6" Type="http://schemas.openxmlformats.org/officeDocument/2006/relationships/image" Target="../media/image302.jpeg"/><Relationship Id="rId5" Type="http://schemas.openxmlformats.org/officeDocument/2006/relationships/hyperlink" Target="http://www.therealcuba.com/Castro%20the%20multimillionaire.htm" TargetMode="External"/><Relationship Id="rId4" Type="http://schemas.openxmlformats.org/officeDocument/2006/relationships/image" Target="../media/image301.jpeg"/></Relationships>
</file>

<file path=ppt/slides/_rels/slide66.xml.rels><?xml version="1.0" encoding="UTF-8" standalone="yes"?>
<Relationships xmlns="http://schemas.openxmlformats.org/package/2006/relationships"><Relationship Id="rId8" Type="http://schemas.openxmlformats.org/officeDocument/2006/relationships/hyperlink" Target="http://fr.wikipedia.org/wiki/Sceptre" TargetMode="External"/><Relationship Id="rId13" Type="http://schemas.openxmlformats.org/officeDocument/2006/relationships/hyperlink" Target="http://fr.wikipedia.org/w/index.php?title=Syst%C3%A9matisation&amp;action=edit&amp;redlink=1" TargetMode="External"/><Relationship Id="rId18" Type="http://schemas.openxmlformats.org/officeDocument/2006/relationships/hyperlink" Target="http://fr.wikipedia.org/wiki/1966" TargetMode="External"/><Relationship Id="rId26" Type="http://schemas.openxmlformats.org/officeDocument/2006/relationships/hyperlink" Target="http://fr.wikipedia.org/wiki/D%C3%A9cembre_1989" TargetMode="External"/><Relationship Id="rId3" Type="http://schemas.openxmlformats.org/officeDocument/2006/relationships/hyperlink" Target="http://fr.wikipedia.org/wiki/Mars_(mois)" TargetMode="External"/><Relationship Id="rId21" Type="http://schemas.openxmlformats.org/officeDocument/2006/relationships/hyperlink" Target="http://fr.wikipedia.org/wiki/Contraception" TargetMode="External"/><Relationship Id="rId7" Type="http://schemas.openxmlformats.org/officeDocument/2006/relationships/hyperlink" Target="http://fr.wikipedia.org/wiki/Culte_de_la_personnalit%C3%A9" TargetMode="External"/><Relationship Id="rId12" Type="http://schemas.openxmlformats.org/officeDocument/2006/relationships/hyperlink" Target="http://fr.wikipedia.org/wiki/1972" TargetMode="External"/><Relationship Id="rId17" Type="http://schemas.openxmlformats.org/officeDocument/2006/relationships/hyperlink" Target="http://fr.wikipedia.org/wiki/Pentagone_(%C3%89tats-Unis)" TargetMode="External"/><Relationship Id="rId25" Type="http://schemas.openxmlformats.org/officeDocument/2006/relationships/hyperlink" Target="http://fr.wikipedia.org/wiki/17_d%C3%A9cembre" TargetMode="External"/><Relationship Id="rId2" Type="http://schemas.openxmlformats.org/officeDocument/2006/relationships/hyperlink" Target="http://fr.wikipedia.org/wiki/Prison_de_Doftana" TargetMode="External"/><Relationship Id="rId16" Type="http://schemas.openxmlformats.org/officeDocument/2006/relationships/hyperlink" Target="http://fr.wikipedia.org/wiki/Palais_du_Parlement_(Bucarest)" TargetMode="External"/><Relationship Id="rId20" Type="http://schemas.openxmlformats.org/officeDocument/2006/relationships/hyperlink" Target="http://fr.wikipedia.org/wiki/Avortement" TargetMode="External"/><Relationship Id="rId1" Type="http://schemas.openxmlformats.org/officeDocument/2006/relationships/slideLayout" Target="../slideLayouts/slideLayout7.xml"/><Relationship Id="rId6" Type="http://schemas.openxmlformats.org/officeDocument/2006/relationships/hyperlink" Target="http://fr.wikipedia.org/w/index.php?title=Parti_des_travailleurs_de_Roumanie&amp;action=edit&amp;redlink=1" TargetMode="External"/><Relationship Id="rId11" Type="http://schemas.openxmlformats.org/officeDocument/2006/relationships/hyperlink" Target="http://fr.wikipedia.org/wiki/Securitate" TargetMode="External"/><Relationship Id="rId24" Type="http://schemas.openxmlformats.org/officeDocument/2006/relationships/hyperlink" Target="http://fr.wikipedia.org/wiki/Timi%C8%99oara" TargetMode="External"/><Relationship Id="rId5" Type="http://schemas.openxmlformats.org/officeDocument/2006/relationships/hyperlink" Target="http://fr.wikipedia.org/wiki/Gheorghe_Gheorghiu-Dej" TargetMode="External"/><Relationship Id="rId15" Type="http://schemas.openxmlformats.org/officeDocument/2006/relationships/hyperlink" Target="http://fr.wikipedia.org/wiki/Monast%C3%A8re" TargetMode="External"/><Relationship Id="rId23" Type="http://schemas.openxmlformats.org/officeDocument/2006/relationships/hyperlink" Target="http://fr.wikipedia.org/wiki/Syndrome_d'immunod%C3%A9ficience_acquise" TargetMode="External"/><Relationship Id="rId28" Type="http://schemas.openxmlformats.org/officeDocument/2006/relationships/hyperlink" Target="http://laroumanie.free.fr/page/personne/ceausecu/ceaucescu.html" TargetMode="External"/><Relationship Id="rId10" Type="http://schemas.openxmlformats.org/officeDocument/2006/relationships/hyperlink" Target="http://fr.wikipedia.org/wiki/Virgil_Tanase" TargetMode="External"/><Relationship Id="rId19" Type="http://schemas.openxmlformats.org/officeDocument/2006/relationships/hyperlink" Target="http://fr.wikipedia.org/wiki/D%C3%A9cret_770_r%C3%A9gulant_l'avortement_en_Roumanie" TargetMode="External"/><Relationship Id="rId4" Type="http://schemas.openxmlformats.org/officeDocument/2006/relationships/hyperlink" Target="http://fr.wikipedia.org/wiki/1965" TargetMode="External"/><Relationship Id="rId9" Type="http://schemas.openxmlformats.org/officeDocument/2006/relationships/hyperlink" Target="http://fr.wikipedia.org/wiki/Paul_Goma" TargetMode="External"/><Relationship Id="rId14" Type="http://schemas.openxmlformats.org/officeDocument/2006/relationships/hyperlink" Target="http://fr.wikipedia.org/wiki/Bucarest" TargetMode="External"/><Relationship Id="rId22" Type="http://schemas.openxmlformats.org/officeDocument/2006/relationships/hyperlink" Target="http://fr.wikipedia.org/wiki/Divorce" TargetMode="External"/><Relationship Id="rId27" Type="http://schemas.openxmlformats.org/officeDocument/2006/relationships/hyperlink" Target="http://fr.wikipedia.org/wiki/1989"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311.jpeg"/><Relationship Id="rId3" Type="http://schemas.openxmlformats.org/officeDocument/2006/relationships/image" Target="../media/image306.jpeg"/><Relationship Id="rId7" Type="http://schemas.openxmlformats.org/officeDocument/2006/relationships/image" Target="../media/image310.jpeg"/><Relationship Id="rId2" Type="http://schemas.openxmlformats.org/officeDocument/2006/relationships/image" Target="../media/image305.jpeg"/><Relationship Id="rId1" Type="http://schemas.openxmlformats.org/officeDocument/2006/relationships/slideLayout" Target="../slideLayouts/slideLayout7.xml"/><Relationship Id="rId6" Type="http://schemas.openxmlformats.org/officeDocument/2006/relationships/image" Target="../media/image309.jpeg"/><Relationship Id="rId5" Type="http://schemas.openxmlformats.org/officeDocument/2006/relationships/image" Target="../media/image308.jpeg"/><Relationship Id="rId4" Type="http://schemas.openxmlformats.org/officeDocument/2006/relationships/image" Target="../media/image307.jpeg"/></Relationships>
</file>

<file path=ppt/slides/_rels/slide68.xml.rels><?xml version="1.0" encoding="UTF-8" standalone="yes"?>
<Relationships xmlns="http://schemas.openxmlformats.org/package/2006/relationships"><Relationship Id="rId8" Type="http://schemas.openxmlformats.org/officeDocument/2006/relationships/image" Target="../media/image317.jpeg"/><Relationship Id="rId13" Type="http://schemas.openxmlformats.org/officeDocument/2006/relationships/hyperlink" Target="http://www.businesspundit.com/10-politicians-who-stole-fortunes/" TargetMode="External"/><Relationship Id="rId3" Type="http://schemas.openxmlformats.org/officeDocument/2006/relationships/image" Target="../media/image312.jpeg"/><Relationship Id="rId7" Type="http://schemas.openxmlformats.org/officeDocument/2006/relationships/image" Target="../media/image316.jpeg"/><Relationship Id="rId12" Type="http://schemas.openxmlformats.org/officeDocument/2006/relationships/image" Target="../media/image321.jpeg"/><Relationship Id="rId2" Type="http://schemas.openxmlformats.org/officeDocument/2006/relationships/hyperlink" Target="http://www.delcampe.net/page/item/id,199679204,var,NEPTUN-NUFARUL-VILA-LUI-NEA-NICU-CEAUSESCU-PRESIDENTIAL-RESIDENCE-HOUSE,language,E.html" TargetMode="External"/><Relationship Id="rId16" Type="http://schemas.openxmlformats.org/officeDocument/2006/relationships/hyperlink" Target="http://laroumanie.free.fr/page/personne/ceausecu/ceaucescu.html" TargetMode="External"/><Relationship Id="rId1" Type="http://schemas.openxmlformats.org/officeDocument/2006/relationships/slideLayout" Target="../slideLayouts/slideLayout7.xml"/><Relationship Id="rId6" Type="http://schemas.openxmlformats.org/officeDocument/2006/relationships/image" Target="../media/image315.jpeg"/><Relationship Id="rId11" Type="http://schemas.openxmlformats.org/officeDocument/2006/relationships/image" Target="../media/image320.jpeg"/><Relationship Id="rId5" Type="http://schemas.openxmlformats.org/officeDocument/2006/relationships/image" Target="../media/image314.jpeg"/><Relationship Id="rId15" Type="http://schemas.openxmlformats.org/officeDocument/2006/relationships/hyperlink" Target="http://www.luxuryestate.com/blog/2014/05/bucharest-ceausescus-lavish-residence-sale/" TargetMode="External"/><Relationship Id="rId10" Type="http://schemas.openxmlformats.org/officeDocument/2006/relationships/image" Target="../media/image319.jpeg"/><Relationship Id="rId4" Type="http://schemas.openxmlformats.org/officeDocument/2006/relationships/image" Target="../media/image313.jpeg"/><Relationship Id="rId9" Type="http://schemas.openxmlformats.org/officeDocument/2006/relationships/image" Target="../media/image318.jpeg"/><Relationship Id="rId14" Type="http://schemas.openxmlformats.org/officeDocument/2006/relationships/hyperlink" Target="http://apps.ines.ro/"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beyluxe.com/articles/politics/romania-intends-to-sell-ceausescus-spring-palace" TargetMode="External"/><Relationship Id="rId13" Type="http://schemas.openxmlformats.org/officeDocument/2006/relationships/image" Target="../media/image329.jpeg"/><Relationship Id="rId18" Type="http://schemas.openxmlformats.org/officeDocument/2006/relationships/hyperlink" Target="http://www.turistik.ro/romania/covasna/vila-lui-ceausescu-covasna-0p1405" TargetMode="External"/><Relationship Id="rId3" Type="http://schemas.openxmlformats.org/officeDocument/2006/relationships/image" Target="../media/image322.jpeg"/><Relationship Id="rId7" Type="http://schemas.openxmlformats.org/officeDocument/2006/relationships/hyperlink" Target="http://www.contributors.ro/politica-doctrine/fortareata-nomenklaturii-despre-cartierul-primaverii/" TargetMode="External"/><Relationship Id="rId12" Type="http://schemas.openxmlformats.org/officeDocument/2006/relationships/image" Target="../media/image328.jpeg"/><Relationship Id="rId17" Type="http://schemas.openxmlformats.org/officeDocument/2006/relationships/hyperlink" Target="http://www.panoramio.com/photo/9970311" TargetMode="External"/><Relationship Id="rId2" Type="http://schemas.openxmlformats.org/officeDocument/2006/relationships/hyperlink" Target="http://www.impactphotos.com/" TargetMode="External"/><Relationship Id="rId16" Type="http://schemas.openxmlformats.org/officeDocument/2006/relationships/image" Target="../media/image332.jpeg"/><Relationship Id="rId1" Type="http://schemas.openxmlformats.org/officeDocument/2006/relationships/slideLayout" Target="../slideLayouts/slideLayout7.xml"/><Relationship Id="rId6" Type="http://schemas.openxmlformats.org/officeDocument/2006/relationships/image" Target="../media/image324.jpeg"/><Relationship Id="rId11" Type="http://schemas.openxmlformats.org/officeDocument/2006/relationships/image" Target="../media/image327.jpeg"/><Relationship Id="rId5" Type="http://schemas.openxmlformats.org/officeDocument/2006/relationships/hyperlink" Target="http://ziaruldevalcea.ro/2013/12/27/ordonanta-de-urgenta-tinuta-secreta-de-guvern-sri-preia-palatul-olanesti/" TargetMode="External"/><Relationship Id="rId15" Type="http://schemas.openxmlformats.org/officeDocument/2006/relationships/image" Target="../media/image331.jpeg"/><Relationship Id="rId10" Type="http://schemas.openxmlformats.org/officeDocument/2006/relationships/image" Target="../media/image326.jpeg"/><Relationship Id="rId19" Type="http://schemas.openxmlformats.org/officeDocument/2006/relationships/hyperlink" Target="http://www.terniopontis.com/?l=ro&amp;m=10&amp;id=128" TargetMode="External"/><Relationship Id="rId4" Type="http://schemas.openxmlformats.org/officeDocument/2006/relationships/image" Target="../media/image323.jpeg"/><Relationship Id="rId9" Type="http://schemas.openxmlformats.org/officeDocument/2006/relationships/image" Target="../media/image325.jpeg"/><Relationship Id="rId14" Type="http://schemas.openxmlformats.org/officeDocument/2006/relationships/image" Target="../media/image330.jpeg"/></Relationships>
</file>

<file path=ppt/slides/_rels/slide7.xml.rels><?xml version="1.0" encoding="UTF-8" standalone="yes"?>
<Relationships xmlns="http://schemas.openxmlformats.org/package/2006/relationships"><Relationship Id="rId3" Type="http://schemas.openxmlformats.org/officeDocument/2006/relationships/hyperlink" Target="http://www.etudier.com/dissertations/Corruption/578751.html" TargetMode="External"/><Relationship Id="rId2" Type="http://schemas.openxmlformats.org/officeDocument/2006/relationships/hyperlink" Target="http://www.gu.se/infoglueCalendar/digitalAssets/1781305848_BifogadFil_Roots%20of%20Corruption%20for%20conf.docx" TargetMode="Externa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image" Target="../media/image339.jpeg"/><Relationship Id="rId3" Type="http://schemas.openxmlformats.org/officeDocument/2006/relationships/image" Target="../media/image334.jpeg"/><Relationship Id="rId7" Type="http://schemas.openxmlformats.org/officeDocument/2006/relationships/image" Target="../media/image338.jpeg"/><Relationship Id="rId2" Type="http://schemas.openxmlformats.org/officeDocument/2006/relationships/image" Target="../media/image333.jpeg"/><Relationship Id="rId1" Type="http://schemas.openxmlformats.org/officeDocument/2006/relationships/slideLayout" Target="../slideLayouts/slideLayout7.xml"/><Relationship Id="rId6" Type="http://schemas.openxmlformats.org/officeDocument/2006/relationships/image" Target="../media/image337.jpeg"/><Relationship Id="rId11" Type="http://schemas.openxmlformats.org/officeDocument/2006/relationships/hyperlink" Target="http://www.google.ro/" TargetMode="External"/><Relationship Id="rId5" Type="http://schemas.openxmlformats.org/officeDocument/2006/relationships/image" Target="../media/image336.jpeg"/><Relationship Id="rId10" Type="http://schemas.openxmlformats.org/officeDocument/2006/relationships/image" Target="../media/image341.jpeg"/><Relationship Id="rId4" Type="http://schemas.openxmlformats.org/officeDocument/2006/relationships/image" Target="../media/image335.jpeg"/><Relationship Id="rId9" Type="http://schemas.openxmlformats.org/officeDocument/2006/relationships/image" Target="../media/image340.jpeg"/></Relationships>
</file>

<file path=ppt/slides/_rels/slide71.xml.rels><?xml version="1.0" encoding="UTF-8" standalone="yes"?>
<Relationships xmlns="http://schemas.openxmlformats.org/package/2006/relationships"><Relationship Id="rId8" Type="http://schemas.openxmlformats.org/officeDocument/2006/relationships/image" Target="../media/image348.jpeg"/><Relationship Id="rId3" Type="http://schemas.openxmlformats.org/officeDocument/2006/relationships/image" Target="../media/image343.jpeg"/><Relationship Id="rId7" Type="http://schemas.openxmlformats.org/officeDocument/2006/relationships/image" Target="../media/image347.jpeg"/><Relationship Id="rId2" Type="http://schemas.openxmlformats.org/officeDocument/2006/relationships/image" Target="../media/image342.jpeg"/><Relationship Id="rId1" Type="http://schemas.openxmlformats.org/officeDocument/2006/relationships/slideLayout" Target="../slideLayouts/slideLayout7.xml"/><Relationship Id="rId6" Type="http://schemas.openxmlformats.org/officeDocument/2006/relationships/image" Target="../media/image346.jpeg"/><Relationship Id="rId5" Type="http://schemas.openxmlformats.org/officeDocument/2006/relationships/image" Target="../media/image345.jpeg"/><Relationship Id="rId10" Type="http://schemas.openxmlformats.org/officeDocument/2006/relationships/image" Target="../media/image350.jpeg"/><Relationship Id="rId4" Type="http://schemas.openxmlformats.org/officeDocument/2006/relationships/image" Target="../media/image344.jpeg"/><Relationship Id="rId9" Type="http://schemas.openxmlformats.org/officeDocument/2006/relationships/image" Target="../media/image349.jpeg"/></Relationships>
</file>

<file path=ppt/slides/_rels/slide72.xml.rels><?xml version="1.0" encoding="UTF-8" standalone="yes"?>
<Relationships xmlns="http://schemas.openxmlformats.org/package/2006/relationships"><Relationship Id="rId8" Type="http://schemas.openxmlformats.org/officeDocument/2006/relationships/image" Target="../media/image357.jpeg"/><Relationship Id="rId3" Type="http://schemas.openxmlformats.org/officeDocument/2006/relationships/image" Target="../media/image352.jpeg"/><Relationship Id="rId7" Type="http://schemas.openxmlformats.org/officeDocument/2006/relationships/image" Target="../media/image356.jpeg"/><Relationship Id="rId12" Type="http://schemas.openxmlformats.org/officeDocument/2006/relationships/image" Target="../media/image361.jpeg"/><Relationship Id="rId2" Type="http://schemas.openxmlformats.org/officeDocument/2006/relationships/image" Target="../media/image351.jpeg"/><Relationship Id="rId1" Type="http://schemas.openxmlformats.org/officeDocument/2006/relationships/slideLayout" Target="../slideLayouts/slideLayout7.xml"/><Relationship Id="rId6" Type="http://schemas.openxmlformats.org/officeDocument/2006/relationships/image" Target="../media/image355.jpeg"/><Relationship Id="rId11" Type="http://schemas.openxmlformats.org/officeDocument/2006/relationships/image" Target="../media/image360.jpeg"/><Relationship Id="rId5" Type="http://schemas.openxmlformats.org/officeDocument/2006/relationships/image" Target="../media/image354.jpeg"/><Relationship Id="rId10" Type="http://schemas.openxmlformats.org/officeDocument/2006/relationships/image" Target="../media/image359.jpeg"/><Relationship Id="rId4" Type="http://schemas.openxmlformats.org/officeDocument/2006/relationships/image" Target="../media/image353.jpeg"/><Relationship Id="rId9" Type="http://schemas.openxmlformats.org/officeDocument/2006/relationships/image" Target="../media/image358.jpeg"/></Relationships>
</file>

<file path=ppt/slides/_rels/slide73.xml.rels><?xml version="1.0" encoding="UTF-8" standalone="yes"?>
<Relationships xmlns="http://schemas.openxmlformats.org/package/2006/relationships"><Relationship Id="rId8" Type="http://schemas.openxmlformats.org/officeDocument/2006/relationships/hyperlink" Target="http://fr.wikipedia.org/wiki/Ann%C3%A9es_2000" TargetMode="External"/><Relationship Id="rId13" Type="http://schemas.openxmlformats.org/officeDocument/2006/relationships/hyperlink" Target="http://fr.wikipedia.org/wiki/Tripoli_(Libye)" TargetMode="External"/><Relationship Id="rId18" Type="http://schemas.openxmlformats.org/officeDocument/2006/relationships/hyperlink" Target="http://fr.wikipedia.org/wiki/Mouammar_Kadhafi" TargetMode="External"/><Relationship Id="rId26" Type="http://schemas.openxmlformats.org/officeDocument/2006/relationships/hyperlink" Target="http://fr.wikipedia.org/wiki/Airbus_A340" TargetMode="External"/><Relationship Id="rId3" Type="http://schemas.openxmlformats.org/officeDocument/2006/relationships/hyperlink" Target="http://fr.wikipedia.org/wiki/1969" TargetMode="External"/><Relationship Id="rId21" Type="http://schemas.openxmlformats.org/officeDocument/2006/relationships/hyperlink" Target="http://fr.wikipedia.org/wiki/Fiat" TargetMode="External"/><Relationship Id="rId7" Type="http://schemas.openxmlformats.org/officeDocument/2006/relationships/hyperlink" Target="http://fr.wikipedia.org/wiki/Terrorisme" TargetMode="External"/><Relationship Id="rId12" Type="http://schemas.openxmlformats.org/officeDocument/2006/relationships/hyperlink" Target="http://fr.wikipedia.org/wiki/Guerre_civile_libyenne_de_2011" TargetMode="External"/><Relationship Id="rId17" Type="http://schemas.openxmlformats.org/officeDocument/2006/relationships/hyperlink" Target="http://fr.wikipedia.org/wiki/Syrte" TargetMode="External"/><Relationship Id="rId25" Type="http://schemas.openxmlformats.org/officeDocument/2006/relationships/hyperlink" Target="http://fr.wikipedia.org/wiki/17e_arrondissement_de_Paris" TargetMode="External"/><Relationship Id="rId2" Type="http://schemas.openxmlformats.org/officeDocument/2006/relationships/hyperlink" Target="http://fr.wikipedia.org/wiki/Coup_d'%C3%89tat" TargetMode="External"/><Relationship Id="rId16" Type="http://schemas.openxmlformats.org/officeDocument/2006/relationships/hyperlink" Target="http://fr.wikipedia.org/wiki/Mort_de_Mouammar_Kadhafi" TargetMode="External"/><Relationship Id="rId20" Type="http://schemas.openxmlformats.org/officeDocument/2006/relationships/hyperlink" Target="http://fr.wikipedia.org/wiki/Alsthom" TargetMode="External"/><Relationship Id="rId1" Type="http://schemas.openxmlformats.org/officeDocument/2006/relationships/slideLayout" Target="../slideLayouts/slideLayout7.xml"/><Relationship Id="rId6" Type="http://schemas.openxmlformats.org/officeDocument/2006/relationships/hyperlink" Target="http://fr.wikipedia.org/wiki/Panafricanisme" TargetMode="External"/><Relationship Id="rId11" Type="http://schemas.openxmlformats.org/officeDocument/2006/relationships/hyperlink" Target="http://fr.wikipedia.org/wiki/2011" TargetMode="External"/><Relationship Id="rId24" Type="http://schemas.openxmlformats.org/officeDocument/2006/relationships/hyperlink" Target="http://fr.wikipedia.org/wiki/Fnac" TargetMode="External"/><Relationship Id="rId5" Type="http://schemas.openxmlformats.org/officeDocument/2006/relationships/hyperlink" Target="http://fr.wikipedia.org/wiki/Panarabisme" TargetMode="External"/><Relationship Id="rId15" Type="http://schemas.openxmlformats.org/officeDocument/2006/relationships/hyperlink" Target="http://fr.wikipedia.org/wiki/20_octobre" TargetMode="External"/><Relationship Id="rId23" Type="http://schemas.openxmlformats.org/officeDocument/2006/relationships/hyperlink" Target="http://fr.wikipedia.org/wiki/Juventus_Football_Club" TargetMode="External"/><Relationship Id="rId10" Type="http://schemas.openxmlformats.org/officeDocument/2006/relationships/hyperlink" Target="http://fr.wikipedia.org/wiki/F%C3%A9vrier_2011" TargetMode="External"/><Relationship Id="rId19" Type="http://schemas.openxmlformats.org/officeDocument/2006/relationships/hyperlink" Target="http://fr.wikipedia.org/wiki/Total_(entreprise)" TargetMode="External"/><Relationship Id="rId4" Type="http://schemas.openxmlformats.org/officeDocument/2006/relationships/hyperlink" Target="http://fr.wikipedia.org/wiki/Royaume_de_Libye" TargetMode="External"/><Relationship Id="rId9" Type="http://schemas.openxmlformats.org/officeDocument/2006/relationships/hyperlink" Target="http://fr.wikipedia.org/wiki/Guerre_contre_le_terrorisme" TargetMode="External"/><Relationship Id="rId14" Type="http://schemas.openxmlformats.org/officeDocument/2006/relationships/hyperlink" Target="http://fr.wikipedia.org/wiki/Ao%C3%BBt_2011" TargetMode="External"/><Relationship Id="rId22" Type="http://schemas.openxmlformats.org/officeDocument/2006/relationships/hyperlink" Target="http://fr.wikipedia.org/wiki/Financial_Tim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tunisienumerique.com/la-tunisie-gele-les-avoirs-de-kadhafi/15194" TargetMode="External"/><Relationship Id="rId2" Type="http://schemas.openxmlformats.org/officeDocument/2006/relationships/image" Target="../media/image362.jpeg"/><Relationship Id="rId1" Type="http://schemas.openxmlformats.org/officeDocument/2006/relationships/slideLayout" Target="../slideLayouts/slideLayout7.xml"/><Relationship Id="rId5" Type="http://schemas.openxmlformats.org/officeDocument/2006/relationships/image" Target="../media/image364.jpeg"/><Relationship Id="rId4" Type="http://schemas.openxmlformats.org/officeDocument/2006/relationships/image" Target="../media/image363.jpeg"/></Relationships>
</file>

<file path=ppt/slides/_rels/slide75.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hyperlink" Target="http://www.franceculture.fr/2011-08-23-la-famille-kadhafi.html"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371.jpeg"/><Relationship Id="rId3" Type="http://schemas.openxmlformats.org/officeDocument/2006/relationships/image" Target="../media/image366.jpeg"/><Relationship Id="rId7" Type="http://schemas.openxmlformats.org/officeDocument/2006/relationships/image" Target="../media/image370.jpeg"/><Relationship Id="rId2" Type="http://schemas.openxmlformats.org/officeDocument/2006/relationships/hyperlink" Target="http://controversialdocumentaries.blogspot.fr/2013/08/the-palaces-left-behind.html" TargetMode="External"/><Relationship Id="rId1" Type="http://schemas.openxmlformats.org/officeDocument/2006/relationships/slideLayout" Target="../slideLayouts/slideLayout7.xml"/><Relationship Id="rId6" Type="http://schemas.openxmlformats.org/officeDocument/2006/relationships/image" Target="../media/image369.jpeg"/><Relationship Id="rId5" Type="http://schemas.openxmlformats.org/officeDocument/2006/relationships/image" Target="../media/image368.jpeg"/><Relationship Id="rId10" Type="http://schemas.openxmlformats.org/officeDocument/2006/relationships/image" Target="../media/image373.jpeg"/><Relationship Id="rId4" Type="http://schemas.openxmlformats.org/officeDocument/2006/relationships/image" Target="../media/image367.jpeg"/><Relationship Id="rId9" Type="http://schemas.openxmlformats.org/officeDocument/2006/relationships/image" Target="../media/image372.jpeg"/></Relationships>
</file>

<file path=ppt/slides/_rels/slide77.xml.rels><?xml version="1.0" encoding="UTF-8" standalone="yes"?>
<Relationships xmlns="http://schemas.openxmlformats.org/package/2006/relationships"><Relationship Id="rId8" Type="http://schemas.openxmlformats.org/officeDocument/2006/relationships/image" Target="../media/image379.jpeg"/><Relationship Id="rId3" Type="http://schemas.openxmlformats.org/officeDocument/2006/relationships/image" Target="../media/image374.jpeg"/><Relationship Id="rId7" Type="http://schemas.openxmlformats.org/officeDocument/2006/relationships/image" Target="../media/image378.jpeg"/><Relationship Id="rId2" Type="http://schemas.openxmlformats.org/officeDocument/2006/relationships/hyperlink" Target="http://controversialdocumentaries.blogspot.fr/2013/08/the-palaces-left-behind.html" TargetMode="External"/><Relationship Id="rId1" Type="http://schemas.openxmlformats.org/officeDocument/2006/relationships/slideLayout" Target="../slideLayouts/slideLayout7.xml"/><Relationship Id="rId6" Type="http://schemas.openxmlformats.org/officeDocument/2006/relationships/image" Target="../media/image377.jpeg"/><Relationship Id="rId5" Type="http://schemas.openxmlformats.org/officeDocument/2006/relationships/image" Target="../media/image376.jpeg"/><Relationship Id="rId4" Type="http://schemas.openxmlformats.org/officeDocument/2006/relationships/image" Target="../media/image375.jpeg"/></Relationships>
</file>

<file path=ppt/slides/_rels/slide78.xml.rels><?xml version="1.0" encoding="UTF-8" standalone="yes"?>
<Relationships xmlns="http://schemas.openxmlformats.org/package/2006/relationships"><Relationship Id="rId8" Type="http://schemas.openxmlformats.org/officeDocument/2006/relationships/hyperlink" Target="http://fr.wikipedia.org/wiki/1968" TargetMode="External"/><Relationship Id="rId13" Type="http://schemas.openxmlformats.org/officeDocument/2006/relationships/hyperlink" Target="http://fr.wikipedia.org/wiki/Guerre_Iran-Irak" TargetMode="External"/><Relationship Id="rId18" Type="http://schemas.openxmlformats.org/officeDocument/2006/relationships/hyperlink" Target="http://fr.wikipedia.org/wiki/%C3%89tats-Unis" TargetMode="External"/><Relationship Id="rId26" Type="http://schemas.openxmlformats.org/officeDocument/2006/relationships/hyperlink" Target="http://fr.wikipedia.org/wiki/Maroc" TargetMode="External"/><Relationship Id="rId3" Type="http://schemas.openxmlformats.org/officeDocument/2006/relationships/hyperlink" Target="http://fr.wikipedia.org/wiki/Nationalisme" TargetMode="External"/><Relationship Id="rId21" Type="http://schemas.openxmlformats.org/officeDocument/2006/relationships/hyperlink" Target="http://fr.wikipedia.org/wiki/Armes_de_destruction_massive_en_Irak" TargetMode="External"/><Relationship Id="rId34" Type="http://schemas.openxmlformats.org/officeDocument/2006/relationships/hyperlink" Target="http://fr.wikipedia.org/wiki/Qadisiyah_Saddam" TargetMode="External"/><Relationship Id="rId7" Type="http://schemas.openxmlformats.org/officeDocument/2006/relationships/hyperlink" Target="http://fr.wikipedia.org/wiki/Juillet_1968" TargetMode="External"/><Relationship Id="rId12" Type="http://schemas.openxmlformats.org/officeDocument/2006/relationships/hyperlink" Target="http://fr.wikipedia.org/wiki/Ex%C3%A9cution_sommaire" TargetMode="External"/><Relationship Id="rId17" Type="http://schemas.openxmlformats.org/officeDocument/2006/relationships/hyperlink" Target="http://fr.wikipedia.org/wiki/Saddam_Hussein" TargetMode="External"/><Relationship Id="rId25" Type="http://schemas.openxmlformats.org/officeDocument/2006/relationships/hyperlink" Target="http://fr.wikipedia.org/wiki/Suisse" TargetMode="External"/><Relationship Id="rId33" Type="http://schemas.openxmlformats.org/officeDocument/2006/relationships/hyperlink" Target="http://fr.wikipedia.org/wiki/Mougins" TargetMode="External"/><Relationship Id="rId2" Type="http://schemas.openxmlformats.org/officeDocument/2006/relationships/hyperlink" Target="http://fr.wikipedia.org/wiki/Parti_Baas" TargetMode="External"/><Relationship Id="rId16" Type="http://schemas.openxmlformats.org/officeDocument/2006/relationships/hyperlink" Target="http://fr.wikipedia.org/wiki/Sunnisme" TargetMode="External"/><Relationship Id="rId20" Type="http://schemas.openxmlformats.org/officeDocument/2006/relationships/hyperlink" Target="http://fr.wikipedia.org/wiki/Op%C3%A9ration_libert%C3%A9_irakienne" TargetMode="External"/><Relationship Id="rId29" Type="http://schemas.openxmlformats.org/officeDocument/2006/relationships/hyperlink" Target="http://fr.wikipedia.org/wiki/France" TargetMode="External"/><Relationship Id="rId1" Type="http://schemas.openxmlformats.org/officeDocument/2006/relationships/slideLayout" Target="../slideLayouts/slideLayout7.xml"/><Relationship Id="rId6" Type="http://schemas.openxmlformats.org/officeDocument/2006/relationships/hyperlink" Target="http://fr.wikipedia.org/wiki/17_juillet" TargetMode="External"/><Relationship Id="rId11" Type="http://schemas.openxmlformats.org/officeDocument/2006/relationships/hyperlink" Target="http://fr.wikipedia.org/wiki/P%C3%A9trole" TargetMode="External"/><Relationship Id="rId24" Type="http://schemas.openxmlformats.org/officeDocument/2006/relationships/hyperlink" Target="http://fr.wikipedia.org/wiki/2002" TargetMode="External"/><Relationship Id="rId32" Type="http://schemas.openxmlformats.org/officeDocument/2006/relationships/hyperlink" Target="http://fr.wikipedia.org/wiki/Cannes" TargetMode="External"/><Relationship Id="rId5" Type="http://schemas.openxmlformats.org/officeDocument/2006/relationships/hyperlink" Target="http://fr.wikipedia.org/wiki/Coup_d'%C3%89tat" TargetMode="External"/><Relationship Id="rId15" Type="http://schemas.openxmlformats.org/officeDocument/2006/relationships/hyperlink" Target="http://fr.wikipedia.org/wiki/Organisation_des_Nations_unies" TargetMode="External"/><Relationship Id="rId23" Type="http://schemas.openxmlformats.org/officeDocument/2006/relationships/hyperlink" Target="http://fr.wikipedia.org/wiki/Irak" TargetMode="External"/><Relationship Id="rId28" Type="http://schemas.openxmlformats.org/officeDocument/2006/relationships/hyperlink" Target="http://fr.wikipedia.org/wiki/Y%C3%A9men" TargetMode="External"/><Relationship Id="rId10" Type="http://schemas.openxmlformats.org/officeDocument/2006/relationships/hyperlink" Target="http://fr.wikipedia.org/wiki/Nationalisation" TargetMode="External"/><Relationship Id="rId19" Type="http://schemas.openxmlformats.org/officeDocument/2006/relationships/hyperlink" Target="http://fr.wikipedia.org/wiki/Royaume-Uni" TargetMode="External"/><Relationship Id="rId31" Type="http://schemas.openxmlformats.org/officeDocument/2006/relationships/hyperlink" Target="http://fr.wikipedia.org/wiki/C%C3%B4te_d'Azur" TargetMode="External"/><Relationship Id="rId4" Type="http://schemas.openxmlformats.org/officeDocument/2006/relationships/hyperlink" Target="http://fr.wikipedia.org/wiki/Socialisme" TargetMode="External"/><Relationship Id="rId9" Type="http://schemas.openxmlformats.org/officeDocument/2006/relationships/hyperlink" Target="http://fr.wikipedia.org/wiki/Ahmed_Hassan_al-Bakr" TargetMode="External"/><Relationship Id="rId14" Type="http://schemas.openxmlformats.org/officeDocument/2006/relationships/hyperlink" Target="http://fr.wikipedia.org/wiki/Guerre_du_Golfe_(1990-1991)" TargetMode="External"/><Relationship Id="rId22" Type="http://schemas.openxmlformats.org/officeDocument/2006/relationships/hyperlink" Target="http://fr.wikipedia.org/wiki/Al-Qa%C3%AFda" TargetMode="External"/><Relationship Id="rId27" Type="http://schemas.openxmlformats.org/officeDocument/2006/relationships/hyperlink" Target="http://fr.wikipedia.org/wiki/Mauritanie" TargetMode="External"/><Relationship Id="rId30" Type="http://schemas.openxmlformats.org/officeDocument/2006/relationships/hyperlink" Target="http://fr.wikipedia.org/wiki/Euro" TargetMode="External"/><Relationship Id="rId35" Type="http://schemas.openxmlformats.org/officeDocument/2006/relationships/hyperlink" Target="http://fr.wikipedia.org/wiki/M%C3%A8tre"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385.jpeg"/><Relationship Id="rId3" Type="http://schemas.openxmlformats.org/officeDocument/2006/relationships/image" Target="../media/image380.jpeg"/><Relationship Id="rId7" Type="http://schemas.openxmlformats.org/officeDocument/2006/relationships/image" Target="../media/image384.jpeg"/><Relationship Id="rId2" Type="http://schemas.openxmlformats.org/officeDocument/2006/relationships/hyperlink" Target="http://controversialdocumentaries.blogspot.fr/2013/08/the-palaces-left-behind.html" TargetMode="External"/><Relationship Id="rId1" Type="http://schemas.openxmlformats.org/officeDocument/2006/relationships/slideLayout" Target="../slideLayouts/slideLayout7.xml"/><Relationship Id="rId6" Type="http://schemas.openxmlformats.org/officeDocument/2006/relationships/image" Target="../media/image383.jpeg"/><Relationship Id="rId5" Type="http://schemas.openxmlformats.org/officeDocument/2006/relationships/image" Target="../media/image382.jpeg"/><Relationship Id="rId10" Type="http://schemas.openxmlformats.org/officeDocument/2006/relationships/image" Target="../media/image387.jpeg"/><Relationship Id="rId4" Type="http://schemas.openxmlformats.org/officeDocument/2006/relationships/image" Target="../media/image381.jpeg"/><Relationship Id="rId9" Type="http://schemas.openxmlformats.org/officeDocument/2006/relationships/image" Target="../media/image38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393.jpeg"/><Relationship Id="rId3" Type="http://schemas.openxmlformats.org/officeDocument/2006/relationships/image" Target="../media/image388.jpeg"/><Relationship Id="rId7" Type="http://schemas.openxmlformats.org/officeDocument/2006/relationships/image" Target="../media/image392.jpeg"/><Relationship Id="rId2" Type="http://schemas.openxmlformats.org/officeDocument/2006/relationships/hyperlink" Target="http://controversialdocumentaries.blogspot.fr/2013/08/the-palaces-left-behind.html" TargetMode="External"/><Relationship Id="rId1" Type="http://schemas.openxmlformats.org/officeDocument/2006/relationships/slideLayout" Target="../slideLayouts/slideLayout7.xml"/><Relationship Id="rId6" Type="http://schemas.openxmlformats.org/officeDocument/2006/relationships/image" Target="../media/image391.jpeg"/><Relationship Id="rId11" Type="http://schemas.openxmlformats.org/officeDocument/2006/relationships/image" Target="../media/image396.jpeg"/><Relationship Id="rId5" Type="http://schemas.openxmlformats.org/officeDocument/2006/relationships/image" Target="../media/image390.jpeg"/><Relationship Id="rId10" Type="http://schemas.openxmlformats.org/officeDocument/2006/relationships/image" Target="../media/image395.jpeg"/><Relationship Id="rId4" Type="http://schemas.openxmlformats.org/officeDocument/2006/relationships/image" Target="../media/image389.jpeg"/><Relationship Id="rId9" Type="http://schemas.openxmlformats.org/officeDocument/2006/relationships/image" Target="../media/image394.jpeg"/></Relationships>
</file>

<file path=ppt/slides/_rels/slide81.xml.rels><?xml version="1.0" encoding="UTF-8" standalone="yes"?>
<Relationships xmlns="http://schemas.openxmlformats.org/package/2006/relationships"><Relationship Id="rId8" Type="http://schemas.openxmlformats.org/officeDocument/2006/relationships/image" Target="../media/image402.jpeg"/><Relationship Id="rId3" Type="http://schemas.openxmlformats.org/officeDocument/2006/relationships/image" Target="../media/image397.jpeg"/><Relationship Id="rId7" Type="http://schemas.openxmlformats.org/officeDocument/2006/relationships/image" Target="../media/image401.jpeg"/><Relationship Id="rId2" Type="http://schemas.openxmlformats.org/officeDocument/2006/relationships/hyperlink" Target="http://controversialdocumentaries.blogspot.fr/2013/08/the-palaces-left-behind.html" TargetMode="External"/><Relationship Id="rId1" Type="http://schemas.openxmlformats.org/officeDocument/2006/relationships/slideLayout" Target="../slideLayouts/slideLayout7.xml"/><Relationship Id="rId6" Type="http://schemas.openxmlformats.org/officeDocument/2006/relationships/image" Target="../media/image400.jpeg"/><Relationship Id="rId5" Type="http://schemas.openxmlformats.org/officeDocument/2006/relationships/image" Target="../media/image399.jpeg"/><Relationship Id="rId10" Type="http://schemas.openxmlformats.org/officeDocument/2006/relationships/image" Target="../media/image404.jpeg"/><Relationship Id="rId4" Type="http://schemas.openxmlformats.org/officeDocument/2006/relationships/image" Target="../media/image398.jpeg"/><Relationship Id="rId9" Type="http://schemas.openxmlformats.org/officeDocument/2006/relationships/image" Target="../media/image403.jpeg"/></Relationships>
</file>

<file path=ppt/slides/_rels/slide82.xml.rels><?xml version="1.0" encoding="UTF-8" standalone="yes"?>
<Relationships xmlns="http://schemas.openxmlformats.org/package/2006/relationships"><Relationship Id="rId8" Type="http://schemas.openxmlformats.org/officeDocument/2006/relationships/hyperlink" Target="http://fr.wikipedia.org/wiki/2007" TargetMode="External"/><Relationship Id="rId13" Type="http://schemas.openxmlformats.org/officeDocument/2006/relationships/hyperlink" Target="http://fr.wikipedia.org/wiki/Droits_de_l'homme" TargetMode="External"/><Relationship Id="rId18" Type="http://schemas.openxmlformats.org/officeDocument/2006/relationships/hyperlink" Target="http://fr.wikipedia.org/wiki/14_janvier" TargetMode="External"/><Relationship Id="rId26" Type="http://schemas.openxmlformats.org/officeDocument/2006/relationships/hyperlink" Target="http://fr.wikipedia.org/wiki/4_juillet" TargetMode="External"/><Relationship Id="rId3" Type="http://schemas.openxmlformats.org/officeDocument/2006/relationships/hyperlink" Target="http://fr.wikipedia.org/wiki/Minist%C3%A8re_de_l'Int%C3%A9rieur_(Tunisie)" TargetMode="External"/><Relationship Id="rId21" Type="http://schemas.openxmlformats.org/officeDocument/2006/relationships/hyperlink" Target="http://fr.wikipedia.org/wiki/20_juin" TargetMode="External"/><Relationship Id="rId7" Type="http://schemas.openxmlformats.org/officeDocument/2006/relationships/hyperlink" Target="http://fr.wikipedia.org/wiki/%C3%89conomie_de_la_Tunisie" TargetMode="External"/><Relationship Id="rId12" Type="http://schemas.openxmlformats.org/officeDocument/2006/relationships/hyperlink" Target="http://fr.wikipedia.org/wiki/Zine_el-Abidine_Ben_Ali" TargetMode="External"/><Relationship Id="rId17" Type="http://schemas.openxmlformats.org/officeDocument/2006/relationships/hyperlink" Target="http://fr.wikipedia.org/wiki/R%C3%A9volution_tunisienne_de_2010-2011" TargetMode="External"/><Relationship Id="rId25" Type="http://schemas.openxmlformats.org/officeDocument/2006/relationships/hyperlink" Target="http://fr.wikipedia.org/wiki/D%C3%A9tournement_de_fonds_publics" TargetMode="External"/><Relationship Id="rId2" Type="http://schemas.openxmlformats.org/officeDocument/2006/relationships/hyperlink" Target="http://fr.wikipedia.org/wiki/Forces_arm%C3%A9es_tunisiennes" TargetMode="External"/><Relationship Id="rId16" Type="http://schemas.openxmlformats.org/officeDocument/2006/relationships/hyperlink" Target="http://fr.wikipedia.org/wiki/Statut_des_femmes_en_Tunisie" TargetMode="External"/><Relationship Id="rId20" Type="http://schemas.openxmlformats.org/officeDocument/2006/relationships/hyperlink" Target="http://fr.wikipedia.org/wiki/2011" TargetMode="External"/><Relationship Id="rId29" Type="http://schemas.openxmlformats.org/officeDocument/2006/relationships/hyperlink" Target="http://fr.wikipedia.org/wiki/Le%C3%AFla_Ben_Ali" TargetMode="External"/><Relationship Id="rId1" Type="http://schemas.openxmlformats.org/officeDocument/2006/relationships/slideLayout" Target="../slideLayouts/slideLayout7.xml"/><Relationship Id="rId6" Type="http://schemas.openxmlformats.org/officeDocument/2006/relationships/hyperlink" Target="http://fr.wikipedia.org/wiki/Habib_Bourguiba" TargetMode="External"/><Relationship Id="rId11" Type="http://schemas.openxmlformats.org/officeDocument/2006/relationships/hyperlink" Target="http://fr.wikipedia.org/wiki/Forum_%C3%A9conomique_mondial" TargetMode="External"/><Relationship Id="rId24" Type="http://schemas.openxmlformats.org/officeDocument/2006/relationships/hyperlink" Target="http://fr.wikipedia.org/wiki/21_juin" TargetMode="External"/><Relationship Id="rId5" Type="http://schemas.openxmlformats.org/officeDocument/2006/relationships/hyperlink" Target="http://fr.wikipedia.org/wiki/Premier_ministre_tunisien" TargetMode="External"/><Relationship Id="rId15" Type="http://schemas.openxmlformats.org/officeDocument/2006/relationships/hyperlink" Target="http://fr.wikipedia.org/wiki/Libert%C3%A9_de_la_presse" TargetMode="External"/><Relationship Id="rId23" Type="http://schemas.openxmlformats.org/officeDocument/2006/relationships/hyperlink" Target="http://fr.wikipedia.org/wiki/Euro" TargetMode="External"/><Relationship Id="rId28" Type="http://schemas.openxmlformats.org/officeDocument/2006/relationships/hyperlink" Target="http://fr.wikipedia.org/wiki/Mohamed_Sakhr_El_Materi" TargetMode="External"/><Relationship Id="rId10" Type="http://schemas.openxmlformats.org/officeDocument/2006/relationships/hyperlink" Target="http://fr.wikipedia.org/wiki/Afrique" TargetMode="External"/><Relationship Id="rId19" Type="http://schemas.openxmlformats.org/officeDocument/2006/relationships/hyperlink" Target="http://fr.wikipedia.org/wiki/Janvier_2011" TargetMode="External"/><Relationship Id="rId4" Type="http://schemas.openxmlformats.org/officeDocument/2006/relationships/hyperlink" Target="http://fr.wikipedia.org/wiki/Gouvernement_Rachid_Sfar" TargetMode="External"/><Relationship Id="rId9" Type="http://schemas.openxmlformats.org/officeDocument/2006/relationships/hyperlink" Target="http://fr.wikipedia.org/wiki/Comp%C3%A9titivit%C3%A9_%C3%A9conomique" TargetMode="External"/><Relationship Id="rId14" Type="http://schemas.openxmlformats.org/officeDocument/2006/relationships/hyperlink" Target="http://fr.wikipedia.org/wiki/Dictature" TargetMode="External"/><Relationship Id="rId22" Type="http://schemas.openxmlformats.org/officeDocument/2006/relationships/hyperlink" Target="http://fr.wikipedia.org/wiki/Dinar_tunisien" TargetMode="External"/><Relationship Id="rId27" Type="http://schemas.openxmlformats.org/officeDocument/2006/relationships/hyperlink" Target="http://fr.wikipedia.org/wiki/28_juillet" TargetMode="External"/><Relationship Id="rId30" Type="http://schemas.openxmlformats.org/officeDocument/2006/relationships/hyperlink" Target="http://www.banquemondiale.org/fr/news/press-release/2014/03/27/world-bank-manipulation-former-tunisian-officials"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www.wat.tv/video/magot-ben-ali-decouvert-3eomf_2exyh_.html" TargetMode="External"/><Relationship Id="rId3" Type="http://schemas.openxmlformats.org/officeDocument/2006/relationships/hyperlink" Target="http://latunisiededina.blogspot.fr/2013/01/trabelsi-ben-ali-materi-mabrouk-zarrouk.html" TargetMode="External"/><Relationship Id="rId7" Type="http://schemas.openxmlformats.org/officeDocument/2006/relationships/image" Target="../media/image407.jpeg"/><Relationship Id="rId2" Type="http://schemas.openxmlformats.org/officeDocument/2006/relationships/hyperlink" Target="http://www.latribune.fr/actualites/economie/international/20110118trib000593005/tunisie-l-empire-economique-des-trabelsi-et-ben-ali-menace.html" TargetMode="External"/><Relationship Id="rId1" Type="http://schemas.openxmlformats.org/officeDocument/2006/relationships/slideLayout" Target="../slideLayouts/slideLayout7.xml"/><Relationship Id="rId6" Type="http://schemas.openxmlformats.org/officeDocument/2006/relationships/image" Target="../media/image406.jpeg"/><Relationship Id="rId5" Type="http://schemas.openxmlformats.org/officeDocument/2006/relationships/hyperlink" Target="http://www.buzzpost.fr/2011/02/la-video-de-la-fortune-de-ben-ali.html" TargetMode="External"/><Relationship Id="rId10" Type="http://schemas.openxmlformats.org/officeDocument/2006/relationships/image" Target="../media/image408.jpeg"/><Relationship Id="rId4" Type="http://schemas.openxmlformats.org/officeDocument/2006/relationships/image" Target="../media/image405.jpeg"/><Relationship Id="rId9" Type="http://schemas.openxmlformats.org/officeDocument/2006/relationships/hyperlink" Target="http://www.parismatch.com/Actu/International/Tunisie-Ben-Ali-son-Palais-de-Sidi-Bousaid-cachait-un-tresor-152952"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dicodelauto.yakarouler.com/les-voitures-de-luxe-de-ben-ali-vendues%E2%80%A6-pour-financer-la-lutte-contre-le-chomage/" TargetMode="External"/><Relationship Id="rId3" Type="http://schemas.openxmlformats.org/officeDocument/2006/relationships/hyperlink" Target="http://www.almanar.com.lb/english/adetails.php?fromval=3&amp;cid=21&amp;frid=21&amp;seccatid=65&amp;eid=41876" TargetMode="External"/><Relationship Id="rId7" Type="http://schemas.openxmlformats.org/officeDocument/2006/relationships/image" Target="../media/image412.jpeg"/><Relationship Id="rId2" Type="http://schemas.openxmlformats.org/officeDocument/2006/relationships/image" Target="../media/image409.jpeg"/><Relationship Id="rId1" Type="http://schemas.openxmlformats.org/officeDocument/2006/relationships/slideLayout" Target="../slideLayouts/slideLayout7.xml"/><Relationship Id="rId6" Type="http://schemas.openxmlformats.org/officeDocument/2006/relationships/image" Target="../media/image411.jpeg"/><Relationship Id="rId5" Type="http://schemas.openxmlformats.org/officeDocument/2006/relationships/hyperlink" Target="http://www.bfmtv.com/international/-185774.html" TargetMode="External"/><Relationship Id="rId10" Type="http://schemas.openxmlformats.org/officeDocument/2006/relationships/hyperlink" Target="http://www.tuniscope.com/" TargetMode="External"/><Relationship Id="rId4" Type="http://schemas.openxmlformats.org/officeDocument/2006/relationships/image" Target="../media/image410.jpeg"/><Relationship Id="rId9" Type="http://schemas.openxmlformats.org/officeDocument/2006/relationships/image" Target="../media/image413.jpeg"/></Relationships>
</file>

<file path=ppt/slides/_rels/slide85.xml.rels><?xml version="1.0" encoding="UTF-8" standalone="yes"?>
<Relationships xmlns="http://schemas.openxmlformats.org/package/2006/relationships"><Relationship Id="rId3" Type="http://schemas.openxmlformats.org/officeDocument/2006/relationships/hyperlink" Target="http://www.espacemanager.com/lettre-ouverte-de-abdelaziz-belkhodja-au-futur-president-de-la-republique-tunisienne.html" TargetMode="External"/><Relationship Id="rId2" Type="http://schemas.openxmlformats.org/officeDocument/2006/relationships/image" Target="../media/image41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419.jpeg"/><Relationship Id="rId3" Type="http://schemas.openxmlformats.org/officeDocument/2006/relationships/hyperlink" Target="http://www.tuniscope.com/article/17159/culture/tv/saraha-054211" TargetMode="External"/><Relationship Id="rId7" Type="http://schemas.openxmlformats.org/officeDocument/2006/relationships/image" Target="../media/image418.jpeg"/><Relationship Id="rId12" Type="http://schemas.openxmlformats.org/officeDocument/2006/relationships/image" Target="../media/image423.jpeg"/><Relationship Id="rId2" Type="http://schemas.openxmlformats.org/officeDocument/2006/relationships/hyperlink" Target="http://www.webdo.tn/2011/07/02/ben-ali-louait-a-l-etat-son-propre-palais-de-sidi-dhrif-pour-beaucoup-plus-que-50-millions/" TargetMode="External"/><Relationship Id="rId1" Type="http://schemas.openxmlformats.org/officeDocument/2006/relationships/slideLayout" Target="../slideLayouts/slideLayout7.xml"/><Relationship Id="rId6" Type="http://schemas.openxmlformats.org/officeDocument/2006/relationships/image" Target="../media/image417.jpeg"/><Relationship Id="rId11" Type="http://schemas.openxmlformats.org/officeDocument/2006/relationships/image" Target="../media/image422.jpeg"/><Relationship Id="rId5" Type="http://schemas.openxmlformats.org/officeDocument/2006/relationships/image" Target="../media/image416.jpeg"/><Relationship Id="rId10" Type="http://schemas.openxmlformats.org/officeDocument/2006/relationships/image" Target="../media/image421.jpeg"/><Relationship Id="rId4" Type="http://schemas.openxmlformats.org/officeDocument/2006/relationships/image" Target="../media/image415.jpeg"/><Relationship Id="rId9" Type="http://schemas.openxmlformats.org/officeDocument/2006/relationships/image" Target="../media/image420.jpeg"/></Relationships>
</file>

<file path=ppt/slides/_rels/slide87.xml.rels><?xml version="1.0" encoding="UTF-8" standalone="yes"?>
<Relationships xmlns="http://schemas.openxmlformats.org/package/2006/relationships"><Relationship Id="rId8" Type="http://schemas.openxmlformats.org/officeDocument/2006/relationships/image" Target="../media/image429.jpeg"/><Relationship Id="rId3" Type="http://schemas.openxmlformats.org/officeDocument/2006/relationships/image" Target="../media/image424.jpeg"/><Relationship Id="rId7" Type="http://schemas.openxmlformats.org/officeDocument/2006/relationships/image" Target="../media/image428.jpeg"/><Relationship Id="rId2" Type="http://schemas.openxmlformats.org/officeDocument/2006/relationships/image" Target="../media/image413.jpeg"/><Relationship Id="rId1" Type="http://schemas.openxmlformats.org/officeDocument/2006/relationships/slideLayout" Target="../slideLayouts/slideLayout7.xml"/><Relationship Id="rId6" Type="http://schemas.openxmlformats.org/officeDocument/2006/relationships/image" Target="../media/image427.jpeg"/><Relationship Id="rId5" Type="http://schemas.openxmlformats.org/officeDocument/2006/relationships/image" Target="../media/image426.jpeg"/><Relationship Id="rId4" Type="http://schemas.openxmlformats.org/officeDocument/2006/relationships/image" Target="../media/image425.jpeg"/><Relationship Id="rId9" Type="http://schemas.openxmlformats.org/officeDocument/2006/relationships/image" Target="../media/image430.jpeg"/></Relationships>
</file>

<file path=ppt/slides/_rels/slide88.xml.rels><?xml version="1.0" encoding="UTF-8" standalone="yes"?>
<Relationships xmlns="http://schemas.openxmlformats.org/package/2006/relationships"><Relationship Id="rId8" Type="http://schemas.openxmlformats.org/officeDocument/2006/relationships/image" Target="../media/image435.jpeg"/><Relationship Id="rId3" Type="http://schemas.openxmlformats.org/officeDocument/2006/relationships/hyperlink" Target="http://sauvons-sidi-bousaid.blogspot.fr/" TargetMode="External"/><Relationship Id="rId7" Type="http://schemas.openxmlformats.org/officeDocument/2006/relationships/image" Target="../media/image434.jpeg"/><Relationship Id="rId12" Type="http://schemas.openxmlformats.org/officeDocument/2006/relationships/image" Target="../media/image439.jpeg"/><Relationship Id="rId2" Type="http://schemas.openxmlformats.org/officeDocument/2006/relationships/hyperlink" Target="http://directinfo.webmanagercenter.com/2013/01/16/marzouki-inaugure-une-exposition-de-93-pieces-archeologiques-recuperees-une-exposition/" TargetMode="External"/><Relationship Id="rId1" Type="http://schemas.openxmlformats.org/officeDocument/2006/relationships/slideLayout" Target="../slideLayouts/slideLayout7.xml"/><Relationship Id="rId6" Type="http://schemas.openxmlformats.org/officeDocument/2006/relationships/image" Target="../media/image433.jpeg"/><Relationship Id="rId11" Type="http://schemas.openxmlformats.org/officeDocument/2006/relationships/image" Target="../media/image438.jpeg"/><Relationship Id="rId5" Type="http://schemas.openxmlformats.org/officeDocument/2006/relationships/image" Target="../media/image432.jpeg"/><Relationship Id="rId10" Type="http://schemas.openxmlformats.org/officeDocument/2006/relationships/image" Target="../media/image437.jpeg"/><Relationship Id="rId4" Type="http://schemas.openxmlformats.org/officeDocument/2006/relationships/image" Target="../media/image431.jpeg"/><Relationship Id="rId9" Type="http://schemas.openxmlformats.org/officeDocument/2006/relationships/image" Target="../media/image436.jpeg"/></Relationships>
</file>

<file path=ppt/slides/_rels/slide89.xml.rels><?xml version="1.0" encoding="UTF-8" standalone="yes"?>
<Relationships xmlns="http://schemas.openxmlformats.org/package/2006/relationships"><Relationship Id="rId8" Type="http://schemas.openxmlformats.org/officeDocument/2006/relationships/image" Target="../media/image446.jpeg"/><Relationship Id="rId3" Type="http://schemas.openxmlformats.org/officeDocument/2006/relationships/image" Target="../media/image441.jpeg"/><Relationship Id="rId7" Type="http://schemas.openxmlformats.org/officeDocument/2006/relationships/image" Target="../media/image445.jpeg"/><Relationship Id="rId2" Type="http://schemas.openxmlformats.org/officeDocument/2006/relationships/image" Target="../media/image440.jpeg"/><Relationship Id="rId1" Type="http://schemas.openxmlformats.org/officeDocument/2006/relationships/slideLayout" Target="../slideLayouts/slideLayout7.xml"/><Relationship Id="rId6" Type="http://schemas.openxmlformats.org/officeDocument/2006/relationships/image" Target="../media/image444.jpeg"/><Relationship Id="rId5" Type="http://schemas.openxmlformats.org/officeDocument/2006/relationships/image" Target="../media/image443.jpeg"/><Relationship Id="rId4" Type="http://schemas.openxmlformats.org/officeDocument/2006/relationships/image" Target="../media/image442.jpeg"/><Relationship Id="rId9" Type="http://schemas.openxmlformats.org/officeDocument/2006/relationships/image" Target="../media/image447.jpeg"/></Relationships>
</file>

<file path=ppt/slides/_rels/slide9.xml.rels><?xml version="1.0" encoding="UTF-8" standalone="yes"?>
<Relationships xmlns="http://schemas.openxmlformats.org/package/2006/relationships"><Relationship Id="rId3" Type="http://schemas.openxmlformats.org/officeDocument/2006/relationships/hyperlink" Target="http://www.bouddhismes.net/node/187" TargetMode="External"/><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www.france24.com/fr/20131114-pape-francois-mafia-calabraise-ndrangheta-vatican-ior-finance-corruption/"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ok.ya1.ru/funny/other/31386-novyjj-osobnjak-ramzana-kadyrova.html" TargetMode="External"/><Relationship Id="rId13" Type="http://schemas.openxmlformats.org/officeDocument/2006/relationships/hyperlink" Target="http://www.google.com/hostednews/afp/article/ALeqM5g9Fy6D1WFIeRWuEh83zpFSzGKxTA" TargetMode="External"/><Relationship Id="rId3" Type="http://schemas.openxmlformats.org/officeDocument/2006/relationships/hyperlink" Target="http://fr.wikipedia.org/wiki/Anna_Politkovska%C3%AFa" TargetMode="External"/><Relationship Id="rId7" Type="http://schemas.openxmlformats.org/officeDocument/2006/relationships/hyperlink" Target="http://fr.wikipedia.org/wiki/Ramzan_Kadyrov" TargetMode="External"/><Relationship Id="rId12" Type="http://schemas.openxmlformats.org/officeDocument/2006/relationships/hyperlink" Target="http://www.amnesty.fr/Presse/Communiques-de-presse/De-nouvelles-menaces-contre-les-defenseurs-des-droits-humains-en-Tchetchenie-3050" TargetMode="External"/><Relationship Id="rId2" Type="http://schemas.openxmlformats.org/officeDocument/2006/relationships/hyperlink" Target="http://www.amnesty.org/fr/region/russia/report-2012" TargetMode="External"/><Relationship Id="rId1" Type="http://schemas.openxmlformats.org/officeDocument/2006/relationships/slideLayout" Target="../slideLayouts/slideLayout7.xml"/><Relationship Id="rId6" Type="http://schemas.openxmlformats.org/officeDocument/2006/relationships/hyperlink" Target="http://notrestore.livejournal.com/796097.html" TargetMode="External"/><Relationship Id="rId11" Type="http://schemas.openxmlformats.org/officeDocument/2006/relationships/hyperlink" Target="http://homesoftherich.net/2011/05/ramzan-kadyrov%E2%80%99s-russian-palace/" TargetMode="External"/><Relationship Id="rId5" Type="http://schemas.openxmlformats.org/officeDocument/2006/relationships/hyperlink" Target="http://ya-kadyrov.livejournal.com/" TargetMode="External"/><Relationship Id="rId10" Type="http://schemas.openxmlformats.org/officeDocument/2006/relationships/hyperlink" Target="http://www.courrierinternational.com/article/2007/02/22/apprenti-despote" TargetMode="External"/><Relationship Id="rId4" Type="http://schemas.openxmlformats.org/officeDocument/2006/relationships/hyperlink" Target="http://fr.wikipedia.org/wiki/Nova%C3%AFa_Gazeta" TargetMode="External"/><Relationship Id="rId9" Type="http://schemas.openxmlformats.org/officeDocument/2006/relationships/hyperlink" Target="http://www.webpark.ru/comment/72027"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fr.wikipedia.org/w/index.php?title=Zarema_Sadoula%C3%AFeva&amp;action=edit&amp;redlink=1" TargetMode="External"/><Relationship Id="rId13" Type="http://schemas.openxmlformats.org/officeDocument/2006/relationships/hyperlink" Target="http://fr.wikipedia.org/w/index.php?title=Oumar_Isra%C3%AFlov&amp;action=edit&amp;redlink=1" TargetMode="External"/><Relationship Id="rId18" Type="http://schemas.openxmlformats.org/officeDocument/2006/relationships/hyperlink" Target="http://fr.wikipedia.org/wiki/Vanessa_Mae" TargetMode="External"/><Relationship Id="rId26" Type="http://schemas.openxmlformats.org/officeDocument/2006/relationships/image" Target="../media/image451.jpg"/><Relationship Id="rId3" Type="http://schemas.openxmlformats.org/officeDocument/2006/relationships/hyperlink" Target="http://fr.wikipedia.org/wiki/Natalia_Estemirova" TargetMode="External"/><Relationship Id="rId21" Type="http://schemas.openxmlformats.org/officeDocument/2006/relationships/hyperlink" Target="http://fr.wikipedia.org/wiki/Shakira" TargetMode="External"/><Relationship Id="rId7" Type="http://schemas.openxmlformats.org/officeDocument/2006/relationships/hyperlink" Target="http://fr.wikipedia.org/wiki/Anna_Politkovska%C3%AFa" TargetMode="External"/><Relationship Id="rId12" Type="http://schemas.openxmlformats.org/officeDocument/2006/relationships/hyperlink" Target="http://fr.wikipedia.org/w/index.php?title=Gazi_Edilsoultanov&amp;action=edit&amp;redlink=1" TargetMode="External"/><Relationship Id="rId17" Type="http://schemas.openxmlformats.org/officeDocument/2006/relationships/hyperlink" Target="http://fr.wikipedia.org/wiki/Hilary_Swank" TargetMode="External"/><Relationship Id="rId25" Type="http://schemas.openxmlformats.org/officeDocument/2006/relationships/image" Target="../media/image450.jpg"/><Relationship Id="rId2" Type="http://schemas.openxmlformats.org/officeDocument/2006/relationships/hyperlink" Target="http://fr.wikipedia.org/wiki/Grozny" TargetMode="External"/><Relationship Id="rId16" Type="http://schemas.openxmlformats.org/officeDocument/2006/relationships/hyperlink" Target="http://fr.wikipedia.org/wiki/Jean-Claude_Van_Damme" TargetMode="External"/><Relationship Id="rId20" Type="http://schemas.openxmlformats.org/officeDocument/2006/relationships/hyperlink" Target="http://fr.wikipedia.org/wiki/Eva_Mendes" TargetMode="External"/><Relationship Id="rId1" Type="http://schemas.openxmlformats.org/officeDocument/2006/relationships/slideLayout" Target="../slideLayouts/slideLayout7.xml"/><Relationship Id="rId6" Type="http://schemas.openxmlformats.org/officeDocument/2006/relationships/hyperlink" Target="http://fr.wikipedia.org/wiki/Moscou" TargetMode="External"/><Relationship Id="rId11" Type="http://schemas.openxmlformats.org/officeDocument/2006/relationships/hyperlink" Target="http://fr.wikipedia.org/w/index.php?title=Islam_Djanibekov&amp;action=edit&amp;redlink=1" TargetMode="External"/><Relationship Id="rId24" Type="http://schemas.openxmlformats.org/officeDocument/2006/relationships/image" Target="../media/image449.jpg"/><Relationship Id="rId5" Type="http://schemas.openxmlformats.org/officeDocument/2006/relationships/hyperlink" Target="http://fr.wikipedia.org/wiki/2006" TargetMode="External"/><Relationship Id="rId15" Type="http://schemas.openxmlformats.org/officeDocument/2006/relationships/hyperlink" Target="http://fr.wikipedia.org/wiki/Union_europ%C3%A9enne" TargetMode="External"/><Relationship Id="rId23" Type="http://schemas.openxmlformats.org/officeDocument/2006/relationships/image" Target="../media/image448.jpeg"/><Relationship Id="rId28" Type="http://schemas.openxmlformats.org/officeDocument/2006/relationships/image" Target="../media/image453.jpg"/><Relationship Id="rId10" Type="http://schemas.openxmlformats.org/officeDocument/2006/relationships/hyperlink" Target="http://fr.wikipedia.org/w/index.php?title=Mussa_Assaev&amp;action=edit&amp;redlink=1" TargetMode="External"/><Relationship Id="rId19" Type="http://schemas.openxmlformats.org/officeDocument/2006/relationships/hyperlink" Target="http://fr.wikipedia.org/wiki/Kevin_Costner" TargetMode="External"/><Relationship Id="rId4" Type="http://schemas.openxmlformats.org/officeDocument/2006/relationships/hyperlink" Target="http://fr.wikipedia.org/wiki/7_octobre" TargetMode="External"/><Relationship Id="rId9" Type="http://schemas.openxmlformats.org/officeDocument/2006/relationships/hyperlink" Target="http://fr.wikipedia.org/w/index.php?title=Alik_Djabra%C3%AFlov&amp;action=edit&amp;redlink=1" TargetMode="External"/><Relationship Id="rId14" Type="http://schemas.openxmlformats.org/officeDocument/2006/relationships/hyperlink" Target="http://fr.wikipedia.org/wiki/Ramzan_Kadyrov" TargetMode="External"/><Relationship Id="rId22" Type="http://schemas.openxmlformats.org/officeDocument/2006/relationships/hyperlink" Target="http://fr.wikipedia.org/wiki/Mike_Tyson" TargetMode="External"/><Relationship Id="rId27" Type="http://schemas.openxmlformats.org/officeDocument/2006/relationships/image" Target="../media/image452.jpg"/></Relationships>
</file>

<file path=ppt/slides/_rels/slide92.xml.rels><?xml version="1.0" encoding="UTF-8" standalone="yes"?>
<Relationships xmlns="http://schemas.openxmlformats.org/package/2006/relationships"><Relationship Id="rId8" Type="http://schemas.openxmlformats.org/officeDocument/2006/relationships/image" Target="../media/image460.jpeg"/><Relationship Id="rId3" Type="http://schemas.openxmlformats.org/officeDocument/2006/relationships/image" Target="../media/image455.jpeg"/><Relationship Id="rId7" Type="http://schemas.openxmlformats.org/officeDocument/2006/relationships/image" Target="../media/image459.jpeg"/><Relationship Id="rId2" Type="http://schemas.openxmlformats.org/officeDocument/2006/relationships/image" Target="../media/image454.jpeg"/><Relationship Id="rId1" Type="http://schemas.openxmlformats.org/officeDocument/2006/relationships/slideLayout" Target="../slideLayouts/slideLayout7.xml"/><Relationship Id="rId6" Type="http://schemas.openxmlformats.org/officeDocument/2006/relationships/image" Target="../media/image458.jpeg"/><Relationship Id="rId5" Type="http://schemas.openxmlformats.org/officeDocument/2006/relationships/image" Target="../media/image457.jpeg"/><Relationship Id="rId10" Type="http://schemas.openxmlformats.org/officeDocument/2006/relationships/image" Target="../media/image462.jpeg"/><Relationship Id="rId4" Type="http://schemas.openxmlformats.org/officeDocument/2006/relationships/image" Target="../media/image456.jpeg"/><Relationship Id="rId9" Type="http://schemas.openxmlformats.org/officeDocument/2006/relationships/image" Target="../media/image461.jpeg"/></Relationships>
</file>

<file path=ppt/slides/_rels/slide93.xml.rels><?xml version="1.0" encoding="UTF-8" standalone="yes"?>
<Relationships xmlns="http://schemas.openxmlformats.org/package/2006/relationships"><Relationship Id="rId8" Type="http://schemas.openxmlformats.org/officeDocument/2006/relationships/image" Target="../media/image469.jpg"/><Relationship Id="rId3" Type="http://schemas.openxmlformats.org/officeDocument/2006/relationships/image" Target="../media/image464.jpeg"/><Relationship Id="rId7" Type="http://schemas.openxmlformats.org/officeDocument/2006/relationships/image" Target="../media/image468.jpg"/><Relationship Id="rId12" Type="http://schemas.openxmlformats.org/officeDocument/2006/relationships/image" Target="../media/image473.jpg"/><Relationship Id="rId2" Type="http://schemas.openxmlformats.org/officeDocument/2006/relationships/image" Target="../media/image463.jpeg"/><Relationship Id="rId1" Type="http://schemas.openxmlformats.org/officeDocument/2006/relationships/slideLayout" Target="../slideLayouts/slideLayout7.xml"/><Relationship Id="rId6" Type="http://schemas.openxmlformats.org/officeDocument/2006/relationships/image" Target="../media/image467.jpg"/><Relationship Id="rId11" Type="http://schemas.openxmlformats.org/officeDocument/2006/relationships/image" Target="../media/image472.jpg"/><Relationship Id="rId5" Type="http://schemas.openxmlformats.org/officeDocument/2006/relationships/image" Target="../media/image466.jpeg"/><Relationship Id="rId10" Type="http://schemas.openxmlformats.org/officeDocument/2006/relationships/image" Target="../media/image471.jpg"/><Relationship Id="rId4" Type="http://schemas.openxmlformats.org/officeDocument/2006/relationships/image" Target="../media/image465.jpeg"/><Relationship Id="rId9" Type="http://schemas.openxmlformats.org/officeDocument/2006/relationships/image" Target="../media/image470.jpg"/></Relationships>
</file>

<file path=ppt/slides/_rels/slide94.xml.rels><?xml version="1.0" encoding="UTF-8" standalone="yes"?>
<Relationships xmlns="http://schemas.openxmlformats.org/package/2006/relationships"><Relationship Id="rId8" Type="http://schemas.openxmlformats.org/officeDocument/2006/relationships/image" Target="../media/image474.jpg"/><Relationship Id="rId13" Type="http://schemas.openxmlformats.org/officeDocument/2006/relationships/image" Target="../media/image479.jpg"/><Relationship Id="rId3" Type="http://schemas.openxmlformats.org/officeDocument/2006/relationships/hyperlink" Target="http://www.lefigaro.fr/flash-actu/2014/02/22/97001-20140222FILWWW00201-ianoukovitch-a-tente-la-corruption-pour-fuir.php" TargetMode="External"/><Relationship Id="rId7" Type="http://schemas.openxmlformats.org/officeDocument/2006/relationships/hyperlink" Target="http://www.ladepeche.fr/article/2014/02/25/1826026-ianoukovitch-accuse-meurtre-masse-vivait-incroyable-palace-kitcsh.html" TargetMode="External"/><Relationship Id="rId12" Type="http://schemas.openxmlformats.org/officeDocument/2006/relationships/image" Target="../media/image478.jpg"/><Relationship Id="rId2" Type="http://schemas.openxmlformats.org/officeDocument/2006/relationships/hyperlink" Target="http://www.courrierinternational.com/article/2014/02/24/visite-guidee-chez-un-president-en-fuite" TargetMode="External"/><Relationship Id="rId1" Type="http://schemas.openxmlformats.org/officeDocument/2006/relationships/slideLayout" Target="../slideLayouts/slideLayout7.xml"/><Relationship Id="rId6" Type="http://schemas.openxmlformats.org/officeDocument/2006/relationships/hyperlink" Target="http://www.franceinfo.fr/actu/europe/article/reportage-dans-le-domaine-secret-de-viktor-ianoukovitch-323421" TargetMode="External"/><Relationship Id="rId11" Type="http://schemas.openxmlformats.org/officeDocument/2006/relationships/image" Target="../media/image477.jpg"/><Relationship Id="rId5" Type="http://schemas.openxmlformats.org/officeDocument/2006/relationships/hyperlink" Target="http://www.lavoixdunord.fr/france-monde/ukraine-la-maison-delirante-de-viktor-ianoukovitch-video-ia0b0n1941278" TargetMode="External"/><Relationship Id="rId10" Type="http://schemas.openxmlformats.org/officeDocument/2006/relationships/image" Target="../media/image476.jpg"/><Relationship Id="rId4" Type="http://schemas.openxmlformats.org/officeDocument/2006/relationships/hyperlink" Target="http://www.lemonde.fr/europe/article/2013/12/11/ukraine-la-famille-se-porte-bien_3529274_3214.html" TargetMode="External"/><Relationship Id="rId9" Type="http://schemas.openxmlformats.org/officeDocument/2006/relationships/image" Target="../media/image475.jpg"/><Relationship Id="rId14" Type="http://schemas.openxmlformats.org/officeDocument/2006/relationships/image" Target="../media/image480.jpg"/></Relationships>
</file>

<file path=ppt/slides/_rels/slide95.xml.rels><?xml version="1.0" encoding="UTF-8" standalone="yes"?>
<Relationships xmlns="http://schemas.openxmlformats.org/package/2006/relationships"><Relationship Id="rId8" Type="http://schemas.openxmlformats.org/officeDocument/2006/relationships/image" Target="../media/image487.jpg"/><Relationship Id="rId3" Type="http://schemas.openxmlformats.org/officeDocument/2006/relationships/image" Target="../media/image482.jpg"/><Relationship Id="rId7" Type="http://schemas.openxmlformats.org/officeDocument/2006/relationships/image" Target="../media/image486.jpg"/><Relationship Id="rId2" Type="http://schemas.openxmlformats.org/officeDocument/2006/relationships/image" Target="../media/image481.jpg"/><Relationship Id="rId1" Type="http://schemas.openxmlformats.org/officeDocument/2006/relationships/slideLayout" Target="../slideLayouts/slideLayout7.xml"/><Relationship Id="rId6" Type="http://schemas.openxmlformats.org/officeDocument/2006/relationships/image" Target="../media/image485.jpg"/><Relationship Id="rId11" Type="http://schemas.openxmlformats.org/officeDocument/2006/relationships/image" Target="../media/image490.jpg"/><Relationship Id="rId5" Type="http://schemas.openxmlformats.org/officeDocument/2006/relationships/image" Target="../media/image484.jpg"/><Relationship Id="rId10" Type="http://schemas.openxmlformats.org/officeDocument/2006/relationships/image" Target="../media/image489.jpg"/><Relationship Id="rId4" Type="http://schemas.openxmlformats.org/officeDocument/2006/relationships/image" Target="../media/image483.jpg"/><Relationship Id="rId9" Type="http://schemas.openxmlformats.org/officeDocument/2006/relationships/image" Target="../media/image488.jpg"/></Relationships>
</file>

<file path=ppt/slides/_rels/slide96.xml.rels><?xml version="1.0" encoding="UTF-8" standalone="yes"?>
<Relationships xmlns="http://schemas.openxmlformats.org/package/2006/relationships"><Relationship Id="rId8" Type="http://schemas.openxmlformats.org/officeDocument/2006/relationships/hyperlink" Target="http://fr.wikipedia.org/wiki/Viktor_Ianoukovytch" TargetMode="External"/><Relationship Id="rId13" Type="http://schemas.openxmlformats.org/officeDocument/2006/relationships/hyperlink" Target="http://fr.wikipedia.org/wiki/F%C3%A9vrier_2014" TargetMode="External"/><Relationship Id="rId18" Type="http://schemas.openxmlformats.org/officeDocument/2006/relationships/image" Target="../media/image495.jpg"/><Relationship Id="rId3" Type="http://schemas.openxmlformats.org/officeDocument/2006/relationships/image" Target="../media/image492.jpg"/><Relationship Id="rId21" Type="http://schemas.openxmlformats.org/officeDocument/2006/relationships/image" Target="../media/image498.jpg"/><Relationship Id="rId7" Type="http://schemas.openxmlformats.org/officeDocument/2006/relationships/hyperlink" Target="http://fr.wikipedia.org/wiki/Ukraine" TargetMode="External"/><Relationship Id="rId12" Type="http://schemas.openxmlformats.org/officeDocument/2006/relationships/hyperlink" Target="http://fr.wikipedia.org/wiki/23_f%C3%A9vrier" TargetMode="External"/><Relationship Id="rId17" Type="http://schemas.openxmlformats.org/officeDocument/2006/relationships/image" Target="../media/image494.jpg"/><Relationship Id="rId2" Type="http://schemas.openxmlformats.org/officeDocument/2006/relationships/image" Target="../media/image491.jpg"/><Relationship Id="rId16" Type="http://schemas.openxmlformats.org/officeDocument/2006/relationships/hyperlink" Target="http://fr.wikipedia.org/wiki/Honka" TargetMode="External"/><Relationship Id="rId20" Type="http://schemas.openxmlformats.org/officeDocument/2006/relationships/image" Target="../media/image497.jpg"/><Relationship Id="rId1" Type="http://schemas.openxmlformats.org/officeDocument/2006/relationships/slideLayout" Target="../slideLayouts/slideLayout7.xml"/><Relationship Id="rId6" Type="http://schemas.openxmlformats.org/officeDocument/2006/relationships/hyperlink" Target="http://fr.wikipedia.org/wiki/Mejyhiria" TargetMode="External"/><Relationship Id="rId11" Type="http://schemas.openxmlformats.org/officeDocument/2006/relationships/hyperlink" Target="http://fr.wikipedia.org/wiki/Vychhorod" TargetMode="External"/><Relationship Id="rId5" Type="http://schemas.openxmlformats.org/officeDocument/2006/relationships/hyperlink" Target="http://fr.wikipedia.org/wiki/Ukrainien" TargetMode="External"/><Relationship Id="rId15" Type="http://schemas.openxmlformats.org/officeDocument/2006/relationships/hyperlink" Target="http://en.wikipedia.org/wiki/Mezhyhirya_Residence" TargetMode="External"/><Relationship Id="rId10" Type="http://schemas.openxmlformats.org/officeDocument/2006/relationships/hyperlink" Target="http://fr.wikipedia.org/wiki/Raion" TargetMode="External"/><Relationship Id="rId19" Type="http://schemas.openxmlformats.org/officeDocument/2006/relationships/image" Target="../media/image496.jpg"/><Relationship Id="rId4" Type="http://schemas.openxmlformats.org/officeDocument/2006/relationships/image" Target="../media/image493.jpg"/><Relationship Id="rId9" Type="http://schemas.openxmlformats.org/officeDocument/2006/relationships/hyperlink" Target="http://fr.wikipedia.org/w/index.php?title=Novi_Petrivtsi&amp;action=edit&amp;redlink=1" TargetMode="External"/><Relationship Id="rId14" Type="http://schemas.openxmlformats.org/officeDocument/2006/relationships/hyperlink" Target="http://fr.wikipedia.org/wiki/2014"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fr.wikipedia.org/wiki/15_octobre" TargetMode="External"/><Relationship Id="rId13" Type="http://schemas.openxmlformats.org/officeDocument/2006/relationships/hyperlink" Target="http://fr.wikipedia.org/w/index.php?title=Jean-Baptiste_Boukary_Lingani&amp;action=edit&amp;redlink=1" TargetMode="External"/><Relationship Id="rId18" Type="http://schemas.openxmlformats.org/officeDocument/2006/relationships/hyperlink" Target="http://fr.wikipedia.org/wiki/D%C3%A9cembre_1998" TargetMode="External"/><Relationship Id="rId3" Type="http://schemas.openxmlformats.org/officeDocument/2006/relationships/hyperlink" Target="http://fr.wikipedia.org/wiki/Luis_Moreno_Ocampo" TargetMode="External"/><Relationship Id="rId21" Type="http://schemas.openxmlformats.org/officeDocument/2006/relationships/hyperlink" Target="http://fr.wikipedia.org/wiki/M%C3%A9diation_politique" TargetMode="External"/><Relationship Id="rId7" Type="http://schemas.openxmlformats.org/officeDocument/2006/relationships/hyperlink" Target="http://fr.wikipedia.org/wiki/Abdelaziz_Bouteflika" TargetMode="External"/><Relationship Id="rId12" Type="http://schemas.openxmlformats.org/officeDocument/2006/relationships/hyperlink" Target="http://fr.wikipedia.org/w/index.php?title=Henri_Zongo&amp;action=edit&amp;redlink=1" TargetMode="External"/><Relationship Id="rId17" Type="http://schemas.openxmlformats.org/officeDocument/2006/relationships/hyperlink" Target="http://fr.wikipedia.org/wiki/13_d%C3%A9cembre" TargetMode="External"/><Relationship Id="rId2" Type="http://schemas.openxmlformats.org/officeDocument/2006/relationships/hyperlink" Target="http://fr.wikipedia.org/wiki/Cour_p%C3%A9nale_internationale" TargetMode="External"/><Relationship Id="rId16" Type="http://schemas.openxmlformats.org/officeDocument/2006/relationships/hyperlink" Target="http://fr.wikipedia.org/wiki/Blaise_Compaor%C3%A9" TargetMode="External"/><Relationship Id="rId20" Type="http://schemas.openxmlformats.org/officeDocument/2006/relationships/hyperlink" Target="http://translate.googleusercontent.com/translate_c?depth=1&amp;hl=fr&amp;prev=search&amp;rurl=translate.google.fr&amp;sl=en&amp;u=http://lefaso.net/spip.php?article49608&amp;rubrique3&amp;usg=ALkJrhh2oYOssjsoBaPhgvecogxTc_X5FA" TargetMode="External"/><Relationship Id="rId1" Type="http://schemas.openxmlformats.org/officeDocument/2006/relationships/slideLayout" Target="../slideLayouts/slideLayout7.xml"/><Relationship Id="rId6" Type="http://schemas.openxmlformats.org/officeDocument/2006/relationships/hyperlink" Target="http://fr.wikipedia.org/wiki/Cour_des_comptes_(Alg%C3%A9rie)" TargetMode="External"/><Relationship Id="rId11" Type="http://schemas.openxmlformats.org/officeDocument/2006/relationships/hyperlink" Target="http://fr.wikipedia.org/wiki/Thomas_Sankara" TargetMode="External"/><Relationship Id="rId5" Type="http://schemas.openxmlformats.org/officeDocument/2006/relationships/hyperlink" Target="http://fr.wikipedia.org/wiki/Omar_el-B%C3%A9chir" TargetMode="External"/><Relationship Id="rId15" Type="http://schemas.openxmlformats.org/officeDocument/2006/relationships/hyperlink" Target="http://fr.wikipedia.org/wiki/Pr%C3%A9sidents_du_Burkina_Faso" TargetMode="External"/><Relationship Id="rId10" Type="http://schemas.openxmlformats.org/officeDocument/2006/relationships/hyperlink" Target="http://fr.wikipedia.org/wiki/1987" TargetMode="External"/><Relationship Id="rId19" Type="http://schemas.openxmlformats.org/officeDocument/2006/relationships/hyperlink" Target="http://fr.wikipedia.org/wiki/1998" TargetMode="External"/><Relationship Id="rId4" Type="http://schemas.openxmlformats.org/officeDocument/2006/relationships/hyperlink" Target="http://fr.wikipedia.org/wiki/Lloyds_Banking_Group" TargetMode="External"/><Relationship Id="rId9" Type="http://schemas.openxmlformats.org/officeDocument/2006/relationships/hyperlink" Target="http://fr.wikipedia.org/wiki/Octobre_1987" TargetMode="External"/><Relationship Id="rId14" Type="http://schemas.openxmlformats.org/officeDocument/2006/relationships/hyperlink" Target="http://fr.wikipedia.org/wiki/Fran%C3%A7ois_Compaor%C3%A9" TargetMode="External"/><Relationship Id="rId22" Type="http://schemas.openxmlformats.org/officeDocument/2006/relationships/hyperlink" Target="http://africanarguments.org/2012/08/15/burkina-faso-blaise-compaore-and-the-politics-of-personal-enrichment-by-peter-dorrie/"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fr.wikipedia.org/wiki/1964" TargetMode="External"/><Relationship Id="rId13" Type="http://schemas.openxmlformats.org/officeDocument/2006/relationships/hyperlink" Target="http://fr.wikipedia.org/wiki/2007" TargetMode="External"/><Relationship Id="rId18" Type="http://schemas.openxmlformats.org/officeDocument/2006/relationships/hyperlink" Target="http://fr.wikipedia.org/wiki/Agglom%C3%A9ration_parisienne" TargetMode="External"/><Relationship Id="rId26" Type="http://schemas.openxmlformats.org/officeDocument/2006/relationships/hyperlink" Target="http://fr.wikipedia.org/wiki/Isabel_dos_Santos" TargetMode="External"/><Relationship Id="rId3" Type="http://schemas.openxmlformats.org/officeDocument/2006/relationships/hyperlink" Target="http://fr.wikipedia.org/wiki/Pian_(m%C3%A9decine)" TargetMode="External"/><Relationship Id="rId21" Type="http://schemas.openxmlformats.org/officeDocument/2006/relationships/hyperlink" Target="http://fr.wikipedia.org/wiki/2008" TargetMode="External"/><Relationship Id="rId7" Type="http://schemas.openxmlformats.org/officeDocument/2006/relationships/hyperlink" Target="http://fr.wikipedia.org/wiki/Fran%C3%A7ois_Duvalier" TargetMode="External"/><Relationship Id="rId12" Type="http://schemas.openxmlformats.org/officeDocument/2006/relationships/hyperlink" Target="http://fr.wikipedia.org/wiki/Juin_2007" TargetMode="External"/><Relationship Id="rId17" Type="http://schemas.openxmlformats.org/officeDocument/2006/relationships/hyperlink" Target="http://fr.wikipedia.org/wiki/Omar_Bongo" TargetMode="External"/><Relationship Id="rId25" Type="http://schemas.openxmlformats.org/officeDocument/2006/relationships/hyperlink" Target="http://fr.wikipedia.org/wiki/Cabinda" TargetMode="External"/><Relationship Id="rId2" Type="http://schemas.openxmlformats.org/officeDocument/2006/relationships/hyperlink" Target="http://fr.wikipedia.org/wiki/Typhus" TargetMode="External"/><Relationship Id="rId16" Type="http://schemas.openxmlformats.org/officeDocument/2006/relationships/hyperlink" Target="http://fr.wikipedia.org/wiki/Denis_Sassou-Nguesso" TargetMode="External"/><Relationship Id="rId20" Type="http://schemas.openxmlformats.org/officeDocument/2006/relationships/hyperlink" Target="http://fr.wikipedia.org/wiki/Janvier_2008" TargetMode="External"/><Relationship Id="rId1" Type="http://schemas.openxmlformats.org/officeDocument/2006/relationships/slideLayout" Target="../slideLayouts/slideLayout7.xml"/><Relationship Id="rId6" Type="http://schemas.openxmlformats.org/officeDocument/2006/relationships/hyperlink" Target="http://fr.wikipedia.org/wiki/Mul%C3%A2tre" TargetMode="External"/><Relationship Id="rId11" Type="http://schemas.openxmlformats.org/officeDocument/2006/relationships/hyperlink" Target="http://fr.wikipedia.org/wiki/18_juin" TargetMode="External"/><Relationship Id="rId24" Type="http://schemas.openxmlformats.org/officeDocument/2006/relationships/hyperlink" Target="http://fr.wikipedia.org/wiki/Corruption" TargetMode="External"/><Relationship Id="rId5" Type="http://schemas.openxmlformats.org/officeDocument/2006/relationships/hyperlink" Target="http://fr.wikipedia.org/wiki/N%C3%A9gritude" TargetMode="External"/><Relationship Id="rId15" Type="http://schemas.openxmlformats.org/officeDocument/2006/relationships/hyperlink" Target="http://fr.wikipedia.org/wiki/Enqu%C3%AAte_pr%C3%A9liminaire" TargetMode="External"/><Relationship Id="rId23" Type="http://schemas.openxmlformats.org/officeDocument/2006/relationships/hyperlink" Target="http://fr.wikipedia.org/wiki/Office_central_de_r%C3%A9pression_de_la_grande_d%C3%A9linquance_financi%C3%A8re" TargetMode="External"/><Relationship Id="rId10" Type="http://schemas.openxmlformats.org/officeDocument/2006/relationships/hyperlink" Target="http://fr.wikipedia.org/wiki/Vaudou" TargetMode="External"/><Relationship Id="rId19" Type="http://schemas.openxmlformats.org/officeDocument/2006/relationships/hyperlink" Target="http://fr.wikipedia.org/wiki/Biens_mal_acquis" TargetMode="External"/><Relationship Id="rId4" Type="http://schemas.openxmlformats.org/officeDocument/2006/relationships/hyperlink" Target="http://fr.wikipedia.org/wiki/Populisme_(politique)" TargetMode="External"/><Relationship Id="rId9" Type="http://schemas.openxmlformats.org/officeDocument/2006/relationships/hyperlink" Target="http://fr.wikipedia.org/wiki/R%C3%A9f%C3%A9rendum_de_1964_%C3%A0_Ha%C3%AFti" TargetMode="External"/><Relationship Id="rId14" Type="http://schemas.openxmlformats.org/officeDocument/2006/relationships/hyperlink" Target="http://fr.wikipedia.org/wiki/Minist%C3%A8re_public_(France)" TargetMode="External"/><Relationship Id="rId22" Type="http://schemas.openxmlformats.org/officeDocument/2006/relationships/hyperlink" Target="http://fr.wikipedia.org/wiki/Le_Monde" TargetMode="External"/><Relationship Id="rId27" Type="http://schemas.openxmlformats.org/officeDocument/2006/relationships/hyperlink" Target="http://fr.wikipedia.org/wiki/Jos%C3%A9_Eduardo_dos_Santos"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fr.wikipedia.org/wiki/New_York" TargetMode="External"/><Relationship Id="rId13" Type="http://schemas.openxmlformats.org/officeDocument/2006/relationships/hyperlink" Target="http://fr.wikipedia.org/wiki/Survie_(association)" TargetMode="External"/><Relationship Id="rId18" Type="http://schemas.openxmlformats.org/officeDocument/2006/relationships/hyperlink" Target="http://fr.wikipedia.org/wiki/Denis_Sassou_Nguesso" TargetMode="External"/><Relationship Id="rId3" Type="http://schemas.openxmlformats.org/officeDocument/2006/relationships/hyperlink" Target="http://fr.wikipedia.org/wiki/1998" TargetMode="External"/><Relationship Id="rId21" Type="http://schemas.openxmlformats.org/officeDocument/2006/relationships/hyperlink" Target="http://fr.wikipedia.org/wiki/Escroquerie" TargetMode="External"/><Relationship Id="rId7" Type="http://schemas.openxmlformats.org/officeDocument/2006/relationships/hyperlink" Target="http://fr.wikipedia.org/wiki/Citibank" TargetMode="External"/><Relationship Id="rId12" Type="http://schemas.openxmlformats.org/officeDocument/2006/relationships/hyperlink" Target="http://fr.wikipedia.org/wiki/Bien_mal_acquis" TargetMode="External"/><Relationship Id="rId17" Type="http://schemas.openxmlformats.org/officeDocument/2006/relationships/hyperlink" Target="http://fr.wikipedia.org/wiki/Association_Sherpa" TargetMode="External"/><Relationship Id="rId2" Type="http://schemas.openxmlformats.org/officeDocument/2006/relationships/hyperlink" Target="http://fletcher.tufts.edu/News-and-Media/2009/08/11/Paul-Biyas-Regime-is-one-of-the-Most-Corrupt-in-the-World" TargetMode="External"/><Relationship Id="rId16" Type="http://schemas.openxmlformats.org/officeDocument/2006/relationships/hyperlink" Target="http://fr.wikipedia.org/wiki/Transparency_International" TargetMode="External"/><Relationship Id="rId20" Type="http://schemas.openxmlformats.org/officeDocument/2006/relationships/hyperlink" Target="http://fr.wikipedia.org/wiki/Cour_d'appel_de_Bordeaux" TargetMode="External"/><Relationship Id="rId1" Type="http://schemas.openxmlformats.org/officeDocument/2006/relationships/slideLayout" Target="../slideLayouts/slideLayout7.xml"/><Relationship Id="rId6" Type="http://schemas.openxmlformats.org/officeDocument/2006/relationships/hyperlink" Target="http://fr.wikipedia.org/wiki/%C3%89tats-Unis" TargetMode="External"/><Relationship Id="rId11" Type="http://schemas.openxmlformats.org/officeDocument/2006/relationships/hyperlink" Target="http://fr.wikipedia.org/wiki/Le_Monde" TargetMode="External"/><Relationship Id="rId5" Type="http://schemas.openxmlformats.org/officeDocument/2006/relationships/hyperlink" Target="http://fr.wikipedia.org/wiki/S%C3%A9nat_des_%C3%89tats-Unis" TargetMode="External"/><Relationship Id="rId15" Type="http://schemas.openxmlformats.org/officeDocument/2006/relationships/hyperlink" Target="http://fr.wikipedia.org/wiki/Omar_Bongo" TargetMode="External"/><Relationship Id="rId10" Type="http://schemas.openxmlformats.org/officeDocument/2006/relationships/hyperlink" Target="http://fr.wikipedia.org/wiki/2008" TargetMode="External"/><Relationship Id="rId19" Type="http://schemas.openxmlformats.org/officeDocument/2006/relationships/hyperlink" Target="http://fr.wikipedia.org/wiki/Teodoro_Obiang" TargetMode="External"/><Relationship Id="rId4" Type="http://schemas.openxmlformats.org/officeDocument/2006/relationships/hyperlink" Target="http://fr.wikipedia.org/wiki/1999" TargetMode="External"/><Relationship Id="rId9" Type="http://schemas.openxmlformats.org/officeDocument/2006/relationships/hyperlink" Target="http://fr.wikipedia.org/wiki/Janvier_2008" TargetMode="External"/><Relationship Id="rId14" Type="http://schemas.openxmlformats.org/officeDocument/2006/relationships/hyperlink" Target="http://fr.wikipedia.org/wiki/Sherpa_(association)" TargetMode="External"/><Relationship Id="rId22" Type="http://schemas.openxmlformats.org/officeDocument/2006/relationships/hyperlink" Target="http://fr.wikipedia.org/wiki/Gab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ctrTitle"/>
          </p:nvPr>
        </p:nvSpPr>
        <p:spPr>
          <a:xfrm>
            <a:off x="684213" y="333376"/>
            <a:ext cx="7772400" cy="1470025"/>
          </a:xfrm>
        </p:spPr>
        <p:txBody>
          <a:bodyPr/>
          <a:lstStyle/>
          <a:p>
            <a:pPr eaLnBrk="1" hangingPunct="1"/>
            <a:r>
              <a:rPr lang="fr-FR" altLang="fr-FR" sz="6600" b="1" dirty="0">
                <a:solidFill>
                  <a:srgbClr val="FF0000"/>
                </a:solidFill>
              </a:rPr>
              <a:t>Peut-on lutter contre la corruption ?</a:t>
            </a:r>
          </a:p>
        </p:txBody>
      </p:sp>
      <p:sp>
        <p:nvSpPr>
          <p:cNvPr id="3075" name="Sous-titre 2"/>
          <p:cNvSpPr>
            <a:spLocks noGrp="1"/>
          </p:cNvSpPr>
          <p:nvPr>
            <p:ph type="subTitle" idx="1"/>
          </p:nvPr>
        </p:nvSpPr>
        <p:spPr>
          <a:xfrm>
            <a:off x="367979" y="5738381"/>
            <a:ext cx="8498209" cy="756664"/>
          </a:xfrm>
        </p:spPr>
        <p:txBody>
          <a:bodyPr/>
          <a:lstStyle/>
          <a:p>
            <a:pPr eaLnBrk="1" hangingPunct="1">
              <a:defRPr/>
            </a:pPr>
            <a:r>
              <a:rPr lang="fr-FR" altLang="fr-FR" sz="2400" i="1" dirty="0">
                <a:solidFill>
                  <a:schemeClr val="accent3">
                    <a:lumMod val="50000"/>
                  </a:schemeClr>
                </a:solidFill>
              </a:rPr>
              <a:t>Un point de vue personnel </a:t>
            </a:r>
            <a:r>
              <a:rPr lang="fr-FR" altLang="fr-FR" sz="2400" dirty="0">
                <a:solidFill>
                  <a:schemeClr val="accent3">
                    <a:lumMod val="50000"/>
                  </a:schemeClr>
                </a:solidFill>
              </a:rPr>
              <a:t>par Benjamin LISAN</a:t>
            </a:r>
            <a:endParaRPr lang="fr-FR" altLang="fr-FR" sz="1800" dirty="0">
              <a:solidFill>
                <a:schemeClr val="tx1"/>
              </a:solidFill>
            </a:endParaRPr>
          </a:p>
          <a:p>
            <a:pPr eaLnBrk="1" hangingPunct="1">
              <a:defRPr/>
            </a:pPr>
            <a:r>
              <a:rPr lang="fr-FR" altLang="fr-FR" sz="1800" dirty="0">
                <a:solidFill>
                  <a:schemeClr val="tx1"/>
                </a:solidFill>
              </a:rPr>
              <a:t>Date création : 31/10/2014, date de mise à jour : 08/06/2015, version : V2.2</a:t>
            </a:r>
          </a:p>
        </p:txBody>
      </p:sp>
      <p:sp>
        <p:nvSpPr>
          <p:cNvPr id="3076" name="Espace réservé du numéro de diapositive 3"/>
          <p:cNvSpPr>
            <a:spLocks noGrp="1"/>
          </p:cNvSpPr>
          <p:nvPr>
            <p:ph type="sldNum" sz="quarter" idx="12"/>
          </p:nvPr>
        </p:nvSpPr>
        <p:spPr bwMode="auto">
          <a:xfrm>
            <a:off x="8243888" y="188914"/>
            <a:ext cx="6223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CD0063-DF63-4EC7-A57A-3EA452EAAE1B}" type="slidenum">
              <a:rPr lang="fr-FR" altLang="fr-FR" sz="1200" smtClean="0">
                <a:solidFill>
                  <a:srgbClr val="898989"/>
                </a:solidFill>
              </a:rPr>
              <a:pPr>
                <a:spcBef>
                  <a:spcPct val="0"/>
                </a:spcBef>
                <a:buFontTx/>
                <a:buNone/>
              </a:pPr>
              <a:t>1</a:t>
            </a:fld>
            <a:endParaRPr lang="fr-FR" altLang="fr-FR" sz="1200" dirty="0">
              <a:solidFill>
                <a:srgbClr val="898989"/>
              </a:solidFill>
            </a:endParaRPr>
          </a:p>
        </p:txBody>
      </p:sp>
      <p:pic>
        <p:nvPicPr>
          <p:cNvPr id="3077" name="Picture 17" descr="C:\Users\LISAN\Documents\psychologie-philo\corruption\images\pauvreté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5" y="2133601"/>
            <a:ext cx="2339975"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9" descr="C:\Users\LISAN\Documents\psychologie-philo\corruption\images\richess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860801"/>
            <a:ext cx="3219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2" descr="C:\Users\LISAN\Documents\psychologie-philo\corruption\images\richess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5" y="2205039"/>
            <a:ext cx="31718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3" descr="C:\Users\LISAN\Documents\psychologie-philo\corruption\images\pauvreté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789364"/>
            <a:ext cx="2303462"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3563889" y="1793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219" name="Espace réservé du numéro de diapositive 2"/>
          <p:cNvSpPr txBox="1">
            <a:spLocks/>
          </p:cNvSpPr>
          <p:nvPr/>
        </p:nvSpPr>
        <p:spPr bwMode="auto">
          <a:xfrm>
            <a:off x="8388350" y="179388"/>
            <a:ext cx="5857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B4B83A8-348F-4DF5-94B1-EEE4CF352C4D}" type="slidenum">
              <a:rPr lang="fr-FR" altLang="fr-FR" sz="1200">
                <a:solidFill>
                  <a:srgbClr val="898989"/>
                </a:solidFill>
              </a:rPr>
              <a:pPr algn="r" eaLnBrk="1" hangingPunct="1">
                <a:spcBef>
                  <a:spcPct val="0"/>
                </a:spcBef>
                <a:buFontTx/>
                <a:buNone/>
              </a:pPr>
              <a:t>10</a:t>
            </a:fld>
            <a:endParaRPr lang="fr-FR" altLang="fr-FR" sz="1200">
              <a:solidFill>
                <a:srgbClr val="898989"/>
              </a:solidFill>
            </a:endParaRPr>
          </a:p>
        </p:txBody>
      </p:sp>
      <p:sp>
        <p:nvSpPr>
          <p:cNvPr id="9220" name="ZoneTexte 3"/>
          <p:cNvSpPr txBox="1">
            <a:spLocks noChangeArrowheads="1"/>
          </p:cNvSpPr>
          <p:nvPr/>
        </p:nvSpPr>
        <p:spPr bwMode="auto">
          <a:xfrm>
            <a:off x="179390" y="230189"/>
            <a:ext cx="3240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1. </a:t>
            </a:r>
            <a:r>
              <a:rPr lang="fr-FR" altLang="fr-FR" sz="1800" b="1" dirty="0"/>
              <a:t>Introduction (suite)</a:t>
            </a:r>
          </a:p>
        </p:txBody>
      </p:sp>
      <p:sp>
        <p:nvSpPr>
          <p:cNvPr id="9221" name="ZoneTexte 5"/>
          <p:cNvSpPr txBox="1">
            <a:spLocks noChangeArrowheads="1"/>
          </p:cNvSpPr>
          <p:nvPr/>
        </p:nvSpPr>
        <p:spPr bwMode="auto">
          <a:xfrm>
            <a:off x="141290" y="692151"/>
            <a:ext cx="8713787"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dirty="0">
                <a:latin typeface="Arial" panose="020B0604020202020204" pitchFamily="34" charset="0"/>
              </a:rPr>
              <a:t>L’auteur de ce document va tenter de traiter ces interrogations de fond, sous un angle aussi scientifique que possible, mais ce qui ne l’empêchera pas, par moment, </a:t>
            </a:r>
            <a:r>
              <a:rPr lang="fr-FR" altLang="fr-FR" sz="1800" dirty="0">
                <a:solidFill>
                  <a:srgbClr val="008000"/>
                </a:solidFill>
                <a:latin typeface="Arial" panose="020B0604020202020204" pitchFamily="34" charset="0"/>
              </a:rPr>
              <a:t>d’y exposer son </a:t>
            </a:r>
            <a:r>
              <a:rPr lang="fr-FR" altLang="fr-FR" sz="1800" i="1" dirty="0">
                <a:solidFill>
                  <a:srgbClr val="008000"/>
                </a:solidFill>
                <a:latin typeface="Arial" panose="020B0604020202020204" pitchFamily="34" charset="0"/>
              </a:rPr>
              <a:t>propre point de vue personnel </a:t>
            </a:r>
            <a:r>
              <a:rPr lang="fr-FR" altLang="fr-FR" sz="1800" dirty="0">
                <a:solidFill>
                  <a:srgbClr val="008000"/>
                </a:solidFill>
                <a:latin typeface="Arial" panose="020B0604020202020204" pitchFamily="34" charset="0"/>
              </a:rPr>
              <a:t>concernant cette question importante, même s’il n’est pas nécessairement scientifique (Ces parties ou ces textes sont en fond ou couleur verte).</a:t>
            </a:r>
            <a:endParaRPr lang="fr-FR" altLang="fr-FR" sz="1800" dirty="0">
              <a:latin typeface="Arial" panose="020B0604020202020204" pitchFamily="34" charset="0"/>
            </a:endParaRP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Char char="•"/>
            </a:pPr>
            <a:r>
              <a:rPr lang="fr-FR" altLang="fr-FR" sz="1800" dirty="0">
                <a:solidFill>
                  <a:srgbClr val="00B050"/>
                </a:solidFill>
                <a:latin typeface="Arial" panose="020B0604020202020204" pitchFamily="34" charset="0"/>
              </a:rPr>
              <a:t> Ce document indiquera les éventuelles solutions envisagées _ préventions, répressions, corrections … _ et leurs mises en œuvre, leurs résultats et si cette lutte pouvait être vraiment menée jusqu’au bout contre ce fléau.</a:t>
            </a:r>
          </a:p>
          <a:p>
            <a:pPr algn="just" eaLnBrk="1" hangingPunct="1">
              <a:spcBef>
                <a:spcPct val="0"/>
              </a:spcBef>
              <a:buFontTx/>
              <a:buChar char="•"/>
            </a:pPr>
            <a:r>
              <a:rPr lang="fr-FR" altLang="fr-FR" sz="1800" dirty="0">
                <a:solidFill>
                  <a:srgbClr val="00B050"/>
                </a:solidFill>
                <a:latin typeface="Arial" panose="020B0604020202020204" pitchFamily="34" charset="0"/>
              </a:rPr>
              <a:t> Il montrera les caractères multiformes et multifactoriels de la corruption. </a:t>
            </a:r>
          </a:p>
          <a:p>
            <a:pPr algn="just" eaLnBrk="1" hangingPunct="1">
              <a:spcBef>
                <a:spcPct val="0"/>
              </a:spcBef>
              <a:buFontTx/>
              <a:buChar char="•"/>
            </a:pPr>
            <a:r>
              <a:rPr lang="fr-FR" altLang="fr-FR" sz="1800" dirty="0">
                <a:solidFill>
                  <a:srgbClr val="00B050"/>
                </a:solidFill>
                <a:latin typeface="Arial" panose="020B0604020202020204" pitchFamily="34" charset="0"/>
              </a:rPr>
              <a:t> Dans les pages suivantes, nous donnerons en chiffres l’étendue de la corruption dans le monde, en démontrant à quel point elle constitue un réel fléau mondial </a:t>
            </a:r>
            <a:r>
              <a:rPr lang="fr-FR" altLang="fr-FR" sz="1800" dirty="0">
                <a:solidFill>
                  <a:srgbClr val="00B050"/>
                </a:solidFill>
                <a:latin typeface="Arial" panose="020B0604020202020204" pitchFamily="34" charset="0"/>
                <a:sym typeface="Symbol" panose="05050102010706020507" pitchFamily="18" charset="2"/>
              </a:rPr>
              <a:t></a:t>
            </a:r>
            <a:endParaRPr lang="fr-FR" altLang="fr-FR" sz="1800" dirty="0">
              <a:solidFill>
                <a:srgbClr val="00B050"/>
              </a:solidFill>
              <a:latin typeface="Arial" panose="020B0604020202020204" pitchFamily="34" charset="0"/>
            </a:endParaRP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None/>
            </a:pPr>
            <a:r>
              <a:rPr lang="fr-FR" altLang="fr-FR" sz="1600" i="1" u="sng" dirty="0">
                <a:latin typeface="Arial" panose="020B0604020202020204" pitchFamily="34" charset="0"/>
              </a:rPr>
              <a:t>Note</a:t>
            </a:r>
            <a:r>
              <a:rPr lang="fr-FR" altLang="fr-FR" sz="1600" i="1" dirty="0">
                <a:latin typeface="Arial" panose="020B0604020202020204" pitchFamily="34" charset="0"/>
              </a:rPr>
              <a:t> : Pour la rédaction de ce document, l’auteur relate l’expérience d’autres personnes. Et il les remercie, d’avance, pour les informations précieuses qu’elles lui ont fournies. </a:t>
            </a:r>
          </a:p>
          <a:p>
            <a:pPr algn="just" eaLnBrk="1" hangingPunct="1">
              <a:spcBef>
                <a:spcPct val="0"/>
              </a:spcBef>
              <a:buFontTx/>
              <a:buNone/>
            </a:pPr>
            <a:r>
              <a:rPr lang="fr-FR" altLang="fr-FR" sz="1600" i="1" dirty="0">
                <a:latin typeface="Arial" panose="020B0604020202020204" pitchFamily="34" charset="0"/>
              </a:rPr>
              <a:t>Il est possible que ce document puisse donner des idées aux « corrompus », nous en prenons le risque.</a:t>
            </a:r>
          </a:p>
        </p:txBody>
      </p:sp>
      <p:pic>
        <p:nvPicPr>
          <p:cNvPr id="9222" name="Picture 7" descr="rienDansLesPoches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038" y="5180013"/>
            <a:ext cx="1543050" cy="154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40" y="5211763"/>
            <a:ext cx="31527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oneTexte 2"/>
          <p:cNvSpPr txBox="1">
            <a:spLocks noChangeArrowheads="1"/>
          </p:cNvSpPr>
          <p:nvPr/>
        </p:nvSpPr>
        <p:spPr bwMode="auto">
          <a:xfrm>
            <a:off x="136444" y="825500"/>
            <a:ext cx="8900052"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K. </a:t>
            </a:r>
            <a:r>
              <a:rPr lang="fr-FR" altLang="fr-FR" sz="1400" dirty="0">
                <a:latin typeface="Arial" panose="020B0604020202020204" pitchFamily="34" charset="0"/>
              </a:rPr>
              <a:t>(Corée du Nord) : Il disposerait d’une fortune estimée à 4 milliards de dollars (en 2010) qui lui permettrait de conserver son train de vie très dépensier. Il aurait un goût prononcé pour la haute gastronomie, ne mangeant que des plats raffinés, buvant de chers vins principalement français et appréciant particulièrement le cognac. D’après les services secrets de la Corée du Sud, ces 4 milliards de dollars auraient d’abord été cachés en Suisse, mais auraient quitté le pays quand les banques suisses ont mis en place des contrôles plus importants sur le blanchiment. Ces milliards auraient ensuite transité par le Luxembourg avant de s’envoler vers des banques dans des paradis fiscaux discrets. Toujours d’après les services secrets sud-coréens, ces quatre milliards de dollars seraient le fruit d’activités illégales telles que la vente de technologie nucléaire, le trafic de drogue, le travail forcés dans les goulags du pays ainsi que de la fausse monnaie.</a:t>
            </a:r>
            <a:r>
              <a:rPr lang="fr-FR" altLang="fr-FR" sz="1200" dirty="0">
                <a:latin typeface="Arial" panose="020B0604020202020204" pitchFamily="34" charset="0"/>
              </a:rPr>
              <a:t> Source : </a:t>
            </a:r>
            <a:r>
              <a:rPr lang="fr-FR" altLang="fr-FR" sz="1200" dirty="0">
                <a:latin typeface="Arial" panose="020B0604020202020204" pitchFamily="34" charset="0"/>
                <a:hlinkClick r:id="rId2"/>
              </a:rPr>
              <a:t>http://www.richescelebres.com/rois-reines-emirs/kim-jong-il-218/</a:t>
            </a:r>
            <a:r>
              <a:rPr lang="fr-FR" altLang="fr-FR" sz="1200" dirty="0">
                <a:latin typeface="Arial" panose="020B0604020202020204" pitchFamily="34" charset="0"/>
              </a:rPr>
              <a:t> </a:t>
            </a:r>
            <a:endParaRPr lang="fr-FR" altLang="fr-FR" sz="1400" dirty="0">
              <a:latin typeface="Arial" panose="020B0604020202020204" pitchFamily="34" charset="0"/>
            </a:endParaRPr>
          </a:p>
          <a:p>
            <a:pPr algn="just" eaLnBrk="1" hangingPunct="1">
              <a:spcBef>
                <a:spcPct val="0"/>
              </a:spcBef>
              <a:buFontTx/>
              <a:buNone/>
            </a:pPr>
            <a:r>
              <a:rPr lang="fr-FR" altLang="fr-FR" sz="1400" b="1" i="1" dirty="0">
                <a:latin typeface="Arial" panose="020B0604020202020204" pitchFamily="34" charset="0"/>
              </a:rPr>
              <a:t>B. </a:t>
            </a:r>
            <a:r>
              <a:rPr lang="fr-FR" altLang="fr-FR" sz="1400" dirty="0">
                <a:latin typeface="Arial" panose="020B0604020202020204" pitchFamily="34" charset="0"/>
              </a:rPr>
              <a:t>(Syrie) : Selon le magazine économique américain </a:t>
            </a:r>
            <a:r>
              <a:rPr lang="fr-FR" altLang="fr-FR" sz="1400" i="1" dirty="0">
                <a:latin typeface="Arial" panose="020B0604020202020204" pitchFamily="34" charset="0"/>
              </a:rPr>
              <a:t>People </a:t>
            </a:r>
            <a:r>
              <a:rPr lang="fr-FR" altLang="fr-FR" sz="1400" i="1" dirty="0" err="1">
                <a:latin typeface="Arial" panose="020B0604020202020204" pitchFamily="34" charset="0"/>
              </a:rPr>
              <a:t>With</a:t>
            </a:r>
            <a:r>
              <a:rPr lang="fr-FR" altLang="fr-FR" sz="1400" i="1" dirty="0">
                <a:latin typeface="Arial" panose="020B0604020202020204" pitchFamily="34" charset="0"/>
              </a:rPr>
              <a:t> Money</a:t>
            </a:r>
            <a:r>
              <a:rPr lang="fr-FR" altLang="fr-FR" sz="1400" dirty="0">
                <a:latin typeface="Arial" panose="020B0604020202020204" pitchFamily="34" charset="0"/>
              </a:rPr>
              <a:t> et sa très attendue liste des « chef d'États les mieux payés du monde » publiée vendredi (7 novembre 2014), </a:t>
            </a:r>
            <a:r>
              <a:rPr lang="fr-FR" altLang="fr-FR" sz="1400" dirty="0" err="1">
                <a:latin typeface="Arial" panose="020B0604020202020204" pitchFamily="34" charset="0"/>
              </a:rPr>
              <a:t>Bachar</a:t>
            </a:r>
            <a:r>
              <a:rPr lang="fr-FR" altLang="fr-FR" sz="1400" dirty="0">
                <a:latin typeface="Arial" panose="020B0604020202020204" pitchFamily="34" charset="0"/>
              </a:rPr>
              <a:t> Al-Assad aurait amassé entre les mois d'octobre 2013 et octobre 2014, la prodigieuse somme de 82 millions d'euros. D'après ses calculs, le chef d'État-entrepreneur pèserait près de 245 millions d'euros. Outre ses gains professionnels il devrait son immense fortune à de judicieux placements boursiers, un patrimoine immobilier conséquent et le très lucratif contrat publicitaire avec les </a:t>
            </a:r>
            <a:r>
              <a:rPr lang="fr-FR" altLang="fr-FR" sz="1400" dirty="0" err="1">
                <a:latin typeface="Arial" panose="020B0604020202020204" pitchFamily="34" charset="0"/>
              </a:rPr>
              <a:t>cosmétiques</a:t>
            </a:r>
            <a:r>
              <a:rPr lang="fr-FR" altLang="fr-FR" sz="1400" i="1" dirty="0" err="1">
                <a:latin typeface="Arial" panose="020B0604020202020204" pitchFamily="34" charset="0"/>
              </a:rPr>
              <a:t>CoverGirl</a:t>
            </a:r>
            <a:r>
              <a:rPr lang="fr-FR" altLang="fr-FR" sz="1400" dirty="0">
                <a:latin typeface="Arial" panose="020B0604020202020204" pitchFamily="34" charset="0"/>
              </a:rPr>
              <a:t>. Il possèderait également plusieurs restaurants à Damas (dont la chaîne « </a:t>
            </a:r>
            <a:r>
              <a:rPr lang="fr-FR" altLang="fr-FR" sz="1400" i="1" dirty="0">
                <a:latin typeface="Arial" panose="020B0604020202020204" pitchFamily="34" charset="0"/>
              </a:rPr>
              <a:t>Chez l'gros </a:t>
            </a:r>
            <a:r>
              <a:rPr lang="fr-FR" altLang="fr-FR" sz="1400" i="1" dirty="0" err="1">
                <a:latin typeface="Arial" panose="020B0604020202020204" pitchFamily="34" charset="0"/>
              </a:rPr>
              <a:t>Bachar</a:t>
            </a:r>
            <a:r>
              <a:rPr lang="fr-FR" altLang="fr-FR" sz="1400" dirty="0">
                <a:latin typeface="Arial" panose="020B0604020202020204" pitchFamily="34" charset="0"/>
              </a:rPr>
              <a:t> »), un club de Football à Damas, et serait également impliqué dans la mode adolescente avec une ligne de vêtements « </a:t>
            </a:r>
            <a:r>
              <a:rPr lang="fr-FR" altLang="fr-FR" sz="1400" i="1" dirty="0">
                <a:latin typeface="Arial" panose="020B0604020202020204" pitchFamily="34" charset="0"/>
              </a:rPr>
              <a:t>Assad Séduction</a:t>
            </a:r>
            <a:r>
              <a:rPr lang="fr-FR" altLang="fr-FR" sz="1400" dirty="0">
                <a:latin typeface="Arial" panose="020B0604020202020204" pitchFamily="34" charset="0"/>
              </a:rPr>
              <a:t> » ainsi qu'un parfum « </a:t>
            </a:r>
            <a:r>
              <a:rPr lang="fr-FR" altLang="fr-FR" sz="1400" i="1" dirty="0">
                <a:latin typeface="Arial" panose="020B0604020202020204" pitchFamily="34" charset="0"/>
              </a:rPr>
              <a:t>L'eau de </a:t>
            </a:r>
            <a:r>
              <a:rPr lang="fr-FR" altLang="fr-FR" sz="1400" i="1" dirty="0" err="1">
                <a:latin typeface="Arial" panose="020B0604020202020204" pitchFamily="34" charset="0"/>
              </a:rPr>
              <a:t>Bachar</a:t>
            </a:r>
            <a:r>
              <a:rPr lang="fr-FR" altLang="fr-FR" sz="1400" dirty="0">
                <a:latin typeface="Arial" panose="020B0604020202020204" pitchFamily="34" charset="0"/>
              </a:rPr>
              <a:t> », autant de succès financiers. </a:t>
            </a:r>
            <a:r>
              <a:rPr lang="fr-FR" altLang="fr-FR" sz="1200" dirty="0">
                <a:latin typeface="Arial" panose="020B0604020202020204" pitchFamily="34" charset="0"/>
              </a:rPr>
              <a:t>Source : </a:t>
            </a:r>
            <a:r>
              <a:rPr lang="fr-FR" altLang="fr-FR" sz="1200" dirty="0">
                <a:latin typeface="Arial" panose="020B0604020202020204" pitchFamily="34" charset="0"/>
                <a:hlinkClick r:id="rId3"/>
              </a:rPr>
              <a:t>http://fr.mediamass.net/people/bachar-el-assad/plus-gros-salaire.html</a:t>
            </a:r>
            <a:r>
              <a:rPr lang="fr-FR" altLang="fr-FR" sz="1200" dirty="0">
                <a:latin typeface="Arial" panose="020B0604020202020204" pitchFamily="34" charset="0"/>
              </a:rPr>
              <a:t> </a:t>
            </a:r>
          </a:p>
          <a:p>
            <a:pPr eaLnBrk="1" hangingPunct="1">
              <a:spcBef>
                <a:spcPct val="0"/>
              </a:spcBef>
              <a:buFontTx/>
              <a:buNone/>
            </a:pPr>
            <a:r>
              <a:rPr lang="fr-FR" altLang="fr-FR" sz="1400" b="1" i="1" dirty="0">
                <a:latin typeface="Arial" panose="020B0604020202020204" pitchFamily="34" charset="0"/>
              </a:rPr>
              <a:t>H. </a:t>
            </a:r>
            <a:r>
              <a:rPr lang="fr-FR" altLang="fr-FR" sz="1400" dirty="0">
                <a:latin typeface="Arial" panose="020B0604020202020204" pitchFamily="34" charset="0"/>
              </a:rPr>
              <a:t>et son clan (Egypte) : À la date de sa chute, en 2011, la fortune qu'il détient avec sa famille est estimée par certains experts entre 40 milliards et 70 milliards de dollars</a:t>
            </a:r>
            <a:r>
              <a:rPr lang="fr-FR" altLang="fr-FR" sz="1400" baseline="30000" dirty="0">
                <a:latin typeface="Arial" panose="020B0604020202020204" pitchFamily="34" charset="0"/>
                <a:hlinkClick r:id="rId4"/>
              </a:rPr>
              <a:t>35</a:t>
            </a:r>
            <a:r>
              <a:rPr lang="fr-FR" altLang="fr-FR" sz="1400" dirty="0">
                <a:latin typeface="Arial" panose="020B0604020202020204" pitchFamily="34" charset="0"/>
              </a:rPr>
              <a:t>. La répartition, selon </a:t>
            </a:r>
            <a:r>
              <a:rPr lang="fr-FR" altLang="fr-FR" sz="1400" i="1" dirty="0">
                <a:latin typeface="Arial" panose="020B0604020202020204" pitchFamily="34" charset="0"/>
                <a:hlinkClick r:id="rId5"/>
              </a:rPr>
              <a:t>ABC News</a:t>
            </a:r>
            <a:r>
              <a:rPr lang="fr-FR" altLang="fr-FR" sz="1400" dirty="0">
                <a:latin typeface="Arial" panose="020B0604020202020204" pitchFamily="34" charset="0"/>
              </a:rPr>
              <a:t>, comprend le 17 milliards de dollars pour Moubarak 10 milliards de dollars pour son deuxième fils, Gamal, et 40 milliards de dollars pour le reste de la famille. </a:t>
            </a:r>
            <a:r>
              <a:rPr lang="fr-FR" altLang="fr-FR" sz="1000" dirty="0">
                <a:latin typeface="Arial" panose="020B0604020202020204" pitchFamily="34" charset="0"/>
              </a:rPr>
              <a:t>Source : </a:t>
            </a:r>
            <a:r>
              <a:rPr lang="fr-FR" altLang="fr-FR" sz="1000" dirty="0">
                <a:latin typeface="Arial" panose="020B0604020202020204" pitchFamily="34" charset="0"/>
                <a:hlinkClick r:id="rId6"/>
              </a:rPr>
              <a:t>http://theweek.com/article/index/212105/hosni-mubaraks-stolen-70-billion-fortune</a:t>
            </a:r>
            <a:r>
              <a:rPr lang="fr-FR" altLang="fr-FR" sz="1000" dirty="0">
                <a:latin typeface="Arial" panose="020B0604020202020204" pitchFamily="34" charset="0"/>
              </a:rPr>
              <a:t> </a:t>
            </a:r>
          </a:p>
          <a:p>
            <a:pPr algn="just" eaLnBrk="1" hangingPunct="1">
              <a:spcBef>
                <a:spcPct val="0"/>
              </a:spcBef>
              <a:buFontTx/>
              <a:buNone/>
            </a:pPr>
            <a:r>
              <a:rPr lang="fr-FR" altLang="fr-FR" sz="1400" b="1" i="1" dirty="0">
                <a:latin typeface="Arial" panose="020B0604020202020204" pitchFamily="34" charset="0"/>
              </a:rPr>
              <a:t>V. </a:t>
            </a:r>
            <a:r>
              <a:rPr lang="fr-FR" altLang="fr-FR" sz="1400" dirty="0">
                <a:latin typeface="Arial" panose="020B0604020202020204" pitchFamily="34" charset="0"/>
              </a:rPr>
              <a:t>(Ukraine) : </a:t>
            </a:r>
            <a:r>
              <a:rPr lang="fr-FR" sz="1400" dirty="0">
                <a:latin typeface="Arial" panose="020B0604020202020204" pitchFamily="34" charset="0"/>
                <a:hlinkClick r:id="rId7" tooltip="Liste des présidents de l'Ukraine"/>
              </a:rPr>
              <a:t>président d'Ukraine</a:t>
            </a:r>
            <a:r>
              <a:rPr lang="fr-FR" sz="1400" dirty="0">
                <a:latin typeface="Arial" panose="020B0604020202020204" pitchFamily="34" charset="0"/>
              </a:rPr>
              <a:t>, de février </a:t>
            </a:r>
            <a:r>
              <a:rPr lang="fr-FR" sz="1400" dirty="0">
                <a:latin typeface="Arial" panose="020B0604020202020204" pitchFamily="34" charset="0"/>
                <a:hlinkClick r:id="rId8" tooltip="2010"/>
              </a:rPr>
              <a:t>2010</a:t>
            </a:r>
            <a:r>
              <a:rPr lang="fr-FR" sz="1400" dirty="0">
                <a:latin typeface="Arial" panose="020B0604020202020204" pitchFamily="34" charset="0"/>
              </a:rPr>
              <a:t> à février 2014, prête serment le </a:t>
            </a:r>
            <a:r>
              <a:rPr lang="fr-FR" sz="1400" dirty="0">
                <a:latin typeface="Arial" panose="020B0604020202020204" pitchFamily="34" charset="0"/>
                <a:hlinkClick r:id="rId9" tooltip="25 février"/>
              </a:rPr>
              <a:t>25</a:t>
            </a:r>
            <a:r>
              <a:rPr lang="fr-FR" sz="1400" dirty="0">
                <a:latin typeface="Arial" panose="020B0604020202020204" pitchFamily="34" charset="0"/>
              </a:rPr>
              <a:t> </a:t>
            </a:r>
            <a:r>
              <a:rPr lang="fr-FR" sz="1400" dirty="0">
                <a:latin typeface="Arial" panose="020B0604020202020204" pitchFamily="34" charset="0"/>
                <a:hlinkClick r:id="rId10" tooltip="Février 2010"/>
              </a:rPr>
              <a:t>février</a:t>
            </a:r>
            <a:r>
              <a:rPr lang="fr-FR" sz="1400" dirty="0">
                <a:latin typeface="Arial" panose="020B0604020202020204" pitchFamily="34" charset="0"/>
              </a:rPr>
              <a:t> </a:t>
            </a:r>
            <a:r>
              <a:rPr lang="fr-FR" sz="1400" dirty="0">
                <a:latin typeface="Arial" panose="020B0604020202020204" pitchFamily="34" charset="0"/>
                <a:hlinkClick r:id="rId8" tooltip="2010"/>
              </a:rPr>
              <a:t>2010</a:t>
            </a:r>
            <a:r>
              <a:rPr lang="fr-FR" sz="1400" dirty="0">
                <a:latin typeface="Arial" panose="020B0604020202020204" pitchFamily="34" charset="0"/>
              </a:rPr>
              <a:t>, devant les membres du Parlement ukrainien. Il y dénonce « </a:t>
            </a:r>
            <a:r>
              <a:rPr lang="fr-FR" sz="1400" i="1" dirty="0">
                <a:latin typeface="Arial" panose="020B0604020202020204" pitchFamily="34" charset="0"/>
              </a:rPr>
              <a:t>des dettes colossales, la pauvreté, une économie qui s'effondre, la corruption</a:t>
            </a:r>
            <a:r>
              <a:rPr lang="fr-FR" sz="1400" dirty="0">
                <a:latin typeface="Arial" panose="020B0604020202020204" pitchFamily="34" charset="0"/>
              </a:rPr>
              <a:t> »</a:t>
            </a:r>
            <a:r>
              <a:rPr lang="fr-FR" sz="1400" baseline="30000" dirty="0">
                <a:latin typeface="Arial" panose="020B0604020202020204" pitchFamily="34" charset="0"/>
                <a:hlinkClick r:id="rId11"/>
              </a:rPr>
              <a:t>26</a:t>
            </a:r>
            <a:r>
              <a:rPr lang="fr-FR" sz="1400" dirty="0">
                <a:latin typeface="Arial" panose="020B0604020202020204" pitchFamily="34" charset="0"/>
              </a:rPr>
              <a:t>. Depuis, il est accusé de corruptions multiples (on a retrouvé dans sa maison de campagne des papiers sur une comptabilité truquée). </a:t>
            </a:r>
            <a:r>
              <a:rPr lang="fr-FR" sz="1000" dirty="0"/>
              <a:t>Source : </a:t>
            </a:r>
            <a:r>
              <a:rPr lang="fr-FR" sz="1000" dirty="0">
                <a:hlinkClick r:id="rId12"/>
              </a:rPr>
              <a:t>http://www.courrierinternational.com/article/2014/02/24/visite-guidee-chez-un-president-en-fuite</a:t>
            </a:r>
            <a:r>
              <a:rPr lang="fr-FR" sz="1400" dirty="0"/>
              <a:t> </a:t>
            </a:r>
          </a:p>
        </p:txBody>
      </p:sp>
      <p:sp>
        <p:nvSpPr>
          <p:cNvPr id="80899" name="Rectangle 1"/>
          <p:cNvSpPr>
            <a:spLocks noChangeArrowheads="1"/>
          </p:cNvSpPr>
          <p:nvPr/>
        </p:nvSpPr>
        <p:spPr bwMode="auto">
          <a:xfrm>
            <a:off x="2555777" y="10116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090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2F50BAC-A665-4791-BEBF-F6887E8135EB}" type="slidenum">
              <a:rPr lang="fr-FR" altLang="fr-FR" sz="1200">
                <a:solidFill>
                  <a:srgbClr val="898989"/>
                </a:solidFill>
              </a:rPr>
              <a:pPr algn="r" eaLnBrk="1" hangingPunct="1">
                <a:spcBef>
                  <a:spcPct val="0"/>
                </a:spcBef>
                <a:buFontTx/>
                <a:buNone/>
              </a:pPr>
              <a:t>100</a:t>
            </a:fld>
            <a:endParaRPr lang="fr-FR" altLang="fr-FR" sz="1200">
              <a:solidFill>
                <a:srgbClr val="898989"/>
              </a:solidFill>
            </a:endParaRPr>
          </a:p>
        </p:txBody>
      </p:sp>
      <p:sp>
        <p:nvSpPr>
          <p:cNvPr id="6" name="ZoneTexte 3"/>
          <p:cNvSpPr txBox="1">
            <a:spLocks noChangeArrowheads="1"/>
          </p:cNvSpPr>
          <p:nvPr/>
        </p:nvSpPr>
        <p:spPr bwMode="auto">
          <a:xfrm>
            <a:off x="136447" y="457200"/>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2"/>
          <p:cNvSpPr txBox="1">
            <a:spLocks noChangeArrowheads="1"/>
          </p:cNvSpPr>
          <p:nvPr/>
        </p:nvSpPr>
        <p:spPr bwMode="auto">
          <a:xfrm>
            <a:off x="107952" y="1052514"/>
            <a:ext cx="8856663"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T. </a:t>
            </a:r>
            <a:r>
              <a:rPr lang="fr-FR" altLang="fr-FR" sz="1400" dirty="0">
                <a:latin typeface="Arial" panose="020B0604020202020204" pitchFamily="34" charset="0"/>
              </a:rPr>
              <a:t>(Guinée équatoriale) : Des journalistes du </a:t>
            </a:r>
            <a:r>
              <a:rPr lang="fr-FR" altLang="fr-FR" sz="1400" i="1" dirty="0">
                <a:latin typeface="Arial" panose="020B0604020202020204" pitchFamily="34" charset="0"/>
                <a:hlinkClick r:id="rId2" tooltip="Los Angeles Times"/>
              </a:rPr>
              <a:t>Los Angeles Times</a:t>
            </a:r>
            <a:r>
              <a:rPr lang="fr-FR" altLang="fr-FR" sz="1400" dirty="0">
                <a:latin typeface="Arial" panose="020B0604020202020204" pitchFamily="34" charset="0"/>
              </a:rPr>
              <a:t> ont découvert des preuves que de grandes compagnies pétrolières américaines paient des revenus directement sur un compte détenu, sous le contrôle du président, à la </a:t>
            </a:r>
            <a:r>
              <a:rPr lang="fr-FR" altLang="fr-FR" sz="1400" dirty="0" err="1">
                <a:latin typeface="Arial" panose="020B0604020202020204" pitchFamily="34" charset="0"/>
              </a:rPr>
              <a:t>Riggs</a:t>
            </a:r>
            <a:r>
              <a:rPr lang="fr-FR" altLang="fr-FR" sz="1400" dirty="0">
                <a:latin typeface="Arial" panose="020B0604020202020204" pitchFamily="34" charset="0"/>
              </a:rPr>
              <a:t> Bank, basée au centre ville de </a:t>
            </a:r>
            <a:r>
              <a:rPr lang="fr-FR" altLang="fr-FR" sz="1400" dirty="0">
                <a:latin typeface="Arial" panose="020B0604020202020204" pitchFamily="34" charset="0"/>
                <a:hlinkClick r:id="rId3" tooltip="Washington, D.C."/>
              </a:rPr>
              <a:t>Washington, D.C.</a:t>
            </a:r>
            <a:r>
              <a:rPr lang="fr-FR" altLang="fr-FR" sz="1400" dirty="0">
                <a:latin typeface="Arial" panose="020B0604020202020204" pitchFamily="34" charset="0"/>
              </a:rPr>
              <a:t>... (le solde était de 300 millions de USD)</a:t>
            </a:r>
            <a:r>
              <a:rPr lang="fr-FR" altLang="fr-FR" sz="1400" baseline="30000" dirty="0">
                <a:latin typeface="Arial" panose="020B0604020202020204" pitchFamily="34" charset="0"/>
                <a:hlinkClick r:id="rId4"/>
              </a:rPr>
              <a:t>4</a:t>
            </a:r>
            <a:r>
              <a:rPr lang="fr-FR" altLang="fr-FR" sz="1400" dirty="0">
                <a:latin typeface="Arial" panose="020B0604020202020204" pitchFamily="34" charset="0"/>
              </a:rPr>
              <a:t>. Le magazine </a:t>
            </a:r>
            <a:r>
              <a:rPr lang="fr-FR" altLang="fr-FR" sz="1400" i="1" dirty="0">
                <a:latin typeface="Arial" panose="020B0604020202020204" pitchFamily="34" charset="0"/>
                <a:hlinkClick r:id="rId5" tooltip="Forbes (magazine)"/>
              </a:rPr>
              <a:t>Forbes</a:t>
            </a:r>
            <a:r>
              <a:rPr lang="fr-FR" altLang="fr-FR" sz="1400" dirty="0">
                <a:latin typeface="Arial" panose="020B0604020202020204" pitchFamily="34" charset="0"/>
              </a:rPr>
              <a:t> assure qu'il est l'un des chefs d'État les plus riches du monde, avec une fortune estimée à 600 millions de dollars</a:t>
            </a:r>
            <a:r>
              <a:rPr lang="fr-FR" altLang="fr-FR" sz="1400" baseline="30000" dirty="0">
                <a:latin typeface="Arial" panose="020B0604020202020204" pitchFamily="34" charset="0"/>
                <a:hlinkClick r:id="rId4"/>
              </a:rPr>
              <a:t>5</a:t>
            </a:r>
            <a:r>
              <a:rPr lang="fr-FR" altLang="fr-FR" sz="1400" dirty="0">
                <a:latin typeface="Arial" panose="020B0604020202020204" pitchFamily="34" charset="0"/>
              </a:rPr>
              <a:t>. En mai 2009, le parquet anticorruption espagnol a demandé une enquête pour </a:t>
            </a:r>
            <a:r>
              <a:rPr lang="fr-FR" altLang="fr-FR" sz="1400" dirty="0">
                <a:latin typeface="Arial" panose="020B0604020202020204" pitchFamily="34" charset="0"/>
                <a:hlinkClick r:id="rId6" tooltip="Blanchiment d'argent"/>
              </a:rPr>
              <a:t>blanchiment</a:t>
            </a:r>
            <a:r>
              <a:rPr lang="fr-FR" altLang="fr-FR" sz="1400" dirty="0">
                <a:latin typeface="Arial" panose="020B0604020202020204" pitchFamily="34" charset="0"/>
              </a:rPr>
              <a:t> sur les comptes et investissements en Espagne du président </a:t>
            </a:r>
            <a:r>
              <a:rPr lang="fr-FR" altLang="fr-FR" sz="1400" dirty="0" err="1">
                <a:latin typeface="Arial" panose="020B0604020202020204" pitchFamily="34" charset="0"/>
              </a:rPr>
              <a:t>Teodoro</a:t>
            </a:r>
            <a:r>
              <a:rPr lang="fr-FR" altLang="fr-FR" sz="1400" dirty="0">
                <a:latin typeface="Arial" panose="020B0604020202020204" pitchFamily="34" charset="0"/>
              </a:rPr>
              <a:t> </a:t>
            </a:r>
            <a:r>
              <a:rPr lang="fr-FR" altLang="fr-FR" sz="1400" dirty="0" err="1">
                <a:latin typeface="Arial" panose="020B0604020202020204" pitchFamily="34" charset="0"/>
              </a:rPr>
              <a:t>Obiang</a:t>
            </a:r>
            <a:r>
              <a:rPr lang="fr-FR" altLang="fr-FR" sz="1400" dirty="0">
                <a:latin typeface="Arial" panose="020B0604020202020204" pitchFamily="34" charset="0"/>
              </a:rPr>
              <a:t> suite à une plainte déposée en décembre 2008 par l'association pour les droits de l'Homme en Espagne, au sujet d'un transfert d'environ 19 millions d'euros de la banque américaine </a:t>
            </a:r>
            <a:r>
              <a:rPr lang="fr-FR" altLang="fr-FR" sz="1400" dirty="0" err="1">
                <a:latin typeface="Arial" panose="020B0604020202020204" pitchFamily="34" charset="0"/>
                <a:hlinkClick r:id="rId7" tooltip="Riggs (banque) (page inexistante)"/>
              </a:rPr>
              <a:t>Riggs</a:t>
            </a:r>
            <a:r>
              <a:rPr lang="fr-FR" altLang="fr-FR" sz="1400" dirty="0">
                <a:latin typeface="Arial" panose="020B0604020202020204" pitchFamily="34" charset="0"/>
              </a:rPr>
              <a:t> sur le compte d'une banque espagnole aux </a:t>
            </a:r>
            <a:r>
              <a:rPr lang="fr-FR" altLang="fr-FR" sz="1400" dirty="0">
                <a:latin typeface="Arial" panose="020B0604020202020204" pitchFamily="34" charset="0"/>
                <a:hlinkClick r:id="rId8" tooltip="Baléares"/>
              </a:rPr>
              <a:t>Baléares</a:t>
            </a:r>
            <a:r>
              <a:rPr lang="fr-FR" altLang="fr-FR" sz="1400" dirty="0">
                <a:latin typeface="Arial" panose="020B0604020202020204" pitchFamily="34" charset="0"/>
              </a:rPr>
              <a:t>, entre 2000 et 2003</a:t>
            </a:r>
            <a:r>
              <a:rPr lang="fr-FR" altLang="fr-FR" sz="1400" baseline="30000" dirty="0">
                <a:latin typeface="Arial" panose="020B0604020202020204" pitchFamily="34" charset="0"/>
                <a:hlinkClick r:id="rId4"/>
              </a:rPr>
              <a:t>14</a:t>
            </a:r>
            <a:r>
              <a:rPr lang="fr-FR" altLang="fr-FR" sz="1400" dirty="0">
                <a:latin typeface="Arial" panose="020B0604020202020204" pitchFamily="34" charset="0"/>
              </a:rPr>
              <a:t>.</a:t>
            </a:r>
          </a:p>
          <a:p>
            <a:pPr algn="just" eaLnBrk="1" hangingPunct="1">
              <a:spcBef>
                <a:spcPct val="0"/>
              </a:spcBef>
              <a:buFontTx/>
              <a:buNone/>
            </a:pPr>
            <a:r>
              <a:rPr lang="fr-FR" altLang="fr-FR" sz="1400" b="1" i="1" dirty="0">
                <a:latin typeface="Arial" panose="020B0604020202020204" pitchFamily="34" charset="0"/>
              </a:rPr>
              <a:t>N. </a:t>
            </a:r>
            <a:r>
              <a:rPr lang="fr-FR" altLang="fr-FR" sz="1400" dirty="0">
                <a:latin typeface="Arial" panose="020B0604020202020204" pitchFamily="34" charset="0"/>
              </a:rPr>
              <a:t>(Kazakhstan) : </a:t>
            </a:r>
            <a:r>
              <a:rPr lang="fr-FR" altLang="fr-FR" sz="1400" dirty="0" err="1">
                <a:latin typeface="Arial" panose="020B0604020202020204" pitchFamily="34" charset="0"/>
              </a:rPr>
              <a:t>Nazarbaïev</a:t>
            </a:r>
            <a:r>
              <a:rPr lang="fr-FR" altLang="fr-FR" sz="1400" dirty="0">
                <a:latin typeface="Arial" panose="020B0604020202020204" pitchFamily="34" charset="0"/>
              </a:rPr>
              <a:t>  aurait transféré au moins 1 milliard de dollars de revenus du pétrole sur ses comptes en banque privés dans d'autres pays et sa famille contrôle d'autres entreprises clefs au Kazakhstan</a:t>
            </a:r>
            <a:r>
              <a:rPr lang="fr-FR" altLang="fr-FR" sz="1400" baseline="30000" dirty="0">
                <a:latin typeface="Arial" panose="020B0604020202020204" pitchFamily="34" charset="0"/>
                <a:hlinkClick r:id="rId9"/>
              </a:rPr>
              <a:t>57</a:t>
            </a:r>
            <a:r>
              <a:rPr lang="fr-FR" altLang="fr-FR" sz="1400" dirty="0">
                <a:latin typeface="Arial" panose="020B0604020202020204" pitchFamily="34" charset="0"/>
              </a:rPr>
              <a:t>. La famille </a:t>
            </a:r>
            <a:r>
              <a:rPr lang="fr-FR" altLang="fr-FR" sz="1400" dirty="0" err="1">
                <a:latin typeface="Arial" panose="020B0604020202020204" pitchFamily="34" charset="0"/>
              </a:rPr>
              <a:t>Nazarbaïev</a:t>
            </a:r>
            <a:r>
              <a:rPr lang="fr-FR" altLang="fr-FR" sz="1400" dirty="0">
                <a:latin typeface="Arial" panose="020B0604020202020204" pitchFamily="34" charset="0"/>
              </a:rPr>
              <a:t> elle-même fut impliquée dans une série d'enquêtes des gouvernements occidentaux en matière de blanchiment d'argent, corruption, et assassinats</a:t>
            </a:r>
            <a:r>
              <a:rPr lang="fr-FR" altLang="fr-FR" sz="1400" baseline="30000" dirty="0">
                <a:latin typeface="Arial" panose="020B0604020202020204" pitchFamily="34" charset="0"/>
                <a:hlinkClick r:id="rId9"/>
              </a:rPr>
              <a:t>55</a:t>
            </a:r>
            <a:r>
              <a:rPr lang="fr-FR" altLang="fr-FR" sz="1400" dirty="0">
                <a:latin typeface="Arial" panose="020B0604020202020204" pitchFamily="34" charset="0"/>
              </a:rPr>
              <a:t>. Sa fille </a:t>
            </a:r>
            <a:r>
              <a:rPr lang="fr-FR" altLang="fr-FR" sz="1400" dirty="0" err="1">
                <a:latin typeface="Arial" panose="020B0604020202020204" pitchFamily="34" charset="0"/>
              </a:rPr>
              <a:t>Dinara</a:t>
            </a:r>
            <a:r>
              <a:rPr lang="fr-FR" altLang="fr-FR" sz="1400" dirty="0">
                <a:latin typeface="Arial" panose="020B0604020202020204" pitchFamily="34" charset="0"/>
              </a:rPr>
              <a:t> </a:t>
            </a:r>
            <a:r>
              <a:rPr lang="fr-FR" altLang="fr-FR" sz="1400" dirty="0" err="1">
                <a:latin typeface="Arial" panose="020B0604020202020204" pitchFamily="34" charset="0"/>
              </a:rPr>
              <a:t>Kulibaeva</a:t>
            </a:r>
            <a:r>
              <a:rPr lang="fr-FR" altLang="fr-FR" sz="1400" dirty="0">
                <a:latin typeface="Arial" panose="020B0604020202020204" pitchFamily="34" charset="0"/>
              </a:rPr>
              <a:t> et son gendre </a:t>
            </a:r>
            <a:r>
              <a:rPr lang="fr-FR" altLang="fr-FR" sz="1400" dirty="0" err="1">
                <a:latin typeface="Arial" panose="020B0604020202020204" pitchFamily="34" charset="0"/>
              </a:rPr>
              <a:t>Timur</a:t>
            </a:r>
            <a:r>
              <a:rPr lang="fr-FR" altLang="fr-FR" sz="1400" dirty="0">
                <a:latin typeface="Arial" panose="020B0604020202020204" pitchFamily="34" charset="0"/>
              </a:rPr>
              <a:t> </a:t>
            </a:r>
            <a:r>
              <a:rPr lang="fr-FR" altLang="fr-FR" sz="1400" dirty="0" err="1">
                <a:latin typeface="Arial" panose="020B0604020202020204" pitchFamily="34" charset="0"/>
              </a:rPr>
              <a:t>Kulibaev</a:t>
            </a:r>
            <a:r>
              <a:rPr lang="fr-FR" altLang="fr-FR" sz="1400" dirty="0">
                <a:latin typeface="Arial" panose="020B0604020202020204" pitchFamily="34" charset="0"/>
              </a:rPr>
              <a:t>, qui contrôlent la </a:t>
            </a:r>
            <a:r>
              <a:rPr lang="fr-FR" altLang="fr-FR" sz="1400" dirty="0" err="1">
                <a:latin typeface="Arial" panose="020B0604020202020204" pitchFamily="34" charset="0"/>
              </a:rPr>
              <a:t>Halyk</a:t>
            </a:r>
            <a:r>
              <a:rPr lang="fr-FR" altLang="fr-FR" sz="1400" dirty="0">
                <a:latin typeface="Arial" panose="020B0604020202020204" pitchFamily="34" charset="0"/>
              </a:rPr>
              <a:t> Bank, l'un des plus grands établissements financiers du Kazakhstan, pèsent à eux deux près de 2,6 milliards de dollars, selon </a:t>
            </a:r>
            <a:r>
              <a:rPr lang="fr-FR" altLang="fr-FR" sz="1400" u="sng" dirty="0">
                <a:latin typeface="Arial" panose="020B0604020202020204" pitchFamily="34" charset="0"/>
                <a:hlinkClick r:id="rId10"/>
              </a:rPr>
              <a:t>le dernier classement Forbes</a:t>
            </a:r>
            <a:r>
              <a:rPr lang="fr-FR" altLang="fr-FR" sz="1400" dirty="0">
                <a:latin typeface="Arial" panose="020B0604020202020204" pitchFamily="34" charset="0"/>
              </a:rPr>
              <a:t>. Ils sont par ailleurs depuis 2010 </a:t>
            </a:r>
            <a:r>
              <a:rPr lang="fr-FR" altLang="fr-FR" sz="1400" u="sng" dirty="0">
                <a:latin typeface="Arial" panose="020B0604020202020204" pitchFamily="34" charset="0"/>
                <a:hlinkClick r:id="rId11"/>
              </a:rPr>
              <a:t>sous le coup d'une enquête en Suisse pour blanchiment d'argent</a:t>
            </a:r>
            <a:r>
              <a:rPr lang="fr-FR" altLang="fr-FR" sz="1400" dirty="0">
                <a:latin typeface="Arial" panose="020B0604020202020204" pitchFamily="34" charset="0"/>
              </a:rPr>
              <a:t>, alors qu'ils s'étaient offerts en 2009 une somptueuse villa dans la Confédération helvétique pour la modique somme de 75 millions de francs suisses (61,3 millions d'euros). Suite aux accusations portées contre lui, </a:t>
            </a:r>
            <a:r>
              <a:rPr lang="fr-FR" altLang="fr-FR" sz="1400" i="1" dirty="0">
                <a:latin typeface="Arial" panose="020B0604020202020204" pitchFamily="34" charset="0"/>
              </a:rPr>
              <a:t>ce président déclara la guerre à la corruption et ordonna l'adoption de « 10 étapes contre la corruption »</a:t>
            </a:r>
            <a:r>
              <a:rPr lang="fr-FR" altLang="fr-FR" sz="1400" i="1" baseline="30000" dirty="0">
                <a:latin typeface="Arial" panose="020B0604020202020204" pitchFamily="34" charset="0"/>
                <a:hlinkClick r:id="rId9"/>
              </a:rPr>
              <a:t>54</a:t>
            </a:r>
            <a:r>
              <a:rPr lang="fr-FR" altLang="fr-FR" sz="1400" i="1" dirty="0">
                <a:latin typeface="Arial" panose="020B0604020202020204" pitchFamily="34" charset="0"/>
              </a:rPr>
              <a:t> pour combattre la corruption à tous les niveaux de la société et de l’État</a:t>
            </a:r>
            <a:r>
              <a:rPr lang="fr-FR" altLang="fr-FR" sz="1400" dirty="0">
                <a:latin typeface="Arial" panose="020B0604020202020204" pitchFamily="34" charset="0"/>
              </a:rPr>
              <a:t>. Certaines ONG ont accusé le gouvernement de </a:t>
            </a:r>
            <a:r>
              <a:rPr lang="fr-FR" altLang="fr-FR" sz="1400" dirty="0" err="1">
                <a:latin typeface="Arial" panose="020B0604020202020204" pitchFamily="34" charset="0"/>
              </a:rPr>
              <a:t>Nazarbaïev</a:t>
            </a:r>
            <a:r>
              <a:rPr lang="fr-FR" altLang="fr-FR" sz="1400" dirty="0">
                <a:latin typeface="Arial" panose="020B0604020202020204" pitchFamily="34" charset="0"/>
              </a:rPr>
              <a:t> de ne pas participer aux efforts anti-corruption. En 2014, l'Observatoire géopolitique des criminalités (OGC) et l'association Sherpa viennent de désigner </a:t>
            </a:r>
            <a:r>
              <a:rPr lang="fr-FR" altLang="fr-FR" sz="1400" dirty="0" err="1">
                <a:latin typeface="Arial" panose="020B0604020202020204" pitchFamily="34" charset="0"/>
              </a:rPr>
              <a:t>Noursoultan</a:t>
            </a:r>
            <a:r>
              <a:rPr lang="fr-FR" altLang="fr-FR" sz="1400" dirty="0">
                <a:latin typeface="Arial" panose="020B0604020202020204" pitchFamily="34" charset="0"/>
              </a:rPr>
              <a:t> </a:t>
            </a:r>
            <a:r>
              <a:rPr lang="fr-FR" altLang="fr-FR" sz="1400" dirty="0" err="1">
                <a:latin typeface="Arial" panose="020B0604020202020204" pitchFamily="34" charset="0"/>
              </a:rPr>
              <a:t>Nazarbaïev</a:t>
            </a:r>
            <a:r>
              <a:rPr lang="fr-FR" altLang="fr-FR" sz="1400" dirty="0">
                <a:latin typeface="Arial" panose="020B0604020202020204" pitchFamily="34" charset="0"/>
              </a:rPr>
              <a:t>, le président du Kazakhstan, comme le dictateur qui a le mieux pillé les ressources de son pays à son profit, à partir des données actuellement disponibles, en lui décernant le </a:t>
            </a:r>
            <a:r>
              <a:rPr lang="fr-FR" altLang="fr-FR" sz="1400" u="sng" dirty="0">
                <a:latin typeface="Arial" panose="020B0604020202020204" pitchFamily="34" charset="0"/>
                <a:hlinkClick r:id="rId12"/>
              </a:rPr>
              <a:t>"Dictat-or"</a:t>
            </a:r>
            <a:r>
              <a:rPr lang="fr-FR" altLang="fr-FR" sz="1400" dirty="0">
                <a:latin typeface="Arial" panose="020B0604020202020204" pitchFamily="34" charset="0"/>
              </a:rPr>
              <a:t>.</a:t>
            </a:r>
            <a:r>
              <a:rPr lang="fr-FR" altLang="fr-FR" sz="1200" dirty="0">
                <a:latin typeface="Arial" panose="020B0604020202020204" pitchFamily="34" charset="0"/>
              </a:rPr>
              <a:t> </a:t>
            </a: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13"/>
              </a:rPr>
              <a:t>http://www.challenges.fr/economie/20140204.CHA9999/il-a-ete-designe-meilleur-dictateur-de-l-annee-2014.html</a:t>
            </a:r>
            <a:r>
              <a:rPr lang="fr-FR" altLang="fr-FR" sz="1200" dirty="0">
                <a:latin typeface="Arial" panose="020B0604020202020204" pitchFamily="34" charset="0"/>
              </a:rPr>
              <a:t> </a:t>
            </a:r>
            <a:endParaRPr lang="fr-FR" altLang="fr-FR" sz="1400" dirty="0">
              <a:latin typeface="Arial" panose="020B0604020202020204" pitchFamily="34" charset="0"/>
            </a:endParaRPr>
          </a:p>
        </p:txBody>
      </p:sp>
      <p:sp>
        <p:nvSpPr>
          <p:cNvPr id="81923" name="Rectangle 1"/>
          <p:cNvSpPr>
            <a:spLocks noChangeArrowheads="1"/>
          </p:cNvSpPr>
          <p:nvPr/>
        </p:nvSpPr>
        <p:spPr bwMode="auto">
          <a:xfrm>
            <a:off x="2915817" y="140784"/>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192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A3678C4-AEEC-4B2E-82DC-94D55B65DC01}" type="slidenum">
              <a:rPr lang="fr-FR" altLang="fr-FR" sz="1200">
                <a:solidFill>
                  <a:srgbClr val="898989"/>
                </a:solidFill>
              </a:rPr>
              <a:pPr algn="r" eaLnBrk="1" hangingPunct="1">
                <a:spcBef>
                  <a:spcPct val="0"/>
                </a:spcBef>
                <a:buFontTx/>
                <a:buNone/>
              </a:pPr>
              <a:t>101</a:t>
            </a:fld>
            <a:endParaRPr lang="fr-FR" altLang="fr-FR" sz="1200">
              <a:solidFill>
                <a:srgbClr val="898989"/>
              </a:solidFill>
            </a:endParaRPr>
          </a:p>
        </p:txBody>
      </p:sp>
      <p:sp>
        <p:nvSpPr>
          <p:cNvPr id="6" name="ZoneTexte 3"/>
          <p:cNvSpPr txBox="1">
            <a:spLocks noChangeArrowheads="1"/>
          </p:cNvSpPr>
          <p:nvPr/>
        </p:nvSpPr>
        <p:spPr bwMode="auto">
          <a:xfrm>
            <a:off x="143642" y="596132"/>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oneTexte 2"/>
          <p:cNvSpPr txBox="1">
            <a:spLocks noChangeArrowheads="1"/>
          </p:cNvSpPr>
          <p:nvPr/>
        </p:nvSpPr>
        <p:spPr bwMode="auto">
          <a:xfrm>
            <a:off x="107952" y="1052514"/>
            <a:ext cx="8856663"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sz="1400" b="1" i="1" u="sng" dirty="0">
                <a:latin typeface="Arial" panose="020B0604020202020204" pitchFamily="34" charset="0"/>
                <a:hlinkClick r:id="rId2"/>
              </a:rPr>
              <a:t>Jorg Haider</a:t>
            </a:r>
            <a:r>
              <a:rPr lang="fr-FR" altLang="fr-FR" sz="1400" b="1" i="1" dirty="0">
                <a:latin typeface="Arial" panose="020B0604020202020204" pitchFamily="34" charset="0"/>
              </a:rPr>
              <a:t> </a:t>
            </a:r>
            <a:r>
              <a:rPr lang="fr-FR" altLang="fr-FR" sz="1400" dirty="0">
                <a:latin typeface="Arial" panose="020B0604020202020204" pitchFamily="34" charset="0"/>
              </a:rPr>
              <a:t>(Carinthie, Autriche) :</a:t>
            </a:r>
            <a:r>
              <a:rPr lang="fr-FR" sz="1400" dirty="0">
                <a:latin typeface="Arial" panose="020B0604020202020204" pitchFamily="34" charset="0"/>
              </a:rPr>
              <a:t> </a:t>
            </a:r>
            <a:r>
              <a:rPr lang="fr-FR" sz="1400" dirty="0">
                <a:latin typeface="Arial" panose="020B0604020202020204" pitchFamily="34" charset="0"/>
                <a:hlinkClick r:id="rId3" tooltip="Personnalité politique"/>
              </a:rPr>
              <a:t>homme politique</a:t>
            </a:r>
            <a:r>
              <a:rPr lang="fr-FR" sz="1400" dirty="0">
                <a:latin typeface="Arial" panose="020B0604020202020204" pitchFamily="34" charset="0"/>
              </a:rPr>
              <a:t> </a:t>
            </a:r>
            <a:r>
              <a:rPr lang="fr-FR" sz="1400" dirty="0">
                <a:latin typeface="Arial" panose="020B0604020202020204" pitchFamily="34" charset="0"/>
                <a:hlinkClick r:id="rId4" tooltip="Autriche"/>
              </a:rPr>
              <a:t>autrichien</a:t>
            </a:r>
            <a:r>
              <a:rPr lang="fr-FR" sz="1400" dirty="0">
                <a:latin typeface="Arial" panose="020B0604020202020204" pitchFamily="34" charset="0"/>
              </a:rPr>
              <a:t>, membre dirigeant du </a:t>
            </a:r>
            <a:r>
              <a:rPr lang="fr-FR" sz="1400" dirty="0">
                <a:latin typeface="Arial" panose="020B0604020202020204" pitchFamily="34" charset="0"/>
                <a:hlinkClick r:id="rId5" tooltip="Parti libéral d'Autriche"/>
              </a:rPr>
              <a:t>Parti autrichien de la liberté</a:t>
            </a:r>
            <a:r>
              <a:rPr lang="fr-FR" sz="1400" dirty="0">
                <a:latin typeface="Arial" panose="020B0604020202020204" pitchFamily="34" charset="0"/>
              </a:rPr>
              <a:t> (FPÖ) de </a:t>
            </a:r>
            <a:r>
              <a:rPr lang="fr-FR" sz="1400" dirty="0">
                <a:latin typeface="Arial" panose="020B0604020202020204" pitchFamily="34" charset="0"/>
                <a:hlinkClick r:id="rId6" tooltip="1977"/>
              </a:rPr>
              <a:t>1977</a:t>
            </a:r>
            <a:r>
              <a:rPr lang="fr-FR" sz="1400" dirty="0">
                <a:latin typeface="Arial" panose="020B0604020202020204" pitchFamily="34" charset="0"/>
              </a:rPr>
              <a:t> à </a:t>
            </a:r>
            <a:r>
              <a:rPr lang="fr-FR" sz="1400" dirty="0">
                <a:latin typeface="Arial" panose="020B0604020202020204" pitchFamily="34" charset="0"/>
                <a:hlinkClick r:id="rId7" tooltip="2005"/>
              </a:rPr>
              <a:t>2005</a:t>
            </a:r>
            <a:r>
              <a:rPr lang="fr-FR" sz="1400" dirty="0">
                <a:latin typeface="Arial" panose="020B0604020202020204" pitchFamily="34" charset="0"/>
              </a:rPr>
              <a:t> et président-fondateur de l'</a:t>
            </a:r>
            <a:r>
              <a:rPr lang="fr-FR" sz="1400" dirty="0">
                <a:latin typeface="Arial" panose="020B0604020202020204" pitchFamily="34" charset="0"/>
                <a:hlinkClick r:id="rId8" tooltip="Alliance pour l'avenir de l'Autriche"/>
              </a:rPr>
              <a:t>Alliance pour l'avenir de l'Autriche</a:t>
            </a:r>
            <a:r>
              <a:rPr lang="fr-FR" sz="1400" dirty="0">
                <a:latin typeface="Arial" panose="020B0604020202020204" pitchFamily="34" charset="0"/>
              </a:rPr>
              <a:t> (BZÖ) de </a:t>
            </a:r>
            <a:r>
              <a:rPr lang="fr-FR" sz="1400" dirty="0">
                <a:latin typeface="Arial" panose="020B0604020202020204" pitchFamily="34" charset="0"/>
                <a:hlinkClick r:id="rId7" tooltip="2005"/>
              </a:rPr>
              <a:t>2005</a:t>
            </a:r>
            <a:r>
              <a:rPr lang="fr-FR" sz="1400" dirty="0">
                <a:latin typeface="Arial" panose="020B0604020202020204" pitchFamily="34" charset="0"/>
              </a:rPr>
              <a:t> à </a:t>
            </a:r>
            <a:r>
              <a:rPr lang="fr-FR" sz="1400" dirty="0">
                <a:latin typeface="Arial" panose="020B0604020202020204" pitchFamily="34" charset="0"/>
                <a:hlinkClick r:id="rId9" tooltip="2008"/>
              </a:rPr>
              <a:t>2008</a:t>
            </a:r>
            <a:r>
              <a:rPr lang="fr-FR" sz="1400" dirty="0">
                <a:latin typeface="Arial" panose="020B0604020202020204" pitchFamily="34" charset="0"/>
              </a:rPr>
              <a:t>, Haider a été </a:t>
            </a:r>
            <a:r>
              <a:rPr lang="fr-FR" sz="1400" dirty="0" err="1">
                <a:latin typeface="Arial" panose="020B0604020202020204" pitchFamily="34" charset="0"/>
                <a:hlinkClick r:id="rId10" tooltip="Landeshauptmann"/>
              </a:rPr>
              <a:t>Landeshauptmann</a:t>
            </a:r>
            <a:r>
              <a:rPr lang="fr-FR" sz="1400" dirty="0">
                <a:latin typeface="Arial" panose="020B0604020202020204" pitchFamily="34" charset="0"/>
              </a:rPr>
              <a:t> (gouverneur) du land de Carinthie de </a:t>
            </a:r>
            <a:r>
              <a:rPr lang="fr-FR" sz="1400" dirty="0">
                <a:latin typeface="Arial" panose="020B0604020202020204" pitchFamily="34" charset="0"/>
                <a:hlinkClick r:id="rId11" tooltip="1989"/>
              </a:rPr>
              <a:t>1989</a:t>
            </a:r>
            <a:r>
              <a:rPr lang="fr-FR" sz="1400" dirty="0">
                <a:latin typeface="Arial" panose="020B0604020202020204" pitchFamily="34" charset="0"/>
              </a:rPr>
              <a:t> à </a:t>
            </a:r>
            <a:r>
              <a:rPr lang="fr-FR" sz="1400" dirty="0">
                <a:latin typeface="Arial" panose="020B0604020202020204" pitchFamily="34" charset="0"/>
                <a:hlinkClick r:id="rId12" tooltip="1991"/>
              </a:rPr>
              <a:t>1991</a:t>
            </a:r>
            <a:r>
              <a:rPr lang="fr-FR" sz="1400" dirty="0">
                <a:latin typeface="Arial" panose="020B0604020202020204" pitchFamily="34" charset="0"/>
              </a:rPr>
              <a:t>, puis de </a:t>
            </a:r>
            <a:r>
              <a:rPr lang="fr-FR" sz="1400" dirty="0">
                <a:latin typeface="Arial" panose="020B0604020202020204" pitchFamily="34" charset="0"/>
                <a:hlinkClick r:id="rId13" tooltip="1999"/>
              </a:rPr>
              <a:t>1999</a:t>
            </a:r>
            <a:r>
              <a:rPr lang="fr-FR" sz="1400" dirty="0">
                <a:latin typeface="Arial" panose="020B0604020202020204" pitchFamily="34" charset="0"/>
              </a:rPr>
              <a:t> jusqu'à sa mort.</a:t>
            </a:r>
            <a:r>
              <a:rPr lang="fr-FR" altLang="fr-FR" sz="1400" dirty="0">
                <a:latin typeface="Arial" panose="020B0604020202020204" pitchFamily="34" charset="0"/>
              </a:rPr>
              <a:t> </a:t>
            </a:r>
            <a:r>
              <a:rPr lang="fr-FR" sz="1400" dirty="0">
                <a:latin typeface="Arial" panose="020B0604020202020204" pitchFamily="34" charset="0"/>
              </a:rPr>
              <a:t>L'ancien chef populiste de l'extrême droite autrichienne, décédé en 2008, avait accumulé environ 45 millions d'euros au Liechtenstein, a rapporté le magazine autrichien, Profil, du 1 et 7 Août 2010, citant des sources judiciaires. Selon un livret noir manuscrit par Walter </a:t>
            </a:r>
            <a:r>
              <a:rPr lang="fr-FR" sz="1400" dirty="0" err="1">
                <a:latin typeface="Arial" panose="020B0604020202020204" pitchFamily="34" charset="0"/>
              </a:rPr>
              <a:t>Meischberger</a:t>
            </a:r>
            <a:r>
              <a:rPr lang="fr-FR" sz="1400" dirty="0">
                <a:latin typeface="Arial" panose="020B0604020202020204" pitchFamily="34" charset="0"/>
              </a:rPr>
              <a:t>, un ancien politicien du Parti de la Liberté, confisqués par les autorités autrichiennes, ces dernières ont déclaré qu‘elles examineraient ce journal détaillant les transferts d'argent de Saddam Hussein et Kadhafi. Ce journal mentionnerait un transfert de 58,7 M $ Kadhafi, ainsi que plus de 13,3 millions $ d’individus non identifiés aurait ramenés d'Irak. Il fait également référence à un confident anonyme qui aurait apporté une valise remplie de 6,6 M $ de la Suisse vers </a:t>
            </a:r>
            <a:r>
              <a:rPr lang="fr-FR" sz="1400" dirty="0">
                <a:latin typeface="Arial" panose="020B0604020202020204" pitchFamily="34" charset="0"/>
                <a:hlinkClick r:id="rId14" tooltip="Munich"/>
              </a:rPr>
              <a:t>Munich</a:t>
            </a:r>
            <a:r>
              <a:rPr lang="fr-FR" sz="1400" dirty="0">
                <a:latin typeface="Arial" panose="020B0604020202020204" pitchFamily="34" charset="0"/>
              </a:rPr>
              <a:t> à des fins d'investissement; l'argent devait provenir d'un compte en Suisse appartenant au défunt </a:t>
            </a:r>
            <a:r>
              <a:rPr lang="fr-FR" sz="1400" dirty="0" err="1">
                <a:latin typeface="Arial" panose="020B0604020202020204" pitchFamily="34" charset="0"/>
                <a:hlinkClick r:id="rId15" tooltip="Uday Hussein"/>
              </a:rPr>
              <a:t>Uday</a:t>
            </a:r>
            <a:r>
              <a:rPr lang="fr-FR" sz="1400" dirty="0">
                <a:latin typeface="Arial" panose="020B0604020202020204" pitchFamily="34" charset="0"/>
                <a:hlinkClick r:id="rId15" tooltip="Uday Hussein"/>
              </a:rPr>
              <a:t> Hussein</a:t>
            </a:r>
            <a:r>
              <a:rPr lang="fr-FR" sz="1400" dirty="0">
                <a:latin typeface="Arial" panose="020B0604020202020204" pitchFamily="34" charset="0"/>
              </a:rPr>
              <a:t> et </a:t>
            </a:r>
            <a:r>
              <a:rPr lang="fr-FR" sz="1400" dirty="0" err="1">
                <a:latin typeface="Arial" panose="020B0604020202020204" pitchFamily="34" charset="0"/>
                <a:hlinkClick r:id="rId16" tooltip="Qusay Hussein"/>
              </a:rPr>
              <a:t>Qusay</a:t>
            </a:r>
            <a:r>
              <a:rPr lang="fr-FR" sz="1400" dirty="0">
                <a:latin typeface="Arial" panose="020B0604020202020204" pitchFamily="34" charset="0"/>
                <a:hlinkClick r:id="rId16" tooltip="Qusay Hussein"/>
              </a:rPr>
              <a:t> Hussein</a:t>
            </a:r>
            <a:r>
              <a:rPr lang="fr-FR" sz="1400" dirty="0">
                <a:latin typeface="Arial" panose="020B0604020202020204" pitchFamily="34" charset="0"/>
              </a:rPr>
              <a:t> </a:t>
            </a:r>
            <a:r>
              <a:rPr lang="fr-FR" sz="1400" baseline="30000" dirty="0">
                <a:latin typeface="Arial" panose="020B0604020202020204" pitchFamily="34" charset="0"/>
                <a:hlinkClick r:id="rId17"/>
              </a:rPr>
              <a:t>[40]</a:t>
            </a:r>
            <a:r>
              <a:rPr lang="fr-FR" sz="1400" dirty="0">
                <a:latin typeface="Arial" panose="020B0604020202020204" pitchFamily="34" charset="0"/>
              </a:rPr>
              <a:t>. Interrogée par l'agence APA, la veuve de l'ancien gouverneur de Carinthie (sud) a nié avoir eu connaissance de ce montage financier. Haider est connu pour avoir visité l'Irak pour y rencontrer </a:t>
            </a:r>
            <a:r>
              <a:rPr lang="fr-FR" sz="1400" dirty="0">
                <a:latin typeface="Arial" panose="020B0604020202020204" pitchFamily="34" charset="0"/>
                <a:hlinkClick r:id="rId18" tooltip="Saddam Hussein"/>
              </a:rPr>
              <a:t>Saddam Hussein</a:t>
            </a:r>
            <a:r>
              <a:rPr lang="fr-FR" sz="1400" dirty="0">
                <a:latin typeface="Arial" panose="020B0604020202020204" pitchFamily="34" charset="0"/>
              </a:rPr>
              <a:t> à la veille de la </a:t>
            </a:r>
            <a:r>
              <a:rPr lang="fr-FR" sz="1400" dirty="0">
                <a:latin typeface="Arial" panose="020B0604020202020204" pitchFamily="34" charset="0"/>
                <a:hlinkClick r:id="rId19" tooltip="2003 guerre en Irak"/>
              </a:rPr>
              <a:t>guerre en Irak en 2003</a:t>
            </a:r>
            <a:r>
              <a:rPr lang="fr-FR" sz="1400" dirty="0">
                <a:latin typeface="Arial" panose="020B0604020202020204" pitchFamily="34" charset="0"/>
              </a:rPr>
              <a:t>, ainsi que d'avoir eu une amitié avec </a:t>
            </a:r>
            <a:r>
              <a:rPr lang="fr-FR" sz="1400" dirty="0">
                <a:latin typeface="Arial" panose="020B0604020202020204" pitchFamily="34" charset="0"/>
                <a:hlinkClick r:id="rId20" tooltip="Mouammar Kadhafi"/>
              </a:rPr>
              <a:t>Mouammar Kadhafi</a:t>
            </a:r>
            <a:r>
              <a:rPr lang="fr-FR" sz="1400" dirty="0">
                <a:latin typeface="Arial" panose="020B0604020202020204" pitchFamily="34" charset="0"/>
              </a:rPr>
              <a:t> lorsque </a:t>
            </a:r>
            <a:r>
              <a:rPr lang="fr-FR" sz="1400" dirty="0">
                <a:latin typeface="Arial" panose="020B0604020202020204" pitchFamily="34" charset="0"/>
                <a:hlinkClick r:id="rId21" tooltip="Libye"/>
              </a:rPr>
              <a:t>la Libye</a:t>
            </a:r>
            <a:r>
              <a:rPr lang="fr-FR" sz="1400" dirty="0">
                <a:latin typeface="Arial" panose="020B0604020202020204" pitchFamily="34" charset="0"/>
              </a:rPr>
              <a:t> était un </a:t>
            </a:r>
            <a:r>
              <a:rPr lang="fr-FR" sz="1400" dirty="0">
                <a:latin typeface="Arial" panose="020B0604020202020204" pitchFamily="34" charset="0"/>
                <a:hlinkClick r:id="rId22" tooltip="Outcast (personne)"/>
              </a:rPr>
              <a:t>paria</a:t>
            </a:r>
            <a:r>
              <a:rPr lang="fr-FR" sz="1400" dirty="0">
                <a:latin typeface="Arial" panose="020B0604020202020204" pitchFamily="34" charset="0"/>
              </a:rPr>
              <a:t> international </a:t>
            </a:r>
            <a:r>
              <a:rPr lang="fr-FR" sz="1400" baseline="30000" dirty="0">
                <a:latin typeface="Arial" panose="020B0604020202020204" pitchFamily="34" charset="0"/>
                <a:hlinkClick r:id="rId17"/>
              </a:rPr>
              <a:t>[40]</a:t>
            </a:r>
            <a:r>
              <a:rPr lang="fr-FR" sz="1400" dirty="0">
                <a:latin typeface="Arial" panose="020B0604020202020204" pitchFamily="34" charset="0"/>
              </a:rPr>
              <a:t>. Selon le magazine autrichien </a:t>
            </a:r>
            <a:r>
              <a:rPr lang="fr-FR" sz="1400" dirty="0">
                <a:latin typeface="Arial" panose="020B0604020202020204" pitchFamily="34" charset="0"/>
                <a:hlinkClick r:id="rId23" tooltip="Profil (magazine)"/>
              </a:rPr>
              <a:t>Profil</a:t>
            </a:r>
            <a:r>
              <a:rPr lang="fr-FR" sz="1400" dirty="0">
                <a:latin typeface="Arial" panose="020B0604020202020204" pitchFamily="34" charset="0"/>
              </a:rPr>
              <a:t>, Haider et son collègue de parti, </a:t>
            </a:r>
            <a:r>
              <a:rPr lang="fr-FR" sz="1400" dirty="0">
                <a:latin typeface="Arial" panose="020B0604020202020204" pitchFamily="34" charset="0"/>
                <a:hlinkClick r:id="rId24" tooltip="Ewald Stadler"/>
              </a:rPr>
              <a:t>Ewald Stadler</a:t>
            </a:r>
            <a:r>
              <a:rPr lang="fr-FR" sz="1400" dirty="0">
                <a:latin typeface="Arial" panose="020B0604020202020204" pitchFamily="34" charset="0"/>
              </a:rPr>
              <a:t>, a reçu 5 millions de dollars pour leurs services </a:t>
            </a:r>
            <a:r>
              <a:rPr lang="fr-FR" sz="1400" baseline="30000" dirty="0">
                <a:latin typeface="Arial" panose="020B0604020202020204" pitchFamily="34" charset="0"/>
                <a:hlinkClick r:id="rId17"/>
              </a:rPr>
              <a:t>[41]</a:t>
            </a:r>
            <a:r>
              <a:rPr lang="fr-FR" sz="1400" dirty="0">
                <a:latin typeface="Arial" panose="020B0604020202020204" pitchFamily="34" charset="0"/>
              </a:rPr>
              <a:t>. Selon les médias autrichiens et allemands, le rachat de HGAA, nationalisée finalement fin 2009 pour éviter une </a:t>
            </a:r>
            <a:r>
              <a:rPr lang="fr-FR" sz="1400" dirty="0">
                <a:latin typeface="Arial" panose="020B0604020202020204" pitchFamily="34" charset="0"/>
                <a:hlinkClick r:id="rId25"/>
              </a:rPr>
              <a:t>faillite</a:t>
            </a:r>
            <a:r>
              <a:rPr lang="fr-FR" sz="1400" dirty="0">
                <a:latin typeface="Arial" panose="020B0604020202020204" pitchFamily="34" charset="0"/>
              </a:rPr>
              <a:t>, avait été conditionné par Jörg Haider au versement d'un pot-de-vin de 2,5 millions d'euros par Bayern LB au profit d'un club de football professionnel de Carinthie.</a:t>
            </a:r>
          </a:p>
        </p:txBody>
      </p:sp>
      <p:sp>
        <p:nvSpPr>
          <p:cNvPr id="82947" name="Rectangle 1"/>
          <p:cNvSpPr>
            <a:spLocks noChangeArrowheads="1"/>
          </p:cNvSpPr>
          <p:nvPr/>
        </p:nvSpPr>
        <p:spPr bwMode="auto">
          <a:xfrm>
            <a:off x="29162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294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084FFE7-F9EE-400A-9911-49CA5DD4B164}" type="slidenum">
              <a:rPr lang="fr-FR" altLang="fr-FR" sz="1200">
                <a:solidFill>
                  <a:srgbClr val="898989"/>
                </a:solidFill>
              </a:rPr>
              <a:pPr algn="r" eaLnBrk="1" hangingPunct="1">
                <a:spcBef>
                  <a:spcPct val="0"/>
                </a:spcBef>
                <a:buFontTx/>
                <a:buNone/>
              </a:pPr>
              <a:t>102</a:t>
            </a:fld>
            <a:endParaRPr lang="fr-FR" altLang="fr-FR" sz="1200">
              <a:solidFill>
                <a:srgbClr val="898989"/>
              </a:solidFill>
            </a:endParaRPr>
          </a:p>
        </p:txBody>
      </p:sp>
      <p:pic>
        <p:nvPicPr>
          <p:cNvPr id="82950" name="Image 1"/>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7458527" y="5085185"/>
            <a:ext cx="1217931" cy="166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3"/>
          <p:cNvSpPr txBox="1">
            <a:spLocks noChangeArrowheads="1"/>
          </p:cNvSpPr>
          <p:nvPr/>
        </p:nvSpPr>
        <p:spPr bwMode="auto">
          <a:xfrm>
            <a:off x="113926" y="67279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2" name="ZoneTexte 1"/>
          <p:cNvSpPr txBox="1"/>
          <p:nvPr/>
        </p:nvSpPr>
        <p:spPr>
          <a:xfrm>
            <a:off x="107950" y="5238275"/>
            <a:ext cx="7344370" cy="1384995"/>
          </a:xfrm>
          <a:prstGeom prst="rect">
            <a:avLst/>
          </a:prstGeom>
          <a:noFill/>
        </p:spPr>
        <p:txBody>
          <a:bodyPr wrap="square" rtlCol="0">
            <a:spAutoFit/>
          </a:bodyPr>
          <a:lstStyle/>
          <a:p>
            <a:pPr>
              <a:buFont typeface="Arial" panose="020B0604020202020204" pitchFamily="34" charset="0"/>
              <a:buNone/>
              <a:defRPr/>
            </a:pPr>
            <a:r>
              <a:rPr lang="fr-FR" altLang="fr-FR" sz="1200" dirty="0"/>
              <a:t>Sources : a) </a:t>
            </a:r>
            <a:r>
              <a:rPr lang="fr-FR" sz="1200" i="1" dirty="0"/>
              <a:t>Jorg Haider cachait 45 millions d'euros au Liechtenstein</a:t>
            </a:r>
            <a:r>
              <a:rPr lang="fr-FR" sz="1200" dirty="0"/>
              <a:t>, </a:t>
            </a:r>
            <a:r>
              <a:rPr lang="fr-FR" sz="1200" dirty="0">
                <a:hlinkClick r:id="rId27" tooltip="Actualités du 31-07-2010"/>
              </a:rPr>
              <a:t>31-07-2010</a:t>
            </a:r>
            <a:r>
              <a:rPr lang="fr-FR" sz="1200" dirty="0"/>
              <a:t>, </a:t>
            </a:r>
            <a:r>
              <a:rPr lang="fr-FR" sz="1200" dirty="0">
                <a:hlinkClick r:id="rId28"/>
              </a:rPr>
              <a:t>http://tempsreel.nouvelobs.com/monde/20100731.OBS7904/jorg-haider-cachait-45-millions-d-euros-au-liechtenstein.html</a:t>
            </a:r>
            <a:r>
              <a:rPr lang="fr-FR" sz="1200" dirty="0"/>
              <a:t> </a:t>
            </a:r>
          </a:p>
          <a:p>
            <a:pPr>
              <a:buFont typeface="Arial" panose="020B0604020202020204" pitchFamily="34" charset="0"/>
              <a:buNone/>
              <a:defRPr/>
            </a:pPr>
            <a:r>
              <a:rPr lang="fr-FR" sz="1200" dirty="0"/>
              <a:t>b) </a:t>
            </a:r>
            <a:r>
              <a:rPr lang="fr-FR" sz="1200" dirty="0">
                <a:hlinkClick r:id="rId29"/>
              </a:rPr>
              <a:t>http://en.wikipedia.org/wiki/</a:t>
            </a:r>
            <a:r>
              <a:rPr lang="fr-FR" sz="1200" dirty="0" err="1">
                <a:hlinkClick r:id="rId29"/>
              </a:rPr>
              <a:t>Jörg_Haider</a:t>
            </a:r>
            <a:r>
              <a:rPr lang="fr-FR" sz="1200" dirty="0"/>
              <a:t>, c) </a:t>
            </a:r>
            <a:r>
              <a:rPr lang="en-US" sz="1200" dirty="0">
                <a:hlinkClick r:id="rId30"/>
              </a:rPr>
              <a:t>"Did Austrian far-right leader receive hidden £40m fortune thanks to funding from Saddam and Gaddafi?"</a:t>
            </a:r>
            <a:r>
              <a:rPr lang="en-US" sz="1200" dirty="0"/>
              <a:t> . London: The Mail Online. 4 August 2010. d) </a:t>
            </a:r>
            <a:r>
              <a:rPr lang="fr-FR" sz="1200" dirty="0"/>
              <a:t>Emil </a:t>
            </a:r>
            <a:r>
              <a:rPr lang="fr-FR" sz="1200" dirty="0" err="1"/>
              <a:t>Bobi</a:t>
            </a:r>
            <a:r>
              <a:rPr lang="fr-FR" sz="1200" dirty="0"/>
              <a:t>, Michael </a:t>
            </a:r>
            <a:r>
              <a:rPr lang="fr-FR" sz="1200" dirty="0" err="1"/>
              <a:t>Nikbakhsh</a:t>
            </a:r>
            <a:r>
              <a:rPr lang="fr-FR" sz="1200" dirty="0"/>
              <a:t>, Ulla Schmid (7 August 2010). </a:t>
            </a:r>
            <a:r>
              <a:rPr lang="fr-FR" sz="1200" dirty="0">
                <a:hlinkClick r:id="rId31"/>
              </a:rPr>
              <a:t>"Jörg </a:t>
            </a:r>
            <a:r>
              <a:rPr lang="fr-FR" sz="1200" dirty="0" err="1">
                <a:hlinkClick r:id="rId31"/>
              </a:rPr>
              <a:t>Haiders</a:t>
            </a:r>
            <a:r>
              <a:rPr lang="fr-FR" sz="1200" dirty="0">
                <a:hlinkClick r:id="rId31"/>
              </a:rPr>
              <a:t> </a:t>
            </a:r>
            <a:r>
              <a:rPr lang="fr-FR" sz="1200" dirty="0" err="1">
                <a:hlinkClick r:id="rId31"/>
              </a:rPr>
              <a:t>geheime</a:t>
            </a:r>
            <a:r>
              <a:rPr lang="fr-FR" sz="1200" dirty="0">
                <a:hlinkClick r:id="rId31"/>
              </a:rPr>
              <a:t> </a:t>
            </a:r>
            <a:r>
              <a:rPr lang="fr-FR" sz="1200" dirty="0" err="1">
                <a:hlinkClick r:id="rId31"/>
              </a:rPr>
              <a:t>Geldgeschäfte</a:t>
            </a:r>
            <a:r>
              <a:rPr lang="fr-FR" sz="1200" dirty="0">
                <a:hlinkClick r:id="rId31"/>
              </a:rPr>
              <a:t> mit </a:t>
            </a:r>
            <a:r>
              <a:rPr lang="fr-FR" sz="1200" dirty="0" err="1">
                <a:hlinkClick r:id="rId31"/>
              </a:rPr>
              <a:t>dem</a:t>
            </a:r>
            <a:r>
              <a:rPr lang="fr-FR" sz="1200" dirty="0">
                <a:hlinkClick r:id="rId31"/>
              </a:rPr>
              <a:t> </a:t>
            </a:r>
            <a:r>
              <a:rPr lang="fr-FR" sz="1200" dirty="0" err="1">
                <a:hlinkClick r:id="rId31"/>
              </a:rPr>
              <a:t>irakischen</a:t>
            </a:r>
            <a:r>
              <a:rPr lang="fr-FR" sz="1200" dirty="0">
                <a:hlinkClick r:id="rId31"/>
              </a:rPr>
              <a:t> </a:t>
            </a:r>
            <a:r>
              <a:rPr lang="fr-FR" sz="1200" dirty="0" err="1">
                <a:hlinkClick r:id="rId31"/>
              </a:rPr>
              <a:t>Diktator</a:t>
            </a:r>
            <a:r>
              <a:rPr lang="fr-FR" sz="1200" dirty="0">
                <a:hlinkClick r:id="rId31"/>
              </a:rPr>
              <a:t> Saddam Hussein"</a:t>
            </a:r>
            <a:r>
              <a:rPr lang="fr-FR" sz="1200" dirty="0"/>
              <a:t> . Profil.at .</a:t>
            </a:r>
            <a:r>
              <a:rPr lang="fr-FR" sz="1200" dirty="0" err="1"/>
              <a:t>Retrieved</a:t>
            </a:r>
            <a:r>
              <a:rPr lang="fr-FR" sz="1200" dirty="0"/>
              <a:t> 2011-04-03 . </a:t>
            </a:r>
            <a:endParaRPr lang="fr-FR" altLang="fr-FR" sz="14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4716464"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397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8D9E9E0-11F8-4A06-8CC3-F1536A7792B9}" type="slidenum">
              <a:rPr lang="fr-FR" altLang="fr-FR" sz="1200">
                <a:solidFill>
                  <a:srgbClr val="898989"/>
                </a:solidFill>
              </a:rPr>
              <a:pPr algn="r" eaLnBrk="1" hangingPunct="1">
                <a:spcBef>
                  <a:spcPct val="0"/>
                </a:spcBef>
                <a:buFontTx/>
                <a:buNone/>
              </a:pPr>
              <a:t>103</a:t>
            </a:fld>
            <a:endParaRPr lang="fr-FR" altLang="fr-FR" sz="1200">
              <a:solidFill>
                <a:srgbClr val="898989"/>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776649522"/>
              </p:ext>
            </p:extLst>
          </p:nvPr>
        </p:nvGraphicFramePr>
        <p:xfrm>
          <a:off x="261940" y="1616869"/>
          <a:ext cx="8785225" cy="4229101"/>
        </p:xfrm>
        <a:graphic>
          <a:graphicData uri="http://schemas.openxmlformats.org/drawingml/2006/table">
            <a:tbl>
              <a:tblPr/>
              <a:tblGrid>
                <a:gridCol w="2679523">
                  <a:extLst>
                    <a:ext uri="{9D8B030D-6E8A-4147-A177-3AD203B41FA5}">
                      <a16:colId xmlns:a16="http://schemas.microsoft.com/office/drawing/2014/main" val="20000"/>
                    </a:ext>
                  </a:extLst>
                </a:gridCol>
                <a:gridCol w="3513341">
                  <a:extLst>
                    <a:ext uri="{9D8B030D-6E8A-4147-A177-3AD203B41FA5}">
                      <a16:colId xmlns:a16="http://schemas.microsoft.com/office/drawing/2014/main" val="20001"/>
                    </a:ext>
                  </a:extLst>
                </a:gridCol>
                <a:gridCol w="2592361">
                  <a:extLst>
                    <a:ext uri="{9D8B030D-6E8A-4147-A177-3AD203B41FA5}">
                      <a16:colId xmlns:a16="http://schemas.microsoft.com/office/drawing/2014/main" val="20002"/>
                    </a:ext>
                  </a:extLst>
                </a:gridCol>
              </a:tblGrid>
              <a:tr h="848347">
                <a:tc>
                  <a:txBody>
                    <a:bodyPr/>
                    <a:lstStyle/>
                    <a:p>
                      <a:pPr algn="ctr">
                        <a:lnSpc>
                          <a:spcPct val="115000"/>
                        </a:lnSpc>
                        <a:spcAft>
                          <a:spcPts val="0"/>
                        </a:spcAft>
                      </a:pPr>
                      <a:r>
                        <a:rPr lang="fr-FR" sz="1100" b="1" dirty="0">
                          <a:latin typeface="Verdana"/>
                          <a:ea typeface="Times New Roman"/>
                          <a:cs typeface="Times New Roman"/>
                        </a:rPr>
                        <a:t>Pays/Dictateur/années</a:t>
                      </a:r>
                      <a:endParaRPr lang="fr-FR" sz="1100" dirty="0">
                        <a:latin typeface="Calibri"/>
                        <a:ea typeface="Calibri"/>
                        <a:cs typeface="Times New Roman"/>
                      </a:endParaRPr>
                    </a:p>
                  </a:txBody>
                  <a:tcPr marL="26879" marR="26879" marT="26879" marB="268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a:lnSpc>
                          <a:spcPct val="115000"/>
                        </a:lnSpc>
                        <a:spcAft>
                          <a:spcPts val="0"/>
                        </a:spcAft>
                      </a:pPr>
                      <a:r>
                        <a:rPr lang="fr-FR" sz="1100" b="1">
                          <a:latin typeface="Verdana"/>
                          <a:ea typeface="Times New Roman"/>
                          <a:cs typeface="Times New Roman"/>
                        </a:rPr>
                        <a:t>Fourchette d'estimation </a:t>
                      </a:r>
                      <a:endParaRPr lang="fr-FR" sz="1100">
                        <a:latin typeface="Calibri"/>
                        <a:ea typeface="Calibri"/>
                        <a:cs typeface="Times New Roman"/>
                      </a:endParaRPr>
                    </a:p>
                    <a:p>
                      <a:pPr algn="ctr">
                        <a:lnSpc>
                          <a:spcPct val="115000"/>
                        </a:lnSpc>
                        <a:spcAft>
                          <a:spcPts val="0"/>
                        </a:spcAft>
                      </a:pPr>
                      <a:r>
                        <a:rPr lang="fr-FR" sz="1100" b="1">
                          <a:latin typeface="Verdana"/>
                          <a:ea typeface="Times New Roman"/>
                          <a:cs typeface="Times New Roman"/>
                        </a:rPr>
                        <a:t>des Biens mal acquis </a:t>
                      </a:r>
                      <a:endParaRPr lang="fr-FR" sz="1100">
                        <a:latin typeface="Calibri"/>
                        <a:ea typeface="Calibri"/>
                        <a:cs typeface="Times New Roman"/>
                      </a:endParaRPr>
                    </a:p>
                    <a:p>
                      <a:pPr algn="ctr">
                        <a:lnSpc>
                          <a:spcPct val="115000"/>
                        </a:lnSpc>
                        <a:spcAft>
                          <a:spcPts val="0"/>
                        </a:spcAft>
                      </a:pPr>
                      <a:r>
                        <a:rPr lang="fr-FR" sz="1100" b="1">
                          <a:latin typeface="Verdana"/>
                          <a:ea typeface="Times New Roman"/>
                          <a:cs typeface="Times New Roman"/>
                        </a:rPr>
                        <a:t>en milliards de dollars </a:t>
                      </a:r>
                      <a:endParaRPr lang="fr-FR" sz="1100">
                        <a:latin typeface="Calibri"/>
                        <a:ea typeface="Calibri"/>
                        <a:cs typeface="Times New Roman"/>
                      </a:endParaRPr>
                    </a:p>
                  </a:txBody>
                  <a:tcPr marL="26879" marR="26879" marT="26879" marB="268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gn="ctr">
                        <a:lnSpc>
                          <a:spcPct val="115000"/>
                        </a:lnSpc>
                        <a:spcAft>
                          <a:spcPts val="0"/>
                        </a:spcAft>
                      </a:pPr>
                      <a:r>
                        <a:rPr lang="fr-FR" sz="1100" b="0" dirty="0">
                          <a:latin typeface="Verdana"/>
                          <a:ea typeface="Times New Roman"/>
                          <a:cs typeface="Times New Roman"/>
                        </a:rPr>
                        <a:t>Argent total </a:t>
                      </a:r>
                      <a:endParaRPr lang="fr-FR" sz="1100" b="0" dirty="0">
                        <a:latin typeface="Calibri"/>
                        <a:ea typeface="Calibri"/>
                        <a:cs typeface="Times New Roman"/>
                      </a:endParaRPr>
                    </a:p>
                    <a:p>
                      <a:pPr algn="ctr">
                        <a:lnSpc>
                          <a:spcPct val="115000"/>
                        </a:lnSpc>
                        <a:spcAft>
                          <a:spcPts val="0"/>
                        </a:spcAft>
                      </a:pPr>
                      <a:r>
                        <a:rPr lang="fr-FR" sz="1100" b="0" dirty="0">
                          <a:latin typeface="Verdana"/>
                          <a:ea typeface="Times New Roman"/>
                          <a:cs typeface="Times New Roman"/>
                        </a:rPr>
                        <a:t>restitué de l'étranger </a:t>
                      </a:r>
                      <a:endParaRPr lang="fr-FR" sz="1100" b="0" dirty="0">
                        <a:latin typeface="Calibri"/>
                        <a:ea typeface="Calibri"/>
                        <a:cs typeface="Times New Roman"/>
                      </a:endParaRPr>
                    </a:p>
                    <a:p>
                      <a:pPr algn="ctr">
                        <a:lnSpc>
                          <a:spcPct val="115000"/>
                        </a:lnSpc>
                        <a:spcAft>
                          <a:spcPts val="0"/>
                        </a:spcAft>
                      </a:pPr>
                      <a:r>
                        <a:rPr lang="fr-FR" sz="1100" b="0" dirty="0">
                          <a:latin typeface="Verdana"/>
                          <a:ea typeface="Times New Roman"/>
                          <a:cs typeface="Times New Roman"/>
                        </a:rPr>
                        <a:t>en millions de dollars</a:t>
                      </a:r>
                      <a:endParaRPr lang="fr-FR" sz="1100" b="0" dirty="0">
                        <a:latin typeface="Calibri"/>
                        <a:ea typeface="Calibri"/>
                        <a:cs typeface="Times New Roman"/>
                      </a:endParaRPr>
                    </a:p>
                  </a:txBody>
                  <a:tcPr marL="26879" marR="26879" marT="26879" marB="268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445488">
                <a:tc>
                  <a:txBody>
                    <a:bodyPr/>
                    <a:lstStyle/>
                    <a:p>
                      <a:pPr>
                        <a:lnSpc>
                          <a:spcPct val="115000"/>
                        </a:lnSpc>
                        <a:spcAft>
                          <a:spcPts val="0"/>
                        </a:spcAft>
                      </a:pPr>
                      <a:r>
                        <a:rPr lang="fr-FR" sz="1100" dirty="0">
                          <a:latin typeface="Verdana"/>
                          <a:ea typeface="Times New Roman"/>
                          <a:cs typeface="Times New Roman"/>
                        </a:rPr>
                        <a:t>Philippines / MARCOS / 1965-86</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5 à 10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Verdana"/>
                          <a:ea typeface="Times New Roman"/>
                          <a:cs typeface="Times New Roman"/>
                        </a:rPr>
                        <a:t>658 Mill. $ avec intérêts en 2003</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6547">
                <a:tc>
                  <a:txBody>
                    <a:bodyPr/>
                    <a:lstStyle/>
                    <a:p>
                      <a:pPr>
                        <a:lnSpc>
                          <a:spcPct val="115000"/>
                        </a:lnSpc>
                        <a:spcAft>
                          <a:spcPts val="0"/>
                        </a:spcAft>
                      </a:pPr>
                      <a:r>
                        <a:rPr lang="fr-FR" sz="1100" dirty="0">
                          <a:latin typeface="Verdana"/>
                          <a:ea typeface="Times New Roman"/>
                          <a:cs typeface="Times New Roman"/>
                        </a:rPr>
                        <a:t>Mali / TRAORE / 1968-91</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1 à 2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Verdana"/>
                          <a:ea typeface="Times New Roman"/>
                          <a:cs typeface="Times New Roman"/>
                        </a:rPr>
                        <a:t>2,4 Mill$ (Suisse/1997)</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5488">
                <a:tc>
                  <a:txBody>
                    <a:bodyPr/>
                    <a:lstStyle/>
                    <a:p>
                      <a:pPr>
                        <a:lnSpc>
                          <a:spcPct val="115000"/>
                        </a:lnSpc>
                        <a:spcAft>
                          <a:spcPts val="0"/>
                        </a:spcAft>
                      </a:pPr>
                      <a:r>
                        <a:rPr lang="fr-FR" sz="1100" dirty="0">
                          <a:latin typeface="Verdana"/>
                          <a:ea typeface="Times New Roman"/>
                          <a:cs typeface="Times New Roman"/>
                        </a:rPr>
                        <a:t>Nigeria / ABACHA / 1993-98</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2 à 6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Verdana"/>
                          <a:ea typeface="Times New Roman"/>
                          <a:cs typeface="Times New Roman"/>
                        </a:rPr>
                        <a:t>160 Mill$ (Jersey/2004)</a:t>
                      </a:r>
                      <a:endParaRPr lang="fr-FR" sz="1100" dirty="0">
                        <a:latin typeface="Calibri"/>
                        <a:ea typeface="Calibri"/>
                        <a:cs typeface="Times New Roman"/>
                      </a:endParaRPr>
                    </a:p>
                    <a:p>
                      <a:pPr>
                        <a:lnSpc>
                          <a:spcPct val="115000"/>
                        </a:lnSpc>
                        <a:spcAft>
                          <a:spcPts val="0"/>
                        </a:spcAft>
                      </a:pPr>
                      <a:r>
                        <a:rPr lang="fr-FR" sz="1100" dirty="0">
                          <a:latin typeface="Verdana"/>
                          <a:ea typeface="Times New Roman"/>
                          <a:cs typeface="Times New Roman"/>
                        </a:rPr>
                        <a:t>594 Mill$ (Suisse/2002-05)</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6547">
                <a:tc>
                  <a:txBody>
                    <a:bodyPr/>
                    <a:lstStyle/>
                    <a:p>
                      <a:pPr>
                        <a:lnSpc>
                          <a:spcPct val="115000"/>
                        </a:lnSpc>
                        <a:spcAft>
                          <a:spcPts val="0"/>
                        </a:spcAft>
                      </a:pPr>
                      <a:r>
                        <a:rPr lang="fr-FR" sz="1100" dirty="0">
                          <a:latin typeface="Verdana"/>
                          <a:ea typeface="Times New Roman"/>
                          <a:cs typeface="Times New Roman"/>
                        </a:rPr>
                        <a:t>Angola/ DOS SANTOS /1979-</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Plusieurs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Verdana"/>
                          <a:ea typeface="Times New Roman"/>
                          <a:cs typeface="Times New Roman"/>
                        </a:rPr>
                        <a:t>21 Mill$ (Suisse/2005)</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9337">
                <a:tc>
                  <a:txBody>
                    <a:bodyPr/>
                    <a:lstStyle/>
                    <a:p>
                      <a:pPr>
                        <a:lnSpc>
                          <a:spcPct val="115000"/>
                        </a:lnSpc>
                        <a:spcAft>
                          <a:spcPts val="0"/>
                        </a:spcAft>
                      </a:pPr>
                      <a:r>
                        <a:rPr lang="fr-FR" sz="1100" dirty="0">
                          <a:latin typeface="Verdana"/>
                          <a:ea typeface="Times New Roman"/>
                          <a:cs typeface="Times New Roman"/>
                        </a:rPr>
                        <a:t>Pérou / FUJIMORI / 1990-2000</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Verdana"/>
                          <a:ea typeface="Times New Roman"/>
                          <a:cs typeface="Times New Roman"/>
                        </a:rPr>
                        <a:t>0,6 à 1,5 MDS$</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Verdana"/>
                          <a:ea typeface="Times New Roman"/>
                          <a:cs typeface="Times New Roman"/>
                        </a:rPr>
                        <a:t>80,7 Mill$ (Suisse/2002-04)</a:t>
                      </a:r>
                      <a:endParaRPr lang="fr-FR" sz="1100" dirty="0">
                        <a:latin typeface="Calibri"/>
                        <a:ea typeface="Calibri"/>
                        <a:cs typeface="Times New Roman"/>
                      </a:endParaRPr>
                    </a:p>
                    <a:p>
                      <a:pPr>
                        <a:lnSpc>
                          <a:spcPct val="115000"/>
                        </a:lnSpc>
                        <a:spcAft>
                          <a:spcPts val="0"/>
                        </a:spcAft>
                      </a:pPr>
                      <a:r>
                        <a:rPr lang="fr-FR" sz="1100" dirty="0">
                          <a:latin typeface="Verdana"/>
                          <a:ea typeface="Times New Roman"/>
                          <a:cs typeface="Times New Roman"/>
                        </a:rPr>
                        <a:t>20,075 Mill$ (EU/2006)</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6547">
                <a:tc>
                  <a:txBody>
                    <a:bodyPr/>
                    <a:lstStyle/>
                    <a:p>
                      <a:pPr>
                        <a:lnSpc>
                          <a:spcPct val="115000"/>
                        </a:lnSpc>
                        <a:spcAft>
                          <a:spcPts val="0"/>
                        </a:spcAft>
                      </a:pPr>
                      <a:r>
                        <a:rPr lang="fr-FR" sz="1100" dirty="0">
                          <a:latin typeface="Verdana"/>
                          <a:ea typeface="Times New Roman"/>
                          <a:cs typeface="Times New Roman"/>
                        </a:rPr>
                        <a:t>Haïti / DUVALIER / 1971-86</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Verdana"/>
                          <a:ea typeface="Times New Roman"/>
                          <a:cs typeface="Times New Roman"/>
                        </a:rPr>
                        <a:t>0,5 à 2 MDS$</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Verdana"/>
                          <a:ea typeface="Times New Roman"/>
                          <a:cs typeface="Times New Roman"/>
                        </a:rPr>
                        <a:t>/</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7519">
                <a:tc>
                  <a:txBody>
                    <a:bodyPr/>
                    <a:lstStyle/>
                    <a:p>
                      <a:pPr>
                        <a:lnSpc>
                          <a:spcPct val="115000"/>
                        </a:lnSpc>
                        <a:spcAft>
                          <a:spcPts val="0"/>
                        </a:spcAft>
                      </a:pPr>
                      <a:r>
                        <a:rPr lang="fr-FR" sz="1100" dirty="0">
                          <a:latin typeface="Verdana"/>
                          <a:ea typeface="Times New Roman"/>
                          <a:cs typeface="Times New Roman"/>
                        </a:rPr>
                        <a:t>RDC - Zaïre / MOBUTU / 1965-1997</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5 à 6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39">
                <a:tc>
                  <a:txBody>
                    <a:bodyPr/>
                    <a:lstStyle/>
                    <a:p>
                      <a:pPr>
                        <a:lnSpc>
                          <a:spcPct val="115000"/>
                        </a:lnSpc>
                        <a:spcAft>
                          <a:spcPts val="0"/>
                        </a:spcAft>
                      </a:pPr>
                      <a:r>
                        <a:rPr lang="fr-FR" sz="1100" dirty="0">
                          <a:latin typeface="Verdana"/>
                          <a:ea typeface="Times New Roman"/>
                          <a:cs typeface="Times New Roman"/>
                        </a:rPr>
                        <a:t>Kazakhstan / NAZARBAEV / 1991-</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1MDS$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6547">
                <a:tc>
                  <a:txBody>
                    <a:bodyPr/>
                    <a:lstStyle/>
                    <a:p>
                      <a:pPr>
                        <a:lnSpc>
                          <a:spcPct val="115000"/>
                        </a:lnSpc>
                        <a:spcAft>
                          <a:spcPts val="0"/>
                        </a:spcAft>
                      </a:pPr>
                      <a:r>
                        <a:rPr lang="fr-FR" sz="1100" dirty="0">
                          <a:latin typeface="Verdana"/>
                          <a:ea typeface="Times New Roman"/>
                          <a:cs typeface="Times New Roman"/>
                        </a:rPr>
                        <a:t>Kenya / MOI / 1978-2002</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3MDS$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2148">
                <a:tc>
                  <a:txBody>
                    <a:bodyPr/>
                    <a:lstStyle/>
                    <a:p>
                      <a:pPr>
                        <a:lnSpc>
                          <a:spcPct val="115000"/>
                        </a:lnSpc>
                        <a:spcAft>
                          <a:spcPts val="0"/>
                        </a:spcAft>
                      </a:pPr>
                      <a:r>
                        <a:rPr lang="fr-FR" sz="1100" dirty="0">
                          <a:latin typeface="Verdana"/>
                          <a:ea typeface="Times New Roman"/>
                          <a:cs typeface="Times New Roman"/>
                        </a:rPr>
                        <a:t>Indonésie / SUHARTO / 1967-98</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15 à 35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6547">
                <a:tc>
                  <a:txBody>
                    <a:bodyPr/>
                    <a:lstStyle/>
                    <a:p>
                      <a:pPr>
                        <a:lnSpc>
                          <a:spcPct val="115000"/>
                        </a:lnSpc>
                        <a:spcAft>
                          <a:spcPts val="0"/>
                        </a:spcAft>
                      </a:pPr>
                      <a:r>
                        <a:rPr lang="fr-FR" sz="1100" dirty="0">
                          <a:latin typeface="Verdana"/>
                          <a:ea typeface="Times New Roman"/>
                          <a:cs typeface="Times New Roman"/>
                        </a:rPr>
                        <a:t>Iran / M.PAHLAVI / 1941-79</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a:latin typeface="Verdana"/>
                          <a:ea typeface="Times New Roman"/>
                          <a:cs typeface="Times New Roman"/>
                        </a:rPr>
                        <a:t>35 MDS$</a:t>
                      </a:r>
                      <a:endParaRPr lang="fr-FR" sz="110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100" dirty="0">
                          <a:latin typeface="Verdana"/>
                          <a:ea typeface="Times New Roman"/>
                          <a:cs typeface="Times New Roman"/>
                        </a:rPr>
                        <a:t>/</a:t>
                      </a:r>
                      <a:endParaRPr lang="fr-FR" sz="1100" dirty="0">
                        <a:latin typeface="Calibri"/>
                        <a:ea typeface="Calibri"/>
                        <a:cs typeface="Times New Roman"/>
                      </a:endParaRPr>
                    </a:p>
                  </a:txBody>
                  <a:tcPr marL="26879" marR="26879" marT="26879" marB="268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4027" name="Rectangle 1"/>
          <p:cNvSpPr>
            <a:spLocks noChangeArrowheads="1"/>
          </p:cNvSpPr>
          <p:nvPr/>
        </p:nvSpPr>
        <p:spPr bwMode="auto">
          <a:xfrm>
            <a:off x="190500" y="1125022"/>
            <a:ext cx="871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u="sng">
                <a:cs typeface="Times New Roman" panose="02020603050405020304" pitchFamily="18" charset="0"/>
              </a:rPr>
              <a:t>Estimation de quelques « Biens mal acquis » et de quelques restitutions obtenues</a:t>
            </a:r>
            <a:endParaRPr lang="fr-FR" altLang="fr-FR" sz="1800" b="1" u="sng">
              <a:latin typeface="Arial" panose="020B0604020202020204" pitchFamily="34" charset="0"/>
            </a:endParaRPr>
          </a:p>
        </p:txBody>
      </p:sp>
      <p:sp>
        <p:nvSpPr>
          <p:cNvPr id="84028" name="ZoneTexte 7"/>
          <p:cNvSpPr txBox="1">
            <a:spLocks noChangeArrowheads="1"/>
          </p:cNvSpPr>
          <p:nvPr/>
        </p:nvSpPr>
        <p:spPr bwMode="auto">
          <a:xfrm>
            <a:off x="261940" y="5938046"/>
            <a:ext cx="8785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Source : Document de travail du CCFD par Jean Merckaert et Antoine Dulin, "</a:t>
            </a:r>
            <a:r>
              <a:rPr lang="fr-FR" altLang="fr-FR" sz="1200" i="1">
                <a:latin typeface="Arial" panose="020B0604020202020204" pitchFamily="34" charset="0"/>
              </a:rPr>
              <a:t>Biens mal acquis profitent trop souvent. La fortune des dictateurs et les complaisances occidentales</a:t>
            </a:r>
            <a:r>
              <a:rPr lang="fr-FR" altLang="fr-FR" sz="1200">
                <a:latin typeface="Arial" panose="020B0604020202020204" pitchFamily="34" charset="0"/>
              </a:rPr>
              <a:t>." , 2008. </a:t>
            </a:r>
          </a:p>
          <a:p>
            <a:pPr algn="ctr" eaLnBrk="1" hangingPunct="1">
              <a:spcBef>
                <a:spcPct val="0"/>
              </a:spcBef>
              <a:buFontTx/>
              <a:buNone/>
            </a:pPr>
            <a:r>
              <a:rPr lang="fr-FR" altLang="fr-FR" sz="1200">
                <a:latin typeface="Arial" panose="020B0604020202020204" pitchFamily="34" charset="0"/>
                <a:hlinkClick r:id="rId2"/>
              </a:rPr>
              <a:t>http://www.argentsale.org/la-fuite-des-capitaux-des-pays-du-sud.php</a:t>
            </a:r>
            <a:r>
              <a:rPr lang="fr-FR" altLang="fr-FR" sz="1200">
                <a:latin typeface="Arial" panose="020B0604020202020204" pitchFamily="34" charset="0"/>
              </a:rPr>
              <a:t> </a:t>
            </a:r>
          </a:p>
        </p:txBody>
      </p:sp>
      <p:sp>
        <p:nvSpPr>
          <p:cNvPr id="8" name="ZoneTexte 3"/>
          <p:cNvSpPr txBox="1">
            <a:spLocks noChangeArrowheads="1"/>
          </p:cNvSpPr>
          <p:nvPr/>
        </p:nvSpPr>
        <p:spPr bwMode="auto">
          <a:xfrm>
            <a:off x="107506" y="664997"/>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ChangeArrowheads="1"/>
          </p:cNvSpPr>
          <p:nvPr/>
        </p:nvSpPr>
        <p:spPr bwMode="auto">
          <a:xfrm>
            <a:off x="2095501" y="18573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4995" name="Espace réservé du numéro de diapositive 2"/>
          <p:cNvSpPr txBox="1">
            <a:spLocks/>
          </p:cNvSpPr>
          <p:nvPr/>
        </p:nvSpPr>
        <p:spPr bwMode="auto">
          <a:xfrm>
            <a:off x="150813" y="258765"/>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D1863B4-EBAF-4CCB-B2A9-D6E10D4978CB}" type="slidenum">
              <a:rPr lang="fr-FR" altLang="fr-FR" sz="1200">
                <a:solidFill>
                  <a:srgbClr val="898989"/>
                </a:solidFill>
              </a:rPr>
              <a:pPr algn="r" eaLnBrk="1" hangingPunct="1">
                <a:spcBef>
                  <a:spcPct val="0"/>
                </a:spcBef>
                <a:buFontTx/>
                <a:buNone/>
              </a:pPr>
              <a:t>104</a:t>
            </a:fld>
            <a:endParaRPr lang="fr-FR" altLang="fr-FR" sz="1200">
              <a:solidFill>
                <a:srgbClr val="898989"/>
              </a:solidFill>
            </a:endParaRPr>
          </a:p>
        </p:txBody>
      </p:sp>
      <p:sp>
        <p:nvSpPr>
          <p:cNvPr id="84996" name="Rectangle 8"/>
          <p:cNvSpPr>
            <a:spLocks noChangeArrowheads="1"/>
          </p:cNvSpPr>
          <p:nvPr/>
        </p:nvSpPr>
        <p:spPr bwMode="auto">
          <a:xfrm>
            <a:off x="5508625" y="4049714"/>
            <a:ext cx="1479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Franklin Delano Roosevelt (USA)</a:t>
            </a:r>
          </a:p>
        </p:txBody>
      </p:sp>
      <p:pic>
        <p:nvPicPr>
          <p:cNvPr id="84997" name="Image 9" descr="Franklin Roosevel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176463"/>
            <a:ext cx="1873250" cy="187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10"/>
          <p:cNvSpPr>
            <a:spLocks noChangeArrowheads="1"/>
          </p:cNvSpPr>
          <p:nvPr/>
        </p:nvSpPr>
        <p:spPr bwMode="auto">
          <a:xfrm>
            <a:off x="3636965" y="4121152"/>
            <a:ext cx="1476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Abraham Lincoln (USA) (assassiné)</a:t>
            </a:r>
          </a:p>
        </p:txBody>
      </p:sp>
      <p:pic>
        <p:nvPicPr>
          <p:cNvPr id="84999" name="Image 11" descr="Abraham Lincoln3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2249489"/>
            <a:ext cx="1290638"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Image 12" descr="Charles de Gaul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2176463"/>
            <a:ext cx="1419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Rectangle 13"/>
          <p:cNvSpPr>
            <a:spLocks noChangeArrowheads="1"/>
          </p:cNvSpPr>
          <p:nvPr/>
        </p:nvSpPr>
        <p:spPr bwMode="auto">
          <a:xfrm>
            <a:off x="7524750" y="3905252"/>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Charles de Gaulle (France)</a:t>
            </a:r>
          </a:p>
        </p:txBody>
      </p:sp>
      <p:sp>
        <p:nvSpPr>
          <p:cNvPr id="85002" name="ZoneTexte 7"/>
          <p:cNvSpPr txBox="1">
            <a:spLocks noChangeArrowheads="1"/>
          </p:cNvSpPr>
          <p:nvPr/>
        </p:nvSpPr>
        <p:spPr bwMode="auto">
          <a:xfrm>
            <a:off x="107950" y="6259513"/>
            <a:ext cx="8756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a:t>↑ </a:t>
            </a:r>
            <a:r>
              <a:rPr lang="fr-FR" altLang="fr-FR" sz="1800">
                <a:latin typeface="Arial" panose="020B0604020202020204" pitchFamily="34" charset="0"/>
              </a:rPr>
              <a:t>La galerie des hommes politiques ou d’envergure politique exempts de corruption</a:t>
            </a:r>
          </a:p>
        </p:txBody>
      </p:sp>
      <p:sp>
        <p:nvSpPr>
          <p:cNvPr id="85003" name="ZoneTexte 14"/>
          <p:cNvSpPr txBox="1">
            <a:spLocks noChangeArrowheads="1"/>
          </p:cNvSpPr>
          <p:nvPr/>
        </p:nvSpPr>
        <p:spPr bwMode="auto">
          <a:xfrm>
            <a:off x="184150" y="1331914"/>
            <a:ext cx="89281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0">
                <a:latin typeface="Arial" panose="020B0604020202020204" pitchFamily="34" charset="0"/>
              </a:rPr>
              <a:t>A contrario, des hommes politiques ou d’état considérés comme honnêtes ou vertueux :</a:t>
            </a:r>
          </a:p>
        </p:txBody>
      </p:sp>
      <p:sp>
        <p:nvSpPr>
          <p:cNvPr id="85004" name="ZoneTexte 15"/>
          <p:cNvSpPr txBox="1">
            <a:spLocks noChangeArrowheads="1"/>
          </p:cNvSpPr>
          <p:nvPr/>
        </p:nvSpPr>
        <p:spPr bwMode="auto">
          <a:xfrm>
            <a:off x="158752" y="4757737"/>
            <a:ext cx="87852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a:latin typeface="Arial" panose="020B0604020202020204" pitchFamily="34" charset="0"/>
              </a:rPr>
              <a:t>Les grandes questions :</a:t>
            </a:r>
          </a:p>
          <a:p>
            <a:pPr algn="ctr" eaLnBrk="1" hangingPunct="1">
              <a:spcBef>
                <a:spcPct val="0"/>
              </a:spcBef>
              <a:buFontTx/>
              <a:buNone/>
            </a:pPr>
            <a:r>
              <a:rPr lang="fr-FR" altLang="fr-FR" sz="1800">
                <a:latin typeface="Arial" panose="020B0604020202020204" pitchFamily="34" charset="0"/>
              </a:rPr>
              <a:t>Pourquoi il semble qu’il y ait autant de politiciens malhonnêtes ou corrompues et, a contrario, si peu de politiciens irréprochables, « clean » et d’une grande droiture morale, sur notre planète ?</a:t>
            </a:r>
          </a:p>
          <a:p>
            <a:pPr algn="ctr" eaLnBrk="1" hangingPunct="1">
              <a:spcBef>
                <a:spcPct val="0"/>
              </a:spcBef>
              <a:buFontTx/>
              <a:buNone/>
            </a:pPr>
            <a:r>
              <a:rPr lang="fr-FR" altLang="fr-FR" sz="1800">
                <a:latin typeface="Arial" panose="020B0604020202020204" pitchFamily="34" charset="0"/>
              </a:rPr>
              <a:t>Doit-on accorder du crédit à l’affirmation « tous pourris » ?</a:t>
            </a:r>
          </a:p>
        </p:txBody>
      </p:sp>
      <p:sp>
        <p:nvSpPr>
          <p:cNvPr id="85005" name="ZoneTexte 17"/>
          <p:cNvSpPr txBox="1">
            <a:spLocks noChangeArrowheads="1"/>
          </p:cNvSpPr>
          <p:nvPr/>
        </p:nvSpPr>
        <p:spPr bwMode="auto">
          <a:xfrm>
            <a:off x="107952" y="765175"/>
            <a:ext cx="4075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5. </a:t>
            </a:r>
            <a:r>
              <a:rPr lang="fr-FR" altLang="fr-FR" sz="1800" b="1">
                <a:latin typeface="Arial" panose="020B0604020202020204" pitchFamily="34" charset="0"/>
              </a:rPr>
              <a:t>Les hommes politiques vertueux</a:t>
            </a:r>
          </a:p>
        </p:txBody>
      </p:sp>
      <p:sp>
        <p:nvSpPr>
          <p:cNvPr id="85006" name="Rectangle 1"/>
          <p:cNvSpPr>
            <a:spLocks noChangeArrowheads="1"/>
          </p:cNvSpPr>
          <p:nvPr/>
        </p:nvSpPr>
        <p:spPr bwMode="auto">
          <a:xfrm>
            <a:off x="498654" y="4078289"/>
            <a:ext cx="1079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Havel Václav</a:t>
            </a:r>
          </a:p>
          <a:p>
            <a:pPr algn="ctr">
              <a:spcBef>
                <a:spcPct val="0"/>
              </a:spcBef>
              <a:buFontTx/>
              <a:buNone/>
            </a:pPr>
            <a:r>
              <a:rPr lang="fr-FR" altLang="fr-FR" sz="1200">
                <a:latin typeface="Arial" panose="020B0604020202020204" pitchFamily="34" charset="0"/>
              </a:rPr>
              <a:t>(Tchéquie)</a:t>
            </a:r>
          </a:p>
        </p:txBody>
      </p:sp>
      <p:pic>
        <p:nvPicPr>
          <p:cNvPr id="85007"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740" y="2201864"/>
            <a:ext cx="129698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Rectangle 1"/>
          <p:cNvSpPr>
            <a:spLocks noChangeArrowheads="1"/>
          </p:cNvSpPr>
          <p:nvPr/>
        </p:nvSpPr>
        <p:spPr bwMode="auto">
          <a:xfrm>
            <a:off x="1880733" y="4070352"/>
            <a:ext cx="1702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Pierre Mendès France</a:t>
            </a:r>
          </a:p>
          <a:p>
            <a:pPr algn="ctr"/>
            <a:r>
              <a:rPr lang="fr-FR" altLang="fr-FR" sz="1200"/>
              <a:t>(France)</a:t>
            </a:r>
          </a:p>
        </p:txBody>
      </p:sp>
      <p:pic>
        <p:nvPicPr>
          <p:cNvPr id="8500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65327" y="2243138"/>
            <a:ext cx="1457325"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D:\Users\blisan\Pictures\corruption\hon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087" y="0"/>
            <a:ext cx="1331914" cy="1331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2095501" y="18573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6019" name="Espace réservé du numéro de diapositive 2"/>
          <p:cNvSpPr txBox="1">
            <a:spLocks/>
          </p:cNvSpPr>
          <p:nvPr/>
        </p:nvSpPr>
        <p:spPr bwMode="auto">
          <a:xfrm>
            <a:off x="150813" y="258765"/>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3A3D698-F09B-4A0B-9BB9-BA68666D345C}" type="slidenum">
              <a:rPr lang="fr-FR" altLang="fr-FR" sz="1200">
                <a:solidFill>
                  <a:srgbClr val="898989"/>
                </a:solidFill>
              </a:rPr>
              <a:pPr algn="r" eaLnBrk="1" hangingPunct="1">
                <a:spcBef>
                  <a:spcPct val="0"/>
                </a:spcBef>
                <a:buFontTx/>
                <a:buNone/>
              </a:pPr>
              <a:t>105</a:t>
            </a:fld>
            <a:endParaRPr lang="fr-FR" altLang="fr-FR" sz="1200">
              <a:solidFill>
                <a:srgbClr val="898989"/>
              </a:solidFill>
            </a:endParaRPr>
          </a:p>
        </p:txBody>
      </p:sp>
      <p:pic>
        <p:nvPicPr>
          <p:cNvPr id="86020" name="Image 4" descr="Mahatma Gandh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563813"/>
            <a:ext cx="1303338"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5"/>
          <p:cNvSpPr>
            <a:spLocks noChangeArrowheads="1"/>
          </p:cNvSpPr>
          <p:nvPr/>
        </p:nvSpPr>
        <p:spPr bwMode="auto">
          <a:xfrm>
            <a:off x="250827" y="4508502"/>
            <a:ext cx="140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Mahatma Gandhi (Inde) (assassiné)</a:t>
            </a:r>
          </a:p>
        </p:txBody>
      </p:sp>
      <p:pic>
        <p:nvPicPr>
          <p:cNvPr id="86022" name="Image 6" descr="Martin Luther K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563813"/>
            <a:ext cx="1574800" cy="187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Rectangle 7"/>
          <p:cNvSpPr>
            <a:spLocks noChangeArrowheads="1"/>
          </p:cNvSpPr>
          <p:nvPr/>
        </p:nvSpPr>
        <p:spPr bwMode="auto">
          <a:xfrm>
            <a:off x="1908175" y="4508502"/>
            <a:ext cx="1492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Martin Luther King (USA) (assassiné)</a:t>
            </a:r>
          </a:p>
        </p:txBody>
      </p:sp>
      <p:sp>
        <p:nvSpPr>
          <p:cNvPr id="86024" name="ZoneTexte 7"/>
          <p:cNvSpPr txBox="1">
            <a:spLocks noChangeArrowheads="1"/>
          </p:cNvSpPr>
          <p:nvPr/>
        </p:nvSpPr>
        <p:spPr bwMode="auto">
          <a:xfrm>
            <a:off x="225425" y="6096001"/>
            <a:ext cx="8642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latin typeface="Arial" panose="020B0604020202020204" pitchFamily="34" charset="0"/>
              </a:rPr>
              <a:t>La galerie des hommes politiques ou d’envergure politique, religieux, exempts de corruption, qui n’ont jamais tué, qui ne sont jamais enrichis …</a:t>
            </a:r>
          </a:p>
        </p:txBody>
      </p:sp>
      <p:sp>
        <p:nvSpPr>
          <p:cNvPr id="86025" name="ZoneTexte 15"/>
          <p:cNvSpPr txBox="1">
            <a:spLocks noChangeArrowheads="1"/>
          </p:cNvSpPr>
          <p:nvPr/>
        </p:nvSpPr>
        <p:spPr bwMode="auto">
          <a:xfrm>
            <a:off x="179390" y="5013325"/>
            <a:ext cx="8785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latin typeface="Arial" panose="020B0604020202020204" pitchFamily="34" charset="0"/>
              </a:rPr>
              <a:t>Les grandes questions :</a:t>
            </a:r>
          </a:p>
          <a:p>
            <a:pPr algn="ctr" eaLnBrk="1" hangingPunct="1">
              <a:spcBef>
                <a:spcPct val="0"/>
              </a:spcBef>
              <a:buFontTx/>
              <a:buNone/>
            </a:pPr>
            <a:r>
              <a:rPr lang="fr-FR" altLang="fr-FR" sz="1800" dirty="0">
                <a:latin typeface="Arial" panose="020B0604020202020204" pitchFamily="34" charset="0"/>
              </a:rPr>
              <a:t>Leur « irréprochabilité » est-elle attestée par l’histoire ou bien n’est-ce qu’une légende dorée, enjolivée ?</a:t>
            </a:r>
          </a:p>
        </p:txBody>
      </p:sp>
      <p:sp>
        <p:nvSpPr>
          <p:cNvPr id="86026" name="ZoneTexte 17"/>
          <p:cNvSpPr txBox="1">
            <a:spLocks noChangeArrowheads="1"/>
          </p:cNvSpPr>
          <p:nvPr/>
        </p:nvSpPr>
        <p:spPr bwMode="auto">
          <a:xfrm>
            <a:off x="107950" y="765175"/>
            <a:ext cx="5626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5bis. </a:t>
            </a:r>
            <a:r>
              <a:rPr lang="fr-FR" altLang="fr-FR" sz="1800" b="1">
                <a:latin typeface="Arial" panose="020B0604020202020204" pitchFamily="34" charset="0"/>
              </a:rPr>
              <a:t>Des hommes moralement irréprochables</a:t>
            </a:r>
          </a:p>
        </p:txBody>
      </p:sp>
      <p:pic>
        <p:nvPicPr>
          <p:cNvPr id="86027" name="Image 17" descr="Dalaï lam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9052" y="954088"/>
            <a:ext cx="12287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Rectangle 18"/>
          <p:cNvSpPr>
            <a:spLocks noChangeArrowheads="1"/>
          </p:cNvSpPr>
          <p:nvPr/>
        </p:nvSpPr>
        <p:spPr bwMode="auto">
          <a:xfrm>
            <a:off x="150813" y="1212852"/>
            <a:ext cx="73009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err="1">
                <a:latin typeface="Arial" panose="020B0604020202020204" pitchFamily="34" charset="0"/>
              </a:rPr>
              <a:t>Tenzin</a:t>
            </a:r>
            <a:r>
              <a:rPr lang="fr-FR" altLang="fr-FR" sz="1400" dirty="0">
                <a:latin typeface="Arial" panose="020B0604020202020204" pitchFamily="34" charset="0"/>
              </a:rPr>
              <a:t> </a:t>
            </a:r>
            <a:r>
              <a:rPr lang="fr-FR" altLang="fr-FR" sz="1400" dirty="0" err="1">
                <a:latin typeface="Arial" panose="020B0604020202020204" pitchFamily="34" charset="0"/>
              </a:rPr>
              <a:t>Gyatso</a:t>
            </a:r>
            <a:r>
              <a:rPr lang="fr-FR" altLang="fr-FR" sz="1400" dirty="0">
                <a:latin typeface="Arial" panose="020B0604020202020204" pitchFamily="34" charset="0"/>
              </a:rPr>
              <a:t>, 14° Dalaï-lama (Tibet). Dirigeant spirituel bouddhiste. Ancien chef du parlement des Tibétains en exil. </a:t>
            </a:r>
            <a:r>
              <a:rPr lang="fr-FR" altLang="fr-FR" sz="1400" i="1" dirty="0">
                <a:latin typeface="Arial" panose="020B0604020202020204" pitchFamily="34" charset="0"/>
              </a:rPr>
              <a:t>Il a impulsé l’orientation démocratique de ce parlement</a:t>
            </a:r>
            <a:r>
              <a:rPr lang="fr-FR" altLang="fr-FR" sz="1400" dirty="0">
                <a:latin typeface="Arial" panose="020B0604020202020204" pitchFamily="34" charset="0"/>
              </a:rPr>
              <a:t>. Les royalties qu’il touche pour ses livres sont entièrement utilisées financer les écoles tibétaines en exil et d’autres œuvres. </a:t>
            </a:r>
            <a:r>
              <a:rPr lang="fr-FR" altLang="fr-FR" sz="1400" i="1" dirty="0">
                <a:latin typeface="Arial" panose="020B0604020202020204" pitchFamily="34" charset="0"/>
              </a:rPr>
              <a:t>On ne lui connaît aucun enrichissement personnel  </a:t>
            </a:r>
            <a:r>
              <a:rPr lang="fr-FR" altLang="fr-FR" sz="1400" dirty="0">
                <a:latin typeface="Arial" panose="020B0604020202020204" pitchFamily="34" charset="0"/>
              </a:rPr>
              <a:t>→</a:t>
            </a:r>
          </a:p>
        </p:txBody>
      </p:sp>
      <p:sp>
        <p:nvSpPr>
          <p:cNvPr id="86029" name="Rectangle 3"/>
          <p:cNvSpPr>
            <a:spLocks noChangeArrowheads="1"/>
          </p:cNvSpPr>
          <p:nvPr/>
        </p:nvSpPr>
        <p:spPr bwMode="auto">
          <a:xfrm>
            <a:off x="7805660" y="2209802"/>
            <a:ext cx="968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Dalaï-lama </a:t>
            </a:r>
          </a:p>
          <a:p>
            <a:pPr algn="ctr">
              <a:spcBef>
                <a:spcPct val="0"/>
              </a:spcBef>
              <a:buFontTx/>
              <a:buNone/>
            </a:pPr>
            <a:r>
              <a:rPr lang="fr-FR" altLang="fr-FR" sz="1200">
                <a:latin typeface="Arial" panose="020B0604020202020204" pitchFamily="34" charset="0"/>
              </a:rPr>
              <a:t>(Tibet). </a:t>
            </a:r>
          </a:p>
        </p:txBody>
      </p:sp>
      <p:pic>
        <p:nvPicPr>
          <p:cNvPr id="8603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27438" y="2592389"/>
            <a:ext cx="1395412"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Rectangle 7"/>
          <p:cNvSpPr>
            <a:spLocks noChangeArrowheads="1"/>
          </p:cNvSpPr>
          <p:nvPr/>
        </p:nvSpPr>
        <p:spPr bwMode="auto">
          <a:xfrm>
            <a:off x="3573463" y="4711701"/>
            <a:ext cx="1492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Jésus</a:t>
            </a:r>
          </a:p>
        </p:txBody>
      </p:sp>
      <p:pic>
        <p:nvPicPr>
          <p:cNvPr id="86032"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41938" y="2914651"/>
            <a:ext cx="15605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3" name="Rectangle 7"/>
          <p:cNvSpPr>
            <a:spLocks noChangeArrowheads="1"/>
          </p:cNvSpPr>
          <p:nvPr/>
        </p:nvSpPr>
        <p:spPr bwMode="auto">
          <a:xfrm>
            <a:off x="5314950" y="4527551"/>
            <a:ext cx="1492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Le Bouddha</a:t>
            </a:r>
          </a:p>
        </p:txBody>
      </p:sp>
      <p:sp>
        <p:nvSpPr>
          <p:cNvPr id="86034" name="Rectangle 7"/>
          <p:cNvSpPr>
            <a:spLocks noChangeArrowheads="1"/>
          </p:cNvSpPr>
          <p:nvPr/>
        </p:nvSpPr>
        <p:spPr bwMode="auto">
          <a:xfrm>
            <a:off x="7300913" y="4814890"/>
            <a:ext cx="1492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Saint François d'Assise</a:t>
            </a:r>
          </a:p>
        </p:txBody>
      </p:sp>
      <p:pic>
        <p:nvPicPr>
          <p:cNvPr id="86035"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0913" y="2735263"/>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47164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7043" name="Espace réservé du numéro de diapositive 2"/>
          <p:cNvSpPr txBox="1">
            <a:spLocks/>
          </p:cNvSpPr>
          <p:nvPr/>
        </p:nvSpPr>
        <p:spPr bwMode="auto">
          <a:xfrm>
            <a:off x="8532813"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6AC4EEA-EE9A-4A6E-92AD-B063F2908360}" type="slidenum">
              <a:rPr lang="fr-FR" altLang="fr-FR" sz="1200">
                <a:solidFill>
                  <a:srgbClr val="898989"/>
                </a:solidFill>
              </a:rPr>
              <a:pPr algn="r" eaLnBrk="1" hangingPunct="1">
                <a:spcBef>
                  <a:spcPct val="0"/>
                </a:spcBef>
                <a:buFontTx/>
                <a:buNone/>
              </a:pPr>
              <a:t>106</a:t>
            </a:fld>
            <a:endParaRPr lang="fr-FR" altLang="fr-FR" sz="1200">
              <a:solidFill>
                <a:srgbClr val="898989"/>
              </a:solidFill>
            </a:endParaRPr>
          </a:p>
        </p:txBody>
      </p:sp>
      <p:pic>
        <p:nvPicPr>
          <p:cNvPr id="87044" name="Image 4" descr="World Corruption perception index map 2009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2" y="765175"/>
            <a:ext cx="7688263" cy="526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ZoneTexte 5"/>
          <p:cNvSpPr txBox="1">
            <a:spLocks noChangeArrowheads="1"/>
          </p:cNvSpPr>
          <p:nvPr/>
        </p:nvSpPr>
        <p:spPr bwMode="auto">
          <a:xfrm>
            <a:off x="2406887" y="6092826"/>
            <a:ext cx="4514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Indice de la perception de la corruption dans le monde en 2009.</a:t>
            </a:r>
          </a:p>
          <a:p>
            <a:pPr algn="ctr" eaLnBrk="1" hangingPunct="1">
              <a:spcBef>
                <a:spcPct val="0"/>
              </a:spcBef>
              <a:buFontTx/>
              <a:buNone/>
            </a:pPr>
            <a:r>
              <a:rPr lang="fr-FR" altLang="fr-FR" sz="1200">
                <a:latin typeface="Arial" panose="020B0604020202020204" pitchFamily="34" charset="0"/>
              </a:rPr>
              <a:t>Source : Transparency international</a:t>
            </a:r>
          </a:p>
        </p:txBody>
      </p:sp>
      <p:sp>
        <p:nvSpPr>
          <p:cNvPr id="87046" name="ZoneTexte 5"/>
          <p:cNvSpPr txBox="1">
            <a:spLocks noChangeArrowheads="1"/>
          </p:cNvSpPr>
          <p:nvPr/>
        </p:nvSpPr>
        <p:spPr bwMode="auto">
          <a:xfrm>
            <a:off x="179389" y="188914"/>
            <a:ext cx="40190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6. </a:t>
            </a:r>
            <a:r>
              <a:rPr lang="fr-FR" altLang="fr-FR" sz="1600" b="1">
                <a:latin typeface="Arial" panose="020B0604020202020204" pitchFamily="34" charset="0"/>
              </a:rPr>
              <a:t>Relation entre corruption et pauvreté</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LISAN\Documents\psychologie-philo\corruption\images\niveau richesse dans le mo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20739"/>
            <a:ext cx="678180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ZoneTexte 5"/>
          <p:cNvSpPr txBox="1">
            <a:spLocks noChangeArrowheads="1"/>
          </p:cNvSpPr>
          <p:nvPr/>
        </p:nvSpPr>
        <p:spPr bwMode="auto">
          <a:xfrm>
            <a:off x="539444" y="5876925"/>
            <a:ext cx="8238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a:latin typeface="Arial" panose="020B0604020202020204" pitchFamily="34" charset="0"/>
              </a:rPr>
              <a:t>Il y a certainement corrélation entre niveau de pauvreté et niveau de corruption</a:t>
            </a:r>
          </a:p>
          <a:p>
            <a:pPr algn="ct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3"/>
              </a:rPr>
              <a:t>http://mapage.noos.fr/moulinhg02/1945.2000/trans.eco.et.sociales/inegalites.html</a:t>
            </a:r>
            <a:r>
              <a:rPr lang="fr-FR" altLang="fr-FR" sz="1200">
                <a:latin typeface="Arial" panose="020B0604020202020204" pitchFamily="34" charset="0"/>
              </a:rPr>
              <a:t> </a:t>
            </a:r>
          </a:p>
        </p:txBody>
      </p:sp>
      <p:sp>
        <p:nvSpPr>
          <p:cNvPr id="88068" name="Rectangle 1"/>
          <p:cNvSpPr>
            <a:spLocks noChangeArrowheads="1"/>
          </p:cNvSpPr>
          <p:nvPr/>
        </p:nvSpPr>
        <p:spPr bwMode="auto">
          <a:xfrm>
            <a:off x="49323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8069" name="Espace réservé du numéro de diapositive 2"/>
          <p:cNvSpPr txBox="1">
            <a:spLocks/>
          </p:cNvSpPr>
          <p:nvPr/>
        </p:nvSpPr>
        <p:spPr bwMode="auto">
          <a:xfrm>
            <a:off x="8532813"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91EF133-EA79-408F-87F1-25E93787C840}" type="slidenum">
              <a:rPr lang="fr-FR" altLang="fr-FR" sz="1200">
                <a:solidFill>
                  <a:srgbClr val="898989"/>
                </a:solidFill>
              </a:rPr>
              <a:pPr algn="r" eaLnBrk="1" hangingPunct="1">
                <a:spcBef>
                  <a:spcPct val="0"/>
                </a:spcBef>
                <a:buFontTx/>
                <a:buNone/>
              </a:pPr>
              <a:t>107</a:t>
            </a:fld>
            <a:endParaRPr lang="fr-FR" altLang="fr-FR" sz="1200">
              <a:solidFill>
                <a:srgbClr val="898989"/>
              </a:solidFill>
            </a:endParaRPr>
          </a:p>
        </p:txBody>
      </p:sp>
      <p:sp>
        <p:nvSpPr>
          <p:cNvPr id="88070" name="ZoneTexte 7"/>
          <p:cNvSpPr txBox="1">
            <a:spLocks noChangeArrowheads="1"/>
          </p:cNvSpPr>
          <p:nvPr/>
        </p:nvSpPr>
        <p:spPr bwMode="auto">
          <a:xfrm>
            <a:off x="179388" y="188914"/>
            <a:ext cx="46474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6. </a:t>
            </a:r>
            <a:r>
              <a:rPr lang="fr-FR" altLang="fr-FR" sz="1600" b="1">
                <a:latin typeface="Arial" panose="020B0604020202020204" pitchFamily="34" charset="0"/>
              </a:rPr>
              <a:t>Relation entre corruption et pauvreté</a:t>
            </a:r>
            <a:r>
              <a:rPr lang="fr-FR" altLang="fr-FR" sz="1600">
                <a:latin typeface="Arial" panose="020B0604020202020204" pitchFamily="34" charset="0"/>
              </a:rPr>
              <a:t> (suite)</a:t>
            </a:r>
            <a:endParaRPr lang="fr-FR" altLang="fr-FR" sz="1600" b="1">
              <a:latin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LISAN\Documents\psychologie-philo\corruption\images\IDH_19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7"/>
            <a:ext cx="7916862"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ZoneTexte 5"/>
          <p:cNvSpPr txBox="1">
            <a:spLocks noChangeArrowheads="1"/>
          </p:cNvSpPr>
          <p:nvPr/>
        </p:nvSpPr>
        <p:spPr bwMode="auto">
          <a:xfrm>
            <a:off x="0" y="6453190"/>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a:latin typeface="Arial" panose="020B0604020202020204" pitchFamily="34" charset="0"/>
              </a:rPr>
              <a:t>Il y a certainement corrélation inversée entre indice de développement humain et niveau de corruption</a:t>
            </a:r>
          </a:p>
        </p:txBody>
      </p:sp>
      <p:sp>
        <p:nvSpPr>
          <p:cNvPr id="89092" name="Rectangle 1"/>
          <p:cNvSpPr>
            <a:spLocks noChangeArrowheads="1"/>
          </p:cNvSpPr>
          <p:nvPr/>
        </p:nvSpPr>
        <p:spPr bwMode="auto">
          <a:xfrm>
            <a:off x="49323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9093" name="Espace réservé du numéro de diapositive 2"/>
          <p:cNvSpPr txBox="1">
            <a:spLocks/>
          </p:cNvSpPr>
          <p:nvPr/>
        </p:nvSpPr>
        <p:spPr bwMode="auto">
          <a:xfrm>
            <a:off x="8532813"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38A708B-5A33-4598-9812-E4F3DE1F7B82}" type="slidenum">
              <a:rPr lang="fr-FR" altLang="fr-FR" sz="1200">
                <a:solidFill>
                  <a:srgbClr val="898989"/>
                </a:solidFill>
              </a:rPr>
              <a:pPr algn="r" eaLnBrk="1" hangingPunct="1">
                <a:spcBef>
                  <a:spcPct val="0"/>
                </a:spcBef>
                <a:buFontTx/>
                <a:buNone/>
              </a:pPr>
              <a:t>108</a:t>
            </a:fld>
            <a:endParaRPr lang="fr-FR" altLang="fr-FR" sz="1200">
              <a:solidFill>
                <a:srgbClr val="898989"/>
              </a:solidFill>
            </a:endParaRPr>
          </a:p>
        </p:txBody>
      </p:sp>
      <p:sp>
        <p:nvSpPr>
          <p:cNvPr id="89094" name="ZoneTexte 7"/>
          <p:cNvSpPr txBox="1">
            <a:spLocks noChangeArrowheads="1"/>
          </p:cNvSpPr>
          <p:nvPr/>
        </p:nvSpPr>
        <p:spPr bwMode="auto">
          <a:xfrm>
            <a:off x="179389" y="188914"/>
            <a:ext cx="44310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6. </a:t>
            </a:r>
            <a:r>
              <a:rPr lang="fr-FR" altLang="fr-FR" sz="1600" b="1">
                <a:latin typeface="Arial" panose="020B0604020202020204" pitchFamily="34" charset="0"/>
              </a:rPr>
              <a:t>Relation entre corruption et pauvreté</a:t>
            </a:r>
            <a:r>
              <a:rPr lang="fr-FR" altLang="fr-FR" sz="1600">
                <a:latin typeface="Arial" panose="020B0604020202020204" pitchFamily="34" charset="0"/>
              </a:rPr>
              <a:t> (fin)</a:t>
            </a:r>
            <a:endParaRPr lang="fr-FR" altLang="fr-FR" sz="1600" b="1">
              <a:latin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34925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011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FE5884F-C4EE-4191-A5CD-C36D90642DAF}" type="slidenum">
              <a:rPr lang="fr-FR" altLang="fr-FR" sz="1200">
                <a:solidFill>
                  <a:srgbClr val="898989"/>
                </a:solidFill>
              </a:rPr>
              <a:pPr algn="r" eaLnBrk="1" hangingPunct="1">
                <a:spcBef>
                  <a:spcPct val="0"/>
                </a:spcBef>
                <a:buFontTx/>
                <a:buNone/>
              </a:pPr>
              <a:t>109</a:t>
            </a:fld>
            <a:endParaRPr lang="fr-FR" altLang="fr-FR" sz="1200">
              <a:solidFill>
                <a:srgbClr val="898989"/>
              </a:solidFill>
            </a:endParaRPr>
          </a:p>
        </p:txBody>
      </p:sp>
      <p:sp>
        <p:nvSpPr>
          <p:cNvPr id="90116" name="ZoneTexte 3"/>
          <p:cNvSpPr txBox="1">
            <a:spLocks noChangeArrowheads="1"/>
          </p:cNvSpPr>
          <p:nvPr/>
        </p:nvSpPr>
        <p:spPr bwMode="auto">
          <a:xfrm>
            <a:off x="179388" y="260351"/>
            <a:ext cx="255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7. </a:t>
            </a:r>
            <a:r>
              <a:rPr lang="fr-FR" altLang="fr-FR" sz="1800" b="1"/>
              <a:t>Définitions</a:t>
            </a:r>
          </a:p>
        </p:txBody>
      </p:sp>
      <p:sp>
        <p:nvSpPr>
          <p:cNvPr id="90117" name="ZoneTexte 5"/>
          <p:cNvSpPr txBox="1">
            <a:spLocks noChangeArrowheads="1"/>
          </p:cNvSpPr>
          <p:nvPr/>
        </p:nvSpPr>
        <p:spPr bwMode="auto">
          <a:xfrm>
            <a:off x="107950" y="692152"/>
            <a:ext cx="8928100"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Le manuel du parlementaire</a:t>
            </a:r>
            <a:r>
              <a:rPr lang="fr-FR" altLang="fr-FR" sz="1200" baseline="30000" dirty="0">
                <a:latin typeface="Arial" panose="020B0604020202020204" pitchFamily="34" charset="0"/>
              </a:rPr>
              <a:t> (°) </a:t>
            </a:r>
            <a:r>
              <a:rPr lang="fr-FR" altLang="fr-FR" sz="1600" dirty="0">
                <a:latin typeface="Arial" panose="020B0604020202020204" pitchFamily="34" charset="0"/>
              </a:rPr>
              <a:t>définit la corruption comme le fait « d’</a:t>
            </a:r>
            <a:r>
              <a:rPr lang="fr-FR" altLang="fr-FR" sz="1600" i="1" dirty="0">
                <a:latin typeface="Arial" panose="020B0604020202020204" pitchFamily="34" charset="0"/>
              </a:rPr>
              <a:t>abuser d’une charge publique à l’avantage du secteur privé, d’un particulier ou d’un groupe à qui l’on doit allégeance</a:t>
            </a:r>
            <a:r>
              <a:rPr lang="fr-FR" altLang="fr-FR" sz="1600" dirty="0">
                <a:latin typeface="Arial" panose="020B0604020202020204" pitchFamily="34" charset="0"/>
              </a:rPr>
              <a:t>. » Elle se manifeste lorsqu’un agent public accepte, sollicite ou extorque un paiement ou lorsque des agents privés offre un paiement pour contourner la loi à des fins concurrentielles ou personnels.</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http://www.bonnegouvernanceafrique.com/?p=213</a:t>
            </a: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 </a:t>
            </a:r>
            <a:r>
              <a:rPr lang="fr-FR" altLang="fr-FR" sz="1200" dirty="0">
                <a:latin typeface="Arial" panose="020B0604020202020204" pitchFamily="34" charset="0"/>
                <a:hlinkClick r:id="rId3"/>
              </a:rPr>
              <a:t>Combattre la corruption : Manuel du parlementaire</a:t>
            </a:r>
            <a:r>
              <a:rPr lang="fr-FR" altLang="fr-FR" sz="1200" dirty="0">
                <a:latin typeface="Arial" panose="020B0604020202020204" pitchFamily="34" charset="0"/>
              </a:rPr>
              <a:t>, Organisation mondiale des parlementaires contre la corruption, </a:t>
            </a:r>
            <a:r>
              <a:rPr lang="fr-FR" altLang="fr-FR" sz="1200" dirty="0">
                <a:latin typeface="Arial" panose="020B0604020202020204" pitchFamily="34" charset="0"/>
                <a:hlinkClick r:id="rId3"/>
              </a:rPr>
              <a:t>http://gopacnetwork.org/Docs/CCH_Final_FR.pdf</a:t>
            </a:r>
            <a:r>
              <a:rPr lang="fr-FR" altLang="fr-FR" sz="1200" dirty="0">
                <a:latin typeface="Arial" panose="020B0604020202020204" pitchFamily="34" charset="0"/>
              </a:rPr>
              <a:t>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 </a:t>
            </a:r>
            <a:r>
              <a:rPr lang="fr-FR" altLang="fr-FR" sz="1600" i="1" dirty="0">
                <a:latin typeface="Arial" panose="020B0604020202020204" pitchFamily="34" charset="0"/>
              </a:rPr>
              <a:t>La</a:t>
            </a:r>
            <a:r>
              <a:rPr lang="fr-FR" altLang="fr-FR" sz="1600" dirty="0">
                <a:latin typeface="Arial" panose="020B0604020202020204" pitchFamily="34" charset="0"/>
              </a:rPr>
              <a:t> </a:t>
            </a:r>
            <a:r>
              <a:rPr lang="fr-FR" altLang="fr-FR" sz="1600" i="1" dirty="0">
                <a:latin typeface="Arial" panose="020B0604020202020204" pitchFamily="34" charset="0"/>
              </a:rPr>
              <a:t>corruption consiste en l’abus d'un pouvoir reçu en délégation à des fins privées</a:t>
            </a:r>
            <a:r>
              <a:rPr lang="fr-FR" altLang="fr-FR" sz="1600" dirty="0">
                <a:latin typeface="Arial" panose="020B0604020202020204" pitchFamily="34" charset="0"/>
              </a:rPr>
              <a:t> »</a:t>
            </a:r>
            <a:r>
              <a:rPr lang="fr-FR" altLang="fr-FR" sz="1600" u="sng" dirty="0">
                <a:latin typeface="Arial" panose="020B0604020202020204" pitchFamily="34" charset="0"/>
                <a:hlinkClick r:id="rId4" action="ppaction://hlinksldjump"/>
              </a:rPr>
              <a:t>[1]</a:t>
            </a:r>
            <a:r>
              <a:rPr lang="fr-FR" altLang="fr-FR" sz="1600" dirty="0">
                <a:latin typeface="Arial" panose="020B0604020202020204" pitchFamily="34" charset="0"/>
              </a:rPr>
              <a:t>.</a:t>
            </a:r>
          </a:p>
          <a:p>
            <a:pPr algn="just" eaLnBrk="1" hangingPunct="1">
              <a:spcBef>
                <a:spcPct val="0"/>
              </a:spcBef>
            </a:pPr>
            <a:r>
              <a:rPr lang="fr-FR" altLang="fr-FR" sz="1600" dirty="0">
                <a:latin typeface="Arial" panose="020B0604020202020204" pitchFamily="34" charset="0"/>
              </a:rPr>
              <a:t> Action de </a:t>
            </a:r>
            <a:r>
              <a:rPr lang="fr-FR" altLang="fr-FR" sz="1600" dirty="0">
                <a:latin typeface="Arial" panose="020B0604020202020204" pitchFamily="34" charset="0"/>
                <a:hlinkClick r:id="rId5" tooltip="détourner"/>
              </a:rPr>
              <a:t>détourner</a:t>
            </a:r>
            <a:r>
              <a:rPr lang="fr-FR" altLang="fr-FR" sz="1600" dirty="0">
                <a:latin typeface="Arial" panose="020B0604020202020204" pitchFamily="34" charset="0"/>
              </a:rPr>
              <a:t> </a:t>
            </a:r>
            <a:r>
              <a:rPr lang="fr-FR" altLang="fr-FR" sz="1600" dirty="0">
                <a:latin typeface="Arial" panose="020B0604020202020204" pitchFamily="34" charset="0"/>
                <a:hlinkClick r:id="rId6" tooltip="quelqu’un"/>
              </a:rPr>
              <a:t>quelqu’un</a:t>
            </a:r>
            <a:r>
              <a:rPr lang="fr-FR" altLang="fr-FR" sz="1600" dirty="0">
                <a:latin typeface="Arial" panose="020B0604020202020204" pitchFamily="34" charset="0"/>
              </a:rPr>
              <a:t> de son </a:t>
            </a:r>
            <a:r>
              <a:rPr lang="fr-FR" altLang="fr-FR" sz="1600" dirty="0">
                <a:latin typeface="Arial" panose="020B0604020202020204" pitchFamily="34" charset="0"/>
                <a:hlinkClick r:id="rId7" tooltip="devoir"/>
              </a:rPr>
              <a:t>devoir</a:t>
            </a:r>
            <a:r>
              <a:rPr lang="fr-FR" altLang="fr-FR" sz="1600" dirty="0">
                <a:latin typeface="Arial" panose="020B0604020202020204" pitchFamily="34" charset="0"/>
              </a:rPr>
              <a:t>, pour l’</a:t>
            </a:r>
            <a:r>
              <a:rPr lang="fr-FR" altLang="fr-FR" sz="1600" dirty="0">
                <a:latin typeface="Arial" panose="020B0604020202020204" pitchFamily="34" charset="0"/>
                <a:hlinkClick r:id="rId8" tooltip="engager"/>
              </a:rPr>
              <a:t>engager</a:t>
            </a:r>
            <a:r>
              <a:rPr lang="fr-FR" altLang="fr-FR" sz="1600" dirty="0">
                <a:latin typeface="Arial" panose="020B0604020202020204" pitchFamily="34" charset="0"/>
              </a:rPr>
              <a:t> à faire </a:t>
            </a:r>
            <a:r>
              <a:rPr lang="fr-FR" altLang="fr-FR" sz="1600" dirty="0">
                <a:latin typeface="Arial" panose="020B0604020202020204" pitchFamily="34" charset="0"/>
                <a:hlinkClick r:id="rId9" tooltip="quelque chose"/>
              </a:rPr>
              <a:t>quelque chose</a:t>
            </a:r>
            <a:r>
              <a:rPr lang="fr-FR" altLang="fr-FR" sz="1600" dirty="0">
                <a:latin typeface="Arial" panose="020B0604020202020204" pitchFamily="34" charset="0"/>
              </a:rPr>
              <a:t> contre l’</a:t>
            </a:r>
            <a:r>
              <a:rPr lang="fr-FR" altLang="fr-FR" sz="1600" dirty="0">
                <a:latin typeface="Arial" panose="020B0604020202020204" pitchFamily="34" charset="0"/>
                <a:hlinkClick r:id="rId10" tooltip="honneur"/>
              </a:rPr>
              <a:t>honneur</a:t>
            </a:r>
            <a:r>
              <a:rPr lang="fr-FR" altLang="fr-FR" sz="1600" dirty="0">
                <a:latin typeface="Arial" panose="020B0604020202020204" pitchFamily="34" charset="0"/>
              </a:rPr>
              <a:t>, moyennant </a:t>
            </a:r>
            <a:r>
              <a:rPr lang="fr-FR" altLang="fr-FR" sz="1600" dirty="0">
                <a:latin typeface="Arial" panose="020B0604020202020204" pitchFamily="34" charset="0"/>
                <a:hlinkClick r:id="rId11" tooltip="finance"/>
              </a:rPr>
              <a:t>finance</a:t>
            </a:r>
            <a:r>
              <a:rPr lang="fr-FR" altLang="fr-FR" sz="1600" dirty="0">
                <a:latin typeface="Arial" panose="020B0604020202020204" pitchFamily="34" charset="0"/>
              </a:rPr>
              <a:t> </a:t>
            </a:r>
            <a:r>
              <a:rPr lang="fr-FR" altLang="fr-FR" sz="1600" i="1" dirty="0">
                <a:latin typeface="Arial" panose="020B0604020202020204" pitchFamily="34" charset="0"/>
              </a:rPr>
              <a:t>(Droit français)</a:t>
            </a:r>
            <a:r>
              <a:rPr lang="fr-FR" altLang="fr-FR" sz="1600" dirty="0">
                <a:latin typeface="Arial" panose="020B0604020202020204" pitchFamily="34" charset="0"/>
              </a:rPr>
              <a:t>.</a:t>
            </a:r>
          </a:p>
          <a:p>
            <a:pPr algn="just" eaLnBrk="1" hangingPunct="1">
              <a:spcBef>
                <a:spcPct val="0"/>
              </a:spcBef>
            </a:pPr>
            <a:r>
              <a:rPr lang="fr-FR" altLang="fr-FR" sz="1600" dirty="0">
                <a:latin typeface="Arial" panose="020B0604020202020204" pitchFamily="34" charset="0"/>
              </a:rPr>
              <a:t> L'assemblée parlementaire du </a:t>
            </a:r>
            <a:r>
              <a:rPr lang="fr-FR" altLang="fr-FR" sz="1600" dirty="0">
                <a:latin typeface="Arial" panose="020B0604020202020204" pitchFamily="34" charset="0"/>
                <a:hlinkClick r:id="rId12" tooltip="Conseil de l'Europe"/>
              </a:rPr>
              <a:t>Conseil de l'Europe</a:t>
            </a:r>
            <a:r>
              <a:rPr lang="fr-FR" altLang="fr-FR" sz="1600" dirty="0">
                <a:latin typeface="Arial" panose="020B0604020202020204" pitchFamily="34" charset="0"/>
              </a:rPr>
              <a:t> définit la corruption comme « </a:t>
            </a:r>
            <a:r>
              <a:rPr lang="fr-FR" altLang="fr-FR" sz="1600" i="1" dirty="0">
                <a:latin typeface="Arial" panose="020B0604020202020204" pitchFamily="34" charset="0"/>
              </a:rPr>
              <a:t>l'utilisation et l'abus du pouvoir public à des fins privées</a:t>
            </a:r>
            <a:r>
              <a:rPr lang="fr-FR" altLang="fr-FR" sz="1600" dirty="0">
                <a:latin typeface="Arial" panose="020B0604020202020204" pitchFamily="34" charset="0"/>
              </a:rPr>
              <a:t> »</a:t>
            </a:r>
            <a:r>
              <a:rPr lang="fr-FR" altLang="fr-FR" sz="1600" u="sng" dirty="0">
                <a:latin typeface="Arial" panose="020B0604020202020204" pitchFamily="34" charset="0"/>
                <a:hlinkClick r:id="rId4" action="ppaction://hlinksldjump"/>
              </a:rPr>
              <a:t>[2]</a:t>
            </a:r>
            <a:r>
              <a:rPr lang="fr-FR" altLang="fr-FR" sz="1600" dirty="0">
                <a:latin typeface="Arial" panose="020B0604020202020204" pitchFamily="34" charset="0"/>
              </a:rPr>
              <a:t>. </a:t>
            </a:r>
          </a:p>
          <a:p>
            <a:pPr algn="just" eaLnBrk="1" hangingPunct="1">
              <a:spcBef>
                <a:spcPct val="0"/>
              </a:spcBef>
            </a:pPr>
            <a:r>
              <a:rPr lang="fr-FR" altLang="fr-FR" sz="1600" dirty="0">
                <a:latin typeface="Arial" panose="020B0604020202020204" pitchFamily="34" charset="0"/>
              </a:rPr>
              <a:t> Pour la Commission des communautés européennes, « </a:t>
            </a:r>
            <a:r>
              <a:rPr lang="fr-FR" altLang="fr-FR" sz="1600" i="1" dirty="0">
                <a:latin typeface="Arial" panose="020B0604020202020204" pitchFamily="34" charset="0"/>
              </a:rPr>
              <a:t>la corruption est liée à tout abus de pouvoir ou toute irrégularité commis dans un </a:t>
            </a:r>
            <a:r>
              <a:rPr lang="fr-FR" altLang="fr-FR" sz="1600" i="1" dirty="0">
                <a:latin typeface="Arial" panose="020B0604020202020204" pitchFamily="34" charset="0"/>
                <a:hlinkClick r:id="rId13" tooltip="Processus de décision"/>
              </a:rPr>
              <a:t>processus de décision</a:t>
            </a:r>
            <a:r>
              <a:rPr lang="fr-FR" altLang="fr-FR" sz="1600" i="1" dirty="0">
                <a:latin typeface="Arial" panose="020B0604020202020204" pitchFamily="34" charset="0"/>
              </a:rPr>
              <a:t> en échange d'une incitation ou d'un avantage indu</a:t>
            </a:r>
            <a:r>
              <a:rPr lang="fr-FR" altLang="fr-FR" sz="1600" dirty="0">
                <a:latin typeface="Arial" panose="020B0604020202020204" pitchFamily="34" charset="0"/>
              </a:rPr>
              <a:t> ».</a:t>
            </a:r>
          </a:p>
          <a:p>
            <a:pPr algn="just" eaLnBrk="1" hangingPunct="1">
              <a:spcBef>
                <a:spcPct val="0"/>
              </a:spcBef>
            </a:pPr>
            <a:r>
              <a:rPr lang="fr-FR" altLang="fr-FR" sz="1600" dirty="0">
                <a:latin typeface="Arial" panose="020B0604020202020204" pitchFamily="34" charset="0"/>
              </a:rPr>
              <a:t> La définition donnée par le Groupe multidisciplinaire sur la corruption du </a:t>
            </a:r>
            <a:r>
              <a:rPr lang="fr-FR" altLang="fr-FR" sz="1600" dirty="0">
                <a:latin typeface="Arial" panose="020B0604020202020204" pitchFamily="34" charset="0"/>
                <a:hlinkClick r:id="rId14" tooltip="Conseil de l’Europe"/>
              </a:rPr>
              <a:t>Conseil de l’Europe</a:t>
            </a:r>
            <a:r>
              <a:rPr lang="fr-FR" altLang="fr-FR" sz="1600" dirty="0">
                <a:latin typeface="Arial" panose="020B0604020202020204" pitchFamily="34" charset="0"/>
              </a:rPr>
              <a:t> est légèrement différente : « </a:t>
            </a:r>
            <a:r>
              <a:rPr lang="fr-FR" altLang="fr-FR" sz="1600" i="1" dirty="0">
                <a:latin typeface="Arial" panose="020B0604020202020204" pitchFamily="34" charset="0"/>
              </a:rPr>
              <a:t>la corruption est une rétribution illicite ou tout autre comportement à l'égard des personnes investies de responsabilité dans le </a:t>
            </a:r>
            <a:r>
              <a:rPr lang="fr-FR" altLang="fr-FR" sz="1600" i="1" dirty="0">
                <a:latin typeface="Arial" panose="020B0604020202020204" pitchFamily="34" charset="0"/>
                <a:hlinkClick r:id="rId15" tooltip="Secteur public"/>
              </a:rPr>
              <a:t>secteur public</a:t>
            </a:r>
            <a:r>
              <a:rPr lang="fr-FR" altLang="fr-FR" sz="1600" i="1" dirty="0">
                <a:latin typeface="Arial" panose="020B0604020202020204" pitchFamily="34" charset="0"/>
              </a:rPr>
              <a:t> ou le </a:t>
            </a:r>
            <a:r>
              <a:rPr lang="fr-FR" altLang="fr-FR" sz="1600" i="1" dirty="0">
                <a:latin typeface="Arial" panose="020B0604020202020204" pitchFamily="34" charset="0"/>
                <a:hlinkClick r:id="rId16" tooltip="Secteur privé"/>
              </a:rPr>
              <a:t>secteur privé</a:t>
            </a:r>
            <a:r>
              <a:rPr lang="fr-FR" altLang="fr-FR" sz="1600" i="1" dirty="0">
                <a:latin typeface="Arial" panose="020B0604020202020204" pitchFamily="34" charset="0"/>
              </a:rPr>
              <a:t>, qui contrevient aux </a:t>
            </a:r>
            <a:r>
              <a:rPr lang="fr-FR" altLang="fr-FR" sz="1600" i="1" dirty="0">
                <a:latin typeface="Arial" panose="020B0604020202020204" pitchFamily="34" charset="0"/>
                <a:hlinkClick r:id="rId17" tooltip="Devoir"/>
              </a:rPr>
              <a:t>devoirs</a:t>
            </a:r>
            <a:r>
              <a:rPr lang="fr-FR" altLang="fr-FR" sz="1600" i="1" dirty="0">
                <a:latin typeface="Arial" panose="020B0604020202020204" pitchFamily="34" charset="0"/>
              </a:rPr>
              <a:t> qu'elles ont en vertu de leur statut d'agent d'État, d'employé du </a:t>
            </a:r>
            <a:r>
              <a:rPr lang="fr-FR" altLang="fr-FR" sz="1600" i="1" dirty="0">
                <a:latin typeface="Arial" panose="020B0604020202020204" pitchFamily="34" charset="0"/>
                <a:hlinkClick r:id="rId16" tooltip="Secteur privé"/>
              </a:rPr>
              <a:t>secteur privé</a:t>
            </a:r>
            <a:r>
              <a:rPr lang="fr-FR" altLang="fr-FR" sz="1600" i="1" dirty="0">
                <a:latin typeface="Arial" panose="020B0604020202020204" pitchFamily="34" charset="0"/>
              </a:rPr>
              <a:t>, d'agent indépendant ou d'un autre rapport de cette nature et qui vise à procurer des avantages indus de quelque nature qu'ils soient, pour eux-mêmes ou pour un tiers</a:t>
            </a:r>
            <a:r>
              <a:rPr lang="fr-FR" altLang="fr-FR" sz="1600" dirty="0">
                <a:latin typeface="Arial" panose="020B0604020202020204" pitchFamily="34" charset="0"/>
              </a:rPr>
              <a:t> ».</a:t>
            </a:r>
          </a:p>
          <a:p>
            <a:pPr eaLnBrk="1" hangingPunct="1">
              <a:spcBef>
                <a:spcPct val="0"/>
              </a:spcBef>
              <a:buFontTx/>
              <a:buNone/>
            </a:pPr>
            <a:br>
              <a:rPr lang="fr-FR" altLang="fr-FR" sz="1200" dirty="0">
                <a:latin typeface="Arial" panose="020B0604020202020204" pitchFamily="34" charset="0"/>
              </a:rPr>
            </a:br>
            <a:r>
              <a:rPr lang="fr-FR" altLang="fr-FR" sz="1000" u="sng" dirty="0">
                <a:latin typeface="Arial" panose="020B0604020202020204" pitchFamily="34" charset="0"/>
                <a:hlinkClick r:id="rId4" action="ppaction://hlinksldjump"/>
              </a:rPr>
              <a:t>[1]</a:t>
            </a:r>
            <a:r>
              <a:rPr lang="fr-FR" altLang="fr-FR" sz="1000" dirty="0">
                <a:latin typeface="Arial" panose="020B0604020202020204" pitchFamily="34" charset="0"/>
              </a:rPr>
              <a:t> </a:t>
            </a:r>
            <a:r>
              <a:rPr lang="fr-FR" altLang="fr-FR" sz="1000" dirty="0">
                <a:latin typeface="Arial" panose="020B0604020202020204" pitchFamily="34" charset="0"/>
                <a:hlinkClick r:id="rId18"/>
              </a:rPr>
              <a:t>Où et comment prospère la corruption - </a:t>
            </a:r>
            <a:r>
              <a:rPr lang="fr-FR" altLang="fr-FR" sz="1000" dirty="0" err="1">
                <a:latin typeface="Arial" panose="020B0604020202020204" pitchFamily="34" charset="0"/>
                <a:hlinkClick r:id="rId18"/>
              </a:rPr>
              <a:t>Transparency</a:t>
            </a:r>
            <a:r>
              <a:rPr lang="fr-FR" altLang="fr-FR" sz="1000" dirty="0">
                <a:latin typeface="Arial" panose="020B0604020202020204" pitchFamily="34" charset="0"/>
                <a:hlinkClick r:id="rId18"/>
              </a:rPr>
              <a:t> International</a:t>
            </a:r>
            <a:r>
              <a:rPr lang="fr-FR" altLang="fr-FR" sz="1000" dirty="0">
                <a:latin typeface="Arial" panose="020B0604020202020204" pitchFamily="34" charset="0"/>
              </a:rPr>
              <a:t> [</a:t>
            </a:r>
            <a:r>
              <a:rPr lang="fr-FR" altLang="fr-FR" sz="1000" dirty="0">
                <a:latin typeface="Arial" panose="020B0604020202020204" pitchFamily="34" charset="0"/>
                <a:hlinkClick r:id="rId19" tooltip="archive de Où et comment prospère la corruption - Transparency International"/>
              </a:rPr>
              <a:t>archive</a:t>
            </a:r>
            <a:r>
              <a:rPr lang="fr-FR" altLang="fr-FR" sz="1000" dirty="0">
                <a:latin typeface="Arial" panose="020B0604020202020204" pitchFamily="34" charset="0"/>
              </a:rPr>
              <a:t>]</a:t>
            </a:r>
            <a:endParaRPr lang="fr-FR" altLang="fr-FR" sz="1000" u="sng" dirty="0">
              <a:latin typeface="Arial" panose="020B0604020202020204" pitchFamily="34" charset="0"/>
              <a:hlinkClick r:id="rId4" action="ppaction://hlinksldjump"/>
            </a:endParaRPr>
          </a:p>
          <a:p>
            <a:pPr eaLnBrk="1" hangingPunct="1">
              <a:spcBef>
                <a:spcPct val="0"/>
              </a:spcBef>
              <a:buFontTx/>
              <a:buNone/>
            </a:pPr>
            <a:r>
              <a:rPr lang="fr-FR" altLang="fr-FR" sz="1000" u="sng" dirty="0">
                <a:latin typeface="Arial" panose="020B0604020202020204" pitchFamily="34" charset="0"/>
                <a:hlinkClick r:id="rId4" action="ppaction://hlinksldjump"/>
              </a:rPr>
              <a:t>[2]</a:t>
            </a:r>
            <a:r>
              <a:rPr lang="fr-FR" altLang="fr-FR" sz="1000" dirty="0">
                <a:latin typeface="Arial" panose="020B0604020202020204" pitchFamily="34" charset="0"/>
              </a:rPr>
              <a:t> </a:t>
            </a:r>
            <a:r>
              <a:rPr lang="fr-FR" altLang="fr-FR" sz="1000" dirty="0">
                <a:latin typeface="Arial" panose="020B0604020202020204" pitchFamily="34" charset="0"/>
                <a:hlinkClick r:id="rId20"/>
              </a:rPr>
              <a:t>Rôle des parlements dans la lutte contre la corruption - Conseil de l'Europe</a:t>
            </a:r>
            <a:r>
              <a:rPr lang="fr-FR" altLang="fr-FR" sz="1000" dirty="0">
                <a:latin typeface="Arial" panose="020B0604020202020204" pitchFamily="34" charset="0"/>
              </a:rPr>
              <a:t> [</a:t>
            </a:r>
            <a:r>
              <a:rPr lang="fr-FR" altLang="fr-FR" sz="1000" dirty="0">
                <a:latin typeface="Arial" panose="020B0604020202020204" pitchFamily="34" charset="0"/>
                <a:hlinkClick r:id="rId21" tooltip="archive de Rôle des parlements dans la lutte contre la corruption - Conseil de l'Europe"/>
              </a:rPr>
              <a:t>archive</a:t>
            </a:r>
            <a:r>
              <a:rPr lang="fr-FR" altLang="fr-FR" sz="1000" dirty="0">
                <a:latin typeface="Arial" panose="020B0604020202020204"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2771801" y="17029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219" name="Espace réservé du numéro de diapositive 2"/>
          <p:cNvSpPr txBox="1">
            <a:spLocks/>
          </p:cNvSpPr>
          <p:nvPr/>
        </p:nvSpPr>
        <p:spPr bwMode="auto">
          <a:xfrm>
            <a:off x="8388350" y="179388"/>
            <a:ext cx="5857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B4B83A8-348F-4DF5-94B1-EEE4CF352C4D}" type="slidenum">
              <a:rPr lang="fr-FR" altLang="fr-FR" sz="1200">
                <a:solidFill>
                  <a:srgbClr val="898989"/>
                </a:solidFill>
              </a:rPr>
              <a:pPr algn="r" eaLnBrk="1" hangingPunct="1">
                <a:spcBef>
                  <a:spcPct val="0"/>
                </a:spcBef>
                <a:buFontTx/>
                <a:buNone/>
              </a:pPr>
              <a:t>11</a:t>
            </a:fld>
            <a:endParaRPr lang="fr-FR" altLang="fr-FR" sz="1200">
              <a:solidFill>
                <a:srgbClr val="898989"/>
              </a:solidFill>
            </a:endParaRPr>
          </a:p>
        </p:txBody>
      </p:sp>
      <p:sp>
        <p:nvSpPr>
          <p:cNvPr id="9220" name="ZoneTexte 3"/>
          <p:cNvSpPr txBox="1">
            <a:spLocks noChangeArrowheads="1"/>
          </p:cNvSpPr>
          <p:nvPr/>
        </p:nvSpPr>
        <p:spPr bwMode="auto">
          <a:xfrm>
            <a:off x="130815" y="723777"/>
            <a:ext cx="3240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1. </a:t>
            </a:r>
            <a:r>
              <a:rPr lang="fr-FR" altLang="fr-FR" sz="1800" b="1" dirty="0"/>
              <a:t>Introduction (suite et fin)</a:t>
            </a:r>
          </a:p>
        </p:txBody>
      </p:sp>
      <p:sp>
        <p:nvSpPr>
          <p:cNvPr id="9221" name="ZoneTexte 5"/>
          <p:cNvSpPr txBox="1">
            <a:spLocks noChangeArrowheads="1"/>
          </p:cNvSpPr>
          <p:nvPr/>
        </p:nvSpPr>
        <p:spPr bwMode="auto">
          <a:xfrm>
            <a:off x="130815" y="1196753"/>
            <a:ext cx="871378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600" u="sng" dirty="0">
                <a:latin typeface="Arial" panose="020B0604020202020204" pitchFamily="34" charset="0"/>
              </a:rPr>
              <a:t>Les points que nous n’aborderons pas, dans ce document </a:t>
            </a:r>
            <a:r>
              <a:rPr lang="fr-FR" altLang="fr-FR" sz="1600" dirty="0">
                <a:latin typeface="Arial" panose="020B0604020202020204" pitchFamily="34" charset="0"/>
              </a:rPr>
              <a:t>:</a:t>
            </a:r>
          </a:p>
          <a:p>
            <a:pPr algn="just">
              <a:spcBef>
                <a:spcPct val="0"/>
              </a:spcBef>
              <a:buFontTx/>
              <a:buNone/>
            </a:pPr>
            <a:endParaRPr lang="fr-FR" altLang="fr-FR" sz="1600" dirty="0">
              <a:latin typeface="Arial" panose="020B0604020202020204" pitchFamily="34" charset="0"/>
            </a:endParaRPr>
          </a:p>
          <a:p>
            <a:pPr algn="just">
              <a:spcBef>
                <a:spcPct val="0"/>
              </a:spcBef>
              <a:buFontTx/>
              <a:buNone/>
            </a:pPr>
            <a:r>
              <a:rPr lang="fr-FR" altLang="fr-FR" sz="1600" dirty="0">
                <a:latin typeface="Arial" panose="020B0604020202020204" pitchFamily="34" charset="0"/>
              </a:rPr>
              <a:t>Il semblerait qu’il n’y ait pas un bout de territoire dans le monde qui ne serait pas concerné par de phénomène. Même un territoire aussi reculé que le Groenland peut être touché (°) (+).</a:t>
            </a:r>
          </a:p>
          <a:p>
            <a:pPr algn="just">
              <a:spcBef>
                <a:spcPct val="0"/>
              </a:spcBef>
              <a:buFontTx/>
              <a:buNone/>
            </a:pPr>
            <a:r>
              <a:rPr lang="fr-FR" altLang="fr-FR" sz="1600" dirty="0">
                <a:latin typeface="Arial" panose="020B0604020202020204" pitchFamily="34" charset="0"/>
              </a:rPr>
              <a:t>On peut supposer que des pays s’affichant « vertueux » comme le Bhoutan n’en soit pas exempt (%) ($).</a:t>
            </a:r>
          </a:p>
          <a:p>
            <a:pPr algn="just">
              <a:spcBef>
                <a:spcPct val="0"/>
              </a:spcBef>
              <a:buFontTx/>
              <a:buNone/>
            </a:pPr>
            <a:endParaRPr lang="fr-FR" altLang="fr-FR" sz="1600" dirty="0">
              <a:latin typeface="Arial" panose="020B0604020202020204" pitchFamily="34" charset="0"/>
            </a:endParaRPr>
          </a:p>
          <a:p>
            <a:pPr algn="just">
              <a:spcBef>
                <a:spcPct val="0"/>
              </a:spcBef>
              <a:buFontTx/>
              <a:buNone/>
            </a:pPr>
            <a:r>
              <a:rPr lang="fr-FR" altLang="fr-FR" sz="1600" i="1" dirty="0">
                <a:solidFill>
                  <a:schemeClr val="accent2">
                    <a:lumMod val="50000"/>
                  </a:schemeClr>
                </a:solidFill>
                <a:latin typeface="Arial" panose="020B0604020202020204" pitchFamily="34" charset="0"/>
              </a:rPr>
              <a:t>Par contre, nous n’aborderons pas la question de savoir pourquoi ce phénomène est si étendu (universel) et si ancré dans l’esprit de tant de personnes sur cette terre.</a:t>
            </a:r>
          </a:p>
          <a:p>
            <a:pPr algn="just">
              <a:spcBef>
                <a:spcPct val="0"/>
              </a:spcBef>
              <a:buFontTx/>
              <a:buNone/>
            </a:pPr>
            <a:endParaRPr lang="fr-FR" altLang="fr-FR" sz="1200" dirty="0">
              <a:latin typeface="Arial" panose="020B0604020202020204" pitchFamily="34" charset="0"/>
            </a:endParaRPr>
          </a:p>
          <a:p>
            <a:pPr>
              <a:spcBef>
                <a:spcPct val="0"/>
              </a:spcBef>
              <a:buFontTx/>
              <a:buNone/>
            </a:pPr>
            <a:r>
              <a:rPr lang="fr-FR" altLang="fr-FR" sz="1200" dirty="0">
                <a:latin typeface="Arial" panose="020B0604020202020204" pitchFamily="34" charset="0"/>
              </a:rPr>
              <a:t>(°) Par exemple, du fait de l'extraction minière. </a:t>
            </a:r>
          </a:p>
          <a:p>
            <a:pPr>
              <a:spcBef>
                <a:spcPct val="0"/>
              </a:spcBef>
              <a:buFontTx/>
              <a:buNone/>
            </a:pPr>
            <a:r>
              <a:rPr lang="fr-FR" altLang="fr-FR" sz="1200" dirty="0">
                <a:latin typeface="Arial" panose="020B0604020202020204" pitchFamily="34" charset="0"/>
              </a:rPr>
              <a:t>(*) </a:t>
            </a:r>
            <a:r>
              <a:rPr lang="fr-FR" sz="1200" dirty="0" err="1">
                <a:latin typeface="Arial" panose="020B0604020202020204" pitchFamily="34" charset="0"/>
              </a:rPr>
              <a:t>Aleqa</a:t>
            </a:r>
            <a:r>
              <a:rPr lang="fr-FR" sz="1200" dirty="0">
                <a:latin typeface="Arial" panose="020B0604020202020204" pitchFamily="34" charset="0"/>
              </a:rPr>
              <a:t> Hammond, l'ex Première ministre groenlandaise, a été écartée du pouvoir, en 2013, après des révélations sur des billets d'avion et notes d'hôtel payés par les contribuables pour elle-même et sa famille.</a:t>
            </a:r>
            <a:endParaRPr lang="fr-FR" altLang="fr-FR" sz="1200" dirty="0">
              <a:latin typeface="Arial" panose="020B0604020202020204" pitchFamily="34" charset="0"/>
            </a:endParaRPr>
          </a:p>
          <a:p>
            <a:pPr>
              <a:spcBef>
                <a:spcPct val="0"/>
              </a:spcBef>
              <a:buFontTx/>
              <a:buNone/>
            </a:pPr>
            <a:r>
              <a:rPr lang="fr-FR" altLang="fr-FR" sz="1200" dirty="0">
                <a:latin typeface="Arial" panose="020B0604020202020204" pitchFamily="34" charset="0"/>
              </a:rPr>
              <a:t>(+) Il existe même une section « </a:t>
            </a:r>
            <a:r>
              <a:rPr lang="fr-FR" altLang="fr-FR" sz="1200" dirty="0" err="1">
                <a:latin typeface="Arial" panose="020B0604020202020204" pitchFamily="34" charset="0"/>
              </a:rPr>
              <a:t>Transparency</a:t>
            </a:r>
            <a:r>
              <a:rPr lang="fr-FR" altLang="fr-FR" sz="1200" dirty="0">
                <a:latin typeface="Arial" panose="020B0604020202020204" pitchFamily="34" charset="0"/>
              </a:rPr>
              <a:t> Groenland » de « </a:t>
            </a:r>
            <a:r>
              <a:rPr lang="fr-FR" altLang="fr-FR" sz="1200" dirty="0" err="1">
                <a:latin typeface="Arial" panose="020B0604020202020204" pitchFamily="34" charset="0"/>
              </a:rPr>
              <a:t>Transparency</a:t>
            </a:r>
            <a:r>
              <a:rPr lang="fr-FR" altLang="fr-FR" sz="1200" dirty="0">
                <a:latin typeface="Arial" panose="020B0604020202020204" pitchFamily="34" charset="0"/>
              </a:rPr>
              <a:t> </a:t>
            </a:r>
            <a:r>
              <a:rPr lang="fr-FR" altLang="fr-FR" sz="1200" dirty="0" err="1">
                <a:latin typeface="Arial" panose="020B0604020202020204" pitchFamily="34" charset="0"/>
              </a:rPr>
              <a:t>Intenational</a:t>
            </a:r>
            <a:r>
              <a:rPr lang="fr-FR" altLang="fr-FR" sz="1200" dirty="0">
                <a:latin typeface="Arial" panose="020B0604020202020204" pitchFamily="34" charset="0"/>
              </a:rPr>
              <a:t> ». Site Internet : </a:t>
            </a:r>
            <a:r>
              <a:rPr lang="fr-FR" altLang="fr-FR" sz="1200" dirty="0">
                <a:latin typeface="Arial" panose="020B0604020202020204" pitchFamily="34" charset="0"/>
                <a:hlinkClick r:id="rId2"/>
              </a:rPr>
              <a:t>http://www.transparency.gl/</a:t>
            </a:r>
            <a:r>
              <a:rPr lang="fr-FR" altLang="fr-FR" sz="1200" dirty="0">
                <a:latin typeface="Arial" panose="020B0604020202020204" pitchFamily="34" charset="0"/>
              </a:rPr>
              <a:t> </a:t>
            </a:r>
          </a:p>
          <a:p>
            <a:pPr>
              <a:spcBef>
                <a:spcPct val="0"/>
              </a:spcBef>
              <a:buFontTx/>
              <a:buNone/>
            </a:pPr>
            <a:r>
              <a:rPr lang="fr-FR" altLang="fr-FR" sz="1200" dirty="0">
                <a:latin typeface="Arial" panose="020B0604020202020204" pitchFamily="34" charset="0"/>
              </a:rPr>
              <a:t>(%) Où la </a:t>
            </a:r>
            <a:r>
              <a:rPr lang="fr-FR" sz="1200" b="1" dirty="0">
                <a:latin typeface="Arial" panose="020B0604020202020204" pitchFamily="34" charset="0"/>
              </a:rPr>
              <a:t>corruption</a:t>
            </a:r>
            <a:r>
              <a:rPr lang="fr-FR" sz="1200" dirty="0">
                <a:latin typeface="Arial" panose="020B0604020202020204" pitchFamily="34" charset="0"/>
              </a:rPr>
              <a:t> n'existait quasiment pas, encore récemment, mais où la perception d'une </a:t>
            </a:r>
            <a:r>
              <a:rPr lang="fr-FR" sz="1200" b="1" dirty="0">
                <a:latin typeface="Arial" panose="020B0604020202020204" pitchFamily="34" charset="0"/>
              </a:rPr>
              <a:t>corruption</a:t>
            </a:r>
            <a:r>
              <a:rPr lang="fr-FR" sz="1200" dirty="0">
                <a:latin typeface="Arial" panose="020B0604020202020204" pitchFamily="34" charset="0"/>
              </a:rPr>
              <a:t> est croissante. Son classement CPI en 2010 est 36° (ce qui est un bon score pour un pays pauvre) </a:t>
            </a:r>
            <a:r>
              <a:rPr lang="fr-FR" altLang="fr-FR" sz="1200" dirty="0">
                <a:latin typeface="Arial" panose="020B0604020202020204" pitchFamily="34" charset="0"/>
              </a:rPr>
              <a:t>(@)</a:t>
            </a:r>
            <a:r>
              <a:rPr lang="fr-FR" sz="1200" dirty="0">
                <a:latin typeface="Arial" panose="020B0604020202020204" pitchFamily="34" charset="0"/>
              </a:rPr>
              <a:t>. </a:t>
            </a:r>
          </a:p>
          <a:p>
            <a:pPr>
              <a:spcBef>
                <a:spcPct val="0"/>
              </a:spcBef>
              <a:buFontTx/>
              <a:buNone/>
            </a:pPr>
            <a:r>
              <a:rPr lang="fr-FR" sz="1200" dirty="0">
                <a:latin typeface="Arial" panose="020B0604020202020204" pitchFamily="34" charset="0"/>
              </a:rPr>
              <a:t>Sources : a) </a:t>
            </a:r>
            <a:r>
              <a:rPr lang="fr-FR" sz="1200" dirty="0">
                <a:latin typeface="Arial" panose="020B0604020202020204" pitchFamily="34" charset="0"/>
                <a:hlinkClick r:id="rId3"/>
              </a:rPr>
              <a:t>http://fr.wikipedia.org/wiki/Bhoutan</a:t>
            </a:r>
            <a:r>
              <a:rPr lang="fr-FR" sz="1200" dirty="0">
                <a:latin typeface="Arial" panose="020B0604020202020204" pitchFamily="34" charset="0"/>
              </a:rPr>
              <a:t>, b) </a:t>
            </a:r>
            <a:r>
              <a:rPr lang="fr-FR" sz="1200" dirty="0">
                <a:latin typeface="Arial" panose="020B0604020202020204" pitchFamily="34" charset="0"/>
                <a:hlinkClick r:id="rId4"/>
              </a:rPr>
              <a:t>http://www.zonehimalaya.net/Himalaya/bhoutan.htm</a:t>
            </a:r>
            <a:r>
              <a:rPr lang="fr-FR" sz="1200" dirty="0">
                <a:latin typeface="Arial" panose="020B0604020202020204" pitchFamily="34" charset="0"/>
              </a:rPr>
              <a:t>, c) Il existe au Bhoutan, une Organisation à but non lucratif "</a:t>
            </a:r>
            <a:r>
              <a:rPr lang="fr-FR" sz="1200" b="1" i="1" dirty="0">
                <a:latin typeface="Arial" panose="020B0604020202020204" pitchFamily="34" charset="0"/>
              </a:rPr>
              <a:t>Bhutan </a:t>
            </a:r>
            <a:r>
              <a:rPr lang="fr-FR" sz="1200" b="1" i="1" dirty="0" err="1">
                <a:latin typeface="Arial" panose="020B0604020202020204" pitchFamily="34" charset="0"/>
              </a:rPr>
              <a:t>Transparency</a:t>
            </a:r>
            <a:r>
              <a:rPr lang="fr-FR" sz="1200" b="1" i="1" dirty="0">
                <a:latin typeface="Arial" panose="020B0604020202020204" pitchFamily="34" charset="0"/>
              </a:rPr>
              <a:t> Initiative - BTI</a:t>
            </a:r>
            <a:r>
              <a:rPr lang="fr-FR" sz="1200" dirty="0">
                <a:latin typeface="Arial" panose="020B0604020202020204" pitchFamily="34" charset="0"/>
              </a:rPr>
              <a:t>", destinée à combattre la corruption. Site : </a:t>
            </a:r>
            <a:r>
              <a:rPr lang="fr-FR" sz="1200" dirty="0">
                <a:latin typeface="Arial" panose="020B0604020202020204" pitchFamily="34" charset="0"/>
                <a:hlinkClick r:id="rId5"/>
              </a:rPr>
              <a:t>https://www.facebook.com/pages/Bhutan-Transparency-Initiative-BTI/467921143341281</a:t>
            </a:r>
            <a:r>
              <a:rPr lang="fr-FR" sz="1200" dirty="0">
                <a:latin typeface="Arial" panose="020B0604020202020204" pitchFamily="34" charset="0"/>
              </a:rPr>
              <a:t>  </a:t>
            </a:r>
            <a:endParaRPr lang="fr-FR" altLang="fr-FR" sz="1200" dirty="0">
              <a:latin typeface="Arial" panose="020B0604020202020204" pitchFamily="34" charset="0"/>
            </a:endParaRPr>
          </a:p>
          <a:p>
            <a:pPr>
              <a:spcBef>
                <a:spcPct val="0"/>
              </a:spcBef>
              <a:buFontTx/>
              <a:buNone/>
            </a:pPr>
            <a:r>
              <a:rPr lang="fr-FR" altLang="fr-FR" sz="1200" dirty="0">
                <a:latin typeface="Arial" panose="020B0604020202020204" pitchFamily="34" charset="0"/>
              </a:rPr>
              <a:t>($) et on peut raisonnablement le supposer pour le Tibet historique du temps du 13° Dalaï-lama, dans les années 20 et 30.</a:t>
            </a:r>
          </a:p>
          <a:p>
            <a:pPr>
              <a:spcBef>
                <a:spcPct val="0"/>
              </a:spcBef>
              <a:buFontTx/>
              <a:buNone/>
            </a:pPr>
            <a:r>
              <a:rPr lang="fr-FR" altLang="fr-FR" sz="1200" dirty="0">
                <a:latin typeface="Arial" panose="020B0604020202020204" pitchFamily="34" charset="0"/>
              </a:rPr>
              <a:t>(@) </a:t>
            </a:r>
            <a:r>
              <a:rPr lang="fr-FR" altLang="fr-FR" sz="1200" dirty="0">
                <a:latin typeface="Arial" panose="020B0604020202020204" pitchFamily="34" charset="0"/>
                <a:hlinkClick r:id="rId6"/>
              </a:rPr>
              <a:t>http://www.transparency-france.org/e_upload/pdf/cpi2010_table_2010.pdf</a:t>
            </a:r>
            <a:r>
              <a:rPr lang="fr-FR" altLang="fr-FR" sz="1200" dirty="0">
                <a:latin typeface="Arial" panose="020B0604020202020204" pitchFamily="34" charset="0"/>
              </a:rPr>
              <a:t> </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9370" y="5988042"/>
            <a:ext cx="3152775" cy="714375"/>
          </a:xfrm>
          <a:prstGeom prst="rect">
            <a:avLst/>
          </a:prstGeom>
        </p:spPr>
      </p:pic>
      <p:sp>
        <p:nvSpPr>
          <p:cNvPr id="3" name="ZoneTexte 2"/>
          <p:cNvSpPr txBox="1"/>
          <p:nvPr/>
        </p:nvSpPr>
        <p:spPr>
          <a:xfrm>
            <a:off x="5958659" y="5988042"/>
            <a:ext cx="2889970" cy="646331"/>
          </a:xfrm>
          <a:prstGeom prst="rect">
            <a:avLst/>
          </a:prstGeom>
          <a:noFill/>
        </p:spPr>
        <p:txBody>
          <a:bodyPr wrap="square" rtlCol="0">
            <a:spAutoFit/>
          </a:bodyPr>
          <a:lstStyle/>
          <a:p>
            <a:r>
              <a:rPr lang="fr-FR" sz="1200" dirty="0">
                <a:latin typeface="Calibri" panose="020F0502020204030204" pitchFamily="34" charset="0"/>
              </a:rPr>
              <a:t>← </a:t>
            </a:r>
            <a:r>
              <a:rPr lang="fr-FR" sz="1200" dirty="0"/>
              <a:t>Entrée du bâtiment du service luttant contre la corruption à Antananarivo (Madagascar) (photo © B. Lisan).</a:t>
            </a:r>
          </a:p>
        </p:txBody>
      </p:sp>
    </p:spTree>
    <p:extLst>
      <p:ext uri="{BB962C8B-B14F-4D97-AF65-F5344CB8AC3E}">
        <p14:creationId xmlns:p14="http://schemas.microsoft.com/office/powerpoint/2010/main" val="32653174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oneTexte 2"/>
          <p:cNvSpPr txBox="1">
            <a:spLocks noChangeArrowheads="1"/>
          </p:cNvSpPr>
          <p:nvPr/>
        </p:nvSpPr>
        <p:spPr bwMode="auto">
          <a:xfrm>
            <a:off x="179390" y="836613"/>
            <a:ext cx="8785225"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500" i="1">
                <a:latin typeface="Arial" panose="020B0604020202020204" pitchFamily="34" charset="0"/>
              </a:rPr>
              <a:t>« …fait de solliciter, d’offrir, de donner ou d’accepter, directement ou indirectement, une commission illicite, un autre avantage indu ou la promesse d’un tel avantage qui affecte l’exercice normal d’une fonction ou le comportement requis du bénéficiaire de la commission illicite, de l’avantage indu ou de la promesse d’un tel avantage ». </a:t>
            </a:r>
            <a:r>
              <a:rPr lang="fr-FR" altLang="fr-FR" sz="1200">
                <a:latin typeface="Arial" panose="020B0604020202020204" pitchFamily="34" charset="0"/>
              </a:rPr>
              <a:t>Définition donnée par la convention civile sur la corruption (1999)</a:t>
            </a:r>
            <a:br>
              <a:rPr lang="fr-FR" altLang="fr-FR" sz="1200">
                <a:latin typeface="Arial" panose="020B0604020202020204" pitchFamily="34" charset="0"/>
              </a:rPr>
            </a:br>
            <a:r>
              <a:rPr lang="fr-FR" altLang="fr-FR" sz="1200" i="1">
                <a:latin typeface="Arial" panose="020B0604020202020204" pitchFamily="34" charset="0"/>
              </a:rPr>
              <a:t>- Conseil de l’Europe.</a:t>
            </a:r>
            <a:endParaRPr lang="fr-FR" altLang="fr-FR" sz="1200">
              <a:latin typeface="Arial" panose="020B0604020202020204" pitchFamily="34" charset="0"/>
            </a:endParaRPr>
          </a:p>
          <a:p>
            <a:pPr algn="just" eaLnBrk="1" hangingPunct="1">
              <a:spcBef>
                <a:spcPct val="0"/>
              </a:spcBef>
              <a:buFontTx/>
              <a:buNone/>
            </a:pPr>
            <a:r>
              <a:rPr lang="fr-FR" altLang="fr-FR" sz="1500">
                <a:latin typeface="Arial" panose="020B0604020202020204" pitchFamily="34" charset="0"/>
              </a:rPr>
              <a:t>Selon </a:t>
            </a:r>
            <a:r>
              <a:rPr lang="fr-FR" altLang="fr-FR" sz="1500">
                <a:latin typeface="Arial" panose="020B0604020202020204" pitchFamily="34" charset="0"/>
                <a:hlinkClick r:id="rId2" tooltip="Transparency International"/>
              </a:rPr>
              <a:t>Transparency International</a:t>
            </a:r>
            <a:r>
              <a:rPr lang="fr-FR" altLang="fr-FR" sz="1500">
                <a:latin typeface="Arial" panose="020B0604020202020204" pitchFamily="34" charset="0"/>
              </a:rPr>
              <a:t>, « </a:t>
            </a:r>
            <a:r>
              <a:rPr lang="fr-FR" altLang="fr-FR" sz="1500" i="1">
                <a:latin typeface="Arial" panose="020B0604020202020204" pitchFamily="34" charset="0"/>
              </a:rPr>
              <a:t>la corruption consiste en l’abus d'un pouvoir reçu en délégation à des fins privées</a:t>
            </a:r>
            <a:r>
              <a:rPr lang="fr-FR" altLang="fr-FR" sz="1500">
                <a:latin typeface="Arial" panose="020B0604020202020204" pitchFamily="34" charset="0"/>
              </a:rPr>
              <a:t> »</a:t>
            </a:r>
            <a:r>
              <a:rPr lang="fr-FR" altLang="fr-FR" sz="1500" baseline="30000">
                <a:latin typeface="Arial" panose="020B0604020202020204" pitchFamily="34" charset="0"/>
                <a:hlinkClick r:id="rId3"/>
              </a:rPr>
              <a:t>3</a:t>
            </a:r>
            <a:r>
              <a:rPr lang="fr-FR" altLang="fr-FR" sz="1500">
                <a:latin typeface="Arial" panose="020B0604020202020204" pitchFamily="34" charset="0"/>
              </a:rPr>
              <a:t>. Cette définition permet d'isoler trois éléments constitutifs de la corruption :</a:t>
            </a:r>
          </a:p>
          <a:p>
            <a:pPr algn="just" eaLnBrk="1" hangingPunct="1">
              <a:spcBef>
                <a:spcPct val="0"/>
              </a:spcBef>
              <a:buFontTx/>
              <a:buNone/>
            </a:pPr>
            <a:r>
              <a:rPr lang="fr-FR" altLang="fr-FR" sz="1500">
                <a:latin typeface="Arial" panose="020B0604020202020204" pitchFamily="34" charset="0"/>
              </a:rPr>
              <a:t>l’abus de pouvoir ;</a:t>
            </a:r>
          </a:p>
          <a:p>
            <a:pPr algn="just" eaLnBrk="1" hangingPunct="1">
              <a:spcBef>
                <a:spcPct val="0"/>
              </a:spcBef>
              <a:buFontTx/>
              <a:buNone/>
            </a:pPr>
            <a:r>
              <a:rPr lang="fr-FR" altLang="fr-FR" sz="1500">
                <a:latin typeface="Arial" panose="020B0604020202020204" pitchFamily="34" charset="0"/>
              </a:rPr>
              <a:t>à des fins privées (donc ne profitant pas nécessairement à la personne abusant du pouvoir, mais incluant aussi bien les membres de sa proche famille ou ses amis) ;</a:t>
            </a:r>
          </a:p>
          <a:p>
            <a:pPr algn="just" eaLnBrk="1" hangingPunct="1">
              <a:spcBef>
                <a:spcPct val="0"/>
              </a:spcBef>
              <a:buFontTx/>
              <a:buNone/>
            </a:pPr>
            <a:r>
              <a:rPr lang="fr-FR" altLang="fr-FR" sz="1500">
                <a:latin typeface="Arial" panose="020B0604020202020204" pitchFamily="34" charset="0"/>
              </a:rPr>
              <a:t>un pouvoir que l’on a reçu en délégation (qui peut donc émaner du secteur privé comme du secteur public).</a:t>
            </a:r>
          </a:p>
          <a:p>
            <a:pPr algn="just" eaLnBrk="1" hangingPunct="1">
              <a:spcBef>
                <a:spcPct val="0"/>
              </a:spcBef>
              <a:buFontTx/>
              <a:buNone/>
            </a:pPr>
            <a:r>
              <a:rPr lang="fr-FR" altLang="fr-FR" sz="1500">
                <a:latin typeface="Arial" panose="020B0604020202020204" pitchFamily="34" charset="0"/>
              </a:rPr>
              <a:t>Tranparency utilise également parfois cette définition : « </a:t>
            </a:r>
            <a:r>
              <a:rPr lang="fr-FR" altLang="fr-FR" sz="1500" i="1">
                <a:latin typeface="Arial" panose="020B0604020202020204" pitchFamily="34" charset="0"/>
              </a:rPr>
              <a:t>abus de pouvoir à finalité d’enrichissement personnel</a:t>
            </a:r>
            <a:r>
              <a:rPr lang="fr-FR" altLang="fr-FR" sz="1500">
                <a:latin typeface="Arial" panose="020B0604020202020204" pitchFamily="34" charset="0"/>
              </a:rPr>
              <a:t> ». </a:t>
            </a:r>
            <a:r>
              <a:rPr lang="fr-FR" altLang="fr-FR" sz="1200">
                <a:latin typeface="Arial" panose="020B0604020202020204" pitchFamily="34" charset="0"/>
              </a:rPr>
              <a:t>Source : </a:t>
            </a:r>
            <a:r>
              <a:rPr lang="fr-FR" altLang="fr-FR" sz="1200">
                <a:latin typeface="Arial" panose="020B0604020202020204" pitchFamily="34" charset="0"/>
                <a:hlinkClick r:id="rId3"/>
              </a:rPr>
              <a:t>http://fr.wikipedia.org/wiki/Corruption</a:t>
            </a:r>
            <a:r>
              <a:rPr lang="fr-FR" altLang="fr-FR" sz="1200">
                <a:latin typeface="Arial" panose="020B0604020202020204" pitchFamily="34" charset="0"/>
              </a:rPr>
              <a:t> </a:t>
            </a:r>
          </a:p>
        </p:txBody>
      </p:sp>
      <p:sp>
        <p:nvSpPr>
          <p:cNvPr id="91139" name="Rectangle 1"/>
          <p:cNvSpPr>
            <a:spLocks noChangeArrowheads="1"/>
          </p:cNvSpPr>
          <p:nvPr/>
        </p:nvSpPr>
        <p:spPr bwMode="auto">
          <a:xfrm>
            <a:off x="34925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114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8792FD9-9170-4AE3-8E65-FDEE1536FF7E}" type="slidenum">
              <a:rPr lang="fr-FR" altLang="fr-FR" sz="1200">
                <a:solidFill>
                  <a:srgbClr val="898989"/>
                </a:solidFill>
              </a:rPr>
              <a:pPr algn="r" eaLnBrk="1" hangingPunct="1">
                <a:spcBef>
                  <a:spcPct val="0"/>
                </a:spcBef>
                <a:buFontTx/>
                <a:buNone/>
              </a:pPr>
              <a:t>110</a:t>
            </a:fld>
            <a:endParaRPr lang="fr-FR" altLang="fr-FR" sz="1200">
              <a:solidFill>
                <a:srgbClr val="898989"/>
              </a:solidFill>
            </a:endParaRPr>
          </a:p>
        </p:txBody>
      </p:sp>
      <p:sp>
        <p:nvSpPr>
          <p:cNvPr id="91141" name="ZoneTexte 3"/>
          <p:cNvSpPr txBox="1">
            <a:spLocks noChangeArrowheads="1"/>
          </p:cNvSpPr>
          <p:nvPr/>
        </p:nvSpPr>
        <p:spPr bwMode="auto">
          <a:xfrm>
            <a:off x="179388" y="260351"/>
            <a:ext cx="255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7. </a:t>
            </a:r>
            <a:r>
              <a:rPr lang="fr-FR" altLang="fr-FR" sz="1800" b="1"/>
              <a:t>Définitions (suite)</a:t>
            </a:r>
          </a:p>
        </p:txBody>
      </p:sp>
      <p:pic>
        <p:nvPicPr>
          <p:cNvPr id="9114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6277" y="4781551"/>
            <a:ext cx="37385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6288" y="3856039"/>
            <a:ext cx="30464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Rectangle 3"/>
          <p:cNvSpPr>
            <a:spLocks noChangeArrowheads="1"/>
          </p:cNvSpPr>
          <p:nvPr/>
        </p:nvSpPr>
        <p:spPr bwMode="auto">
          <a:xfrm>
            <a:off x="2744790" y="6324601"/>
            <a:ext cx="2143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corruption est mortelle.</a:t>
            </a:r>
          </a:p>
          <a:p>
            <a:pPr algn="ctr" eaLnBrk="1" hangingPunct="1">
              <a:spcBef>
                <a:spcPct val="0"/>
              </a:spcBef>
              <a:buFontTx/>
              <a:buNone/>
            </a:pPr>
            <a:r>
              <a:rPr lang="fr-FR" altLang="fr-FR" sz="1200">
                <a:latin typeface="Arial" panose="020B0604020202020204" pitchFamily="34" charset="0"/>
              </a:rPr>
              <a:t>Stoppez-la.</a:t>
            </a:r>
          </a:p>
        </p:txBody>
      </p:sp>
      <p:sp>
        <p:nvSpPr>
          <p:cNvPr id="91145" name="Rectangle 5"/>
          <p:cNvSpPr>
            <a:spLocks noChangeArrowheads="1"/>
          </p:cNvSpPr>
          <p:nvPr/>
        </p:nvSpPr>
        <p:spPr bwMode="auto">
          <a:xfrm>
            <a:off x="6124575" y="6157914"/>
            <a:ext cx="2840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Bienvenue en Sierra Leone</a:t>
            </a:r>
          </a:p>
          <a:p>
            <a:pPr algn="ctr" eaLnBrk="1" hangingPunct="1">
              <a:spcBef>
                <a:spcPct val="0"/>
              </a:spcBef>
              <a:buFontTx/>
              <a:buNone/>
            </a:pPr>
            <a:r>
              <a:rPr lang="fr-FR" altLang="fr-FR" sz="1200">
                <a:latin typeface="Arial" panose="020B0604020202020204" pitchFamily="34" charset="0"/>
              </a:rPr>
              <a:t>Si vous ne pouvez pas nous aider,</a:t>
            </a:r>
          </a:p>
          <a:p>
            <a:pPr algn="ctr" eaLnBrk="1" hangingPunct="1">
              <a:spcBef>
                <a:spcPct val="0"/>
              </a:spcBef>
              <a:buFontTx/>
              <a:buNone/>
            </a:pPr>
            <a:r>
              <a:rPr lang="fr-FR" altLang="fr-FR" sz="1200">
                <a:latin typeface="Arial" panose="020B0604020202020204" pitchFamily="34" charset="0"/>
              </a:rPr>
              <a:t>s'il vous plait, ne nous corrompez pas.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5"/>
          <p:cNvSpPr txBox="1">
            <a:spLocks noChangeArrowheads="1"/>
          </p:cNvSpPr>
          <p:nvPr/>
        </p:nvSpPr>
        <p:spPr bwMode="auto">
          <a:xfrm>
            <a:off x="250825" y="1052514"/>
            <a:ext cx="8713788"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On distingue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u="sng" dirty="0">
                <a:latin typeface="Arial" panose="020B0604020202020204" pitchFamily="34" charset="0"/>
              </a:rPr>
              <a:t>La grande corruption</a:t>
            </a:r>
            <a:r>
              <a:rPr lang="fr-FR" altLang="fr-FR" sz="1600" dirty="0">
                <a:latin typeface="Arial" panose="020B0604020202020204" pitchFamily="34" charset="0"/>
              </a:rPr>
              <a:t> : c'est une corruption à haut niveau où les décideurs politiques créant et appliquant les lois utilisent leur position officielle pour promouvoir leur bien-être, leur statut ou leur pouvoir personnel.  Par exemple, </a:t>
            </a:r>
            <a:r>
              <a:rPr lang="fr-FR" altLang="fr-FR" sz="1600" dirty="0">
                <a:solidFill>
                  <a:srgbClr val="111111"/>
                </a:solidFill>
                <a:latin typeface="Arial" panose="020B0604020202020204" pitchFamily="34" charset="0"/>
              </a:rPr>
              <a:t>les rémunérations occultes ou les avantages accordés à des fonctionnaires en contrepartie de la délivrance d’autorisation d’exonération ou de passe-droits divers.</a:t>
            </a:r>
            <a:endParaRPr lang="fr-FR" altLang="fr-FR" sz="1600" dirty="0">
              <a:latin typeface="Arial" panose="020B0604020202020204" pitchFamily="34" charset="0"/>
            </a:endParaRPr>
          </a:p>
          <a:p>
            <a:pPr algn="just" eaLnBrk="1" hangingPunct="1">
              <a:spcBef>
                <a:spcPct val="0"/>
              </a:spcBef>
              <a:buFontTx/>
              <a:buNone/>
            </a:pPr>
            <a:r>
              <a:rPr lang="fr-FR" altLang="fr-FR" sz="1600" u="sng" dirty="0">
                <a:latin typeface="Arial" panose="020B0604020202020204" pitchFamily="34" charset="0"/>
              </a:rPr>
              <a:t>La petite corruption</a:t>
            </a:r>
            <a:r>
              <a:rPr lang="fr-FR" altLang="fr-FR" sz="1600" dirty="0">
                <a:latin typeface="Arial" panose="020B0604020202020204" pitchFamily="34" charset="0"/>
              </a:rPr>
              <a:t> : c'est la corruption bureaucratique dans l’administration publique.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La corruption est dite passive lorsqu'elle est le fait du corrompu, elle est dite active lorsqu'elle est le fait du corrupteur.</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La </a:t>
            </a:r>
            <a:r>
              <a:rPr lang="fr-FR" altLang="fr-FR" sz="1600" dirty="0">
                <a:latin typeface="Arial" panose="020B0604020202020204" pitchFamily="34" charset="0"/>
                <a:hlinkClick r:id="rId2" tooltip="Banque mondiale"/>
              </a:rPr>
              <a:t>Banque mondiale</a:t>
            </a:r>
            <a:r>
              <a:rPr lang="fr-FR" altLang="fr-FR" sz="1600" dirty="0">
                <a:latin typeface="Arial" panose="020B0604020202020204" pitchFamily="34" charset="0"/>
              </a:rPr>
              <a:t> retient les formes suivantes de corruption[1]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Les « </a:t>
            </a:r>
            <a:r>
              <a:rPr lang="fr-FR" altLang="fr-FR" sz="1600" i="1" dirty="0">
                <a:latin typeface="Arial" panose="020B0604020202020204" pitchFamily="34" charset="0"/>
              </a:rPr>
              <a:t>dessous de table</a:t>
            </a:r>
            <a:r>
              <a:rPr lang="fr-FR" altLang="fr-FR" sz="1600" dirty="0">
                <a:latin typeface="Arial" panose="020B0604020202020204" pitchFamily="34" charset="0"/>
              </a:rPr>
              <a:t> » : ce sont des versements à des responsables officiels afin qu’ils agissent plus vite, de façon plus souple et plus favorable. </a:t>
            </a:r>
          </a:p>
          <a:p>
            <a:pPr algn="just" eaLnBrk="1" hangingPunct="1">
              <a:spcBef>
                <a:spcPct val="0"/>
              </a:spcBef>
            </a:pPr>
            <a:r>
              <a:rPr lang="fr-FR" altLang="fr-FR" sz="1600" dirty="0">
                <a:latin typeface="Arial" panose="020B0604020202020204" pitchFamily="34" charset="0"/>
              </a:rPr>
              <a:t> La « </a:t>
            </a:r>
            <a:r>
              <a:rPr lang="fr-FR" altLang="fr-FR" sz="1600" i="1" dirty="0">
                <a:latin typeface="Arial" panose="020B0604020202020204" pitchFamily="34" charset="0"/>
                <a:hlinkClick r:id="rId3" tooltip="Fraude"/>
              </a:rPr>
              <a:t>fraude</a:t>
            </a:r>
            <a:r>
              <a:rPr lang="fr-FR" altLang="fr-FR" sz="1600" dirty="0">
                <a:latin typeface="Arial" panose="020B0604020202020204" pitchFamily="34" charset="0"/>
              </a:rPr>
              <a:t> » : c'est la falsification de données, de factures, la collusion etc. </a:t>
            </a:r>
          </a:p>
          <a:p>
            <a:pPr algn="just" eaLnBrk="1" hangingPunct="1">
              <a:spcBef>
                <a:spcPct val="0"/>
              </a:spcBef>
            </a:pPr>
            <a:r>
              <a:rPr lang="fr-FR" altLang="fr-FR" sz="1600" dirty="0">
                <a:latin typeface="Arial" panose="020B0604020202020204" pitchFamily="34" charset="0"/>
              </a:rPr>
              <a:t> « L’</a:t>
            </a:r>
            <a:r>
              <a:rPr lang="fr-FR" altLang="fr-FR" sz="1600" dirty="0">
                <a:latin typeface="Arial" panose="020B0604020202020204" pitchFamily="34" charset="0"/>
                <a:hlinkClick r:id="rId4" tooltip="Extorsion"/>
              </a:rPr>
              <a:t>extorsion</a:t>
            </a:r>
            <a:r>
              <a:rPr lang="fr-FR" altLang="fr-FR" sz="1600" dirty="0">
                <a:latin typeface="Arial" panose="020B0604020202020204" pitchFamily="34" charset="0"/>
              </a:rPr>
              <a:t> » : c'est l’argent obtenu par la coercition ou la force. </a:t>
            </a:r>
          </a:p>
          <a:p>
            <a:pPr algn="just" eaLnBrk="1" hangingPunct="1">
              <a:spcBef>
                <a:spcPct val="0"/>
              </a:spcBef>
            </a:pPr>
            <a:r>
              <a:rPr lang="fr-FR" altLang="fr-FR" sz="1600" dirty="0">
                <a:latin typeface="Arial" panose="020B0604020202020204" pitchFamily="34" charset="0"/>
              </a:rPr>
              <a:t> Le « </a:t>
            </a:r>
            <a:r>
              <a:rPr lang="fr-FR" altLang="fr-FR" sz="1600" i="1" dirty="0">
                <a:latin typeface="Arial" panose="020B0604020202020204" pitchFamily="34" charset="0"/>
              </a:rPr>
              <a:t>favoritisme</a:t>
            </a:r>
            <a:r>
              <a:rPr lang="fr-FR" altLang="fr-FR" sz="1600" dirty="0">
                <a:latin typeface="Arial" panose="020B0604020202020204" pitchFamily="34" charset="0"/>
              </a:rPr>
              <a:t> » (« </a:t>
            </a:r>
            <a:r>
              <a:rPr lang="fr-FR" altLang="fr-FR" sz="1600" i="1" dirty="0">
                <a:latin typeface="Arial" panose="020B0604020202020204" pitchFamily="34" charset="0"/>
                <a:hlinkClick r:id="rId5" tooltip="Népotisme"/>
              </a:rPr>
              <a:t>Népotisme</a:t>
            </a:r>
            <a:r>
              <a:rPr lang="fr-FR" altLang="fr-FR" sz="1600" dirty="0">
                <a:latin typeface="Arial" panose="020B0604020202020204" pitchFamily="34" charset="0"/>
              </a:rPr>
              <a:t> », « </a:t>
            </a:r>
            <a:r>
              <a:rPr lang="fr-FR" altLang="fr-FR" sz="1600" i="1" dirty="0">
                <a:latin typeface="Arial" panose="020B0604020202020204" pitchFamily="34" charset="0"/>
              </a:rPr>
              <a:t>Collusion</a:t>
            </a:r>
            <a:r>
              <a:rPr lang="fr-FR" altLang="fr-FR" sz="1600" dirty="0">
                <a:latin typeface="Arial" panose="020B0604020202020204" pitchFamily="34" charset="0"/>
              </a:rPr>
              <a:t> ») : c'est le fait de favoriser des proches. </a:t>
            </a:r>
          </a:p>
          <a:p>
            <a:pPr algn="just" eaLnBrk="1" hangingPunct="1">
              <a:spcBef>
                <a:spcPct val="0"/>
              </a:spcBef>
            </a:pPr>
            <a:r>
              <a:rPr lang="fr-FR" altLang="fr-FR" sz="1600" dirty="0">
                <a:latin typeface="Arial" panose="020B0604020202020204" pitchFamily="34" charset="0"/>
              </a:rPr>
              <a:t> Le « </a:t>
            </a:r>
            <a:r>
              <a:rPr lang="fr-FR" altLang="fr-FR" sz="1600" i="1" dirty="0">
                <a:latin typeface="Arial" panose="020B0604020202020204" pitchFamily="34" charset="0"/>
                <a:hlinkClick r:id="rId6" tooltip="Détournement de fonds"/>
              </a:rPr>
              <a:t>Détournement de fonds</a:t>
            </a:r>
            <a:r>
              <a:rPr lang="fr-FR" altLang="fr-FR" sz="1600" dirty="0">
                <a:latin typeface="Arial" panose="020B0604020202020204" pitchFamily="34" charset="0"/>
              </a:rPr>
              <a:t> » : c'est le </a:t>
            </a:r>
            <a:r>
              <a:rPr lang="fr-FR" altLang="fr-FR" sz="1600" dirty="0">
                <a:latin typeface="Arial" panose="020B0604020202020204" pitchFamily="34" charset="0"/>
                <a:hlinkClick r:id="rId7" tooltip="Vol (droit)"/>
              </a:rPr>
              <a:t>vol</a:t>
            </a:r>
            <a:r>
              <a:rPr lang="fr-FR" altLang="fr-FR" sz="1600" dirty="0">
                <a:latin typeface="Arial" panose="020B0604020202020204" pitchFamily="34" charset="0"/>
              </a:rPr>
              <a:t> de ressources publiques par des fonctionnaires. </a:t>
            </a:r>
          </a:p>
          <a:p>
            <a:pPr eaLnBrk="1" hangingPunct="1">
              <a:spcBef>
                <a:spcPct val="0"/>
              </a:spcBef>
              <a:buFontTx/>
              <a:buNone/>
            </a:pPr>
            <a:br>
              <a:rPr lang="fr-FR" altLang="fr-FR" sz="1800" b="1" u="sng" dirty="0">
                <a:latin typeface="Arial" panose="020B0604020202020204" pitchFamily="34" charset="0"/>
              </a:rPr>
            </a:br>
            <a:r>
              <a:rPr lang="fr-FR" altLang="fr-FR" sz="1200" dirty="0">
                <a:latin typeface="Arial" panose="020B0604020202020204" pitchFamily="34" charset="0"/>
              </a:rPr>
              <a:t>[1]</a:t>
            </a:r>
            <a:r>
              <a:rPr lang="fr-FR" altLang="fr-FR" sz="1200" u="sng" dirty="0">
                <a:latin typeface="Arial" panose="020B0604020202020204" pitchFamily="34" charset="0"/>
              </a:rPr>
              <a:t> </a:t>
            </a:r>
            <a:r>
              <a:rPr lang="fr-FR" altLang="fr-FR" sz="1200" i="1" u="sng" dirty="0">
                <a:solidFill>
                  <a:schemeClr val="hlink"/>
                </a:solidFill>
                <a:latin typeface="Arial" panose="020B0604020202020204" pitchFamily="34" charset="0"/>
              </a:rPr>
              <a:t>La Corruption : Problématique et Solutions</a:t>
            </a:r>
            <a:r>
              <a:rPr lang="fr-FR" altLang="fr-FR" sz="1200" u="sng" dirty="0">
                <a:solidFill>
                  <a:schemeClr val="hlink"/>
                </a:solidFill>
                <a:latin typeface="Arial" panose="020B0604020202020204" pitchFamily="34" charset="0"/>
              </a:rPr>
              <a:t> - Claude </a:t>
            </a:r>
            <a:r>
              <a:rPr lang="fr-FR" altLang="fr-FR" sz="1200" u="sng" dirty="0" err="1">
                <a:solidFill>
                  <a:schemeClr val="hlink"/>
                </a:solidFill>
                <a:latin typeface="Arial" panose="020B0604020202020204" pitchFamily="34" charset="0"/>
              </a:rPr>
              <a:t>Jamati</a:t>
            </a:r>
            <a:r>
              <a:rPr lang="fr-FR" altLang="fr-FR" sz="1200" u="sng" dirty="0">
                <a:solidFill>
                  <a:schemeClr val="hlink"/>
                </a:solidFill>
                <a:latin typeface="Arial" panose="020B0604020202020204" pitchFamily="34" charset="0"/>
              </a:rPr>
              <a:t>, WBI (Atelier Régional sur la Réforme du Secteur de l’Eau et de l’Assainissement en Afrique Francophone).</a:t>
            </a:r>
          </a:p>
        </p:txBody>
      </p:sp>
      <p:pic>
        <p:nvPicPr>
          <p:cNvPr id="92163" name="Picture 6" descr="corruption7_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0365" y="188914"/>
            <a:ext cx="2274887"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1"/>
          <p:cNvSpPr>
            <a:spLocks noChangeArrowheads="1"/>
          </p:cNvSpPr>
          <p:nvPr/>
        </p:nvSpPr>
        <p:spPr bwMode="auto">
          <a:xfrm>
            <a:off x="2916239" y="18097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2165" name="Espace réservé du numéro de diapositive 2"/>
          <p:cNvSpPr txBox="1">
            <a:spLocks/>
          </p:cNvSpPr>
          <p:nvPr/>
        </p:nvSpPr>
        <p:spPr bwMode="auto">
          <a:xfrm>
            <a:off x="107952" y="1889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FA03B07-A704-4F86-ABDE-2C666706B514}" type="slidenum">
              <a:rPr lang="fr-FR" altLang="fr-FR" sz="1200">
                <a:solidFill>
                  <a:srgbClr val="898989"/>
                </a:solidFill>
              </a:rPr>
              <a:pPr algn="r" eaLnBrk="1" hangingPunct="1">
                <a:spcBef>
                  <a:spcPct val="0"/>
                </a:spcBef>
                <a:buFontTx/>
                <a:buNone/>
              </a:pPr>
              <a:t>111</a:t>
            </a:fld>
            <a:endParaRPr lang="fr-FR" altLang="fr-FR" sz="1200">
              <a:solidFill>
                <a:srgbClr val="898989"/>
              </a:solidFill>
            </a:endParaRPr>
          </a:p>
        </p:txBody>
      </p:sp>
      <p:sp>
        <p:nvSpPr>
          <p:cNvPr id="92166" name="ZoneTexte 3"/>
          <p:cNvSpPr txBox="1">
            <a:spLocks noChangeArrowheads="1"/>
          </p:cNvSpPr>
          <p:nvPr/>
        </p:nvSpPr>
        <p:spPr bwMode="auto">
          <a:xfrm>
            <a:off x="250827" y="549275"/>
            <a:ext cx="2881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7. </a:t>
            </a:r>
            <a:r>
              <a:rPr lang="fr-FR" altLang="fr-FR" sz="1800" b="1"/>
              <a:t>Définitions </a:t>
            </a:r>
            <a:r>
              <a:rPr lang="fr-FR" altLang="fr-FR" sz="1800"/>
              <a:t>(suite et fin)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A2C4A6-E44E-4655-BE27-16083F675990}" type="slidenum">
              <a:rPr lang="fr-FR" altLang="fr-FR" sz="1200" smtClean="0">
                <a:solidFill>
                  <a:srgbClr val="898989"/>
                </a:solidFill>
              </a:rPr>
              <a:pPr>
                <a:spcBef>
                  <a:spcPct val="0"/>
                </a:spcBef>
                <a:buFontTx/>
                <a:buNone/>
              </a:pPr>
              <a:t>112</a:t>
            </a:fld>
            <a:endParaRPr lang="fr-FR" altLang="fr-FR" sz="1200">
              <a:solidFill>
                <a:srgbClr val="898989"/>
              </a:solidFill>
            </a:endParaRPr>
          </a:p>
        </p:txBody>
      </p:sp>
      <p:sp>
        <p:nvSpPr>
          <p:cNvPr id="93187"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3188" name="Espace réservé du numéro de diapositive 2"/>
          <p:cNvSpPr txBox="1">
            <a:spLocks/>
          </p:cNvSpPr>
          <p:nvPr/>
        </p:nvSpPr>
        <p:spPr bwMode="auto">
          <a:xfrm>
            <a:off x="250825" y="188914"/>
            <a:ext cx="5143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212F3BE-C1C4-45F6-A1ED-25873F393F6C}" type="slidenum">
              <a:rPr lang="fr-FR" altLang="fr-FR" sz="1200">
                <a:solidFill>
                  <a:srgbClr val="898989"/>
                </a:solidFill>
              </a:rPr>
              <a:pPr algn="r" eaLnBrk="1" hangingPunct="1">
                <a:spcBef>
                  <a:spcPct val="0"/>
                </a:spcBef>
                <a:buFontTx/>
                <a:buNone/>
              </a:pPr>
              <a:t>112</a:t>
            </a:fld>
            <a:endParaRPr lang="fr-FR" altLang="fr-FR" sz="1200">
              <a:solidFill>
                <a:srgbClr val="898989"/>
              </a:solidFill>
            </a:endParaRPr>
          </a:p>
        </p:txBody>
      </p:sp>
      <p:sp>
        <p:nvSpPr>
          <p:cNvPr id="93189" name="Rectangle 6"/>
          <p:cNvSpPr>
            <a:spLocks noChangeArrowheads="1"/>
          </p:cNvSpPr>
          <p:nvPr/>
        </p:nvSpPr>
        <p:spPr bwMode="auto">
          <a:xfrm>
            <a:off x="179388" y="765175"/>
            <a:ext cx="348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8. </a:t>
            </a:r>
            <a:r>
              <a:rPr lang="fr-FR" altLang="fr-FR" sz="1800" b="1">
                <a:latin typeface="Arial" panose="020B0604020202020204" pitchFamily="34" charset="0"/>
              </a:rPr>
              <a:t>Les formes de la corruption</a:t>
            </a:r>
            <a:endParaRPr lang="fr-FR" altLang="fr-FR" sz="1800">
              <a:latin typeface="Arial" panose="020B0604020202020204" pitchFamily="34" charset="0"/>
            </a:endParaRPr>
          </a:p>
        </p:txBody>
      </p:sp>
      <p:sp>
        <p:nvSpPr>
          <p:cNvPr id="93190" name="ZoneTexte 7"/>
          <p:cNvSpPr txBox="1">
            <a:spLocks noChangeArrowheads="1"/>
          </p:cNvSpPr>
          <p:nvPr/>
        </p:nvSpPr>
        <p:spPr bwMode="auto">
          <a:xfrm>
            <a:off x="179390" y="1268414"/>
            <a:ext cx="871378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On répertorie quatre formes étroitement liées de corruption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La première forme correspond au </a:t>
            </a:r>
            <a:r>
              <a:rPr lang="fr-FR" altLang="fr-FR" sz="1600" b="1" dirty="0">
                <a:latin typeface="Arial" panose="020B0604020202020204" pitchFamily="34" charset="0"/>
              </a:rPr>
              <a:t>pot-de-vin et au graissage de patte</a:t>
            </a:r>
            <a:r>
              <a:rPr lang="fr-FR" altLang="fr-FR" sz="1600" dirty="0">
                <a:latin typeface="Arial" panose="020B0604020202020204" pitchFamily="34" charset="0"/>
              </a:rPr>
              <a:t>. Le pot-de-vin est le paiement que demandent des agents publics (ou offert par des agents privés) en échange de faveur comme un marché public. Le graissage de patte est l’argent payé à des fonctionnaires pour effectuer le travail pour lequel ils sont déjà payés, comme la délivrance d’un permis de conduire. </a:t>
            </a:r>
          </a:p>
          <a:p>
            <a:pPr algn="just" eaLnBrk="1" hangingPunct="1">
              <a:spcBef>
                <a:spcPct val="0"/>
              </a:spcBef>
              <a:buFontTx/>
              <a:buNone/>
            </a:pPr>
            <a:r>
              <a:rPr lang="fr-FR" altLang="fr-FR" sz="1600" dirty="0">
                <a:latin typeface="Arial" panose="020B0604020202020204" pitchFamily="34" charset="0"/>
              </a:rPr>
              <a:t>Au second rang figure la </a:t>
            </a:r>
            <a:r>
              <a:rPr lang="fr-FR" altLang="fr-FR" sz="1600" b="1" dirty="0">
                <a:latin typeface="Arial" panose="020B0604020202020204" pitchFamily="34" charset="0"/>
              </a:rPr>
              <a:t>petite et la grande corruption</a:t>
            </a:r>
            <a:r>
              <a:rPr lang="fr-FR" altLang="fr-FR" sz="1600" dirty="0">
                <a:latin typeface="Arial" panose="020B0604020202020204" pitchFamily="34" charset="0"/>
              </a:rPr>
              <a:t>. La petite corruption est la collusion entre un fonctionnaire et un membre du public pour contourner le système à propos de transactions relativement moins importantes. Elle implique donc majoritairement des fonctionnaires subalternes. Par contre, la grande corruption correspond à la subversion du système par de hauts fonctionnaires du gouvernement, des ministres et des chefs d’État. </a:t>
            </a:r>
          </a:p>
          <a:p>
            <a:pPr algn="just" eaLnBrk="1" hangingPunct="1">
              <a:spcBef>
                <a:spcPct val="0"/>
              </a:spcBef>
              <a:buFontTx/>
              <a:buNone/>
            </a:pPr>
            <a:r>
              <a:rPr lang="fr-FR" altLang="fr-FR" sz="1600" dirty="0">
                <a:latin typeface="Arial" panose="020B0604020202020204" pitchFamily="34" charset="0"/>
              </a:rPr>
              <a:t>En troisième lieu se trouve la </a:t>
            </a:r>
            <a:r>
              <a:rPr lang="fr-FR" altLang="fr-FR" sz="1600" b="1" dirty="0">
                <a:latin typeface="Arial" panose="020B0604020202020204" pitchFamily="34" charset="0"/>
              </a:rPr>
              <a:t>corruption bureaucratique</a:t>
            </a:r>
            <a:r>
              <a:rPr lang="fr-FR" altLang="fr-FR" sz="1600" dirty="0">
                <a:latin typeface="Arial" panose="020B0604020202020204" pitchFamily="34" charset="0"/>
              </a:rPr>
              <a:t>. Il s’agit de l’abus de la latitude des fonctionnaires pour modifier ou contourner des règles et règlements en échange de certains avantages. Elle survient le plus souvent lorsque d’importantes récompenses et pénalités se retrouvent sous le contrôle d’un agent. </a:t>
            </a:r>
          </a:p>
          <a:p>
            <a:pPr algn="just" eaLnBrk="1" hangingPunct="1">
              <a:spcBef>
                <a:spcPct val="0"/>
              </a:spcBef>
              <a:buFontTx/>
              <a:buNone/>
            </a:pPr>
            <a:r>
              <a:rPr lang="fr-FR" altLang="fr-FR" sz="1600" dirty="0">
                <a:latin typeface="Arial" panose="020B0604020202020204" pitchFamily="34" charset="0"/>
              </a:rPr>
              <a:t>Et pour finir, la </a:t>
            </a:r>
            <a:r>
              <a:rPr lang="fr-FR" altLang="fr-FR" sz="1600" b="1" dirty="0">
                <a:latin typeface="Arial" panose="020B0604020202020204" pitchFamily="34" charset="0"/>
              </a:rPr>
              <a:t>corruption politique</a:t>
            </a:r>
            <a:r>
              <a:rPr lang="fr-FR" altLang="fr-FR" sz="1600" dirty="0">
                <a:latin typeface="Arial" panose="020B0604020202020204" pitchFamily="34" charset="0"/>
              </a:rPr>
              <a:t>. Il s’agit du trafic d’influence et d’autorité par des dirigeants politiques et peu même englober l’octroi de faveurs, des irrégularités dans les campagnes de financement et la fraude électorale.</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http://www.bonnegouvernanceafrique.com/?p=213</a:t>
            </a:r>
            <a:r>
              <a:rPr lang="fr-FR" altLang="fr-FR" sz="1200" dirty="0">
                <a:latin typeface="Arial" panose="020B0604020202020204" pitchFamily="34" charset="0"/>
              </a:rPr>
              <a:t> </a:t>
            </a:r>
          </a:p>
        </p:txBody>
      </p:sp>
      <p:pic>
        <p:nvPicPr>
          <p:cNvPr id="93191" name="Picture 6" descr="corrupti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5" y="115889"/>
            <a:ext cx="1728787"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2339976" y="730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4211" name="Espace réservé du numéro de diapositive 2"/>
          <p:cNvSpPr txBox="1">
            <a:spLocks/>
          </p:cNvSpPr>
          <p:nvPr/>
        </p:nvSpPr>
        <p:spPr bwMode="auto">
          <a:xfrm>
            <a:off x="107952" y="1889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A7C1367-0697-46F5-8301-83214CEAF2B7}" type="slidenum">
              <a:rPr lang="fr-FR" altLang="fr-FR" sz="1200">
                <a:solidFill>
                  <a:srgbClr val="898989"/>
                </a:solidFill>
              </a:rPr>
              <a:pPr algn="r" eaLnBrk="1" hangingPunct="1">
                <a:spcBef>
                  <a:spcPct val="0"/>
                </a:spcBef>
                <a:buFontTx/>
                <a:buNone/>
              </a:pPr>
              <a:t>113</a:t>
            </a:fld>
            <a:endParaRPr lang="fr-FR" altLang="fr-FR" sz="1200">
              <a:solidFill>
                <a:srgbClr val="898989"/>
              </a:solidFill>
            </a:endParaRPr>
          </a:p>
        </p:txBody>
      </p:sp>
      <p:sp>
        <p:nvSpPr>
          <p:cNvPr id="94212" name="ZoneTexte 3"/>
          <p:cNvSpPr txBox="1">
            <a:spLocks noChangeArrowheads="1"/>
          </p:cNvSpPr>
          <p:nvPr/>
        </p:nvSpPr>
        <p:spPr bwMode="auto">
          <a:xfrm>
            <a:off x="250825" y="549275"/>
            <a:ext cx="482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94213" name="ZoneTexte 5"/>
          <p:cNvSpPr txBox="1">
            <a:spLocks noChangeArrowheads="1"/>
          </p:cNvSpPr>
          <p:nvPr/>
        </p:nvSpPr>
        <p:spPr bwMode="auto">
          <a:xfrm>
            <a:off x="107952" y="981075"/>
            <a:ext cx="8856663"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Elle peut prendre énormément de formes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b="1" dirty="0">
                <a:latin typeface="Arial" panose="020B0604020202020204" pitchFamily="34" charset="0"/>
              </a:rPr>
              <a:t>Corruption juridique </a:t>
            </a:r>
            <a:r>
              <a:rPr lang="fr-FR" altLang="fr-FR" sz="1600" dirty="0">
                <a:latin typeface="Arial" panose="020B0604020202020204" pitchFamily="34" charset="0"/>
              </a:rPr>
              <a:t>:</a:t>
            </a:r>
          </a:p>
          <a:p>
            <a:pPr algn="just" eaLnBrk="1" hangingPunct="1">
              <a:spcBef>
                <a:spcPct val="0"/>
              </a:spcBef>
              <a:buFontTx/>
              <a:buNone/>
            </a:pPr>
            <a:r>
              <a:rPr lang="fr-FR" altLang="fr-FR" sz="1600" dirty="0">
                <a:latin typeface="Arial" panose="020B0604020202020204" pitchFamily="34" charset="0"/>
              </a:rPr>
              <a:t>Faire des offres, promesses, dons ou présents à des fins d'accomplissement ou d'abstention d'un acte, d'obtention de faveurs ou d'avantages particuliers auprès du corps judiciaire, comme éviter une condamnation ou la prison en échange d’argent ou de faveurs pour le bénéficière corrompu (magistrats …). </a:t>
            </a:r>
            <a:r>
              <a:rPr lang="fr-FR" altLang="fr-FR" sz="1600" i="1" dirty="0">
                <a:latin typeface="Arial" panose="020B0604020202020204" pitchFamily="34" charset="0"/>
              </a:rPr>
              <a:t>Les</a:t>
            </a:r>
            <a:r>
              <a:rPr lang="fr-FR" altLang="fr-FR" sz="1600" dirty="0">
                <a:latin typeface="Arial" panose="020B0604020202020204" pitchFamily="34" charset="0"/>
              </a:rPr>
              <a:t> </a:t>
            </a:r>
            <a:r>
              <a:rPr lang="fr-FR" altLang="fr-FR" sz="1600" i="1" dirty="0">
                <a:latin typeface="Arial" panose="020B0604020202020204" pitchFamily="34" charset="0"/>
              </a:rPr>
              <a:t>mandats d'amener ou d'arrêt, ordres de mis en dépôt se vendent. Les ordres de libération sont rédigés avant même les arrestations. Absence de respect du secret de l’instruction.</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b="1" dirty="0">
                <a:latin typeface="Arial" panose="020B0604020202020204" pitchFamily="34" charset="0"/>
              </a:rPr>
              <a:t>Corruption économique </a:t>
            </a:r>
            <a:r>
              <a:rPr lang="fr-FR" altLang="fr-FR" sz="1600" dirty="0">
                <a:latin typeface="Arial" panose="020B0604020202020204" pitchFamily="34" charset="0"/>
              </a:rPr>
              <a:t>:</a:t>
            </a:r>
          </a:p>
          <a:p>
            <a:pPr algn="just" eaLnBrk="1" hangingPunct="1">
              <a:spcBef>
                <a:spcPct val="0"/>
              </a:spcBef>
              <a:buFontTx/>
              <a:buNone/>
            </a:pPr>
            <a:r>
              <a:rPr lang="fr-FR" altLang="fr-FR" sz="1600" dirty="0">
                <a:latin typeface="Arial" panose="020B0604020202020204" pitchFamily="34" charset="0"/>
              </a:rPr>
              <a:t>Celle-ci regroupe une grande diversité de de pratiques illicites, telles que le versement de ristournes aux responsables lors de la passation de marchés, les tricheries dans les contrôles de qualités, les délits d'initiés etc.</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b="1" dirty="0">
                <a:latin typeface="Arial" panose="020B0604020202020204" pitchFamily="34" charset="0"/>
              </a:rPr>
              <a:t>Corruption fiscale </a:t>
            </a:r>
            <a:r>
              <a:rPr lang="fr-FR" altLang="fr-FR" sz="1600" dirty="0">
                <a:latin typeface="Arial" panose="020B0604020202020204" pitchFamily="34" charset="0"/>
              </a:rPr>
              <a:t>:</a:t>
            </a:r>
          </a:p>
          <a:p>
            <a:pPr algn="just" eaLnBrk="1" hangingPunct="1">
              <a:spcBef>
                <a:spcPct val="0"/>
              </a:spcBef>
              <a:buFontTx/>
              <a:buNone/>
            </a:pPr>
            <a:r>
              <a:rPr lang="fr-FR" altLang="fr-FR" sz="1600" dirty="0">
                <a:latin typeface="Arial" panose="020B0604020202020204" pitchFamily="34" charset="0"/>
              </a:rPr>
              <a:t>Obtenir des privilèges et avantages en matière d'impôts en échanges d’offres, promesses, dons, présents, faveurs ou avantages.</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b="1" dirty="0">
                <a:latin typeface="Arial" panose="020B0604020202020204" pitchFamily="34" charset="0"/>
              </a:rPr>
              <a:t>Corruption politique </a:t>
            </a:r>
            <a:r>
              <a:rPr lang="fr-FR" altLang="fr-FR" sz="1600" dirty="0">
                <a:latin typeface="Arial" panose="020B0604020202020204" pitchFamily="34" charset="0"/>
              </a:rPr>
              <a:t>:</a:t>
            </a:r>
          </a:p>
          <a:p>
            <a:pPr algn="just" eaLnBrk="1" hangingPunct="1">
              <a:spcBef>
                <a:spcPct val="0"/>
              </a:spcBef>
              <a:buFontTx/>
              <a:buNone/>
            </a:pPr>
            <a:r>
              <a:rPr lang="fr-FR" altLang="fr-FR" sz="1600" dirty="0">
                <a:latin typeface="Arial" panose="020B0604020202020204" pitchFamily="34" charset="0"/>
              </a:rPr>
              <a:t>La corruption politique concerne le bénéfice accordé par un candidat ou un parti à un particulier pour des services rendus, en échange de pots-de-vin, de faveurs, sans tenir compte des règles légales en vigueur.</a:t>
            </a:r>
          </a:p>
        </p:txBody>
      </p:sp>
      <p:pic>
        <p:nvPicPr>
          <p:cNvPr id="94214"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7140" y="130177"/>
            <a:ext cx="26574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3132139"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5235" name="Espace réservé du numéro de diapositive 2"/>
          <p:cNvSpPr txBox="1">
            <a:spLocks/>
          </p:cNvSpPr>
          <p:nvPr/>
        </p:nvSpPr>
        <p:spPr bwMode="auto">
          <a:xfrm>
            <a:off x="107952" y="1889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7D03F9B-CEA4-49D6-BC4E-26C567FEDE05}" type="slidenum">
              <a:rPr lang="fr-FR" altLang="fr-FR" sz="1200">
                <a:solidFill>
                  <a:srgbClr val="898989"/>
                </a:solidFill>
              </a:rPr>
              <a:pPr algn="r" eaLnBrk="1" hangingPunct="1">
                <a:spcBef>
                  <a:spcPct val="0"/>
                </a:spcBef>
                <a:buFontTx/>
                <a:buNone/>
              </a:pPr>
              <a:t>114</a:t>
            </a:fld>
            <a:endParaRPr lang="fr-FR" altLang="fr-FR" sz="1200">
              <a:solidFill>
                <a:srgbClr val="898989"/>
              </a:solidFill>
            </a:endParaRPr>
          </a:p>
        </p:txBody>
      </p:sp>
      <p:sp>
        <p:nvSpPr>
          <p:cNvPr id="95236" name="ZoneTexte 5"/>
          <p:cNvSpPr txBox="1">
            <a:spLocks noChangeArrowheads="1"/>
          </p:cNvSpPr>
          <p:nvPr/>
        </p:nvSpPr>
        <p:spPr bwMode="auto">
          <a:xfrm>
            <a:off x="179390" y="1052513"/>
            <a:ext cx="87852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a:latin typeface="Arial" panose="020B0604020202020204" pitchFamily="34" charset="0"/>
              </a:rPr>
              <a:t>Corruption électorale </a:t>
            </a:r>
            <a:r>
              <a:rPr lang="fr-FR" altLang="fr-FR" sz="1600">
                <a:latin typeface="Arial" panose="020B0604020202020204" pitchFamily="34" charset="0"/>
              </a:rPr>
              <a:t>:</a:t>
            </a:r>
          </a:p>
          <a:p>
            <a:pPr algn="just" eaLnBrk="1" hangingPunct="1">
              <a:spcBef>
                <a:spcPct val="0"/>
              </a:spcBef>
              <a:buFontTx/>
              <a:buNone/>
            </a:pPr>
            <a:r>
              <a:rPr lang="fr-FR" altLang="fr-FR" sz="1600">
                <a:latin typeface="Arial" panose="020B0604020202020204" pitchFamily="34" charset="0"/>
              </a:rPr>
              <a:t>Ensemble de manœuvres frauduleuses en faveur d'un candidat ou d'un parti politique au détriment d'un autre, telles que soudoyer des responsables de la machine électorale, acheter les votes des électeurs etc.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b="1">
                <a:latin typeface="Arial" panose="020B0604020202020204" pitchFamily="34" charset="0"/>
              </a:rPr>
              <a:t>Corruption scolaire </a:t>
            </a:r>
            <a:r>
              <a:rPr lang="fr-FR" altLang="fr-FR" sz="1600">
                <a:latin typeface="Arial" panose="020B0604020202020204" pitchFamily="34" charset="0"/>
              </a:rPr>
              <a:t>:</a:t>
            </a:r>
          </a:p>
          <a:p>
            <a:pPr algn="just" eaLnBrk="1" hangingPunct="1">
              <a:spcBef>
                <a:spcPct val="0"/>
              </a:spcBef>
              <a:buFontTx/>
              <a:buNone/>
            </a:pPr>
            <a:r>
              <a:rPr lang="fr-FR" altLang="fr-FR" sz="1600">
                <a:latin typeface="Arial" panose="020B0604020202020204" pitchFamily="34" charset="0"/>
              </a:rPr>
              <a:t>Ce sont par les exemples des pratiques telles que a) les pots-de-vin payés par les parents aux enseignants afin d'assurer de bonnes notes et résultats aux examens, b) les pots-de-vin versés par les enseignants à des agents publics pour obtenir l'affichage préféré et de promotion, c) détournement des fonds alloués pour l'achat du matériel didactique ou pour construire des écoles, d) le recrutement des enseignants, appelés "</a:t>
            </a:r>
            <a:r>
              <a:rPr lang="fr-FR" altLang="fr-FR" sz="1600" i="1">
                <a:latin typeface="Arial" panose="020B0604020202020204" pitchFamily="34" charset="0"/>
              </a:rPr>
              <a:t>enseignants fantômes</a:t>
            </a:r>
            <a:r>
              <a:rPr lang="fr-FR" altLang="fr-FR" sz="1600">
                <a:latin typeface="Arial" panose="020B0604020202020204" pitchFamily="34" charset="0"/>
              </a:rPr>
              <a:t>" (enseignants sous-employés ou aux abonnés absents) etc.</a:t>
            </a:r>
          </a:p>
        </p:txBody>
      </p:sp>
      <p:sp>
        <p:nvSpPr>
          <p:cNvPr id="95237" name="ZoneTexte 3"/>
          <p:cNvSpPr txBox="1">
            <a:spLocks noChangeArrowheads="1"/>
          </p:cNvSpPr>
          <p:nvPr/>
        </p:nvSpPr>
        <p:spPr bwMode="auto">
          <a:xfrm>
            <a:off x="250827" y="549275"/>
            <a:ext cx="4608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pic>
        <p:nvPicPr>
          <p:cNvPr id="95238" name="Picture 7" descr="image-pieuv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129088"/>
            <a:ext cx="25654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8"/>
          <p:cNvSpPr txBox="1">
            <a:spLocks noChangeArrowheads="1"/>
          </p:cNvSpPr>
          <p:nvPr/>
        </p:nvSpPr>
        <p:spPr bwMode="auto">
          <a:xfrm>
            <a:off x="68263" y="6073777"/>
            <a:ext cx="2747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sym typeface="Symbol" panose="05050102010706020507" pitchFamily="18" charset="2"/>
              </a:rPr>
              <a:t>La corruption perçue comme une pieuvre internationale.</a:t>
            </a:r>
          </a:p>
        </p:txBody>
      </p:sp>
      <p:pic>
        <p:nvPicPr>
          <p:cNvPr id="95240"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5" y="4233863"/>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437063"/>
            <a:ext cx="247808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D:\Users\blisan\Pictures\perso\corruption-images\corruption m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115888"/>
            <a:ext cx="1570858" cy="1116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policecorruption5b1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40" y="765175"/>
            <a:ext cx="313372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7"/>
          <p:cNvSpPr txBox="1">
            <a:spLocks noChangeArrowheads="1"/>
          </p:cNvSpPr>
          <p:nvPr/>
        </p:nvSpPr>
        <p:spPr bwMode="auto">
          <a:xfrm>
            <a:off x="215900" y="5013326"/>
            <a:ext cx="89281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Symbol" panose="05050102010706020507" pitchFamily="18" charset="2"/>
              <a:buNone/>
            </a:pPr>
            <a:r>
              <a:rPr lang="fr-FR" altLang="fr-FR" sz="1400" u="sng">
                <a:latin typeface="Arial" panose="020B0604020202020204" pitchFamily="34" charset="0"/>
              </a:rPr>
              <a:t>Traduction</a:t>
            </a:r>
            <a:r>
              <a:rPr lang="fr-FR" altLang="fr-FR" sz="1400">
                <a:latin typeface="Arial" panose="020B0604020202020204" pitchFamily="34" charset="0"/>
              </a:rPr>
              <a:t> :</a:t>
            </a:r>
            <a:r>
              <a:rPr lang="fr-FR" altLang="fr-FR" sz="1400" b="1">
                <a:latin typeface="Arial" panose="020B0604020202020204" pitchFamily="34" charset="0"/>
              </a:rPr>
              <a:t> </a:t>
            </a:r>
            <a:r>
              <a:rPr lang="fr-FR" altLang="fr-FR" sz="1400" i="1">
                <a:latin typeface="Arial" panose="020B0604020202020204" pitchFamily="34" charset="0"/>
              </a:rPr>
              <a:t>police et le conducteur de de minibus (le « danfo ») en action:</a:t>
            </a:r>
            <a:r>
              <a:rPr lang="fr-FR" altLang="fr-FR" sz="1400">
                <a:latin typeface="Arial" panose="020B0604020202020204" pitchFamily="34" charset="0"/>
              </a:rPr>
              <a:t> « </a:t>
            </a:r>
            <a:r>
              <a:rPr lang="fr-FR" altLang="fr-FR" sz="1400" i="1">
                <a:latin typeface="Arial" panose="020B0604020202020204" pitchFamily="34" charset="0"/>
              </a:rPr>
              <a:t>OC (Officier), prenez ceci et notez mon numéro d’immatriculation, ainsi vous ne direz pas que je ne vous ai pas réglé [lorsque je repasserais, de nouveau à votre poste de contrôle, au retour de ma tournée]</a:t>
            </a:r>
            <a:r>
              <a:rPr lang="fr-FR" altLang="fr-FR" sz="1400">
                <a:latin typeface="Arial" panose="020B0604020202020204" pitchFamily="34" charset="0"/>
              </a:rPr>
              <a:t> ». </a:t>
            </a:r>
          </a:p>
          <a:p>
            <a:pPr algn="just" eaLnBrk="1" hangingPunct="1">
              <a:spcBef>
                <a:spcPct val="0"/>
              </a:spcBef>
              <a:buFont typeface="Symbol" panose="05050102010706020507" pitchFamily="18" charset="2"/>
              <a:buNone/>
            </a:pPr>
            <a:r>
              <a:rPr lang="fr-FR" altLang="fr-FR" sz="1200">
                <a:latin typeface="Arial" panose="020B0604020202020204" pitchFamily="34" charset="0"/>
              </a:rPr>
              <a:t>Source : </a:t>
            </a:r>
            <a:r>
              <a:rPr lang="fr-FR" altLang="fr-FR" sz="1200">
                <a:latin typeface="Arial" panose="020B0604020202020204" pitchFamily="34" charset="0"/>
                <a:hlinkClick r:id="rId3"/>
              </a:rPr>
              <a:t>http://www.interet-general.info/article.php3?id_article=11542</a:t>
            </a:r>
            <a:r>
              <a:rPr lang="fr-FR" altLang="fr-FR" sz="1200">
                <a:latin typeface="Arial" panose="020B0604020202020204" pitchFamily="34" charset="0"/>
              </a:rPr>
              <a:t> </a:t>
            </a:r>
          </a:p>
          <a:p>
            <a:pPr algn="just" eaLnBrk="1" hangingPunct="1">
              <a:spcBef>
                <a:spcPct val="0"/>
              </a:spcBef>
              <a:buFontTx/>
              <a:buNone/>
            </a:pPr>
            <a:r>
              <a:rPr lang="fr-FR" altLang="fr-FR" sz="1200" u="sng">
                <a:latin typeface="Arial" panose="020B0604020202020204" pitchFamily="34" charset="0"/>
              </a:rPr>
              <a:t>Explication de ce dessin</a:t>
            </a:r>
            <a:r>
              <a:rPr lang="fr-FR" altLang="fr-FR" sz="1200">
                <a:latin typeface="Arial" panose="020B0604020202020204" pitchFamily="34" charset="0"/>
              </a:rPr>
              <a:t> : Dans de nombreux pays africains, les postes permanents de contrôle de la police, placés tous les 100 à 200 km sur les routes du pays, ne servent, le plus souvent, qu’à racketter les chauffeurs de minibus, de bus, de camions etc. … Le terme « Officer in command » (OC) – Commandant officier _, est une marque de déférence donné à un simple policier. Enfin, le dialogue entre le policier et le conducteur de minibus, au Nigéria, est en « pidgin », mélange d’anglais et de dialecte local.</a:t>
            </a:r>
          </a:p>
        </p:txBody>
      </p:sp>
      <p:sp>
        <p:nvSpPr>
          <p:cNvPr id="9626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6261" name="Espace réservé du numéro de diapositive 2"/>
          <p:cNvSpPr txBox="1">
            <a:spLocks/>
          </p:cNvSpPr>
          <p:nvPr/>
        </p:nvSpPr>
        <p:spPr bwMode="auto">
          <a:xfrm>
            <a:off x="179390" y="188914"/>
            <a:ext cx="371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0B13825-27EF-47BD-A25E-43D0BAA3B33C}" type="slidenum">
              <a:rPr lang="fr-FR" altLang="fr-FR" sz="1200">
                <a:solidFill>
                  <a:srgbClr val="898989"/>
                </a:solidFill>
              </a:rPr>
              <a:pPr algn="r" eaLnBrk="1" hangingPunct="1">
                <a:spcBef>
                  <a:spcPct val="0"/>
                </a:spcBef>
                <a:buFontTx/>
                <a:buNone/>
              </a:pPr>
              <a:t>115</a:t>
            </a:fld>
            <a:endParaRPr lang="fr-FR" altLang="fr-FR" sz="1200">
              <a:solidFill>
                <a:srgbClr val="898989"/>
              </a:solidFill>
            </a:endParaRPr>
          </a:p>
        </p:txBody>
      </p:sp>
      <p:sp>
        <p:nvSpPr>
          <p:cNvPr id="96262" name="ZoneTexte 3"/>
          <p:cNvSpPr txBox="1">
            <a:spLocks noChangeArrowheads="1"/>
          </p:cNvSpPr>
          <p:nvPr/>
        </p:nvSpPr>
        <p:spPr bwMode="auto">
          <a:xfrm>
            <a:off x="250827" y="549275"/>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96263" name="Rectangle 10"/>
          <p:cNvSpPr>
            <a:spLocks noChangeArrowheads="1"/>
          </p:cNvSpPr>
          <p:nvPr/>
        </p:nvSpPr>
        <p:spPr bwMode="auto">
          <a:xfrm>
            <a:off x="4716345" y="4652963"/>
            <a:ext cx="290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Une affiche anti-corruption au Nigéria </a:t>
            </a:r>
            <a:r>
              <a:rPr lang="fr-FR" altLang="fr-FR" sz="1200">
                <a:latin typeface="Arial" panose="020B0604020202020204" pitchFamily="34" charset="0"/>
                <a:sym typeface="Symbol" panose="05050102010706020507" pitchFamily="18" charset="2"/>
              </a:rPr>
              <a:t></a:t>
            </a:r>
            <a:r>
              <a:rPr lang="fr-FR" altLang="fr-FR" sz="1200">
                <a:latin typeface="Arial" panose="020B0604020202020204" pitchFamily="34" charset="0"/>
              </a:rPr>
              <a:t> </a:t>
            </a:r>
          </a:p>
        </p:txBody>
      </p:sp>
      <p:pic>
        <p:nvPicPr>
          <p:cNvPr id="9626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92213"/>
            <a:ext cx="3744912"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ZoneTexte 9"/>
          <p:cNvSpPr txBox="1">
            <a:spLocks noChangeArrowheads="1"/>
          </p:cNvSpPr>
          <p:nvPr/>
        </p:nvSpPr>
        <p:spPr bwMode="auto">
          <a:xfrm>
            <a:off x="646113" y="3957638"/>
            <a:ext cx="3243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 </a:t>
            </a:r>
            <a:r>
              <a:rPr lang="fr-FR" altLang="fr-FR" sz="1200" i="1">
                <a:latin typeface="Arial" panose="020B0604020202020204" pitchFamily="34" charset="0"/>
              </a:rPr>
              <a:t>Officier, je vous l’ai dit : nous n’avons pas de fonds pour les opérations de police</a:t>
            </a:r>
            <a:r>
              <a:rPr lang="fr-FR" altLang="fr-FR" sz="1200">
                <a:latin typeface="Arial" panose="020B0604020202020204" pitchFamily="34" charset="0"/>
              </a:rPr>
              <a:t>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45005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7283" name="Espace réservé du numéro de diapositive 2"/>
          <p:cNvSpPr txBox="1">
            <a:spLocks/>
          </p:cNvSpPr>
          <p:nvPr/>
        </p:nvSpPr>
        <p:spPr bwMode="auto">
          <a:xfrm>
            <a:off x="8388352" y="188914"/>
            <a:ext cx="371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9A67EB9-54D2-4E60-87B8-B5A53A8C3235}" type="slidenum">
              <a:rPr lang="fr-FR" altLang="fr-FR" sz="1200">
                <a:solidFill>
                  <a:srgbClr val="898989"/>
                </a:solidFill>
              </a:rPr>
              <a:pPr algn="r" eaLnBrk="1" hangingPunct="1">
                <a:spcBef>
                  <a:spcPct val="0"/>
                </a:spcBef>
                <a:buFontTx/>
                <a:buNone/>
              </a:pPr>
              <a:t>116</a:t>
            </a:fld>
            <a:endParaRPr lang="fr-FR" altLang="fr-FR" sz="1200">
              <a:solidFill>
                <a:srgbClr val="898989"/>
              </a:solidFill>
            </a:endParaRPr>
          </a:p>
        </p:txBody>
      </p:sp>
      <p:sp>
        <p:nvSpPr>
          <p:cNvPr id="97284" name="ZoneTexte 3"/>
          <p:cNvSpPr txBox="1">
            <a:spLocks noChangeArrowheads="1"/>
          </p:cNvSpPr>
          <p:nvPr/>
        </p:nvSpPr>
        <p:spPr bwMode="auto">
          <a:xfrm>
            <a:off x="179390" y="26035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97285" name="Text Box 5"/>
          <p:cNvSpPr txBox="1">
            <a:spLocks noChangeArrowheads="1"/>
          </p:cNvSpPr>
          <p:nvPr/>
        </p:nvSpPr>
        <p:spPr bwMode="auto">
          <a:xfrm>
            <a:off x="179390" y="692149"/>
            <a:ext cx="8785225"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dirty="0">
                <a:latin typeface="Arial" panose="020B0604020202020204" pitchFamily="34" charset="0"/>
              </a:rPr>
              <a:t>8.1. </a:t>
            </a:r>
            <a:r>
              <a:rPr lang="fr-FR" altLang="fr-FR" sz="1800" u="sng" dirty="0">
                <a:latin typeface="Arial" panose="020B0604020202020204" pitchFamily="34" charset="0"/>
              </a:rPr>
              <a:t>Exemples de corruptions ordinaires</a:t>
            </a:r>
            <a:r>
              <a:rPr lang="fr-FR" altLang="fr-FR" sz="1800" dirty="0">
                <a:latin typeface="Arial" panose="020B0604020202020204" pitchFamily="34" charset="0"/>
              </a:rPr>
              <a:t> :</a:t>
            </a:r>
          </a:p>
          <a:p>
            <a:pPr eaLnBrk="1" hangingPunct="1">
              <a:spcBef>
                <a:spcPct val="0"/>
              </a:spcBef>
              <a:buFontTx/>
              <a:buNone/>
            </a:pPr>
            <a:endParaRPr lang="fr-FR" altLang="fr-FR" sz="1800" dirty="0">
              <a:latin typeface="Arial" panose="020B0604020202020204" pitchFamily="34" charset="0"/>
            </a:endParaRPr>
          </a:p>
          <a:p>
            <a:pPr eaLnBrk="1" hangingPunct="1">
              <a:spcBef>
                <a:spcPct val="0"/>
              </a:spcBef>
              <a:buFontTx/>
              <a:buChar char="•"/>
            </a:pPr>
            <a:r>
              <a:rPr lang="fr-FR" altLang="fr-FR" sz="1600" dirty="0">
                <a:latin typeface="Arial" panose="020B0604020202020204" pitchFamily="34" charset="0"/>
              </a:rPr>
              <a:t> Commissions sur les grands contrats,</a:t>
            </a:r>
          </a:p>
          <a:p>
            <a:pPr eaLnBrk="1" hangingPunct="1">
              <a:spcBef>
                <a:spcPct val="0"/>
              </a:spcBef>
              <a:buFontTx/>
              <a:buChar char="•"/>
            </a:pPr>
            <a:r>
              <a:rPr lang="fr-FR" altLang="fr-FR" sz="1600" dirty="0">
                <a:latin typeface="Arial" panose="020B0604020202020204" pitchFamily="34" charset="0"/>
              </a:rPr>
              <a:t> Rétribution illégale des fonctionnaires pour obtenir un papier administratif ou passer une frontière sans payer de droit de douane.</a:t>
            </a:r>
          </a:p>
          <a:p>
            <a:pPr algn="just" eaLnBrk="1" hangingPunct="1">
              <a:spcBef>
                <a:spcPct val="0"/>
              </a:spcBef>
            </a:pPr>
            <a:r>
              <a:rPr lang="fr-FR" altLang="fr-FR" sz="1600" dirty="0">
                <a:latin typeface="Arial" panose="020B0604020202020204" pitchFamily="34" charset="0"/>
              </a:rPr>
              <a:t> </a:t>
            </a:r>
            <a:r>
              <a:rPr lang="fr-FR" altLang="fr-FR" sz="1600" u="sng" dirty="0">
                <a:latin typeface="Arial" panose="020B0604020202020204" pitchFamily="34" charset="0"/>
              </a:rPr>
              <a:t>Exemples</a:t>
            </a:r>
            <a:r>
              <a:rPr lang="fr-FR" altLang="fr-FR" sz="1600" dirty="0">
                <a:latin typeface="Arial" panose="020B0604020202020204" pitchFamily="34" charset="0"/>
              </a:rPr>
              <a:t> : a) Un directeur d’une entreprise donnant de l’argent à un fonctionnaire ou un homme politique pour obtenir de lui un permis de construire dans une zone non constructible ou la vente d’un terrain protégé par la loi, par exemple dans un parc national. Ces actes de vente ou d’attribution d’un permis de construire étant, normalement, illégaux selon la loi du pays.</a:t>
            </a:r>
          </a:p>
          <a:p>
            <a:pPr algn="just" eaLnBrk="1" hangingPunct="1">
              <a:spcBef>
                <a:spcPct val="0"/>
              </a:spcBef>
            </a:pPr>
            <a:r>
              <a:rPr lang="fr-FR" altLang="fr-FR" sz="1600" dirty="0">
                <a:latin typeface="Arial" panose="020B0604020202020204" pitchFamily="34" charset="0"/>
              </a:rPr>
              <a:t> b) La société d’ingénierie française S.T. donne 100 millions de FF, en 1984, à M. B. dirigeant d’un service de la police congolaise, afin d’obtenir de lui, le décrochage auprès de l’administration congolaise, d’un contrat pour la réalisation d’un système informatique, permettant la mise en place d’une fichier national de carte d’identité. ce projet est financé par le ministère de la coopération français (l’argent corrupteur ayant été ensuite remis à M. B. par un commercial de S.T. directement dans une banque de Genève).</a:t>
            </a:r>
          </a:p>
          <a:p>
            <a:pPr algn="just" eaLnBrk="1" hangingPunct="1">
              <a:spcBef>
                <a:spcPct val="0"/>
              </a:spcBef>
            </a:pPr>
            <a:r>
              <a:rPr lang="fr-FR" altLang="fr-FR" sz="1600" dirty="0">
                <a:latin typeface="Arial" panose="020B0604020202020204" pitchFamily="34" charset="0"/>
              </a:rPr>
              <a:t> c) Messieurs Z. et K., responsables à la communauté européenne, choisissent plutôt la société B., que le prestataire de service indépendant L., pour la réalisation d’un projet informatique, bien que le coût de la réalisation du projet proposé par M. L. soit 4 fois moins cher que le montant du devis, présenté par la société B., pour la réalisation du même projet et bien que M. L soit très compétent (et à même de réaliser ce projet). Cela simplement parce que Messieurs Z. et K. savent qu’ils vont toucher une commission occulte en liquide de la part de la société B., alors qu’ils savent qu’ils ne vont pas la toucher de M. L. (commission que de toute manière M. L ne leur a pas proposé).</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45005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8307" name="Espace réservé du numéro de diapositive 2"/>
          <p:cNvSpPr txBox="1">
            <a:spLocks/>
          </p:cNvSpPr>
          <p:nvPr/>
        </p:nvSpPr>
        <p:spPr bwMode="auto">
          <a:xfrm>
            <a:off x="8388352" y="188914"/>
            <a:ext cx="371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C5AA8C1-5ED9-4BDE-8C13-D29162F367EE}" type="slidenum">
              <a:rPr lang="fr-FR" altLang="fr-FR" sz="1200">
                <a:solidFill>
                  <a:srgbClr val="898989"/>
                </a:solidFill>
              </a:rPr>
              <a:pPr algn="r" eaLnBrk="1" hangingPunct="1">
                <a:spcBef>
                  <a:spcPct val="0"/>
                </a:spcBef>
                <a:buFontTx/>
                <a:buNone/>
              </a:pPr>
              <a:t>117</a:t>
            </a:fld>
            <a:endParaRPr lang="fr-FR" altLang="fr-FR" sz="1200">
              <a:solidFill>
                <a:srgbClr val="898989"/>
              </a:solidFill>
            </a:endParaRPr>
          </a:p>
        </p:txBody>
      </p:sp>
      <p:sp>
        <p:nvSpPr>
          <p:cNvPr id="98308" name="ZoneTexte 3"/>
          <p:cNvSpPr txBox="1">
            <a:spLocks noChangeArrowheads="1"/>
          </p:cNvSpPr>
          <p:nvPr/>
        </p:nvSpPr>
        <p:spPr bwMode="auto">
          <a:xfrm>
            <a:off x="179390" y="26035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98309" name="Text Box 5"/>
          <p:cNvSpPr txBox="1">
            <a:spLocks noChangeArrowheads="1"/>
          </p:cNvSpPr>
          <p:nvPr/>
        </p:nvSpPr>
        <p:spPr bwMode="auto">
          <a:xfrm>
            <a:off x="179390" y="692151"/>
            <a:ext cx="8785225"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a:latin typeface="Arial" panose="020B0604020202020204" pitchFamily="34" charset="0"/>
              </a:rPr>
              <a:t>8.1. </a:t>
            </a:r>
            <a:r>
              <a:rPr lang="fr-FR" altLang="fr-FR" sz="1800" u="sng">
                <a:latin typeface="Arial" panose="020B0604020202020204" pitchFamily="34" charset="0"/>
              </a:rPr>
              <a:t>Exemples de corruptions ordinaires</a:t>
            </a:r>
            <a:r>
              <a:rPr lang="fr-FR" altLang="fr-FR" sz="1800">
                <a:latin typeface="Arial" panose="020B0604020202020204" pitchFamily="34" charset="0"/>
              </a:rPr>
              <a:t> :</a:t>
            </a:r>
          </a:p>
          <a:p>
            <a:pPr eaLnBrk="1" hangingPunct="1">
              <a:spcBef>
                <a:spcPct val="0"/>
              </a:spcBef>
              <a:buFontTx/>
              <a:buNone/>
            </a:pPr>
            <a:endParaRPr lang="fr-FR" altLang="fr-FR" sz="1800">
              <a:latin typeface="Arial" panose="020B0604020202020204" pitchFamily="34" charset="0"/>
            </a:endParaRPr>
          </a:p>
          <a:p>
            <a:pPr eaLnBrk="1" hangingPunct="1">
              <a:spcBef>
                <a:spcPct val="0"/>
              </a:spcBef>
              <a:buFontTx/>
              <a:buChar char="•"/>
            </a:pPr>
            <a:r>
              <a:rPr lang="fr-FR" altLang="fr-FR" sz="1600">
                <a:latin typeface="Arial" panose="020B0604020202020204" pitchFamily="34" charset="0"/>
              </a:rPr>
              <a:t> Donner un bakchish pour avoir un raccordement téléphonique, </a:t>
            </a:r>
          </a:p>
          <a:p>
            <a:pPr eaLnBrk="1" hangingPunct="1">
              <a:spcBef>
                <a:spcPct val="0"/>
              </a:spcBef>
              <a:buFontTx/>
              <a:buChar char="•"/>
            </a:pPr>
            <a:r>
              <a:rPr lang="fr-FR" altLang="fr-FR" sz="1600">
                <a:latin typeface="Arial" panose="020B0604020202020204" pitchFamily="34" charset="0"/>
              </a:rPr>
              <a:t> pour obtenir un service quelconque de la compagnie des eaux,  </a:t>
            </a:r>
          </a:p>
          <a:p>
            <a:pPr eaLnBrk="1" hangingPunct="1">
              <a:spcBef>
                <a:spcPct val="0"/>
              </a:spcBef>
              <a:buFontTx/>
              <a:buChar char="•"/>
            </a:pPr>
            <a:r>
              <a:rPr lang="fr-FR" altLang="fr-FR" sz="1600">
                <a:latin typeface="Arial" panose="020B0604020202020204" pitchFamily="34" charset="0"/>
              </a:rPr>
              <a:t> pour avoir un titre de propriété, </a:t>
            </a:r>
          </a:p>
          <a:p>
            <a:pPr eaLnBrk="1" hangingPunct="1">
              <a:spcBef>
                <a:spcPct val="0"/>
              </a:spcBef>
              <a:buFontTx/>
              <a:buChar char="•"/>
            </a:pPr>
            <a:r>
              <a:rPr lang="fr-FR" altLang="fr-FR" sz="1600">
                <a:latin typeface="Arial" panose="020B0604020202020204" pitchFamily="34" charset="0"/>
              </a:rPr>
              <a:t> pour avoir la nationalité du pays (pour un étranger), </a:t>
            </a:r>
          </a:p>
          <a:p>
            <a:pPr eaLnBrk="1" hangingPunct="1">
              <a:spcBef>
                <a:spcPct val="0"/>
              </a:spcBef>
              <a:buFontTx/>
              <a:buChar char="•"/>
            </a:pPr>
            <a:r>
              <a:rPr lang="fr-FR" altLang="fr-FR" sz="1600">
                <a:latin typeface="Arial" panose="020B0604020202020204" pitchFamily="34" charset="0"/>
              </a:rPr>
              <a:t> pour obtenir, de la douane, la réception au port des containers et leur dédouanement.</a:t>
            </a:r>
          </a:p>
          <a:p>
            <a:pPr eaLnBrk="1" hangingPunct="1">
              <a:spcBef>
                <a:spcPct val="0"/>
              </a:spcBef>
              <a:buFontTx/>
              <a:buChar char="•"/>
            </a:pPr>
            <a:r>
              <a:rPr lang="fr-FR" altLang="fr-FR" sz="1600">
                <a:latin typeface="Arial" panose="020B0604020202020204" pitchFamily="34" charset="0"/>
              </a:rPr>
              <a:t> Le </a:t>
            </a:r>
            <a:r>
              <a:rPr lang="fr-FR" altLang="fr-FR" sz="1600">
                <a:solidFill>
                  <a:srgbClr val="111111"/>
                </a:solidFill>
                <a:latin typeface="Arial" panose="020B0604020202020204" pitchFamily="34" charset="0"/>
              </a:rPr>
              <a:t>versements de sommes d’argent ou les dons en nature de biens matériels aux préposés lors du passage des frontières, pour faciliter l’accomplissement des formalités, à accélérer l’enlèvement des marchandises, à minorer le montant des droits et taxes et en cas de découverte d’infraction, à limiter le niveau des sanctions.</a:t>
            </a:r>
            <a:endParaRPr lang="fr-FR" altLang="fr-FR" sz="1600">
              <a:latin typeface="Arial" panose="020B0604020202020204" pitchFamily="34" charset="0"/>
            </a:endParaRPr>
          </a:p>
          <a:p>
            <a:pPr eaLnBrk="1" hangingPunct="1">
              <a:spcBef>
                <a:spcPct val="0"/>
              </a:spcBef>
              <a:buFontTx/>
              <a:buChar char="•"/>
            </a:pPr>
            <a:r>
              <a:rPr lang="fr-FR" altLang="fr-FR" sz="1600">
                <a:latin typeface="Arial" panose="020B0604020202020204" pitchFamily="34" charset="0"/>
              </a:rPr>
              <a:t> Le fait que la poste ne livre pas le colis et attend que l’expéditeur étranger ne réclame pas, pour le colis non parvenu à son destinataire, afin de s’accaparer ensuite son contenu. </a:t>
            </a:r>
          </a:p>
        </p:txBody>
      </p:sp>
      <p:pic>
        <p:nvPicPr>
          <p:cNvPr id="9831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9951" y="4044105"/>
            <a:ext cx="18383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7" y="850108"/>
            <a:ext cx="1133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7" descr="Far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220" y="4046539"/>
            <a:ext cx="2735263"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ZoneTexte 7"/>
          <p:cNvSpPr txBox="1">
            <a:spLocks noChangeArrowheads="1"/>
          </p:cNvSpPr>
          <p:nvPr/>
        </p:nvSpPr>
        <p:spPr bwMode="auto">
          <a:xfrm>
            <a:off x="3923928" y="5802942"/>
            <a:ext cx="34130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latin typeface="Arial" panose="020B0604020202020204" pitchFamily="34" charset="0"/>
                <a:sym typeface="Symbol" panose="05050102010706020507" pitchFamily="18" charset="2"/>
              </a:rPr>
              <a:t> </a:t>
            </a:r>
            <a:r>
              <a:rPr lang="fr-FR" altLang="fr-FR" sz="1200" dirty="0">
                <a:latin typeface="Arial" panose="020B0604020202020204" pitchFamily="34" charset="0"/>
              </a:rPr>
              <a:t>L’aide alimentaire mondiale est souvent détournée et revendue par des membres du gouvernement ou des fonctionnaires corrompus.</a:t>
            </a:r>
          </a:p>
        </p:txBody>
      </p:sp>
      <p:sp>
        <p:nvSpPr>
          <p:cNvPr id="2" name="ZoneTexte 1"/>
          <p:cNvSpPr txBox="1"/>
          <p:nvPr/>
        </p:nvSpPr>
        <p:spPr>
          <a:xfrm>
            <a:off x="158560" y="4046539"/>
            <a:ext cx="4126105" cy="2523768"/>
          </a:xfrm>
          <a:prstGeom prst="rect">
            <a:avLst/>
          </a:prstGeom>
          <a:noFill/>
        </p:spPr>
        <p:txBody>
          <a:bodyPr wrap="square" rtlCol="0">
            <a:spAutoFit/>
          </a:bodyPr>
          <a:lstStyle/>
          <a:p>
            <a:pPr algn="just"/>
            <a:r>
              <a:rPr lang="fr-FR" sz="1400" dirty="0"/>
              <a:t>Ce que coûte, en Ukraine, un pot-de-vin, pour obtenir :</a:t>
            </a:r>
          </a:p>
          <a:p>
            <a:pPr algn="just"/>
            <a:endParaRPr lang="fr-FR" sz="1400" dirty="0"/>
          </a:p>
          <a:p>
            <a:pPr marL="342900" indent="-342900" algn="just">
              <a:buFont typeface="+mj-lt"/>
              <a:buAutoNum type="arabicPeriod"/>
            </a:pPr>
            <a:r>
              <a:rPr lang="fr-FR" sz="1400" dirty="0"/>
              <a:t>Rapidement, un document officiel : 170 €,</a:t>
            </a:r>
          </a:p>
          <a:p>
            <a:pPr marL="342900" indent="-342900" algn="just">
              <a:buFont typeface="+mj-lt"/>
              <a:buAutoNum type="arabicPeriod"/>
            </a:pPr>
            <a:r>
              <a:rPr lang="fr-FR" sz="1400" dirty="0"/>
              <a:t>Rapidement, une consultation médicale : 9 €,</a:t>
            </a:r>
          </a:p>
          <a:p>
            <a:pPr marL="342900" indent="-342900" algn="just">
              <a:buFont typeface="+mj-lt"/>
              <a:buAutoNum type="arabicPeriod"/>
            </a:pPr>
            <a:r>
              <a:rPr lang="fr-FR" sz="1400" dirty="0"/>
              <a:t>Un bon accouchement : 800 €.</a:t>
            </a:r>
          </a:p>
          <a:p>
            <a:pPr algn="just"/>
            <a:endParaRPr lang="fr-FR" sz="1400" dirty="0"/>
          </a:p>
          <a:p>
            <a:r>
              <a:rPr lang="fr-FR" sz="1200" dirty="0"/>
              <a:t>Source: </a:t>
            </a:r>
            <a:r>
              <a:rPr lang="fr-FR" sz="1200" i="1" dirty="0"/>
              <a:t>Ukraine: les espoirs de Lviv l'Européenne</a:t>
            </a:r>
            <a:r>
              <a:rPr lang="fr-FR" sz="1200" dirty="0"/>
              <a:t>,</a:t>
            </a:r>
          </a:p>
          <a:p>
            <a:r>
              <a:rPr lang="fr-FR" sz="1200" dirty="0"/>
              <a:t>De notre envoyé spécial Charles Haquet, avec Anna </a:t>
            </a:r>
            <a:r>
              <a:rPr lang="fr-FR" sz="1200" dirty="0" err="1"/>
              <a:t>Husarska</a:t>
            </a:r>
            <a:r>
              <a:rPr lang="fr-FR" sz="1200" dirty="0"/>
              <a:t>, L’Express, publié le 26/02/2014, </a:t>
            </a:r>
            <a:br>
              <a:rPr lang="fr-FR" sz="1200" dirty="0"/>
            </a:br>
            <a:r>
              <a:rPr lang="fr-FR" sz="1200" dirty="0">
                <a:hlinkClick r:id="rId5"/>
              </a:rPr>
              <a:t>http://www.lexpress.fr/actualite/monde/europe/ukraine-les-espoirs-de-lviv-l-europeenne_1495170.html</a:t>
            </a:r>
            <a:endParaRPr lang="fr-FR" sz="12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45005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99331" name="Espace réservé du numéro de diapositive 2"/>
          <p:cNvSpPr txBox="1">
            <a:spLocks/>
          </p:cNvSpPr>
          <p:nvPr/>
        </p:nvSpPr>
        <p:spPr bwMode="auto">
          <a:xfrm>
            <a:off x="8388352" y="188914"/>
            <a:ext cx="4429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E9C57B7-82B1-4D36-BFE4-73209A74B4CD}" type="slidenum">
              <a:rPr lang="fr-FR" altLang="fr-FR" sz="1200">
                <a:solidFill>
                  <a:srgbClr val="898989"/>
                </a:solidFill>
              </a:rPr>
              <a:pPr algn="r" eaLnBrk="1" hangingPunct="1">
                <a:spcBef>
                  <a:spcPct val="0"/>
                </a:spcBef>
                <a:buFontTx/>
                <a:buNone/>
              </a:pPr>
              <a:t>118</a:t>
            </a:fld>
            <a:endParaRPr lang="fr-FR" altLang="fr-FR" sz="1200">
              <a:solidFill>
                <a:srgbClr val="898989"/>
              </a:solidFill>
            </a:endParaRPr>
          </a:p>
        </p:txBody>
      </p:sp>
      <p:sp>
        <p:nvSpPr>
          <p:cNvPr id="99332" name="ZoneTexte 3"/>
          <p:cNvSpPr txBox="1">
            <a:spLocks noChangeArrowheads="1"/>
          </p:cNvSpPr>
          <p:nvPr/>
        </p:nvSpPr>
        <p:spPr bwMode="auto">
          <a:xfrm>
            <a:off x="179388" y="260351"/>
            <a:ext cx="4176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99333" name="Rectangle 4"/>
          <p:cNvSpPr>
            <a:spLocks noChangeArrowheads="1"/>
          </p:cNvSpPr>
          <p:nvPr/>
        </p:nvSpPr>
        <p:spPr bwMode="auto">
          <a:xfrm>
            <a:off x="179388" y="692150"/>
            <a:ext cx="8856662"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8.2. </a:t>
            </a:r>
            <a:r>
              <a:rPr lang="fr-FR" altLang="fr-FR" sz="1800" b="1" u="sng" dirty="0">
                <a:latin typeface="Arial" panose="020B0604020202020204" pitchFamily="34" charset="0"/>
              </a:rPr>
              <a:t>Les mécanismes et stratégies de la corruption</a:t>
            </a:r>
            <a:r>
              <a:rPr lang="fr-FR" altLang="fr-FR" sz="1800" dirty="0">
                <a:latin typeface="Arial" panose="020B0604020202020204" pitchFamily="34" charset="0"/>
              </a:rPr>
              <a:t> :</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None/>
            </a:pPr>
            <a:r>
              <a:rPr lang="fr-FR" altLang="fr-FR" sz="1800" dirty="0">
                <a:latin typeface="Arial" panose="020B0604020202020204" pitchFamily="34" charset="0"/>
              </a:rPr>
              <a:t>Les stratégies sont variées et multiples. Elles peuvent faire preuve d’imagination :</a:t>
            </a:r>
          </a:p>
          <a:p>
            <a:pPr algn="just" eaLnBrk="1" hangingPunct="1">
              <a:spcBef>
                <a:spcPct val="0"/>
              </a:spcBef>
            </a:pPr>
            <a:r>
              <a:rPr lang="fr-FR" altLang="fr-FR" sz="1600" dirty="0">
                <a:latin typeface="Arial" panose="020B0604020202020204" pitchFamily="34" charset="0"/>
              </a:rPr>
              <a:t> </a:t>
            </a:r>
            <a:r>
              <a:rPr lang="fr-FR" altLang="fr-FR" sz="1600" b="1" dirty="0">
                <a:latin typeface="Arial" panose="020B0604020202020204" pitchFamily="34" charset="0"/>
              </a:rPr>
              <a:t>Tribut</a:t>
            </a:r>
            <a:r>
              <a:rPr lang="fr-FR" altLang="fr-FR" sz="1600" dirty="0">
                <a:latin typeface="Arial" panose="020B0604020202020204" pitchFamily="34" charset="0"/>
              </a:rPr>
              <a:t> ou “</a:t>
            </a:r>
            <a:r>
              <a:rPr lang="fr-FR" altLang="fr-FR" sz="1600" b="1" dirty="0">
                <a:latin typeface="Arial" panose="020B0604020202020204" pitchFamily="34" charset="0"/>
              </a:rPr>
              <a:t>péage</a:t>
            </a:r>
            <a:r>
              <a:rPr lang="fr-FR" altLang="fr-FR" sz="1600" dirty="0">
                <a:latin typeface="Arial" panose="020B0604020202020204" pitchFamily="34" charset="0"/>
              </a:rPr>
              <a:t>” extorqué, sans l’apport, en retour, d’un service utile (i.e. abus de pouvoir). </a:t>
            </a:r>
          </a:p>
          <a:p>
            <a:pPr algn="just" eaLnBrk="1" hangingPunct="1">
              <a:spcBef>
                <a:spcPct val="0"/>
              </a:spcBef>
            </a:pPr>
            <a:r>
              <a:rPr lang="fr-FR" altLang="fr-FR" sz="1600" dirty="0">
                <a:latin typeface="Arial" panose="020B0604020202020204" pitchFamily="34" charset="0"/>
              </a:rPr>
              <a:t> Création de « </a:t>
            </a:r>
            <a:r>
              <a:rPr lang="fr-FR" altLang="fr-FR" sz="1600" i="1" dirty="0">
                <a:latin typeface="Arial" panose="020B0604020202020204" pitchFamily="34" charset="0"/>
              </a:rPr>
              <a:t>files d’attente artificielles</a:t>
            </a:r>
            <a:r>
              <a:rPr lang="fr-FR" altLang="fr-FR" sz="1600" dirty="0">
                <a:latin typeface="Arial" panose="020B0604020202020204" pitchFamily="34" charset="0"/>
              </a:rPr>
              <a:t> » suscitant le besoin de “</a:t>
            </a:r>
            <a:r>
              <a:rPr lang="fr-FR" altLang="fr-FR" sz="1600" b="1" dirty="0">
                <a:latin typeface="Arial" panose="020B0604020202020204" pitchFamily="34" charset="0"/>
              </a:rPr>
              <a:t>coupe files</a:t>
            </a:r>
            <a:r>
              <a:rPr lang="fr-FR" altLang="fr-FR" sz="1600" dirty="0">
                <a:latin typeface="Arial" panose="020B0604020202020204" pitchFamily="34" charset="0"/>
              </a:rPr>
              <a:t>” rémunérés (pour avoir sa ligne téléphonique, son compteur d’eau, d’électricité, avoir une place à l’hôpital etc.).</a:t>
            </a:r>
          </a:p>
          <a:p>
            <a:pPr algn="just" eaLnBrk="1" hangingPunct="1">
              <a:spcBef>
                <a:spcPct val="0"/>
              </a:spcBef>
            </a:pPr>
            <a:r>
              <a:rPr lang="fr-FR" altLang="fr-FR" sz="1600" b="1" dirty="0">
                <a:latin typeface="Arial" panose="020B0604020202020204" pitchFamily="34" charset="0"/>
              </a:rPr>
              <a:t>Dissimulation des détournements d’argent </a:t>
            </a:r>
            <a:r>
              <a:rPr lang="fr-FR" altLang="fr-FR" sz="1600" dirty="0">
                <a:latin typeface="Arial" panose="020B0604020202020204" pitchFamily="34" charset="0"/>
              </a:rPr>
              <a:t>: par exemple, par la tenue d’une </a:t>
            </a:r>
            <a:r>
              <a:rPr lang="fr-FR" altLang="fr-FR" sz="1600" b="1" dirty="0">
                <a:latin typeface="Arial" panose="020B0604020202020204" pitchFamily="34" charset="0"/>
              </a:rPr>
              <a:t>double comptabilité</a:t>
            </a:r>
            <a:r>
              <a:rPr lang="fr-FR" altLang="fr-FR" sz="1600" dirty="0">
                <a:latin typeface="Arial" panose="020B0604020202020204" pitchFamily="34" charset="0"/>
              </a:rPr>
              <a:t>, </a:t>
            </a:r>
            <a:r>
              <a:rPr lang="fr-FR" altLang="fr-FR" sz="1600" i="1" dirty="0">
                <a:latin typeface="Arial" panose="020B0604020202020204" pitchFamily="34" charset="0"/>
              </a:rPr>
              <a:t>manipulation des registres, fabrication de faux documents</a:t>
            </a:r>
            <a:r>
              <a:rPr lang="fr-FR" altLang="fr-FR" sz="1600" dirty="0">
                <a:latin typeface="Arial" panose="020B0604020202020204" pitchFamily="34" charset="0"/>
              </a:rPr>
              <a:t>, au sein des sociétés, des ONG, du gouvernement, des administrations, des mairies etc. afin de dissimuler les vrais montants des sommes détournés ou des biens volés, trafiqués … fréquent lorsqu’il y a accroissement des contrôles ou informatisation.</a:t>
            </a:r>
          </a:p>
          <a:p>
            <a:pPr algn="just" eaLnBrk="1" hangingPunct="1">
              <a:spcBef>
                <a:spcPct val="0"/>
              </a:spcBef>
              <a:buFontTx/>
              <a:buNone/>
            </a:pPr>
            <a:r>
              <a:rPr lang="fr-FR" altLang="fr-FR" sz="1600" dirty="0">
                <a:latin typeface="Arial" panose="020B0604020202020204" pitchFamily="34" charset="0"/>
              </a:rPr>
              <a:t>Mise en place de </a:t>
            </a:r>
            <a:r>
              <a:rPr lang="fr-FR" altLang="fr-FR" sz="1600" b="1" dirty="0">
                <a:latin typeface="Arial" panose="020B0604020202020204" pitchFamily="34" charset="0"/>
              </a:rPr>
              <a:t>stratégies corruptrices </a:t>
            </a:r>
            <a:r>
              <a:rPr lang="fr-FR" altLang="fr-FR" sz="1600" dirty="0">
                <a:latin typeface="Arial" panose="020B0604020202020204" pitchFamily="34" charset="0"/>
              </a:rPr>
              <a:t>et de </a:t>
            </a:r>
            <a:r>
              <a:rPr lang="fr-FR" altLang="fr-FR" sz="1600" b="1" dirty="0">
                <a:latin typeface="Arial" panose="020B0604020202020204" pitchFamily="34" charset="0"/>
              </a:rPr>
              <a:t>mafias</a:t>
            </a:r>
            <a:r>
              <a:rPr lang="fr-FR" altLang="fr-FR" sz="1600" dirty="0">
                <a:latin typeface="Arial" panose="020B0604020202020204" pitchFamily="34" charset="0"/>
              </a:rPr>
              <a:t> :</a:t>
            </a:r>
            <a:endParaRPr lang="fr-FR" altLang="fr-FR" sz="1600" b="1"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 </a:t>
            </a:r>
            <a:r>
              <a:rPr lang="fr-FR" altLang="fr-FR" sz="1600" b="1" dirty="0">
                <a:latin typeface="Arial" panose="020B0604020202020204" pitchFamily="34" charset="0"/>
              </a:rPr>
              <a:t>Protections</a:t>
            </a:r>
            <a:r>
              <a:rPr lang="fr-FR" altLang="fr-FR" sz="1600" dirty="0">
                <a:latin typeface="Arial" panose="020B0604020202020204" pitchFamily="34" charset="0"/>
              </a:rPr>
              <a:t> » pour éviter tout risque de poursuites pénales : par exemple, rétribution (corruption) régulière de fonctionnaires, de policiers, de magistrats (juges …), afin qu’ils ferment les yeux par rapport à des agissements illicites (commis sciemment).</a:t>
            </a:r>
          </a:p>
          <a:p>
            <a:pPr algn="just" eaLnBrk="1" hangingPunct="1">
              <a:spcBef>
                <a:spcPct val="0"/>
              </a:spcBef>
            </a:pPr>
            <a:r>
              <a:rPr lang="fr-FR" altLang="fr-FR" sz="1600" dirty="0">
                <a:latin typeface="Arial" panose="020B0604020202020204" pitchFamily="34" charset="0"/>
              </a:rPr>
              <a:t> Personnalisation des relations : on a « son inspecteur des douanes, celui des impôts » etc. </a:t>
            </a:r>
          </a:p>
          <a:p>
            <a:pPr algn="just" eaLnBrk="1" hangingPunct="1">
              <a:spcBef>
                <a:spcPct val="0"/>
              </a:spcBef>
            </a:pPr>
            <a:r>
              <a:rPr lang="fr-FR" altLang="fr-FR" sz="1600" dirty="0">
                <a:latin typeface="Arial" panose="020B0604020202020204" pitchFamily="34" charset="0"/>
              </a:rPr>
              <a:t> Constitution de relations pérennes et de </a:t>
            </a:r>
            <a:r>
              <a:rPr lang="fr-FR" altLang="fr-FR" sz="1600" b="1" dirty="0">
                <a:latin typeface="Arial" panose="020B0604020202020204" pitchFamily="34" charset="0"/>
              </a:rPr>
              <a:t>réseaux</a:t>
            </a:r>
            <a:r>
              <a:rPr lang="fr-FR" altLang="fr-FR" sz="1600" dirty="0">
                <a:latin typeface="Arial" panose="020B0604020202020204" pitchFamily="34" charset="0"/>
              </a:rPr>
              <a:t> : clientélisme, dyades (fonctionnaire + intermédiaire) (les « mafias ou réseaux de corrompus » peuvent même utiliser des </a:t>
            </a:r>
            <a:r>
              <a:rPr lang="fr-FR" altLang="fr-FR" sz="1600" b="1" i="1" dirty="0">
                <a:latin typeface="Arial" panose="020B0604020202020204" pitchFamily="34" charset="0"/>
              </a:rPr>
              <a:t>couvertures</a:t>
            </a:r>
            <a:r>
              <a:rPr lang="fr-FR" altLang="fr-FR" sz="1600" dirty="0">
                <a:latin typeface="Arial" panose="020B0604020202020204" pitchFamily="34" charset="0"/>
              </a:rPr>
              <a:t> comme les partis, les franc-maçonneries, les Rotary, Lyons Clubs, même les </a:t>
            </a:r>
            <a:r>
              <a:rPr lang="fr-FR" altLang="fr-FR" sz="1600" b="1" dirty="0">
                <a:latin typeface="Arial" panose="020B0604020202020204" pitchFamily="34" charset="0"/>
              </a:rPr>
              <a:t>ONG</a:t>
            </a:r>
            <a:r>
              <a:rPr lang="fr-FR" altLang="fr-FR" sz="1600" dirty="0">
                <a:latin typeface="Arial" panose="020B0604020202020204" pitchFamily="34" charset="0"/>
              </a:rPr>
              <a:t> etc. …).</a:t>
            </a:r>
          </a:p>
          <a:p>
            <a:pPr algn="just" eaLnBrk="1" hangingPunct="1">
              <a:spcBef>
                <a:spcPct val="0"/>
              </a:spcBef>
            </a:pPr>
            <a:r>
              <a:rPr lang="fr-FR" altLang="fr-FR" sz="1600" dirty="0">
                <a:latin typeface="Arial" panose="020B0604020202020204" pitchFamily="34" charset="0"/>
              </a:rPr>
              <a:t>“</a:t>
            </a:r>
            <a:r>
              <a:rPr lang="fr-FR" altLang="fr-FR" sz="1600" b="1" dirty="0" err="1">
                <a:latin typeface="Arial" panose="020B0604020202020204" pitchFamily="34" charset="0"/>
              </a:rPr>
              <a:t>Privilégisme</a:t>
            </a:r>
            <a:r>
              <a:rPr lang="fr-FR" altLang="fr-FR" sz="1600" dirty="0">
                <a:latin typeface="Arial" panose="020B0604020202020204" pitchFamily="34" charset="0"/>
              </a:rPr>
              <a:t>” : privilèges (des élites) organisés dans le fonctionnement même de la société.</a:t>
            </a:r>
          </a:p>
          <a:p>
            <a:pPr algn="just" eaLnBrk="1" hangingPunct="1">
              <a:spcBef>
                <a:spcPct val="0"/>
              </a:spcBef>
            </a:pPr>
            <a:r>
              <a:rPr lang="fr-FR" altLang="fr-FR" sz="1600" dirty="0">
                <a:latin typeface="Arial" panose="020B0604020202020204" pitchFamily="34" charset="0"/>
              </a:rPr>
              <a:t> </a:t>
            </a:r>
            <a:r>
              <a:rPr lang="fr-FR" altLang="fr-FR" sz="1600" b="1" dirty="0">
                <a:latin typeface="Arial" panose="020B0604020202020204" pitchFamily="34" charset="0"/>
              </a:rPr>
              <a:t>Impunité</a:t>
            </a:r>
            <a:r>
              <a:rPr lang="fr-FR" altLang="fr-FR" sz="1600" dirty="0">
                <a:latin typeface="Arial" panose="020B0604020202020204" pitchFamily="34" charset="0"/>
              </a:rPr>
              <a:t> organisée au plan politique ou législatif (lois taillées sur mesure (comme celles imaginées par le politicien italien Berlusconi), amnisties pour protéger les politiciens corrompus etc.). </a:t>
            </a:r>
            <a:r>
              <a:rPr lang="fr-FR" altLang="fr-FR" sz="1200" dirty="0">
                <a:latin typeface="Arial" panose="020B0604020202020204" pitchFamily="34" charset="0"/>
              </a:rPr>
              <a:t>Source : </a:t>
            </a:r>
            <a:r>
              <a:rPr lang="fr-FR" altLang="fr-FR" sz="1200" i="1" dirty="0">
                <a:latin typeface="Arial" panose="020B0604020202020204" pitchFamily="34" charset="0"/>
              </a:rPr>
              <a:t>La corruption, atteinte aux droits de l’Homme, l’Afrique incertaine</a:t>
            </a:r>
            <a:r>
              <a:rPr lang="fr-FR" altLang="fr-FR" sz="1200" dirty="0">
                <a:latin typeface="Arial" panose="020B0604020202020204" pitchFamily="34" charset="0"/>
              </a:rPr>
              <a:t>, Michel Doucin, Paris, mars 2005, </a:t>
            </a:r>
            <a:r>
              <a:rPr lang="fr-FR" altLang="fr-FR" sz="1200" dirty="0">
                <a:latin typeface="Arial" panose="020B0604020202020204" pitchFamily="34" charset="0"/>
                <a:hlinkClick r:id="rId2"/>
              </a:rPr>
              <a:t>http://www.irenees.net/bdf_fiche-analyse-605_fr.html</a:t>
            </a:r>
            <a:r>
              <a:rPr lang="fr-FR" altLang="fr-FR" sz="1200" dirty="0">
                <a:latin typeface="Arial" panose="020B0604020202020204" pitchFamily="34" charset="0"/>
              </a:rPr>
              <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45005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0355" name="Espace réservé du numéro de diapositive 2"/>
          <p:cNvSpPr txBox="1">
            <a:spLocks/>
          </p:cNvSpPr>
          <p:nvPr/>
        </p:nvSpPr>
        <p:spPr bwMode="auto">
          <a:xfrm>
            <a:off x="8388352" y="188914"/>
            <a:ext cx="4429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B313696-7BA6-492A-BFAA-B1C1404EAECC}" type="slidenum">
              <a:rPr lang="fr-FR" altLang="fr-FR" sz="1200">
                <a:solidFill>
                  <a:srgbClr val="898989"/>
                </a:solidFill>
              </a:rPr>
              <a:pPr algn="r" eaLnBrk="1" hangingPunct="1">
                <a:spcBef>
                  <a:spcPct val="0"/>
                </a:spcBef>
                <a:buFontTx/>
                <a:buNone/>
              </a:pPr>
              <a:t>119</a:t>
            </a:fld>
            <a:endParaRPr lang="fr-FR" altLang="fr-FR" sz="1200">
              <a:solidFill>
                <a:srgbClr val="898989"/>
              </a:solidFill>
            </a:endParaRPr>
          </a:p>
        </p:txBody>
      </p:sp>
      <p:sp>
        <p:nvSpPr>
          <p:cNvPr id="100356" name="ZoneTexte 3"/>
          <p:cNvSpPr txBox="1">
            <a:spLocks noChangeArrowheads="1"/>
          </p:cNvSpPr>
          <p:nvPr/>
        </p:nvSpPr>
        <p:spPr bwMode="auto">
          <a:xfrm>
            <a:off x="250827" y="1889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100357" name="Rectangle 4"/>
          <p:cNvSpPr>
            <a:spLocks noChangeArrowheads="1"/>
          </p:cNvSpPr>
          <p:nvPr/>
        </p:nvSpPr>
        <p:spPr bwMode="auto">
          <a:xfrm>
            <a:off x="107950" y="692151"/>
            <a:ext cx="89281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8.2. </a:t>
            </a:r>
            <a:r>
              <a:rPr lang="fr-FR" altLang="fr-FR" sz="1800" b="1" u="sng" dirty="0">
                <a:latin typeface="Arial" panose="020B0604020202020204" pitchFamily="34" charset="0"/>
              </a:rPr>
              <a:t>Les mécanismes et stratégies de la corruption</a:t>
            </a:r>
            <a:r>
              <a:rPr lang="fr-FR" altLang="fr-FR" sz="1800" dirty="0">
                <a:latin typeface="Arial" panose="020B0604020202020204" pitchFamily="34" charset="0"/>
              </a:rPr>
              <a:t>  (suite) :</a:t>
            </a:r>
          </a:p>
          <a:p>
            <a:pPr eaLnBrk="1" hangingPunct="1">
              <a:spcBef>
                <a:spcPct val="0"/>
              </a:spcBef>
              <a:buFontTx/>
              <a:buNone/>
            </a:pPr>
            <a:endParaRPr lang="fr-FR" altLang="fr-FR" sz="1800" dirty="0">
              <a:latin typeface="Arial" panose="020B0604020202020204" pitchFamily="34" charset="0"/>
            </a:endParaRPr>
          </a:p>
          <a:p>
            <a:pPr algn="just" eaLnBrk="1" hangingPunct="1">
              <a:spcBef>
                <a:spcPct val="0"/>
              </a:spcBef>
            </a:pPr>
            <a:r>
              <a:rPr lang="fr-FR" altLang="fr-FR" sz="1600" u="sng" dirty="0">
                <a:latin typeface="Arial" panose="020B0604020202020204" pitchFamily="34" charset="0"/>
              </a:rPr>
              <a:t> Mutualisation de la corruption </a:t>
            </a:r>
            <a:r>
              <a:rPr lang="fr-FR" altLang="fr-FR" sz="1600" dirty="0">
                <a:latin typeface="Arial" panose="020B0604020202020204" pitchFamily="34" charset="0"/>
              </a:rPr>
              <a:t>: pacte entre associés, avec intermédiaires privés qui deviennent supplétifs des fonctionnaires.</a:t>
            </a:r>
          </a:p>
          <a:p>
            <a:pPr algn="just" eaLnBrk="1" hangingPunct="1">
              <a:spcBef>
                <a:spcPct val="0"/>
              </a:spcBef>
            </a:pPr>
            <a:r>
              <a:rPr lang="fr-FR" altLang="fr-FR" sz="1600" u="sng" dirty="0">
                <a:latin typeface="Arial" panose="020B0604020202020204" pitchFamily="34" charset="0"/>
              </a:rPr>
              <a:t> Stratégies discursives </a:t>
            </a:r>
            <a:r>
              <a:rPr lang="fr-FR" altLang="fr-FR" sz="1600" dirty="0">
                <a:latin typeface="Arial" panose="020B0604020202020204" pitchFamily="34" charset="0"/>
              </a:rPr>
              <a:t>: construction d’une culture des voies parallèle sanctionnée par une reconnaissance des victimes elles-mêmes (tout le monde y participe et en est soi-même victime. Cela arrive souvent quand la corruption et la culture de la corruption est </a:t>
            </a:r>
            <a:r>
              <a:rPr lang="fr-FR" altLang="fr-FR" sz="1600" b="1" i="1" dirty="0">
                <a:latin typeface="Arial" panose="020B0604020202020204" pitchFamily="34" charset="0"/>
              </a:rPr>
              <a:t>systémique</a:t>
            </a:r>
            <a:r>
              <a:rPr lang="fr-FR" altLang="fr-FR" sz="1600" dirty="0">
                <a:latin typeface="Arial" panose="020B0604020202020204" pitchFamily="34" charset="0"/>
              </a:rPr>
              <a:t>, à l’échelle de toute une nation _ c’est le cas de la plupart des pays en voie de développement).</a:t>
            </a:r>
          </a:p>
          <a:p>
            <a:pPr eaLnBrk="1" hangingPunct="1">
              <a:spcBef>
                <a:spcPct val="0"/>
              </a:spcBef>
              <a:buFontTx/>
              <a:buNone/>
            </a:pPr>
            <a:endParaRPr lang="fr-FR" altLang="fr-FR" sz="1600" dirty="0">
              <a:latin typeface="Arial" panose="020B0604020202020204" pitchFamily="34" charset="0"/>
            </a:endParaRPr>
          </a:p>
          <a:p>
            <a:pPr eaLnBrk="1" hangingPunct="1">
              <a:spcBef>
                <a:spcPct val="0"/>
              </a:spcBef>
              <a:buFontTx/>
              <a:buNone/>
            </a:pPr>
            <a:r>
              <a:rPr lang="fr-FR" altLang="fr-FR" sz="1200" dirty="0">
                <a:latin typeface="Arial" panose="020B0604020202020204" pitchFamily="34" charset="0"/>
              </a:rPr>
              <a:t>Source : </a:t>
            </a:r>
            <a:r>
              <a:rPr lang="fr-FR" altLang="fr-FR" sz="1200" i="1" dirty="0">
                <a:latin typeface="Arial" panose="020B0604020202020204" pitchFamily="34" charset="0"/>
              </a:rPr>
              <a:t>La corruption, atteinte aux droits de l’Homme, l’Afrique incertaine</a:t>
            </a:r>
            <a:r>
              <a:rPr lang="fr-FR" altLang="fr-FR" sz="1200" dirty="0">
                <a:latin typeface="Arial" panose="020B0604020202020204" pitchFamily="34" charset="0"/>
              </a:rPr>
              <a:t>, Michel Doucin, Paris, mars 2005, </a:t>
            </a:r>
            <a:r>
              <a:rPr lang="fr-FR" altLang="fr-FR" sz="1200" dirty="0">
                <a:latin typeface="Arial" panose="020B0604020202020204" pitchFamily="34" charset="0"/>
                <a:hlinkClick r:id="rId2"/>
              </a:rPr>
              <a:t>http://www.irenees.net/bdf_fiche-analyse-605_fr.html</a:t>
            </a:r>
            <a:r>
              <a:rPr lang="fr-FR" altLang="fr-FR" sz="1200" dirty="0">
                <a:latin typeface="Arial" panose="020B0604020202020204" pitchFamily="34" charset="0"/>
              </a:rPr>
              <a:t> </a:t>
            </a:r>
          </a:p>
          <a:p>
            <a:pPr eaLnBrk="1" hangingPunct="1">
              <a:spcBef>
                <a:spcPct val="0"/>
              </a:spcBef>
              <a:buFontTx/>
              <a:buNone/>
            </a:pPr>
            <a:endParaRPr lang="fr-FR" altLang="fr-FR" sz="1200" dirty="0">
              <a:latin typeface="Arial" panose="020B0604020202020204" pitchFamily="34" charset="0"/>
            </a:endParaRPr>
          </a:p>
          <a:p>
            <a:pPr eaLnBrk="1" hangingPunct="1">
              <a:spcBef>
                <a:spcPct val="0"/>
              </a:spcBef>
              <a:buFontTx/>
              <a:buNone/>
            </a:pPr>
            <a:r>
              <a:rPr lang="fr-FR" altLang="fr-FR" sz="1600" u="sng" dirty="0">
                <a:latin typeface="Arial" panose="020B0604020202020204" pitchFamily="34" charset="0"/>
              </a:rPr>
              <a:t>Pratiques mafieuses </a:t>
            </a:r>
            <a:r>
              <a:rPr lang="fr-FR" altLang="fr-FR" sz="1600" dirty="0">
                <a:latin typeface="Arial" panose="020B0604020202020204" pitchFamily="34" charset="0"/>
              </a:rPr>
              <a:t>:</a:t>
            </a:r>
          </a:p>
          <a:p>
            <a:pPr algn="just" eaLnBrk="1" hangingPunct="1">
              <a:spcBef>
                <a:spcPct val="0"/>
              </a:spcBef>
            </a:pPr>
            <a:r>
              <a:rPr lang="fr-FR" altLang="fr-FR" sz="1600" dirty="0">
                <a:latin typeface="Arial" panose="020B0604020202020204" pitchFamily="34" charset="0"/>
              </a:rPr>
              <a:t> </a:t>
            </a:r>
            <a:r>
              <a:rPr lang="fr-FR" altLang="fr-FR" sz="1600" b="1" dirty="0">
                <a:latin typeface="Arial" panose="020B0604020202020204" pitchFamily="34" charset="0"/>
              </a:rPr>
              <a:t>Intimidations</a:t>
            </a:r>
            <a:r>
              <a:rPr lang="fr-FR" altLang="fr-FR" sz="1600" dirty="0">
                <a:latin typeface="Arial" panose="020B0604020202020204" pitchFamily="34" charset="0"/>
              </a:rPr>
              <a:t> et </a:t>
            </a:r>
            <a:r>
              <a:rPr lang="fr-FR" altLang="fr-FR" sz="1600" b="1" dirty="0">
                <a:latin typeface="Arial" panose="020B0604020202020204" pitchFamily="34" charset="0"/>
              </a:rPr>
              <a:t>menaces</a:t>
            </a:r>
            <a:r>
              <a:rPr lang="fr-FR" altLang="fr-FR" sz="1600" dirty="0">
                <a:latin typeface="Arial" panose="020B0604020202020204" pitchFamily="34" charset="0"/>
              </a:rPr>
              <a:t> (souvent graduées) des témoins ou des journalistes d’investigation (ou enquêteurs), voulant enquêter sur les réseaux et mafias, à l’origine de la corruption :</a:t>
            </a:r>
          </a:p>
          <a:p>
            <a:pPr algn="just" eaLnBrk="1" hangingPunct="1">
              <a:spcBef>
                <a:spcPct val="0"/>
              </a:spcBef>
              <a:buFont typeface="Wingdings" panose="05000000000000000000" pitchFamily="2" charset="2"/>
              <a:buChar char="Ø"/>
            </a:pPr>
            <a:r>
              <a:rPr lang="fr-FR" altLang="fr-FR" sz="1600" dirty="0">
                <a:latin typeface="Arial" panose="020B0604020202020204" pitchFamily="34" charset="0"/>
              </a:rPr>
              <a:t> La personne visée par l’enquête menace le gêneur (l’enquêteur) de procès pour diffamation.</a:t>
            </a:r>
          </a:p>
          <a:p>
            <a:pPr algn="just" eaLnBrk="1" hangingPunct="1">
              <a:spcBef>
                <a:spcPct val="0"/>
              </a:spcBef>
              <a:buFont typeface="Wingdings" panose="05000000000000000000" pitchFamily="2" charset="2"/>
              <a:buChar char="Ø"/>
            </a:pPr>
            <a:r>
              <a:rPr lang="fr-FR" altLang="fr-FR" sz="1600" dirty="0">
                <a:latin typeface="Arial" panose="020B0604020202020204" pitchFamily="34" charset="0"/>
              </a:rPr>
              <a:t> Si la menace ne marche pas, mise en place d’une « kabbale » : on cherche alors à discréditer (à tuer moralement) le gêneur, en l’accusant de visées politiques et politiciennes, d’être animé par un désir de vengeance ou de revanche ou d’être un malade mental (d’ailleurs, l’on a rien « n’a rien à foutre de ses problèmes ») ou bien l’on affirme que c’est un « vendu » à la solde des puissances coloniales ou des pays occidentaux (« </a:t>
            </a:r>
            <a:r>
              <a:rPr lang="fr-FR" altLang="fr-FR" sz="1600" i="1" dirty="0">
                <a:latin typeface="Arial" panose="020B0604020202020204" pitchFamily="34" charset="0"/>
              </a:rPr>
              <a:t>ces pays veulent du mal à notre beau pays</a:t>
            </a:r>
            <a:r>
              <a:rPr lang="fr-FR" altLang="fr-FR" sz="1600" dirty="0">
                <a:latin typeface="Arial" panose="020B0604020202020204" pitchFamily="34" charset="0"/>
              </a:rPr>
              <a:t> »).</a:t>
            </a:r>
          </a:p>
          <a:p>
            <a:pPr algn="just" eaLnBrk="1" hangingPunct="1">
              <a:spcBef>
                <a:spcPct val="0"/>
              </a:spcBef>
              <a:buFont typeface="Wingdings" panose="05000000000000000000" pitchFamily="2" charset="2"/>
              <a:buChar char="Ø"/>
            </a:pPr>
            <a:r>
              <a:rPr lang="fr-FR" altLang="fr-FR" sz="1600" dirty="0">
                <a:latin typeface="Arial" panose="020B0604020202020204" pitchFamily="34" charset="0"/>
              </a:rPr>
              <a:t> Voire menace concernant l’intégrité physique du gêneur ou de sa famille ou de ses proches.</a:t>
            </a:r>
          </a:p>
          <a:p>
            <a:pPr algn="just" eaLnBrk="1" hangingPunct="1">
              <a:spcBef>
                <a:spcPct val="0"/>
              </a:spcBef>
              <a:buFont typeface="Wingdings" panose="05000000000000000000" pitchFamily="2" charset="2"/>
              <a:buChar char="Ø"/>
            </a:pPr>
            <a:r>
              <a:rPr lang="fr-FR" altLang="fr-FR" sz="1600" dirty="0">
                <a:latin typeface="Arial" panose="020B0604020202020204" pitchFamily="34" charset="0"/>
              </a:rPr>
              <a:t> Et si cela ne suffit pas, procès truqué, grâce à la </a:t>
            </a:r>
            <a:r>
              <a:rPr lang="fr-FR" altLang="fr-FR" sz="1600" i="1" dirty="0">
                <a:latin typeface="Arial" panose="020B0604020202020204" pitchFamily="34" charset="0"/>
              </a:rPr>
              <a:t>fabrication de fausses preuves, afin de pouvoir mettre en prison le « gêneur ». Ou bien assassinat physique et définitif du « gêneurs ».</a:t>
            </a:r>
            <a:endParaRPr lang="fr-FR" altLang="fr-FR" sz="160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24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D6160B-36CC-4C28-A6F1-AEBB8BF7649D}" type="slidenum">
              <a:rPr lang="fr-FR" altLang="fr-FR" sz="1200" smtClean="0">
                <a:solidFill>
                  <a:srgbClr val="898989"/>
                </a:solidFill>
              </a:rPr>
              <a:pPr>
                <a:spcBef>
                  <a:spcPct val="0"/>
                </a:spcBef>
                <a:buFontTx/>
                <a:buNone/>
              </a:pPr>
              <a:t>12</a:t>
            </a:fld>
            <a:endParaRPr lang="fr-FR" altLang="fr-FR" sz="1200">
              <a:solidFill>
                <a:srgbClr val="898989"/>
              </a:solidFill>
            </a:endParaRPr>
          </a:p>
        </p:txBody>
      </p:sp>
      <p:sp>
        <p:nvSpPr>
          <p:cNvPr id="10244" name="ZoneTexte 3"/>
          <p:cNvSpPr txBox="1">
            <a:spLocks noChangeArrowheads="1"/>
          </p:cNvSpPr>
          <p:nvPr/>
        </p:nvSpPr>
        <p:spPr bwMode="auto">
          <a:xfrm>
            <a:off x="250825" y="476251"/>
            <a:ext cx="1398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2. </a:t>
            </a:r>
            <a:r>
              <a:rPr lang="fr-FR" altLang="fr-FR" sz="1800" b="1"/>
              <a:t>Citations</a:t>
            </a:r>
          </a:p>
        </p:txBody>
      </p:sp>
      <p:sp>
        <p:nvSpPr>
          <p:cNvPr id="10245" name="ZoneTexte 4"/>
          <p:cNvSpPr txBox="1">
            <a:spLocks noChangeArrowheads="1"/>
          </p:cNvSpPr>
          <p:nvPr/>
        </p:nvSpPr>
        <p:spPr bwMode="auto">
          <a:xfrm>
            <a:off x="179390" y="908051"/>
            <a:ext cx="8785225"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i="1" dirty="0"/>
              <a:t>Les belles âmes arrivent difficilement à croire au mal, à l'ingratitude, il leur faut de rudes leçons avant de reconnaître l'étendue de la </a:t>
            </a:r>
            <a:r>
              <a:rPr lang="fr-FR" altLang="fr-FR" sz="1800" b="1" i="1" dirty="0"/>
              <a:t>corruption humaine</a:t>
            </a:r>
            <a:r>
              <a:rPr lang="fr-FR" altLang="fr-FR" sz="1800" dirty="0"/>
              <a:t>.</a:t>
            </a:r>
          </a:p>
          <a:p>
            <a:pPr algn="just" eaLnBrk="1" hangingPunct="1">
              <a:spcBef>
                <a:spcPct val="0"/>
              </a:spcBef>
              <a:buFontTx/>
              <a:buNone/>
            </a:pPr>
            <a:r>
              <a:rPr lang="fr-FR" altLang="fr-FR" sz="1200" dirty="0"/>
              <a:t>Source : Illusions perdues, Honoré de Balzac.</a:t>
            </a:r>
          </a:p>
          <a:p>
            <a:pPr algn="just" eaLnBrk="1" hangingPunct="1">
              <a:spcBef>
                <a:spcPct val="0"/>
              </a:spcBef>
              <a:buFontTx/>
              <a:buNone/>
            </a:pPr>
            <a:endParaRPr lang="fr-FR" altLang="fr-FR" sz="1800" dirty="0"/>
          </a:p>
          <a:p>
            <a:pPr algn="just" eaLnBrk="1" hangingPunct="1">
              <a:spcBef>
                <a:spcPct val="0"/>
              </a:spcBef>
              <a:buFontTx/>
              <a:buNone/>
            </a:pPr>
            <a:r>
              <a:rPr lang="fr-FR" altLang="fr-FR" sz="1800" i="1" dirty="0"/>
              <a:t>La </a:t>
            </a:r>
            <a:r>
              <a:rPr lang="fr-FR" altLang="fr-FR" sz="1800" b="1" i="1" dirty="0"/>
              <a:t>corruption</a:t>
            </a:r>
            <a:r>
              <a:rPr lang="fr-FR" altLang="fr-FR" sz="1800" i="1" dirty="0"/>
              <a:t> a des attraits inexplicables même pour les âmes les plus honnêtes</a:t>
            </a:r>
            <a:r>
              <a:rPr lang="fr-FR" altLang="fr-FR" sz="1800" dirty="0"/>
              <a:t>.</a:t>
            </a:r>
          </a:p>
          <a:p>
            <a:pPr algn="just" eaLnBrk="1" hangingPunct="1">
              <a:spcBef>
                <a:spcPct val="0"/>
              </a:spcBef>
              <a:buFontTx/>
              <a:buNone/>
            </a:pPr>
            <a:r>
              <a:rPr lang="fr-FR" altLang="fr-FR" sz="1200" dirty="0"/>
              <a:t>Source : Les Roués Innocents, Théophile Gautier.</a:t>
            </a:r>
          </a:p>
          <a:p>
            <a:pPr algn="just" eaLnBrk="1" hangingPunct="1">
              <a:spcBef>
                <a:spcPct val="0"/>
              </a:spcBef>
              <a:buFontTx/>
              <a:buNone/>
            </a:pPr>
            <a:endParaRPr lang="fr-FR" altLang="fr-FR" sz="1800" dirty="0"/>
          </a:p>
          <a:p>
            <a:pPr algn="just" eaLnBrk="1" hangingPunct="1">
              <a:spcBef>
                <a:spcPct val="0"/>
              </a:spcBef>
              <a:buFontTx/>
              <a:buNone/>
            </a:pPr>
            <a:r>
              <a:rPr lang="fr-FR" altLang="fr-FR" sz="1800" i="1" dirty="0"/>
              <a:t>Comme toutes les fortes passions de l’homme, l’ambition nous entretient dans un singulier état d’indifférence à l’égard d’autrui qui ressemble chez les plus vils à une sorte de candeur, comparable à la sinistre image, dans la </a:t>
            </a:r>
            <a:r>
              <a:rPr lang="fr-FR" altLang="fr-FR" sz="1800" b="1" i="1" dirty="0"/>
              <a:t>corruption</a:t>
            </a:r>
            <a:r>
              <a:rPr lang="fr-FR" altLang="fr-FR" sz="1800" i="1" dirty="0"/>
              <a:t> de l’âge mûr, des illusions de l’enfance</a:t>
            </a:r>
            <a:r>
              <a:rPr lang="fr-FR" altLang="fr-FR" sz="1800" dirty="0"/>
              <a:t>. </a:t>
            </a:r>
            <a:r>
              <a:rPr lang="fr-FR" altLang="fr-FR" sz="1200" dirty="0"/>
              <a:t>Source : </a:t>
            </a:r>
            <a:r>
              <a:rPr lang="fr-FR" altLang="fr-FR" sz="1200" dirty="0" err="1"/>
              <a:t>Goerge</a:t>
            </a:r>
            <a:r>
              <a:rPr lang="fr-FR" altLang="fr-FR" sz="1200" dirty="0"/>
              <a:t> Bernanos, Imposture,1927, p. 387.</a:t>
            </a:r>
          </a:p>
          <a:p>
            <a:pPr eaLnBrk="1" hangingPunct="1">
              <a:spcBef>
                <a:spcPct val="0"/>
              </a:spcBef>
              <a:buFontTx/>
              <a:buNone/>
            </a:pPr>
            <a:endParaRPr lang="fr-FR" altLang="fr-FR" sz="1800" dirty="0"/>
          </a:p>
          <a:p>
            <a:pPr eaLnBrk="1" hangingPunct="1">
              <a:spcBef>
                <a:spcPct val="0"/>
              </a:spcBef>
              <a:buFontTx/>
              <a:buNone/>
            </a:pPr>
            <a:r>
              <a:rPr lang="fr-FR" altLang="fr-FR" sz="1800" i="1" dirty="0"/>
              <a:t>Il y a deux façons de se laisser </a:t>
            </a:r>
            <a:r>
              <a:rPr lang="fr-FR" altLang="fr-FR" sz="1800" b="1" i="1" dirty="0"/>
              <a:t>corrompre</a:t>
            </a:r>
            <a:r>
              <a:rPr lang="fr-FR" altLang="fr-FR" sz="1800" i="1" dirty="0"/>
              <a:t> en politique : la première, se laisser </a:t>
            </a:r>
            <a:r>
              <a:rPr lang="fr-FR" altLang="fr-FR" sz="1800" b="1" i="1" dirty="0"/>
              <a:t>corrompre</a:t>
            </a:r>
            <a:r>
              <a:rPr lang="fr-FR" altLang="fr-FR" sz="1800" i="1" dirty="0"/>
              <a:t> tout simplement;  l'autre, fréquenter les politiciens</a:t>
            </a:r>
            <a:r>
              <a:rPr lang="fr-FR" altLang="fr-FR" sz="1800" dirty="0"/>
              <a:t>.</a:t>
            </a:r>
          </a:p>
          <a:p>
            <a:pPr eaLnBrk="1" hangingPunct="1">
              <a:spcBef>
                <a:spcPct val="0"/>
              </a:spcBef>
              <a:buFontTx/>
              <a:buNone/>
            </a:pPr>
            <a:r>
              <a:rPr lang="fr-FR" altLang="fr-FR" sz="1200" dirty="0"/>
              <a:t>Source : Robert </a:t>
            </a:r>
            <a:r>
              <a:rPr lang="fr-FR" altLang="fr-FR" sz="1200" dirty="0" err="1"/>
              <a:t>Brisebois</a:t>
            </a:r>
            <a:r>
              <a:rPr lang="fr-FR" altLang="fr-FR" sz="1200" dirty="0"/>
              <a:t> - L'Amour c'est tout, le hasard c'est autre chose.</a:t>
            </a:r>
          </a:p>
          <a:p>
            <a:pPr eaLnBrk="1" hangingPunct="1">
              <a:spcBef>
                <a:spcPct val="0"/>
              </a:spcBef>
              <a:buFontTx/>
              <a:buNone/>
            </a:pPr>
            <a:endParaRPr lang="fr-FR" altLang="fr-FR" sz="1800" dirty="0">
              <a:latin typeface="+mn-lt"/>
            </a:endParaRPr>
          </a:p>
          <a:p>
            <a:pPr algn="just" eaLnBrk="1" hangingPunct="1">
              <a:spcBef>
                <a:spcPct val="0"/>
              </a:spcBef>
              <a:buFontTx/>
              <a:buNone/>
            </a:pPr>
            <a:r>
              <a:rPr lang="fr-FR" altLang="fr-FR" sz="1800" i="1" dirty="0">
                <a:latin typeface="+mn-lt"/>
              </a:rPr>
              <a:t>La nature humaine est ainsi faite, et l’</a:t>
            </a:r>
            <a:r>
              <a:rPr lang="fr-FR" altLang="fr-FR" sz="1800" b="1" i="1" dirty="0">
                <a:latin typeface="+mn-lt"/>
              </a:rPr>
              <a:t>appât du gain</a:t>
            </a:r>
            <a:r>
              <a:rPr lang="fr-FR" altLang="fr-FR" sz="1800" i="1" dirty="0">
                <a:latin typeface="+mn-lt"/>
              </a:rPr>
              <a:t> entraînera toujours l’homme plus loin et plus vite que l’intérêt scientifique.</a:t>
            </a:r>
            <a:r>
              <a:rPr lang="fr-FR" altLang="fr-FR" sz="1800" dirty="0">
                <a:latin typeface="+mn-lt"/>
              </a:rPr>
              <a:t> </a:t>
            </a:r>
            <a:r>
              <a:rPr lang="fr-FR" altLang="fr-FR" sz="1200" dirty="0">
                <a:latin typeface="+mn-lt"/>
              </a:rPr>
              <a:t>Source : </a:t>
            </a:r>
            <a:r>
              <a:rPr lang="fr-FR" altLang="fr-FR" sz="1200" dirty="0">
                <a:latin typeface="+mn-lt"/>
                <a:hlinkClick r:id="rId2" tooltip="w:Jules Verne"/>
              </a:rPr>
              <a:t>Jules Verne</a:t>
            </a:r>
            <a:r>
              <a:rPr lang="fr-FR" altLang="fr-FR" sz="1200" dirty="0">
                <a:latin typeface="+mn-lt"/>
              </a:rPr>
              <a:t>, </a:t>
            </a:r>
            <a:r>
              <a:rPr lang="fr-FR" altLang="fr-FR" sz="1200" i="1" dirty="0">
                <a:latin typeface="+mn-lt"/>
                <a:hlinkClick r:id="rId3" tooltip="w:Le Pays des fourrures"/>
              </a:rPr>
              <a:t>Le Pays des fourrures</a:t>
            </a:r>
            <a:r>
              <a:rPr lang="fr-FR" altLang="fr-FR" sz="1200" dirty="0">
                <a:latin typeface="+mn-lt"/>
              </a:rPr>
              <a:t>, 1873.</a:t>
            </a:r>
          </a:p>
          <a:p>
            <a:pPr algn="just" eaLnBrk="1" hangingPunct="1">
              <a:spcBef>
                <a:spcPct val="0"/>
              </a:spcBef>
              <a:buFontTx/>
              <a:buNone/>
            </a:pPr>
            <a:endParaRPr lang="fr-FR" altLang="fr-FR" sz="1800" dirty="0">
              <a:latin typeface="+mn-lt"/>
            </a:endParaRPr>
          </a:p>
          <a:p>
            <a:pPr eaLnBrk="1" hangingPunct="1">
              <a:buNone/>
              <a:defRPr/>
            </a:pPr>
            <a:r>
              <a:rPr lang="fr-FR" sz="1800" i="1" dirty="0">
                <a:latin typeface="+mn-lt"/>
                <a:cs typeface="Arial" charset="0"/>
              </a:rPr>
              <a:t>La </a:t>
            </a:r>
            <a:r>
              <a:rPr lang="fr-FR" sz="1800" b="1" i="1" dirty="0">
                <a:latin typeface="+mn-lt"/>
                <a:cs typeface="Arial" charset="0"/>
              </a:rPr>
              <a:t>corruption</a:t>
            </a:r>
            <a:r>
              <a:rPr lang="fr-FR" sz="1800" i="1" dirty="0">
                <a:latin typeface="+mn-lt"/>
                <a:cs typeface="Arial" charset="0"/>
              </a:rPr>
              <a:t>, on s'en fait le complice par le consentement d'esprit</a:t>
            </a:r>
            <a:r>
              <a:rPr lang="fr-FR" sz="1800" dirty="0">
                <a:latin typeface="+mn-lt"/>
                <a:cs typeface="Arial" charset="0"/>
              </a:rPr>
              <a:t>.</a:t>
            </a:r>
          </a:p>
          <a:p>
            <a:pPr eaLnBrk="1" hangingPunct="1">
              <a:buNone/>
              <a:defRPr/>
            </a:pPr>
            <a:r>
              <a:rPr lang="fr-FR" sz="1200" dirty="0">
                <a:cs typeface="Arial" charset="0"/>
              </a:rPr>
              <a:t>Source : Le philosophe Alain (de son vrai nom Émile-Auguste Chartier), Propos d'un Normand (1912).</a:t>
            </a:r>
            <a:endParaRPr lang="fr-FR" altLang="fr-FR" sz="1600" dirty="0">
              <a:latin typeface="+mn-l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2915817" y="18803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1379" name="Espace réservé du numéro de diapositive 2"/>
          <p:cNvSpPr txBox="1">
            <a:spLocks/>
          </p:cNvSpPr>
          <p:nvPr/>
        </p:nvSpPr>
        <p:spPr bwMode="auto">
          <a:xfrm>
            <a:off x="8459788"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662ACF1-8BED-443C-AFF7-B43A06D02458}" type="slidenum">
              <a:rPr lang="fr-FR" altLang="fr-FR" sz="1200">
                <a:solidFill>
                  <a:srgbClr val="898989"/>
                </a:solidFill>
              </a:rPr>
              <a:pPr algn="r" eaLnBrk="1" hangingPunct="1">
                <a:spcBef>
                  <a:spcPct val="0"/>
                </a:spcBef>
                <a:buFontTx/>
                <a:buNone/>
              </a:pPr>
              <a:t>120</a:t>
            </a:fld>
            <a:endParaRPr lang="fr-FR" altLang="fr-FR" sz="1200">
              <a:solidFill>
                <a:srgbClr val="898989"/>
              </a:solidFill>
            </a:endParaRPr>
          </a:p>
        </p:txBody>
      </p:sp>
      <p:sp>
        <p:nvSpPr>
          <p:cNvPr id="101380" name="ZoneTexte 3"/>
          <p:cNvSpPr txBox="1">
            <a:spLocks noChangeArrowheads="1"/>
          </p:cNvSpPr>
          <p:nvPr/>
        </p:nvSpPr>
        <p:spPr bwMode="auto">
          <a:xfrm>
            <a:off x="157395" y="709435"/>
            <a:ext cx="4249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latin typeface="Arial" panose="020B0604020202020204" pitchFamily="34" charset="0"/>
              </a:rPr>
              <a:t>8. Les formes de la corruption </a:t>
            </a:r>
            <a:r>
              <a:rPr lang="fr-FR" altLang="fr-FR" sz="1800" dirty="0"/>
              <a:t>(suite)</a:t>
            </a:r>
          </a:p>
        </p:txBody>
      </p:sp>
      <p:sp>
        <p:nvSpPr>
          <p:cNvPr id="101381" name="Rectangle 4"/>
          <p:cNvSpPr>
            <a:spLocks noChangeArrowheads="1"/>
          </p:cNvSpPr>
          <p:nvPr/>
        </p:nvSpPr>
        <p:spPr bwMode="auto">
          <a:xfrm>
            <a:off x="157397" y="1131710"/>
            <a:ext cx="87852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8.2. </a:t>
            </a:r>
            <a:r>
              <a:rPr lang="fr-FR" altLang="fr-FR" sz="1800" b="1" u="sng" dirty="0">
                <a:latin typeface="Arial" panose="020B0604020202020204" pitchFamily="34" charset="0"/>
              </a:rPr>
              <a:t>Les mécanismes et stratégies de la corruption</a:t>
            </a:r>
            <a:r>
              <a:rPr lang="fr-FR" altLang="fr-FR" sz="1800" dirty="0">
                <a:latin typeface="Arial" panose="020B0604020202020204" pitchFamily="34" charset="0"/>
              </a:rPr>
              <a:t>  (suite) :</a:t>
            </a:r>
          </a:p>
          <a:p>
            <a:pPr eaLnBrk="1" hangingPunct="1">
              <a:spcBef>
                <a:spcPct val="0"/>
              </a:spcBef>
              <a:buFontTx/>
              <a:buNone/>
            </a:pPr>
            <a:endParaRPr lang="fr-FR" altLang="fr-FR" sz="1600" dirty="0">
              <a:latin typeface="Arial" panose="020B0604020202020204" pitchFamily="34" charset="0"/>
            </a:endParaRPr>
          </a:p>
          <a:p>
            <a:pPr marL="285750" indent="-285750" algn="just" eaLnBrk="1" hangingPunct="1">
              <a:spcBef>
                <a:spcPct val="0"/>
              </a:spcBef>
            </a:pPr>
            <a:r>
              <a:rPr lang="fr-FR" altLang="fr-FR" sz="1600" dirty="0">
                <a:latin typeface="Arial" panose="020B0604020202020204" pitchFamily="34" charset="0"/>
              </a:rPr>
              <a:t>Les facteurs qui favorisent la </a:t>
            </a:r>
            <a:r>
              <a:rPr lang="fr-FR" altLang="fr-FR" sz="1600" i="1" dirty="0">
                <a:latin typeface="Arial" panose="020B0604020202020204" pitchFamily="34" charset="0"/>
              </a:rPr>
              <a:t>corruption systémique </a:t>
            </a:r>
            <a:r>
              <a:rPr lang="fr-FR" altLang="fr-FR" sz="1600" dirty="0">
                <a:latin typeface="Arial" panose="020B0604020202020204" pitchFamily="34" charset="0"/>
              </a:rPr>
              <a:t>comprennent les </a:t>
            </a:r>
            <a:r>
              <a:rPr lang="fr-FR" altLang="fr-FR" sz="1600" b="1" dirty="0">
                <a:latin typeface="Arial" panose="020B0604020202020204" pitchFamily="34" charset="0"/>
              </a:rPr>
              <a:t>pouvoirs discrétionnaires et monopolistiques </a:t>
            </a:r>
            <a:r>
              <a:rPr lang="fr-FR" altLang="fr-FR" sz="1600" dirty="0">
                <a:latin typeface="Arial" panose="020B0604020202020204" pitchFamily="34" charset="0"/>
              </a:rPr>
              <a:t>(liée à l’absence de séparation entre les pouvoirs exécutifs, judiciaires et législatifs), les incitations contradictoires, le </a:t>
            </a:r>
            <a:r>
              <a:rPr lang="fr-FR" altLang="fr-FR" sz="1600" b="1" dirty="0">
                <a:latin typeface="Arial" panose="020B0604020202020204" pitchFamily="34" charset="0"/>
              </a:rPr>
              <a:t>manque de transparence</a:t>
            </a:r>
            <a:r>
              <a:rPr lang="fr-FR" altLang="fr-FR" sz="1600" dirty="0">
                <a:latin typeface="Arial" panose="020B0604020202020204" pitchFamily="34" charset="0"/>
              </a:rPr>
              <a:t>, les </a:t>
            </a:r>
            <a:r>
              <a:rPr lang="fr-FR" altLang="fr-FR" sz="1600" b="1" dirty="0">
                <a:latin typeface="Arial" panose="020B0604020202020204" pitchFamily="34" charset="0"/>
              </a:rPr>
              <a:t>bas salaires</a:t>
            </a:r>
            <a:r>
              <a:rPr lang="fr-FR" altLang="fr-FR" sz="1600" dirty="0">
                <a:latin typeface="Arial" panose="020B0604020202020204" pitchFamily="34" charset="0"/>
              </a:rPr>
              <a:t>, et une </a:t>
            </a:r>
            <a:r>
              <a:rPr lang="fr-FR" altLang="fr-FR" sz="1600" b="1" dirty="0">
                <a:latin typeface="Arial" panose="020B0604020202020204" pitchFamily="34" charset="0"/>
              </a:rPr>
              <a:t>culture de l'impunité</a:t>
            </a:r>
            <a:r>
              <a:rPr lang="fr-FR" altLang="fr-FR" sz="1600" dirty="0">
                <a:latin typeface="Arial" panose="020B0604020202020204" pitchFamily="34" charset="0"/>
              </a:rPr>
              <a:t>. </a:t>
            </a:r>
          </a:p>
          <a:p>
            <a:pPr marL="285750" indent="-285750" algn="just" eaLnBrk="1" hangingPunct="1">
              <a:spcBef>
                <a:spcPct val="0"/>
              </a:spcBef>
            </a:pPr>
            <a:r>
              <a:rPr lang="fr-FR" altLang="fr-FR" sz="1600" dirty="0">
                <a:latin typeface="Arial" panose="020B0604020202020204" pitchFamily="34" charset="0"/>
              </a:rPr>
              <a:t>La corruption gouvernementale de la magistrature est largement connu dans de nombreux pays en transition et en développement, car son budget est presque entièrement contrôlé par l'exécutif. Celui-ci porte atteinte à la séparation des pouvoirs, car elle crée une dépendance financière grave de la magistrature envers le pouvoir.</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193281"/>
            <a:ext cx="2286000" cy="2000251"/>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938" y="3717033"/>
            <a:ext cx="1847850" cy="2476500"/>
          </a:xfrm>
          <a:prstGeom prst="rect">
            <a:avLst/>
          </a:prstGeom>
        </p:spPr>
      </p:pic>
      <p:sp>
        <p:nvSpPr>
          <p:cNvPr id="4" name="Rectangle 3"/>
          <p:cNvSpPr/>
          <p:nvPr/>
        </p:nvSpPr>
        <p:spPr>
          <a:xfrm>
            <a:off x="6081672" y="6193534"/>
            <a:ext cx="2862064" cy="646331"/>
          </a:xfrm>
          <a:prstGeom prst="rect">
            <a:avLst/>
          </a:prstGeom>
        </p:spPr>
        <p:txBody>
          <a:bodyPr wrap="square">
            <a:spAutoFit/>
          </a:bodyPr>
          <a:lstStyle/>
          <a:p>
            <a:pPr algn="ctr"/>
            <a:r>
              <a:rPr lang="fr-FR" sz="1200" dirty="0"/>
              <a:t>L’acteur Sacha Baron Cohen, le héro principal, dans son film humoristique intitulé "</a:t>
            </a:r>
            <a:r>
              <a:rPr lang="fr-FR" sz="1200" i="1" dirty="0"/>
              <a:t>Le Dictateur</a:t>
            </a:r>
            <a:r>
              <a:rPr lang="fr-FR" sz="1200" dirty="0"/>
              <a:t>".</a:t>
            </a:r>
          </a:p>
        </p:txBody>
      </p:sp>
      <p:sp>
        <p:nvSpPr>
          <p:cNvPr id="5" name="ZoneTexte 4"/>
          <p:cNvSpPr txBox="1"/>
          <p:nvPr/>
        </p:nvSpPr>
        <p:spPr>
          <a:xfrm>
            <a:off x="225177" y="6285866"/>
            <a:ext cx="2776722" cy="276999"/>
          </a:xfrm>
          <a:prstGeom prst="rect">
            <a:avLst/>
          </a:prstGeom>
          <a:noFill/>
        </p:spPr>
        <p:txBody>
          <a:bodyPr wrap="none" rtlCol="0">
            <a:spAutoFit/>
          </a:bodyPr>
          <a:lstStyle/>
          <a:p>
            <a:pPr algn="ctr"/>
            <a:r>
              <a:rPr lang="fr-FR" sz="1200" dirty="0"/>
              <a:t>Penser globalement ou égoïstement ?</a:t>
            </a:r>
          </a:p>
        </p:txBody>
      </p:sp>
      <p:pic>
        <p:nvPicPr>
          <p:cNvPr id="15362" name="Picture 2" descr="D:\Users\blisan\Pictures\perso\corruption-images\enten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231383"/>
            <a:ext cx="3152775"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45720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1379" name="Espace réservé du numéro de diapositive 2"/>
          <p:cNvSpPr txBox="1">
            <a:spLocks/>
          </p:cNvSpPr>
          <p:nvPr/>
        </p:nvSpPr>
        <p:spPr bwMode="auto">
          <a:xfrm>
            <a:off x="8459788"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662ACF1-8BED-443C-AFF7-B43A06D02458}" type="slidenum">
              <a:rPr lang="fr-FR" altLang="fr-FR" sz="1200">
                <a:solidFill>
                  <a:srgbClr val="898989"/>
                </a:solidFill>
              </a:rPr>
              <a:pPr algn="r" eaLnBrk="1" hangingPunct="1">
                <a:spcBef>
                  <a:spcPct val="0"/>
                </a:spcBef>
                <a:buFontTx/>
                <a:buNone/>
              </a:pPr>
              <a:t>121</a:t>
            </a:fld>
            <a:endParaRPr lang="fr-FR" altLang="fr-FR" sz="1200">
              <a:solidFill>
                <a:srgbClr val="898989"/>
              </a:solidFill>
            </a:endParaRPr>
          </a:p>
        </p:txBody>
      </p:sp>
      <p:sp>
        <p:nvSpPr>
          <p:cNvPr id="101380" name="ZoneTexte 3"/>
          <p:cNvSpPr txBox="1">
            <a:spLocks noChangeArrowheads="1"/>
          </p:cNvSpPr>
          <p:nvPr/>
        </p:nvSpPr>
        <p:spPr bwMode="auto">
          <a:xfrm>
            <a:off x="250825" y="188913"/>
            <a:ext cx="4249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101381" name="Rectangle 4"/>
          <p:cNvSpPr>
            <a:spLocks noChangeArrowheads="1"/>
          </p:cNvSpPr>
          <p:nvPr/>
        </p:nvSpPr>
        <p:spPr bwMode="auto">
          <a:xfrm>
            <a:off x="179390" y="692149"/>
            <a:ext cx="87852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8.2. </a:t>
            </a:r>
            <a:r>
              <a:rPr lang="fr-FR" altLang="fr-FR" sz="1800" b="1" u="sng" dirty="0">
                <a:latin typeface="Arial" panose="020B0604020202020204" pitchFamily="34" charset="0"/>
              </a:rPr>
              <a:t>Les mécanismes et stratégies de la corruption</a:t>
            </a:r>
            <a:r>
              <a:rPr lang="fr-FR" altLang="fr-FR" sz="1800" dirty="0">
                <a:latin typeface="Arial" panose="020B0604020202020204" pitchFamily="34" charset="0"/>
              </a:rPr>
              <a:t>  (suite) :</a:t>
            </a:r>
          </a:p>
          <a:p>
            <a:pPr eaLnBrk="1" hangingPunct="1">
              <a:spcBef>
                <a:spcPct val="0"/>
              </a:spcBef>
              <a:buFontTx/>
              <a:buNone/>
            </a:pPr>
            <a:endParaRPr lang="fr-FR" altLang="fr-FR" sz="1600" dirty="0">
              <a:latin typeface="Arial" panose="020B0604020202020204" pitchFamily="34" charset="0"/>
            </a:endParaRPr>
          </a:p>
          <a:p>
            <a:pPr eaLnBrk="1" hangingPunct="1">
              <a:spcBef>
                <a:spcPct val="0"/>
              </a:spcBef>
              <a:buFontTx/>
              <a:buNone/>
            </a:pPr>
            <a:endParaRPr lang="fr-FR" altLang="fr-FR" sz="1600" dirty="0">
              <a:latin typeface="Arial" panose="020B0604020202020204" pitchFamily="34" charset="0"/>
            </a:endParaRPr>
          </a:p>
          <a:p>
            <a:pPr eaLnBrk="1" hangingPunct="1">
              <a:spcBef>
                <a:spcPct val="0"/>
              </a:spcBef>
              <a:buFontTx/>
              <a:buNone/>
            </a:pPr>
            <a:endParaRPr lang="fr-FR" altLang="fr-FR" sz="1600" dirty="0">
              <a:latin typeface="Arial" panose="020B0604020202020204" pitchFamily="34" charset="0"/>
            </a:endParaRPr>
          </a:p>
          <a:p>
            <a:pPr eaLnBrk="1" hangingPunct="1">
              <a:spcBef>
                <a:spcPct val="0"/>
              </a:spcBef>
              <a:buFontTx/>
              <a:buNone/>
            </a:pPr>
            <a:endParaRPr lang="fr-FR" altLang="fr-FR" sz="1600" dirty="0">
              <a:latin typeface="Arial" panose="020B0604020202020204" pitchFamily="34" charset="0"/>
            </a:endParaRPr>
          </a:p>
          <a:p>
            <a:pPr eaLnBrk="1" hangingPunct="1">
              <a:spcBef>
                <a:spcPct val="0"/>
              </a:spcBef>
              <a:buFontTx/>
              <a:buNone/>
            </a:pPr>
            <a:r>
              <a:rPr lang="fr-FR" altLang="fr-FR" sz="1600" u="sng" dirty="0">
                <a:latin typeface="Arial" panose="020B0604020202020204" pitchFamily="34" charset="0"/>
              </a:rPr>
              <a:t>Les stratégies politiques visant à maintenir la corruption </a:t>
            </a:r>
            <a:r>
              <a:rPr lang="fr-FR" altLang="fr-FR" sz="1600" dirty="0">
                <a:latin typeface="Arial" panose="020B0604020202020204" pitchFamily="34" charset="0"/>
              </a:rPr>
              <a:t>:</a:t>
            </a:r>
          </a:p>
          <a:p>
            <a:pPr eaLnBrk="1" hangingPunct="1">
              <a:spcBef>
                <a:spcPct val="0"/>
              </a:spcBef>
              <a:buFontTx/>
              <a:buNone/>
            </a:pPr>
            <a:endParaRPr lang="fr-FR" altLang="fr-FR" sz="16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a:t>
            </a:r>
            <a:r>
              <a:rPr lang="fr-FR" altLang="fr-FR" sz="1600" b="1" dirty="0">
                <a:latin typeface="Arial" panose="020B0604020202020204" pitchFamily="34" charset="0"/>
              </a:rPr>
              <a:t>stratégie populistes et démagogiques </a:t>
            </a:r>
            <a:r>
              <a:rPr lang="fr-FR" altLang="fr-FR" sz="1600" dirty="0">
                <a:latin typeface="Arial" panose="020B0604020202020204" pitchFamily="34" charset="0"/>
              </a:rPr>
              <a:t>de la part des politiciens corrompus _ en fait des stratégie cyniques de détournement de l’attention du peuple par rapport à leurs vrais problèmes : par exemple, attaque de l’Occident censé être le responsable ou le porteurs de tous les maux actuels de l’Afrique (la colonisation, 50 ans après les indépendances, a toujours bon dos).</a:t>
            </a:r>
          </a:p>
          <a:p>
            <a:pPr algn="just" eaLnBrk="1" hangingPunct="1">
              <a:spcBef>
                <a:spcPct val="0"/>
              </a:spcBef>
              <a:buNone/>
            </a:pPr>
            <a:r>
              <a:rPr lang="fr-FR" altLang="fr-FR" sz="1600" u="sng" dirty="0">
                <a:latin typeface="Arial" panose="020B0604020202020204" pitchFamily="34" charset="0"/>
              </a:rPr>
              <a:t>Note</a:t>
            </a:r>
            <a:r>
              <a:rPr lang="fr-FR" altLang="fr-FR" sz="1600" dirty="0">
                <a:latin typeface="Arial" panose="020B0604020202020204" pitchFamily="34" charset="0"/>
              </a:rPr>
              <a:t> : Les politiques à court terme dominent souvent le monde, parce qu’elles « parlent » aux gens, qu’elles correspondent souvent à leurs intérêts immédiats [ces personnes ne pensent, raisonnent, vivent souvent qu’à court terme, au jour le jour et sont incapables de se projeter dans l’avenir]. Les politiciens qui veulent être réélus mettent alors souvent en place des politiques agréables, à court terme. Et de ce fait, les démocraties, à cause de ces politiques à court terme, sont souvent impuissantes à engager des réformes d’importance, douloureuses _ par exemple, pour le contrôle des dégâts écologiques de la planète (°). Ce sont les mêmes motivations _ celle de la conservation à tout prix de leur poste _ qui animent aussi les </a:t>
            </a:r>
            <a:r>
              <a:rPr lang="fr-FR" altLang="fr-FR" sz="1600" i="1" dirty="0">
                <a:latin typeface="Arial" panose="020B0604020202020204" pitchFamily="34" charset="0"/>
              </a:rPr>
              <a:t>apparatchiks</a:t>
            </a:r>
            <a:r>
              <a:rPr lang="fr-FR" altLang="fr-FR" sz="1600" dirty="0">
                <a:latin typeface="Arial" panose="020B0604020202020204" pitchFamily="34" charset="0"/>
              </a:rPr>
              <a:t> [en Russie, Ukraine, pays de la CEI]. Ces derniers savent que s’ils perdent leur poste ou position, ils se retrouveront pauvres et vulnérables (face à un système de non droit). </a:t>
            </a:r>
          </a:p>
          <a:p>
            <a:pPr algn="just" eaLnBrk="1" hangingPunct="1">
              <a:spcBef>
                <a:spcPct val="0"/>
              </a:spcBef>
              <a:buNone/>
            </a:pPr>
            <a:endParaRPr lang="fr-FR" altLang="fr-FR" sz="1600" dirty="0">
              <a:latin typeface="Arial" panose="020B0604020202020204" pitchFamily="34" charset="0"/>
            </a:endParaRPr>
          </a:p>
          <a:p>
            <a:pPr algn="just" eaLnBrk="1" hangingPunct="1">
              <a:spcBef>
                <a:spcPct val="0"/>
              </a:spcBef>
              <a:buNone/>
            </a:pPr>
            <a:r>
              <a:rPr lang="fr-FR" altLang="fr-FR" sz="1200" dirty="0">
                <a:latin typeface="Arial" panose="020B0604020202020204" pitchFamily="34" charset="0"/>
              </a:rPr>
              <a:t>(°) Si le système démocratique d’économie libérale ne contribue pas à la résilience (solidité / durabilité) écologique de la planète, il est résilient (solide et résistant) pour les riches (il les favorise).</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590" y="908721"/>
            <a:ext cx="1332387" cy="1332387"/>
          </a:xfrm>
          <a:prstGeom prst="rect">
            <a:avLst/>
          </a:prstGeom>
        </p:spPr>
      </p:pic>
      <p:sp>
        <p:nvSpPr>
          <p:cNvPr id="9" name="Rectangle 8"/>
          <p:cNvSpPr/>
          <p:nvPr/>
        </p:nvSpPr>
        <p:spPr>
          <a:xfrm>
            <a:off x="3318096" y="1196754"/>
            <a:ext cx="4239494" cy="646331"/>
          </a:xfrm>
          <a:prstGeom prst="rect">
            <a:avLst/>
          </a:prstGeom>
        </p:spPr>
        <p:txBody>
          <a:bodyPr wrap="none">
            <a:spAutoFit/>
          </a:bodyPr>
          <a:lstStyle/>
          <a:p>
            <a:pPr algn="r"/>
            <a:r>
              <a:rPr lang="fr-FR" sz="1200" i="1" dirty="0" err="1"/>
              <a:t>Think</a:t>
            </a:r>
            <a:r>
              <a:rPr lang="fr-FR" sz="1200" i="1" dirty="0"/>
              <a:t> global, </a:t>
            </a:r>
            <a:r>
              <a:rPr lang="fr-FR" sz="1200" i="1" dirty="0" err="1"/>
              <a:t>act</a:t>
            </a:r>
            <a:r>
              <a:rPr lang="fr-FR" sz="1200" i="1" dirty="0"/>
              <a:t> local</a:t>
            </a:r>
          </a:p>
          <a:p>
            <a:pPr algn="r"/>
            <a:r>
              <a:rPr lang="fr-FR" sz="1200" i="1" dirty="0"/>
              <a:t>Pensez globalement, agissez localement </a:t>
            </a:r>
            <a:r>
              <a:rPr lang="fr-FR" sz="1200" i="1" dirty="0">
                <a:latin typeface="Calibri" panose="020F0502020204030204" pitchFamily="34" charset="0"/>
              </a:rPr>
              <a:t>→</a:t>
            </a:r>
          </a:p>
          <a:p>
            <a:pPr algn="r"/>
            <a:r>
              <a:rPr lang="fr-FR" sz="1200" i="1" dirty="0">
                <a:latin typeface="Calibri" panose="020F0502020204030204" pitchFamily="34" charset="0"/>
              </a:rPr>
              <a:t>Source : </a:t>
            </a:r>
            <a:r>
              <a:rPr lang="fr-FR" sz="1200" i="1" dirty="0">
                <a:latin typeface="Calibri" panose="020F0502020204030204" pitchFamily="34" charset="0"/>
                <a:hlinkClick r:id="rId3"/>
              </a:rPr>
              <a:t>http://en.wikipedia.org/wiki/Think_globally,_act_locally</a:t>
            </a:r>
            <a:r>
              <a:rPr lang="fr-FR" sz="1200" i="1" dirty="0">
                <a:latin typeface="Calibri" panose="020F0502020204030204" pitchFamily="34" charset="0"/>
              </a:rPr>
              <a:t> </a:t>
            </a:r>
            <a:endParaRPr lang="fr-FR" sz="1200" i="1" dirty="0"/>
          </a:p>
        </p:txBody>
      </p:sp>
    </p:spTree>
    <p:extLst>
      <p:ext uri="{BB962C8B-B14F-4D97-AF65-F5344CB8AC3E}">
        <p14:creationId xmlns:p14="http://schemas.microsoft.com/office/powerpoint/2010/main" val="37857628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45720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101379" name="Espace réservé du numéro de diapositive 2"/>
          <p:cNvSpPr txBox="1">
            <a:spLocks/>
          </p:cNvSpPr>
          <p:nvPr/>
        </p:nvSpPr>
        <p:spPr bwMode="auto">
          <a:xfrm>
            <a:off x="8459788"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662ACF1-8BED-443C-AFF7-B43A06D02458}" type="slidenum">
              <a:rPr lang="fr-FR" altLang="fr-FR" sz="1200">
                <a:solidFill>
                  <a:srgbClr val="898989"/>
                </a:solidFill>
              </a:rPr>
              <a:pPr algn="r" eaLnBrk="1" hangingPunct="1">
                <a:spcBef>
                  <a:spcPct val="0"/>
                </a:spcBef>
                <a:buFontTx/>
                <a:buNone/>
              </a:pPr>
              <a:t>122</a:t>
            </a:fld>
            <a:endParaRPr lang="fr-FR" altLang="fr-FR" sz="1200" dirty="0">
              <a:solidFill>
                <a:srgbClr val="898989"/>
              </a:solidFill>
            </a:endParaRPr>
          </a:p>
        </p:txBody>
      </p:sp>
      <p:sp>
        <p:nvSpPr>
          <p:cNvPr id="101380" name="ZoneTexte 3"/>
          <p:cNvSpPr txBox="1">
            <a:spLocks noChangeArrowheads="1"/>
          </p:cNvSpPr>
          <p:nvPr/>
        </p:nvSpPr>
        <p:spPr bwMode="auto">
          <a:xfrm>
            <a:off x="250825" y="188913"/>
            <a:ext cx="4249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latin typeface="Arial" panose="020B0604020202020204" pitchFamily="34" charset="0"/>
              </a:rPr>
              <a:t>8. Les formes de la corruption </a:t>
            </a:r>
            <a:r>
              <a:rPr lang="fr-FR" altLang="fr-FR" sz="1800" dirty="0"/>
              <a:t>(suite)</a:t>
            </a:r>
          </a:p>
        </p:txBody>
      </p:sp>
      <p:sp>
        <p:nvSpPr>
          <p:cNvPr id="101381" name="Rectangle 4"/>
          <p:cNvSpPr>
            <a:spLocks noChangeArrowheads="1"/>
          </p:cNvSpPr>
          <p:nvPr/>
        </p:nvSpPr>
        <p:spPr bwMode="auto">
          <a:xfrm>
            <a:off x="179390" y="692151"/>
            <a:ext cx="87852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8.2. </a:t>
            </a:r>
            <a:r>
              <a:rPr lang="fr-FR" altLang="fr-FR" sz="1800" b="1" u="sng" dirty="0">
                <a:latin typeface="Arial" panose="020B0604020202020204" pitchFamily="34" charset="0"/>
              </a:rPr>
              <a:t>Les mécanismes et stratégies de la corruption</a:t>
            </a:r>
            <a:r>
              <a:rPr lang="fr-FR" altLang="fr-FR" sz="1800" dirty="0">
                <a:latin typeface="Arial" panose="020B0604020202020204" pitchFamily="34" charset="0"/>
              </a:rPr>
              <a:t>  (suite) :</a:t>
            </a:r>
          </a:p>
          <a:p>
            <a:pPr eaLnBrk="1" hangingPunct="1">
              <a:spcBef>
                <a:spcPct val="0"/>
              </a:spcBef>
              <a:buFontTx/>
              <a:buNone/>
            </a:pPr>
            <a:endParaRPr lang="fr-FR" altLang="fr-FR" sz="1600" dirty="0">
              <a:latin typeface="Arial" panose="020B0604020202020204" pitchFamily="34" charset="0"/>
            </a:endParaRPr>
          </a:p>
          <a:p>
            <a:pPr eaLnBrk="1" hangingPunct="1">
              <a:spcBef>
                <a:spcPct val="0"/>
              </a:spcBef>
              <a:buFontTx/>
              <a:buNone/>
            </a:pPr>
            <a:r>
              <a:rPr lang="fr-FR" altLang="fr-FR" sz="1600" u="sng" dirty="0">
                <a:latin typeface="Arial" panose="020B0604020202020204" pitchFamily="34" charset="0"/>
              </a:rPr>
              <a:t>Les stratégies politiques visant à maintenir la corruption </a:t>
            </a:r>
            <a:r>
              <a:rPr lang="fr-FR" altLang="fr-FR" sz="1600" dirty="0">
                <a:latin typeface="Arial" panose="020B0604020202020204" pitchFamily="34" charset="0"/>
              </a:rPr>
              <a:t>:</a:t>
            </a:r>
          </a:p>
          <a:p>
            <a:pPr eaLnBrk="1" hangingPunct="1">
              <a:spcBef>
                <a:spcPct val="0"/>
              </a:spcBef>
              <a:buFontTx/>
              <a:buNone/>
            </a:pPr>
            <a:endParaRPr lang="fr-FR" altLang="fr-FR" sz="16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Les autres stratégie de détournement d’attention étant a) l’invention « d’ennemis intérieurs » ou de boucs émissaires (comme l’ont fait les communistes avec les entrepreneurs, les nazis avec les juifs, tous les dictateurs avec les peuples voisins …), b) les interventions armées à l’extérieur du pays (comme l’a fait, par exemple, Robert Mugabe, président du Zimbabwe, au Congo RDC), c) l’excitation du peuple contre un ennemi extérieur (i.e. l’Occident … On veut lui faire payer la colonisation. On incite le peuple à voir le « blanc » comme une « vache à lait » qu’on peut « plumer » sans fin), d) lancement de fausses campagnes de lutte contre la corruption (servant de poudre aux yeux), e) diverses autres campagnes pour tromper le peuple (campagnes « d’agit-prop » …, c’est-à-dire des campagnes d’agitation et propagande).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180495"/>
            <a:ext cx="2181225" cy="209550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617" y="3983594"/>
            <a:ext cx="1971675" cy="23241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017" y="4437112"/>
            <a:ext cx="2692050" cy="1582267"/>
          </a:xfrm>
          <a:prstGeom prst="rect">
            <a:avLst/>
          </a:prstGeom>
        </p:spPr>
      </p:pic>
      <p:sp>
        <p:nvSpPr>
          <p:cNvPr id="5" name="ZoneTexte 4"/>
          <p:cNvSpPr txBox="1"/>
          <p:nvPr/>
        </p:nvSpPr>
        <p:spPr>
          <a:xfrm>
            <a:off x="3199732" y="6316699"/>
            <a:ext cx="2952328" cy="461665"/>
          </a:xfrm>
          <a:prstGeom prst="rect">
            <a:avLst/>
          </a:prstGeom>
          <a:noFill/>
        </p:spPr>
        <p:txBody>
          <a:bodyPr wrap="square" rtlCol="0">
            <a:spAutoFit/>
          </a:bodyPr>
          <a:lstStyle/>
          <a:p>
            <a:pPr algn="ctr"/>
            <a:r>
              <a:rPr lang="fr-FR" sz="1200" dirty="0"/>
              <a:t>Caricature durant l’Affaire du scandale de Panama</a:t>
            </a:r>
          </a:p>
        </p:txBody>
      </p:sp>
      <p:sp>
        <p:nvSpPr>
          <p:cNvPr id="6" name="ZoneTexte 5"/>
          <p:cNvSpPr txBox="1"/>
          <p:nvPr/>
        </p:nvSpPr>
        <p:spPr>
          <a:xfrm>
            <a:off x="250825" y="6275995"/>
            <a:ext cx="2736999" cy="461665"/>
          </a:xfrm>
          <a:prstGeom prst="rect">
            <a:avLst/>
          </a:prstGeom>
          <a:noFill/>
        </p:spPr>
        <p:txBody>
          <a:bodyPr wrap="square" rtlCol="0">
            <a:spAutoFit/>
          </a:bodyPr>
          <a:lstStyle/>
          <a:p>
            <a:pPr algn="ctr"/>
            <a:r>
              <a:rPr lang="fr-FR" sz="1200" dirty="0"/>
              <a:t>Trouver un bouc émissaire pour rejeter la faute sur quelqu’un d’autre</a:t>
            </a:r>
          </a:p>
        </p:txBody>
      </p:sp>
      <p:sp>
        <p:nvSpPr>
          <p:cNvPr id="11" name="ZoneTexte 10"/>
          <p:cNvSpPr txBox="1"/>
          <p:nvPr/>
        </p:nvSpPr>
        <p:spPr>
          <a:xfrm>
            <a:off x="6184068" y="6019379"/>
            <a:ext cx="2736999" cy="461665"/>
          </a:xfrm>
          <a:prstGeom prst="rect">
            <a:avLst/>
          </a:prstGeom>
          <a:noFill/>
        </p:spPr>
        <p:txBody>
          <a:bodyPr wrap="square" rtlCol="0">
            <a:spAutoFit/>
          </a:bodyPr>
          <a:lstStyle/>
          <a:p>
            <a:pPr algn="ctr"/>
            <a:r>
              <a:rPr lang="fr-FR" sz="1200" dirty="0"/>
              <a:t>Trouver un bouc émissaire pour rejeter la faute sur quelqu’un d’autre</a:t>
            </a:r>
          </a:p>
        </p:txBody>
      </p:sp>
    </p:spTree>
    <p:extLst>
      <p:ext uri="{BB962C8B-B14F-4D97-AF65-F5344CB8AC3E}">
        <p14:creationId xmlns:p14="http://schemas.microsoft.com/office/powerpoint/2010/main" val="14558399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44275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102403" name="Espace réservé du numéro de diapositive 2"/>
          <p:cNvSpPr txBox="1">
            <a:spLocks/>
          </p:cNvSpPr>
          <p:nvPr/>
        </p:nvSpPr>
        <p:spPr bwMode="auto">
          <a:xfrm>
            <a:off x="82438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C643E97-3DBE-4F1C-AC93-6DC804F8DAE8}" type="slidenum">
              <a:rPr lang="fr-FR" altLang="fr-FR" sz="1200">
                <a:solidFill>
                  <a:srgbClr val="898989"/>
                </a:solidFill>
              </a:rPr>
              <a:pPr algn="r" eaLnBrk="1" hangingPunct="1">
                <a:spcBef>
                  <a:spcPct val="0"/>
                </a:spcBef>
                <a:buFontTx/>
                <a:buNone/>
              </a:pPr>
              <a:t>123</a:t>
            </a:fld>
            <a:endParaRPr lang="fr-FR" altLang="fr-FR" sz="1200" dirty="0">
              <a:solidFill>
                <a:srgbClr val="898989"/>
              </a:solidFill>
            </a:endParaRPr>
          </a:p>
        </p:txBody>
      </p:sp>
      <p:sp>
        <p:nvSpPr>
          <p:cNvPr id="102404" name="ZoneTexte 3"/>
          <p:cNvSpPr txBox="1">
            <a:spLocks noChangeArrowheads="1"/>
          </p:cNvSpPr>
          <p:nvPr/>
        </p:nvSpPr>
        <p:spPr bwMode="auto">
          <a:xfrm>
            <a:off x="107952" y="40481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latin typeface="Arial" panose="020B0604020202020204" pitchFamily="34" charset="0"/>
              </a:rPr>
              <a:t>8. Les formes de la corruption </a:t>
            </a:r>
            <a:r>
              <a:rPr lang="fr-FR" altLang="fr-FR" sz="1800" dirty="0"/>
              <a:t>(suite)</a:t>
            </a:r>
          </a:p>
        </p:txBody>
      </p:sp>
      <p:sp>
        <p:nvSpPr>
          <p:cNvPr id="102405" name="Rectangle 4"/>
          <p:cNvSpPr>
            <a:spLocks noChangeArrowheads="1"/>
          </p:cNvSpPr>
          <p:nvPr/>
        </p:nvSpPr>
        <p:spPr bwMode="auto">
          <a:xfrm>
            <a:off x="179388" y="908051"/>
            <a:ext cx="8856662"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8.2. </a:t>
            </a:r>
            <a:r>
              <a:rPr lang="fr-FR" altLang="fr-FR" sz="1800" b="1" u="sng" dirty="0">
                <a:latin typeface="Arial" panose="020B0604020202020204" pitchFamily="34" charset="0"/>
              </a:rPr>
              <a:t>Les mécanismes et stratégies de la corruption</a:t>
            </a:r>
            <a:r>
              <a:rPr lang="fr-FR" altLang="fr-FR" sz="1800" dirty="0">
                <a:latin typeface="Arial" panose="020B0604020202020204" pitchFamily="34" charset="0"/>
              </a:rPr>
              <a:t>  (suite) :</a:t>
            </a:r>
          </a:p>
          <a:p>
            <a:pPr eaLnBrk="1" hangingPunct="1">
              <a:spcBef>
                <a:spcPct val="0"/>
              </a:spcBef>
              <a:buFontTx/>
              <a:buNone/>
            </a:pPr>
            <a:endParaRPr lang="fr-FR" altLang="fr-FR" sz="16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Au nom de la « </a:t>
            </a:r>
            <a:r>
              <a:rPr lang="fr-FR" altLang="fr-FR" sz="1600" i="1" dirty="0">
                <a:latin typeface="Arial" panose="020B0604020202020204" pitchFamily="34" charset="0"/>
              </a:rPr>
              <a:t>correction des déséquilibres hérités de la domination coloniale </a:t>
            </a:r>
            <a:r>
              <a:rPr lang="fr-FR" altLang="fr-FR" sz="1600" dirty="0">
                <a:latin typeface="Arial" panose="020B0604020202020204" pitchFamily="34" charset="0"/>
              </a:rPr>
              <a:t>», Mugabe a contribué a chasser les fermiers blancs de leurs terres et à la ruine de l'économie zimbabwéenne. Puis en 2009, une loi d'"indigénisation" et d'"émancipation économique des Noirs" a obligé toutes les entreprises à capitaux étrangers à céder 51% de leur capital à la population locale, au nom de la « correction des déséquilibres hérités de la domination coloniale », ce qui a pour résultat de faire fuir les derniers investisseurs étrangers encore présents au Zimbabwe.</a:t>
            </a:r>
          </a:p>
          <a:p>
            <a:pPr algn="just" eaLnBrk="1" hangingPunct="1">
              <a:spcBef>
                <a:spcPct val="0"/>
              </a:spcBef>
            </a:pPr>
            <a:r>
              <a:rPr lang="fr-FR" altLang="fr-FR" sz="1600" dirty="0">
                <a:latin typeface="Arial" panose="020B0604020202020204" pitchFamily="34" charset="0"/>
              </a:rPr>
              <a:t> Dénigrement de la démocratie et des droits de l’homme et/ou de la séparation des trois pouvoirs (exécutif, judiciaire et législatif), afin d’éviter que l’exercice de son pouvoir puisse être contrôlé ou que les journalistes puissent fouiner dans les affaires des politiques ou du gouvernement : Par exemple, Pour Robert Mugabe, président du Zimbabwe, justifie sa dictature par le fait que : « </a:t>
            </a:r>
            <a:r>
              <a:rPr lang="fr-FR" altLang="fr-FR" sz="1600" i="1" dirty="0">
                <a:latin typeface="Arial" panose="020B0604020202020204" pitchFamily="34" charset="0"/>
              </a:rPr>
              <a:t>la démocratie était un moyen que les colons cherchaient à utiliser pour déstabiliser les pays nouvellement indépendants</a:t>
            </a:r>
            <a:r>
              <a:rPr lang="fr-FR" altLang="fr-FR" sz="1600" dirty="0">
                <a:latin typeface="Arial" panose="020B0604020202020204" pitchFamily="34" charset="0"/>
              </a:rPr>
              <a:t> »  </a:t>
            </a:r>
          </a:p>
          <a:p>
            <a:pPr eaLnBrk="1" hangingPunct="1">
              <a:spcBef>
                <a:spcPct val="0"/>
              </a:spcBef>
              <a:buFontTx/>
              <a:buNone/>
            </a:pPr>
            <a:r>
              <a:rPr lang="fr-FR" altLang="fr-FR" sz="1200" dirty="0">
                <a:latin typeface="Arial" panose="020B0604020202020204" pitchFamily="34" charset="0"/>
              </a:rPr>
              <a:t>Sources : 1) </a:t>
            </a:r>
            <a:r>
              <a:rPr lang="en-US" altLang="fr-FR" sz="1200" i="1" u="sng" dirty="0">
                <a:latin typeface="Arial" panose="020B0604020202020204" pitchFamily="34" charset="0"/>
                <a:hlinkClick r:id="rId2"/>
              </a:rPr>
              <a:t>REPORT ON THE 1980S DISTURBANCES IN MATABELELAND AND THE MIDLANDS</a:t>
            </a:r>
            <a:r>
              <a:rPr lang="en-US" altLang="fr-FR" sz="1200" dirty="0">
                <a:latin typeface="Arial" panose="020B0604020202020204" pitchFamily="34" charset="0"/>
              </a:rPr>
              <a:t>, 5 September 2010 (pdf).</a:t>
            </a:r>
          </a:p>
          <a:p>
            <a:pPr eaLnBrk="1" hangingPunct="1">
              <a:spcBef>
                <a:spcPct val="0"/>
              </a:spcBef>
              <a:buFontTx/>
              <a:buNone/>
            </a:pPr>
            <a:r>
              <a:rPr lang="en-US" altLang="fr-FR" sz="1200" dirty="0">
                <a:latin typeface="Arial" panose="020B0604020202020204" pitchFamily="34" charset="0"/>
              </a:rPr>
              <a:t>2) </a:t>
            </a:r>
            <a:r>
              <a:rPr lang="fr-FR" altLang="fr-FR" sz="1200" i="1" dirty="0">
                <a:latin typeface="Arial" panose="020B0604020202020204" pitchFamily="34" charset="0"/>
              </a:rPr>
              <a:t>La dernière lubie de Robert Mugabe</a:t>
            </a:r>
            <a:r>
              <a:rPr lang="fr-FR" altLang="fr-FR" sz="1200" dirty="0">
                <a:latin typeface="Arial" panose="020B0604020202020204" pitchFamily="34" charset="0"/>
              </a:rPr>
              <a:t>, </a:t>
            </a:r>
            <a:r>
              <a:rPr lang="fr-FR" altLang="fr-FR" sz="1200" dirty="0">
                <a:latin typeface="Arial" panose="020B0604020202020204" pitchFamily="34" charset="0"/>
                <a:hlinkClick r:id="rId3"/>
              </a:rPr>
              <a:t>http://www.directmatin.fr/monde/2012-12-07/la-derniere-lubie-de-robert-mugabe-275537</a:t>
            </a:r>
            <a:r>
              <a:rPr lang="fr-FR" altLang="fr-FR" sz="1200" dirty="0">
                <a:latin typeface="Arial" panose="020B0604020202020204" pitchFamily="34" charset="0"/>
              </a:rPr>
              <a:t>, 3) </a:t>
            </a:r>
            <a:r>
              <a:rPr lang="fr-FR" altLang="fr-FR" sz="1200" i="1" dirty="0" err="1">
                <a:latin typeface="Arial" panose="020B0604020202020204" pitchFamily="34" charset="0"/>
              </a:rPr>
              <a:t>Mugabe’s</a:t>
            </a:r>
            <a:r>
              <a:rPr lang="fr-FR" altLang="fr-FR" sz="1200" i="1" dirty="0">
                <a:latin typeface="Arial" panose="020B0604020202020204" pitchFamily="34" charset="0"/>
              </a:rPr>
              <a:t> </a:t>
            </a:r>
            <a:r>
              <a:rPr lang="fr-FR" altLang="fr-FR" sz="1200" i="1" dirty="0" err="1">
                <a:latin typeface="Arial" panose="020B0604020202020204" pitchFamily="34" charset="0"/>
              </a:rPr>
              <a:t>War</a:t>
            </a:r>
            <a:r>
              <a:rPr lang="fr-FR" altLang="fr-FR" sz="1200" i="1" dirty="0">
                <a:latin typeface="Arial" panose="020B0604020202020204" pitchFamily="34" charset="0"/>
              </a:rPr>
              <a:t> Machine</a:t>
            </a:r>
            <a:r>
              <a:rPr lang="fr-FR" altLang="fr-FR" sz="1200" dirty="0">
                <a:latin typeface="Arial" panose="020B0604020202020204" pitchFamily="34" charset="0"/>
              </a:rPr>
              <a:t>, Paul </a:t>
            </a:r>
            <a:r>
              <a:rPr lang="fr-FR" altLang="fr-FR" sz="1200" dirty="0" err="1">
                <a:latin typeface="Arial" panose="020B0604020202020204" pitchFamily="34" charset="0"/>
              </a:rPr>
              <a:t>Moorcraft</a:t>
            </a:r>
            <a:r>
              <a:rPr lang="fr-FR" altLang="fr-FR" sz="1200" dirty="0">
                <a:latin typeface="Arial" panose="020B0604020202020204" pitchFamily="34" charset="0"/>
              </a:rPr>
              <a:t>, Jonathan Ball </a:t>
            </a:r>
            <a:r>
              <a:rPr lang="fr-FR" altLang="fr-FR" sz="1200" dirty="0" err="1">
                <a:latin typeface="Arial" panose="020B0604020202020204" pitchFamily="34" charset="0"/>
              </a:rPr>
              <a:t>Publishers</a:t>
            </a:r>
            <a:r>
              <a:rPr lang="fr-FR" altLang="fr-FR" sz="1200" dirty="0">
                <a:latin typeface="Arial" panose="020B0604020202020204" pitchFamily="34" charset="0"/>
              </a:rPr>
              <a:t>, 2011. </a:t>
            </a:r>
          </a:p>
        </p:txBody>
      </p:sp>
      <p:pic>
        <p:nvPicPr>
          <p:cNvPr id="102406" name="Image 5" descr="téléchargeme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4464" y="50720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ZoneTexte 9"/>
          <p:cNvSpPr txBox="1">
            <a:spLocks noChangeArrowheads="1"/>
          </p:cNvSpPr>
          <p:nvPr/>
        </p:nvSpPr>
        <p:spPr bwMode="auto">
          <a:xfrm>
            <a:off x="107952" y="5373689"/>
            <a:ext cx="63357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latin typeface="Arial" panose="020B0604020202020204" pitchFamily="34" charset="0"/>
              </a:rPr>
              <a:t>Les dictateurs essayent de se maintenir le plus longtemps au pouvoir, pour accumuler le maximum de richesses, comme tout un écureuil, et pour sauver l’héritage et la fortune familiale, et parce qu’ils savent que les dictateurs perdants ont toujours tort et qu’ils perdent tout. Ils font en sorte,. comme tout le monde, de mettre leur fortune à l'écart des mains et des regards indiscrets.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42846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3427" name="Espace réservé du numéro de diapositive 2"/>
          <p:cNvSpPr txBox="1">
            <a:spLocks/>
          </p:cNvSpPr>
          <p:nvPr/>
        </p:nvSpPr>
        <p:spPr bwMode="auto">
          <a:xfrm>
            <a:off x="8243888"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255A75E-428C-4394-AFFD-FC503DE838A7}" type="slidenum">
              <a:rPr lang="fr-FR" altLang="fr-FR" sz="1200">
                <a:solidFill>
                  <a:srgbClr val="898989"/>
                </a:solidFill>
              </a:rPr>
              <a:pPr algn="r" eaLnBrk="1" hangingPunct="1">
                <a:spcBef>
                  <a:spcPct val="0"/>
                </a:spcBef>
                <a:buFontTx/>
                <a:buNone/>
              </a:pPr>
              <a:t>124</a:t>
            </a:fld>
            <a:endParaRPr lang="fr-FR" altLang="fr-FR" sz="1200">
              <a:solidFill>
                <a:srgbClr val="898989"/>
              </a:solidFill>
            </a:endParaRPr>
          </a:p>
        </p:txBody>
      </p:sp>
      <p:sp>
        <p:nvSpPr>
          <p:cNvPr id="103428" name="ZoneTexte 3"/>
          <p:cNvSpPr txBox="1">
            <a:spLocks noChangeArrowheads="1"/>
          </p:cNvSpPr>
          <p:nvPr/>
        </p:nvSpPr>
        <p:spPr bwMode="auto">
          <a:xfrm>
            <a:off x="107952" y="333375"/>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a:t>
            </a:r>
          </a:p>
        </p:txBody>
      </p:sp>
      <p:sp>
        <p:nvSpPr>
          <p:cNvPr id="5" name="ZoneTexte 4"/>
          <p:cNvSpPr txBox="1"/>
          <p:nvPr/>
        </p:nvSpPr>
        <p:spPr>
          <a:xfrm>
            <a:off x="179390" y="765175"/>
            <a:ext cx="8785225" cy="5940088"/>
          </a:xfrm>
          <a:prstGeom prst="rect">
            <a:avLst/>
          </a:prstGeom>
          <a:noFill/>
        </p:spPr>
        <p:txBody>
          <a:bodyPr>
            <a:spAutoFit/>
          </a:bodyPr>
          <a:lstStyle/>
          <a:p>
            <a:pPr eaLnBrk="1" hangingPunct="1">
              <a:defRPr/>
            </a:pPr>
            <a:r>
              <a:rPr lang="fr-FR" dirty="0"/>
              <a:t>8.2. </a:t>
            </a:r>
            <a:r>
              <a:rPr lang="fr-FR" b="1" u="sng" dirty="0"/>
              <a:t>Les mécanismes et stratégies de la corruption</a:t>
            </a:r>
            <a:r>
              <a:rPr lang="fr-FR" dirty="0"/>
              <a:t>  (suite) :</a:t>
            </a:r>
          </a:p>
          <a:p>
            <a:pPr eaLnBrk="1" hangingPunct="1">
              <a:defRPr/>
            </a:pPr>
            <a:endParaRPr lang="fr-FR" sz="1200" dirty="0"/>
          </a:p>
          <a:p>
            <a:pPr eaLnBrk="1" hangingPunct="1">
              <a:defRPr/>
            </a:pPr>
            <a:r>
              <a:rPr lang="fr-FR" sz="1400" b="1" u="sng" dirty="0"/>
              <a:t>Méthodes</a:t>
            </a:r>
            <a:r>
              <a:rPr lang="fr-FR" sz="1400" dirty="0"/>
              <a:t>  : </a:t>
            </a:r>
          </a:p>
          <a:p>
            <a:pPr eaLnBrk="1" hangingPunct="1">
              <a:defRPr/>
            </a:pPr>
            <a:r>
              <a:rPr lang="fr-FR" sz="1400" dirty="0"/>
              <a:t> </a:t>
            </a:r>
          </a:p>
          <a:p>
            <a:pPr marL="85725" indent="-85725" algn="just" eaLnBrk="1" hangingPunct="1">
              <a:buFont typeface="Arial" pitchFamily="34" charset="0"/>
              <a:buChar char="•"/>
              <a:defRPr/>
            </a:pPr>
            <a:r>
              <a:rPr lang="fr-FR" sz="1400" dirty="0"/>
              <a:t>Utilisation des deux incitations positives et négatives afin d'encourager l'abus de pouvoir. </a:t>
            </a:r>
          </a:p>
          <a:p>
            <a:pPr marL="85725" indent="-85725" algn="just" eaLnBrk="1" hangingPunct="1">
              <a:buFont typeface="Arial" pitchFamily="34" charset="0"/>
              <a:buChar char="•"/>
              <a:defRPr/>
            </a:pPr>
            <a:r>
              <a:rPr lang="fr-FR" sz="1400" dirty="0"/>
              <a:t>Favoriser des amis, des parents et copains d'une manière non directement bénéfique pour l'individu corrompu. </a:t>
            </a:r>
          </a:p>
          <a:p>
            <a:pPr marL="85725" indent="-85725" algn="just" eaLnBrk="1" hangingPunct="1">
              <a:buFont typeface="Arial" pitchFamily="34" charset="0"/>
              <a:buChar char="•"/>
              <a:defRPr/>
            </a:pPr>
            <a:r>
              <a:rPr lang="fr-FR" sz="1400" dirty="0"/>
              <a:t>Utilisation abusive des cadeaux et des faveurs (pots de vin, bakchich), tels que argents, faveurs sexuelles, divertissements, parts sociales, emplois, avantages politiques, traitements de faveurs, privilèges, silence, amnistie … en échange de gains personnels. </a:t>
            </a:r>
          </a:p>
          <a:p>
            <a:pPr marL="85725" indent="-85725" algn="just" eaLnBrk="1" hangingPunct="1">
              <a:buFont typeface="Arial" pitchFamily="34" charset="0"/>
              <a:buChar char="•"/>
              <a:defRPr/>
            </a:pPr>
            <a:r>
              <a:rPr lang="fr-FR" sz="1400" dirty="0"/>
              <a:t>Utilisation de la corruption pour rendre les fonctionnaires plus sensibles au chantage ou d'extorsion.</a:t>
            </a:r>
          </a:p>
          <a:p>
            <a:pPr marL="85725" indent="-85725" algn="just" eaLnBrk="1" hangingPunct="1">
              <a:buFont typeface="Arial" pitchFamily="34" charset="0"/>
              <a:buChar char="•"/>
              <a:defRPr/>
            </a:pPr>
            <a:r>
              <a:rPr lang="fr-FR" sz="1400" dirty="0"/>
              <a:t>Détournement de fonds, vol et  fraude  :  fraude consistant à utiliser la ruse pour convaincre le propriétaire du fonds ou des biens à les donner à un tiers non autorisé. Les exemples incluent la mauvaise utilisation des fonds de la société en «sociétés parallèles» (puis dans les poches des employés corrompus), l'écrémage de l'argent de l'aide étrangère, escroqueries et autres activités corruptrices.</a:t>
            </a:r>
          </a:p>
          <a:p>
            <a:pPr marL="85725" indent="-85725" algn="just" eaLnBrk="1" hangingPunct="1">
              <a:buFont typeface="Arial" pitchFamily="34" charset="0"/>
              <a:buChar char="•"/>
              <a:defRPr/>
            </a:pPr>
            <a:r>
              <a:rPr lang="fr-FR" sz="1400" dirty="0"/>
              <a:t>Utilisation de menaces de violence ou de séquestration ainsi que l'exposition des secrets d'un individu ou de crimes antérieurs. Menaces d’une personne influente menaçant de s'adresser aux médias, si elles ne reçoivent pas un traitement médical rapide (au détriment d'autres patients), menace d’un agent public à l'exposition de leurs secrets s'ils ne votent pas d'une manière particulière, ou exiger de l'argent en échange de maintien du secret, etc.</a:t>
            </a:r>
          </a:p>
          <a:p>
            <a:pPr marL="85725" indent="-85725" algn="just" eaLnBrk="1" hangingPunct="1">
              <a:buFont typeface="Arial" pitchFamily="34" charset="0"/>
              <a:buChar char="•"/>
              <a:defRPr/>
            </a:pPr>
            <a:r>
              <a:rPr lang="fr-FR" sz="1400" dirty="0"/>
              <a:t>Abus de pouvoir : se réfère à l'utilisation abusive de ses propres pouvoirs pour faciliter une prise de décision. Les exemples incluent un juge rejetant injustement une affaire criminelle ou un fonctionnaire des douanes utilisant son pouvoir discrétionnaire pour autoriser une substance interdite dans un port.</a:t>
            </a:r>
          </a:p>
          <a:p>
            <a:pPr marL="85725" indent="-85725" algn="just" eaLnBrk="1" hangingPunct="1">
              <a:buFont typeface="Arial" pitchFamily="34" charset="0"/>
              <a:buChar char="•"/>
              <a:defRPr/>
            </a:pPr>
            <a:r>
              <a:rPr lang="fr-FR" sz="1400" dirty="0"/>
              <a:t>Favoritisme, le népotisme et le clientélisme : ils impliquent des faveurs de proches ou de personnes en liens avec la personne corrompue, comme un ami, un membre de la famille ou membre d'une association. Cela comprend l'embauche d'un membre de la famille à un poste auquel il n’est pas qualifié, la promotion d’une personne qui appartient au même parti politique que vous, indépendamment de son mérite.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4451" name="Espace réservé du numéro de diapositive 2"/>
          <p:cNvSpPr txBox="1">
            <a:spLocks/>
          </p:cNvSpPr>
          <p:nvPr/>
        </p:nvSpPr>
        <p:spPr bwMode="auto">
          <a:xfrm>
            <a:off x="468313"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1C05B2A-52E0-49D5-A2BC-2B3F1A72E226}" type="slidenum">
              <a:rPr lang="fr-FR" altLang="fr-FR" sz="1200">
                <a:solidFill>
                  <a:srgbClr val="898989"/>
                </a:solidFill>
              </a:rPr>
              <a:pPr algn="r" eaLnBrk="1" hangingPunct="1">
                <a:spcBef>
                  <a:spcPct val="0"/>
                </a:spcBef>
                <a:buFontTx/>
                <a:buNone/>
              </a:pPr>
              <a:t>125</a:t>
            </a:fld>
            <a:endParaRPr lang="fr-FR" altLang="fr-FR" sz="1200">
              <a:solidFill>
                <a:srgbClr val="898989"/>
              </a:solidFill>
            </a:endParaRPr>
          </a:p>
        </p:txBody>
      </p:sp>
      <p:sp>
        <p:nvSpPr>
          <p:cNvPr id="104452" name="ZoneTexte 3"/>
          <p:cNvSpPr txBox="1">
            <a:spLocks noChangeArrowheads="1"/>
          </p:cNvSpPr>
          <p:nvPr/>
        </p:nvSpPr>
        <p:spPr bwMode="auto">
          <a:xfrm>
            <a:off x="179388" y="765175"/>
            <a:ext cx="4679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8. Les formes de la corruption </a:t>
            </a:r>
            <a:r>
              <a:rPr lang="fr-FR" altLang="fr-FR" sz="1800"/>
              <a:t>(suite et fin)</a:t>
            </a:r>
          </a:p>
        </p:txBody>
      </p:sp>
      <p:sp>
        <p:nvSpPr>
          <p:cNvPr id="5" name="ZoneTexte 4"/>
          <p:cNvSpPr txBox="1"/>
          <p:nvPr/>
        </p:nvSpPr>
        <p:spPr>
          <a:xfrm>
            <a:off x="179390" y="1341439"/>
            <a:ext cx="8713787" cy="2677656"/>
          </a:xfrm>
          <a:prstGeom prst="rect">
            <a:avLst/>
          </a:prstGeom>
          <a:noFill/>
        </p:spPr>
        <p:txBody>
          <a:bodyPr>
            <a:spAutoFit/>
          </a:bodyPr>
          <a:lstStyle/>
          <a:p>
            <a:pPr eaLnBrk="1" hangingPunct="1">
              <a:defRPr/>
            </a:pPr>
            <a:r>
              <a:rPr lang="fr-FR" dirty="0"/>
              <a:t>8.2. </a:t>
            </a:r>
            <a:r>
              <a:rPr lang="fr-FR" b="1" u="sng" dirty="0"/>
              <a:t>Les mécanismes et stratégies de la corruption</a:t>
            </a:r>
            <a:r>
              <a:rPr lang="fr-FR" dirty="0"/>
              <a:t>  (suite et fin) :</a:t>
            </a:r>
          </a:p>
          <a:p>
            <a:pPr eaLnBrk="1" hangingPunct="1">
              <a:defRPr/>
            </a:pPr>
            <a:endParaRPr lang="fr-FR" sz="1200" dirty="0"/>
          </a:p>
          <a:p>
            <a:pPr eaLnBrk="1" hangingPunct="1">
              <a:defRPr/>
            </a:pPr>
            <a:r>
              <a:rPr lang="fr-FR" sz="1400" b="1" u="sng" dirty="0"/>
              <a:t>Méthodes</a:t>
            </a:r>
            <a:r>
              <a:rPr lang="fr-FR" sz="1400" dirty="0"/>
              <a:t>  (suite et fin):  </a:t>
            </a:r>
          </a:p>
          <a:p>
            <a:pPr eaLnBrk="1" hangingPunct="1">
              <a:defRPr/>
            </a:pPr>
            <a:endParaRPr lang="fr-FR" sz="1400" dirty="0"/>
          </a:p>
          <a:p>
            <a:pPr marL="85725" indent="-85725" eaLnBrk="1" hangingPunct="1">
              <a:buFont typeface="Arial" pitchFamily="34" charset="0"/>
              <a:buChar char="•"/>
              <a:defRPr/>
            </a:pPr>
            <a:r>
              <a:rPr lang="fr-FR" sz="1400" dirty="0"/>
              <a:t>Contributions politiques inappropriées  :  Il s'agit de l'utilisation de contributions aux partis politiques pour s'assurer un pouvoir illicite, non pas parce qu'on favorise leurs politiques. Un exemple est les compagnies de tabac ou d'alcool finançant des grands partis politiques , afin d'influer sur le maintien de leur industrie.</a:t>
            </a:r>
          </a:p>
          <a:p>
            <a:pPr marL="85725" indent="-85725" eaLnBrk="1" hangingPunct="1">
              <a:buFont typeface="Arial" pitchFamily="34" charset="0"/>
              <a:buChar char="•"/>
              <a:defRPr/>
            </a:pPr>
            <a:r>
              <a:rPr lang="fr-FR" sz="1400" dirty="0"/>
              <a:t>Il peut être difficile de faire la différence entre l'utilisation correcte et incorrecte des contributions politiques.</a:t>
            </a:r>
          </a:p>
          <a:p>
            <a:pPr marL="85725" indent="-85725" eaLnBrk="1" hangingPunct="1">
              <a:buFont typeface="Arial" pitchFamily="34" charset="0"/>
              <a:buChar char="•"/>
              <a:defRPr/>
            </a:pPr>
            <a:r>
              <a:rPr lang="fr-FR" sz="1400" dirty="0"/>
              <a:t>Susciter ou exploiter de conflits d'intérêts.</a:t>
            </a:r>
          </a:p>
          <a:p>
            <a:pPr eaLnBrk="1" hangingPunct="1">
              <a:defRPr/>
            </a:pPr>
            <a:endParaRPr lang="fr-FR" sz="1400" dirty="0"/>
          </a:p>
          <a:p>
            <a:pPr eaLnBrk="1" hangingPunct="1">
              <a:defRPr/>
            </a:pPr>
            <a:r>
              <a:rPr lang="fr-FR" sz="1200" dirty="0"/>
              <a:t>Source : </a:t>
            </a:r>
            <a:r>
              <a:rPr lang="fr-FR" sz="1200" dirty="0">
                <a:hlinkClick r:id="rId2"/>
              </a:rPr>
              <a:t>http://en.wikipedia.org/wiki/Corruption</a:t>
            </a:r>
            <a:r>
              <a:rPr lang="fr-FR" sz="1200" dirty="0"/>
              <a:t>  </a:t>
            </a:r>
          </a:p>
          <a:p>
            <a:pPr eaLnBrk="1" hangingPunct="1">
              <a:defRPr/>
            </a:pPr>
            <a:endParaRPr lang="fr-FR" sz="1400" dirty="0"/>
          </a:p>
        </p:txBody>
      </p:sp>
      <p:pic>
        <p:nvPicPr>
          <p:cNvPr id="10445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
            <a:ext cx="1979712" cy="127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81464"/>
            <a:ext cx="2133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35265" y="4524376"/>
            <a:ext cx="31718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D:\Users\blisan\Pictures\perso\corruption-images\cercle corrup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904" y="3933056"/>
            <a:ext cx="2571750" cy="17811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228184" y="5747570"/>
            <a:ext cx="2664993" cy="646331"/>
          </a:xfrm>
          <a:prstGeom prst="rect">
            <a:avLst/>
          </a:prstGeom>
          <a:noFill/>
        </p:spPr>
        <p:txBody>
          <a:bodyPr wrap="square" rtlCol="0">
            <a:spAutoFit/>
          </a:bodyPr>
          <a:lstStyle/>
          <a:p>
            <a:pPr algn="ctr"/>
            <a:r>
              <a:rPr lang="fr-FR" sz="1200" dirty="0"/>
              <a:t>Pour la « galerie », montrer qu’on lutte contre la corruption, alors qu’on en profite (discrètement).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3779913" y="20118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5475" name="Espace réservé du numéro de diapositive 2"/>
          <p:cNvSpPr txBox="1">
            <a:spLocks/>
          </p:cNvSpPr>
          <p:nvPr/>
        </p:nvSpPr>
        <p:spPr bwMode="auto">
          <a:xfrm>
            <a:off x="8316418" y="201181"/>
            <a:ext cx="514847" cy="25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A945EF1-FC74-48DD-A3C5-B99B0FCA49F1}" type="slidenum">
              <a:rPr lang="fr-FR" altLang="fr-FR" sz="1200">
                <a:solidFill>
                  <a:srgbClr val="898989"/>
                </a:solidFill>
              </a:rPr>
              <a:pPr algn="r" eaLnBrk="1" hangingPunct="1">
                <a:spcBef>
                  <a:spcPct val="0"/>
                </a:spcBef>
                <a:buFontTx/>
                <a:buNone/>
              </a:pPr>
              <a:t>126</a:t>
            </a:fld>
            <a:endParaRPr lang="fr-FR" altLang="fr-FR" sz="1200">
              <a:solidFill>
                <a:srgbClr val="898989"/>
              </a:solidFill>
            </a:endParaRPr>
          </a:p>
        </p:txBody>
      </p:sp>
      <p:sp>
        <p:nvSpPr>
          <p:cNvPr id="105476" name="ZoneTexte 3"/>
          <p:cNvSpPr txBox="1">
            <a:spLocks noChangeArrowheads="1"/>
          </p:cNvSpPr>
          <p:nvPr/>
        </p:nvSpPr>
        <p:spPr bwMode="auto">
          <a:xfrm>
            <a:off x="179388" y="333375"/>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 </a:t>
            </a:r>
            <a:r>
              <a:rPr lang="fr-FR" altLang="fr-FR" sz="1800" b="1" dirty="0">
                <a:latin typeface="Arial" panose="020B0604020202020204" pitchFamily="34" charset="0"/>
              </a:rPr>
              <a:t>Les causes de la corruption</a:t>
            </a:r>
            <a:endParaRPr lang="fr-FR" altLang="fr-FR" sz="1800" b="1" dirty="0"/>
          </a:p>
        </p:txBody>
      </p:sp>
      <p:sp>
        <p:nvSpPr>
          <p:cNvPr id="105477" name="ZoneTexte 5"/>
          <p:cNvSpPr txBox="1">
            <a:spLocks noChangeArrowheads="1"/>
          </p:cNvSpPr>
          <p:nvPr/>
        </p:nvSpPr>
        <p:spPr bwMode="auto">
          <a:xfrm>
            <a:off x="107950" y="765176"/>
            <a:ext cx="89281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500" dirty="0">
                <a:latin typeface="Arial" panose="020B0604020202020204" pitchFamily="34" charset="0"/>
              </a:rPr>
              <a:t>Les causes de la corruption sont enracinées dans le développement politique et juridique d’un pays, dans son histoire sociale, ses traditions bureaucratiques et des conditions et politiques économiques. En général, plus les institutions de gouvernance sont faibles, plus la corruption prévaut. Les cinq conditions suivantes facilitent la corruption, selon le manuel :</a:t>
            </a:r>
          </a:p>
          <a:p>
            <a:pPr algn="just" eaLnBrk="1" hangingPunct="1">
              <a:spcBef>
                <a:spcPct val="0"/>
              </a:spcBef>
              <a:buFontTx/>
              <a:buNone/>
            </a:pPr>
            <a:endParaRPr lang="fr-FR" altLang="fr-FR" sz="1500" dirty="0">
              <a:latin typeface="Arial" panose="020B0604020202020204" pitchFamily="34" charset="0"/>
            </a:endParaRPr>
          </a:p>
          <a:p>
            <a:pPr algn="just" eaLnBrk="1" hangingPunct="1">
              <a:spcBef>
                <a:spcPct val="0"/>
              </a:spcBef>
              <a:buFontTx/>
              <a:buNone/>
            </a:pPr>
            <a:r>
              <a:rPr lang="fr-FR" altLang="fr-FR" sz="1500" b="1" dirty="0">
                <a:latin typeface="Arial" panose="020B0604020202020204" pitchFamily="34" charset="0"/>
              </a:rPr>
              <a:t>Les facteurs politiques.</a:t>
            </a:r>
            <a:endParaRPr lang="fr-FR" altLang="fr-FR" sz="1500" dirty="0">
              <a:latin typeface="Arial" panose="020B0604020202020204" pitchFamily="34" charset="0"/>
            </a:endParaRPr>
          </a:p>
          <a:p>
            <a:pPr algn="just" eaLnBrk="1" hangingPunct="1">
              <a:spcBef>
                <a:spcPct val="0"/>
              </a:spcBef>
              <a:buFontTx/>
              <a:buNone/>
            </a:pPr>
            <a:r>
              <a:rPr lang="fr-FR" altLang="fr-FR" sz="1500" dirty="0">
                <a:latin typeface="Arial" panose="020B0604020202020204" pitchFamily="34" charset="0"/>
              </a:rPr>
              <a:t>Les conditions politiques qui favorisent la corruption comprennent la </a:t>
            </a:r>
            <a:r>
              <a:rPr lang="fr-FR" altLang="fr-FR" sz="1500" i="1" dirty="0">
                <a:latin typeface="Arial" panose="020B0604020202020204" pitchFamily="34" charset="0"/>
              </a:rPr>
              <a:t>faiblesse des </a:t>
            </a:r>
            <a:r>
              <a:rPr lang="fr-FR" altLang="fr-FR" sz="1500" b="1" i="1" dirty="0">
                <a:latin typeface="Arial" panose="020B0604020202020204" pitchFamily="34" charset="0"/>
              </a:rPr>
              <a:t>libertés civiles</a:t>
            </a:r>
            <a:r>
              <a:rPr lang="fr-FR" altLang="fr-FR" sz="1500" i="1" dirty="0">
                <a:latin typeface="Arial" panose="020B0604020202020204" pitchFamily="34" charset="0"/>
              </a:rPr>
              <a:t>, en particulier le niveau de liberté de la presse, la capacité des individus à former des organisations de la société civile et le niveau de liberté politique.</a:t>
            </a:r>
            <a:r>
              <a:rPr lang="fr-FR" altLang="fr-FR" sz="1500" dirty="0">
                <a:latin typeface="Arial" panose="020B0604020202020204" pitchFamily="34" charset="0"/>
              </a:rPr>
              <a:t> Elles incluent aussi le manque de transparence et de reddition de comptes des agents du gouvernement, surtout lorsque l’élite dirigeante centralise les pouvoirs. La situation d’un état prisonnier est, par conséquent, plus propice lorsque le gouvernement participe activement dans l’économie et régit la vie publique.</a:t>
            </a:r>
          </a:p>
          <a:p>
            <a:pPr algn="just" eaLnBrk="1" hangingPunct="1">
              <a:spcBef>
                <a:spcPct val="0"/>
              </a:spcBef>
              <a:buFontTx/>
              <a:buNone/>
            </a:pPr>
            <a:endParaRPr lang="fr-FR" altLang="fr-FR" sz="1500" dirty="0">
              <a:latin typeface="Arial" panose="020B0604020202020204" pitchFamily="34" charset="0"/>
            </a:endParaRPr>
          </a:p>
          <a:p>
            <a:pPr algn="just" eaLnBrk="1" hangingPunct="1">
              <a:spcBef>
                <a:spcPct val="0"/>
              </a:spcBef>
              <a:buFontTx/>
              <a:buNone/>
            </a:pPr>
            <a:r>
              <a:rPr lang="fr-FR" altLang="fr-FR" sz="1500" b="1" dirty="0">
                <a:latin typeface="Arial" panose="020B0604020202020204" pitchFamily="34" charset="0"/>
              </a:rPr>
              <a:t>Les facteurs bureaucratiques.</a:t>
            </a:r>
            <a:endParaRPr lang="fr-FR" altLang="fr-FR" sz="1500" dirty="0">
              <a:latin typeface="Arial" panose="020B0604020202020204" pitchFamily="34" charset="0"/>
            </a:endParaRPr>
          </a:p>
          <a:p>
            <a:pPr algn="just" eaLnBrk="1" hangingPunct="1">
              <a:spcBef>
                <a:spcPct val="0"/>
              </a:spcBef>
              <a:buFontTx/>
              <a:buNone/>
            </a:pPr>
            <a:r>
              <a:rPr lang="fr-FR" altLang="fr-FR" sz="1500" dirty="0">
                <a:latin typeface="Arial" panose="020B0604020202020204" pitchFamily="34" charset="0"/>
              </a:rPr>
              <a:t>Ils incluent l’expansion de la bureaucratie de l’État avec </a:t>
            </a:r>
            <a:r>
              <a:rPr lang="fr-FR" altLang="fr-FR" sz="1500" i="1" dirty="0">
                <a:latin typeface="Arial" panose="020B0604020202020204" pitchFamily="34" charset="0"/>
              </a:rPr>
              <a:t>l’accroissement des pouvoirs discrétionnaires des fonctionnaires</a:t>
            </a:r>
            <a:r>
              <a:rPr lang="fr-FR" altLang="fr-FR" sz="1500" dirty="0">
                <a:latin typeface="Arial" panose="020B0604020202020204" pitchFamily="34" charset="0"/>
              </a:rPr>
              <a:t>. La croissance de la bureaucratie permet à certains individus d’avoir un accès direct aux ressources de l’état et jouir de privilèges considérables en relation avec le bureau administratif.</a:t>
            </a:r>
          </a:p>
          <a:p>
            <a:pPr algn="just" eaLnBrk="1" hangingPunct="1">
              <a:spcBef>
                <a:spcPct val="0"/>
              </a:spcBef>
              <a:buFontTx/>
              <a:buNone/>
            </a:pPr>
            <a:endParaRPr lang="fr-FR" altLang="fr-FR" sz="1500" dirty="0">
              <a:latin typeface="Arial" panose="020B0604020202020204" pitchFamily="34" charset="0"/>
            </a:endParaRPr>
          </a:p>
          <a:p>
            <a:pPr algn="just" eaLnBrk="1" hangingPunct="1">
              <a:spcBef>
                <a:spcPct val="0"/>
              </a:spcBef>
              <a:buFontTx/>
              <a:buNone/>
            </a:pPr>
            <a:r>
              <a:rPr lang="fr-FR" altLang="fr-FR" sz="1500" b="1" dirty="0">
                <a:latin typeface="Arial" panose="020B0604020202020204" pitchFamily="34" charset="0"/>
              </a:rPr>
              <a:t>Les facteurs juridiques.</a:t>
            </a:r>
            <a:endParaRPr lang="fr-FR" altLang="fr-FR" sz="1500" dirty="0">
              <a:latin typeface="Arial" panose="020B0604020202020204" pitchFamily="34" charset="0"/>
            </a:endParaRPr>
          </a:p>
          <a:p>
            <a:pPr algn="just" eaLnBrk="1" hangingPunct="1">
              <a:spcBef>
                <a:spcPct val="0"/>
              </a:spcBef>
              <a:buFontTx/>
              <a:buNone/>
            </a:pPr>
            <a:r>
              <a:rPr lang="fr-FR" altLang="fr-FR" sz="1500" dirty="0">
                <a:latin typeface="Arial" panose="020B0604020202020204" pitchFamily="34" charset="0"/>
              </a:rPr>
              <a:t>La qualité du système juridique d’un pays, en particulier les risques d’être arrêté et puni valablement, détermine le niveau de corruption. C’est pourquoi il doit exister des </a:t>
            </a:r>
            <a:r>
              <a:rPr lang="fr-FR" altLang="fr-FR" sz="1500" i="1" dirty="0">
                <a:latin typeface="Arial" panose="020B0604020202020204" pitchFamily="34" charset="0"/>
              </a:rPr>
              <a:t>lois efficaces contre la corruption, une police efficace et un système judiciaire indépendant.</a:t>
            </a:r>
          </a:p>
          <a:p>
            <a:pPr eaLnBrk="1" hangingPunct="1">
              <a:spcBef>
                <a:spcPct val="0"/>
              </a:spcBef>
              <a:buFontTx/>
              <a:buNone/>
            </a:pPr>
            <a:endParaRPr lang="fr-FR" altLang="fr-FR" sz="1200" dirty="0">
              <a:latin typeface="Arial" panose="020B0604020202020204" pitchFamily="34" charset="0"/>
            </a:endParaRPr>
          </a:p>
          <a:p>
            <a:pPr eaLnBrk="1" hangingPunct="1">
              <a:spcBef>
                <a:spcPct val="0"/>
              </a:spcBef>
              <a:buFontTx/>
              <a:buNone/>
            </a:pPr>
            <a:r>
              <a:rPr lang="fr-FR" altLang="fr-FR" sz="1200" dirty="0">
                <a:latin typeface="Arial" panose="020B0604020202020204" pitchFamily="34" charset="0"/>
              </a:rPr>
              <a:t>Sources : a) </a:t>
            </a:r>
            <a:r>
              <a:rPr lang="fr-FR" altLang="fr-FR" sz="1200" dirty="0">
                <a:latin typeface="Arial" panose="020B0604020202020204" pitchFamily="34" charset="0"/>
                <a:hlinkClick r:id="rId2"/>
              </a:rPr>
              <a:t>http://www.bonnegouvernanceafrique.com/?p=213</a:t>
            </a:r>
            <a:r>
              <a:rPr lang="fr-FR"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rPr>
              <a:t>b) </a:t>
            </a:r>
            <a:r>
              <a:rPr lang="fr-FR" altLang="fr-FR" sz="1200" i="1" dirty="0">
                <a:latin typeface="Arial" panose="020B0604020202020204" pitchFamily="34" charset="0"/>
              </a:rPr>
              <a:t>Rôle des parlements dans la lutte contre la corruption</a:t>
            </a:r>
            <a:r>
              <a:rPr lang="fr-FR" altLang="fr-FR" sz="1200" dirty="0">
                <a:latin typeface="Arial" panose="020B0604020202020204" pitchFamily="34" charset="0"/>
              </a:rPr>
              <a:t>,  </a:t>
            </a:r>
            <a:r>
              <a:rPr lang="fr-FR" altLang="fr-FR" sz="1200" dirty="0">
                <a:latin typeface="Arial" panose="020B0604020202020204" pitchFamily="34" charset="0"/>
                <a:hlinkClick r:id="rId3"/>
              </a:rPr>
              <a:t>http://assembly.coe.int/ASP/Doc/XrefViewHTML.asp?FileID=8861&amp;Language=FR</a:t>
            </a:r>
            <a:r>
              <a:rPr lang="fr-FR" altLang="fr-FR" sz="1200" dirty="0">
                <a:latin typeface="Arial" panose="020B0604020202020204" pitchFamily="34" charset="0"/>
              </a:rPr>
              <a:t>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6499" name="Espace réservé du numéro de diapositive 2"/>
          <p:cNvSpPr txBox="1">
            <a:spLocks/>
          </p:cNvSpPr>
          <p:nvPr/>
        </p:nvSpPr>
        <p:spPr bwMode="auto">
          <a:xfrm>
            <a:off x="250827" y="188914"/>
            <a:ext cx="576759"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468CFA6-65FD-457F-93D2-A9C07D7D2224}" type="slidenum">
              <a:rPr lang="fr-FR" altLang="fr-FR" sz="1200">
                <a:solidFill>
                  <a:srgbClr val="898989"/>
                </a:solidFill>
              </a:rPr>
              <a:pPr algn="r" eaLnBrk="1" hangingPunct="1">
                <a:spcBef>
                  <a:spcPct val="0"/>
                </a:spcBef>
                <a:buFontTx/>
                <a:buNone/>
              </a:pPr>
              <a:t>127</a:t>
            </a:fld>
            <a:endParaRPr lang="fr-FR" altLang="fr-FR" sz="1200">
              <a:solidFill>
                <a:srgbClr val="898989"/>
              </a:solidFill>
            </a:endParaRPr>
          </a:p>
        </p:txBody>
      </p:sp>
      <p:sp>
        <p:nvSpPr>
          <p:cNvPr id="106500"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06501" name="ZoneTexte 5"/>
          <p:cNvSpPr txBox="1">
            <a:spLocks noChangeArrowheads="1"/>
          </p:cNvSpPr>
          <p:nvPr/>
        </p:nvSpPr>
        <p:spPr bwMode="auto">
          <a:xfrm>
            <a:off x="179390" y="1125538"/>
            <a:ext cx="87852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b="1" dirty="0">
                <a:latin typeface="Arial" panose="020B0604020202020204" pitchFamily="34" charset="0"/>
              </a:rPr>
              <a:t>Les facteurs économiques</a:t>
            </a: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Les niveaux de développement ont une incidence sur les formes et les secteurs dans lesquels la corruption est la plus présente. La petite corruption est particulièrement fréquente dans les pays développés, les revenus élevés faisant que la corruption tend à se produire à grande échelle. </a:t>
            </a:r>
            <a:r>
              <a:rPr lang="fr-FR" altLang="fr-FR" sz="1600" i="1" dirty="0">
                <a:latin typeface="Arial" panose="020B0604020202020204" pitchFamily="34" charset="0"/>
              </a:rPr>
              <a:t>La corruption est aussi plus propice dans des pays où les gouvernements contrôlent des entités économiques monopolistiques, offrant ainsi aux fonctionnaires des occasions de promouvoir leurs propres intérêts et ceux de leurs alliés. Les pays qui protègent beaucoup leurs économies peuvent être confrontées à une corruption interne, mais aussi de [celle de] sociétés multinationales. Les barrières tarifaires et autres mesures de protection similaires encouragent des intérêts privés à offrir des pots-de-vin aux agents publics</a:t>
            </a:r>
            <a:r>
              <a:rPr lang="fr-FR" altLang="fr-FR" sz="1600" dirty="0">
                <a:latin typeface="Arial" panose="020B0604020202020204" pitchFamily="34" charset="0"/>
              </a:rPr>
              <a:t> (°).</a:t>
            </a:r>
          </a:p>
          <a:p>
            <a:pPr algn="just" eaLnBrk="1" hangingPunct="1">
              <a:spcBef>
                <a:spcPct val="0"/>
              </a:spcBef>
              <a:buFontTx/>
              <a:buNone/>
            </a:pPr>
            <a:r>
              <a:rPr lang="fr-FR" altLang="fr-FR" sz="1600" dirty="0">
                <a:latin typeface="Arial" panose="020B0604020202020204" pitchFamily="34" charset="0"/>
              </a:rPr>
              <a:t>(°) Cela semble avait été le cas en Inde.</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b="1" dirty="0">
                <a:latin typeface="Arial" panose="020B0604020202020204" pitchFamily="34" charset="0"/>
              </a:rPr>
              <a:t>Les facteurs transnationaux</a:t>
            </a: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Malgré leur accession à l’indépendance, beaucoup de pays en transition subissent un « nouveau colonialisme » de la corruption alors qu’ils sont aux prises avec une corruption systémique introduite durant leur colonisation ou occupation. Par ailleurs, les pays développés hésitent à punir leurs sociétés à la base de la corruption dans les pays en développement. Par conséquent</a:t>
            </a:r>
            <a:r>
              <a:rPr lang="fr-FR" altLang="fr-FR" sz="1600" i="1" dirty="0">
                <a:latin typeface="Arial" panose="020B0604020202020204" pitchFamily="34" charset="0"/>
              </a:rPr>
              <a:t>, certains considèrent la corruption des pays du tiers-monde par les entreprises multinationales comme une simple dépense nécessaire pour faire des affaires sur les marchés internationaux. Ainsi, les grandes entreprises versent des pots-de-vin pour gagner des marchés dans les pays du tiers-monde</a:t>
            </a:r>
            <a:r>
              <a:rPr lang="fr-FR" altLang="fr-FR" sz="1600" dirty="0">
                <a:latin typeface="Arial" panose="020B0604020202020204" pitchFamily="34" charset="0"/>
              </a:rPr>
              <a:t>. </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http://www.bonnegouvernanceafrique.com/?p=213</a:t>
            </a:r>
            <a:r>
              <a:rPr lang="fr-FR" altLang="fr-FR" sz="1200" dirty="0">
                <a:latin typeface="Arial" panose="020B0604020202020204" pitchFamily="34" charset="0"/>
              </a:rPr>
              <a:t> </a:t>
            </a:r>
          </a:p>
        </p:txBody>
      </p:sp>
      <p:pic>
        <p:nvPicPr>
          <p:cNvPr id="10650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1838" y="0"/>
            <a:ext cx="20621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7523" name="Espace réservé du numéro de diapositive 2"/>
          <p:cNvSpPr txBox="1">
            <a:spLocks/>
          </p:cNvSpPr>
          <p:nvPr/>
        </p:nvSpPr>
        <p:spPr bwMode="auto">
          <a:xfrm>
            <a:off x="250827" y="188914"/>
            <a:ext cx="576759"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84C29D2-B884-41A0-819F-8F29103EBB2F}" type="slidenum">
              <a:rPr lang="fr-FR" altLang="fr-FR" sz="1200">
                <a:solidFill>
                  <a:srgbClr val="898989"/>
                </a:solidFill>
              </a:rPr>
              <a:pPr algn="r" eaLnBrk="1" hangingPunct="1">
                <a:spcBef>
                  <a:spcPct val="0"/>
                </a:spcBef>
                <a:buFontTx/>
                <a:buNone/>
              </a:pPr>
              <a:t>128</a:t>
            </a:fld>
            <a:endParaRPr lang="fr-FR" altLang="fr-FR" sz="1200">
              <a:solidFill>
                <a:srgbClr val="898989"/>
              </a:solidFill>
            </a:endParaRPr>
          </a:p>
        </p:txBody>
      </p:sp>
      <p:sp>
        <p:nvSpPr>
          <p:cNvPr id="107524" name="ZoneTexte 4"/>
          <p:cNvSpPr txBox="1">
            <a:spLocks noChangeArrowheads="1"/>
          </p:cNvSpPr>
          <p:nvPr/>
        </p:nvSpPr>
        <p:spPr bwMode="auto">
          <a:xfrm>
            <a:off x="107952" y="1052514"/>
            <a:ext cx="8856663"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a:latin typeface="Arial" panose="020B0604020202020204" pitchFamily="34" charset="0"/>
              </a:rPr>
              <a:t>Mauvaise </a:t>
            </a:r>
            <a:r>
              <a:rPr lang="fr-FR" altLang="fr-FR" sz="1400" b="1">
                <a:latin typeface="Arial" panose="020B0604020202020204" pitchFamily="34" charset="0"/>
                <a:hlinkClick r:id="rId2" tooltip="Gouvernance"/>
              </a:rPr>
              <a:t>gouvernance</a:t>
            </a:r>
            <a:r>
              <a:rPr lang="fr-FR" altLang="fr-FR" sz="1400">
                <a:latin typeface="Arial" panose="020B0604020202020204" pitchFamily="34" charset="0"/>
              </a:rPr>
              <a:t> : cadre </a:t>
            </a:r>
            <a:r>
              <a:rPr lang="fr-FR" altLang="fr-FR" sz="1400">
                <a:latin typeface="Arial" panose="020B0604020202020204" pitchFamily="34" charset="0"/>
                <a:hlinkClick r:id="rId3" tooltip="Législatif"/>
              </a:rPr>
              <a:t>législatif</a:t>
            </a:r>
            <a:r>
              <a:rPr lang="fr-FR" altLang="fr-FR" sz="1400">
                <a:latin typeface="Arial" panose="020B0604020202020204" pitchFamily="34" charset="0"/>
              </a:rPr>
              <a:t> flou, système </a:t>
            </a:r>
            <a:r>
              <a:rPr lang="fr-FR" altLang="fr-FR" sz="1400">
                <a:latin typeface="Arial" panose="020B0604020202020204" pitchFamily="34" charset="0"/>
                <a:hlinkClick r:id="rId4" tooltip="Judiciaire"/>
              </a:rPr>
              <a:t>judiciaire</a:t>
            </a:r>
            <a:r>
              <a:rPr lang="fr-FR" altLang="fr-FR" sz="1400">
                <a:latin typeface="Arial" panose="020B0604020202020204" pitchFamily="34" charset="0"/>
              </a:rPr>
              <a:t> inadéquat, manque de </a:t>
            </a:r>
            <a:r>
              <a:rPr lang="fr-FR" altLang="fr-FR" sz="1400">
                <a:latin typeface="Arial" panose="020B0604020202020204" pitchFamily="34" charset="0"/>
                <a:hlinkClick r:id="rId5" tooltip="Transparence"/>
              </a:rPr>
              <a:t>transparence</a:t>
            </a:r>
            <a:r>
              <a:rPr lang="fr-FR" altLang="fr-FR" sz="1400">
                <a:latin typeface="Arial" panose="020B0604020202020204" pitchFamily="34" charset="0"/>
              </a:rPr>
              <a:t> et de responsabilisation, manque de </a:t>
            </a:r>
            <a:r>
              <a:rPr lang="fr-FR" altLang="fr-FR" sz="1400">
                <a:latin typeface="Arial" panose="020B0604020202020204" pitchFamily="34" charset="0"/>
                <a:hlinkClick r:id="rId6" tooltip="Liberté de la presse"/>
              </a:rPr>
              <a:t>liberté de la presse</a:t>
            </a:r>
            <a:r>
              <a:rPr lang="fr-FR" altLang="fr-FR" sz="1400">
                <a:latin typeface="Arial" panose="020B0604020202020204" pitchFamily="34" charset="0"/>
              </a:rPr>
              <a:t> ;</a:t>
            </a:r>
          </a:p>
          <a:p>
            <a:pPr algn="just" eaLnBrk="1" hangingPunct="1">
              <a:spcBef>
                <a:spcPct val="0"/>
              </a:spcBef>
              <a:buFontTx/>
              <a:buNone/>
            </a:pPr>
            <a:r>
              <a:rPr lang="fr-FR" altLang="fr-FR" sz="1400" b="1">
                <a:latin typeface="Arial" panose="020B0604020202020204" pitchFamily="34" charset="0"/>
              </a:rPr>
              <a:t>Absence de toute politique anti-corruption préventive</a:t>
            </a:r>
            <a:r>
              <a:rPr lang="fr-FR" altLang="fr-FR" sz="1400">
                <a:latin typeface="Arial" panose="020B0604020202020204" pitchFamily="34" charset="0"/>
              </a:rPr>
              <a:t> et de prise de conscience de l'importance des questions comme l'éthique professionnelle, les conflits d'intérêts (pour éviter par exemple que les personnes entrent dans les conseils municipaux pour y défendre leurs propres intérêts fonciers, entrepreneuriaux ou autres ; manque de réflexe de se "désengager" de certaines décisions), le refus des cadeaux et autres avantages qui finissent par créer des relations troubles ou mal perçues par les tiers (y compris les cadeaux de fin d'année) ;</a:t>
            </a:r>
          </a:p>
          <a:p>
            <a:pPr algn="just" eaLnBrk="1" hangingPunct="1">
              <a:spcBef>
                <a:spcPct val="0"/>
              </a:spcBef>
              <a:buFontTx/>
              <a:buNone/>
            </a:pPr>
            <a:r>
              <a:rPr lang="fr-FR" altLang="fr-FR" sz="1400" b="1">
                <a:latin typeface="Arial" panose="020B0604020202020204" pitchFamily="34" charset="0"/>
              </a:rPr>
              <a:t>Institutions faibles</a:t>
            </a:r>
            <a:r>
              <a:rPr lang="fr-FR" altLang="fr-FR" sz="1400">
                <a:latin typeface="Arial" panose="020B0604020202020204" pitchFamily="34" charset="0"/>
              </a:rPr>
              <a:t> : </a:t>
            </a:r>
            <a:r>
              <a:rPr lang="fr-FR" altLang="fr-FR" sz="1400">
                <a:latin typeface="Arial" panose="020B0604020202020204" pitchFamily="34" charset="0"/>
                <a:hlinkClick r:id="rId7" tooltip="Fonctionnaire"/>
              </a:rPr>
              <a:t>fonctionnaires</a:t>
            </a:r>
            <a:r>
              <a:rPr lang="fr-FR" altLang="fr-FR" sz="1400">
                <a:latin typeface="Arial" panose="020B0604020202020204" pitchFamily="34" charset="0"/>
              </a:rPr>
              <a:t> à forte autorité ayant peu de comptes à rendre, responsables officiels attirés par des </a:t>
            </a:r>
            <a:r>
              <a:rPr lang="fr-FR" altLang="fr-FR" sz="1400">
                <a:latin typeface="Arial" panose="020B0604020202020204" pitchFamily="34" charset="0"/>
                <a:hlinkClick r:id="rId8" tooltip="Rémunération"/>
              </a:rPr>
              <a:t>rémunérations</a:t>
            </a:r>
            <a:r>
              <a:rPr lang="fr-FR" altLang="fr-FR" sz="1400">
                <a:latin typeface="Arial" panose="020B0604020202020204" pitchFamily="34" charset="0"/>
              </a:rPr>
              <a:t> coupables et ayant des salaires faibles, facteurs culturels ayant trait au mode de contrôle dans l'administration ou à la croyance au « droit aux bénéfices » des responsables administratifs.</a:t>
            </a:r>
          </a:p>
          <a:p>
            <a:pPr algn="just" eaLnBrk="1" hangingPunct="1">
              <a:spcBef>
                <a:spcPct val="0"/>
              </a:spcBef>
              <a:buFontTx/>
              <a:buNone/>
            </a:pPr>
            <a:r>
              <a:rPr lang="fr-FR" altLang="fr-FR" sz="1400" b="1">
                <a:latin typeface="Arial" panose="020B0604020202020204" pitchFamily="34" charset="0"/>
              </a:rPr>
              <a:t>Faibles salaires</a:t>
            </a:r>
            <a:r>
              <a:rPr lang="fr-FR" altLang="fr-FR" sz="1400">
                <a:latin typeface="Arial" panose="020B0604020202020204" pitchFamily="34" charset="0"/>
              </a:rPr>
              <a:t> : l'administration publique de nombreux États prévoit des salaires relativement faibles pour certains de leurs agents ; typiquement les médecins, les policiers (</a:t>
            </a:r>
            <a:r>
              <a:rPr lang="fr-FR" altLang="fr-FR" sz="1400">
                <a:latin typeface="Arial" panose="020B0604020202020204" pitchFamily="34" charset="0"/>
                <a:hlinkClick r:id="rId9" tooltip="Corruption policière (page inexistante)"/>
              </a:rPr>
              <a:t>corruption policière</a:t>
            </a:r>
            <a:r>
              <a:rPr lang="fr-FR" altLang="fr-FR" sz="1400">
                <a:latin typeface="Arial" panose="020B0604020202020204" pitchFamily="34" charset="0"/>
              </a:rPr>
              <a:t> </a:t>
            </a:r>
            <a:r>
              <a:rPr lang="fr-FR" altLang="fr-FR" sz="1400" b="1">
                <a:latin typeface="Arial" panose="020B0604020202020204" pitchFamily="34" charset="0"/>
                <a:hlinkClick r:id="rId10" tooltip="en:Police corruption"/>
              </a:rPr>
              <a:t>(en)</a:t>
            </a:r>
            <a:r>
              <a:rPr lang="fr-FR" altLang="fr-FR" sz="1400">
                <a:latin typeface="Arial" panose="020B0604020202020204" pitchFamily="34" charset="0"/>
              </a:rPr>
              <a:t>), les douaniers, par exemple, sont les victimes faciles de systèmes où la culture admet qu'il n'est pas besoin de les payer [de manière décente] étant donné qu'ils peuvent tirer un avantage occulte de leurs fonctions.</a:t>
            </a:r>
          </a:p>
          <a:p>
            <a:pPr algn="just" eaLnBrk="1" hangingPunct="1">
              <a:spcBef>
                <a:spcPct val="0"/>
              </a:spcBef>
              <a:buFontTx/>
              <a:buNone/>
            </a:pPr>
            <a:r>
              <a:rPr lang="fr-FR" altLang="fr-FR" sz="1400" b="1">
                <a:latin typeface="Arial" panose="020B0604020202020204" pitchFamily="34" charset="0"/>
              </a:rPr>
              <a:t>Culture administrative et corporatiste peu propice</a:t>
            </a:r>
            <a:r>
              <a:rPr lang="fr-FR" altLang="fr-FR" sz="1400">
                <a:latin typeface="Arial" panose="020B0604020202020204" pitchFamily="34" charset="0"/>
              </a:rPr>
              <a:t> générant des craintes et qui dissuade toute dénonciation (ou simple remise en cause d'un système affecté) par les éléments intègres ou simplement désireux d'appliquer les règles existantes ; esprit de revanche du groupe et des supérieurs imposant des sanctions déguisées au lieu de valoriser l'intégrité (d'où la nécessité de véritables mesures et politiques de protection de la vie professionnelle des « </a:t>
            </a:r>
            <a:r>
              <a:rPr lang="fr-FR" altLang="fr-FR" sz="1400">
                <a:latin typeface="Arial" panose="020B0604020202020204" pitchFamily="34" charset="0"/>
                <a:hlinkClick r:id="rId11" tooltip="Lanceurs d'alerte"/>
              </a:rPr>
              <a:t>lanceurs d'alerte</a:t>
            </a:r>
            <a:r>
              <a:rPr lang="fr-FR" altLang="fr-FR" sz="1400">
                <a:latin typeface="Arial" panose="020B0604020202020204" pitchFamily="34" charset="0"/>
              </a:rPr>
              <a:t> » et éventuellement de leurs proches).</a:t>
            </a:r>
          </a:p>
          <a:p>
            <a:pPr algn="just" eaLnBrk="1" hangingPunct="1">
              <a:spcBef>
                <a:spcPct val="0"/>
              </a:spcBef>
              <a:buFontTx/>
              <a:buNone/>
            </a:pPr>
            <a:r>
              <a:rPr lang="fr-FR" altLang="fr-FR" sz="1400" b="1">
                <a:latin typeface="Arial" panose="020B0604020202020204" pitchFamily="34" charset="0"/>
              </a:rPr>
              <a:t>Aspects culturels</a:t>
            </a:r>
            <a:r>
              <a:rPr lang="fr-FR" altLang="fr-FR" sz="1400">
                <a:latin typeface="Arial" panose="020B0604020202020204" pitchFamily="34" charset="0"/>
              </a:rPr>
              <a:t> : le développement de la corruption est quelquefois attribué partiellement à des perversions de valeurs culturelles, lorsque par exemple la notion de respect ou de soumission à l'autorité est détournée de ses objectifs</a:t>
            </a:r>
            <a:r>
              <a:rPr lang="fr-FR" altLang="fr-FR" sz="1400" baseline="30000">
                <a:latin typeface="Arial" panose="020B0604020202020204" pitchFamily="34" charset="0"/>
                <a:hlinkClick r:id="rId12"/>
              </a:rPr>
              <a:t>8</a:t>
            </a:r>
            <a:r>
              <a:rPr lang="fr-FR" altLang="fr-FR" sz="1400">
                <a:latin typeface="Arial" panose="020B0604020202020204" pitchFamily="34" charset="0"/>
              </a:rPr>
              <a:t>. Une étude menée en 2006 (sur un échantillon toutefois limité de 193 étudiants issus de 43 pays) semble montrer une corrélation entre la propension à offrir des pots-de-vin et le degré de corruption existant dans le pays d'origine</a:t>
            </a:r>
            <a:r>
              <a:rPr lang="fr-FR" altLang="fr-FR" sz="1400" baseline="30000">
                <a:latin typeface="Arial" panose="020B0604020202020204" pitchFamily="34" charset="0"/>
                <a:hlinkClick r:id="rId12"/>
              </a:rPr>
              <a:t>9</a:t>
            </a:r>
            <a:r>
              <a:rPr lang="fr-FR" altLang="fr-FR" sz="1400">
                <a:latin typeface="Arial" panose="020B0604020202020204" pitchFamily="34" charset="0"/>
              </a:rPr>
              <a:t>.</a:t>
            </a:r>
          </a:p>
          <a:p>
            <a:pPr algn="just"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12"/>
              </a:rPr>
              <a:t>http://fr.wikipedia.org/wiki/Corruption</a:t>
            </a:r>
            <a:r>
              <a:rPr lang="fr-FR" altLang="fr-FR" sz="1200">
                <a:latin typeface="Arial" panose="020B0604020202020204" pitchFamily="34" charset="0"/>
              </a:rPr>
              <a:t> </a:t>
            </a:r>
          </a:p>
        </p:txBody>
      </p:sp>
      <p:sp>
        <p:nvSpPr>
          <p:cNvPr id="107525"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8547" name="Espace réservé du numéro de diapositive 2"/>
          <p:cNvSpPr txBox="1">
            <a:spLocks/>
          </p:cNvSpPr>
          <p:nvPr/>
        </p:nvSpPr>
        <p:spPr bwMode="auto">
          <a:xfrm>
            <a:off x="250827" y="188914"/>
            <a:ext cx="64876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D1AA0FC-163F-43E8-B4B7-422CE0C0306A}" type="slidenum">
              <a:rPr lang="fr-FR" altLang="fr-FR" sz="1200">
                <a:solidFill>
                  <a:srgbClr val="898989"/>
                </a:solidFill>
              </a:rPr>
              <a:pPr algn="r" eaLnBrk="1" hangingPunct="1">
                <a:spcBef>
                  <a:spcPct val="0"/>
                </a:spcBef>
                <a:buFontTx/>
                <a:buNone/>
              </a:pPr>
              <a:t>129</a:t>
            </a:fld>
            <a:endParaRPr lang="fr-FR" altLang="fr-FR" sz="1200">
              <a:solidFill>
                <a:srgbClr val="898989"/>
              </a:solidFill>
            </a:endParaRPr>
          </a:p>
        </p:txBody>
      </p:sp>
      <p:sp>
        <p:nvSpPr>
          <p:cNvPr id="108548"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08549" name="ZoneTexte 5"/>
          <p:cNvSpPr txBox="1">
            <a:spLocks noChangeArrowheads="1"/>
          </p:cNvSpPr>
          <p:nvPr/>
        </p:nvSpPr>
        <p:spPr bwMode="auto">
          <a:xfrm>
            <a:off x="107950" y="981075"/>
            <a:ext cx="89281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400">
                <a:latin typeface="Arial" panose="020B0604020202020204" pitchFamily="34" charset="0"/>
              </a:rPr>
              <a:t> « […] </a:t>
            </a:r>
            <a:r>
              <a:rPr lang="fr-FR" altLang="fr-FR" sz="1400" i="1">
                <a:latin typeface="Arial" panose="020B0604020202020204" pitchFamily="34" charset="0"/>
              </a:rPr>
              <a:t>l'absence de maturité et de compétence et, de surcroît, par la culture malhonnête de la véna</a:t>
            </a:r>
            <a:r>
              <a:rPr lang="fr-FR" altLang="fr-FR" sz="1400">
                <a:latin typeface="Arial" panose="020B0604020202020204" pitchFamily="34" charset="0"/>
              </a:rPr>
              <a:t>lité" (selon Mario Andressol, le Directeur Général de la Police Nationale d'Haïti (PNH)).</a:t>
            </a:r>
          </a:p>
          <a:p>
            <a:pPr algn="just" eaLnBrk="1" hangingPunct="1">
              <a:spcBef>
                <a:spcPct val="0"/>
              </a:spcBef>
            </a:pPr>
            <a:r>
              <a:rPr lang="fr-FR" altLang="fr-FR" sz="1400">
                <a:latin typeface="Arial" panose="020B0604020202020204" pitchFamily="34" charset="0"/>
              </a:rPr>
              <a:t> Le fait que les magistrats soient mal payés, ainsi que la précarité de la fonction de magistrat et du personnel judiciaire et de la police. </a:t>
            </a:r>
          </a:p>
          <a:p>
            <a:pPr algn="just" eaLnBrk="1" hangingPunct="1">
              <a:spcBef>
                <a:spcPct val="0"/>
              </a:spcBef>
            </a:pPr>
            <a:r>
              <a:rPr lang="fr-FR" altLang="fr-FR" sz="1400">
                <a:latin typeface="Arial" panose="020B0604020202020204" pitchFamily="34" charset="0"/>
              </a:rPr>
              <a:t> L’immunité des responsables politiques (le fait qu’ils soient toujours acquittés, que les enquêtes les concernant soient toujours enterrées …). La culture de l’immunité.</a:t>
            </a:r>
          </a:p>
          <a:p>
            <a:pPr eaLnBrk="1" hangingPunct="1">
              <a:spcBef>
                <a:spcPct val="0"/>
              </a:spcBef>
              <a:buFontTx/>
              <a:buNone/>
            </a:pPr>
            <a:endParaRPr lang="fr-FR" altLang="fr-FR" sz="1200">
              <a:latin typeface="Arial" panose="020B0604020202020204" pitchFamily="34" charset="0"/>
            </a:endParaRPr>
          </a:p>
          <a:p>
            <a:pPr eaLnBrk="1" hangingPunct="1">
              <a:spcBef>
                <a:spcPct val="0"/>
              </a:spcBef>
              <a:buFontTx/>
              <a:buNone/>
            </a:pPr>
            <a:r>
              <a:rPr lang="fr-FR" altLang="fr-FR" sz="1200">
                <a:latin typeface="Arial" panose="020B0604020202020204" pitchFamily="34" charset="0"/>
              </a:rPr>
              <a:t>Source : </a:t>
            </a:r>
            <a:r>
              <a:rPr lang="fr-FR" altLang="fr-FR" sz="1200" i="1">
                <a:latin typeface="Arial" panose="020B0604020202020204" pitchFamily="34" charset="0"/>
              </a:rPr>
              <a:t>Plaidoyer pour combattre la corruption dans le système judiciaire haïtien</a:t>
            </a:r>
            <a:r>
              <a:rPr lang="fr-FR" altLang="fr-FR" sz="1200">
                <a:latin typeface="Arial" panose="020B0604020202020204" pitchFamily="34" charset="0"/>
              </a:rPr>
              <a:t>, Patrick Mackintosh Jean, Université d'état d'Haïti, école de droit et des sciences économiques des Cayes, Licence en droit 2004, </a:t>
            </a:r>
            <a:r>
              <a:rPr lang="fr-FR" altLang="fr-FR" sz="1200">
                <a:latin typeface="Arial" panose="020B0604020202020204" pitchFamily="34" charset="0"/>
                <a:hlinkClick r:id="rId2"/>
              </a:rPr>
              <a:t>http://www.memoireonline.com/02/12/5331/m_Plaidoyer-pour-combattre-la-corruption-dans-le-systeme-judiciaire-hatien.html</a:t>
            </a:r>
            <a:r>
              <a:rPr lang="fr-FR" altLang="fr-FR" sz="1200">
                <a:latin typeface="Arial" panose="020B0604020202020204" pitchFamily="34" charset="0"/>
              </a:rPr>
              <a:t> </a:t>
            </a:r>
          </a:p>
          <a:p>
            <a:pPr eaLnBrk="1" hangingPunct="1">
              <a:spcBef>
                <a:spcPct val="0"/>
              </a:spcBef>
              <a:buFontTx/>
              <a:buNone/>
            </a:pPr>
            <a:endParaRPr lang="fr-FR" altLang="fr-FR" sz="1400">
              <a:latin typeface="Arial" panose="020B0604020202020204" pitchFamily="34" charset="0"/>
            </a:endParaRPr>
          </a:p>
          <a:p>
            <a:pPr eaLnBrk="1" hangingPunct="1">
              <a:spcBef>
                <a:spcPct val="0"/>
              </a:spcBef>
              <a:buFontTx/>
              <a:buNone/>
            </a:pPr>
            <a:r>
              <a:rPr lang="fr-FR" altLang="fr-FR" sz="1400">
                <a:latin typeface="Arial" panose="020B0604020202020204" pitchFamily="34" charset="0"/>
                <a:hlinkClick r:id="rId3" tooltip="Robert Klitgaard (page inexistante)"/>
              </a:rPr>
              <a:t>Robert Klitgaard</a:t>
            </a:r>
            <a:r>
              <a:rPr lang="fr-FR" altLang="fr-FR" sz="1400">
                <a:latin typeface="Arial" panose="020B0604020202020204" pitchFamily="34" charset="0"/>
              </a:rPr>
              <a:t> a posé l'équation schématique suivante en ce qui concerne la corruption :</a:t>
            </a:r>
          </a:p>
          <a:p>
            <a:pPr eaLnBrk="1" hangingPunct="1">
              <a:spcBef>
                <a:spcPct val="0"/>
              </a:spcBef>
              <a:buFontTx/>
              <a:buNone/>
            </a:pPr>
            <a:r>
              <a:rPr lang="fr-FR" altLang="fr-FR" sz="1400">
                <a:latin typeface="Arial" panose="020B0604020202020204" pitchFamily="34" charset="0"/>
              </a:rPr>
              <a:t>Corruption = </a:t>
            </a:r>
            <a:r>
              <a:rPr lang="fr-FR" altLang="fr-FR" sz="1400">
                <a:latin typeface="Arial" panose="020B0604020202020204" pitchFamily="34" charset="0"/>
                <a:hlinkClick r:id="rId4" tooltip="Monopole"/>
              </a:rPr>
              <a:t>Monopole</a:t>
            </a:r>
            <a:r>
              <a:rPr lang="fr-FR" altLang="fr-FR" sz="1400">
                <a:latin typeface="Arial" panose="020B0604020202020204" pitchFamily="34" charset="0"/>
              </a:rPr>
              <a:t> + </a:t>
            </a:r>
            <a:r>
              <a:rPr lang="fr-FR" altLang="fr-FR" sz="1400">
                <a:latin typeface="Arial" panose="020B0604020202020204" pitchFamily="34" charset="0"/>
                <a:hlinkClick r:id="rId5" tooltip="Pouvoir"/>
              </a:rPr>
              <a:t>Pouvoir</a:t>
            </a:r>
            <a:r>
              <a:rPr lang="fr-FR" altLang="fr-FR" sz="1400">
                <a:latin typeface="Arial" panose="020B0604020202020204" pitchFamily="34" charset="0"/>
              </a:rPr>
              <a:t> - </a:t>
            </a:r>
            <a:r>
              <a:rPr lang="fr-FR" altLang="fr-FR" sz="1400">
                <a:latin typeface="Arial" panose="020B0604020202020204" pitchFamily="34" charset="0"/>
                <a:hlinkClick r:id="rId6" tooltip="Transparence"/>
              </a:rPr>
              <a:t>Transparence</a:t>
            </a:r>
            <a:endParaRPr lang="fr-FR" altLang="fr-FR" sz="1400">
              <a:latin typeface="Arial" panose="020B0604020202020204" pitchFamily="34" charset="0"/>
            </a:endParaRPr>
          </a:p>
          <a:p>
            <a:pPr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Ces causes sont complexes et multifactorielles, présentes à tous les échelons.</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Mais les 2 principales causes </a:t>
            </a:r>
            <a:r>
              <a:rPr lang="fr-FR" altLang="fr-FR" sz="1400" b="1">
                <a:latin typeface="Arial" panose="020B0604020202020204" pitchFamily="34" charset="0"/>
              </a:rPr>
              <a:t>sont l’absence de morale et la pauvreté</a:t>
            </a:r>
            <a:r>
              <a:rPr lang="fr-FR" altLang="fr-FR" sz="1400">
                <a:latin typeface="Arial" panose="020B0604020202020204" pitchFamily="34" charset="0"/>
              </a:rPr>
              <a:t> :</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1) </a:t>
            </a:r>
            <a:r>
              <a:rPr lang="fr-FR" altLang="fr-FR" sz="1400" b="1">
                <a:latin typeface="Arial" panose="020B0604020202020204" pitchFamily="34" charset="0"/>
              </a:rPr>
              <a:t>L’absence de civisme et de morale</a:t>
            </a:r>
            <a:r>
              <a:rPr lang="fr-FR" altLang="fr-FR" sz="1400">
                <a:latin typeface="Arial" panose="020B0604020202020204" pitchFamily="34" charset="0"/>
              </a:rPr>
              <a:t> ... Tous les hommes politiques ne veut être au gouvernement ou à la tête de l’état que pour s'enrichir. </a:t>
            </a:r>
          </a:p>
          <a:p>
            <a:pPr algn="just" eaLnBrk="1" hangingPunct="1">
              <a:spcBef>
                <a:spcPct val="0"/>
              </a:spcBef>
              <a:buFontTx/>
              <a:buNone/>
            </a:pPr>
            <a:r>
              <a:rPr lang="fr-FR" altLang="fr-FR" sz="1400">
                <a:latin typeface="Arial" panose="020B0604020202020204" pitchFamily="34" charset="0"/>
              </a:rPr>
              <a:t>2) </a:t>
            </a:r>
            <a:r>
              <a:rPr lang="fr-FR" altLang="fr-FR" sz="1400" b="1">
                <a:latin typeface="Arial" panose="020B0604020202020204" pitchFamily="34" charset="0"/>
              </a:rPr>
              <a:t>L’économie mal gérée</a:t>
            </a:r>
            <a:r>
              <a:rPr lang="fr-FR" altLang="fr-FR" sz="1400">
                <a:latin typeface="Arial" panose="020B0604020202020204" pitchFamily="34" charset="0"/>
              </a:rPr>
              <a:t>, l’absence de contrôle … porte ouverte à la corruption.</a:t>
            </a:r>
          </a:p>
          <a:p>
            <a:pPr algn="just" eaLnBrk="1" hangingPunct="1">
              <a:spcBef>
                <a:spcPct val="0"/>
              </a:spcBef>
              <a:buFontTx/>
              <a:buNone/>
            </a:pPr>
            <a:r>
              <a:rPr lang="fr-FR" altLang="fr-FR" sz="1400">
                <a:latin typeface="Arial" panose="020B0604020202020204" pitchFamily="34" charset="0"/>
              </a:rPr>
              <a:t>3) </a:t>
            </a:r>
            <a:r>
              <a:rPr lang="fr-FR" altLang="fr-FR" sz="1400" b="1">
                <a:latin typeface="Arial" panose="020B0604020202020204" pitchFamily="34" charset="0"/>
              </a:rPr>
              <a:t>Les bas salaires des fonctionnaires</a:t>
            </a:r>
            <a:r>
              <a:rPr lang="fr-FR" altLang="fr-FR" sz="1400">
                <a:latin typeface="Arial" panose="020B0604020202020204" pitchFamily="34" charset="0"/>
              </a:rPr>
              <a:t> : Le policier, l’employé de mairie, le fonctionnaire des impôts etc., mal payés et éduqués, eux aussi cherchent à s'en sortir. Or puisque là-haut, ils s'en « mettent plein les poches », et comme ces fonctionnaires n'arrivent pas joindre les 2 bouts, eux aussi veulent aussi une meilleure vie _ à l’exemple de leur dirigeant _, avoir une habitation descente, pouvoir payer les études de leurs enfants, pouvoir payer les soins de santé, quand un membre de leur famille est malade etc.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2916239" y="1111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267"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BE3CA2-5DE7-4F1C-8E4B-2F6CB4748946}"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sp>
        <p:nvSpPr>
          <p:cNvPr id="11268" name="ZoneTexte 3"/>
          <p:cNvSpPr txBox="1">
            <a:spLocks noChangeArrowheads="1"/>
          </p:cNvSpPr>
          <p:nvPr/>
        </p:nvSpPr>
        <p:spPr bwMode="auto">
          <a:xfrm>
            <a:off x="137587" y="570024"/>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2. </a:t>
            </a:r>
            <a:r>
              <a:rPr lang="fr-FR" altLang="fr-FR" sz="1800" b="1" dirty="0"/>
              <a:t>Citations (suite)</a:t>
            </a:r>
          </a:p>
        </p:txBody>
      </p:sp>
      <p:sp>
        <p:nvSpPr>
          <p:cNvPr id="5" name="ZoneTexte 4"/>
          <p:cNvSpPr txBox="1">
            <a:spLocks noChangeArrowheads="1"/>
          </p:cNvSpPr>
          <p:nvPr/>
        </p:nvSpPr>
        <p:spPr bwMode="auto">
          <a:xfrm>
            <a:off x="137586" y="1052736"/>
            <a:ext cx="8856662" cy="5539978"/>
          </a:xfrm>
          <a:prstGeom prst="rect">
            <a:avLst/>
          </a:prstGeom>
          <a:noFill/>
          <a:ln w="9525">
            <a:noFill/>
            <a:miter lim="800000"/>
            <a:headEnd/>
            <a:tailEnd/>
          </a:ln>
        </p:spPr>
        <p:txBody>
          <a:bodyPr>
            <a:spAutoFit/>
          </a:bodyPr>
          <a:lstStyle/>
          <a:p>
            <a:pPr algn="just" eaLnBrk="1" hangingPunct="1">
              <a:defRPr/>
            </a:pPr>
            <a:r>
              <a:rPr lang="fr-FR" i="1" dirty="0">
                <a:latin typeface="+mn-lt"/>
              </a:rPr>
              <a:t>La </a:t>
            </a:r>
            <a:r>
              <a:rPr lang="fr-FR" b="1" i="1" dirty="0">
                <a:latin typeface="+mn-lt"/>
              </a:rPr>
              <a:t>corruption</a:t>
            </a:r>
            <a:r>
              <a:rPr lang="fr-FR" i="1" dirty="0">
                <a:latin typeface="+mn-lt"/>
              </a:rPr>
              <a:t>, ce peu d'aptitude à goûter les avantages de la liberté, a nécessairement sa source dans une extrême inégalité</a:t>
            </a:r>
            <a:r>
              <a:rPr lang="fr-FR" dirty="0">
                <a:latin typeface="+mn-lt"/>
              </a:rPr>
              <a:t>... </a:t>
            </a:r>
            <a:r>
              <a:rPr lang="fr-FR" i="1" dirty="0">
                <a:latin typeface="+mn-lt"/>
              </a:rPr>
              <a:t>Les hommes ont tant de '</a:t>
            </a:r>
            <a:r>
              <a:rPr lang="fr-FR" i="1" dirty="0" err="1">
                <a:latin typeface="+mn-lt"/>
              </a:rPr>
              <a:t>simplesse</a:t>
            </a:r>
            <a:r>
              <a:rPr lang="fr-FR" i="1" dirty="0">
                <a:latin typeface="+mn-lt"/>
              </a:rPr>
              <a:t>', ils se plient si servilement aux nécessités du moment que le trompeur trouvera toujours quelqu'un qui se laisse tromper. </a:t>
            </a:r>
            <a:r>
              <a:rPr lang="fr-FR" sz="1200" dirty="0">
                <a:latin typeface="+mn-lt"/>
              </a:rPr>
              <a:t>Source : Discours sur Tite-Live, Œuvres complètes de N. </a:t>
            </a:r>
            <a:r>
              <a:rPr lang="fr-FR" sz="1200" dirty="0" err="1">
                <a:latin typeface="+mn-lt"/>
              </a:rPr>
              <a:t>Machiavelli</a:t>
            </a:r>
            <a:r>
              <a:rPr lang="fr-FR" sz="1200" dirty="0">
                <a:latin typeface="+mn-lt"/>
              </a:rPr>
              <a:t>, Volume 1, </a:t>
            </a:r>
            <a:r>
              <a:rPr lang="fr-FR" sz="1200" dirty="0" err="1">
                <a:latin typeface="+mn-lt"/>
              </a:rPr>
              <a:t>Niccolò</a:t>
            </a:r>
            <a:r>
              <a:rPr lang="fr-FR" sz="1200" dirty="0">
                <a:latin typeface="+mn-lt"/>
              </a:rPr>
              <a:t> </a:t>
            </a:r>
            <a:r>
              <a:rPr lang="fr-FR" sz="1200" dirty="0" err="1">
                <a:latin typeface="+mn-lt"/>
              </a:rPr>
              <a:t>Machiavelli</a:t>
            </a:r>
            <a:r>
              <a:rPr lang="fr-FR" sz="1200" dirty="0">
                <a:latin typeface="+mn-lt"/>
              </a:rPr>
              <a:t> [Nicolas Machiavel].</a:t>
            </a:r>
            <a:endParaRPr lang="fr-FR" sz="1200" dirty="0">
              <a:latin typeface="+mn-lt"/>
              <a:cs typeface="Arial" charset="0"/>
            </a:endParaRPr>
          </a:p>
          <a:p>
            <a:pPr eaLnBrk="1" hangingPunct="1">
              <a:defRPr/>
            </a:pPr>
            <a:endParaRPr lang="fr-FR" dirty="0">
              <a:latin typeface="Calibri" pitchFamily="34" charset="0"/>
              <a:cs typeface="Arial" charset="0"/>
            </a:endParaRPr>
          </a:p>
          <a:p>
            <a:pPr eaLnBrk="1" hangingPunct="1">
              <a:defRPr/>
            </a:pPr>
            <a:r>
              <a:rPr lang="fr-FR" i="1" dirty="0">
                <a:latin typeface="Calibri" pitchFamily="34" charset="0"/>
                <a:cs typeface="Arial" charset="0"/>
              </a:rPr>
              <a:t>Nos écoles enseignent la morale féodale </a:t>
            </a:r>
            <a:r>
              <a:rPr lang="fr-FR" b="1" i="1" dirty="0">
                <a:latin typeface="Calibri" pitchFamily="34" charset="0"/>
                <a:cs typeface="Arial" charset="0"/>
              </a:rPr>
              <a:t>corrompue</a:t>
            </a:r>
            <a:r>
              <a:rPr lang="fr-FR" i="1" dirty="0">
                <a:latin typeface="Calibri" pitchFamily="34" charset="0"/>
                <a:cs typeface="Arial" charset="0"/>
              </a:rPr>
              <a:t> par le commerce et offre comme modèles d'hommes illustres et qui ont réussi le militaire conquérant, le baron voleur et le profiteur</a:t>
            </a:r>
            <a:r>
              <a:rPr lang="fr-FR" dirty="0">
                <a:latin typeface="Calibri" pitchFamily="34" charset="0"/>
                <a:cs typeface="Arial" charset="0"/>
              </a:rPr>
              <a:t>.  </a:t>
            </a:r>
            <a:r>
              <a:rPr lang="fr-FR" sz="1200" dirty="0">
                <a:latin typeface="Calibri" pitchFamily="34" charset="0"/>
                <a:cs typeface="Arial" charset="0"/>
              </a:rPr>
              <a:t>Source : George Bernard Shaw - 1856-1950 - En remontant à Mathusalem – 1920.</a:t>
            </a:r>
          </a:p>
          <a:p>
            <a:pPr eaLnBrk="1" hangingPunct="1">
              <a:defRPr/>
            </a:pPr>
            <a:endParaRPr lang="fr-FR" dirty="0">
              <a:latin typeface="Calibri" pitchFamily="34" charset="0"/>
              <a:cs typeface="Arial" charset="0"/>
            </a:endParaRPr>
          </a:p>
          <a:p>
            <a:pPr eaLnBrk="1" hangingPunct="1">
              <a:defRPr/>
            </a:pPr>
            <a:r>
              <a:rPr lang="fr-FR" i="1" dirty="0">
                <a:latin typeface="Calibri" pitchFamily="34" charset="0"/>
                <a:cs typeface="Arial" charset="0"/>
              </a:rPr>
              <a:t>Si les empires, les grades, les places ne s'obtenaient pas par la </a:t>
            </a:r>
            <a:r>
              <a:rPr lang="fr-FR" b="1" i="1" dirty="0">
                <a:latin typeface="Calibri" pitchFamily="34" charset="0"/>
                <a:cs typeface="Arial" charset="0"/>
              </a:rPr>
              <a:t>corruption</a:t>
            </a:r>
            <a:r>
              <a:rPr lang="fr-FR" i="1" dirty="0">
                <a:latin typeface="Calibri" pitchFamily="34" charset="0"/>
                <a:cs typeface="Arial" charset="0"/>
              </a:rPr>
              <a:t>, si les honneurs purs n'étaient achetés qu'au prix du mérite, que de gens qui sont nus seraient couverts, que de gens qui commandent seraient commandés</a:t>
            </a:r>
            <a:r>
              <a:rPr lang="fr-FR" dirty="0">
                <a:latin typeface="Calibri" pitchFamily="34" charset="0"/>
                <a:cs typeface="Arial" charset="0"/>
              </a:rPr>
              <a:t>.</a:t>
            </a:r>
          </a:p>
          <a:p>
            <a:pPr eaLnBrk="1" hangingPunct="1">
              <a:defRPr/>
            </a:pPr>
            <a:r>
              <a:rPr lang="fr-FR" sz="1200" dirty="0">
                <a:latin typeface="Calibri" pitchFamily="34" charset="0"/>
                <a:cs typeface="Arial" charset="0"/>
              </a:rPr>
              <a:t>Source : William Shakespeare (1564-1616), Le Marchand de Venise.</a:t>
            </a:r>
          </a:p>
          <a:p>
            <a:pPr eaLnBrk="1" hangingPunct="1">
              <a:defRPr/>
            </a:pPr>
            <a:endParaRPr lang="fr-FR" dirty="0">
              <a:latin typeface="Calibri" pitchFamily="34" charset="0"/>
              <a:cs typeface="Arial" charset="0"/>
            </a:endParaRPr>
          </a:p>
          <a:p>
            <a:pPr eaLnBrk="1" hangingPunct="1">
              <a:defRPr/>
            </a:pPr>
            <a:r>
              <a:rPr lang="fr-FR" i="1" dirty="0">
                <a:latin typeface="Calibri" pitchFamily="34" charset="0"/>
                <a:cs typeface="Arial" charset="0"/>
              </a:rPr>
              <a:t>Révélée, la </a:t>
            </a:r>
            <a:r>
              <a:rPr lang="fr-FR" b="1" i="1" dirty="0">
                <a:latin typeface="Calibri" pitchFamily="34" charset="0"/>
                <a:cs typeface="Arial" charset="0"/>
              </a:rPr>
              <a:t>corruption</a:t>
            </a:r>
            <a:r>
              <a:rPr lang="fr-FR" i="1" dirty="0">
                <a:latin typeface="Calibri" pitchFamily="34" charset="0"/>
                <a:cs typeface="Arial" charset="0"/>
              </a:rPr>
              <a:t> financière peut être combattue et sanctionnée. La corruption des idées est plus insidieuse, plus subtile et, à ce titre, d'une dangerosité plus essentielle.</a:t>
            </a:r>
          </a:p>
          <a:p>
            <a:pPr eaLnBrk="1" hangingPunct="1">
              <a:defRPr/>
            </a:pPr>
            <a:r>
              <a:rPr lang="fr-FR" sz="1200" dirty="0">
                <a:latin typeface="Calibri" pitchFamily="34" charset="0"/>
                <a:cs typeface="Arial" charset="0"/>
              </a:rPr>
              <a:t>Source : </a:t>
            </a:r>
            <a:r>
              <a:rPr lang="fr-FR" sz="1200" dirty="0" err="1">
                <a:latin typeface="Calibri" pitchFamily="34" charset="0"/>
                <a:cs typeface="Arial" charset="0"/>
              </a:rPr>
              <a:t>Edwy</a:t>
            </a:r>
            <a:r>
              <a:rPr lang="fr-FR" sz="1200" dirty="0">
                <a:latin typeface="Calibri" pitchFamily="34" charset="0"/>
                <a:cs typeface="Arial" charset="0"/>
              </a:rPr>
              <a:t> </a:t>
            </a:r>
            <a:r>
              <a:rPr lang="fr-FR" sz="1200" dirty="0" err="1">
                <a:latin typeface="Calibri" pitchFamily="34" charset="0"/>
                <a:cs typeface="Arial" charset="0"/>
              </a:rPr>
              <a:t>Plenel</a:t>
            </a:r>
            <a:r>
              <a:rPr lang="fr-FR" sz="1200" dirty="0">
                <a:latin typeface="Calibri" pitchFamily="34" charset="0"/>
                <a:cs typeface="Arial" charset="0"/>
              </a:rPr>
              <a:t>, </a:t>
            </a:r>
            <a:r>
              <a:rPr lang="fr-FR" sz="1200" i="1" dirty="0">
                <a:latin typeface="+mn-lt"/>
                <a:cs typeface="Arial" charset="0"/>
              </a:rPr>
              <a:t>Secrets de jeunesse, </a:t>
            </a:r>
            <a:r>
              <a:rPr lang="fr-FR" sz="1200" dirty="0">
                <a:latin typeface="+mn-lt"/>
                <a:cs typeface="Arial" charset="0"/>
              </a:rPr>
              <a:t>Stock, 2001 </a:t>
            </a:r>
            <a:r>
              <a:rPr lang="fr-FR" sz="1200" dirty="0">
                <a:latin typeface="Calibri" pitchFamily="34" charset="0"/>
                <a:cs typeface="Arial" charset="0"/>
              </a:rPr>
              <a:t>(ancien directeur du journal Le Monde. Directeur de </a:t>
            </a:r>
            <a:r>
              <a:rPr lang="fr-FR" sz="1200" dirty="0" err="1">
                <a:latin typeface="Calibri" pitchFamily="34" charset="0"/>
                <a:cs typeface="Arial" charset="0"/>
              </a:rPr>
              <a:t>Mediapart</a:t>
            </a:r>
            <a:r>
              <a:rPr lang="fr-FR" sz="1200" dirty="0">
                <a:latin typeface="Calibri" pitchFamily="34" charset="0"/>
                <a:cs typeface="Arial" charset="0"/>
              </a:rPr>
              <a:t>).</a:t>
            </a:r>
          </a:p>
          <a:p>
            <a:pPr eaLnBrk="1" hangingPunct="1">
              <a:defRPr/>
            </a:pPr>
            <a:endParaRPr lang="fr-FR" dirty="0">
              <a:latin typeface="Calibri" pitchFamily="34" charset="0"/>
              <a:cs typeface="Arial" charset="0"/>
            </a:endParaRPr>
          </a:p>
          <a:p>
            <a:pPr eaLnBrk="1" hangingPunct="1">
              <a:defRPr/>
            </a:pPr>
            <a:r>
              <a:rPr lang="fr-FR" dirty="0">
                <a:latin typeface="+mn-lt"/>
                <a:cs typeface="Arial" charset="0"/>
              </a:rPr>
              <a:t>« </a:t>
            </a:r>
            <a:r>
              <a:rPr lang="fr-FR" i="1" dirty="0">
                <a:latin typeface="+mn-lt"/>
                <a:cs typeface="Arial" charset="0"/>
              </a:rPr>
              <a:t>Plus on </a:t>
            </a:r>
            <a:r>
              <a:rPr lang="fr-FR" b="1" i="1" dirty="0">
                <a:latin typeface="+mn-lt"/>
                <a:cs typeface="Arial" charset="0"/>
                <a:hlinkClick r:id="rId2"/>
              </a:rPr>
              <a:t>corrompt</a:t>
            </a:r>
            <a:r>
              <a:rPr lang="fr-FR" i="1" dirty="0">
                <a:latin typeface="+mn-lt"/>
                <a:cs typeface="Arial" charset="0"/>
              </a:rPr>
              <a:t>, plus la </a:t>
            </a:r>
            <a:r>
              <a:rPr lang="fr-FR" b="1" i="1" dirty="0">
                <a:latin typeface="+mn-lt"/>
                <a:cs typeface="Arial" charset="0"/>
                <a:hlinkClick r:id="rId3"/>
              </a:rPr>
              <a:t>corruption</a:t>
            </a:r>
            <a:r>
              <a:rPr lang="fr-FR" i="1" dirty="0">
                <a:latin typeface="+mn-lt"/>
                <a:cs typeface="Arial" charset="0"/>
              </a:rPr>
              <a:t> </a:t>
            </a:r>
            <a:r>
              <a:rPr lang="fr-FR" i="1" dirty="0">
                <a:latin typeface="+mn-lt"/>
                <a:cs typeface="Arial" charset="0"/>
                <a:hlinkClick r:id="rId4"/>
              </a:rPr>
              <a:t>coûte</a:t>
            </a:r>
            <a:r>
              <a:rPr lang="fr-FR" i="1" dirty="0">
                <a:latin typeface="+mn-lt"/>
                <a:cs typeface="Arial" charset="0"/>
              </a:rPr>
              <a:t>, et elle ne rend </a:t>
            </a:r>
            <a:r>
              <a:rPr lang="fr-FR" i="1" dirty="0">
                <a:latin typeface="+mn-lt"/>
                <a:cs typeface="Arial" charset="0"/>
                <a:hlinkClick r:id="rId5"/>
              </a:rPr>
              <a:t>point</a:t>
            </a:r>
            <a:r>
              <a:rPr lang="fr-FR" i="1" dirty="0">
                <a:latin typeface="+mn-lt"/>
                <a:cs typeface="Arial" charset="0"/>
              </a:rPr>
              <a:t> à </a:t>
            </a:r>
            <a:r>
              <a:rPr lang="fr-FR" i="1" dirty="0">
                <a:latin typeface="+mn-lt"/>
                <a:cs typeface="Arial" charset="0"/>
                <a:hlinkClick r:id="rId6"/>
              </a:rPr>
              <a:t>proportion</a:t>
            </a:r>
            <a:r>
              <a:rPr lang="fr-FR" i="1" dirty="0">
                <a:latin typeface="+mn-lt"/>
                <a:cs typeface="Arial" charset="0"/>
              </a:rPr>
              <a:t> de l'</a:t>
            </a:r>
            <a:r>
              <a:rPr lang="fr-FR" i="1" dirty="0">
                <a:latin typeface="+mn-lt"/>
                <a:cs typeface="Arial" charset="0"/>
                <a:hlinkClick r:id="rId7"/>
              </a:rPr>
              <a:t>achat</a:t>
            </a:r>
            <a:r>
              <a:rPr lang="fr-FR" dirty="0">
                <a:latin typeface="+mn-lt"/>
                <a:cs typeface="Arial" charset="0"/>
              </a:rPr>
              <a:t> », </a:t>
            </a:r>
            <a:r>
              <a:rPr lang="fr-FR" sz="1200" dirty="0">
                <a:cs typeface="Arial" charset="0"/>
              </a:rPr>
              <a:t>Source : </a:t>
            </a:r>
            <a:r>
              <a:rPr lang="fr-FR" sz="1200" i="1" dirty="0">
                <a:cs typeface="Arial" charset="0"/>
                <a:hlinkClick r:id="rId8"/>
              </a:rPr>
              <a:t>Mes pensées ou Le qu'en dira-t-on (1752), CC</a:t>
            </a:r>
            <a:r>
              <a:rPr lang="fr-FR" sz="1200" dirty="0">
                <a:cs typeface="Arial" charset="0"/>
                <a:hlinkClick r:id="rId8"/>
              </a:rPr>
              <a:t>CLIV</a:t>
            </a:r>
            <a:r>
              <a:rPr lang="fr-FR" sz="1200" dirty="0">
                <a:cs typeface="Arial" charset="0"/>
              </a:rPr>
              <a:t>, </a:t>
            </a:r>
            <a:r>
              <a:rPr lang="fr-FR" sz="1200" dirty="0">
                <a:cs typeface="Arial" charset="0"/>
                <a:hlinkClick r:id="rId9"/>
              </a:rPr>
              <a:t>Laurent </a:t>
            </a:r>
            <a:r>
              <a:rPr lang="fr-FR" sz="1200" dirty="0" err="1">
                <a:cs typeface="Arial" charset="0"/>
                <a:hlinkClick r:id="rId9"/>
              </a:rPr>
              <a:t>Angliviel</a:t>
            </a:r>
            <a:r>
              <a:rPr lang="fr-FR" sz="1200" dirty="0">
                <a:cs typeface="Arial" charset="0"/>
                <a:hlinkClick r:id="rId9"/>
              </a:rPr>
              <a:t> de La </a:t>
            </a:r>
            <a:r>
              <a:rPr lang="fr-FR" sz="1200" dirty="0" err="1">
                <a:cs typeface="Arial" charset="0"/>
                <a:hlinkClick r:id="rId9"/>
              </a:rPr>
              <a:t>Beaumelle</a:t>
            </a:r>
            <a:endParaRPr lang="fr-FR" dirty="0">
              <a:latin typeface="Calibri" pitchFamily="34" charset="0"/>
              <a:cs typeface="Arial"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9571" name="Espace réservé du numéro de diapositive 2"/>
          <p:cNvSpPr txBox="1">
            <a:spLocks/>
          </p:cNvSpPr>
          <p:nvPr/>
        </p:nvSpPr>
        <p:spPr bwMode="auto">
          <a:xfrm>
            <a:off x="250827" y="188914"/>
            <a:ext cx="576759"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1A8CC7C-D77F-4D02-8C35-0F9874AA189E}" type="slidenum">
              <a:rPr lang="fr-FR" altLang="fr-FR" sz="1200">
                <a:solidFill>
                  <a:srgbClr val="898989"/>
                </a:solidFill>
              </a:rPr>
              <a:pPr algn="r" eaLnBrk="1" hangingPunct="1">
                <a:spcBef>
                  <a:spcPct val="0"/>
                </a:spcBef>
                <a:buFontTx/>
                <a:buNone/>
              </a:pPr>
              <a:t>130</a:t>
            </a:fld>
            <a:endParaRPr lang="fr-FR" altLang="fr-FR" sz="1200">
              <a:solidFill>
                <a:srgbClr val="898989"/>
              </a:solidFill>
            </a:endParaRPr>
          </a:p>
        </p:txBody>
      </p:sp>
      <p:sp>
        <p:nvSpPr>
          <p:cNvPr id="109572"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09573" name="ZoneTexte 5"/>
          <p:cNvSpPr txBox="1">
            <a:spLocks noChangeArrowheads="1"/>
          </p:cNvSpPr>
          <p:nvPr/>
        </p:nvSpPr>
        <p:spPr bwMode="auto">
          <a:xfrm>
            <a:off x="179390" y="1011239"/>
            <a:ext cx="87852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800" dirty="0">
                <a:latin typeface="Arial" panose="020B0604020202020204" pitchFamily="34" charset="0"/>
              </a:rPr>
              <a:t>La plupart des études sur la corruption pointent des facteurs institutionnels :</a:t>
            </a:r>
          </a:p>
          <a:p>
            <a:pPr algn="just" eaLnBrk="1" hangingPunct="1">
              <a:spcBef>
                <a:spcPct val="0"/>
              </a:spcBef>
              <a:buFont typeface="Arial" panose="020B0604020202020204" pitchFamily="34" charset="0"/>
              <a:buNone/>
            </a:pPr>
            <a:endParaRPr lang="fr-FR" altLang="fr-FR" sz="1800" dirty="0">
              <a:latin typeface="Arial" panose="020B0604020202020204" pitchFamily="34" charset="0"/>
            </a:endParaRPr>
          </a:p>
          <a:p>
            <a:pPr algn="just" eaLnBrk="1" hangingPunct="1">
              <a:spcBef>
                <a:spcPct val="0"/>
              </a:spcBef>
            </a:pPr>
            <a:r>
              <a:rPr lang="fr-FR" altLang="fr-FR" sz="1800" dirty="0">
                <a:latin typeface="Arial" panose="020B0604020202020204" pitchFamily="34" charset="0"/>
              </a:rPr>
              <a:t> Le besoin d'institutions plus fortes et plus efficaces (selon la Banque mondiale),</a:t>
            </a:r>
          </a:p>
          <a:p>
            <a:pPr algn="just" eaLnBrk="1" hangingPunct="1">
              <a:spcBef>
                <a:spcPct val="0"/>
              </a:spcBef>
            </a:pPr>
            <a:r>
              <a:rPr lang="fr-FR" altLang="fr-FR" sz="1800" dirty="0">
                <a:latin typeface="Arial" panose="020B0604020202020204" pitchFamily="34" charset="0"/>
              </a:rPr>
              <a:t> Le manque de démocratie,</a:t>
            </a:r>
          </a:p>
          <a:p>
            <a:pPr algn="just" eaLnBrk="1" hangingPunct="1">
              <a:spcBef>
                <a:spcPct val="0"/>
              </a:spcBef>
            </a:pPr>
            <a:r>
              <a:rPr lang="fr-FR" altLang="fr-FR" sz="1800" dirty="0">
                <a:latin typeface="Arial" panose="020B0604020202020204" pitchFamily="34" charset="0"/>
              </a:rPr>
              <a:t> Un système judiciaire inefficace,</a:t>
            </a:r>
          </a:p>
          <a:p>
            <a:pPr algn="just" eaLnBrk="1" hangingPunct="1">
              <a:spcBef>
                <a:spcPct val="0"/>
              </a:spcBef>
            </a:pPr>
            <a:r>
              <a:rPr lang="fr-FR" altLang="fr-FR" sz="1800" dirty="0">
                <a:latin typeface="Arial" panose="020B0604020202020204" pitchFamily="34" charset="0"/>
              </a:rPr>
              <a:t> Des élections déloyales,</a:t>
            </a:r>
          </a:p>
          <a:p>
            <a:pPr algn="just" eaLnBrk="1" hangingPunct="1">
              <a:spcBef>
                <a:spcPct val="0"/>
              </a:spcBef>
            </a:pPr>
            <a:r>
              <a:rPr lang="fr-FR" altLang="fr-FR" sz="1800" dirty="0">
                <a:latin typeface="Arial" panose="020B0604020202020204" pitchFamily="34" charset="0"/>
              </a:rPr>
              <a:t> Le manque de liberté des médias.</a:t>
            </a:r>
          </a:p>
          <a:p>
            <a:pPr algn="just" eaLnBrk="1" hangingPunct="1">
              <a:spcBef>
                <a:spcPct val="0"/>
              </a:spcBef>
              <a:buFont typeface="Arial" panose="020B0604020202020204" pitchFamily="34" charset="0"/>
              <a:buNone/>
            </a:pPr>
            <a:endParaRPr lang="fr-FR" altLang="fr-FR" sz="1800"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800" dirty="0">
                <a:latin typeface="Arial" panose="020B0604020202020204" pitchFamily="34" charset="0"/>
              </a:rPr>
              <a:t>Toutefois quelques observations :</a:t>
            </a:r>
          </a:p>
          <a:p>
            <a:pPr algn="just" eaLnBrk="1" hangingPunct="1">
              <a:spcBef>
                <a:spcPct val="0"/>
              </a:spcBef>
            </a:pPr>
            <a:r>
              <a:rPr lang="fr-FR" altLang="fr-FR" sz="1800" dirty="0">
                <a:latin typeface="Arial" panose="020B0604020202020204" pitchFamily="34" charset="0"/>
              </a:rPr>
              <a:t> Les institutions démocratiques ne sont pas la garantie d’avoir un gouvernement propre, mais les pratiques démocratiques contribuent fortement à l'honnêteté du gouvernement.</a:t>
            </a:r>
          </a:p>
          <a:p>
            <a:pPr algn="just" eaLnBrk="1" hangingPunct="1">
              <a:spcBef>
                <a:spcPct val="0"/>
              </a:spcBef>
            </a:pPr>
            <a:r>
              <a:rPr lang="fr-FR" altLang="fr-FR" sz="1800" dirty="0">
                <a:latin typeface="Arial" panose="020B0604020202020204" pitchFamily="34" charset="0"/>
              </a:rPr>
              <a:t> Les élections peuvent être aussi sources de corruption.</a:t>
            </a:r>
          </a:p>
          <a:p>
            <a:pPr algn="just" eaLnBrk="1" hangingPunct="1">
              <a:spcBef>
                <a:spcPct val="0"/>
              </a:spcBef>
            </a:pPr>
            <a:r>
              <a:rPr lang="fr-FR" altLang="fr-FR" sz="1800" dirty="0">
                <a:latin typeface="Arial" panose="020B0604020202020204" pitchFamily="34" charset="0"/>
              </a:rPr>
              <a:t> Les médias peuvent être « captifs » (contrôlés) ou peuvent être inefficaces.</a:t>
            </a:r>
          </a:p>
          <a:p>
            <a:pPr algn="just" eaLnBrk="1" hangingPunct="1">
              <a:spcBef>
                <a:spcPct val="0"/>
              </a:spcBef>
            </a:pPr>
            <a:r>
              <a:rPr lang="fr-FR" altLang="fr-FR" sz="1800" dirty="0">
                <a:latin typeface="Arial" panose="020B0604020202020204" pitchFamily="34" charset="0"/>
              </a:rPr>
              <a:t> La simple adoption d'institutions démocratiques n'entraîne pas toujours nécessairement la diminution de la corruption.</a:t>
            </a:r>
          </a:p>
          <a:p>
            <a:pPr algn="just" eaLnBrk="1" hangingPunct="1">
              <a:spcBef>
                <a:spcPct val="0"/>
              </a:spcBef>
              <a:buFont typeface="Arial" panose="020B0604020202020204" pitchFamily="34" charset="0"/>
              <a:buNone/>
            </a:pPr>
            <a:endParaRPr lang="fr-FR" altLang="fr-FR" sz="1200"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200" dirty="0">
                <a:latin typeface="Arial" panose="020B0604020202020204" pitchFamily="34" charset="0"/>
              </a:rPr>
              <a:t>Source : </a:t>
            </a:r>
            <a:r>
              <a:rPr lang="en-US" altLang="fr-FR" sz="1200" dirty="0">
                <a:latin typeface="Arial" panose="020B0604020202020204" pitchFamily="34" charset="0"/>
              </a:rPr>
              <a:t>The Roots of Corruption. Eric M. </a:t>
            </a:r>
            <a:r>
              <a:rPr lang="en-US" altLang="fr-FR" sz="1200" dirty="0" err="1">
                <a:latin typeface="Arial" panose="020B0604020202020204" pitchFamily="34" charset="0"/>
              </a:rPr>
              <a:t>Uslaner</a:t>
            </a:r>
            <a:r>
              <a:rPr lang="en-US" altLang="fr-FR" sz="1200" dirty="0">
                <a:latin typeface="Arial" panose="020B0604020202020204" pitchFamily="34" charset="0"/>
              </a:rPr>
              <a:t>. Department of Government and Politics. University of Maryland--College Park. College Park, MD 20742 USA, </a:t>
            </a:r>
            <a:r>
              <a:rPr lang="en-US" altLang="fr-FR" sz="1200" dirty="0">
                <a:latin typeface="Arial" panose="020B0604020202020204" pitchFamily="34" charset="0"/>
                <a:hlinkClick r:id="rId2"/>
              </a:rPr>
              <a:t>http://</a:t>
            </a:r>
            <a:r>
              <a:rPr lang="fr-FR" altLang="fr-FR" sz="1200" dirty="0">
                <a:hlinkClick r:id="rId2"/>
              </a:rPr>
              <a:t>www.gvpt.umd.edu/uslaner/uslaner</a:t>
            </a:r>
            <a:r>
              <a:rPr lang="fr-FR" altLang="fr-FR" sz="1200" b="1" dirty="0">
                <a:hlinkClick r:id="rId2"/>
              </a:rPr>
              <a:t>corruption</a:t>
            </a:r>
            <a:r>
              <a:rPr lang="fr-FR" altLang="fr-FR" sz="1200" dirty="0">
                <a:hlinkClick r:id="rId2"/>
              </a:rPr>
              <a:t>rev.ppt</a:t>
            </a:r>
            <a:r>
              <a:rPr lang="fr-FR" altLang="fr-FR" sz="1200" dirty="0"/>
              <a:t> </a:t>
            </a:r>
            <a:endParaRPr lang="fr-FR" altLang="fr-FR" sz="1200" dirty="0">
              <a:latin typeface="Arial" panose="020B0604020202020204" pitchFamily="34" charset="0"/>
            </a:endParaRPr>
          </a:p>
        </p:txBody>
      </p:sp>
      <p:pic>
        <p:nvPicPr>
          <p:cNvPr id="109574"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989139"/>
            <a:ext cx="20050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4211961" y="1714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0595" name="Espace réservé du numéro de diapositive 2"/>
          <p:cNvSpPr txBox="1">
            <a:spLocks/>
          </p:cNvSpPr>
          <p:nvPr/>
        </p:nvSpPr>
        <p:spPr bwMode="auto">
          <a:xfrm>
            <a:off x="8460434" y="171451"/>
            <a:ext cx="497831"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9587AFA-BAE0-4FAF-B866-86DF14B987DD}" type="slidenum">
              <a:rPr lang="fr-FR" altLang="fr-FR" sz="1200">
                <a:solidFill>
                  <a:srgbClr val="898989"/>
                </a:solidFill>
              </a:rPr>
              <a:pPr algn="r" eaLnBrk="1" hangingPunct="1">
                <a:spcBef>
                  <a:spcPct val="0"/>
                </a:spcBef>
                <a:buFontTx/>
                <a:buNone/>
              </a:pPr>
              <a:t>131</a:t>
            </a:fld>
            <a:endParaRPr lang="fr-FR" altLang="fr-FR" sz="1200" dirty="0">
              <a:solidFill>
                <a:srgbClr val="898989"/>
              </a:solidFill>
            </a:endParaRPr>
          </a:p>
        </p:txBody>
      </p:sp>
      <p:sp>
        <p:nvSpPr>
          <p:cNvPr id="110596" name="ZoneTexte 3"/>
          <p:cNvSpPr txBox="1">
            <a:spLocks noChangeArrowheads="1"/>
          </p:cNvSpPr>
          <p:nvPr/>
        </p:nvSpPr>
        <p:spPr bwMode="auto">
          <a:xfrm>
            <a:off x="2" y="417279"/>
            <a:ext cx="435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10597" name="ZoneTexte 5"/>
          <p:cNvSpPr txBox="1">
            <a:spLocks noChangeArrowheads="1"/>
          </p:cNvSpPr>
          <p:nvPr/>
        </p:nvSpPr>
        <p:spPr bwMode="auto">
          <a:xfrm>
            <a:off x="146772" y="908721"/>
            <a:ext cx="8785225"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800" u="sng" dirty="0">
                <a:latin typeface="Arial" panose="020B0604020202020204" pitchFamily="34" charset="0"/>
              </a:rPr>
              <a:t>L’esprit de groupe</a:t>
            </a:r>
            <a:r>
              <a:rPr lang="fr-FR" altLang="fr-FR" sz="1800" dirty="0">
                <a:latin typeface="Arial" panose="020B0604020202020204" pitchFamily="34" charset="0"/>
              </a:rPr>
              <a:t> : </a:t>
            </a:r>
          </a:p>
          <a:p>
            <a:pPr algn="just" eaLnBrk="1" hangingPunct="1">
              <a:spcBef>
                <a:spcPct val="0"/>
              </a:spcBef>
              <a:buFont typeface="Arial" panose="020B0604020202020204" pitchFamily="34" charset="0"/>
              <a:buNone/>
            </a:pPr>
            <a:endParaRPr lang="fr-FR" altLang="fr-FR" sz="1800"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800" dirty="0">
                <a:latin typeface="Arial" panose="020B0604020202020204" pitchFamily="34" charset="0"/>
              </a:rPr>
              <a:t>La confiance préférentielle accordée à son propre groupe [son clan, son ethnie, sa caste, son groupe ou son parti politique …]  peut favoriser l’entretien les inégalités au sein de la société [et le système de clans / de castes] et donc la corruption :</a:t>
            </a:r>
          </a:p>
          <a:p>
            <a:pPr algn="just" eaLnBrk="1" hangingPunct="1">
              <a:spcBef>
                <a:spcPct val="0"/>
              </a:spcBef>
            </a:pPr>
            <a:r>
              <a:rPr lang="fr-FR" altLang="fr-FR" sz="1800" dirty="0">
                <a:latin typeface="Arial" panose="020B0604020202020204" pitchFamily="34" charset="0"/>
              </a:rPr>
              <a:t> Les inégalités contribuent à une faible confiance généralisée [envers la société ou les autres groupes] et une plus grande confiance envers son propre groupe. </a:t>
            </a:r>
          </a:p>
          <a:p>
            <a:pPr algn="just" eaLnBrk="1" hangingPunct="1">
              <a:spcBef>
                <a:spcPct val="0"/>
              </a:spcBef>
            </a:pPr>
            <a:r>
              <a:rPr lang="fr-FR" altLang="fr-FR" sz="1800" dirty="0">
                <a:latin typeface="Arial" panose="020B0604020202020204" pitchFamily="34" charset="0"/>
              </a:rPr>
              <a:t> Cette confiance « restrictive » [limitée à son propre groupe] favorise la corruption [en favorisant ses « copains »], cette dernière, elle-même, favorisant les inégalités. </a:t>
            </a:r>
          </a:p>
          <a:p>
            <a:pPr algn="just" eaLnBrk="1" hangingPunct="1">
              <a:spcBef>
                <a:spcPct val="0"/>
              </a:spcBef>
            </a:pPr>
            <a:r>
              <a:rPr lang="fr-FR" altLang="fr-FR" sz="1800" dirty="0">
                <a:latin typeface="Arial" panose="020B0604020202020204" pitchFamily="34" charset="0"/>
              </a:rPr>
              <a:t> La faible confiance envers les étrangers et la grande confiance que l’on accorde qu’à son propre groupe </a:t>
            </a:r>
            <a:r>
              <a:rPr lang="fr-FR" altLang="fr-FR" sz="1800" i="1" dirty="0">
                <a:latin typeface="Arial" panose="020B0604020202020204" pitchFamily="34" charset="0"/>
              </a:rPr>
              <a:t>conduit au clientélisme</a:t>
            </a:r>
            <a:r>
              <a:rPr lang="fr-FR" altLang="fr-FR" sz="1800" dirty="0">
                <a:latin typeface="Arial" panose="020B0604020202020204" pitchFamily="34" charset="0"/>
              </a:rPr>
              <a:t> [et </a:t>
            </a:r>
            <a:r>
              <a:rPr lang="fr-FR" altLang="fr-FR" sz="1600" dirty="0">
                <a:latin typeface="Arial" panose="020B0604020202020204" pitchFamily="34" charset="0"/>
              </a:rPr>
              <a:t>à soutenir le candidat de son groupe</a:t>
            </a:r>
            <a:r>
              <a:rPr lang="fr-FR" altLang="fr-FR" sz="1800" dirty="0">
                <a:latin typeface="Arial" panose="020B0604020202020204" pitchFamily="34" charset="0"/>
              </a:rPr>
              <a:t>]. </a:t>
            </a:r>
          </a:p>
          <a:p>
            <a:pPr algn="just" eaLnBrk="1" hangingPunct="1">
              <a:spcBef>
                <a:spcPct val="0"/>
              </a:spcBef>
            </a:pPr>
            <a:r>
              <a:rPr lang="fr-FR" altLang="fr-FR" sz="1800" dirty="0">
                <a:latin typeface="Arial" panose="020B0604020202020204" pitchFamily="34" charset="0"/>
              </a:rPr>
              <a:t> Ce modèle [très fréquent en Afrique] est difficile à briser [surtout si le groupe est habité par une fierté, une impression de supériorité, du fait de faire parti de ce groupe, ou du fait d’être habité par une </a:t>
            </a:r>
            <a:r>
              <a:rPr lang="fr-FR" altLang="fr-FR" sz="1800" i="1" dirty="0">
                <a:latin typeface="Arial" panose="020B0604020202020204" pitchFamily="34" charset="0"/>
              </a:rPr>
              <a:t>paranoïa collective </a:t>
            </a:r>
            <a:r>
              <a:rPr lang="fr-FR" altLang="fr-FR" sz="1800" dirty="0">
                <a:latin typeface="Arial" panose="020B0604020202020204" pitchFamily="34" charset="0"/>
              </a:rPr>
              <a:t>ou</a:t>
            </a:r>
            <a:r>
              <a:rPr lang="fr-FR" altLang="fr-FR" sz="1800" i="1" dirty="0">
                <a:latin typeface="Arial" panose="020B0604020202020204" pitchFamily="34" charset="0"/>
              </a:rPr>
              <a:t> paranoïa de groupe</a:t>
            </a:r>
            <a:r>
              <a:rPr lang="fr-FR" altLang="fr-FR" sz="1800" dirty="0">
                <a:latin typeface="Arial" panose="020B0604020202020204" pitchFamily="34" charset="0"/>
              </a:rPr>
              <a:t>].</a:t>
            </a:r>
          </a:p>
          <a:p>
            <a:pPr algn="just" eaLnBrk="1" hangingPunct="1">
              <a:spcBef>
                <a:spcPct val="0"/>
              </a:spcBef>
              <a:buFont typeface="Arial" panose="020B0604020202020204" pitchFamily="34" charset="0"/>
              <a:buNone/>
            </a:pPr>
            <a:endParaRPr lang="fr-FR" altLang="fr-FR" sz="1800"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600" u="sng" dirty="0">
                <a:latin typeface="Arial" panose="020B0604020202020204" pitchFamily="34" charset="0"/>
              </a:rPr>
              <a:t>Note</a:t>
            </a:r>
            <a:r>
              <a:rPr lang="fr-FR" altLang="fr-FR" sz="1600" dirty="0">
                <a:latin typeface="Arial" panose="020B0604020202020204" pitchFamily="34" charset="0"/>
              </a:rPr>
              <a:t> : cet esprit d’appartenance à un groupe peut être entretenu par a) une « paranoïa de groupe » [une mentalité d’assiégé], b) par le nationalisme, la démagogie, le populisme, entretenus par des politiciens ou des « gourous » habiles, opportunistes ou paranoïaques, c) le manque d’esprit critique envers son propre groupe et à sa propre appartenance.</a:t>
            </a:r>
          </a:p>
          <a:p>
            <a:pPr algn="just" eaLnBrk="1" hangingPunct="1">
              <a:spcBef>
                <a:spcPct val="0"/>
              </a:spcBef>
              <a:buFont typeface="Arial" panose="020B0604020202020204" pitchFamily="34" charset="0"/>
              <a:buNone/>
            </a:pPr>
            <a:endParaRPr lang="fr-FR" altLang="fr-FR" sz="1200" dirty="0">
              <a:latin typeface="Arial" panose="020B0604020202020204" pitchFamily="34" charset="0"/>
            </a:endParaRPr>
          </a:p>
          <a:p>
            <a:pPr eaLnBrk="1" hangingPunct="1">
              <a:spcBef>
                <a:spcPct val="0"/>
              </a:spcBef>
              <a:buFont typeface="Arial" panose="020B0604020202020204" pitchFamily="34" charset="0"/>
              <a:buNone/>
            </a:pPr>
            <a:r>
              <a:rPr lang="fr-FR" altLang="fr-FR" sz="1200" dirty="0">
                <a:latin typeface="Arial" panose="020B0604020202020204" pitchFamily="34" charset="0"/>
              </a:rPr>
              <a:t>Source : </a:t>
            </a:r>
            <a:r>
              <a:rPr lang="fr-FR" altLang="fr-FR" sz="1200" dirty="0"/>
              <a:t>"</a:t>
            </a:r>
            <a:r>
              <a:rPr lang="fr-FR" altLang="fr-FR" sz="1200" i="1" dirty="0"/>
              <a:t>The </a:t>
            </a:r>
            <a:r>
              <a:rPr lang="fr-FR" altLang="fr-FR" sz="1200" i="1" dirty="0" err="1"/>
              <a:t>Bulging</a:t>
            </a:r>
            <a:r>
              <a:rPr lang="fr-FR" altLang="fr-FR" sz="1200" i="1" dirty="0"/>
              <a:t> Pocket and the </a:t>
            </a:r>
            <a:r>
              <a:rPr lang="fr-FR" altLang="fr-FR" sz="1200" i="1" dirty="0" err="1"/>
              <a:t>Rule</a:t>
            </a:r>
            <a:r>
              <a:rPr lang="fr-FR" altLang="fr-FR" sz="1200" i="1" dirty="0"/>
              <a:t> of Law: Corruption, </a:t>
            </a:r>
            <a:r>
              <a:rPr lang="fr-FR" altLang="fr-FR" sz="1200" i="1" dirty="0" err="1"/>
              <a:t>Inequality</a:t>
            </a:r>
            <a:r>
              <a:rPr lang="fr-FR" altLang="fr-FR" sz="1200" i="1" dirty="0"/>
              <a:t>, and Trust</a:t>
            </a:r>
            <a:r>
              <a:rPr lang="fr-FR" altLang="fr-FR" sz="1200" dirty="0"/>
              <a:t>" [La poche bien remplie et l'Etat de droit: la corruption, l'inégalité, et la confiance], Eric M. </a:t>
            </a:r>
            <a:r>
              <a:rPr lang="fr-FR" altLang="fr-FR" sz="1200" dirty="0" err="1"/>
              <a:t>Uslaner</a:t>
            </a:r>
            <a:r>
              <a:rPr lang="fr-FR" altLang="fr-FR" sz="1200" dirty="0"/>
              <a:t>, Cambridge </a:t>
            </a:r>
            <a:r>
              <a:rPr lang="fr-FR" altLang="fr-FR" sz="1200" dirty="0" err="1"/>
              <a:t>University</a:t>
            </a:r>
            <a:r>
              <a:rPr lang="fr-FR" altLang="fr-FR" sz="1200" dirty="0"/>
              <a:t> </a:t>
            </a:r>
            <a:r>
              <a:rPr lang="fr-FR" altLang="fr-FR" sz="1200" dirty="0" err="1"/>
              <a:t>Press</a:t>
            </a:r>
            <a:r>
              <a:rPr lang="fr-FR" altLang="fr-FR" sz="1200" dirty="0"/>
              <a:t>, </a:t>
            </a:r>
            <a:r>
              <a:rPr lang="fr-FR" altLang="fr-FR" sz="1200" dirty="0">
                <a:hlinkClick r:id="rId2"/>
              </a:rPr>
              <a:t>http://www.gvpt.umd.edu/uslaner/uslanerbulgingpocketgoteborg.pdf</a:t>
            </a:r>
            <a:r>
              <a:rPr lang="fr-FR" altLang="fr-FR" sz="1200" dirty="0"/>
              <a:t> </a:t>
            </a:r>
            <a:endParaRPr lang="fr-FR" altLang="fr-FR" sz="1200" dirty="0">
              <a:latin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4590579" y="1714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0595" name="Espace réservé du numéro de diapositive 2"/>
          <p:cNvSpPr txBox="1">
            <a:spLocks/>
          </p:cNvSpPr>
          <p:nvPr/>
        </p:nvSpPr>
        <p:spPr bwMode="auto">
          <a:xfrm>
            <a:off x="8460434" y="171451"/>
            <a:ext cx="497831"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9587AFA-BAE0-4FAF-B866-86DF14B987DD}" type="slidenum">
              <a:rPr lang="fr-FR" altLang="fr-FR" sz="1200">
                <a:solidFill>
                  <a:srgbClr val="898989"/>
                </a:solidFill>
              </a:rPr>
              <a:pPr algn="r" eaLnBrk="1" hangingPunct="1">
                <a:spcBef>
                  <a:spcPct val="0"/>
                </a:spcBef>
                <a:buFontTx/>
                <a:buNone/>
              </a:pPr>
              <a:t>132</a:t>
            </a:fld>
            <a:endParaRPr lang="fr-FR" altLang="fr-FR" sz="1200" dirty="0">
              <a:solidFill>
                <a:srgbClr val="898989"/>
              </a:solidFill>
            </a:endParaRPr>
          </a:p>
        </p:txBody>
      </p:sp>
      <p:sp>
        <p:nvSpPr>
          <p:cNvPr id="110596" name="ZoneTexte 3"/>
          <p:cNvSpPr txBox="1">
            <a:spLocks noChangeArrowheads="1"/>
          </p:cNvSpPr>
          <p:nvPr/>
        </p:nvSpPr>
        <p:spPr bwMode="auto">
          <a:xfrm>
            <a:off x="115653" y="184054"/>
            <a:ext cx="435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 </a:t>
            </a:r>
            <a:r>
              <a:rPr lang="fr-FR" altLang="fr-FR" sz="1800" b="1" dirty="0">
                <a:latin typeface="Arial" panose="020B0604020202020204" pitchFamily="34" charset="0"/>
              </a:rPr>
              <a:t>Les causes de la corruption (suite)</a:t>
            </a:r>
            <a:endParaRPr lang="fr-FR" altLang="fr-FR" sz="1800" b="1" dirty="0"/>
          </a:p>
        </p:txBody>
      </p:sp>
      <p:sp>
        <p:nvSpPr>
          <p:cNvPr id="110597" name="ZoneTexte 5"/>
          <p:cNvSpPr txBox="1">
            <a:spLocks noChangeArrowheads="1"/>
          </p:cNvSpPr>
          <p:nvPr/>
        </p:nvSpPr>
        <p:spPr bwMode="auto">
          <a:xfrm>
            <a:off x="173040" y="558653"/>
            <a:ext cx="878522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800" u="sng" dirty="0">
                <a:latin typeface="Arial" panose="020B0604020202020204" pitchFamily="34" charset="0"/>
              </a:rPr>
              <a:t>L’absence de l’état de droit</a:t>
            </a:r>
            <a:r>
              <a:rPr lang="fr-FR" altLang="fr-FR" sz="1800" dirty="0">
                <a:latin typeface="Arial" panose="020B0604020202020204" pitchFamily="34" charset="0"/>
              </a:rPr>
              <a:t> : </a:t>
            </a:r>
          </a:p>
          <a:p>
            <a:pPr algn="just" eaLnBrk="1" hangingPunct="1">
              <a:spcBef>
                <a:spcPct val="0"/>
              </a:spcBef>
              <a:buFont typeface="Arial" panose="020B0604020202020204" pitchFamily="34" charset="0"/>
              <a:buNone/>
            </a:pPr>
            <a:endParaRPr lang="fr-FR" altLang="fr-FR" sz="1800" dirty="0">
              <a:latin typeface="Arial" panose="020B0604020202020204" pitchFamily="34" charset="0"/>
            </a:endParaRPr>
          </a:p>
          <a:p>
            <a:pPr algn="just" eaLnBrk="1" hangingPunct="1">
              <a:spcBef>
                <a:spcPct val="0"/>
              </a:spcBef>
              <a:buNone/>
            </a:pPr>
            <a:r>
              <a:rPr lang="fr-FR" sz="1800" dirty="0"/>
              <a:t>En Ukraine, selon le politologue </a:t>
            </a:r>
            <a:r>
              <a:rPr lang="fr-FR" sz="1800" b="1" dirty="0" err="1"/>
              <a:t>Volodymyr</a:t>
            </a:r>
            <a:r>
              <a:rPr lang="fr-FR" sz="1800" b="1" dirty="0"/>
              <a:t> </a:t>
            </a:r>
            <a:r>
              <a:rPr lang="fr-FR" sz="1800" b="1" dirty="0" err="1"/>
              <a:t>Fessenko</a:t>
            </a:r>
            <a:r>
              <a:rPr lang="fr-FR" sz="1800" dirty="0"/>
              <a:t>, du </a:t>
            </a:r>
            <a:r>
              <a:rPr lang="fr-FR" sz="1800" b="1" dirty="0"/>
              <a:t>Centre Penta </a:t>
            </a:r>
            <a:r>
              <a:rPr lang="fr-FR" sz="1800" dirty="0"/>
              <a:t>: «  </a:t>
            </a:r>
            <a:r>
              <a:rPr lang="fr-FR" sz="1800" i="1" dirty="0"/>
              <a:t>La “</a:t>
            </a:r>
            <a:r>
              <a:rPr lang="fr-FR" sz="1800" i="1" dirty="0" err="1"/>
              <a:t>simia</a:t>
            </a:r>
            <a:r>
              <a:rPr lang="fr-FR" sz="1800" i="1" dirty="0"/>
              <a:t>”, c'est un lien informel entre un groupe de personnes. En Ukraine, le business et le </a:t>
            </a:r>
            <a:r>
              <a:rPr lang="fr-FR" sz="1800" i="1" dirty="0">
                <a:hlinkClick r:id="rId2" tooltip="Conjugaison du verbe pouvoir"/>
              </a:rPr>
              <a:t>pouvoir</a:t>
            </a:r>
            <a:r>
              <a:rPr lang="fr-FR" sz="1800" i="1" dirty="0"/>
              <a:t> sont plus que liés : ils ont poussé l'un dans l'autre depuis vingt ans. Dans ce système </a:t>
            </a:r>
            <a:r>
              <a:rPr lang="fr-FR" sz="1800" i="1" dirty="0" err="1"/>
              <a:t>néopatrimonial</a:t>
            </a:r>
            <a:r>
              <a:rPr lang="fr-FR" sz="1800" i="1" dirty="0"/>
              <a:t>, féodal, où </a:t>
            </a:r>
            <a:r>
              <a:rPr lang="fr-FR" sz="1800" b="1" i="1" dirty="0"/>
              <a:t>l'Etat est vu comme un bien à </a:t>
            </a:r>
            <a:r>
              <a:rPr lang="fr-FR" sz="1800" b="1" i="1" dirty="0">
                <a:hlinkClick r:id="rId3" tooltip="Conjugaison du verbe partager"/>
              </a:rPr>
              <a:t>partager</a:t>
            </a:r>
            <a:r>
              <a:rPr lang="fr-FR" sz="1800" i="1" dirty="0"/>
              <a:t>, les pères veulent </a:t>
            </a:r>
            <a:r>
              <a:rPr lang="fr-FR" sz="1800" i="1" dirty="0">
                <a:hlinkClick r:id="rId4" tooltip="Conjugaison du verbe transmettre"/>
              </a:rPr>
              <a:t>transmettre</a:t>
            </a:r>
            <a:r>
              <a:rPr lang="fr-FR" sz="1800" i="1" dirty="0"/>
              <a:t> leurs biens et leur influence à leurs fils. ». […] « Comme aucun </a:t>
            </a:r>
            <a:r>
              <a:rPr lang="fr-FR" sz="1800" i="1" dirty="0">
                <a:hlinkClick r:id="rId5" tooltip="Conjugaison du verbe titre"/>
              </a:rPr>
              <a:t>titre</a:t>
            </a:r>
            <a:r>
              <a:rPr lang="fr-FR" sz="1800" i="1" dirty="0"/>
              <a:t> de propriété ne peut </a:t>
            </a:r>
            <a:r>
              <a:rPr lang="fr-FR" sz="1800" i="1" dirty="0">
                <a:hlinkClick r:id="rId6" tooltip="Conjugaison du verbe être"/>
              </a:rPr>
              <a:t>être</a:t>
            </a:r>
            <a:r>
              <a:rPr lang="fr-FR" sz="1800" i="1" dirty="0"/>
              <a:t> garanti, </a:t>
            </a:r>
            <a:r>
              <a:rPr lang="fr-FR" sz="1800" i="1" dirty="0">
                <a:solidFill>
                  <a:srgbClr val="FF0000"/>
                </a:solidFill>
              </a:rPr>
              <a:t>en l'absence d'un Etat de droit</a:t>
            </a:r>
            <a:r>
              <a:rPr lang="fr-FR" sz="1800" i="1" dirty="0"/>
              <a:t>, la lutte pour les actifs ne s'interrompt jamais, telle une partie de cartes se jouant jusqu'à la mort. Un relâchement, une rétrogradation, et vos richesses pourraient </a:t>
            </a:r>
            <a:r>
              <a:rPr lang="fr-FR" sz="1800" i="1" dirty="0">
                <a:hlinkClick r:id="rId7" tooltip="Toute l’actualité vous"/>
              </a:rPr>
              <a:t>vous</a:t>
            </a:r>
            <a:r>
              <a:rPr lang="fr-FR" sz="1800" i="1" dirty="0"/>
              <a:t> </a:t>
            </a:r>
            <a:r>
              <a:rPr lang="fr-FR" sz="1800" i="1" dirty="0">
                <a:hlinkClick r:id="rId8" tooltip="Conjugaison du verbe échapper"/>
              </a:rPr>
              <a:t>échapper</a:t>
            </a:r>
            <a:r>
              <a:rPr lang="fr-FR" sz="1800" i="1" dirty="0"/>
              <a:t>. </a:t>
            </a:r>
            <a:r>
              <a:rPr lang="fr-FR" sz="1800" b="1" i="1" dirty="0"/>
              <a:t>Lorsqu'il a perdu la main sur la région, le président a compris qu'il risquait de devenir pauvre, sans pouvoir politique</a:t>
            </a:r>
            <a:r>
              <a:rPr lang="fr-FR" sz="1800" i="1" dirty="0"/>
              <a:t>. […] il a [donc] voulu devenir plus riche que [les puissants industriels dont son pouvoir dépendait] pour ne plus être dépendant et ne plus recevoir d'ordres [d’eux]. Dès les premiers jours de sa présidence, il s'est lancé vers cet objectif, </a:t>
            </a:r>
            <a:r>
              <a:rPr lang="fr-FR" sz="1800" b="1" i="1" dirty="0"/>
              <a:t>en construisant un pouvoir vertical sévère</a:t>
            </a:r>
            <a:r>
              <a:rPr lang="fr-FR" sz="1800" dirty="0"/>
              <a:t> (°)</a:t>
            </a:r>
            <a:r>
              <a:rPr lang="fr-FR" sz="1800" i="1" dirty="0"/>
              <a:t>. </a:t>
            </a:r>
            <a:r>
              <a:rPr lang="fr-FR" sz="1800" dirty="0"/>
              <a:t>» [C’est alors que] « </a:t>
            </a:r>
            <a:r>
              <a:rPr lang="fr-FR" sz="1800" i="1" dirty="0"/>
              <a:t>Le fils du président a pris sous son contrôle les services fiscaux, les douanes et les organes de sécurité. ». Selon </a:t>
            </a:r>
            <a:r>
              <a:rPr lang="fr-FR" sz="1800" dirty="0"/>
              <a:t>Irina </a:t>
            </a:r>
            <a:r>
              <a:rPr lang="fr-FR" sz="1800" dirty="0" err="1"/>
              <a:t>Gorina</a:t>
            </a:r>
            <a:r>
              <a:rPr lang="fr-FR" sz="1800" dirty="0"/>
              <a:t>, du Parti des régions (parti de </a:t>
            </a:r>
            <a:r>
              <a:rPr lang="fr-FR" sz="1800" i="1" dirty="0" err="1"/>
              <a:t>Ianoukovitch</a:t>
            </a:r>
            <a:r>
              <a:rPr lang="fr-FR" sz="1800" dirty="0"/>
              <a:t>), présidente de la commission des affaires économiques à la Rada, le Parlemen</a:t>
            </a:r>
            <a:r>
              <a:rPr lang="fr-FR" sz="1800" i="1" dirty="0"/>
              <a:t>t « Notre pays [lui] n'a que 22 ans. Il y a deux cents ou trois cents ans, la France et l'Allemagne ont aussi connu des phénomènes d'appropriation. Nous devons [donc …] </a:t>
            </a:r>
            <a:r>
              <a:rPr lang="fr-FR" sz="1800" i="1" dirty="0">
                <a:hlinkClick r:id="rId9" tooltip="Conjugaison du verbe adopter"/>
              </a:rPr>
              <a:t>adopter</a:t>
            </a:r>
            <a:r>
              <a:rPr lang="fr-FR" sz="1800" i="1" dirty="0"/>
              <a:t> une législation pour que l'influence de ces personnes ne soit plus aussi grande.  ».</a:t>
            </a:r>
            <a:endParaRPr lang="fr-FR" sz="1800" dirty="0"/>
          </a:p>
          <a:p>
            <a:pPr algn="just" eaLnBrk="1" hangingPunct="1">
              <a:spcBef>
                <a:spcPct val="0"/>
              </a:spcBef>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10"/>
              </a:rPr>
              <a:t>http://www.lemonde.fr/europe/article/2013/12/11/ukraine-la-famille-se-porte-bien_3529274_3214.html</a:t>
            </a:r>
            <a:r>
              <a:rPr lang="fr-FR" altLang="fr-FR" sz="1200" dirty="0">
                <a:latin typeface="Arial" panose="020B0604020202020204" pitchFamily="34" charset="0"/>
              </a:rPr>
              <a:t> </a:t>
            </a:r>
          </a:p>
          <a:p>
            <a:pPr algn="just" eaLnBrk="1" hangingPunct="1">
              <a:spcBef>
                <a:spcPct val="0"/>
              </a:spcBef>
              <a:buNone/>
            </a:pPr>
            <a:r>
              <a:rPr lang="fr-FR" altLang="fr-FR" sz="1200" dirty="0">
                <a:latin typeface="Arial" panose="020B0604020202020204" pitchFamily="34" charset="0"/>
              </a:rPr>
              <a:t>(°) </a:t>
            </a:r>
            <a:r>
              <a:rPr lang="fr-FR" sz="1200" dirty="0"/>
              <a:t>Son mandat est notamment marqué par une réforme constitutionnelle </a:t>
            </a:r>
            <a:r>
              <a:rPr lang="fr-FR" sz="1200" b="1" dirty="0"/>
              <a:t>renforçant les pouvoirs du chef de l'État </a:t>
            </a:r>
            <a:r>
              <a:rPr lang="fr-FR" sz="1200" dirty="0"/>
              <a:t>et par </a:t>
            </a:r>
            <a:r>
              <a:rPr lang="fr-FR" sz="1200" b="1" dirty="0"/>
              <a:t>la dégradation de la situation financière de l'Ukraine</a:t>
            </a:r>
            <a:r>
              <a:rPr lang="fr-FR" sz="1200" dirty="0"/>
              <a:t>. Source : </a:t>
            </a:r>
            <a:r>
              <a:rPr lang="fr-FR" sz="1200" dirty="0">
                <a:hlinkClick r:id="rId11"/>
              </a:rPr>
              <a:t>http://fr.wikipedia.org/wiki/Viktor_Ianoukovytch</a:t>
            </a:r>
            <a:r>
              <a:rPr lang="fr-FR" sz="1200" dirty="0"/>
              <a:t> </a:t>
            </a:r>
            <a:endParaRPr lang="fr-FR" altLang="fr-FR" sz="1200" dirty="0">
              <a:latin typeface="Arial" panose="020B0604020202020204" pitchFamily="34" charset="0"/>
            </a:endParaRPr>
          </a:p>
        </p:txBody>
      </p:sp>
    </p:spTree>
    <p:extLst>
      <p:ext uri="{BB962C8B-B14F-4D97-AF65-F5344CB8AC3E}">
        <p14:creationId xmlns:p14="http://schemas.microsoft.com/office/powerpoint/2010/main" val="6744972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4606926" y="1714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1619" name="Espace réservé du numéro de diapositive 2"/>
          <p:cNvSpPr txBox="1">
            <a:spLocks/>
          </p:cNvSpPr>
          <p:nvPr/>
        </p:nvSpPr>
        <p:spPr bwMode="auto">
          <a:xfrm>
            <a:off x="8586790" y="171451"/>
            <a:ext cx="3714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B1EA3A3-3781-429C-9FEB-1A6B986E0EF7}" type="slidenum">
              <a:rPr lang="fr-FR" altLang="fr-FR" sz="1200">
                <a:solidFill>
                  <a:srgbClr val="898989"/>
                </a:solidFill>
              </a:rPr>
              <a:pPr algn="r" eaLnBrk="1" hangingPunct="1">
                <a:spcBef>
                  <a:spcPct val="0"/>
                </a:spcBef>
                <a:buFontTx/>
                <a:buNone/>
              </a:pPr>
              <a:t>133</a:t>
            </a:fld>
            <a:endParaRPr lang="fr-FR" altLang="fr-FR" sz="1200">
              <a:solidFill>
                <a:srgbClr val="898989"/>
              </a:solidFill>
            </a:endParaRPr>
          </a:p>
        </p:txBody>
      </p:sp>
      <p:sp>
        <p:nvSpPr>
          <p:cNvPr id="111620" name="ZoneTexte 3"/>
          <p:cNvSpPr txBox="1">
            <a:spLocks noChangeArrowheads="1"/>
          </p:cNvSpPr>
          <p:nvPr/>
        </p:nvSpPr>
        <p:spPr bwMode="auto">
          <a:xfrm>
            <a:off x="182565" y="314325"/>
            <a:ext cx="435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97285" name="ZoneTexte 5"/>
          <p:cNvSpPr txBox="1">
            <a:spLocks noChangeArrowheads="1"/>
          </p:cNvSpPr>
          <p:nvPr/>
        </p:nvSpPr>
        <p:spPr bwMode="auto">
          <a:xfrm>
            <a:off x="182565" y="836614"/>
            <a:ext cx="87852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800" u="sng" dirty="0">
                <a:latin typeface="Arial" panose="020B0604020202020204" pitchFamily="34" charset="0"/>
              </a:rPr>
              <a:t>Les systèmes juridiques déloyaux et l’impunité</a:t>
            </a:r>
            <a:r>
              <a:rPr lang="fr-FR" altLang="fr-FR" sz="1800" dirty="0">
                <a:latin typeface="Arial" panose="020B0604020202020204" pitchFamily="34" charset="0"/>
              </a:rPr>
              <a:t> : </a:t>
            </a:r>
          </a:p>
          <a:p>
            <a:pPr algn="just" eaLnBrk="1" hangingPunct="1">
              <a:spcBef>
                <a:spcPct val="0"/>
              </a:spcBef>
              <a:buFont typeface="Arial" panose="020B0604020202020204" pitchFamily="34" charset="0"/>
              <a:buNone/>
              <a:defRPr/>
            </a:pPr>
            <a:endParaRPr lang="fr-FR" altLang="fr-FR" sz="1800" dirty="0">
              <a:latin typeface="Arial" panose="020B0604020202020204" pitchFamily="34" charset="0"/>
            </a:endParaRPr>
          </a:p>
          <a:p>
            <a:pPr algn="just" eaLnBrk="1" hangingPunct="1">
              <a:spcBef>
                <a:spcPct val="0"/>
              </a:spcBef>
              <a:buFont typeface="Arial" panose="020B0604020202020204" pitchFamily="34" charset="0"/>
              <a:buNone/>
              <a:defRPr/>
            </a:pPr>
            <a:r>
              <a:rPr lang="fr-FR" altLang="fr-FR" sz="1800" dirty="0">
                <a:latin typeface="Arial" panose="020B0604020202020204" pitchFamily="34" charset="0"/>
              </a:rPr>
              <a:t>Les systèmes juridiques déloyaux ["abusifs"] contribuent à la corruption : </a:t>
            </a:r>
          </a:p>
          <a:p>
            <a:pPr algn="just" eaLnBrk="1" hangingPunct="1">
              <a:spcBef>
                <a:spcPct val="0"/>
              </a:spcBef>
              <a:buFont typeface="Arial" panose="020B0604020202020204" pitchFamily="34" charset="0"/>
              <a:buNone/>
              <a:defRPr/>
            </a:pPr>
            <a:endParaRPr lang="fr-FR" altLang="fr-FR" sz="1800" dirty="0">
              <a:latin typeface="Arial" panose="020B0604020202020204" pitchFamily="34" charset="0"/>
            </a:endParaRPr>
          </a:p>
          <a:p>
            <a:pPr marL="285750" indent="-285750" algn="just" eaLnBrk="1" hangingPunct="1">
              <a:spcBef>
                <a:spcPct val="0"/>
              </a:spcBef>
              <a:defRPr/>
            </a:pPr>
            <a:r>
              <a:rPr lang="fr-FR" altLang="fr-FR" sz="1800" dirty="0">
                <a:latin typeface="Arial" panose="020B0604020202020204" pitchFamily="34" charset="0"/>
              </a:rPr>
              <a:t>en rendant plus difficile, pour les pauvres, l'accès au système juridique. </a:t>
            </a:r>
          </a:p>
          <a:p>
            <a:pPr marL="285750" indent="-285750" algn="just" eaLnBrk="1" hangingPunct="1">
              <a:spcBef>
                <a:spcPct val="0"/>
              </a:spcBef>
              <a:defRPr/>
            </a:pPr>
            <a:r>
              <a:rPr lang="fr-FR" altLang="fr-FR" sz="1800" dirty="0">
                <a:latin typeface="Arial" panose="020B0604020202020204" pitchFamily="34" charset="0"/>
              </a:rPr>
              <a:t>Les personnes du « secteur économique informel » [les pauvres] n'ont aucun droit. </a:t>
            </a:r>
          </a:p>
          <a:p>
            <a:pPr marL="285750" indent="-285750" algn="just" eaLnBrk="1" hangingPunct="1">
              <a:spcBef>
                <a:spcPct val="0"/>
              </a:spcBef>
              <a:defRPr/>
            </a:pPr>
            <a:r>
              <a:rPr lang="fr-FR" altLang="fr-FR" sz="1800" dirty="0">
                <a:latin typeface="Arial" panose="020B0604020202020204" pitchFamily="34" charset="0"/>
              </a:rPr>
              <a:t>Les individus au sommet [du pouvoir] sont protégés. L'élite peut échapper à l'impôt, corrompre les fonctionnaires et ne peut être poursuivi. </a:t>
            </a:r>
          </a:p>
          <a:p>
            <a:pPr marL="285750" indent="-285750" algn="just" eaLnBrk="1" hangingPunct="1">
              <a:spcBef>
                <a:spcPct val="0"/>
              </a:spcBef>
              <a:defRPr/>
            </a:pPr>
            <a:r>
              <a:rPr lang="fr-FR" altLang="fr-FR" sz="1800" dirty="0">
                <a:latin typeface="Arial" panose="020B0604020202020204" pitchFamily="34" charset="0"/>
              </a:rPr>
              <a:t>S'ils sont inculpés, ils ne peuvent pas être jugés. </a:t>
            </a:r>
          </a:p>
          <a:p>
            <a:pPr marL="285750" indent="-285750" algn="just" eaLnBrk="1" hangingPunct="1">
              <a:spcBef>
                <a:spcPct val="0"/>
              </a:spcBef>
              <a:defRPr/>
            </a:pPr>
            <a:r>
              <a:rPr lang="fr-FR" altLang="fr-FR" sz="1800" dirty="0">
                <a:latin typeface="Arial" panose="020B0604020202020204" pitchFamily="34" charset="0"/>
              </a:rPr>
              <a:t>S'ils sont jugés, ils ne seront pas condamnés. </a:t>
            </a:r>
          </a:p>
          <a:p>
            <a:pPr marL="285750" indent="-285750" algn="just" eaLnBrk="1" hangingPunct="1">
              <a:spcBef>
                <a:spcPct val="0"/>
              </a:spcBef>
              <a:defRPr/>
            </a:pPr>
            <a:r>
              <a:rPr lang="fr-FR" altLang="fr-FR" sz="1800" dirty="0">
                <a:latin typeface="Arial" panose="020B0604020202020204" pitchFamily="34" charset="0"/>
              </a:rPr>
              <a:t>En cas de condamnation, ils ne vont pas en prison.</a:t>
            </a:r>
          </a:p>
        </p:txBody>
      </p:sp>
      <p:pic>
        <p:nvPicPr>
          <p:cNvPr id="111623"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830" y="4809201"/>
            <a:ext cx="2016125" cy="15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1980" y="4669501"/>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ZoneTexte 4"/>
          <p:cNvSpPr txBox="1">
            <a:spLocks noChangeArrowheads="1"/>
          </p:cNvSpPr>
          <p:nvPr/>
        </p:nvSpPr>
        <p:spPr bwMode="auto">
          <a:xfrm>
            <a:off x="5307723" y="6555453"/>
            <a:ext cx="3297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 Mettez en prison les politiciens corrompus »</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42" y="4774277"/>
            <a:ext cx="2619375" cy="1743075"/>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4606926" y="1714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2643" name="Espace réservé du numéro de diapositive 2"/>
          <p:cNvSpPr txBox="1">
            <a:spLocks/>
          </p:cNvSpPr>
          <p:nvPr/>
        </p:nvSpPr>
        <p:spPr bwMode="auto">
          <a:xfrm>
            <a:off x="8586790" y="171451"/>
            <a:ext cx="3714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11E03BE-211C-41A9-9E1A-9E0F13328EBB}" type="slidenum">
              <a:rPr lang="fr-FR" altLang="fr-FR" sz="1200">
                <a:solidFill>
                  <a:srgbClr val="898989"/>
                </a:solidFill>
              </a:rPr>
              <a:pPr algn="r" eaLnBrk="1" hangingPunct="1">
                <a:spcBef>
                  <a:spcPct val="0"/>
                </a:spcBef>
                <a:buFontTx/>
                <a:buNone/>
              </a:pPr>
              <a:t>134</a:t>
            </a:fld>
            <a:endParaRPr lang="fr-FR" altLang="fr-FR" sz="1200">
              <a:solidFill>
                <a:srgbClr val="898989"/>
              </a:solidFill>
            </a:endParaRPr>
          </a:p>
        </p:txBody>
      </p:sp>
      <p:sp>
        <p:nvSpPr>
          <p:cNvPr id="112644" name="ZoneTexte 3"/>
          <p:cNvSpPr txBox="1">
            <a:spLocks noChangeArrowheads="1"/>
          </p:cNvSpPr>
          <p:nvPr/>
        </p:nvSpPr>
        <p:spPr bwMode="auto">
          <a:xfrm>
            <a:off x="182565" y="314325"/>
            <a:ext cx="4359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97285" name="ZoneTexte 5"/>
          <p:cNvSpPr txBox="1">
            <a:spLocks noChangeArrowheads="1"/>
          </p:cNvSpPr>
          <p:nvPr/>
        </p:nvSpPr>
        <p:spPr bwMode="auto">
          <a:xfrm>
            <a:off x="182565" y="836614"/>
            <a:ext cx="878522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800" u="sng" dirty="0">
                <a:latin typeface="Arial" panose="020B0604020202020204" pitchFamily="34" charset="0"/>
              </a:rPr>
              <a:t>La prégnance de la mentalité de corruption dans la « société corrompue »</a:t>
            </a:r>
            <a:r>
              <a:rPr lang="fr-FR" altLang="fr-FR" sz="1800" dirty="0">
                <a:latin typeface="Arial" panose="020B0604020202020204" pitchFamily="34" charset="0"/>
              </a:rPr>
              <a:t> : </a:t>
            </a:r>
          </a:p>
          <a:p>
            <a:pPr algn="just" eaLnBrk="1" hangingPunct="1">
              <a:spcBef>
                <a:spcPct val="0"/>
              </a:spcBef>
              <a:buFont typeface="Arial" panose="020B0604020202020204" pitchFamily="34" charset="0"/>
              <a:buNone/>
              <a:defRPr/>
            </a:pPr>
            <a:endParaRPr lang="fr-FR" altLang="fr-FR" sz="1800" dirty="0">
              <a:latin typeface="Arial" panose="020B0604020202020204" pitchFamily="34" charset="0"/>
            </a:endParaRPr>
          </a:p>
          <a:p>
            <a:pPr algn="just" eaLnBrk="1" hangingPunct="1">
              <a:spcBef>
                <a:spcPct val="0"/>
              </a:spcBef>
              <a:buFont typeface="Arial" panose="020B0604020202020204" pitchFamily="34" charset="0"/>
              <a:buNone/>
              <a:defRPr/>
            </a:pPr>
            <a:r>
              <a:rPr lang="fr-FR" altLang="fr-FR" sz="1800" dirty="0">
                <a:latin typeface="Arial" panose="020B0604020202020204" pitchFamily="34" charset="0"/>
              </a:rPr>
              <a:t>(la puissance et la persistance de la corruption ambiante dans l’esprit des gens).</a:t>
            </a:r>
          </a:p>
          <a:p>
            <a:pPr algn="just" eaLnBrk="1" hangingPunct="1">
              <a:spcBef>
                <a:spcPct val="0"/>
              </a:spcBef>
              <a:buFont typeface="Arial" panose="020B0604020202020204" pitchFamily="34" charset="0"/>
              <a:buNone/>
              <a:defRPr/>
            </a:pPr>
            <a:endParaRPr lang="fr-FR" altLang="fr-FR" sz="1800" dirty="0">
              <a:latin typeface="Arial" panose="020B0604020202020204" pitchFamily="34" charset="0"/>
            </a:endParaRPr>
          </a:p>
          <a:p>
            <a:pPr marL="285750" indent="-285750" algn="just" eaLnBrk="1" hangingPunct="1">
              <a:spcBef>
                <a:spcPct val="0"/>
              </a:spcBef>
              <a:defRPr/>
            </a:pPr>
            <a:r>
              <a:rPr lang="fr-FR" altLang="fr-FR" sz="1800" dirty="0">
                <a:latin typeface="Arial" panose="020B0604020202020204" pitchFamily="34" charset="0"/>
              </a:rPr>
              <a:t>La corruption "colle" à la société corrompue [elle vous englue]. </a:t>
            </a:r>
          </a:p>
          <a:p>
            <a:pPr marL="285750" indent="-285750" algn="just" eaLnBrk="1" hangingPunct="1">
              <a:spcBef>
                <a:spcPct val="0"/>
              </a:spcBef>
              <a:defRPr/>
            </a:pPr>
            <a:r>
              <a:rPr lang="fr-FR" altLang="fr-FR" sz="1800" dirty="0">
                <a:latin typeface="Arial" panose="020B0604020202020204" pitchFamily="34" charset="0"/>
              </a:rPr>
              <a:t>L'inégalité vous englue. </a:t>
            </a:r>
          </a:p>
          <a:p>
            <a:pPr marL="285750" indent="-285750" algn="just" eaLnBrk="1" hangingPunct="1">
              <a:spcBef>
                <a:spcPct val="0"/>
              </a:spcBef>
              <a:defRPr/>
            </a:pPr>
            <a:r>
              <a:rPr lang="fr-FR" altLang="fr-FR" sz="1800" dirty="0">
                <a:latin typeface="Arial" panose="020B0604020202020204" pitchFamily="34" charset="0"/>
              </a:rPr>
              <a:t>La confiance [dans son propre groupe] vous englue au fil du temps et à travers les générations.</a:t>
            </a:r>
          </a:p>
          <a:p>
            <a:pPr marL="285750" indent="-285750" algn="just" eaLnBrk="1" hangingPunct="1">
              <a:spcBef>
                <a:spcPct val="0"/>
              </a:spcBef>
              <a:defRPr/>
            </a:pPr>
            <a:r>
              <a:rPr lang="fr-FR" altLang="fr-FR" sz="1800" dirty="0">
                <a:latin typeface="Arial" panose="020B0604020202020204" pitchFamily="34" charset="0"/>
              </a:rPr>
              <a:t>Le mauvais exemple donné par le « sommet de l’état » vous entretien dans l’idée que le recourt à la corruption est nécessaire, incontournable et obligatoire [pour bien vivre ou/et réussir dans la vie].</a:t>
            </a:r>
          </a:p>
          <a:p>
            <a:pPr marL="285750" indent="-285750" algn="just" eaLnBrk="1" hangingPunct="1">
              <a:spcBef>
                <a:spcPct val="0"/>
              </a:spcBef>
              <a:defRPr/>
            </a:pPr>
            <a:r>
              <a:rPr lang="fr-FR" altLang="fr-FR" sz="1800" dirty="0">
                <a:latin typeface="Arial" panose="020B0604020202020204" pitchFamily="34" charset="0"/>
              </a:rPr>
              <a:t>Ce qui dérange les gens ne sont pas la </a:t>
            </a:r>
            <a:r>
              <a:rPr lang="fr-FR" altLang="fr-FR" sz="1800" i="1" dirty="0">
                <a:latin typeface="Arial" panose="020B0604020202020204" pitchFamily="34" charset="0"/>
              </a:rPr>
              <a:t>petite corruption </a:t>
            </a:r>
            <a:r>
              <a:rPr lang="fr-FR" altLang="fr-FR" sz="1800" dirty="0">
                <a:latin typeface="Arial" panose="020B0604020202020204" pitchFamily="34" charset="0"/>
              </a:rPr>
              <a:t>[c’est-à-dire les petits pots-de-vin donnés au petits fonctionnaires, qui font partis des « normes » sociales admises et considérées comme nécessaires, pour les petits fonctionnaires, afin qu’ils puissent vivre décemment], mais la </a:t>
            </a:r>
            <a:r>
              <a:rPr lang="fr-FR" altLang="fr-FR" sz="1800" i="1" dirty="0">
                <a:latin typeface="Arial" panose="020B0604020202020204" pitchFamily="34" charset="0"/>
              </a:rPr>
              <a:t>grande corruption </a:t>
            </a:r>
            <a:r>
              <a:rPr lang="fr-FR" altLang="fr-FR" sz="1800" dirty="0">
                <a:latin typeface="Arial" panose="020B0604020202020204" pitchFamily="34" charset="0"/>
              </a:rPr>
              <a:t>[celles du président, de ses séides, courtisans et amis, des « grands commis de l’état », des « hauts fonctionnaires », des « puissants », ceux qui sont « naturellement » susceptibles de détourner des sommes d’argent colossales …].</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309" y="5826126"/>
            <a:ext cx="2724150" cy="971551"/>
          </a:xfrm>
          <a:prstGeom prst="rect">
            <a:avLst/>
          </a:prstGeom>
        </p:spPr>
      </p:pic>
      <p:sp>
        <p:nvSpPr>
          <p:cNvPr id="3" name="ZoneTexte 2"/>
          <p:cNvSpPr txBox="1"/>
          <p:nvPr/>
        </p:nvSpPr>
        <p:spPr>
          <a:xfrm>
            <a:off x="4606927" y="6081069"/>
            <a:ext cx="4242247" cy="461665"/>
          </a:xfrm>
          <a:prstGeom prst="rect">
            <a:avLst/>
          </a:prstGeom>
          <a:noFill/>
        </p:spPr>
        <p:txBody>
          <a:bodyPr wrap="square" rtlCol="0">
            <a:spAutoFit/>
          </a:bodyPr>
          <a:lstStyle/>
          <a:p>
            <a:pPr algn="just"/>
            <a:r>
              <a:rPr lang="fr-FR" sz="1200" dirty="0">
                <a:latin typeface="Calibri" panose="020F0502020204030204" pitchFamily="34" charset="0"/>
              </a:rPr>
              <a:t>← Le service de renseignement financier à Antananarivo (Madagascar) (photo © B. LISAN)</a:t>
            </a:r>
            <a:endParaRPr lang="fr-FR" sz="12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oneTexte 3"/>
          <p:cNvSpPr txBox="1">
            <a:spLocks noChangeArrowheads="1"/>
          </p:cNvSpPr>
          <p:nvPr/>
        </p:nvSpPr>
        <p:spPr bwMode="auto">
          <a:xfrm>
            <a:off x="179390" y="1125540"/>
            <a:ext cx="8713787"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400" dirty="0">
                <a:latin typeface="Arial" panose="020B0604020202020204" pitchFamily="34" charset="0"/>
              </a:rPr>
              <a:t>D’autres causes peuvent être avancées comme : </a:t>
            </a:r>
          </a:p>
          <a:p>
            <a:pPr algn="just" eaLnBrk="1" hangingPunct="1">
              <a:spcBef>
                <a:spcPct val="50000"/>
              </a:spcBef>
              <a:buFontTx/>
              <a:buChar char="•"/>
            </a:pPr>
            <a:r>
              <a:rPr lang="fr-FR" altLang="fr-FR" sz="1400" dirty="0">
                <a:latin typeface="Arial" panose="020B0604020202020204" pitchFamily="34" charset="0"/>
              </a:rPr>
              <a:t> La banalisation de la corruption, considérée, dans le pays touché, comme faisant partie de la culture du pays ou comme une fatalité qu’on ne peut éviter (°).</a:t>
            </a:r>
          </a:p>
          <a:p>
            <a:pPr algn="just" eaLnBrk="1" hangingPunct="1">
              <a:spcBef>
                <a:spcPct val="50000"/>
              </a:spcBef>
              <a:buFontTx/>
              <a:buChar char="•"/>
            </a:pPr>
            <a:r>
              <a:rPr lang="fr-FR" altLang="fr-FR" sz="1400" dirty="0">
                <a:latin typeface="Arial" panose="020B0604020202020204" pitchFamily="34" charset="0"/>
              </a:rPr>
              <a:t> Une habitude de soumission, de respect et de peur envers l’autorité et face à tout pouvoir arbitraire, chez les pauvres, les faibles et les humbles, liée à l’absence de démocratie et de sa pratique.</a:t>
            </a:r>
          </a:p>
          <a:p>
            <a:pPr algn="just" eaLnBrk="1" hangingPunct="1">
              <a:spcBef>
                <a:spcPct val="50000"/>
              </a:spcBef>
              <a:buFontTx/>
              <a:buChar char="•"/>
            </a:pPr>
            <a:r>
              <a:rPr lang="fr-FR" altLang="fr-FR" sz="1400" dirty="0">
                <a:latin typeface="Arial" panose="020B0604020202020204" pitchFamily="34" charset="0"/>
              </a:rPr>
              <a:t> L’impunité dont bénéficie les puissants corrompus et l’exemple qu’ils donnent.</a:t>
            </a:r>
          </a:p>
          <a:p>
            <a:pPr algn="just" eaLnBrk="1" hangingPunct="1">
              <a:spcBef>
                <a:spcPct val="50000"/>
              </a:spcBef>
              <a:buFontTx/>
              <a:buChar char="•"/>
            </a:pPr>
            <a:r>
              <a:rPr lang="fr-FR" altLang="fr-FR" sz="1400" dirty="0">
                <a:latin typeface="Arial" panose="020B0604020202020204" pitchFamily="34" charset="0"/>
              </a:rPr>
              <a:t> L’extrême difficulté d’être totalement intègre dans un système totalement corrompu (la personne intègre pouvant rencontrer d’énormes risques ou soucis à vouloir continuer à être intègre).</a:t>
            </a:r>
          </a:p>
          <a:p>
            <a:pPr algn="just" eaLnBrk="1" hangingPunct="1">
              <a:spcBef>
                <a:spcPct val="50000"/>
              </a:spcBef>
              <a:buFontTx/>
              <a:buChar char="•"/>
            </a:pPr>
            <a:r>
              <a:rPr lang="fr-FR" altLang="fr-FR" sz="1400" dirty="0">
                <a:latin typeface="Arial" panose="020B0604020202020204" pitchFamily="34" charset="0"/>
              </a:rPr>
              <a:t> La tentation pour la personne pauvre d’avoir recours à la corruption, comme solution de facilité, pour pouvoir payer son loyer, les études de ses enfants etc.</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 </a:t>
            </a:r>
            <a:r>
              <a:rPr lang="fr-FR" altLang="fr-FR" sz="1400" i="1" dirty="0">
                <a:latin typeface="Arial" panose="020B0604020202020204" pitchFamily="34" charset="0"/>
              </a:rPr>
              <a:t>Ce que nous pourrions appeler la « banalisation du mal ».</a:t>
            </a:r>
          </a:p>
        </p:txBody>
      </p:sp>
      <p:sp>
        <p:nvSpPr>
          <p:cNvPr id="114691"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4692" name="Espace réservé du numéro de diapositive 2"/>
          <p:cNvSpPr txBox="1">
            <a:spLocks/>
          </p:cNvSpPr>
          <p:nvPr/>
        </p:nvSpPr>
        <p:spPr bwMode="auto">
          <a:xfrm>
            <a:off x="250827" y="188914"/>
            <a:ext cx="371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B735DD0-2627-40BB-A462-33D2489A17BC}" type="slidenum">
              <a:rPr lang="fr-FR" altLang="fr-FR" sz="1200">
                <a:solidFill>
                  <a:srgbClr val="898989"/>
                </a:solidFill>
              </a:rPr>
              <a:pPr algn="r" eaLnBrk="1" hangingPunct="1">
                <a:spcBef>
                  <a:spcPct val="0"/>
                </a:spcBef>
                <a:buFontTx/>
                <a:buNone/>
              </a:pPr>
              <a:t>135</a:t>
            </a:fld>
            <a:endParaRPr lang="fr-FR" altLang="fr-FR" sz="1200">
              <a:solidFill>
                <a:srgbClr val="898989"/>
              </a:solidFill>
            </a:endParaRPr>
          </a:p>
        </p:txBody>
      </p:sp>
      <p:sp>
        <p:nvSpPr>
          <p:cNvPr id="114693"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1469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24400"/>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7075" y="4824414"/>
            <a:ext cx="30861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Users\blisan\Pictures\corruption\corruption danger de mort pour democrat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232" y="4314826"/>
            <a:ext cx="1800225" cy="2543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5715" name="Espace réservé du numéro de diapositive 2"/>
          <p:cNvSpPr txBox="1">
            <a:spLocks/>
          </p:cNvSpPr>
          <p:nvPr/>
        </p:nvSpPr>
        <p:spPr bwMode="auto">
          <a:xfrm>
            <a:off x="250827" y="188914"/>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4C8FF41-35F8-4DDB-A5E6-E633058BDE0E}" type="slidenum">
              <a:rPr lang="fr-FR" altLang="fr-FR" sz="1200">
                <a:solidFill>
                  <a:srgbClr val="898989"/>
                </a:solidFill>
              </a:rPr>
              <a:pPr algn="r" eaLnBrk="1" hangingPunct="1">
                <a:spcBef>
                  <a:spcPct val="0"/>
                </a:spcBef>
                <a:buFontTx/>
                <a:buNone/>
              </a:pPr>
              <a:t>136</a:t>
            </a:fld>
            <a:endParaRPr lang="fr-FR" altLang="fr-FR" sz="1200">
              <a:solidFill>
                <a:srgbClr val="898989"/>
              </a:solidFill>
            </a:endParaRPr>
          </a:p>
        </p:txBody>
      </p:sp>
      <p:sp>
        <p:nvSpPr>
          <p:cNvPr id="115716"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15717" name="Text Box 5"/>
          <p:cNvSpPr txBox="1">
            <a:spLocks noChangeArrowheads="1"/>
          </p:cNvSpPr>
          <p:nvPr/>
        </p:nvSpPr>
        <p:spPr bwMode="auto">
          <a:xfrm>
            <a:off x="107952" y="1052514"/>
            <a:ext cx="8856663"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800">
                <a:latin typeface="Arial" panose="020B0604020202020204" pitchFamily="34" charset="0"/>
              </a:rPr>
              <a:t>La corruption peut-être extrêmement codifiée _ avec des montants plus ou moins standardisés pour tels ou tels types de corruptions _, donnant alors l’impression à toute personne inculte que ces montants, demandés par les corrompus, constituent des prélèvements normaux, voire légaux, incontournables dont on doit s’acquitter.</a:t>
            </a:r>
          </a:p>
          <a:p>
            <a:pPr algn="just" eaLnBrk="1" hangingPunct="1">
              <a:spcBef>
                <a:spcPct val="0"/>
              </a:spcBef>
              <a:buFontTx/>
              <a:buChar char="•"/>
            </a:pPr>
            <a:r>
              <a:rPr lang="fr-FR" altLang="fr-FR" sz="1800">
                <a:latin typeface="Arial" panose="020B0604020202020204" pitchFamily="34" charset="0"/>
              </a:rPr>
              <a:t>Les faux semblant : création « d'instances de prévention de la corruption » etc., par le gouvernement, pour donner l’impression qu’il s’en occupe activement (+).</a:t>
            </a:r>
          </a:p>
          <a:p>
            <a:pPr algn="just" eaLnBrk="1" hangingPunct="1">
              <a:spcBef>
                <a:spcPct val="0"/>
              </a:spcBef>
              <a:buFontTx/>
              <a:buChar char="•"/>
            </a:pPr>
            <a:r>
              <a:rPr lang="fr-FR" altLang="fr-FR" sz="1800">
                <a:latin typeface="Arial" panose="020B0604020202020204" pitchFamily="34" charset="0"/>
              </a:rPr>
              <a:t>L’iniquité, l’arbitraire, le manque de transparence du système judiciaire.</a:t>
            </a:r>
          </a:p>
          <a:p>
            <a:pPr algn="just" eaLnBrk="1" hangingPunct="1">
              <a:spcBef>
                <a:spcPct val="0"/>
              </a:spcBef>
              <a:buFontTx/>
              <a:buChar char="•"/>
            </a:pPr>
            <a:r>
              <a:rPr lang="fr-FR" altLang="fr-FR" sz="1800">
                <a:latin typeface="Arial" panose="020B0604020202020204" pitchFamily="34" charset="0"/>
              </a:rPr>
              <a:t>l’absence de règles en matière de propriété, de règles commerciales ou fiscales (tous ces faits n’incitant alors pas à rester honnête).</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 </a:t>
            </a:r>
            <a:r>
              <a:rPr lang="fr-FR" altLang="fr-FR" sz="1400" i="1">
                <a:latin typeface="Arial" panose="020B0604020202020204" pitchFamily="34" charset="0"/>
                <a:hlinkClick r:id="rId2"/>
              </a:rPr>
              <a:t>Société et santé</a:t>
            </a:r>
            <a:r>
              <a:rPr lang="fr-FR" altLang="fr-FR" sz="1400" i="1">
                <a:latin typeface="Arial" panose="020B0604020202020204" pitchFamily="34" charset="0"/>
              </a:rPr>
              <a:t> : Comment briser le cercle vicieux de la corruption</a:t>
            </a:r>
            <a:r>
              <a:rPr lang="fr-FR" altLang="fr-FR" sz="1400">
                <a:latin typeface="Arial" panose="020B0604020202020204" pitchFamily="34" charset="0"/>
              </a:rPr>
              <a:t>, l’observatoire de Tanger </a:t>
            </a:r>
            <a:r>
              <a:rPr lang="fr-FR" altLang="fr-FR" sz="1400">
                <a:latin typeface="Arial" panose="020B0604020202020204" pitchFamily="34" charset="0"/>
                <a:hlinkClick r:id="rId3"/>
              </a:rPr>
              <a:t>http://www.itanger.com/news+article.storyid+27.htm</a:t>
            </a:r>
            <a:r>
              <a:rPr lang="fr-FR" altLang="fr-FR" sz="1400">
                <a:latin typeface="Arial" panose="020B0604020202020204" pitchFamily="34" charset="0"/>
              </a:rPr>
              <a:t> </a:t>
            </a:r>
          </a:p>
        </p:txBody>
      </p:sp>
      <p:pic>
        <p:nvPicPr>
          <p:cNvPr id="115718" name="Picture 6" descr="image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2" y="5084765"/>
            <a:ext cx="2017713"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7" descr="fusillé_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5084765"/>
            <a:ext cx="2160588"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8"/>
          <p:cNvSpPr txBox="1">
            <a:spLocks noChangeArrowheads="1"/>
          </p:cNvSpPr>
          <p:nvPr/>
        </p:nvSpPr>
        <p:spPr bwMode="auto">
          <a:xfrm>
            <a:off x="6300790" y="5229226"/>
            <a:ext cx="2505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200">
                <a:latin typeface="Arial" panose="020B0604020202020204" pitchFamily="34" charset="0"/>
                <a:sym typeface="Symbol" panose="05050102010706020507" pitchFamily="18" charset="2"/>
              </a:rPr>
              <a:t> L’absence de démocratie, de contrôle du gouvernement par le peuple, l’arbitraire, la répression favorise la développement de la corruption (ici en Chine à gauche et au Vietnam à droite).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6739" name="Espace réservé du numéro de diapositive 2"/>
          <p:cNvSpPr txBox="1">
            <a:spLocks/>
          </p:cNvSpPr>
          <p:nvPr/>
        </p:nvSpPr>
        <p:spPr bwMode="auto">
          <a:xfrm>
            <a:off x="250827" y="188914"/>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1A5B084-5C50-453D-8743-505D330F5F53}" type="slidenum">
              <a:rPr lang="fr-FR" altLang="fr-FR" sz="1200">
                <a:solidFill>
                  <a:srgbClr val="898989"/>
                </a:solidFill>
              </a:rPr>
              <a:pPr algn="r" eaLnBrk="1" hangingPunct="1">
                <a:spcBef>
                  <a:spcPct val="0"/>
                </a:spcBef>
                <a:buFontTx/>
                <a:buNone/>
              </a:pPr>
              <a:t>137</a:t>
            </a:fld>
            <a:endParaRPr lang="fr-FR" altLang="fr-FR" sz="1200">
              <a:solidFill>
                <a:srgbClr val="898989"/>
              </a:solidFill>
            </a:endParaRPr>
          </a:p>
        </p:txBody>
      </p:sp>
      <p:sp>
        <p:nvSpPr>
          <p:cNvPr id="116740"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05477" name="Text Box 5"/>
          <p:cNvSpPr txBox="1">
            <a:spLocks noChangeArrowheads="1"/>
          </p:cNvSpPr>
          <p:nvPr/>
        </p:nvSpPr>
        <p:spPr bwMode="auto">
          <a:xfrm>
            <a:off x="107952" y="1052514"/>
            <a:ext cx="8856663" cy="432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eaLnBrk="1" hangingPunct="1">
              <a:spcBef>
                <a:spcPct val="0"/>
              </a:spcBef>
              <a:buFont typeface="Arial" panose="020B0604020202020204" pitchFamily="34" charset="0"/>
              <a:buNone/>
              <a:defRPr/>
            </a:pPr>
            <a:r>
              <a:rPr lang="fr-FR" altLang="fr-FR" sz="1400" u="sng" dirty="0">
                <a:latin typeface="Arial" panose="020B0604020202020204" pitchFamily="34" charset="0"/>
              </a:rPr>
              <a:t>Causes de la dépravation de la vie publique au Maroc</a:t>
            </a:r>
            <a:r>
              <a:rPr lang="fr-FR" altLang="fr-FR" sz="1400" dirty="0">
                <a:latin typeface="Arial" panose="020B0604020202020204" pitchFamily="34" charset="0"/>
              </a:rPr>
              <a:t> (extraits)</a:t>
            </a:r>
          </a:p>
          <a:p>
            <a:pPr algn="just" eaLnBrk="1" hangingPunct="1">
              <a:spcBef>
                <a:spcPct val="0"/>
              </a:spcBef>
              <a:buFontTx/>
              <a:buChar char="•"/>
              <a:defRPr/>
            </a:pPr>
            <a:endParaRPr lang="fr-FR" altLang="fr-FR" sz="1400" dirty="0">
              <a:latin typeface="Arial" panose="020B0604020202020204" pitchFamily="34" charset="0"/>
            </a:endParaRPr>
          </a:p>
          <a:p>
            <a:pPr marL="0" indent="0" algn="just" eaLnBrk="1" hangingPunct="1">
              <a:spcBef>
                <a:spcPct val="0"/>
              </a:spcBef>
              <a:buFont typeface="Arial" panose="020B0604020202020204" pitchFamily="34" charset="0"/>
              <a:buNone/>
              <a:defRPr/>
            </a:pPr>
            <a:r>
              <a:rPr lang="fr-FR" altLang="fr-FR" sz="1400" dirty="0">
                <a:latin typeface="Arial" panose="020B0604020202020204" pitchFamily="34" charset="0"/>
              </a:rPr>
              <a:t>A. </a:t>
            </a:r>
            <a:r>
              <a:rPr lang="fr-FR" altLang="fr-FR" sz="1400" u="sng" dirty="0">
                <a:latin typeface="Arial" panose="020B0604020202020204" pitchFamily="34" charset="0"/>
              </a:rPr>
              <a:t>Les causes d’ordre administratif et réglementaire </a:t>
            </a:r>
            <a:r>
              <a:rPr lang="fr-FR" altLang="fr-FR" sz="1400" dirty="0">
                <a:latin typeface="Arial" panose="020B0604020202020204" pitchFamily="34" charset="0"/>
              </a:rPr>
              <a:t>:</a:t>
            </a:r>
          </a:p>
          <a:p>
            <a:pPr algn="just" eaLnBrk="1" hangingPunct="1">
              <a:spcBef>
                <a:spcPct val="0"/>
              </a:spcBef>
              <a:buFontTx/>
              <a:buChar char="•"/>
              <a:defRPr/>
            </a:pPr>
            <a:endParaRPr lang="fr-FR" altLang="fr-FR" sz="1400" dirty="0">
              <a:latin typeface="Arial" panose="020B0604020202020204" pitchFamily="34" charset="0"/>
            </a:endParaRPr>
          </a:p>
          <a:p>
            <a:pPr algn="just" eaLnBrk="1" hangingPunct="1">
              <a:spcBef>
                <a:spcPct val="0"/>
              </a:spcBef>
              <a:buFontTx/>
              <a:buChar char="•"/>
              <a:defRPr/>
            </a:pPr>
            <a:r>
              <a:rPr lang="fr-FR" altLang="fr-FR" sz="1400" dirty="0">
                <a:latin typeface="Arial" panose="020B0604020202020204" pitchFamily="34" charset="0"/>
              </a:rPr>
              <a:t>L’exagération du pouvoir discrétionnaire de l’administration qui engendre des réactions illégales.</a:t>
            </a:r>
          </a:p>
          <a:p>
            <a:pPr algn="just" eaLnBrk="1" hangingPunct="1">
              <a:spcBef>
                <a:spcPct val="0"/>
              </a:spcBef>
              <a:buFontTx/>
              <a:buChar char="•"/>
              <a:defRPr/>
            </a:pPr>
            <a:r>
              <a:rPr lang="fr-FR" altLang="fr-FR" sz="1400" dirty="0">
                <a:latin typeface="Arial" panose="020B0604020202020204" pitchFamily="34" charset="0"/>
              </a:rPr>
              <a:t>le déficit d’éthique et l’absence d’un code de déontologie professionnelle dans l’administration (ayant des conséquences néfastes sur la marche des services publics et créant la méfiance que le citoyen nourrit à l’encontre de l’administration).</a:t>
            </a:r>
          </a:p>
          <a:p>
            <a:pPr algn="just" eaLnBrk="1" hangingPunct="1">
              <a:spcBef>
                <a:spcPct val="0"/>
              </a:spcBef>
              <a:buFontTx/>
              <a:buChar char="•"/>
              <a:defRPr/>
            </a:pPr>
            <a:r>
              <a:rPr lang="fr-FR" altLang="fr-FR" sz="1400" dirty="0">
                <a:latin typeface="Arial" panose="020B0604020202020204" pitchFamily="34" charset="0"/>
              </a:rPr>
              <a:t>L’insuffisance de clarté et la complication des procédures et dispositions régissant les relations des citoyens avec l’administration.(e-administration).</a:t>
            </a:r>
          </a:p>
          <a:p>
            <a:pPr algn="just" eaLnBrk="1" hangingPunct="1">
              <a:spcBef>
                <a:spcPct val="0"/>
              </a:spcBef>
              <a:buFontTx/>
              <a:buChar char="•"/>
              <a:defRPr/>
            </a:pPr>
            <a:r>
              <a:rPr lang="fr-FR" altLang="fr-FR" sz="1400" dirty="0">
                <a:latin typeface="Arial" panose="020B0604020202020204" pitchFamily="34" charset="0"/>
              </a:rPr>
              <a:t>Le non respect du principe du mérite, en raison de l’absence d’un système transparent pour l’attribution des fonctions de responsabilité aux fonctionnaires et agents de l’Etat et leur promotion.</a:t>
            </a:r>
          </a:p>
          <a:p>
            <a:pPr algn="just" eaLnBrk="1" hangingPunct="1">
              <a:spcBef>
                <a:spcPct val="0"/>
              </a:spcBef>
              <a:buFontTx/>
              <a:buChar char="•"/>
              <a:defRPr/>
            </a:pPr>
            <a:r>
              <a:rPr lang="fr-FR" altLang="fr-FR" sz="1400" dirty="0">
                <a:latin typeface="Arial" panose="020B0604020202020204" pitchFamily="34" charset="0"/>
              </a:rPr>
              <a:t>L’absence d’équité dans le système de rémunération matérialisée par une disparité flagrante entre les salaires des fonctionnaires occupant les mêmes missions. Elle occupe une place prépondérante dans la cartographie des causes du fléau dans l’administration.</a:t>
            </a:r>
          </a:p>
          <a:p>
            <a:pPr marL="0" indent="0" algn="just" eaLnBrk="1" hangingPunct="1">
              <a:spcBef>
                <a:spcPct val="0"/>
              </a:spcBef>
              <a:buFont typeface="Arial" panose="020B0604020202020204" pitchFamily="34" charset="0"/>
              <a:buNone/>
              <a:defRPr/>
            </a:pPr>
            <a:endParaRPr lang="fr-FR" altLang="fr-FR" sz="1200" dirty="0">
              <a:latin typeface="Arial" panose="020B0604020202020204" pitchFamily="34" charset="0"/>
            </a:endParaRPr>
          </a:p>
          <a:p>
            <a:pPr marL="0" indent="0" eaLnBrk="1" hangingPunct="1">
              <a:spcBef>
                <a:spcPct val="0"/>
              </a:spcBef>
              <a:buFont typeface="Arial" panose="020B0604020202020204" pitchFamily="34" charset="0"/>
              <a:buNone/>
              <a:defRPr/>
            </a:pPr>
            <a:r>
              <a:rPr lang="fr-FR" altLang="fr-FR" sz="1200" dirty="0">
                <a:latin typeface="Arial" panose="020B0604020202020204" pitchFamily="34" charset="0"/>
              </a:rPr>
              <a:t>Source : </a:t>
            </a:r>
            <a:r>
              <a:rPr lang="fr-FR" altLang="fr-FR" sz="1200" i="1" dirty="0">
                <a:latin typeface="Arial" panose="020B0604020202020204" pitchFamily="34" charset="0"/>
              </a:rPr>
              <a:t>Causes de la dépravation de la vie publique au Maroc</a:t>
            </a:r>
            <a:r>
              <a:rPr lang="fr-FR" altLang="fr-FR" sz="1200" dirty="0">
                <a:latin typeface="Arial" panose="020B0604020202020204" pitchFamily="34" charset="0"/>
              </a:rPr>
              <a:t> (extraits), in </a:t>
            </a:r>
            <a:r>
              <a:rPr lang="fr-FR" altLang="fr-FR" sz="1200" i="1" dirty="0">
                <a:latin typeface="Arial" panose="020B0604020202020204" pitchFamily="34" charset="0"/>
              </a:rPr>
              <a:t>La Moralisation de la Vie Publique au Maroc</a:t>
            </a:r>
            <a:r>
              <a:rPr lang="fr-FR" altLang="fr-FR" sz="1200" dirty="0">
                <a:latin typeface="Arial" panose="020B0604020202020204" pitchFamily="34" charset="0"/>
              </a:rPr>
              <a:t>, Aida LAARICHI, </a:t>
            </a:r>
            <a:r>
              <a:rPr lang="fr-FR" altLang="fr-FR" sz="1200" dirty="0" err="1">
                <a:latin typeface="Arial" panose="020B0604020202020204" pitchFamily="34" charset="0"/>
              </a:rPr>
              <a:t>Abdelhak</a:t>
            </a:r>
            <a:r>
              <a:rPr lang="fr-FR" altLang="fr-FR" sz="1200" dirty="0">
                <a:latin typeface="Arial" panose="020B0604020202020204" pitchFamily="34" charset="0"/>
              </a:rPr>
              <a:t> BOLGOT, </a:t>
            </a:r>
            <a:r>
              <a:rPr lang="fr-FR" altLang="fr-FR" sz="1200" dirty="0">
                <a:latin typeface="Arial" panose="020B0604020202020204" pitchFamily="34" charset="0"/>
                <a:hlinkClick r:id="rId2"/>
              </a:rPr>
              <a:t>www.maitrebolgot.com/doccs/expo%20moralisation.ppt</a:t>
            </a:r>
            <a:r>
              <a:rPr lang="fr-FR" altLang="fr-FR" sz="1200" dirty="0">
                <a:latin typeface="Arial" panose="020B0604020202020204" pitchFamily="34" charset="0"/>
              </a:rPr>
              <a:t> </a:t>
            </a:r>
          </a:p>
          <a:p>
            <a:pPr marL="0" indent="0">
              <a:buFont typeface="Arial" panose="020B0604020202020204" pitchFamily="34" charset="0"/>
              <a:buNone/>
              <a:defRPr/>
            </a:pPr>
            <a:r>
              <a:rPr lang="fr-FR" altLang="fr-FR" sz="1200" dirty="0">
                <a:latin typeface="+mn-lt"/>
              </a:rPr>
              <a:t>Voir aussi le </a:t>
            </a:r>
            <a:r>
              <a:rPr lang="fr-FR" sz="1200" dirty="0">
                <a:latin typeface="+mn-lt"/>
                <a:hlinkClick r:id="rId3"/>
              </a:rPr>
              <a:t>Portail Stop Corruption!</a:t>
            </a:r>
            <a:r>
              <a:rPr lang="fr-FR" altLang="fr-FR" sz="1200" dirty="0">
                <a:latin typeface="+mn-lt"/>
              </a:rPr>
              <a:t>, </a:t>
            </a:r>
            <a:r>
              <a:rPr lang="fr-FR" altLang="fr-FR" sz="1200" dirty="0">
                <a:latin typeface="+mn-lt"/>
                <a:hlinkClick r:id="rId3"/>
              </a:rPr>
              <a:t>http://</a:t>
            </a:r>
            <a:r>
              <a:rPr lang="fr-FR" sz="1200" dirty="0">
                <a:latin typeface="+mn-lt"/>
                <a:hlinkClick r:id="rId3"/>
              </a:rPr>
              <a:t>www.stop</a:t>
            </a:r>
            <a:r>
              <a:rPr lang="fr-FR" sz="1200" b="1" dirty="0">
                <a:latin typeface="+mn-lt"/>
                <a:hlinkClick r:id="rId3"/>
              </a:rPr>
              <a:t>corruption</a:t>
            </a:r>
            <a:r>
              <a:rPr lang="fr-FR" sz="1200" dirty="0">
                <a:latin typeface="+mn-lt"/>
                <a:hlinkClick r:id="rId3"/>
              </a:rPr>
              <a:t>.ma</a:t>
            </a:r>
            <a:r>
              <a:rPr lang="fr-FR" sz="1200" dirty="0">
                <a:latin typeface="+mn-lt"/>
              </a:rPr>
              <a:t> </a:t>
            </a:r>
          </a:p>
          <a:p>
            <a:pPr marL="0" indent="0">
              <a:buFont typeface="Arial" panose="020B0604020202020204" pitchFamily="34" charset="0"/>
              <a:buNone/>
              <a:defRPr/>
            </a:pPr>
            <a:r>
              <a:rPr lang="fr-FR" sz="1200" dirty="0">
                <a:latin typeface="+mn-lt"/>
              </a:rPr>
              <a:t>&amp; </a:t>
            </a:r>
            <a:r>
              <a:rPr lang="fr-FR" sz="1200" dirty="0">
                <a:latin typeface="+mn-lt"/>
                <a:hlinkClick r:id="rId4"/>
              </a:rPr>
              <a:t>http://fr.wikipedia.org/wiki/Corruption_au_Maroc</a:t>
            </a:r>
            <a:r>
              <a:rPr lang="fr-FR" sz="1200" dirty="0">
                <a:latin typeface="+mn-lt"/>
              </a:rPr>
              <a:t> </a:t>
            </a:r>
          </a:p>
        </p:txBody>
      </p:sp>
      <p:pic>
        <p:nvPicPr>
          <p:cNvPr id="116742"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4941889"/>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80620" y="4719637"/>
            <a:ext cx="1438275"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D:\Users\blisan\Pictures\corruption\maro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5424" y="212843"/>
            <a:ext cx="2546226" cy="152773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50827" y="6453336"/>
            <a:ext cx="4393181" cy="276999"/>
          </a:xfrm>
          <a:prstGeom prst="rect">
            <a:avLst/>
          </a:prstGeom>
          <a:noFill/>
        </p:spPr>
        <p:txBody>
          <a:bodyPr wrap="square" rtlCol="0">
            <a:spAutoFit/>
          </a:bodyPr>
          <a:lstStyle/>
          <a:p>
            <a:pPr algn="ctr"/>
            <a:r>
              <a:rPr lang="fr-FR" sz="1200" dirty="0"/>
              <a:t>Détournement des aides pour les familles sinistrées</a:t>
            </a:r>
          </a:p>
        </p:txBody>
      </p:sp>
      <p:pic>
        <p:nvPicPr>
          <p:cNvPr id="17411" name="Picture 3" descr="D:\Users\blisan\Pictures\perso\corruption-images\détournement des aides pour les familles sinistrées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817" y="5437295"/>
            <a:ext cx="2743200" cy="102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7763" name="Espace réservé du numéro de diapositive 2"/>
          <p:cNvSpPr txBox="1">
            <a:spLocks/>
          </p:cNvSpPr>
          <p:nvPr/>
        </p:nvSpPr>
        <p:spPr bwMode="auto">
          <a:xfrm>
            <a:off x="250827" y="188914"/>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6BBB657-5E64-488E-BBEB-7C490FF6E41C}" type="slidenum">
              <a:rPr lang="fr-FR" altLang="fr-FR" sz="1200">
                <a:solidFill>
                  <a:srgbClr val="898989"/>
                </a:solidFill>
              </a:rPr>
              <a:pPr algn="r" eaLnBrk="1" hangingPunct="1">
                <a:spcBef>
                  <a:spcPct val="0"/>
                </a:spcBef>
                <a:buFontTx/>
                <a:buNone/>
              </a:pPr>
              <a:t>138</a:t>
            </a:fld>
            <a:endParaRPr lang="fr-FR" altLang="fr-FR" sz="1200">
              <a:solidFill>
                <a:srgbClr val="898989"/>
              </a:solidFill>
            </a:endParaRPr>
          </a:p>
        </p:txBody>
      </p:sp>
      <p:sp>
        <p:nvSpPr>
          <p:cNvPr id="117764"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05477" name="Text Box 5"/>
          <p:cNvSpPr txBox="1">
            <a:spLocks noChangeArrowheads="1"/>
          </p:cNvSpPr>
          <p:nvPr/>
        </p:nvSpPr>
        <p:spPr bwMode="auto">
          <a:xfrm>
            <a:off x="107952" y="1052514"/>
            <a:ext cx="8856663"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just" eaLnBrk="1" hangingPunct="1">
              <a:spcBef>
                <a:spcPct val="0"/>
              </a:spcBef>
              <a:buFont typeface="Arial" panose="020B0604020202020204" pitchFamily="34" charset="0"/>
              <a:buNone/>
              <a:defRPr/>
            </a:pPr>
            <a:r>
              <a:rPr lang="fr-FR" altLang="fr-FR" sz="1400" dirty="0">
                <a:latin typeface="Arial" panose="020B0604020202020204" pitchFamily="34" charset="0"/>
              </a:rPr>
              <a:t>A. </a:t>
            </a:r>
            <a:r>
              <a:rPr lang="fr-FR" altLang="fr-FR" sz="1400" u="sng" dirty="0">
                <a:latin typeface="Arial" panose="020B0604020202020204" pitchFamily="34" charset="0"/>
              </a:rPr>
              <a:t>Les causes d’ordre administratif et réglementaire </a:t>
            </a:r>
            <a:r>
              <a:rPr lang="fr-FR" altLang="fr-FR" sz="1400" dirty="0">
                <a:latin typeface="Arial" panose="020B0604020202020204" pitchFamily="34" charset="0"/>
              </a:rPr>
              <a:t>:</a:t>
            </a:r>
          </a:p>
          <a:p>
            <a:pPr algn="just" eaLnBrk="1" hangingPunct="1">
              <a:spcBef>
                <a:spcPct val="0"/>
              </a:spcBef>
              <a:buFontTx/>
              <a:buChar char="•"/>
              <a:defRPr/>
            </a:pPr>
            <a:endParaRPr lang="fr-FR" altLang="fr-FR" sz="1400" dirty="0">
              <a:latin typeface="Arial" panose="020B0604020202020204" pitchFamily="34" charset="0"/>
            </a:endParaRPr>
          </a:p>
          <a:p>
            <a:pPr algn="just" eaLnBrk="1" hangingPunct="1">
              <a:spcBef>
                <a:spcPct val="0"/>
              </a:spcBef>
              <a:buFontTx/>
              <a:buChar char="•"/>
              <a:defRPr/>
            </a:pPr>
            <a:r>
              <a:rPr lang="fr-FR" altLang="fr-FR" sz="1400" dirty="0">
                <a:latin typeface="Arial" panose="020B0604020202020204" pitchFamily="34" charset="0"/>
              </a:rPr>
              <a:t>B. Les causes d’ordre social, culturel et économique :</a:t>
            </a:r>
          </a:p>
          <a:p>
            <a:pPr algn="just" eaLnBrk="1" hangingPunct="1">
              <a:spcBef>
                <a:spcPct val="0"/>
              </a:spcBef>
              <a:buFontTx/>
              <a:buChar char="•"/>
              <a:defRPr/>
            </a:pPr>
            <a:endParaRPr lang="fr-FR" altLang="fr-FR" sz="1400" dirty="0">
              <a:latin typeface="Arial" panose="020B0604020202020204" pitchFamily="34" charset="0"/>
            </a:endParaRPr>
          </a:p>
          <a:p>
            <a:pPr algn="just" eaLnBrk="1" hangingPunct="1">
              <a:spcBef>
                <a:spcPct val="0"/>
              </a:spcBef>
              <a:buFontTx/>
              <a:buChar char="•"/>
              <a:defRPr/>
            </a:pPr>
            <a:r>
              <a:rPr lang="fr-FR" altLang="fr-FR" sz="1400" dirty="0">
                <a:latin typeface="Arial" panose="020B0604020202020204" pitchFamily="34" charset="0"/>
              </a:rPr>
              <a:t>Le caractère embryonnaire des concepts de civisme, d’appartenance et de citoyenneté chez la majorité des citoyens en général et des fonctionnaires en particulier.</a:t>
            </a:r>
          </a:p>
          <a:p>
            <a:pPr algn="just" eaLnBrk="1" hangingPunct="1">
              <a:spcBef>
                <a:spcPct val="0"/>
              </a:spcBef>
              <a:buFontTx/>
              <a:buChar char="•"/>
              <a:defRPr/>
            </a:pPr>
            <a:r>
              <a:rPr lang="fr-FR" altLang="fr-FR" sz="1400" dirty="0">
                <a:latin typeface="Arial" panose="020B0604020202020204" pitchFamily="34" charset="0"/>
              </a:rPr>
              <a:t>Le taux d’analphabétisme et une absence d’appropriation des droits et obligations par les citoyens.</a:t>
            </a:r>
          </a:p>
          <a:p>
            <a:pPr algn="just" eaLnBrk="1" hangingPunct="1">
              <a:spcBef>
                <a:spcPct val="0"/>
              </a:spcBef>
              <a:buFontTx/>
              <a:buChar char="•"/>
              <a:defRPr/>
            </a:pPr>
            <a:r>
              <a:rPr lang="fr-FR" altLang="fr-FR" sz="1400" dirty="0">
                <a:latin typeface="Arial" panose="020B0604020202020204" pitchFamily="34" charset="0"/>
              </a:rPr>
              <a:t>l’inexistence de démarche pédagogique garantissant l’éducation des nouvelles générations sur les principes de l’éthique et de la déontologie, et particulièrement dans le service public.</a:t>
            </a:r>
          </a:p>
          <a:p>
            <a:pPr algn="just" eaLnBrk="1" hangingPunct="1">
              <a:spcBef>
                <a:spcPct val="0"/>
              </a:spcBef>
              <a:buFontTx/>
              <a:buChar char="•"/>
              <a:defRPr/>
            </a:pPr>
            <a:r>
              <a:rPr lang="fr-FR" altLang="fr-FR" sz="1400" dirty="0">
                <a:latin typeface="Arial" panose="020B0604020202020204" pitchFamily="34" charset="0"/>
              </a:rPr>
              <a:t>L’absence d’un cadre juridique à même d’habiliter les banques à agir efficacement contre la détention douteuse d’argent et d’avoirs.</a:t>
            </a:r>
          </a:p>
          <a:p>
            <a:pPr marL="0" indent="0" algn="just" eaLnBrk="1" hangingPunct="1">
              <a:spcBef>
                <a:spcPct val="0"/>
              </a:spcBef>
              <a:buFont typeface="Arial" panose="020B0604020202020204" pitchFamily="34" charset="0"/>
              <a:buNone/>
              <a:defRPr/>
            </a:pPr>
            <a:endParaRPr lang="fr-FR" altLang="fr-FR" sz="1200" dirty="0">
              <a:latin typeface="Arial" panose="020B0604020202020204" pitchFamily="34" charset="0"/>
            </a:endParaRPr>
          </a:p>
          <a:p>
            <a:pPr marL="0" indent="0" eaLnBrk="1" hangingPunct="1">
              <a:spcBef>
                <a:spcPct val="0"/>
              </a:spcBef>
              <a:buFont typeface="Arial" panose="020B0604020202020204" pitchFamily="34" charset="0"/>
              <a:buNone/>
              <a:defRPr/>
            </a:pPr>
            <a:r>
              <a:rPr lang="fr-FR" altLang="fr-FR" sz="1200" dirty="0">
                <a:latin typeface="Arial" panose="020B0604020202020204" pitchFamily="34" charset="0"/>
              </a:rPr>
              <a:t>Source : </a:t>
            </a:r>
            <a:r>
              <a:rPr lang="fr-FR" altLang="fr-FR" sz="1200" i="1" dirty="0">
                <a:latin typeface="Arial" panose="020B0604020202020204" pitchFamily="34" charset="0"/>
              </a:rPr>
              <a:t>Causes de la dépravation de la vie publique au Maroc</a:t>
            </a:r>
            <a:r>
              <a:rPr lang="fr-FR" altLang="fr-FR" sz="1200" dirty="0">
                <a:latin typeface="Arial" panose="020B0604020202020204" pitchFamily="34" charset="0"/>
              </a:rPr>
              <a:t> (extraits), in </a:t>
            </a:r>
            <a:r>
              <a:rPr lang="fr-FR" altLang="fr-FR" sz="1200" i="1" dirty="0">
                <a:latin typeface="Arial" panose="020B0604020202020204" pitchFamily="34" charset="0"/>
              </a:rPr>
              <a:t>La Moralisation de la Vie Publique au Maroc</a:t>
            </a:r>
            <a:r>
              <a:rPr lang="fr-FR" altLang="fr-FR" sz="1200" dirty="0">
                <a:latin typeface="Arial" panose="020B0604020202020204" pitchFamily="34" charset="0"/>
              </a:rPr>
              <a:t>, Aida LAARICHI, </a:t>
            </a:r>
            <a:r>
              <a:rPr lang="fr-FR" altLang="fr-FR" sz="1200" dirty="0" err="1">
                <a:latin typeface="Arial" panose="020B0604020202020204" pitchFamily="34" charset="0"/>
              </a:rPr>
              <a:t>Abdelhak</a:t>
            </a:r>
            <a:r>
              <a:rPr lang="fr-FR" altLang="fr-FR" sz="1200" dirty="0">
                <a:latin typeface="Arial" panose="020B0604020202020204" pitchFamily="34" charset="0"/>
              </a:rPr>
              <a:t> BOLGOT, </a:t>
            </a:r>
            <a:r>
              <a:rPr lang="fr-FR" altLang="fr-FR" sz="1200" dirty="0">
                <a:latin typeface="Arial" panose="020B0604020202020204" pitchFamily="34" charset="0"/>
                <a:hlinkClick r:id="rId2"/>
              </a:rPr>
              <a:t>www.maitrebolgot.com/doccs/expo%20moralisation.ppt</a:t>
            </a:r>
            <a:r>
              <a:rPr lang="fr-FR" altLang="fr-FR" sz="1200" dirty="0">
                <a:latin typeface="Arial" panose="020B0604020202020204" pitchFamily="34" charset="0"/>
              </a:rPr>
              <a:t> </a:t>
            </a:r>
          </a:p>
        </p:txBody>
      </p:sp>
      <p:pic>
        <p:nvPicPr>
          <p:cNvPr id="11776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407" y="4437113"/>
            <a:ext cx="2524125"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4183691"/>
            <a:ext cx="2857500" cy="2146300"/>
          </a:xfrm>
          <a:prstGeom prst="rect">
            <a:avLst/>
          </a:prstGeom>
        </p:spPr>
      </p:pic>
      <p:sp>
        <p:nvSpPr>
          <p:cNvPr id="4" name="ZoneTexte 3"/>
          <p:cNvSpPr txBox="1"/>
          <p:nvPr/>
        </p:nvSpPr>
        <p:spPr>
          <a:xfrm>
            <a:off x="6159496" y="6381330"/>
            <a:ext cx="1906291" cy="276999"/>
          </a:xfrm>
          <a:prstGeom prst="rect">
            <a:avLst/>
          </a:prstGeom>
          <a:noFill/>
        </p:spPr>
        <p:txBody>
          <a:bodyPr wrap="none" rtlCol="0">
            <a:spAutoFit/>
          </a:bodyPr>
          <a:lstStyle/>
          <a:p>
            <a:pPr algn="ctr"/>
            <a:r>
              <a:rPr lang="fr-FR" sz="1200" dirty="0"/>
              <a:t>Pancarte vue au Rwanda</a:t>
            </a:r>
          </a:p>
        </p:txBody>
      </p:sp>
      <p:sp>
        <p:nvSpPr>
          <p:cNvPr id="10" name="ZoneTexte 9"/>
          <p:cNvSpPr txBox="1"/>
          <p:nvPr/>
        </p:nvSpPr>
        <p:spPr>
          <a:xfrm>
            <a:off x="250826" y="6246864"/>
            <a:ext cx="2376959" cy="461665"/>
          </a:xfrm>
          <a:prstGeom prst="rect">
            <a:avLst/>
          </a:prstGeom>
          <a:noFill/>
        </p:spPr>
        <p:txBody>
          <a:bodyPr wrap="square" rtlCol="0">
            <a:spAutoFit/>
          </a:bodyPr>
          <a:lstStyle/>
          <a:p>
            <a:pPr algn="ctr"/>
            <a:r>
              <a:rPr lang="fr-FR" sz="1200" dirty="0"/>
              <a:t>Echange de documents officiels contre des pots de vin.</a:t>
            </a:r>
          </a:p>
        </p:txBody>
      </p:sp>
      <p:pic>
        <p:nvPicPr>
          <p:cNvPr id="2050" name="Picture 2" descr="D:\Users\blisan\Pictures\corruption\52204777corruption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183691"/>
            <a:ext cx="2088232" cy="254854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D:\Users\blisan\Pictures\perso\corruption-images\corruption afriqu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0740" y="1158"/>
            <a:ext cx="1958820" cy="1915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8787" name="Espace réservé du numéro de diapositive 2"/>
          <p:cNvSpPr txBox="1">
            <a:spLocks/>
          </p:cNvSpPr>
          <p:nvPr/>
        </p:nvSpPr>
        <p:spPr bwMode="auto">
          <a:xfrm>
            <a:off x="250827" y="188914"/>
            <a:ext cx="57626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34C4E8F-33B9-455C-BE40-742BCAF2C348}" type="slidenum">
              <a:rPr lang="fr-FR" altLang="fr-FR" sz="1200">
                <a:solidFill>
                  <a:srgbClr val="898989"/>
                </a:solidFill>
              </a:rPr>
              <a:pPr algn="r" eaLnBrk="1" hangingPunct="1">
                <a:spcBef>
                  <a:spcPct val="0"/>
                </a:spcBef>
                <a:buFontTx/>
                <a:buNone/>
              </a:pPr>
              <a:t>139</a:t>
            </a:fld>
            <a:endParaRPr lang="fr-FR" altLang="fr-FR" sz="1200">
              <a:solidFill>
                <a:srgbClr val="898989"/>
              </a:solidFill>
            </a:endParaRPr>
          </a:p>
        </p:txBody>
      </p:sp>
      <p:sp>
        <p:nvSpPr>
          <p:cNvPr id="118788"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1879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5" y="477837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4400551"/>
            <a:ext cx="1905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90" y="4460875"/>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D:\Users\blisan\Pictures\perso\corruption-images\corruption sport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5387" y="0"/>
            <a:ext cx="1624748" cy="15470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179390" y="1196976"/>
            <a:ext cx="8785225" cy="304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600" dirty="0">
                <a:latin typeface="Arial" panose="020B0604020202020204" pitchFamily="34" charset="0"/>
              </a:rPr>
              <a:t>9.1. </a:t>
            </a:r>
            <a:r>
              <a:rPr lang="fr-FR" altLang="fr-FR" sz="1600" u="sng" dirty="0">
                <a:latin typeface="Arial" panose="020B0604020202020204" pitchFamily="34" charset="0"/>
              </a:rPr>
              <a:t>Divers avis sur les causes</a:t>
            </a:r>
            <a:r>
              <a:rPr lang="fr-FR" altLang="fr-FR" sz="1600" dirty="0">
                <a:latin typeface="Arial" panose="020B0604020202020204" pitchFamily="34" charset="0"/>
              </a:rPr>
              <a:t> (trouvées sur Internet ou dans certains ouvrages)  :</a:t>
            </a:r>
          </a:p>
          <a:p>
            <a:pPr algn="just" eaLnBrk="1" hangingPunct="1">
              <a:spcBef>
                <a:spcPct val="0"/>
              </a:spcBef>
              <a:buFontTx/>
              <a:buNone/>
              <a:defRPr/>
            </a:pPr>
            <a:endParaRPr lang="fr-FR" altLang="fr-FR" sz="1600" dirty="0">
              <a:latin typeface="Arial" panose="020B0604020202020204" pitchFamily="34" charset="0"/>
            </a:endParaRPr>
          </a:p>
          <a:p>
            <a:pPr algn="just" eaLnBrk="1" hangingPunct="1">
              <a:lnSpc>
                <a:spcPct val="95000"/>
              </a:lnSpc>
              <a:spcBef>
                <a:spcPct val="0"/>
              </a:spcBef>
              <a:buFontTx/>
              <a:buChar char="•"/>
              <a:defRPr/>
            </a:pPr>
            <a:r>
              <a:rPr lang="fr-FR" altLang="fr-FR" sz="1600" dirty="0">
                <a:latin typeface="Arial" panose="020B0604020202020204" pitchFamily="34" charset="0"/>
              </a:rPr>
              <a:t>« </a:t>
            </a:r>
            <a:r>
              <a:rPr lang="fr-FR" altLang="fr-FR" sz="1600" i="1" dirty="0">
                <a:latin typeface="Arial" panose="020B0604020202020204" pitchFamily="34" charset="0"/>
              </a:rPr>
              <a:t>La corruption est principalement due aux bas salaires, à la pauvreté, à la perte des valeurs morales (plus de respect pour le travail, plus de [vrai] engagement politique), à l’ignorance et à l’analphabétisme transformant les citoyens en bétail électoral facile à acheter, aux dysfonctionnements administratifs, à l’impunité et à des effets d’incitation (comparaison avec les voisins, les cousins, les collègues…)</a:t>
            </a:r>
            <a:r>
              <a:rPr lang="fr-FR" altLang="fr-FR" sz="1600" dirty="0">
                <a:latin typeface="Arial" panose="020B0604020202020204" pitchFamily="34" charset="0"/>
              </a:rPr>
              <a:t> ». </a:t>
            </a:r>
          </a:p>
          <a:p>
            <a:pPr marL="0" indent="0" algn="just" eaLnBrk="1" hangingPunct="1">
              <a:lnSpc>
                <a:spcPct val="95000"/>
              </a:lnSpc>
              <a:spcBef>
                <a:spcPct val="0"/>
              </a:spcBef>
              <a:buFont typeface="Arial" panose="020B0604020202020204" pitchFamily="34" charset="0"/>
              <a:buNone/>
              <a:defRPr/>
            </a:pPr>
            <a:r>
              <a:rPr lang="fr-FR" altLang="fr-FR" sz="1200" dirty="0">
                <a:latin typeface="Arial" panose="020B0604020202020204" pitchFamily="34" charset="0"/>
              </a:rPr>
              <a:t>Source : 8 mars 2004 – Conférence « </a:t>
            </a:r>
            <a:r>
              <a:rPr lang="fr-FR" altLang="fr-FR" sz="1200" i="1" dirty="0">
                <a:latin typeface="Arial" panose="020B0604020202020204" pitchFamily="34" charset="0"/>
              </a:rPr>
              <a:t>Corruption et Lutte contre la Pauvreté</a:t>
            </a:r>
            <a:r>
              <a:rPr lang="fr-FR" altLang="fr-FR" sz="1200" dirty="0">
                <a:latin typeface="Arial" panose="020B0604020202020204" pitchFamily="34" charset="0"/>
              </a:rPr>
              <a:t> », Maison des Jeunes et de la Culture, Ouagadougou, Burkina Faso, </a:t>
            </a:r>
            <a:r>
              <a:rPr lang="fr-FR" altLang="fr-FR" sz="1200" dirty="0">
                <a:latin typeface="Arial" panose="020B0604020202020204" pitchFamily="34" charset="0"/>
                <a:hlinkClick r:id="rId6"/>
              </a:rPr>
              <a:t>http://www.courantsdefemmes.org/Debats/ConfCorruption/conf_corruption_pauvrete.html</a:t>
            </a:r>
            <a:r>
              <a:rPr lang="fr-FR" altLang="fr-FR" sz="1200" dirty="0">
                <a:latin typeface="Arial" panose="020B0604020202020204" pitchFamily="34" charset="0"/>
              </a:rPr>
              <a:t> </a:t>
            </a:r>
          </a:p>
          <a:p>
            <a:pPr algn="just" eaLnBrk="1" hangingPunct="1">
              <a:lnSpc>
                <a:spcPct val="95000"/>
              </a:lnSpc>
              <a:spcBef>
                <a:spcPct val="0"/>
              </a:spcBef>
              <a:buFontTx/>
              <a:buChar char="•"/>
              <a:defRPr/>
            </a:pPr>
            <a:r>
              <a:rPr lang="fr-FR" altLang="fr-FR" sz="1600" dirty="0">
                <a:latin typeface="Arial" panose="020B0604020202020204" pitchFamily="34" charset="0"/>
              </a:rPr>
              <a:t>Les familles qui profite des retombées de la corruption l’admettent le plus souvent : « </a:t>
            </a:r>
            <a:r>
              <a:rPr lang="fr-FR" altLang="fr-FR" sz="1600" i="1" dirty="0">
                <a:latin typeface="Arial" panose="020B0604020202020204" pitchFamily="34" charset="0"/>
              </a:rPr>
              <a:t>quand vous voyez votre mari rentrer à la maison avec une voiture de plusieurs millions que ne lui permettrait pas son salaire, si vous ne dîtes rien, vous acceptez la corruption de votre mari</a:t>
            </a:r>
            <a:r>
              <a:rPr lang="fr-FR" altLang="fr-FR" sz="1600" dirty="0">
                <a:latin typeface="Arial" panose="020B0604020202020204" pitchFamily="34" charset="0"/>
              </a:rPr>
              <a:t> » (même source).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32766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291"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B06CB6-AE9B-4F19-B3EC-35272B4446A8}" type="slidenum">
              <a:rPr lang="fr-FR" altLang="fr-FR" sz="1200" smtClean="0">
                <a:solidFill>
                  <a:srgbClr val="898989"/>
                </a:solidFill>
              </a:rPr>
              <a:pPr>
                <a:spcBef>
                  <a:spcPct val="0"/>
                </a:spcBef>
                <a:buFontTx/>
                <a:buNone/>
              </a:pPr>
              <a:t>14</a:t>
            </a:fld>
            <a:endParaRPr lang="fr-FR" altLang="fr-FR" sz="1200">
              <a:solidFill>
                <a:srgbClr val="898989"/>
              </a:solidFill>
            </a:endParaRPr>
          </a:p>
        </p:txBody>
      </p:sp>
      <p:sp>
        <p:nvSpPr>
          <p:cNvPr id="12292" name="ZoneTexte 3"/>
          <p:cNvSpPr txBox="1">
            <a:spLocks noChangeArrowheads="1"/>
          </p:cNvSpPr>
          <p:nvPr/>
        </p:nvSpPr>
        <p:spPr bwMode="auto">
          <a:xfrm>
            <a:off x="161857" y="52355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2. </a:t>
            </a:r>
            <a:r>
              <a:rPr lang="fr-FR" altLang="fr-FR" sz="1800" b="1" dirty="0"/>
              <a:t>Citations (suite)</a:t>
            </a:r>
          </a:p>
        </p:txBody>
      </p:sp>
      <p:sp>
        <p:nvSpPr>
          <p:cNvPr id="12293" name="ZoneTexte 4"/>
          <p:cNvSpPr txBox="1">
            <a:spLocks noChangeArrowheads="1"/>
          </p:cNvSpPr>
          <p:nvPr/>
        </p:nvSpPr>
        <p:spPr bwMode="auto">
          <a:xfrm>
            <a:off x="179388" y="980728"/>
            <a:ext cx="892810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i="1" dirty="0"/>
              <a:t>C'est un bonne drogue que la science ; mais nulle drogue [science] n'est assez forte pour se préserver sans altération et </a:t>
            </a:r>
            <a:r>
              <a:rPr lang="fr-FR" altLang="fr-FR" sz="1800" b="1" i="1" dirty="0"/>
              <a:t>corruption</a:t>
            </a:r>
            <a:r>
              <a:rPr lang="fr-FR" altLang="fr-FR" sz="1800" dirty="0"/>
              <a:t>.  </a:t>
            </a:r>
            <a:r>
              <a:rPr lang="fr-FR" altLang="fr-FR" sz="1200" dirty="0"/>
              <a:t>Source : Montaigne, Les Essais.</a:t>
            </a:r>
          </a:p>
          <a:p>
            <a:pPr eaLnBrk="1" hangingPunct="1">
              <a:spcBef>
                <a:spcPct val="0"/>
              </a:spcBef>
              <a:buFontTx/>
              <a:buNone/>
            </a:pPr>
            <a:endParaRPr lang="fr-FR" altLang="fr-FR" sz="1800" dirty="0"/>
          </a:p>
          <a:p>
            <a:pPr eaLnBrk="1" hangingPunct="1">
              <a:spcBef>
                <a:spcPct val="0"/>
              </a:spcBef>
              <a:buFontTx/>
              <a:buNone/>
            </a:pPr>
            <a:r>
              <a:rPr lang="fr-FR" altLang="fr-FR" sz="1800" i="1" dirty="0"/>
              <a:t>Le plus terrible des fléaux politiques est la </a:t>
            </a:r>
            <a:r>
              <a:rPr lang="fr-FR" altLang="fr-FR" sz="1800" b="1" i="1" dirty="0"/>
              <a:t>corruption</a:t>
            </a:r>
            <a:r>
              <a:rPr lang="fr-FR" altLang="fr-FR" sz="1800" i="1" dirty="0"/>
              <a:t> des tribunaux</a:t>
            </a:r>
            <a:r>
              <a:rPr lang="fr-FR" altLang="fr-FR" sz="1800" dirty="0"/>
              <a:t>.</a:t>
            </a:r>
          </a:p>
          <a:p>
            <a:pPr eaLnBrk="1" hangingPunct="1">
              <a:spcBef>
                <a:spcPct val="0"/>
              </a:spcBef>
              <a:buFontTx/>
              <a:buNone/>
            </a:pPr>
            <a:r>
              <a:rPr lang="fr-FR" altLang="fr-FR" sz="1200" dirty="0"/>
              <a:t>Source : Nicolas de Condorcet, Éloge de La </a:t>
            </a:r>
            <a:r>
              <a:rPr lang="fr-FR" altLang="fr-FR" sz="1200" dirty="0" err="1"/>
              <a:t>Condamine</a:t>
            </a:r>
            <a:r>
              <a:rPr lang="fr-FR" altLang="fr-FR" sz="1200" dirty="0"/>
              <a:t> (1774).</a:t>
            </a:r>
          </a:p>
          <a:p>
            <a:pPr eaLnBrk="1" hangingPunct="1">
              <a:spcBef>
                <a:spcPct val="0"/>
              </a:spcBef>
              <a:buFontTx/>
              <a:buNone/>
            </a:pPr>
            <a:endParaRPr lang="fr-FR" altLang="fr-FR" sz="1800" dirty="0"/>
          </a:p>
          <a:p>
            <a:pPr eaLnBrk="1" hangingPunct="1">
              <a:spcBef>
                <a:spcPct val="0"/>
              </a:spcBef>
              <a:buFontTx/>
              <a:buNone/>
            </a:pPr>
            <a:r>
              <a:rPr lang="fr-FR" altLang="fr-FR" sz="1800" i="1" dirty="0"/>
              <a:t>La </a:t>
            </a:r>
            <a:r>
              <a:rPr lang="fr-FR" altLang="fr-FR" sz="1800" b="1" i="1" dirty="0"/>
              <a:t>corruption</a:t>
            </a:r>
            <a:r>
              <a:rPr lang="fr-FR" altLang="fr-FR" sz="1800" i="1" dirty="0"/>
              <a:t> et le désordre sont des traits permanents de la nature humaine</a:t>
            </a:r>
            <a:r>
              <a:rPr lang="fr-FR" altLang="fr-FR" sz="1800" dirty="0"/>
              <a:t>.</a:t>
            </a:r>
          </a:p>
          <a:p>
            <a:pPr eaLnBrk="1" hangingPunct="1">
              <a:spcBef>
                <a:spcPct val="0"/>
              </a:spcBef>
              <a:buFontTx/>
              <a:buNone/>
            </a:pPr>
            <a:r>
              <a:rPr lang="fr-FR" altLang="fr-FR" sz="1200" dirty="0"/>
              <a:t>Source : André Maurois, Histoire des États-Unis (1943).</a:t>
            </a:r>
          </a:p>
          <a:p>
            <a:pPr eaLnBrk="1" hangingPunct="1">
              <a:spcBef>
                <a:spcPct val="0"/>
              </a:spcBef>
              <a:buFontTx/>
              <a:buNone/>
            </a:pPr>
            <a:endParaRPr lang="fr-FR" altLang="fr-FR" sz="1800" dirty="0"/>
          </a:p>
          <a:p>
            <a:pPr eaLnBrk="1" hangingPunct="1">
              <a:spcBef>
                <a:spcPct val="0"/>
              </a:spcBef>
              <a:buFontTx/>
              <a:buNone/>
            </a:pPr>
            <a:r>
              <a:rPr lang="fr-FR" altLang="fr-FR" sz="1800" i="1" dirty="0"/>
              <a:t>La </a:t>
            </a:r>
            <a:r>
              <a:rPr lang="fr-FR" altLang="fr-FR" sz="1800" b="1" i="1" dirty="0"/>
              <a:t>corruption</a:t>
            </a:r>
            <a:r>
              <a:rPr lang="fr-FR" altLang="fr-FR" sz="1800" i="1" dirty="0"/>
              <a:t> est un vice aussi vieux que la nature humaine</a:t>
            </a:r>
            <a:r>
              <a:rPr lang="fr-FR" altLang="fr-FR" sz="1800" dirty="0"/>
              <a:t>.</a:t>
            </a:r>
          </a:p>
          <a:p>
            <a:pPr eaLnBrk="1" hangingPunct="1">
              <a:spcBef>
                <a:spcPct val="0"/>
              </a:spcBef>
              <a:buFontTx/>
              <a:buNone/>
            </a:pPr>
            <a:r>
              <a:rPr lang="fr-FR" altLang="fr-FR" sz="1200" dirty="0"/>
              <a:t>Source : André Maurois, Sentiments et coutumes, Essai (1934).</a:t>
            </a:r>
          </a:p>
          <a:p>
            <a:pPr eaLnBrk="1" hangingPunct="1">
              <a:spcBef>
                <a:spcPct val="0"/>
              </a:spcBef>
              <a:buFontTx/>
              <a:buNone/>
            </a:pPr>
            <a:endParaRPr lang="fr-FR" altLang="fr-FR" sz="1800" dirty="0"/>
          </a:p>
          <a:p>
            <a:pPr eaLnBrk="1" hangingPunct="1">
              <a:spcBef>
                <a:spcPct val="0"/>
              </a:spcBef>
              <a:buFontTx/>
              <a:buNone/>
            </a:pPr>
            <a:r>
              <a:rPr lang="fr-FR" altLang="fr-FR" sz="1800" i="1" dirty="0"/>
              <a:t>À un point donné de la </a:t>
            </a:r>
            <a:r>
              <a:rPr lang="fr-FR" altLang="fr-FR" sz="1800" b="1" i="1" dirty="0"/>
              <a:t>corruption</a:t>
            </a:r>
            <a:r>
              <a:rPr lang="fr-FR" altLang="fr-FR" sz="1800" i="1" dirty="0"/>
              <a:t>, certains se croient </a:t>
            </a:r>
            <a:r>
              <a:rPr lang="fr-FR" altLang="fr-FR" sz="1800" b="1" i="1" dirty="0"/>
              <a:t>incorruptibles</a:t>
            </a:r>
            <a:r>
              <a:rPr lang="fr-FR" altLang="fr-FR" sz="1800" dirty="0"/>
              <a:t>.</a:t>
            </a:r>
          </a:p>
          <a:p>
            <a:pPr eaLnBrk="1" hangingPunct="1">
              <a:spcBef>
                <a:spcPct val="0"/>
              </a:spcBef>
              <a:buFontTx/>
              <a:buNone/>
            </a:pPr>
            <a:r>
              <a:rPr lang="fr-FR" altLang="fr-FR" sz="1200" dirty="0"/>
              <a:t>Citation de Robert Sabatier, Le livre de la déraison souriante (1991).</a:t>
            </a:r>
          </a:p>
          <a:p>
            <a:pPr eaLnBrk="1" hangingPunct="1">
              <a:spcBef>
                <a:spcPct val="0"/>
              </a:spcBef>
              <a:buFontTx/>
              <a:buNone/>
            </a:pPr>
            <a:endParaRPr lang="fr-FR" altLang="fr-FR" sz="1800" dirty="0"/>
          </a:p>
          <a:p>
            <a:pPr eaLnBrk="1" hangingPunct="1">
              <a:spcBef>
                <a:spcPct val="0"/>
              </a:spcBef>
              <a:buFontTx/>
              <a:buNone/>
            </a:pPr>
            <a:r>
              <a:rPr lang="fr-FR" altLang="fr-FR" sz="1800" i="1" dirty="0"/>
              <a:t>La </a:t>
            </a:r>
            <a:r>
              <a:rPr lang="fr-FR" altLang="fr-FR" sz="1800" b="1" i="1" dirty="0"/>
              <a:t>corruption</a:t>
            </a:r>
            <a:r>
              <a:rPr lang="fr-FR" altLang="fr-FR" sz="1800" i="1" dirty="0"/>
              <a:t>, c'est le manque de dignité, c'est l'absence de scrupule</a:t>
            </a:r>
            <a:r>
              <a:rPr lang="fr-FR" altLang="fr-FR" sz="1800" dirty="0"/>
              <a:t>.</a:t>
            </a:r>
          </a:p>
          <a:p>
            <a:pPr eaLnBrk="1" hangingPunct="1">
              <a:spcBef>
                <a:spcPct val="0"/>
              </a:spcBef>
              <a:buFontTx/>
              <a:buNone/>
            </a:pPr>
            <a:r>
              <a:rPr lang="fr-FR" altLang="fr-FR" sz="1200" dirty="0"/>
              <a:t>Citation de Tahar Ben Jelloun, Amours sorcières (2003).</a:t>
            </a:r>
          </a:p>
          <a:p>
            <a:pPr eaLnBrk="1" hangingPunct="1">
              <a:spcBef>
                <a:spcPct val="0"/>
              </a:spcBef>
              <a:buFontTx/>
              <a:buNone/>
            </a:pPr>
            <a:endParaRPr lang="fr-FR" altLang="fr-FR" sz="1800" dirty="0"/>
          </a:p>
          <a:p>
            <a:pPr eaLnBrk="1" hangingPunct="1">
              <a:spcBef>
                <a:spcPct val="0"/>
              </a:spcBef>
              <a:buFontTx/>
              <a:buNone/>
            </a:pPr>
            <a:r>
              <a:rPr lang="fr-FR" altLang="fr-FR" sz="1800" i="1" dirty="0">
                <a:solidFill>
                  <a:srgbClr val="FF0000"/>
                </a:solidFill>
              </a:rPr>
              <a:t>Le pouvoir tend à </a:t>
            </a:r>
            <a:r>
              <a:rPr lang="fr-FR" altLang="fr-FR" sz="1800" b="1" i="1" dirty="0">
                <a:solidFill>
                  <a:srgbClr val="FF0000"/>
                </a:solidFill>
              </a:rPr>
              <a:t>corrompre</a:t>
            </a:r>
            <a:r>
              <a:rPr lang="fr-FR" altLang="fr-FR" sz="1800" i="1" dirty="0">
                <a:solidFill>
                  <a:srgbClr val="FF0000"/>
                </a:solidFill>
              </a:rPr>
              <a:t>, le pouvoir absolu </a:t>
            </a:r>
            <a:r>
              <a:rPr lang="fr-FR" altLang="fr-FR" sz="1800" b="1" i="1" dirty="0">
                <a:solidFill>
                  <a:srgbClr val="FF0000"/>
                </a:solidFill>
              </a:rPr>
              <a:t>corrompt</a:t>
            </a:r>
            <a:r>
              <a:rPr lang="fr-FR" altLang="fr-FR" sz="1800" i="1" dirty="0">
                <a:solidFill>
                  <a:srgbClr val="FF0000"/>
                </a:solidFill>
              </a:rPr>
              <a:t> absolument</a:t>
            </a:r>
            <a:r>
              <a:rPr lang="fr-FR" altLang="fr-FR" sz="1800" dirty="0"/>
              <a:t>.</a:t>
            </a:r>
          </a:p>
          <a:p>
            <a:pPr eaLnBrk="1" hangingPunct="1">
              <a:spcBef>
                <a:spcPct val="0"/>
              </a:spcBef>
              <a:buFontTx/>
              <a:buNone/>
            </a:pPr>
            <a:r>
              <a:rPr lang="fr-FR" altLang="fr-FR" sz="1200" dirty="0"/>
              <a:t>Source : Sir John </a:t>
            </a:r>
            <a:r>
              <a:rPr lang="fr-FR" altLang="fr-FR" sz="1200" dirty="0" err="1"/>
              <a:t>Emerich</a:t>
            </a:r>
            <a:r>
              <a:rPr lang="fr-FR" altLang="fr-FR" sz="1200" dirty="0"/>
              <a:t> Edward Dalberg dit Lord Acton (1834 – 1902).</a:t>
            </a:r>
          </a:p>
          <a:p>
            <a:pPr eaLnBrk="1" hangingPunct="1">
              <a:spcBef>
                <a:spcPct val="0"/>
              </a:spcBef>
              <a:buFontTx/>
              <a:buNone/>
            </a:pPr>
            <a:endParaRPr lang="fr-FR" altLang="fr-FR" sz="1200" dirty="0"/>
          </a:p>
          <a:p>
            <a:pPr eaLnBrk="1" hangingPunct="1">
              <a:spcBef>
                <a:spcPct val="0"/>
              </a:spcBef>
              <a:buFontTx/>
              <a:buNone/>
            </a:pPr>
            <a:r>
              <a:rPr lang="fr-FR" altLang="fr-FR" sz="1800" i="1" dirty="0"/>
              <a:t>Même les « pourris » ignorent à quel point ils le sont </a:t>
            </a:r>
            <a:r>
              <a:rPr lang="fr-FR" altLang="fr-FR" sz="1200" dirty="0"/>
              <a:t>(anonyme).</a:t>
            </a:r>
          </a:p>
        </p:txBody>
      </p:sp>
      <p:pic>
        <p:nvPicPr>
          <p:cNvPr id="1229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4077072"/>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743245" y="2996952"/>
            <a:ext cx="2236126" cy="830997"/>
          </a:xfrm>
          <a:prstGeom prst="rect">
            <a:avLst/>
          </a:prstGeom>
          <a:noFill/>
        </p:spPr>
        <p:txBody>
          <a:bodyPr wrap="square" rtlCol="0">
            <a:spAutoFit/>
          </a:bodyPr>
          <a:lstStyle/>
          <a:p>
            <a:pPr algn="just"/>
            <a:r>
              <a:rPr lang="fr-FR" sz="1200" i="1" dirty="0">
                <a:solidFill>
                  <a:srgbClr val="002060"/>
                </a:solidFill>
              </a:rPr>
              <a:t>« La corruption doit cesser d’être regardée avec complaisance comme un mal inévitable. » </a:t>
            </a:r>
            <a:r>
              <a:rPr lang="fr-FR" sz="1200" dirty="0">
                <a:solidFill>
                  <a:srgbClr val="002060"/>
                </a:solidFill>
              </a:rPr>
              <a:t>Nicolas Sarkozy.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19811" name="Espace réservé du numéro de diapositive 2"/>
          <p:cNvSpPr txBox="1">
            <a:spLocks/>
          </p:cNvSpPr>
          <p:nvPr/>
        </p:nvSpPr>
        <p:spPr bwMode="auto">
          <a:xfrm>
            <a:off x="250827" y="188914"/>
            <a:ext cx="5048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AF94A2E-25CD-4B6F-99CA-9E797C96271D}" type="slidenum">
              <a:rPr lang="fr-FR" altLang="fr-FR" sz="1200">
                <a:solidFill>
                  <a:srgbClr val="898989"/>
                </a:solidFill>
              </a:rPr>
              <a:pPr algn="r" eaLnBrk="1" hangingPunct="1">
                <a:spcBef>
                  <a:spcPct val="0"/>
                </a:spcBef>
                <a:buFontTx/>
                <a:buNone/>
              </a:pPr>
              <a:t>140</a:t>
            </a:fld>
            <a:endParaRPr lang="fr-FR" altLang="fr-FR" sz="1200">
              <a:solidFill>
                <a:srgbClr val="898989"/>
              </a:solidFill>
            </a:endParaRPr>
          </a:p>
        </p:txBody>
      </p:sp>
      <p:sp>
        <p:nvSpPr>
          <p:cNvPr id="119812"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19813" name="Text Box 4"/>
          <p:cNvSpPr txBox="1">
            <a:spLocks noChangeArrowheads="1"/>
          </p:cNvSpPr>
          <p:nvPr/>
        </p:nvSpPr>
        <p:spPr bwMode="auto">
          <a:xfrm>
            <a:off x="250827" y="1125539"/>
            <a:ext cx="856932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400">
                <a:latin typeface="Arial" panose="020B0604020202020204" pitchFamily="34" charset="0"/>
              </a:rPr>
              <a:t> « </a:t>
            </a:r>
            <a:r>
              <a:rPr lang="fr-FR" altLang="fr-FR" sz="1400" i="1">
                <a:latin typeface="Arial" panose="020B0604020202020204" pitchFamily="34" charset="0"/>
              </a:rPr>
              <a:t>Cette absence de principes [moraux] peut être attribuée essentiellement à la banalisation du phénomène. En effet, pour beaucoup, la corruption apparaît comme ancienne, en quelque sorte ordinaire et par conséquent, un phénomène qu'on est près à excuser facilement</a:t>
            </a:r>
            <a:r>
              <a:rPr lang="fr-FR" altLang="fr-FR" sz="1400">
                <a:latin typeface="Arial" panose="020B0604020202020204" pitchFamily="34" charset="0"/>
              </a:rPr>
              <a:t> » </a:t>
            </a:r>
            <a:r>
              <a:rPr lang="fr-FR" altLang="fr-FR" sz="1400" u="sng">
                <a:latin typeface="Arial" panose="020B0604020202020204" pitchFamily="34" charset="0"/>
              </a:rPr>
              <a:t>[2]</a:t>
            </a:r>
            <a:r>
              <a:rPr lang="fr-FR" altLang="fr-FR" sz="1400">
                <a:latin typeface="Arial" panose="020B0604020202020204" pitchFamily="34" charset="0"/>
              </a:rPr>
              <a:t>.</a:t>
            </a:r>
          </a:p>
          <a:p>
            <a:pPr algn="just" eaLnBrk="1" hangingPunct="1">
              <a:spcBef>
                <a:spcPct val="0"/>
              </a:spcBef>
              <a:buFontTx/>
              <a:buChar char="•"/>
            </a:pPr>
            <a:r>
              <a:rPr lang="fr-FR" altLang="fr-FR" sz="1400">
                <a:latin typeface="Arial" panose="020B0604020202020204" pitchFamily="34" charset="0"/>
              </a:rPr>
              <a:t> Le dénonciateur de la corruption, souvent adepte du double langage, peut être en même temps l'un de ses supporters ou de ses agents actifs ou passifs </a:t>
            </a:r>
            <a:r>
              <a:rPr lang="fr-FR" altLang="fr-FR" sz="1400" u="sng">
                <a:latin typeface="Arial" panose="020B0604020202020204" pitchFamily="34" charset="0"/>
              </a:rPr>
              <a:t>[3]</a:t>
            </a:r>
            <a:r>
              <a:rPr lang="fr-FR" altLang="fr-FR" sz="1400">
                <a:latin typeface="Arial" panose="020B0604020202020204" pitchFamily="34" charset="0"/>
              </a:rPr>
              <a:t>.</a:t>
            </a:r>
          </a:p>
          <a:p>
            <a:pPr eaLnBrk="1" hangingPunct="1">
              <a:spcBef>
                <a:spcPct val="0"/>
              </a:spcBef>
              <a:buFontTx/>
              <a:buNone/>
            </a:pPr>
            <a:r>
              <a:rPr lang="fr-FR" altLang="fr-FR" sz="1200" u="sng">
                <a:latin typeface="Arial" panose="020B0604020202020204" pitchFamily="34" charset="0"/>
              </a:rPr>
              <a:t>[2]</a:t>
            </a:r>
            <a:r>
              <a:rPr lang="fr-FR" altLang="fr-FR" sz="1200">
                <a:latin typeface="Arial" panose="020B0604020202020204" pitchFamily="34" charset="0"/>
              </a:rPr>
              <a:t> Causes et conséquences de la corruption au Maroc, </a:t>
            </a:r>
            <a:r>
              <a:rPr lang="fr-FR" altLang="fr-FR" sz="1200">
                <a:latin typeface="Arial" panose="020B0604020202020204" pitchFamily="34" charset="0"/>
                <a:hlinkClick r:id="rId2"/>
              </a:rPr>
              <a:t>http://www.bladi.net/forum/38916-causes-consequences-corruption-maroc</a:t>
            </a:r>
            <a:endParaRPr lang="fr-FR" altLang="fr-FR" sz="1200">
              <a:latin typeface="Arial" panose="020B0604020202020204" pitchFamily="34" charset="0"/>
            </a:endParaRPr>
          </a:p>
          <a:p>
            <a:pPr eaLnBrk="1" hangingPunct="1">
              <a:spcBef>
                <a:spcPct val="0"/>
              </a:spcBef>
              <a:buFontTx/>
              <a:buNone/>
            </a:pPr>
            <a:r>
              <a:rPr lang="fr-FR" altLang="fr-FR" sz="1200" u="sng">
                <a:latin typeface="Arial" panose="020B0604020202020204" pitchFamily="34" charset="0"/>
              </a:rPr>
              <a:t>[1]</a:t>
            </a:r>
            <a:r>
              <a:rPr lang="fr-FR" altLang="fr-FR" sz="1200">
                <a:latin typeface="Arial" panose="020B0604020202020204" pitchFamily="34" charset="0"/>
              </a:rPr>
              <a:t> Comment briser le cercle vicieux de la corruption, Observatoire de Tanger, </a:t>
            </a:r>
            <a:r>
              <a:rPr lang="fr-FR" altLang="fr-FR" sz="1200">
                <a:latin typeface="Arial" panose="020B0604020202020204" pitchFamily="34" charset="0"/>
                <a:hlinkClick r:id="rId3"/>
              </a:rPr>
              <a:t>http://www.itanger.com/news+article.storyid+27.htm</a:t>
            </a:r>
            <a:r>
              <a:rPr lang="fr-FR" altLang="fr-FR" sz="1200">
                <a:latin typeface="Arial" panose="020B0604020202020204" pitchFamily="34" charset="0"/>
              </a:rPr>
              <a:t> </a:t>
            </a:r>
            <a:endParaRPr lang="fr-FR" altLang="fr-FR" sz="1600">
              <a:latin typeface="Arial" panose="020B0604020202020204" pitchFamily="34" charset="0"/>
            </a:endParaRPr>
          </a:p>
        </p:txBody>
      </p:sp>
      <p:pic>
        <p:nvPicPr>
          <p:cNvPr id="119814" name="Image 4"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88913"/>
            <a:ext cx="1697038"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ZoneTexte 4"/>
          <p:cNvSpPr txBox="1">
            <a:spLocks noChangeArrowheads="1"/>
          </p:cNvSpPr>
          <p:nvPr/>
        </p:nvSpPr>
        <p:spPr bwMode="auto">
          <a:xfrm>
            <a:off x="250825" y="5876926"/>
            <a:ext cx="8713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dirty="0">
                <a:latin typeface="Calibri"/>
              </a:rPr>
              <a:t>↑ </a:t>
            </a:r>
            <a:r>
              <a:rPr lang="fr-FR" altLang="fr-FR" sz="1200" i="1" dirty="0">
                <a:latin typeface="Arial" panose="020B0604020202020204" pitchFamily="34" charset="0"/>
              </a:rPr>
              <a:t>"</a:t>
            </a:r>
            <a:r>
              <a:rPr lang="fr-FR" altLang="fr-FR" sz="1200" i="1" dirty="0" err="1">
                <a:latin typeface="Arial" panose="020B0604020202020204" pitchFamily="34" charset="0"/>
              </a:rPr>
              <a:t>Armed</a:t>
            </a:r>
            <a:r>
              <a:rPr lang="fr-FR" altLang="fr-FR" sz="1200" i="1" dirty="0">
                <a:latin typeface="Arial" panose="020B0604020202020204" pitchFamily="34" charset="0"/>
              </a:rPr>
              <a:t> </a:t>
            </a:r>
            <a:r>
              <a:rPr lang="fr-FR" altLang="fr-FR" sz="1200" i="1" dirty="0" err="1">
                <a:latin typeface="Arial" panose="020B0604020202020204" pitchFamily="34" charset="0"/>
              </a:rPr>
              <a:t>robbets</a:t>
            </a:r>
            <a:r>
              <a:rPr lang="fr-FR" altLang="fr-FR" sz="1200" i="1" dirty="0">
                <a:latin typeface="Arial" panose="020B0604020202020204" pitchFamily="34" charset="0"/>
              </a:rPr>
              <a:t>, sir, </a:t>
            </a:r>
            <a:r>
              <a:rPr lang="fr-FR" altLang="fr-FR" sz="1200" i="1" dirty="0" err="1">
                <a:latin typeface="Arial" panose="020B0604020202020204" pitchFamily="34" charset="0"/>
              </a:rPr>
              <a:t>they</a:t>
            </a:r>
            <a:r>
              <a:rPr lang="fr-FR" altLang="fr-FR" sz="1200" i="1" dirty="0">
                <a:latin typeface="Arial" panose="020B0604020202020204" pitchFamily="34" charset="0"/>
              </a:rPr>
              <a:t> </a:t>
            </a:r>
            <a:r>
              <a:rPr lang="fr-FR" altLang="fr-FR" sz="1200" i="1" dirty="0" err="1">
                <a:latin typeface="Arial" panose="020B0604020202020204" pitchFamily="34" charset="0"/>
              </a:rPr>
              <a:t>shot</a:t>
            </a:r>
            <a:r>
              <a:rPr lang="fr-FR" altLang="fr-FR" sz="1200" i="1" dirty="0">
                <a:latin typeface="Arial" panose="020B0604020202020204" pitchFamily="34" charset="0"/>
              </a:rPr>
              <a:t> me in the arm, </a:t>
            </a:r>
            <a:r>
              <a:rPr lang="fr-FR" altLang="fr-FR" sz="1200" i="1" dirty="0" err="1">
                <a:latin typeface="Arial" panose="020B0604020202020204" pitchFamily="34" charset="0"/>
              </a:rPr>
              <a:t>took</a:t>
            </a:r>
            <a:r>
              <a:rPr lang="fr-FR" altLang="fr-FR" sz="1200" i="1" dirty="0">
                <a:latin typeface="Arial" panose="020B0604020202020204" pitchFamily="34" charset="0"/>
              </a:rPr>
              <a:t> all </a:t>
            </a:r>
            <a:r>
              <a:rPr lang="fr-FR" altLang="fr-FR" sz="1200" i="1" dirty="0" err="1">
                <a:latin typeface="Arial" panose="020B0604020202020204" pitchFamily="34" charset="0"/>
              </a:rPr>
              <a:t>my</a:t>
            </a:r>
            <a:r>
              <a:rPr lang="fr-FR" altLang="fr-FR" sz="1200" i="1" dirty="0">
                <a:latin typeface="Arial" panose="020B0604020202020204" pitchFamily="34" charset="0"/>
              </a:rPr>
              <a:t> money and </a:t>
            </a:r>
            <a:r>
              <a:rPr lang="fr-FR" altLang="fr-FR" sz="1200" i="1" dirty="0" err="1">
                <a:latin typeface="Arial" panose="020B0604020202020204" pitchFamily="34" charset="0"/>
              </a:rPr>
              <a:t>my</a:t>
            </a:r>
            <a:r>
              <a:rPr lang="fr-FR" altLang="fr-FR" sz="1200" i="1" dirty="0">
                <a:latin typeface="Arial" panose="020B0604020202020204" pitchFamily="34" charset="0"/>
              </a:rPr>
              <a:t> </a:t>
            </a:r>
            <a:r>
              <a:rPr lang="fr-FR" altLang="fr-FR" sz="1200" i="1" dirty="0" err="1">
                <a:latin typeface="Arial" panose="020B0604020202020204" pitchFamily="34" charset="0"/>
              </a:rPr>
              <a:t>wife</a:t>
            </a:r>
            <a:r>
              <a:rPr lang="fr-FR" altLang="fr-FR" sz="1200" i="1" dirty="0">
                <a:latin typeface="Arial" panose="020B0604020202020204" pitchFamily="34" charset="0"/>
              </a:rPr>
              <a:t> </a:t>
            </a:r>
            <a:r>
              <a:rPr lang="fr-FR" altLang="fr-FR" sz="1200" i="1" dirty="0" err="1">
                <a:latin typeface="Arial" panose="020B0604020202020204" pitchFamily="34" charset="0"/>
              </a:rPr>
              <a:t>jewelry</a:t>
            </a:r>
            <a:r>
              <a:rPr lang="fr-FR" altLang="fr-FR" sz="1200" i="1" dirty="0">
                <a:latin typeface="Arial" panose="020B0604020202020204" pitchFamily="34" charset="0"/>
              </a:rPr>
              <a:t>. </a:t>
            </a:r>
            <a:r>
              <a:rPr lang="fr-FR" altLang="fr-FR" sz="1200" i="1" dirty="0" err="1">
                <a:latin typeface="Arial" panose="020B0604020202020204" pitchFamily="34" charset="0"/>
              </a:rPr>
              <a:t>They</a:t>
            </a:r>
            <a:r>
              <a:rPr lang="fr-FR" altLang="fr-FR" sz="1200" i="1" dirty="0">
                <a:latin typeface="Arial" panose="020B0604020202020204" pitchFamily="34" charset="0"/>
              </a:rPr>
              <a:t> </a:t>
            </a:r>
            <a:r>
              <a:rPr lang="fr-FR" altLang="fr-FR" sz="1200" i="1" dirty="0" err="1">
                <a:latin typeface="Arial" panose="020B0604020202020204" pitchFamily="34" charset="0"/>
              </a:rPr>
              <a:t>took</a:t>
            </a:r>
            <a:r>
              <a:rPr lang="fr-FR" altLang="fr-FR" sz="1200" i="1" dirty="0">
                <a:latin typeface="Arial" panose="020B0604020202020204" pitchFamily="34" charset="0"/>
              </a:rPr>
              <a:t> all </a:t>
            </a:r>
            <a:r>
              <a:rPr lang="fr-FR" altLang="fr-FR" sz="1200" i="1" dirty="0" err="1">
                <a:latin typeface="Arial" panose="020B0604020202020204" pitchFamily="34" charset="0"/>
              </a:rPr>
              <a:t>your</a:t>
            </a:r>
            <a:r>
              <a:rPr lang="fr-FR" altLang="fr-FR" sz="1200" i="1" dirty="0">
                <a:latin typeface="Arial" panose="020B0604020202020204" pitchFamily="34" charset="0"/>
              </a:rPr>
              <a:t> money ... Eh? </a:t>
            </a:r>
            <a:r>
              <a:rPr lang="fr-FR" altLang="fr-FR" sz="1200" i="1" dirty="0" err="1">
                <a:latin typeface="Arial" panose="020B0604020202020204" pitchFamily="34" charset="0"/>
              </a:rPr>
              <a:t>Without</a:t>
            </a:r>
            <a:r>
              <a:rPr lang="fr-FR" altLang="fr-FR" sz="1200" i="1" dirty="0">
                <a:latin typeface="Arial" panose="020B0604020202020204" pitchFamily="34" charset="0"/>
              </a:rPr>
              <a:t> money, how are </a:t>
            </a:r>
            <a:r>
              <a:rPr lang="fr-FR" altLang="fr-FR" sz="1200" i="1" dirty="0" err="1">
                <a:latin typeface="Arial" panose="020B0604020202020204" pitchFamily="34" charset="0"/>
              </a:rPr>
              <a:t>we</a:t>
            </a:r>
            <a:r>
              <a:rPr lang="fr-FR" altLang="fr-FR" sz="1200" i="1" dirty="0">
                <a:latin typeface="Arial" panose="020B0604020202020204" pitchFamily="34" charset="0"/>
              </a:rPr>
              <a:t> </a:t>
            </a:r>
            <a:r>
              <a:rPr lang="fr-FR" altLang="fr-FR" sz="1200" i="1" dirty="0" err="1">
                <a:latin typeface="Arial" panose="020B0604020202020204" pitchFamily="34" charset="0"/>
              </a:rPr>
              <a:t>going</a:t>
            </a:r>
            <a:r>
              <a:rPr lang="fr-FR" altLang="fr-FR" sz="1200" i="1" dirty="0">
                <a:latin typeface="Arial" panose="020B0604020202020204" pitchFamily="34" charset="0"/>
              </a:rPr>
              <a:t> to </a:t>
            </a:r>
            <a:r>
              <a:rPr lang="fr-FR" altLang="fr-FR" sz="1200" i="1" dirty="0" err="1">
                <a:latin typeface="Arial" panose="020B0604020202020204" pitchFamily="34" charset="0"/>
              </a:rPr>
              <a:t>conduct</a:t>
            </a:r>
            <a:r>
              <a:rPr lang="fr-FR" altLang="fr-FR" sz="1200" i="1" dirty="0">
                <a:latin typeface="Arial" panose="020B0604020202020204" pitchFamily="34" charset="0"/>
              </a:rPr>
              <a:t> the investigation ? "   / « Des voleurs armés, monsieur, ils m'ont tiré une balle dans le bras, pris tout mon argent et les bijoux de ma femme. Ils ont pris tout votre argent ... Hein ? Sans argent, comment allons-nous mener l'enquête ? »</a:t>
            </a:r>
          </a:p>
        </p:txBody>
      </p:sp>
      <p:pic>
        <p:nvPicPr>
          <p:cNvPr id="119816" name="Image 5" descr="corruption_au_nigeria_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038442"/>
            <a:ext cx="38608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D:\Users\blisan\Pictures\perso\corruption-images\protection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3" y="2852936"/>
            <a:ext cx="3190149" cy="225921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111625" y="5112152"/>
            <a:ext cx="4946667" cy="461665"/>
          </a:xfrm>
          <a:prstGeom prst="rect">
            <a:avLst/>
          </a:prstGeom>
          <a:noFill/>
        </p:spPr>
        <p:txBody>
          <a:bodyPr wrap="square" rtlCol="0">
            <a:spAutoFit/>
          </a:bodyPr>
          <a:lstStyle/>
          <a:p>
            <a:pPr algn="r"/>
            <a:r>
              <a:rPr lang="fr-FR" sz="1200" dirty="0"/>
              <a:t>« - </a:t>
            </a:r>
            <a:r>
              <a:rPr lang="fr-FR" sz="1200" i="1" dirty="0"/>
              <a:t>Vous me protégerez si je dénonce une affaire de corruption ? </a:t>
            </a:r>
            <a:r>
              <a:rPr lang="fr-FR" sz="1200" dirty="0">
                <a:latin typeface="Calibri"/>
              </a:rPr>
              <a:t>↑</a:t>
            </a:r>
            <a:r>
              <a:rPr lang="fr-FR" sz="1200" i="1" dirty="0"/>
              <a:t> </a:t>
            </a:r>
          </a:p>
          <a:p>
            <a:pPr algn="r"/>
            <a:r>
              <a:rPr lang="fr-FR" sz="1200" i="1" dirty="0"/>
              <a:t>- (magistrat) Vous combien sur vous, là ? » </a:t>
            </a:r>
            <a:endParaRPr lang="fr-FR" sz="12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0835" name="Espace réservé du numéro de diapositive 2"/>
          <p:cNvSpPr txBox="1">
            <a:spLocks/>
          </p:cNvSpPr>
          <p:nvPr/>
        </p:nvSpPr>
        <p:spPr bwMode="auto">
          <a:xfrm>
            <a:off x="250825" y="188914"/>
            <a:ext cx="4333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8302B97-4080-411C-9E73-D7E5C7D13477}" type="slidenum">
              <a:rPr lang="fr-FR" altLang="fr-FR" sz="1200">
                <a:solidFill>
                  <a:srgbClr val="898989"/>
                </a:solidFill>
              </a:rPr>
              <a:pPr algn="r" eaLnBrk="1" hangingPunct="1">
                <a:spcBef>
                  <a:spcPct val="0"/>
                </a:spcBef>
                <a:buFontTx/>
                <a:buNone/>
              </a:pPr>
              <a:t>141</a:t>
            </a:fld>
            <a:endParaRPr lang="fr-FR" altLang="fr-FR" sz="1200">
              <a:solidFill>
                <a:srgbClr val="898989"/>
              </a:solidFill>
            </a:endParaRPr>
          </a:p>
        </p:txBody>
      </p:sp>
      <p:sp>
        <p:nvSpPr>
          <p:cNvPr id="120836"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20837" name="Text Box 4"/>
          <p:cNvSpPr txBox="1">
            <a:spLocks noChangeArrowheads="1"/>
          </p:cNvSpPr>
          <p:nvPr/>
        </p:nvSpPr>
        <p:spPr bwMode="auto">
          <a:xfrm>
            <a:off x="179388" y="1052514"/>
            <a:ext cx="885666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9.1. </a:t>
            </a:r>
            <a:r>
              <a:rPr lang="fr-FR" altLang="fr-FR" sz="1600" u="sng" dirty="0">
                <a:latin typeface="Arial" panose="020B0604020202020204" pitchFamily="34" charset="0"/>
              </a:rPr>
              <a:t>Divers avis sur les causes</a:t>
            </a:r>
            <a:r>
              <a:rPr lang="fr-FR" altLang="fr-FR" sz="1600" dirty="0">
                <a:latin typeface="Arial" panose="020B0604020202020204" pitchFamily="34" charset="0"/>
              </a:rPr>
              <a:t> (suite et fin) :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 </a:t>
            </a:r>
            <a:r>
              <a:rPr lang="fr-FR" altLang="fr-FR" sz="1600" i="1" dirty="0">
                <a:latin typeface="Arial" panose="020B0604020202020204" pitchFamily="34" charset="0"/>
              </a:rPr>
              <a:t>Dans la plupart des pays en développement, la corruption est banalisée: elle relève du quotidien de la population et des entrepreneurs, qui vivent avec, et vont jusqu’à la considérer avec fatalisme comme partie intégrante de leur culture. Non seulement les décisions publiques et les règles officielles – comme l’attribution d’un marché public ou le montant des taxes à payer - se négocient, mais bien souvent l’accès à un service public ou l’exercice d’un droit, comme l’obtention d’une pièce d’état civil, se monnayent également.</a:t>
            </a:r>
          </a:p>
          <a:p>
            <a:pPr algn="just" eaLnBrk="1" hangingPunct="1">
              <a:spcBef>
                <a:spcPct val="0"/>
              </a:spcBef>
              <a:buFontTx/>
              <a:buNone/>
            </a:pPr>
            <a:r>
              <a:rPr lang="fr-FR" altLang="fr-FR" sz="1600" i="1" dirty="0">
                <a:latin typeface="Arial" panose="020B0604020202020204" pitchFamily="34" charset="0"/>
              </a:rPr>
              <a:t>Plusieurs mécanismes contribuent à diffuser et à banaliser les pratiques de corruption dans ces pays. Les fonctionnaires qui refusent de jouer le jeu sont écartés des postes importants et les entrepreneurs qui s’y opposent se trouvent pénalisés par rapport à leurs concurrents. De plus, au fil des ans, il s’est formé une représentation de l’État où l’accès à la fonction publique, loin de signifier le service des droits des citoyens en écho à leurs devoirs, est d’abord perçu comme le moyen le moins risqué pour s’enrichir rapidement ; ce qui contribue à ancrer dans les mentalités la « normalité » de la corruption</a:t>
            </a:r>
            <a:r>
              <a:rPr lang="fr-FR" altLang="fr-FR" sz="1600" dirty="0">
                <a:latin typeface="Arial" panose="020B0604020202020204" pitchFamily="34" charset="0"/>
              </a:rPr>
              <a:t> » </a:t>
            </a:r>
            <a:r>
              <a:rPr lang="fr-FR" altLang="fr-FR" sz="1600" u="sng" dirty="0">
                <a:latin typeface="Arial" panose="020B0604020202020204" pitchFamily="34" charset="0"/>
              </a:rPr>
              <a:t>[1]</a:t>
            </a:r>
            <a:r>
              <a:rPr lang="fr-FR" altLang="fr-FR" sz="1600" dirty="0">
                <a:latin typeface="Arial" panose="020B0604020202020204" pitchFamily="34" charset="0"/>
              </a:rPr>
              <a:t>.</a:t>
            </a:r>
          </a:p>
          <a:p>
            <a:pPr algn="just" eaLnBrk="1" hangingPunct="1">
              <a:spcBef>
                <a:spcPct val="0"/>
              </a:spcBef>
              <a:buFontTx/>
              <a:buNone/>
            </a:pPr>
            <a:br>
              <a:rPr lang="fr-FR" altLang="fr-FR" sz="1400" dirty="0">
                <a:latin typeface="Arial" panose="020B0604020202020204" pitchFamily="34" charset="0"/>
              </a:rPr>
            </a:br>
            <a:r>
              <a:rPr lang="fr-FR" altLang="fr-FR" sz="1200" u="sng" dirty="0">
                <a:latin typeface="Arial" panose="020B0604020202020204" pitchFamily="34" charset="0"/>
              </a:rPr>
              <a:t>[1]</a:t>
            </a:r>
            <a:r>
              <a:rPr lang="fr-FR" altLang="fr-FR" sz="1200" dirty="0">
                <a:latin typeface="Arial" panose="020B0604020202020204" pitchFamily="34" charset="0"/>
              </a:rPr>
              <a:t>  </a:t>
            </a:r>
            <a:r>
              <a:rPr lang="fr-FR" altLang="fr-FR" sz="1200" dirty="0">
                <a:latin typeface="Arial" panose="020B0604020202020204" pitchFamily="34" charset="0"/>
                <a:hlinkClick r:id="rId2"/>
              </a:rPr>
              <a:t>http://www.observateurocde.org/news/fullstory.php/aid/195/Lutter_contre_la_corruption_dans_les_pays_en_d%E9veloppement.html</a:t>
            </a:r>
            <a:endParaRPr lang="fr-FR" altLang="fr-FR" sz="1200" dirty="0">
              <a:latin typeface="Arial" panose="020B0604020202020204" pitchFamily="34" charset="0"/>
            </a:endParaRPr>
          </a:p>
          <a:p>
            <a:pPr eaLnBrk="1" hangingPunct="1">
              <a:spcBef>
                <a:spcPct val="50000"/>
              </a:spcBef>
              <a:buFontTx/>
              <a:buNone/>
            </a:pPr>
            <a:endParaRPr lang="fr-FR" altLang="fr-FR" sz="1600" dirty="0">
              <a:latin typeface="Arial" panose="020B0604020202020204" pitchFamily="34" charset="0"/>
            </a:endParaRPr>
          </a:p>
        </p:txBody>
      </p:sp>
      <p:pic>
        <p:nvPicPr>
          <p:cNvPr id="120838" name="Image 4" descr="images.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45126"/>
            <a:ext cx="133191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D:\Users\blisan\Pictures\perso\corruption-images\break tu corruption ch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458" y="5399843"/>
            <a:ext cx="2339584" cy="131016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003800" y="5824093"/>
            <a:ext cx="1668658" cy="461665"/>
          </a:xfrm>
          <a:prstGeom prst="rect">
            <a:avLst/>
          </a:prstGeom>
          <a:noFill/>
        </p:spPr>
        <p:txBody>
          <a:bodyPr wrap="square" rtlCol="0">
            <a:spAutoFit/>
          </a:bodyPr>
          <a:lstStyle/>
          <a:p>
            <a:pPr algn="r"/>
            <a:r>
              <a:rPr lang="fr-FR" sz="1200" dirty="0"/>
              <a:t>Brisons la chaîne de la corruption </a:t>
            </a:r>
            <a:r>
              <a:rPr lang="fr-FR" sz="1200" dirty="0">
                <a:latin typeface="Calibri"/>
              </a:rPr>
              <a:t>→</a:t>
            </a:r>
            <a:endParaRPr lang="fr-FR" sz="12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1859" name="Espace réservé du numéro de diapositive 2"/>
          <p:cNvSpPr txBox="1">
            <a:spLocks/>
          </p:cNvSpPr>
          <p:nvPr/>
        </p:nvSpPr>
        <p:spPr bwMode="auto">
          <a:xfrm>
            <a:off x="250827" y="188914"/>
            <a:ext cx="504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7D724D5-3D6B-4192-984D-09FF59E66D98}" type="slidenum">
              <a:rPr lang="fr-FR" altLang="fr-FR" sz="1200">
                <a:solidFill>
                  <a:srgbClr val="898989"/>
                </a:solidFill>
              </a:rPr>
              <a:pPr algn="r" eaLnBrk="1" hangingPunct="1">
                <a:spcBef>
                  <a:spcPct val="0"/>
                </a:spcBef>
                <a:buFontTx/>
                <a:buNone/>
              </a:pPr>
              <a:t>142</a:t>
            </a:fld>
            <a:endParaRPr lang="fr-FR" altLang="fr-FR" sz="1200">
              <a:solidFill>
                <a:srgbClr val="898989"/>
              </a:solidFill>
            </a:endParaRPr>
          </a:p>
        </p:txBody>
      </p:sp>
      <p:sp>
        <p:nvSpPr>
          <p:cNvPr id="121860" name="ZoneTexte 3"/>
          <p:cNvSpPr txBox="1">
            <a:spLocks noChangeArrowheads="1"/>
          </p:cNvSpPr>
          <p:nvPr/>
        </p:nvSpPr>
        <p:spPr bwMode="auto">
          <a:xfrm>
            <a:off x="179388" y="620713"/>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21861" name="Text Box 4"/>
          <p:cNvSpPr txBox="1">
            <a:spLocks noChangeArrowheads="1"/>
          </p:cNvSpPr>
          <p:nvPr/>
        </p:nvSpPr>
        <p:spPr bwMode="auto">
          <a:xfrm>
            <a:off x="250825" y="1052513"/>
            <a:ext cx="8713788"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latin typeface="Arial" panose="020B0604020202020204" pitchFamily="34" charset="0"/>
              </a:rPr>
              <a:t>9.1. </a:t>
            </a:r>
            <a:r>
              <a:rPr lang="fr-FR" altLang="fr-FR" sz="1600" u="sng">
                <a:latin typeface="Arial" panose="020B0604020202020204" pitchFamily="34" charset="0"/>
              </a:rPr>
              <a:t>Divers avis sur les causes</a:t>
            </a:r>
            <a:r>
              <a:rPr lang="fr-FR" altLang="fr-FR" sz="1600">
                <a:latin typeface="Arial" panose="020B0604020202020204" pitchFamily="34" charset="0"/>
              </a:rPr>
              <a:t> (suite et fin) :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Certain nombre d'hommes politiques commencent leur carrière honorablement, avec de bonnes intentions sincères. Mais, selon les circonstances politiques et les collègues autour d'eux, un grand nombre d'entre eux, plus ou moins rapidement, va traverser la frontière entre bons et mauvais politiciens, pour entrer dans le club des mauvais politiciens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Les huit possibles caractéristiques des hommes politiques corrompus et « vils » :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1 - Ils ne sont pas suffisamment instruits et ne l’ont jamais été;</a:t>
            </a:r>
          </a:p>
          <a:p>
            <a:pPr algn="just" eaLnBrk="1" hangingPunct="1">
              <a:spcBef>
                <a:spcPct val="0"/>
              </a:spcBef>
              <a:buFontTx/>
              <a:buNone/>
            </a:pPr>
            <a:r>
              <a:rPr lang="fr-FR" altLang="fr-FR" sz="1600">
                <a:latin typeface="Arial" panose="020B0604020202020204" pitchFamily="34" charset="0"/>
              </a:rPr>
              <a:t>2 - Ils ont pas de philosophie profonde de la vie et ne l’ont jamais eu; </a:t>
            </a:r>
          </a:p>
          <a:p>
            <a:pPr algn="just" eaLnBrk="1" hangingPunct="1">
              <a:spcBef>
                <a:spcPct val="0"/>
              </a:spcBef>
              <a:buFontTx/>
              <a:buNone/>
            </a:pPr>
            <a:r>
              <a:rPr lang="fr-FR" altLang="fr-FR" sz="1600">
                <a:latin typeface="Arial" panose="020B0604020202020204" pitchFamily="34" charset="0"/>
              </a:rPr>
              <a:t>3 - Ils sont plus ou moins des personnes facilement influençables, et ils l'ont toujours été ainsi; </a:t>
            </a:r>
          </a:p>
          <a:p>
            <a:pPr algn="just" eaLnBrk="1" hangingPunct="1">
              <a:spcBef>
                <a:spcPct val="0"/>
              </a:spcBef>
              <a:buFontTx/>
              <a:buNone/>
            </a:pPr>
            <a:r>
              <a:rPr lang="fr-FR" altLang="fr-FR" sz="1600">
                <a:latin typeface="Arial" panose="020B0604020202020204" pitchFamily="34" charset="0"/>
              </a:rPr>
              <a:t>4 - Ils sont attirés par «l'argent facile» autour d'eux;</a:t>
            </a:r>
          </a:p>
          <a:p>
            <a:pPr algn="just" eaLnBrk="1" hangingPunct="1">
              <a:spcBef>
                <a:spcPct val="0"/>
              </a:spcBef>
              <a:buFontTx/>
              <a:buNone/>
            </a:pPr>
            <a:r>
              <a:rPr lang="fr-FR" altLang="fr-FR" sz="1600">
                <a:latin typeface="Arial" panose="020B0604020202020204" pitchFamily="34" charset="0"/>
              </a:rPr>
              <a:t>5 - Ils sont «contaminé» par leurs collègues « expérimentés » autour d'eux; </a:t>
            </a:r>
          </a:p>
          <a:p>
            <a:pPr algn="just" eaLnBrk="1" hangingPunct="1">
              <a:spcBef>
                <a:spcPct val="0"/>
              </a:spcBef>
              <a:buFontTx/>
              <a:buNone/>
            </a:pPr>
            <a:r>
              <a:rPr lang="fr-FR" altLang="fr-FR" sz="1600">
                <a:latin typeface="Arial" panose="020B0604020202020204" pitchFamily="34" charset="0"/>
              </a:rPr>
              <a:t>6 - Ils s’inventent diverses justifications ou raisons pour voler l’argent des citoyens; </a:t>
            </a:r>
          </a:p>
          <a:p>
            <a:pPr algn="just" eaLnBrk="1" hangingPunct="1">
              <a:spcBef>
                <a:spcPct val="0"/>
              </a:spcBef>
              <a:buFontTx/>
              <a:buNone/>
            </a:pPr>
            <a:r>
              <a:rPr lang="fr-FR" altLang="fr-FR" sz="1600">
                <a:latin typeface="Arial" panose="020B0604020202020204" pitchFamily="34" charset="0"/>
              </a:rPr>
              <a:t>7 - Ils ne connaissent pas, ou tout simplement ne se soucient pas des conséquences de leurs actes;</a:t>
            </a:r>
          </a:p>
          <a:p>
            <a:pPr algn="just" eaLnBrk="1" hangingPunct="1">
              <a:spcBef>
                <a:spcPct val="0"/>
              </a:spcBef>
              <a:buFontTx/>
              <a:buNone/>
            </a:pPr>
            <a:r>
              <a:rPr lang="fr-FR" altLang="fr-FR" sz="1600">
                <a:latin typeface="Arial" panose="020B0604020202020204" pitchFamily="34" charset="0"/>
              </a:rPr>
              <a:t>8 - Enfin, ils considèrent que la vie est trop courte pour ne pas saisir cette opportunité en or, quand elle se présente, qui est celle de voler l’argent des citoyens, pour pouvoir remplir pleinement leurs coffres !</a:t>
            </a:r>
          </a:p>
          <a:p>
            <a:pPr eaLnBrk="1" hangingPunct="1">
              <a:spcBef>
                <a:spcPct val="0"/>
              </a:spcBef>
              <a:buFontTx/>
              <a:buNone/>
            </a:pPr>
            <a:endParaRPr lang="fr-FR" altLang="fr-FR" sz="1200">
              <a:latin typeface="Arial" panose="020B0604020202020204" pitchFamily="34" charset="0"/>
            </a:endParaRPr>
          </a:p>
          <a:p>
            <a:pPr eaLnBrk="1" hangingPunct="1">
              <a:spcBef>
                <a:spcPct val="0"/>
              </a:spcBef>
              <a:buFontTx/>
              <a:buNone/>
            </a:pPr>
            <a:r>
              <a:rPr lang="fr-FR" altLang="fr-FR" sz="1200">
                <a:latin typeface="Arial" panose="020B0604020202020204" pitchFamily="34" charset="0"/>
              </a:rPr>
              <a:t>Source : Source : </a:t>
            </a:r>
            <a:r>
              <a:rPr lang="fr-FR" altLang="fr-FR" sz="1200">
                <a:latin typeface="Arial" panose="020B0604020202020204" pitchFamily="34" charset="0"/>
                <a:hlinkClick r:id="rId2"/>
              </a:rPr>
              <a:t>http://www.newerapolitics.org/where-comes-the-evil.html</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hlinkClick r:id="rId3"/>
              </a:rPr>
              <a:t>http://www.newerapolitics.org/corruption.html</a:t>
            </a:r>
            <a:r>
              <a:rPr lang="fr-FR" altLang="fr-FR" sz="1200">
                <a:latin typeface="Arial" panose="020B0604020202020204" pitchFamily="34" charset="0"/>
              </a:rPr>
              <a:t>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2883" name="Espace réservé du numéro de diapositive 2"/>
          <p:cNvSpPr txBox="1">
            <a:spLocks/>
          </p:cNvSpPr>
          <p:nvPr/>
        </p:nvSpPr>
        <p:spPr bwMode="auto">
          <a:xfrm>
            <a:off x="250827" y="188914"/>
            <a:ext cx="5048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9DD217D-1AB6-449E-9AFA-1ACB03C5BEED}" type="slidenum">
              <a:rPr lang="fr-FR" altLang="fr-FR" sz="1200">
                <a:solidFill>
                  <a:srgbClr val="898989"/>
                </a:solidFill>
              </a:rPr>
              <a:pPr algn="r" eaLnBrk="1" hangingPunct="1">
                <a:spcBef>
                  <a:spcPct val="0"/>
                </a:spcBef>
                <a:buFontTx/>
                <a:buNone/>
              </a:pPr>
              <a:t>143</a:t>
            </a:fld>
            <a:endParaRPr lang="fr-FR" altLang="fr-FR" sz="1200">
              <a:solidFill>
                <a:srgbClr val="898989"/>
              </a:solidFill>
            </a:endParaRPr>
          </a:p>
        </p:txBody>
      </p:sp>
      <p:sp>
        <p:nvSpPr>
          <p:cNvPr id="122884" name="ZoneTexte 3"/>
          <p:cNvSpPr txBox="1">
            <a:spLocks noChangeArrowheads="1"/>
          </p:cNvSpPr>
          <p:nvPr/>
        </p:nvSpPr>
        <p:spPr bwMode="auto">
          <a:xfrm>
            <a:off x="179388" y="692150"/>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 et fin)</a:t>
            </a:r>
            <a:endParaRPr lang="fr-FR" altLang="fr-FR" sz="1800" b="1"/>
          </a:p>
        </p:txBody>
      </p:sp>
      <p:sp>
        <p:nvSpPr>
          <p:cNvPr id="122885" name="Text Box 5"/>
          <p:cNvSpPr txBox="1">
            <a:spLocks noChangeArrowheads="1"/>
          </p:cNvSpPr>
          <p:nvPr/>
        </p:nvSpPr>
        <p:spPr bwMode="auto">
          <a:xfrm>
            <a:off x="468315" y="1268413"/>
            <a:ext cx="748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a:latin typeface="Arial" panose="020B0604020202020204" pitchFamily="34" charset="0"/>
              </a:rPr>
              <a:t>9.2. </a:t>
            </a:r>
            <a:r>
              <a:rPr lang="fr-FR" altLang="fr-FR" sz="1800" u="sng">
                <a:latin typeface="Arial" panose="020B0604020202020204" pitchFamily="34" charset="0"/>
              </a:rPr>
              <a:t>Le cercle vicieux de la corruption</a:t>
            </a:r>
            <a:r>
              <a:rPr lang="fr-FR" altLang="fr-FR" sz="1800">
                <a:latin typeface="Arial" panose="020B0604020202020204" pitchFamily="34" charset="0"/>
              </a:rPr>
              <a:t> (schéma simpliste) :</a:t>
            </a:r>
          </a:p>
        </p:txBody>
      </p:sp>
      <p:sp>
        <p:nvSpPr>
          <p:cNvPr id="122886" name="Flèche courbée vers la droite 5"/>
          <p:cNvSpPr>
            <a:spLocks noChangeArrowheads="1"/>
          </p:cNvSpPr>
          <p:nvPr/>
        </p:nvSpPr>
        <p:spPr bwMode="auto">
          <a:xfrm>
            <a:off x="1888866" y="2349501"/>
            <a:ext cx="811473" cy="1828156"/>
          </a:xfrm>
          <a:prstGeom prst="curvedRightArrow">
            <a:avLst>
              <a:gd name="adj1" fmla="val 24999"/>
              <a:gd name="adj2" fmla="val 50006"/>
              <a:gd name="adj3" fmla="val 25000"/>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122887" name="Flèche courbée vers la droite 11"/>
          <p:cNvSpPr>
            <a:spLocks noChangeArrowheads="1"/>
          </p:cNvSpPr>
          <p:nvPr/>
        </p:nvSpPr>
        <p:spPr bwMode="auto">
          <a:xfrm rot="10800000">
            <a:off x="4383276" y="2534167"/>
            <a:ext cx="904382" cy="1542904"/>
          </a:xfrm>
          <a:prstGeom prst="curvedRightArrow">
            <a:avLst>
              <a:gd name="adj1" fmla="val 24999"/>
              <a:gd name="adj2" fmla="val 50006"/>
              <a:gd name="adj3" fmla="val 25000"/>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122888" name="Ellipse 12"/>
          <p:cNvSpPr>
            <a:spLocks noChangeArrowheads="1"/>
          </p:cNvSpPr>
          <p:nvPr/>
        </p:nvSpPr>
        <p:spPr bwMode="auto">
          <a:xfrm>
            <a:off x="2827544" y="2213869"/>
            <a:ext cx="1555732" cy="519351"/>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latin typeface="Arial" panose="020B0604020202020204" pitchFamily="34" charset="0"/>
              </a:rPr>
              <a:t>Pauvreté</a:t>
            </a:r>
          </a:p>
        </p:txBody>
      </p:sp>
      <p:sp>
        <p:nvSpPr>
          <p:cNvPr id="122889" name="Ellipse 13"/>
          <p:cNvSpPr>
            <a:spLocks noChangeArrowheads="1"/>
          </p:cNvSpPr>
          <p:nvPr/>
        </p:nvSpPr>
        <p:spPr bwMode="auto">
          <a:xfrm>
            <a:off x="2651491" y="4177657"/>
            <a:ext cx="1838324" cy="519351"/>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latin typeface="Arial" panose="020B0604020202020204" pitchFamily="34" charset="0"/>
              </a:rPr>
              <a:t>Corruption</a:t>
            </a:r>
          </a:p>
        </p:txBody>
      </p:sp>
      <p:sp>
        <p:nvSpPr>
          <p:cNvPr id="122890" name="Text Box 10"/>
          <p:cNvSpPr txBox="1">
            <a:spLocks noChangeArrowheads="1"/>
          </p:cNvSpPr>
          <p:nvPr/>
        </p:nvSpPr>
        <p:spPr bwMode="auto">
          <a:xfrm>
            <a:off x="5017037" y="3866011"/>
            <a:ext cx="16164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200" dirty="0">
                <a:latin typeface="Arial" panose="020B0604020202020204" pitchFamily="34" charset="0"/>
              </a:rPr>
              <a:t>Détournement des fonds public et donc appauvrissement du pays.</a:t>
            </a:r>
          </a:p>
        </p:txBody>
      </p:sp>
      <p:sp>
        <p:nvSpPr>
          <p:cNvPr id="122891" name="Text Box 11"/>
          <p:cNvSpPr txBox="1">
            <a:spLocks noChangeArrowheads="1"/>
          </p:cNvSpPr>
          <p:nvPr/>
        </p:nvSpPr>
        <p:spPr bwMode="auto">
          <a:xfrm>
            <a:off x="182564" y="4739466"/>
            <a:ext cx="1584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200" dirty="0">
                <a:latin typeface="Arial" panose="020B0604020202020204" pitchFamily="34" charset="0"/>
              </a:rPr>
              <a:t>Absence de morale et de civisme et désir d’un meilleur niveau de vie, de s’élever dans la vie, voire par n’importe quel moyen.</a:t>
            </a:r>
          </a:p>
        </p:txBody>
      </p:sp>
      <p:sp>
        <p:nvSpPr>
          <p:cNvPr id="122892" name="Ellipse 13"/>
          <p:cNvSpPr>
            <a:spLocks noChangeArrowheads="1"/>
          </p:cNvSpPr>
          <p:nvPr/>
        </p:nvSpPr>
        <p:spPr bwMode="auto">
          <a:xfrm>
            <a:off x="1855087" y="5111208"/>
            <a:ext cx="3455789" cy="908864"/>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a:latin typeface="Arial" panose="020B0604020202020204" pitchFamily="34" charset="0"/>
              </a:rPr>
              <a:t> Incivismes, absence de valeurs morales</a:t>
            </a:r>
          </a:p>
        </p:txBody>
      </p:sp>
      <p:sp>
        <p:nvSpPr>
          <p:cNvPr id="122893" name="Line 14"/>
          <p:cNvSpPr>
            <a:spLocks noChangeShapeType="1"/>
          </p:cNvSpPr>
          <p:nvPr/>
        </p:nvSpPr>
        <p:spPr bwMode="auto">
          <a:xfrm flipV="1">
            <a:off x="3512409" y="4796158"/>
            <a:ext cx="0" cy="215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fr-FR"/>
          </a:p>
        </p:txBody>
      </p:sp>
      <p:sp>
        <p:nvSpPr>
          <p:cNvPr id="2" name="ZoneTexte 1"/>
          <p:cNvSpPr txBox="1"/>
          <p:nvPr/>
        </p:nvSpPr>
        <p:spPr>
          <a:xfrm>
            <a:off x="241156" y="2571081"/>
            <a:ext cx="1596448" cy="1384995"/>
          </a:xfrm>
          <a:prstGeom prst="rect">
            <a:avLst/>
          </a:prstGeom>
          <a:noFill/>
        </p:spPr>
        <p:txBody>
          <a:bodyPr wrap="square" rtlCol="0">
            <a:spAutoFit/>
          </a:bodyPr>
          <a:lstStyle/>
          <a:p>
            <a:pPr algn="just"/>
            <a:r>
              <a:rPr lang="fr-FR" altLang="fr-FR" sz="1200" dirty="0"/>
              <a:t>Cas du fonctionnaire mal payé, qui veut payer des études à ses enfants et pour lequel la corruption est un moyen d’y parvenir facilement.</a:t>
            </a:r>
            <a:endParaRPr lang="fr-FR" sz="1200" dirty="0"/>
          </a:p>
        </p:txBody>
      </p:sp>
      <p:sp>
        <p:nvSpPr>
          <p:cNvPr id="15" name="Ellipse 12"/>
          <p:cNvSpPr>
            <a:spLocks noChangeArrowheads="1"/>
          </p:cNvSpPr>
          <p:nvPr/>
        </p:nvSpPr>
        <p:spPr bwMode="auto">
          <a:xfrm>
            <a:off x="6412799" y="1774708"/>
            <a:ext cx="1366157" cy="432792"/>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dirty="0">
                <a:latin typeface="Arial" panose="020B0604020202020204" pitchFamily="34" charset="0"/>
              </a:rPr>
              <a:t>Culture</a:t>
            </a:r>
          </a:p>
        </p:txBody>
      </p:sp>
      <p:sp>
        <p:nvSpPr>
          <p:cNvPr id="16" name="Ellipse 12"/>
          <p:cNvSpPr>
            <a:spLocks noChangeArrowheads="1"/>
          </p:cNvSpPr>
          <p:nvPr/>
        </p:nvSpPr>
        <p:spPr bwMode="auto">
          <a:xfrm>
            <a:off x="7223564" y="2532705"/>
            <a:ext cx="1888194" cy="411153"/>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300" dirty="0">
                <a:latin typeface="Arial" panose="020B0604020202020204" pitchFamily="34" charset="0"/>
              </a:rPr>
              <a:t>Comportement</a:t>
            </a:r>
          </a:p>
        </p:txBody>
      </p:sp>
      <p:sp>
        <p:nvSpPr>
          <p:cNvPr id="17" name="Ellipse 12"/>
          <p:cNvSpPr>
            <a:spLocks noChangeArrowheads="1"/>
          </p:cNvSpPr>
          <p:nvPr/>
        </p:nvSpPr>
        <p:spPr bwMode="auto">
          <a:xfrm>
            <a:off x="5392836" y="2532704"/>
            <a:ext cx="1518695" cy="432792"/>
          </a:xfrm>
          <a:prstGeom prst="ellipse">
            <a:avLst/>
          </a:prstGeom>
          <a:solidFill>
            <a:schemeClr val="bg1"/>
          </a:solidFill>
          <a:ln w="9525" algn="ctr">
            <a:solidFill>
              <a:schemeClr val="tx1"/>
            </a:solidFill>
            <a:round/>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dirty="0">
                <a:latin typeface="Arial" panose="020B0604020202020204" pitchFamily="34" charset="0"/>
              </a:rPr>
              <a:t>Institutions</a:t>
            </a:r>
          </a:p>
        </p:txBody>
      </p:sp>
      <p:sp>
        <p:nvSpPr>
          <p:cNvPr id="18" name="Line 14"/>
          <p:cNvSpPr>
            <a:spLocks noChangeShapeType="1"/>
          </p:cNvSpPr>
          <p:nvPr/>
        </p:nvSpPr>
        <p:spPr bwMode="auto">
          <a:xfrm flipH="1">
            <a:off x="6912568" y="2701762"/>
            <a:ext cx="333816" cy="1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a:p>
        </p:txBody>
      </p:sp>
      <p:sp>
        <p:nvSpPr>
          <p:cNvPr id="19" name="Line 14"/>
          <p:cNvSpPr>
            <a:spLocks noChangeShapeType="1"/>
          </p:cNvSpPr>
          <p:nvPr/>
        </p:nvSpPr>
        <p:spPr bwMode="auto">
          <a:xfrm flipV="1">
            <a:off x="6920048" y="2795793"/>
            <a:ext cx="351656" cy="82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a:p>
        </p:txBody>
      </p:sp>
      <p:sp>
        <p:nvSpPr>
          <p:cNvPr id="20" name="Line 14"/>
          <p:cNvSpPr>
            <a:spLocks noChangeShapeType="1"/>
          </p:cNvSpPr>
          <p:nvPr/>
        </p:nvSpPr>
        <p:spPr bwMode="auto">
          <a:xfrm flipH="1">
            <a:off x="6796991" y="2207501"/>
            <a:ext cx="123059" cy="39209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a:p>
        </p:txBody>
      </p:sp>
      <p:sp>
        <p:nvSpPr>
          <p:cNvPr id="21" name="Line 14"/>
          <p:cNvSpPr>
            <a:spLocks noChangeShapeType="1"/>
          </p:cNvSpPr>
          <p:nvPr/>
        </p:nvSpPr>
        <p:spPr bwMode="auto">
          <a:xfrm>
            <a:off x="7327268" y="2217858"/>
            <a:ext cx="117792" cy="3817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fr-FR"/>
          </a:p>
        </p:txBody>
      </p:sp>
      <p:sp>
        <p:nvSpPr>
          <p:cNvPr id="22" name="ZoneTexte 21"/>
          <p:cNvSpPr txBox="1"/>
          <p:nvPr/>
        </p:nvSpPr>
        <p:spPr>
          <a:xfrm>
            <a:off x="758915" y="6129663"/>
            <a:ext cx="5661143" cy="646331"/>
          </a:xfrm>
          <a:prstGeom prst="rect">
            <a:avLst/>
          </a:prstGeom>
          <a:noFill/>
        </p:spPr>
        <p:txBody>
          <a:bodyPr wrap="square" rtlCol="0">
            <a:spAutoFit/>
          </a:bodyPr>
          <a:lstStyle/>
          <a:p>
            <a:pPr algn="ctr"/>
            <a:r>
              <a:rPr lang="fr-FR" sz="1200" dirty="0">
                <a:solidFill>
                  <a:srgbClr val="002060"/>
                </a:solidFill>
              </a:rPr>
              <a:t>Le cercle vicieux de la corruption (schéma simplifié) (auteur : B. Lisan).</a:t>
            </a:r>
          </a:p>
          <a:p>
            <a:pPr algn="ctr"/>
            <a:r>
              <a:rPr lang="fr-FR" sz="1200" i="1" dirty="0">
                <a:solidFill>
                  <a:srgbClr val="002060"/>
                </a:solidFill>
              </a:rPr>
              <a:t>Comment le casser ? Par l’instruction, l’éducation ? L’instruction civique et morale ? Un « réarmement moral » ? « L’imagination positive » ?  …</a:t>
            </a:r>
          </a:p>
        </p:txBody>
      </p:sp>
      <p:sp>
        <p:nvSpPr>
          <p:cNvPr id="3" name="ZoneTexte 2"/>
          <p:cNvSpPr txBox="1"/>
          <p:nvPr/>
        </p:nvSpPr>
        <p:spPr>
          <a:xfrm>
            <a:off x="6300192" y="4796158"/>
            <a:ext cx="2592288" cy="954107"/>
          </a:xfrm>
          <a:prstGeom prst="rect">
            <a:avLst/>
          </a:prstGeom>
          <a:noFill/>
        </p:spPr>
        <p:txBody>
          <a:bodyPr wrap="square" rtlCol="0">
            <a:spAutoFit/>
          </a:bodyPr>
          <a:lstStyle/>
          <a:p>
            <a:pPr algn="just"/>
            <a:r>
              <a:rPr lang="fr-FR" sz="1400" i="1" dirty="0">
                <a:solidFill>
                  <a:srgbClr val="7030A0"/>
                </a:solidFill>
              </a:rPr>
              <a:t>« La pauvreté pousse souvent à faire commerce de tout » (vols divers, trafics d’animaux protégés, de bois illégaux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3907" name="Espace réservé du numéro de diapositive 2"/>
          <p:cNvSpPr txBox="1">
            <a:spLocks/>
          </p:cNvSpPr>
          <p:nvPr/>
        </p:nvSpPr>
        <p:spPr bwMode="auto">
          <a:xfrm>
            <a:off x="1793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82F4470-3993-4D83-A88A-6DD4853ADB64}" type="slidenum">
              <a:rPr lang="fr-FR" altLang="fr-FR" sz="1200">
                <a:solidFill>
                  <a:srgbClr val="898989"/>
                </a:solidFill>
              </a:rPr>
              <a:pPr algn="r" eaLnBrk="1" hangingPunct="1">
                <a:spcBef>
                  <a:spcPct val="0"/>
                </a:spcBef>
                <a:buFontTx/>
                <a:buNone/>
              </a:pPr>
              <a:t>144</a:t>
            </a:fld>
            <a:endParaRPr lang="fr-FR" altLang="fr-FR" sz="1200">
              <a:solidFill>
                <a:srgbClr val="898989"/>
              </a:solidFill>
            </a:endParaRPr>
          </a:p>
        </p:txBody>
      </p:sp>
      <p:sp>
        <p:nvSpPr>
          <p:cNvPr id="123908" name="ZoneTexte 3"/>
          <p:cNvSpPr txBox="1">
            <a:spLocks noChangeArrowheads="1"/>
          </p:cNvSpPr>
          <p:nvPr/>
        </p:nvSpPr>
        <p:spPr bwMode="auto">
          <a:xfrm>
            <a:off x="179388" y="692150"/>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23909" name="Rectangle 1"/>
          <p:cNvSpPr>
            <a:spLocks noChangeArrowheads="1"/>
          </p:cNvSpPr>
          <p:nvPr/>
        </p:nvSpPr>
        <p:spPr bwMode="auto">
          <a:xfrm>
            <a:off x="1187450" y="1484313"/>
            <a:ext cx="6985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b="1" dirty="0">
                <a:latin typeface="Arial" panose="020B0604020202020204" pitchFamily="34" charset="0"/>
              </a:rPr>
              <a:t>9.3. Les origines ou racines psychologiques de la corruption</a:t>
            </a:r>
            <a:endParaRPr lang="fr-FR" altLang="fr-FR" dirty="0">
              <a:latin typeface="Arial" panose="020B0604020202020204"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8" y="3356992"/>
            <a:ext cx="2981325" cy="1228725"/>
          </a:xfrm>
          <a:prstGeom prst="rect">
            <a:avLst/>
          </a:prstGeom>
        </p:spPr>
      </p:pic>
      <p:sp>
        <p:nvSpPr>
          <p:cNvPr id="3" name="ZoneTexte 2"/>
          <p:cNvSpPr txBox="1"/>
          <p:nvPr/>
        </p:nvSpPr>
        <p:spPr>
          <a:xfrm>
            <a:off x="954097" y="4585718"/>
            <a:ext cx="6762941" cy="830997"/>
          </a:xfrm>
          <a:prstGeom prst="rect">
            <a:avLst/>
          </a:prstGeom>
          <a:noFill/>
        </p:spPr>
        <p:txBody>
          <a:bodyPr wrap="none" rtlCol="0">
            <a:spAutoFit/>
          </a:bodyPr>
          <a:lstStyle/>
          <a:p>
            <a:pPr algn="ctr"/>
            <a:r>
              <a:rPr lang="fr-FR" sz="1200" dirty="0"/>
              <a:t>Un kiosque pour les ristournes à Madagascar.</a:t>
            </a:r>
          </a:p>
          <a:p>
            <a:pPr algn="ctr"/>
            <a:r>
              <a:rPr lang="fr-FR" sz="1200" dirty="0"/>
              <a:t>Ristournes = taxes non fiscales compensatrices </a:t>
            </a:r>
            <a:r>
              <a:rPr lang="fr-FR" altLang="fr-FR" sz="1200" dirty="0"/>
              <a:t>[a priori, une taxe douanière].</a:t>
            </a:r>
            <a:endParaRPr lang="fr-FR" sz="1200" dirty="0"/>
          </a:p>
          <a:p>
            <a:pPr algn="ctr"/>
            <a:r>
              <a:rPr lang="fr-FR" sz="1200" dirty="0"/>
              <a:t>Ces taxes sont souvent destinées à aider une commune, une région … et lui permettre d’investir.</a:t>
            </a:r>
          </a:p>
          <a:p>
            <a:pPr algn="ctr"/>
            <a:r>
              <a:rPr lang="fr-FR" sz="1200" dirty="0">
                <a:solidFill>
                  <a:srgbClr val="FF0000"/>
                </a:solidFill>
              </a:rPr>
              <a:t>Mais elles peuvent être détournées, ce qui est souvent le cas.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4560889"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4931" name="Espace réservé du numéro de diapositive 2"/>
          <p:cNvSpPr txBox="1">
            <a:spLocks/>
          </p:cNvSpPr>
          <p:nvPr/>
        </p:nvSpPr>
        <p:spPr bwMode="auto">
          <a:xfrm>
            <a:off x="8551865" y="1381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A25A8E0-FA5B-4F50-BF56-EA78738D1601}" type="slidenum">
              <a:rPr lang="fr-FR" altLang="fr-FR" sz="1200">
                <a:solidFill>
                  <a:srgbClr val="898989"/>
                </a:solidFill>
              </a:rPr>
              <a:pPr algn="r" eaLnBrk="1" hangingPunct="1">
                <a:spcBef>
                  <a:spcPct val="0"/>
                </a:spcBef>
                <a:buFontTx/>
                <a:buNone/>
              </a:pPr>
              <a:t>145</a:t>
            </a:fld>
            <a:endParaRPr lang="fr-FR" altLang="fr-FR" sz="1200">
              <a:solidFill>
                <a:srgbClr val="898989"/>
              </a:solidFill>
            </a:endParaRPr>
          </a:p>
        </p:txBody>
      </p:sp>
      <p:sp>
        <p:nvSpPr>
          <p:cNvPr id="124932" name="ZoneTexte 3"/>
          <p:cNvSpPr txBox="1">
            <a:spLocks noChangeArrowheads="1"/>
          </p:cNvSpPr>
          <p:nvPr/>
        </p:nvSpPr>
        <p:spPr bwMode="auto">
          <a:xfrm>
            <a:off x="100014" y="5302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24933" name="ZoneTexte 5"/>
          <p:cNvSpPr txBox="1">
            <a:spLocks noChangeArrowheads="1"/>
          </p:cNvSpPr>
          <p:nvPr/>
        </p:nvSpPr>
        <p:spPr bwMode="auto">
          <a:xfrm>
            <a:off x="100013" y="900113"/>
            <a:ext cx="885666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u="sng" dirty="0">
                <a:latin typeface="Arial" panose="020B0604020202020204" pitchFamily="34" charset="0"/>
              </a:rPr>
              <a:t>Les explications psychologiques</a:t>
            </a:r>
            <a:r>
              <a:rPr lang="fr-FR" altLang="fr-FR" sz="1400" dirty="0">
                <a:latin typeface="Arial" panose="020B0604020202020204" pitchFamily="34" charset="0"/>
              </a:rPr>
              <a:t> :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u="sng" dirty="0">
                <a:latin typeface="Arial" panose="020B0604020202020204" pitchFamily="34" charset="0"/>
              </a:rPr>
              <a:t>Qu’est ce qu’est l’homme normal et ses  motivations « normales »</a:t>
            </a:r>
            <a:r>
              <a:rPr lang="fr-FR" altLang="fr-FR" sz="1400" dirty="0">
                <a:latin typeface="Arial" panose="020B0604020202020204" pitchFamily="34" charset="0"/>
              </a:rPr>
              <a:t> ?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 mal serait-il dans l’homme ? Il y aurait-il des voleurs ou des criminels né ? </a:t>
            </a:r>
          </a:p>
          <a:p>
            <a:pPr algn="just" eaLnBrk="1" hangingPunct="1">
              <a:spcBef>
                <a:spcPct val="0"/>
              </a:spcBef>
              <a:buFontTx/>
              <a:buNone/>
            </a:pPr>
            <a:r>
              <a:rPr lang="fr-FR" altLang="fr-FR" sz="1400" dirty="0">
                <a:latin typeface="Arial" panose="020B0604020202020204" pitchFamily="34" charset="0"/>
              </a:rPr>
              <a:t>Selon Freud, l'enfant est un pervers polymorphe en ce qu'il est branché directement sur ses </a:t>
            </a:r>
            <a:r>
              <a:rPr lang="fr-FR" altLang="fr-FR" sz="1400" u="sng" dirty="0">
                <a:latin typeface="Arial" panose="020B0604020202020204" pitchFamily="34" charset="0"/>
                <a:hlinkClick r:id="rId2"/>
              </a:rPr>
              <a:t>pulsions</a:t>
            </a:r>
            <a:r>
              <a:rPr lang="fr-FR" altLang="fr-FR" sz="1400" dirty="0">
                <a:latin typeface="Arial" panose="020B0604020202020204" pitchFamily="34" charset="0"/>
              </a:rPr>
              <a:t>, sans connaissance de la réalité. Il sort définitivement de ce fonctionnement, lorsqu’il est confronté à la Loi et qu’il acquière une censure. Le pervers a un besoin demandant une satisfaction immédiate. L'autre n'existe pas.</a:t>
            </a: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3"/>
              </a:rPr>
              <a:t>http://psychiatriinfirmiere.free.fr/infirmiere/formation/psychiatrie/adulte/pathologie/perversion.htm</a:t>
            </a:r>
            <a:r>
              <a:rPr lang="fr-FR" altLang="fr-FR" sz="1200" dirty="0">
                <a:latin typeface="Arial" panose="020B0604020202020204" pitchFamily="34" charset="0"/>
              </a:rPr>
              <a:t> </a:t>
            </a:r>
            <a:endParaRPr lang="fr-FR" altLang="fr-FR" sz="1400" dirty="0">
              <a:latin typeface="Arial" panose="020B0604020202020204" pitchFamily="34" charset="0"/>
            </a:endParaRP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désir de domination, le désir d’accaparement de biens matériels, la jalousie seraient innés chez l’homme.</a:t>
            </a:r>
          </a:p>
          <a:p>
            <a:pPr algn="just" eaLnBrk="1" hangingPunct="1">
              <a:spcBef>
                <a:spcPct val="0"/>
              </a:spcBef>
              <a:buFontTx/>
              <a:buNone/>
            </a:pPr>
            <a:r>
              <a:rPr lang="fr-FR" altLang="fr-FR" sz="1400" dirty="0">
                <a:latin typeface="Arial" panose="020B0604020202020204" pitchFamily="34" charset="0"/>
              </a:rPr>
              <a:t>Les valeurs morales (ou la moralité) ne sont malheureusement pas innées. Elles s’apprennent par l’éducation.</a:t>
            </a:r>
          </a:p>
          <a:p>
            <a:pPr algn="just" eaLnBrk="1" hangingPunct="1">
              <a:spcBef>
                <a:spcPct val="0"/>
              </a:spcBef>
              <a:buFontTx/>
              <a:buNone/>
            </a:pPr>
            <a:r>
              <a:rPr lang="fr-FR" altLang="fr-FR" sz="1400" dirty="0">
                <a:latin typeface="Arial" panose="020B0604020202020204" pitchFamily="34" charset="0"/>
              </a:rPr>
              <a:t>Selon certains, l’immoralité qui serait, au départ, en chacun de nous. Seule l’éducation morale (le surmoi) nous corrige. Selon d’autres, l’immoralité est de groupe (par effet d’entraînement _ « effet mouton de Panurge » _, effet de contamination, par faiblesse morale, par lâcheté face au groupe, aux plus forts, par opportunisme …). Elle corrompt le système, qui a son tour corrompu l’individu.  La corruption serait comme une drogue (tout comme le pouvoir). Certains écologistes, comme Pierre </a:t>
            </a:r>
            <a:r>
              <a:rPr lang="fr-FR" altLang="fr-FR" sz="1400" dirty="0" err="1">
                <a:latin typeface="Arial" panose="020B0604020202020204" pitchFamily="34" charset="0"/>
              </a:rPr>
              <a:t>Rabhi</a:t>
            </a:r>
            <a:r>
              <a:rPr lang="fr-FR" altLang="fr-FR" sz="1400" dirty="0">
                <a:latin typeface="Arial" panose="020B0604020202020204" pitchFamily="34" charset="0"/>
              </a:rPr>
              <a:t>, prône une « sobriété heureuse », une société sobre pour être heureux : « </a:t>
            </a:r>
            <a:r>
              <a:rPr lang="fr-FR" altLang="fr-FR" sz="1400" i="1" dirty="0">
                <a:latin typeface="Arial" panose="020B0604020202020204" pitchFamily="34" charset="0"/>
              </a:rPr>
              <a:t>A chacun, selon ses besoins</a:t>
            </a:r>
            <a:r>
              <a:rPr lang="fr-FR" altLang="fr-FR" sz="1400" dirty="0">
                <a:latin typeface="Arial" panose="020B0604020202020204" pitchFamily="34" charset="0"/>
              </a:rPr>
              <a:t> ».  Mais pourquoi, chez certains, les besoins (en biens, argents, pouvoirs …) sont énormes, inextinguibles ?</a:t>
            </a:r>
          </a:p>
        </p:txBody>
      </p:sp>
      <p:sp>
        <p:nvSpPr>
          <p:cNvPr id="124934" name="ZoneTexte 3"/>
          <p:cNvSpPr txBox="1">
            <a:spLocks noChangeArrowheads="1"/>
          </p:cNvSpPr>
          <p:nvPr/>
        </p:nvSpPr>
        <p:spPr bwMode="auto">
          <a:xfrm>
            <a:off x="136527" y="138113"/>
            <a:ext cx="482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24935"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5152" y="5048250"/>
            <a:ext cx="2524125"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7" y="5070245"/>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15025" y="5210176"/>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4560889"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5955" name="Espace réservé du numéro de diapositive 2"/>
          <p:cNvSpPr txBox="1">
            <a:spLocks/>
          </p:cNvSpPr>
          <p:nvPr/>
        </p:nvSpPr>
        <p:spPr bwMode="auto">
          <a:xfrm>
            <a:off x="8551865" y="1381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3338528-E2CD-4D01-88EA-1FDC1D2A6FD6}" type="slidenum">
              <a:rPr lang="fr-FR" altLang="fr-FR" sz="1200">
                <a:solidFill>
                  <a:srgbClr val="898989"/>
                </a:solidFill>
              </a:rPr>
              <a:pPr algn="r" eaLnBrk="1" hangingPunct="1">
                <a:spcBef>
                  <a:spcPct val="0"/>
                </a:spcBef>
                <a:buFontTx/>
                <a:buNone/>
              </a:pPr>
              <a:t>146</a:t>
            </a:fld>
            <a:endParaRPr lang="fr-FR" altLang="fr-FR" sz="1200">
              <a:solidFill>
                <a:srgbClr val="898989"/>
              </a:solidFill>
            </a:endParaRPr>
          </a:p>
        </p:txBody>
      </p:sp>
      <p:sp>
        <p:nvSpPr>
          <p:cNvPr id="125956" name="ZoneTexte 3"/>
          <p:cNvSpPr txBox="1">
            <a:spLocks noChangeArrowheads="1"/>
          </p:cNvSpPr>
          <p:nvPr/>
        </p:nvSpPr>
        <p:spPr bwMode="auto">
          <a:xfrm>
            <a:off x="100014" y="5302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25957" name="ZoneTexte 5"/>
          <p:cNvSpPr txBox="1">
            <a:spLocks noChangeArrowheads="1"/>
          </p:cNvSpPr>
          <p:nvPr/>
        </p:nvSpPr>
        <p:spPr bwMode="auto">
          <a:xfrm>
            <a:off x="100013" y="900114"/>
            <a:ext cx="885666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u="sng">
                <a:latin typeface="Arial" panose="020B0604020202020204" pitchFamily="34" charset="0"/>
              </a:rPr>
              <a:t>Les explications psychologiques</a:t>
            </a:r>
            <a:r>
              <a:rPr lang="fr-FR" altLang="fr-FR" sz="1400">
                <a:latin typeface="Arial" panose="020B0604020202020204" pitchFamily="34" charset="0"/>
              </a:rPr>
              <a:t> (suite) :  </a:t>
            </a:r>
          </a:p>
          <a:p>
            <a:pPr algn="just" eaLnBrk="1" hangingPunct="1">
              <a:spcBef>
                <a:spcPct val="0"/>
              </a:spcBef>
              <a:buFontTx/>
              <a:buNone/>
            </a:pPr>
            <a:endParaRPr lang="fr-FR" altLang="fr-FR" sz="1400">
              <a:latin typeface="Arial" panose="020B0604020202020204" pitchFamily="34" charset="0"/>
            </a:endParaRPr>
          </a:p>
          <a:p>
            <a:pPr eaLnBrk="1" hangingPunct="1">
              <a:spcBef>
                <a:spcPct val="0"/>
              </a:spcBef>
              <a:buFont typeface="Arial" panose="020B0604020202020204" pitchFamily="34" charset="0"/>
              <a:buNone/>
            </a:pPr>
            <a:r>
              <a:rPr lang="fr-FR" altLang="fr-FR" sz="1400">
                <a:latin typeface="Arial" panose="020B0604020202020204" pitchFamily="34" charset="0"/>
              </a:rPr>
              <a:t>Une équipe de l’université d’Utah a découvert une origine génétique à la faculté de pouvoir vivre en société.</a:t>
            </a:r>
            <a:br>
              <a:rPr lang="fr-FR" altLang="fr-FR" sz="1400">
                <a:latin typeface="Arial" panose="020B0604020202020204" pitchFamily="34" charset="0"/>
              </a:rPr>
            </a:br>
            <a:r>
              <a:rPr lang="fr-FR" altLang="fr-FR" sz="1200"/>
              <a:t>Source : </a:t>
            </a:r>
            <a:r>
              <a:rPr lang="fr-FR" altLang="fr-FR" sz="1200" i="1"/>
              <a:t>Découverte d'un gène de la sociabilité</a:t>
            </a:r>
            <a:r>
              <a:rPr lang="fr-FR" altLang="fr-FR" sz="1200"/>
              <a:t>, par Emmanuel Perrin, le 27 février 2009, </a:t>
            </a:r>
            <a:r>
              <a:rPr lang="fr-FR" altLang="fr-FR" sz="1200">
                <a:hlinkClick r:id="rId2"/>
              </a:rPr>
              <a:t>http://www.maxisciences.com/g%E8ne/decouverte-d-039-un-gene-de-la-sociabilite_art1031.html</a:t>
            </a:r>
            <a:endParaRPr lang="fr-FR" altLang="fr-FR" sz="1200">
              <a:latin typeface="Arial" panose="020B0604020202020204" pitchFamily="34" charset="0"/>
            </a:endParaRPr>
          </a:p>
          <a:p>
            <a:pPr algn="just" eaLnBrk="1" hangingPunct="1">
              <a:spcBef>
                <a:spcPct val="0"/>
              </a:spcBef>
              <a:buFont typeface="Arial" panose="020B0604020202020204" pitchFamily="34" charset="0"/>
              <a:buNone/>
            </a:pPr>
            <a:endParaRPr lang="fr-FR" altLang="fr-FR" sz="1400">
              <a:latin typeface="Arial" panose="020B0604020202020204" pitchFamily="34" charset="0"/>
            </a:endParaRPr>
          </a:p>
          <a:p>
            <a:pPr algn="just" eaLnBrk="1" hangingPunct="1">
              <a:spcBef>
                <a:spcPct val="0"/>
              </a:spcBef>
              <a:buFont typeface="Arial" panose="020B0604020202020204" pitchFamily="34" charset="0"/>
              <a:buNone/>
            </a:pPr>
            <a:r>
              <a:rPr lang="fr-FR" altLang="fr-FR" sz="1400">
                <a:latin typeface="Arial" panose="020B0604020202020204" pitchFamily="34" charset="0"/>
              </a:rPr>
              <a:t>A un an, 70% des bébés choisissent les marionnettes gentilles. Ils seraient sensibles spontanément à la douleur morale de l’autre capables de ressentir de l’empathie et aimeraient aider. Il y aurait une ébauche de sens moral à 1 an, une pulsion du bien et une empathie innée, à un an. Paul J. Zak a été le premier à identifier le rôle de </a:t>
            </a:r>
            <a:r>
              <a:rPr lang="fr-FR" altLang="fr-FR" sz="1400">
                <a:latin typeface="Arial" panose="020B0604020202020204" pitchFamily="34" charset="0"/>
                <a:hlinkClick r:id="rId3" tooltip="L'ocytocine"/>
              </a:rPr>
              <a:t>l'ocytocine</a:t>
            </a:r>
            <a:r>
              <a:rPr lang="fr-FR" altLang="fr-FR" sz="1400">
                <a:latin typeface="Arial" panose="020B0604020202020204" pitchFamily="34" charset="0"/>
              </a:rPr>
              <a:t> dans la médiation de comportements de confiance [et de coopération] entre les humains qui ne se connaissent pas </a:t>
            </a:r>
            <a:r>
              <a:rPr lang="fr-FR" altLang="fr-FR" sz="1400" u="sng" baseline="30000">
                <a:latin typeface="Arial" panose="020B0604020202020204" pitchFamily="34" charset="0"/>
                <a:hlinkClick r:id="rId4"/>
              </a:rPr>
              <a:t>[1]</a:t>
            </a:r>
            <a:r>
              <a:rPr lang="fr-FR" altLang="fr-FR" sz="1400">
                <a:latin typeface="Arial" panose="020B0604020202020204" pitchFamily="34" charset="0"/>
              </a:rPr>
              <a:t>. Selo lui, l’homme est un animal social [grégaire], soumis à la dominance, territorial. Il aurait naturellement un esprit d’équipe. Il y a chez l’homme un effet de groupe, de tribu, de clan.</a:t>
            </a:r>
            <a:endParaRPr lang="fr-FR" altLang="fr-FR" sz="1400" u="sng" baseline="30000">
              <a:latin typeface="Arial" panose="020B0604020202020204" pitchFamily="34" charset="0"/>
            </a:endParaRPr>
          </a:p>
        </p:txBody>
      </p:sp>
      <p:sp>
        <p:nvSpPr>
          <p:cNvPr id="125958" name="ZoneTexte 3"/>
          <p:cNvSpPr txBox="1">
            <a:spLocks noChangeArrowheads="1"/>
          </p:cNvSpPr>
          <p:nvPr/>
        </p:nvSpPr>
        <p:spPr bwMode="auto">
          <a:xfrm>
            <a:off x="136527" y="138113"/>
            <a:ext cx="482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25959"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08865" y="3563939"/>
            <a:ext cx="15843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ZoneTexte 2"/>
          <p:cNvSpPr txBox="1">
            <a:spLocks noChangeArrowheads="1"/>
          </p:cNvSpPr>
          <p:nvPr/>
        </p:nvSpPr>
        <p:spPr bwMode="auto">
          <a:xfrm>
            <a:off x="6748465" y="5732465"/>
            <a:ext cx="2244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Qu’est-ce qui peut pousser certains à voler la serviette de l’hôtel, à la fin du séjour ?</a:t>
            </a:r>
          </a:p>
          <a:p>
            <a:pPr algn="ctr"/>
            <a:r>
              <a:rPr lang="fr-FR" altLang="fr-FR" sz="1200"/>
              <a:t>Goût de la possession ? D’avoir un souvenir ?</a:t>
            </a:r>
          </a:p>
        </p:txBody>
      </p:sp>
      <p:pic>
        <p:nvPicPr>
          <p:cNvPr id="125961"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4868864"/>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38" y="5189538"/>
            <a:ext cx="1352550"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Imag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90663" y="5027614"/>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4" name="ZoneTexte 7"/>
          <p:cNvSpPr txBox="1">
            <a:spLocks noChangeArrowheads="1"/>
          </p:cNvSpPr>
          <p:nvPr/>
        </p:nvSpPr>
        <p:spPr bwMode="auto">
          <a:xfrm>
            <a:off x="136527" y="3516314"/>
            <a:ext cx="7172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t>Sources : a) </a:t>
            </a:r>
            <a:r>
              <a:rPr lang="fr-FR" altLang="fr-FR" sz="1200">
                <a:hlinkClick r:id="rId9"/>
              </a:rPr>
              <a:t>http://en.wikipedia.org/wiki/Paul_J._Zak</a:t>
            </a:r>
            <a:r>
              <a:rPr lang="fr-FR" altLang="fr-FR" sz="1200"/>
              <a:t>, b) </a:t>
            </a:r>
            <a:r>
              <a:rPr lang="fr-FR" altLang="fr-FR" sz="1200" i="1"/>
              <a:t>X:enius - Est-il possible de décrypter notre conscience ?, </a:t>
            </a:r>
            <a:r>
              <a:rPr lang="fr-FR" altLang="fr-FR" sz="1200">
                <a:hlinkClick r:id="rId10"/>
              </a:rPr>
              <a:t>http://www.wawacity.ws/fr/autres-videos/157943-telecharger_x-enius-est-il-possible-de-decrypter-notre-conscie.html</a:t>
            </a:r>
            <a:r>
              <a:rPr lang="fr-FR" altLang="fr-FR" sz="1200"/>
              <a:t>  </a:t>
            </a:r>
          </a:p>
        </p:txBody>
      </p:sp>
      <p:sp>
        <p:nvSpPr>
          <p:cNvPr id="125965" name="ZoneTexte 8"/>
          <p:cNvSpPr txBox="1">
            <a:spLocks noChangeArrowheads="1"/>
          </p:cNvSpPr>
          <p:nvPr/>
        </p:nvSpPr>
        <p:spPr bwMode="auto">
          <a:xfrm>
            <a:off x="100015" y="4156076"/>
            <a:ext cx="727233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t>Selon le neuroscientifique James Fallon, il y aurait beaucoup de lésions du lobe orbi-frontal, chez les psychopathes. </a:t>
            </a:r>
            <a:r>
              <a:rPr lang="fr-FR" altLang="fr-FR" sz="1200" dirty="0"/>
              <a:t>Sources : a) </a:t>
            </a:r>
            <a:r>
              <a:rPr lang="fr-FR" altLang="fr-FR" sz="1200" dirty="0">
                <a:hlinkClick r:id="rId11"/>
              </a:rPr>
              <a:t>http://en.wikipedia.org/wiki/James_Fallon</a:t>
            </a:r>
            <a:r>
              <a:rPr lang="fr-FR" altLang="fr-FR" sz="1200" dirty="0"/>
              <a:t> </a:t>
            </a:r>
          </a:p>
          <a:p>
            <a:r>
              <a:rPr lang="fr-FR" altLang="fr-FR" sz="1200" dirty="0"/>
              <a:t>b) </a:t>
            </a:r>
            <a:r>
              <a:rPr lang="en-US" altLang="fr-FR" sz="1200" i="1" dirty="0"/>
              <a:t>The Psychopath Inside: A Neuroscientist's Personal Journey into the Dark Side of the Brain</a:t>
            </a:r>
            <a:r>
              <a:rPr lang="fr-FR" altLang="fr-FR" sz="1200" dirty="0"/>
              <a:t>, James Fallon, Penguin. c) </a:t>
            </a:r>
            <a:r>
              <a:rPr lang="en-US" altLang="fr-FR" sz="1200" dirty="0"/>
              <a:t> </a:t>
            </a:r>
            <a:r>
              <a:rPr lang="en-US" altLang="fr-FR" sz="1200" dirty="0">
                <a:hlinkClick r:id="rId12"/>
              </a:rPr>
              <a:t>"Confessions of a Pro-Social Psychopath"</a:t>
            </a:r>
            <a:endParaRPr lang="fr-FR" altLang="fr-FR" sz="1200"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4560889"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125955" name="Espace réservé du numéro de diapositive 2"/>
          <p:cNvSpPr txBox="1">
            <a:spLocks/>
          </p:cNvSpPr>
          <p:nvPr/>
        </p:nvSpPr>
        <p:spPr bwMode="auto">
          <a:xfrm>
            <a:off x="8551865" y="1381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3338528-E2CD-4D01-88EA-1FDC1D2A6FD6}" type="slidenum">
              <a:rPr lang="fr-FR" altLang="fr-FR" sz="1200">
                <a:solidFill>
                  <a:srgbClr val="898989"/>
                </a:solidFill>
              </a:rPr>
              <a:pPr algn="r" eaLnBrk="1" hangingPunct="1">
                <a:spcBef>
                  <a:spcPct val="0"/>
                </a:spcBef>
                <a:buFontTx/>
                <a:buNone/>
              </a:pPr>
              <a:t>147</a:t>
            </a:fld>
            <a:endParaRPr lang="fr-FR" altLang="fr-FR" sz="1200">
              <a:solidFill>
                <a:srgbClr val="898989"/>
              </a:solidFill>
            </a:endParaRPr>
          </a:p>
        </p:txBody>
      </p:sp>
      <p:sp>
        <p:nvSpPr>
          <p:cNvPr id="125956" name="ZoneTexte 3"/>
          <p:cNvSpPr txBox="1">
            <a:spLocks noChangeArrowheads="1"/>
          </p:cNvSpPr>
          <p:nvPr/>
        </p:nvSpPr>
        <p:spPr bwMode="auto">
          <a:xfrm>
            <a:off x="83021" y="711752"/>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9.3. </a:t>
            </a:r>
            <a:r>
              <a:rPr lang="fr-FR" altLang="fr-FR" sz="1800" b="1" dirty="0"/>
              <a:t>Les origines ou racines psychologiques de la corruption</a:t>
            </a:r>
          </a:p>
        </p:txBody>
      </p:sp>
      <p:sp>
        <p:nvSpPr>
          <p:cNvPr id="125957" name="ZoneTexte 5"/>
          <p:cNvSpPr txBox="1">
            <a:spLocks noChangeArrowheads="1"/>
          </p:cNvSpPr>
          <p:nvPr/>
        </p:nvSpPr>
        <p:spPr bwMode="auto">
          <a:xfrm>
            <a:off x="100013" y="1075578"/>
            <a:ext cx="885666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u="sng" dirty="0">
                <a:latin typeface="Arial" panose="020B0604020202020204" pitchFamily="34" charset="0"/>
              </a:rPr>
              <a:t>Les explications psychologiques</a:t>
            </a:r>
            <a:r>
              <a:rPr lang="fr-FR" altLang="fr-FR" sz="1400" dirty="0">
                <a:latin typeface="Arial" panose="020B0604020202020204" pitchFamily="34" charset="0"/>
              </a:rPr>
              <a:t> (suite) :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Selon, le pédopsychiatre Marcel </a:t>
            </a:r>
            <a:r>
              <a:rPr lang="fr-FR" altLang="fr-FR" sz="1400" dirty="0" err="1">
                <a:latin typeface="Arial" panose="020B0604020202020204" pitchFamily="34" charset="0"/>
              </a:rPr>
              <a:t>Rufo</a:t>
            </a:r>
            <a:r>
              <a:rPr lang="fr-FR" altLang="fr-FR" sz="1400" dirty="0">
                <a:latin typeface="Arial" panose="020B0604020202020204" pitchFamily="34" charset="0"/>
              </a:rPr>
              <a:t> « </a:t>
            </a:r>
            <a:r>
              <a:rPr lang="fr-FR" altLang="fr-FR" sz="1400" i="1" dirty="0">
                <a:latin typeface="Arial" panose="020B0604020202020204" pitchFamily="34" charset="0"/>
              </a:rPr>
              <a:t>les liens affectifs [parent-enfants] sont plus forts que les liens biologiques. Les liens de sang ne sont pas grand-chose</a:t>
            </a:r>
            <a:r>
              <a:rPr lang="fr-FR" altLang="fr-FR" sz="1400" dirty="0">
                <a:latin typeface="Arial" panose="020B0604020202020204" pitchFamily="34" charset="0"/>
              </a:rPr>
              <a:t> ».</a:t>
            </a:r>
            <a:r>
              <a:rPr lang="fr-FR" altLang="fr-FR" sz="1200" dirty="0">
                <a:latin typeface="Arial" panose="020B0604020202020204" pitchFamily="34" charset="0"/>
              </a:rPr>
              <a:t> Source : </a:t>
            </a:r>
            <a:r>
              <a:rPr lang="fr-FR" altLang="fr-FR" sz="1200" i="1" dirty="0">
                <a:latin typeface="Arial" panose="020B0604020202020204" pitchFamily="34" charset="0"/>
              </a:rPr>
              <a:t>L’impensable confusion</a:t>
            </a:r>
            <a:r>
              <a:rPr lang="fr-FR" altLang="fr-FR" sz="1200" dirty="0">
                <a:latin typeface="Arial" panose="020B0604020202020204" pitchFamily="34" charset="0"/>
              </a:rPr>
              <a:t>, Metro France, page 2, 3 décembre 2010.</a:t>
            </a:r>
          </a:p>
          <a:p>
            <a:pPr algn="just" eaLnBrk="1" hangingPunct="1">
              <a:spcBef>
                <a:spcPct val="0"/>
              </a:spcBef>
              <a:buFontTx/>
              <a:buNone/>
            </a:pPr>
            <a:r>
              <a:rPr lang="fr-FR" altLang="fr-FR" sz="1200" u="sng" dirty="0">
                <a:latin typeface="Arial" panose="020B0604020202020204" pitchFamily="34" charset="0"/>
              </a:rPr>
              <a:t>Note</a:t>
            </a:r>
            <a:r>
              <a:rPr lang="fr-FR" altLang="fr-FR" sz="1200" dirty="0">
                <a:latin typeface="Arial" panose="020B0604020202020204" pitchFamily="34" charset="0"/>
              </a:rPr>
              <a:t> : ce qui sous-entendrait que les déterminants éducationnels ou affectifs seraient plus forts que les déterminants génétiques, sauf exception (cas des maladies génétiques graves …). Une question importante à étudier et à vérifier.</a:t>
            </a:r>
            <a:endParaRPr lang="fr-FR" altLang="fr-FR" sz="1400" dirty="0">
              <a:latin typeface="Arial" panose="020B0604020202020204" pitchFamily="34" charset="0"/>
            </a:endParaRP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chimpanzés sont capables d'empathie, de ressentir et d'interpréter les émotions et les pensées des autres. Ils comprennent les relations de cause à effet. </a:t>
            </a:r>
            <a:r>
              <a:rPr lang="fr-FR" altLang="fr-FR" sz="1400" b="1" dirty="0">
                <a:latin typeface="Arial" panose="020B0604020202020204" pitchFamily="34" charset="0"/>
              </a:rPr>
              <a:t>Ils sont sensibles à l'injustice </a:t>
            </a:r>
            <a:r>
              <a:rPr lang="fr-FR" altLang="fr-FR" sz="1400" dirty="0">
                <a:latin typeface="Arial" panose="020B0604020202020204" pitchFamily="34" charset="0"/>
              </a:rPr>
              <a:t>et capables de se venger [idem pour les éléphants d'ailleurs] ...</a:t>
            </a:r>
          </a:p>
          <a:p>
            <a:pPr algn="just" eaLnBrk="1" hangingPunct="1">
              <a:spcBef>
                <a:spcPct val="0"/>
              </a:spcBef>
              <a:buFontTx/>
              <a:buNone/>
            </a:pPr>
            <a:r>
              <a:rPr lang="fr-FR" altLang="fr-FR" sz="1200" dirty="0">
                <a:latin typeface="Arial" panose="020B0604020202020204" pitchFamily="34" charset="0"/>
              </a:rPr>
              <a:t>Sources : a) </a:t>
            </a:r>
            <a:r>
              <a:rPr lang="fr-FR" altLang="fr-FR" sz="1200" i="1" dirty="0">
                <a:latin typeface="Arial" panose="020B0604020202020204" pitchFamily="34" charset="0"/>
              </a:rPr>
              <a:t>Malin comme un singe</a:t>
            </a:r>
            <a:r>
              <a:rPr lang="fr-FR" altLang="fr-FR" sz="1200" dirty="0">
                <a:latin typeface="Arial" panose="020B0604020202020204" pitchFamily="34" charset="0"/>
              </a:rPr>
              <a:t>, John Rubin, 2008, 56 mn, Documentaire diffusé sur Nat </a:t>
            </a:r>
            <a:r>
              <a:rPr lang="fr-FR" altLang="fr-FR" sz="1200" dirty="0" err="1">
                <a:latin typeface="Arial" panose="020B0604020202020204" pitchFamily="34" charset="0"/>
              </a:rPr>
              <a:t>Geo</a:t>
            </a:r>
            <a:r>
              <a:rPr lang="fr-FR" altLang="fr-FR" sz="1200" dirty="0">
                <a:latin typeface="Arial" panose="020B0604020202020204" pitchFamily="34" charset="0"/>
              </a:rPr>
              <a:t> Wild, </a:t>
            </a:r>
            <a:r>
              <a:rPr lang="fr-FR" altLang="fr-FR" sz="1200" dirty="0">
                <a:latin typeface="Arial" panose="020B0604020202020204" pitchFamily="34" charset="0"/>
                <a:hlinkClick r:id="rId2"/>
              </a:rPr>
              <a:t>http://www.pariscience.fr/fr/showing/197/malin-comme-un-singe/?festival_id=7&amp;date=2009-10-10</a:t>
            </a:r>
            <a:r>
              <a:rPr lang="fr-FR" altLang="fr-FR" sz="1200" dirty="0">
                <a:latin typeface="Arial" panose="020B0604020202020204" pitchFamily="34" charset="0"/>
              </a:rPr>
              <a:t> </a:t>
            </a:r>
          </a:p>
          <a:p>
            <a:pPr algn="just" eaLnBrk="1" hangingPunct="1">
              <a:spcBef>
                <a:spcPct val="0"/>
              </a:spcBef>
              <a:buFontTx/>
              <a:buNone/>
            </a:pPr>
            <a:r>
              <a:rPr lang="fr-FR" altLang="fr-FR" sz="1200" dirty="0">
                <a:latin typeface="Arial" panose="020B0604020202020204" pitchFamily="34" charset="0"/>
              </a:rPr>
              <a:t>b) </a:t>
            </a:r>
            <a:r>
              <a:rPr lang="fr-FR" altLang="fr-FR" sz="1200" i="1" dirty="0">
                <a:latin typeface="Arial" panose="020B0604020202020204" pitchFamily="34" charset="0"/>
              </a:rPr>
              <a:t>Enquêtes prédateurs: La vengeance des éléphants</a:t>
            </a:r>
            <a:r>
              <a:rPr lang="fr-FR" altLang="fr-FR" sz="1200" dirty="0">
                <a:latin typeface="Arial" panose="020B0604020202020204" pitchFamily="34" charset="0"/>
              </a:rPr>
              <a:t>, 2009, Documentaire diffusé sur Nat </a:t>
            </a:r>
            <a:r>
              <a:rPr lang="fr-FR" altLang="fr-FR" sz="1200" dirty="0" err="1">
                <a:latin typeface="Arial" panose="020B0604020202020204" pitchFamily="34" charset="0"/>
              </a:rPr>
              <a:t>Geo</a:t>
            </a:r>
            <a:r>
              <a:rPr lang="fr-FR" altLang="fr-FR" sz="1200" dirty="0">
                <a:latin typeface="Arial" panose="020B0604020202020204" pitchFamily="34" charset="0"/>
              </a:rPr>
              <a:t> Wild, 50 minutes, </a:t>
            </a:r>
            <a:r>
              <a:rPr lang="fr-FR" altLang="fr-FR" sz="1200" dirty="0">
                <a:latin typeface="Arial" panose="020B0604020202020204" pitchFamily="34" charset="0"/>
                <a:hlinkClick r:id="rId3"/>
              </a:rPr>
              <a:t>http://www.natgeotv.com/fr/enquetes-predateurs/description</a:t>
            </a:r>
            <a:r>
              <a:rPr lang="fr-FR" altLang="fr-FR" sz="1200" dirty="0">
                <a:latin typeface="Arial" panose="020B0604020202020204" pitchFamily="34" charset="0"/>
              </a:rPr>
              <a:t> </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On aurait découvert le gène de la sociabilité chez le singe </a:t>
            </a:r>
            <a:r>
              <a:rPr lang="fr-FR" altLang="fr-FR" sz="1400" i="1" dirty="0">
                <a:latin typeface="Arial" panose="020B0604020202020204" pitchFamily="34" charset="0"/>
              </a:rPr>
              <a:t>bonobo</a:t>
            </a:r>
            <a:r>
              <a:rPr lang="fr-FR" altLang="fr-FR" sz="1400" dirty="0">
                <a:latin typeface="Arial" panose="020B0604020202020204" pitchFamily="34" charset="0"/>
              </a:rPr>
              <a:t>, un des plus proches « cousins » génétiques de l’homme.</a:t>
            </a:r>
          </a:p>
          <a:p>
            <a:pPr algn="just" eaLnBrk="1" hangingPunct="1">
              <a:spcBef>
                <a:spcPct val="0"/>
              </a:spcBef>
              <a:buFontTx/>
              <a:buNone/>
            </a:pPr>
            <a:r>
              <a:rPr lang="fr-FR" altLang="fr-FR" sz="1200" dirty="0">
                <a:latin typeface="Arial" panose="020B0604020202020204" pitchFamily="34" charset="0"/>
              </a:rPr>
              <a:t>Sources : a) </a:t>
            </a:r>
            <a:r>
              <a:rPr lang="fr-FR" altLang="fr-FR" sz="1200" i="1" dirty="0">
                <a:latin typeface="Arial" panose="020B0604020202020204" pitchFamily="34" charset="0"/>
              </a:rPr>
              <a:t>La fabuleuse histoire de l'évolution, Afrique, le Rift Albertin</a:t>
            </a:r>
            <a:r>
              <a:rPr lang="fr-FR" altLang="fr-FR" sz="1200" dirty="0">
                <a:latin typeface="Arial" panose="020B0604020202020204" pitchFamily="34" charset="0"/>
              </a:rPr>
              <a:t>, ARTE, 45‘, </a:t>
            </a:r>
            <a:r>
              <a:rPr lang="fr-FR" altLang="fr-FR" sz="1200" dirty="0">
                <a:latin typeface="Arial" panose="020B0604020202020204" pitchFamily="34" charset="0"/>
                <a:hlinkClick r:id="rId4"/>
              </a:rPr>
              <a:t>http://www.arte.tv/guide/fr/048079-001/la-fabuleuse-histoire-de-l-evolution</a:t>
            </a:r>
            <a:r>
              <a:rPr lang="fr-FR" altLang="fr-FR" sz="1200" dirty="0">
                <a:latin typeface="Arial" panose="020B0604020202020204" pitchFamily="34" charset="0"/>
              </a:rPr>
              <a:t>, b) </a:t>
            </a:r>
            <a:r>
              <a:rPr lang="en-US" altLang="fr-FR" sz="1200" i="1" dirty="0">
                <a:latin typeface="Arial" panose="020B0604020202020204" pitchFamily="34" charset="0"/>
              </a:rPr>
              <a:t>Bonobo's genetic code laid bare</a:t>
            </a:r>
            <a:r>
              <a:rPr lang="en-US" altLang="fr-FR" sz="1200" dirty="0">
                <a:latin typeface="Arial" panose="020B0604020202020204" pitchFamily="34" charset="0"/>
              </a:rPr>
              <a:t>, Jonathan Amos, </a:t>
            </a:r>
            <a:r>
              <a:rPr lang="en-US" altLang="fr-FR" sz="1200" dirty="0">
                <a:latin typeface="Arial" panose="020B0604020202020204" pitchFamily="34" charset="0"/>
                <a:hlinkClick r:id="rId5"/>
              </a:rPr>
              <a:t>http://www.bbc.com/news/science-environment-18430420</a:t>
            </a:r>
            <a:r>
              <a:rPr lang="en-US" altLang="fr-FR" sz="1200" dirty="0">
                <a:latin typeface="Arial" panose="020B0604020202020204" pitchFamily="34" charset="0"/>
              </a:rPr>
              <a:t> </a:t>
            </a:r>
            <a:endParaRPr lang="fr-FR" altLang="fr-FR" sz="1200" dirty="0">
              <a:latin typeface="Arial" panose="020B0604020202020204" pitchFamily="34" charset="0"/>
            </a:endParaRPr>
          </a:p>
        </p:txBody>
      </p:sp>
      <p:sp>
        <p:nvSpPr>
          <p:cNvPr id="125958" name="ZoneTexte 3"/>
          <p:cNvSpPr txBox="1">
            <a:spLocks noChangeArrowheads="1"/>
          </p:cNvSpPr>
          <p:nvPr/>
        </p:nvSpPr>
        <p:spPr bwMode="auto">
          <a:xfrm>
            <a:off x="83022" y="341867"/>
            <a:ext cx="482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02" y="5373217"/>
            <a:ext cx="2289079" cy="1281884"/>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768" y="5273038"/>
            <a:ext cx="2437010" cy="1382063"/>
          </a:xfrm>
          <a:prstGeom prst="rect">
            <a:avLst/>
          </a:prstGeom>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8466" y="5253659"/>
            <a:ext cx="1944118" cy="1406540"/>
          </a:xfrm>
          <a:prstGeom prst="rect">
            <a:avLst/>
          </a:prstGeom>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272" y="5253659"/>
            <a:ext cx="1972916" cy="1383987"/>
          </a:xfrm>
          <a:prstGeom prst="rect">
            <a:avLst/>
          </a:prstGeom>
        </p:spPr>
      </p:pic>
    </p:spTree>
    <p:extLst>
      <p:ext uri="{BB962C8B-B14F-4D97-AF65-F5344CB8AC3E}">
        <p14:creationId xmlns:p14="http://schemas.microsoft.com/office/powerpoint/2010/main" val="2269149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4560889"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5955" name="Espace réservé du numéro de diapositive 2"/>
          <p:cNvSpPr txBox="1">
            <a:spLocks/>
          </p:cNvSpPr>
          <p:nvPr/>
        </p:nvSpPr>
        <p:spPr bwMode="auto">
          <a:xfrm>
            <a:off x="8551865" y="138114"/>
            <a:ext cx="441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3338528-E2CD-4D01-88EA-1FDC1D2A6FD6}" type="slidenum">
              <a:rPr lang="fr-FR" altLang="fr-FR" sz="1200">
                <a:solidFill>
                  <a:srgbClr val="898989"/>
                </a:solidFill>
              </a:rPr>
              <a:pPr algn="r" eaLnBrk="1" hangingPunct="1">
                <a:spcBef>
                  <a:spcPct val="0"/>
                </a:spcBef>
                <a:buFontTx/>
                <a:buNone/>
              </a:pPr>
              <a:t>148</a:t>
            </a:fld>
            <a:endParaRPr lang="fr-FR" altLang="fr-FR" sz="1200">
              <a:solidFill>
                <a:srgbClr val="898989"/>
              </a:solidFill>
            </a:endParaRPr>
          </a:p>
        </p:txBody>
      </p:sp>
      <p:sp>
        <p:nvSpPr>
          <p:cNvPr id="125956" name="ZoneTexte 3"/>
          <p:cNvSpPr txBox="1">
            <a:spLocks noChangeArrowheads="1"/>
          </p:cNvSpPr>
          <p:nvPr/>
        </p:nvSpPr>
        <p:spPr bwMode="auto">
          <a:xfrm>
            <a:off x="100014" y="5302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25957" name="ZoneTexte 5"/>
          <p:cNvSpPr txBox="1">
            <a:spLocks noChangeArrowheads="1"/>
          </p:cNvSpPr>
          <p:nvPr/>
        </p:nvSpPr>
        <p:spPr bwMode="auto">
          <a:xfrm>
            <a:off x="100013" y="900114"/>
            <a:ext cx="885666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u="sng" dirty="0">
                <a:latin typeface="Arial" panose="020B0604020202020204" pitchFamily="34" charset="0"/>
              </a:rPr>
              <a:t>Les explications psychologiques</a:t>
            </a:r>
            <a:r>
              <a:rPr lang="fr-FR" altLang="fr-FR" sz="1400" dirty="0">
                <a:latin typeface="Arial" panose="020B0604020202020204" pitchFamily="34" charset="0"/>
              </a:rPr>
              <a:t> (suite) :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u="sng" dirty="0">
                <a:latin typeface="Arial" panose="020B0604020202020204" pitchFamily="34" charset="0"/>
              </a:rPr>
              <a:t>La philosophie morale des corrupteurs et corrompus </a:t>
            </a:r>
            <a:r>
              <a:rPr lang="fr-FR" altLang="fr-FR" sz="1400" dirty="0">
                <a:latin typeface="Arial" panose="020B0604020202020204" pitchFamily="34" charset="0"/>
              </a:rPr>
              <a:t>: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u="sng" dirty="0">
                <a:latin typeface="Arial" panose="020B0604020202020204" pitchFamily="34" charset="0"/>
              </a:rPr>
              <a:t>« L’union fait la force » vs « la loi de la jungle »</a:t>
            </a:r>
            <a:r>
              <a:rPr lang="fr-FR" altLang="fr-FR" sz="1400" dirty="0">
                <a:latin typeface="Arial" panose="020B0604020202020204" pitchFamily="34" charset="0"/>
              </a:rPr>
              <a:t> :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Observant que la nature est dure voire cruelle, certaines personnes prennent comme prétexte l’argument du « darwinisme social » de « loi du plus fort » (i.e. « loi de la jungle ») pour justifier leur attitude « impitoyable » ou leur « égoïsme ». Mais cette loi dans la nature est-elle toujours vérifiée ? Dans la société humaine, est-il nécessaire d’être « impitoyable » pour survivre, dominer et être le chef ? Un exemple : Les conflits entre </a:t>
            </a:r>
            <a:r>
              <a:rPr lang="fr-FR" altLang="fr-FR" sz="1400" b="1" dirty="0">
                <a:latin typeface="Arial" panose="020B0604020202020204" pitchFamily="34" charset="0"/>
              </a:rPr>
              <a:t>pumas</a:t>
            </a:r>
            <a:r>
              <a:rPr lang="fr-FR" altLang="fr-FR" sz="1400" dirty="0">
                <a:latin typeface="Arial" panose="020B0604020202020204" pitchFamily="34" charset="0"/>
              </a:rPr>
              <a:t> (animaux solitaires) et </a:t>
            </a:r>
            <a:r>
              <a:rPr lang="fr-FR" altLang="fr-FR" sz="1400" b="1" dirty="0">
                <a:latin typeface="Arial" panose="020B0604020202020204" pitchFamily="34" charset="0"/>
              </a:rPr>
              <a:t>loups</a:t>
            </a:r>
            <a:r>
              <a:rPr lang="fr-FR" altLang="fr-FR" sz="1400" dirty="0">
                <a:latin typeface="Arial" panose="020B0604020202020204" pitchFamily="34" charset="0"/>
              </a:rPr>
              <a:t> (animaux sociaux) ont été observés dans le Montana et à Yellowstone. En moyenne, les pumas adultes sont plus forts, plus grands, plus rapides que les loups. Un puma solitaire a souvent le dessus sur un loup solitaire. Mais par contre, le puma solitaire sera, en général, vaincu par la meute (et donc sa seule option, s’il veut survivre, sera alors la fuite). La solidarité peut rendre plus fort collectivement. </a:t>
            </a:r>
            <a:r>
              <a:rPr lang="fr-FR" altLang="fr-FR" sz="1200" dirty="0">
                <a:latin typeface="Arial" panose="020B0604020202020204" pitchFamily="34" charset="0"/>
              </a:rPr>
              <a:t>Source : </a:t>
            </a:r>
            <a:r>
              <a:rPr lang="fr-FR" altLang="fr-FR" sz="1200" i="1" dirty="0">
                <a:latin typeface="Arial" panose="020B0604020202020204" pitchFamily="34" charset="0"/>
              </a:rPr>
              <a:t>Puma contre loup</a:t>
            </a:r>
            <a:r>
              <a:rPr lang="fr-FR" altLang="fr-FR" sz="1200" dirty="0">
                <a:latin typeface="Arial" panose="020B0604020202020204" pitchFamily="34" charset="0"/>
              </a:rPr>
              <a:t>, documentaire  de </a:t>
            </a:r>
            <a:r>
              <a:rPr lang="en-US" altLang="fr-FR" sz="1200" dirty="0">
                <a:latin typeface="Arial" panose="020B0604020202020204" pitchFamily="34" charset="0"/>
              </a:rPr>
              <a:t>Boone Smith, Nat Geo Wild, </a:t>
            </a:r>
            <a:r>
              <a:rPr lang="en-US" altLang="fr-FR" sz="1200" dirty="0">
                <a:latin typeface="Arial" panose="020B0604020202020204" pitchFamily="34" charset="0"/>
                <a:hlinkClick r:id="rId2"/>
              </a:rPr>
              <a:t>http://www.natgeotv.com/fr/puma-contre-loup/description</a:t>
            </a:r>
            <a:r>
              <a:rPr lang="en-US" altLang="fr-FR" sz="1200" dirty="0">
                <a:latin typeface="Arial" panose="020B0604020202020204" pitchFamily="34" charset="0"/>
              </a:rPr>
              <a:t> </a:t>
            </a:r>
          </a:p>
          <a:p>
            <a:pPr algn="just" eaLnBrk="1" hangingPunct="1">
              <a:spcBef>
                <a:spcPct val="0"/>
              </a:spcBef>
              <a:buFontTx/>
              <a:buNone/>
            </a:pPr>
            <a:endParaRPr lang="en-US" altLang="fr-FR" sz="1200" dirty="0">
              <a:latin typeface="Arial" panose="020B0604020202020204" pitchFamily="34" charset="0"/>
            </a:endParaRPr>
          </a:p>
          <a:p>
            <a:pPr algn="just" eaLnBrk="1" hangingPunct="1">
              <a:spcBef>
                <a:spcPct val="0"/>
              </a:spcBef>
              <a:buFontTx/>
              <a:buNone/>
            </a:pPr>
            <a:r>
              <a:rPr lang="fr-FR" altLang="fr-FR" sz="1200" u="sng" dirty="0">
                <a:latin typeface="Arial" panose="020B0604020202020204" pitchFamily="34" charset="0"/>
              </a:rPr>
              <a:t>Note</a:t>
            </a:r>
            <a:r>
              <a:rPr lang="fr-FR" altLang="fr-FR" sz="1200" dirty="0">
                <a:latin typeface="Arial" panose="020B0604020202020204" pitchFamily="34" charset="0"/>
              </a:rPr>
              <a:t> : Mais on pourra toujours objecter que a) des loups de 2 meutes différentes peuvent s’entretuer pour la ressource ou la dominance, b) idem pour des individus des 2 troupes de suricates. Mais d’un autre côté, l’homme peut raisonner à long terme, évaluer toutes les conséquences de ses actes, ce n’est pas le cas, en général, des animaux.</a:t>
            </a:r>
          </a:p>
        </p:txBody>
      </p:sp>
      <p:sp>
        <p:nvSpPr>
          <p:cNvPr id="125958" name="ZoneTexte 3"/>
          <p:cNvSpPr txBox="1">
            <a:spLocks noChangeArrowheads="1"/>
          </p:cNvSpPr>
          <p:nvPr/>
        </p:nvSpPr>
        <p:spPr bwMode="auto">
          <a:xfrm>
            <a:off x="136527" y="138113"/>
            <a:ext cx="482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339" y="876302"/>
            <a:ext cx="2033166" cy="1163765"/>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5149142"/>
            <a:ext cx="1804230" cy="1363663"/>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12" y="5131548"/>
            <a:ext cx="2455763" cy="1473459"/>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2801" y="1056227"/>
            <a:ext cx="2000250" cy="971551"/>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0888" y="5114680"/>
            <a:ext cx="2247834" cy="1692385"/>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2322" y="5383854"/>
            <a:ext cx="1850569" cy="1153348"/>
          </a:xfrm>
          <a:prstGeom prst="rect">
            <a:avLst/>
          </a:prstGeom>
        </p:spPr>
      </p:pic>
      <p:sp>
        <p:nvSpPr>
          <p:cNvPr id="8" name="ZoneTexte 7"/>
          <p:cNvSpPr txBox="1"/>
          <p:nvPr/>
        </p:nvSpPr>
        <p:spPr>
          <a:xfrm>
            <a:off x="136527" y="6530066"/>
            <a:ext cx="4063933" cy="276999"/>
          </a:xfrm>
          <a:prstGeom prst="rect">
            <a:avLst/>
          </a:prstGeom>
          <a:noFill/>
        </p:spPr>
        <p:txBody>
          <a:bodyPr wrap="none" rtlCol="0">
            <a:spAutoFit/>
          </a:bodyPr>
          <a:lstStyle/>
          <a:p>
            <a:pPr algn="ctr"/>
            <a:r>
              <a:rPr lang="fr-FR" sz="1200" dirty="0"/>
              <a:t>Phases de solidarité et phrases de conflits de dominance</a:t>
            </a:r>
          </a:p>
        </p:txBody>
      </p:sp>
    </p:spTree>
    <p:extLst>
      <p:ext uri="{BB962C8B-B14F-4D97-AF65-F5344CB8AC3E}">
        <p14:creationId xmlns:p14="http://schemas.microsoft.com/office/powerpoint/2010/main" val="8596265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6979" name="Espace réservé du numéro de diapositive 2"/>
          <p:cNvSpPr txBox="1">
            <a:spLocks/>
          </p:cNvSpPr>
          <p:nvPr/>
        </p:nvSpPr>
        <p:spPr bwMode="auto">
          <a:xfrm>
            <a:off x="1793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F4E992D-7C31-40A1-BBAC-C6D33EC0A0D1}" type="slidenum">
              <a:rPr lang="fr-FR" altLang="fr-FR" sz="1200">
                <a:solidFill>
                  <a:srgbClr val="898989"/>
                </a:solidFill>
              </a:rPr>
              <a:pPr algn="r" eaLnBrk="1" hangingPunct="1">
                <a:spcBef>
                  <a:spcPct val="0"/>
                </a:spcBef>
                <a:buFontTx/>
                <a:buNone/>
              </a:pPr>
              <a:t>149</a:t>
            </a:fld>
            <a:endParaRPr lang="fr-FR" altLang="fr-FR" sz="1200">
              <a:solidFill>
                <a:srgbClr val="898989"/>
              </a:solidFill>
            </a:endParaRPr>
          </a:p>
        </p:txBody>
      </p:sp>
      <p:sp>
        <p:nvSpPr>
          <p:cNvPr id="126980" name="ZoneTexte 3"/>
          <p:cNvSpPr txBox="1">
            <a:spLocks noChangeArrowheads="1"/>
          </p:cNvSpPr>
          <p:nvPr/>
        </p:nvSpPr>
        <p:spPr bwMode="auto">
          <a:xfrm>
            <a:off x="139702" y="1041400"/>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12645" name="ZoneTexte 5"/>
          <p:cNvSpPr txBox="1">
            <a:spLocks noChangeArrowheads="1"/>
          </p:cNvSpPr>
          <p:nvPr/>
        </p:nvSpPr>
        <p:spPr bwMode="auto">
          <a:xfrm>
            <a:off x="92077" y="1503364"/>
            <a:ext cx="8856663"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u="sng" dirty="0">
                <a:latin typeface="Arial" panose="020B0604020202020204" pitchFamily="34" charset="0"/>
              </a:rPr>
              <a:t>Les racines de la cupidité et du besoin de pouvoir</a:t>
            </a:r>
            <a:r>
              <a:rPr lang="fr-FR" altLang="fr-FR" sz="1400" dirty="0">
                <a:latin typeface="Arial" panose="020B0604020202020204" pitchFamily="34" charset="0"/>
              </a:rPr>
              <a:t> : </a:t>
            </a:r>
          </a:p>
          <a:p>
            <a:pPr algn="just" eaLnBrk="1" hangingPunct="1">
              <a:spcBef>
                <a:spcPct val="0"/>
              </a:spcBef>
              <a:buFontTx/>
              <a:buNone/>
              <a:defRPr/>
            </a:pPr>
            <a:endParaRPr lang="fr-FR" altLang="fr-FR" sz="1400" dirty="0">
              <a:latin typeface="Arial" panose="020B0604020202020204" pitchFamily="34" charset="0"/>
            </a:endParaRPr>
          </a:p>
          <a:p>
            <a:pPr algn="just" eaLnBrk="1" hangingPunct="1">
              <a:spcBef>
                <a:spcPct val="0"/>
              </a:spcBef>
              <a:buFontTx/>
              <a:buNone/>
              <a:defRPr/>
            </a:pPr>
            <a:r>
              <a:rPr lang="fr-FR" altLang="fr-FR" sz="1400" dirty="0">
                <a:latin typeface="Arial" panose="020B0604020202020204" pitchFamily="34" charset="0"/>
              </a:rPr>
              <a:t>Selon l’économiste Milton Friedman, la </a:t>
            </a:r>
            <a:r>
              <a:rPr lang="fr-FR" altLang="fr-FR" sz="1400" i="1" dirty="0">
                <a:solidFill>
                  <a:schemeClr val="accent3">
                    <a:lumMod val="50000"/>
                  </a:schemeClr>
                </a:solidFill>
                <a:latin typeface="Arial" panose="020B0604020202020204" pitchFamily="34" charset="0"/>
              </a:rPr>
              <a:t>cupidité serait inhérent à l’humanité </a:t>
            </a:r>
            <a:r>
              <a:rPr lang="fr-FR" altLang="fr-FR" sz="1400" dirty="0">
                <a:latin typeface="Arial" panose="020B0604020202020204" pitchFamily="34" charset="0"/>
              </a:rPr>
              <a:t>: «  </a:t>
            </a:r>
            <a:r>
              <a:rPr lang="fr-FR" altLang="fr-FR" sz="1400" b="1" i="1" dirty="0">
                <a:latin typeface="Arial" panose="020B0604020202020204" pitchFamily="34" charset="0"/>
              </a:rPr>
              <a:t>Connaissez des sociétés qui ne fonctionne pas avec la  cupidité ? </a:t>
            </a:r>
            <a:r>
              <a:rPr lang="fr-FR" altLang="fr-FR" sz="1400" i="1" dirty="0">
                <a:latin typeface="Arial" panose="020B0604020202020204" pitchFamily="34" charset="0"/>
              </a:rPr>
              <a:t>Vous pensez que la Russie ne fonctionne pas avec la cupidité ? Vous pensez que la Chine ne fonctionne pas avec la cupidité ? Bien sûr aucun d'entre nous n'est cupide; </a:t>
            </a:r>
            <a:r>
              <a:rPr lang="fr-FR" altLang="fr-FR" sz="1400" b="1" i="1" dirty="0">
                <a:latin typeface="Arial" panose="020B0604020202020204" pitchFamily="34" charset="0"/>
              </a:rPr>
              <a:t>c'est toujours d'autre qui est cupide.</a:t>
            </a:r>
            <a:r>
              <a:rPr lang="fr-FR" altLang="fr-FR" sz="1400" i="1" dirty="0">
                <a:latin typeface="Arial" panose="020B0604020202020204" pitchFamily="34" charset="0"/>
              </a:rPr>
              <a:t> </a:t>
            </a:r>
            <a:r>
              <a:rPr lang="fr-FR" altLang="fr-FR" sz="1400" b="1" i="1" dirty="0">
                <a:latin typeface="Arial" panose="020B0604020202020204" pitchFamily="34" charset="0"/>
              </a:rPr>
              <a:t>Le monde avance avec des intérêts distincts</a:t>
            </a:r>
            <a:r>
              <a:rPr lang="fr-FR" altLang="fr-FR" sz="1400" i="1" dirty="0">
                <a:latin typeface="Arial" panose="020B0604020202020204" pitchFamily="34" charset="0"/>
              </a:rPr>
              <a:t>. Les grandes réalisations de la civilisation ne proviennent pas de bureaux du gouvernement. Einstein n'a pas monté sa théorie sous les ordres d'un bureaucrate. Henri Ford n'a pas révolutionné l'industrie automobile de cette manière. Les seuls cas, de mémoire historique, dans lesquels les masses se sont échappées de l'écrasante pauvreté, sont ceux où ils ont eu le capitalisme et le libre échange</a:t>
            </a:r>
            <a:r>
              <a:rPr lang="fr-FR" altLang="fr-FR" sz="1400" dirty="0">
                <a:latin typeface="Arial" panose="020B0604020202020204" pitchFamily="34" charset="0"/>
              </a:rPr>
              <a:t> ».</a:t>
            </a:r>
          </a:p>
          <a:p>
            <a:pPr eaLnBrk="1" hangingPunct="1">
              <a:spcBef>
                <a:spcPct val="0"/>
              </a:spcBef>
              <a:buFontTx/>
              <a:buNone/>
              <a:defRPr/>
            </a:pPr>
            <a:r>
              <a:rPr lang="fr-FR" altLang="fr-FR" sz="1200" dirty="0">
                <a:latin typeface="Arial" panose="020B0604020202020204" pitchFamily="34" charset="0"/>
              </a:rPr>
              <a:t>Source : </a:t>
            </a:r>
            <a:r>
              <a:rPr lang="fr-FR" altLang="fr-FR" sz="1200" i="1" dirty="0">
                <a:latin typeface="Arial" panose="020B0604020202020204" pitchFamily="34" charset="0"/>
              </a:rPr>
              <a:t>Friedman: Libre de choisir</a:t>
            </a:r>
            <a:r>
              <a:rPr lang="fr-FR" altLang="fr-FR" sz="1200" dirty="0">
                <a:latin typeface="Arial" panose="020B0604020202020204" pitchFamily="34" charset="0"/>
              </a:rPr>
              <a:t>, série TV (en français), </a:t>
            </a:r>
            <a:r>
              <a:rPr lang="fr-FR" altLang="fr-FR" sz="1200" dirty="0">
                <a:latin typeface="Arial" panose="020B0604020202020204" pitchFamily="34" charset="0"/>
                <a:hlinkClick r:id="rId2"/>
              </a:rPr>
              <a:t>http://www.agoravox.tv/actualites/economie/article/milton-friedman-et-l-avidite-28550</a:t>
            </a:r>
            <a:r>
              <a:rPr lang="fr-FR" altLang="fr-FR" sz="1200" dirty="0">
                <a:latin typeface="Arial" panose="020B0604020202020204" pitchFamily="34" charset="0"/>
              </a:rPr>
              <a:t>, b) "</a:t>
            </a:r>
            <a:r>
              <a:rPr lang="fr-FR" altLang="fr-FR" sz="1200" i="1" dirty="0">
                <a:latin typeface="Arial" panose="020B0604020202020204" pitchFamily="34" charset="0"/>
              </a:rPr>
              <a:t>Capitalisme et Liberté</a:t>
            </a:r>
            <a:r>
              <a:rPr lang="fr-FR" altLang="fr-FR" sz="1200" dirty="0">
                <a:latin typeface="Arial" panose="020B0604020202020204" pitchFamily="34" charset="0"/>
              </a:rPr>
              <a:t>" (1962), Milton Friedman (1912-2006).</a:t>
            </a:r>
          </a:p>
          <a:p>
            <a:pPr eaLnBrk="1" hangingPunct="1">
              <a:spcBef>
                <a:spcPct val="0"/>
              </a:spcBef>
              <a:buFontTx/>
              <a:buNone/>
              <a:defRPr/>
            </a:pPr>
            <a:endParaRPr lang="fr-FR" altLang="fr-FR" sz="1400" dirty="0">
              <a:latin typeface="Arial" panose="020B0604020202020204" pitchFamily="34" charset="0"/>
            </a:endParaRPr>
          </a:p>
          <a:p>
            <a:pPr eaLnBrk="1" hangingPunct="1">
              <a:spcBef>
                <a:spcPct val="0"/>
              </a:spcBef>
              <a:buFontTx/>
              <a:buNone/>
              <a:defRPr/>
            </a:pPr>
            <a:r>
              <a:rPr lang="fr-FR" sz="1400" dirty="0">
                <a:latin typeface="Arial" panose="020B0604020202020204" pitchFamily="34" charset="0"/>
              </a:rPr>
              <a:t>Certains déséquilibres et/ carences affectifs, la pauvreté et la peur de manquer, pourrait l’expliquer, en partie.</a:t>
            </a:r>
          </a:p>
          <a:p>
            <a:pPr eaLnBrk="1" hangingPunct="1">
              <a:spcBef>
                <a:spcPct val="0"/>
              </a:spcBef>
              <a:buFontTx/>
              <a:buNone/>
              <a:defRPr/>
            </a:pPr>
            <a:r>
              <a:rPr lang="fr-FR" altLang="fr-FR" sz="1400" dirty="0">
                <a:latin typeface="Arial" panose="020B0604020202020204" pitchFamily="34" charset="0"/>
              </a:rPr>
              <a:t>L’autre cause serait le </a:t>
            </a:r>
            <a:r>
              <a:rPr lang="fr-FR" altLang="fr-FR" sz="1400" i="1" dirty="0">
                <a:latin typeface="Arial" panose="020B0604020202020204" pitchFamily="34" charset="0"/>
              </a:rPr>
              <a:t>besoin de pouvoir et d’argent</a:t>
            </a:r>
            <a:r>
              <a:rPr lang="fr-FR" altLang="fr-FR" sz="1400" dirty="0">
                <a:latin typeface="Arial" panose="020B0604020202020204" pitchFamily="34" charset="0"/>
              </a:rPr>
              <a:t>, qui peut devenir immodéré, avec l’idée que la richesse et les biens matériels de valeur peut augmenter son propre pouvoir. Les deux désirs peuvent devenir immodérés.</a:t>
            </a:r>
          </a:p>
          <a:p>
            <a:pPr eaLnBrk="1" hangingPunct="1">
              <a:spcBef>
                <a:spcPct val="0"/>
              </a:spcBef>
              <a:buFontTx/>
              <a:buNone/>
              <a:defRPr/>
            </a:pPr>
            <a:endParaRPr lang="fr-FR" altLang="fr-FR" sz="1200" dirty="0">
              <a:latin typeface="Arial" panose="020B0604020202020204" pitchFamily="34" charset="0"/>
            </a:endParaRPr>
          </a:p>
        </p:txBody>
      </p:sp>
      <p:sp>
        <p:nvSpPr>
          <p:cNvPr id="126982" name="ZoneTexte 3"/>
          <p:cNvSpPr txBox="1">
            <a:spLocks noChangeArrowheads="1"/>
          </p:cNvSpPr>
          <p:nvPr/>
        </p:nvSpPr>
        <p:spPr bwMode="auto">
          <a:xfrm>
            <a:off x="179388" y="647700"/>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2698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9915" y="4979989"/>
            <a:ext cx="2524125"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965" y="4970463"/>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4713" y="49799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D:\Users\blisan\Pictures\perso\corruption-images\dessous de tab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6576" y="0"/>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32766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315"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3C1B522-7008-4978-BAFB-91E7ED071FA5}" type="slidenum">
              <a:rPr lang="fr-FR" altLang="fr-FR" sz="1200" smtClean="0">
                <a:solidFill>
                  <a:srgbClr val="898989"/>
                </a:solidFill>
              </a:rPr>
              <a:pPr>
                <a:spcBef>
                  <a:spcPct val="0"/>
                </a:spcBef>
                <a:buFontTx/>
                <a:buNone/>
              </a:pPr>
              <a:t>15</a:t>
            </a:fld>
            <a:endParaRPr lang="fr-FR" altLang="fr-FR" sz="1200">
              <a:solidFill>
                <a:srgbClr val="898989"/>
              </a:solidFill>
            </a:endParaRPr>
          </a:p>
        </p:txBody>
      </p:sp>
      <p:sp>
        <p:nvSpPr>
          <p:cNvPr id="13316" name="ZoneTexte 3"/>
          <p:cNvSpPr txBox="1">
            <a:spLocks noChangeArrowheads="1"/>
          </p:cNvSpPr>
          <p:nvPr/>
        </p:nvSpPr>
        <p:spPr bwMode="auto">
          <a:xfrm>
            <a:off x="179388" y="260351"/>
            <a:ext cx="2468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2. </a:t>
            </a:r>
            <a:r>
              <a:rPr lang="fr-FR" altLang="fr-FR" sz="1800" b="1"/>
              <a:t>Citations (suite et fin)</a:t>
            </a:r>
          </a:p>
        </p:txBody>
      </p:sp>
      <p:sp>
        <p:nvSpPr>
          <p:cNvPr id="7" name="Text Box 5"/>
          <p:cNvSpPr txBox="1">
            <a:spLocks noChangeArrowheads="1"/>
          </p:cNvSpPr>
          <p:nvPr/>
        </p:nvSpPr>
        <p:spPr bwMode="auto">
          <a:xfrm>
            <a:off x="107952" y="765175"/>
            <a:ext cx="8856663" cy="6001643"/>
          </a:xfrm>
          <a:prstGeom prst="rect">
            <a:avLst/>
          </a:prstGeom>
          <a:noFill/>
          <a:ln w="9525" algn="ctr">
            <a:noFill/>
            <a:miter lim="800000"/>
            <a:headEnd/>
            <a:tailEnd/>
          </a:ln>
        </p:spPr>
        <p:txBody>
          <a:bodyPr>
            <a:spAutoFit/>
          </a:bodyPr>
          <a:lstStyle/>
          <a:p>
            <a:pPr algn="just" eaLnBrk="1" hangingPunct="1">
              <a:defRPr/>
            </a:pPr>
            <a:r>
              <a:rPr lang="fr-FR" dirty="0">
                <a:latin typeface="+mn-lt"/>
                <a:cs typeface="Arial" charset="0"/>
              </a:rPr>
              <a:t>« </a:t>
            </a:r>
            <a:r>
              <a:rPr lang="fr-FR" i="1" dirty="0">
                <a:latin typeface="+mn-lt"/>
                <a:cs typeface="Arial" charset="0"/>
              </a:rPr>
              <a:t>Ce qui rend la </a:t>
            </a:r>
            <a:r>
              <a:rPr lang="fr-FR" b="1" i="1" dirty="0">
                <a:latin typeface="+mn-lt"/>
                <a:cs typeface="Arial" charset="0"/>
                <a:hlinkClick r:id="rId2"/>
              </a:rPr>
              <a:t>corruption</a:t>
            </a:r>
            <a:r>
              <a:rPr lang="fr-FR" i="1" dirty="0">
                <a:latin typeface="+mn-lt"/>
                <a:cs typeface="Arial" charset="0"/>
              </a:rPr>
              <a:t>, ou même la </a:t>
            </a:r>
            <a:r>
              <a:rPr lang="fr-FR" i="1" dirty="0">
                <a:latin typeface="+mn-lt"/>
                <a:cs typeface="Arial" charset="0"/>
                <a:hlinkClick r:id="rId3"/>
              </a:rPr>
              <a:t>simple</a:t>
            </a:r>
            <a:r>
              <a:rPr lang="fr-FR" i="1" dirty="0">
                <a:latin typeface="+mn-lt"/>
                <a:cs typeface="Arial" charset="0"/>
              </a:rPr>
              <a:t> </a:t>
            </a:r>
            <a:r>
              <a:rPr lang="fr-FR" i="1" dirty="0">
                <a:latin typeface="+mn-lt"/>
                <a:cs typeface="Arial" charset="0"/>
                <a:hlinkClick r:id="rId4"/>
              </a:rPr>
              <a:t>médiocrité</a:t>
            </a:r>
            <a:r>
              <a:rPr lang="fr-FR" i="1" dirty="0">
                <a:latin typeface="+mn-lt"/>
                <a:cs typeface="Arial" charset="0"/>
              </a:rPr>
              <a:t> des </a:t>
            </a:r>
            <a:r>
              <a:rPr lang="fr-FR" i="1" dirty="0">
                <a:latin typeface="+mn-lt"/>
                <a:cs typeface="Arial" charset="0"/>
                <a:hlinkClick r:id="rId5"/>
              </a:rPr>
              <a:t>élites</a:t>
            </a:r>
            <a:r>
              <a:rPr lang="fr-FR" i="1" dirty="0">
                <a:latin typeface="+mn-lt"/>
                <a:cs typeface="Arial" charset="0"/>
              </a:rPr>
              <a:t>, si </a:t>
            </a:r>
            <a:r>
              <a:rPr lang="fr-FR" i="1" dirty="0">
                <a:latin typeface="+mn-lt"/>
                <a:cs typeface="Arial" charset="0"/>
                <a:hlinkClick r:id="rId6"/>
              </a:rPr>
              <a:t>funeste</a:t>
            </a:r>
            <a:r>
              <a:rPr lang="fr-FR" i="1" dirty="0">
                <a:latin typeface="+mn-lt"/>
                <a:cs typeface="Arial" charset="0"/>
              </a:rPr>
              <a:t>, c'est la </a:t>
            </a:r>
            <a:r>
              <a:rPr lang="fr-FR" i="1" dirty="0">
                <a:latin typeface="+mn-lt"/>
                <a:cs typeface="Arial" charset="0"/>
                <a:hlinkClick r:id="rId7"/>
              </a:rPr>
              <a:t>solidarité</a:t>
            </a:r>
            <a:r>
              <a:rPr lang="fr-FR" i="1" dirty="0">
                <a:latin typeface="+mn-lt"/>
                <a:cs typeface="Arial" charset="0"/>
              </a:rPr>
              <a:t> qui lie </a:t>
            </a:r>
            <a:r>
              <a:rPr lang="fr-FR" i="1" dirty="0">
                <a:latin typeface="+mn-lt"/>
                <a:cs typeface="Arial" charset="0"/>
                <a:hlinkClick r:id="rId8"/>
              </a:rPr>
              <a:t>entre</a:t>
            </a:r>
            <a:r>
              <a:rPr lang="fr-FR" i="1" dirty="0">
                <a:latin typeface="+mn-lt"/>
                <a:cs typeface="Arial" charset="0"/>
              </a:rPr>
              <a:t> eux tous </a:t>
            </a:r>
            <a:r>
              <a:rPr lang="fr-FR" i="1" dirty="0">
                <a:latin typeface="+mn-lt"/>
                <a:cs typeface="Arial" charset="0"/>
                <a:hlinkClick r:id="rId9"/>
              </a:rPr>
              <a:t>leurs</a:t>
            </a:r>
            <a:r>
              <a:rPr lang="fr-FR" i="1" dirty="0">
                <a:latin typeface="+mn-lt"/>
                <a:cs typeface="Arial" charset="0"/>
              </a:rPr>
              <a:t> </a:t>
            </a:r>
            <a:r>
              <a:rPr lang="fr-FR" i="1" dirty="0">
                <a:latin typeface="+mn-lt"/>
                <a:cs typeface="Arial" charset="0"/>
                <a:hlinkClick r:id="rId10"/>
              </a:rPr>
              <a:t>membres</a:t>
            </a:r>
            <a:r>
              <a:rPr lang="fr-FR" i="1" dirty="0">
                <a:latin typeface="+mn-lt"/>
                <a:cs typeface="Arial" charset="0"/>
              </a:rPr>
              <a:t>, </a:t>
            </a:r>
            <a:r>
              <a:rPr lang="fr-FR" i="1" dirty="0">
                <a:latin typeface="+mn-lt"/>
                <a:cs typeface="Arial" charset="0"/>
                <a:hlinkClick r:id="rId11"/>
              </a:rPr>
              <a:t>corrompus</a:t>
            </a:r>
            <a:r>
              <a:rPr lang="fr-FR" i="1" dirty="0">
                <a:latin typeface="+mn-lt"/>
                <a:cs typeface="Arial" charset="0"/>
              </a:rPr>
              <a:t> ou non </a:t>
            </a:r>
            <a:r>
              <a:rPr lang="fr-FR" i="1" dirty="0">
                <a:latin typeface="+mn-lt"/>
                <a:cs typeface="Arial" charset="0"/>
                <a:hlinkClick r:id="rId11"/>
              </a:rPr>
              <a:t>corrompus</a:t>
            </a:r>
            <a:r>
              <a:rPr lang="fr-FR" i="1" dirty="0">
                <a:latin typeface="+mn-lt"/>
                <a:cs typeface="Arial" charset="0"/>
              </a:rPr>
              <a:t>, dans la </a:t>
            </a:r>
            <a:r>
              <a:rPr lang="fr-FR" i="1" dirty="0">
                <a:latin typeface="+mn-lt"/>
                <a:cs typeface="Arial" charset="0"/>
                <a:hlinkClick r:id="rId12"/>
              </a:rPr>
              <a:t>défense</a:t>
            </a:r>
            <a:r>
              <a:rPr lang="fr-FR" i="1" dirty="0">
                <a:latin typeface="+mn-lt"/>
                <a:cs typeface="Arial" charset="0"/>
              </a:rPr>
              <a:t> du </a:t>
            </a:r>
            <a:r>
              <a:rPr lang="fr-FR" i="1" dirty="0">
                <a:latin typeface="+mn-lt"/>
                <a:cs typeface="Arial" charset="0"/>
                <a:hlinkClick r:id="rId13"/>
              </a:rPr>
              <a:t>prestige</a:t>
            </a:r>
            <a:r>
              <a:rPr lang="fr-FR" i="1" dirty="0">
                <a:latin typeface="+mn-lt"/>
                <a:cs typeface="Arial" charset="0"/>
              </a:rPr>
              <a:t> </a:t>
            </a:r>
            <a:r>
              <a:rPr lang="fr-FR" i="1" dirty="0">
                <a:latin typeface="+mn-lt"/>
                <a:cs typeface="Arial" charset="0"/>
                <a:hlinkClick r:id="rId14"/>
              </a:rPr>
              <a:t>commun</a:t>
            </a:r>
            <a:r>
              <a:rPr lang="fr-FR" dirty="0">
                <a:latin typeface="+mn-lt"/>
                <a:cs typeface="Arial" charset="0"/>
              </a:rPr>
              <a:t> ». </a:t>
            </a:r>
          </a:p>
          <a:p>
            <a:pPr eaLnBrk="1" hangingPunct="1">
              <a:defRPr/>
            </a:pPr>
            <a:r>
              <a:rPr lang="fr-FR" sz="1200" dirty="0">
                <a:latin typeface="+mn-lt"/>
                <a:cs typeface="Arial" charset="0"/>
              </a:rPr>
              <a:t>Source : </a:t>
            </a:r>
            <a:r>
              <a:rPr lang="fr-FR" sz="1200" i="1" dirty="0">
                <a:latin typeface="+mn-lt"/>
                <a:cs typeface="Arial" charset="0"/>
                <a:hlinkClick r:id="rId15"/>
              </a:rPr>
              <a:t>Le Chemin de la Croix-des-Ames (1948), </a:t>
            </a:r>
            <a:r>
              <a:rPr lang="fr-FR" sz="1200" dirty="0">
                <a:latin typeface="+mn-lt"/>
                <a:cs typeface="Arial" charset="0"/>
                <a:hlinkClick r:id="rId15"/>
              </a:rPr>
              <a:t>Mars 1942</a:t>
            </a:r>
            <a:r>
              <a:rPr lang="fr-FR" sz="1200" dirty="0">
                <a:latin typeface="+mn-lt"/>
                <a:cs typeface="Arial" charset="0"/>
              </a:rPr>
              <a:t>, </a:t>
            </a:r>
            <a:r>
              <a:rPr lang="fr-FR" sz="1200" dirty="0">
                <a:latin typeface="+mn-lt"/>
                <a:cs typeface="Arial" charset="0"/>
                <a:hlinkClick r:id="rId16"/>
              </a:rPr>
              <a:t>Georges Bernanos</a:t>
            </a:r>
            <a:endParaRPr lang="fr-FR" sz="1200" dirty="0">
              <a:latin typeface="+mn-lt"/>
              <a:cs typeface="Arial" charset="0"/>
            </a:endParaRPr>
          </a:p>
          <a:p>
            <a:pPr eaLnBrk="1" hangingPunct="1">
              <a:defRPr/>
            </a:pPr>
            <a:endParaRPr lang="fr-FR" b="1" dirty="0">
              <a:latin typeface="+mn-lt"/>
              <a:cs typeface="Arial" charset="0"/>
            </a:endParaRPr>
          </a:p>
          <a:p>
            <a:pPr eaLnBrk="1" hangingPunct="1">
              <a:defRPr/>
            </a:pPr>
            <a:r>
              <a:rPr lang="fr-FR" dirty="0">
                <a:latin typeface="+mn-lt"/>
                <a:cs typeface="Arial" charset="0"/>
              </a:rPr>
              <a:t>« </a:t>
            </a:r>
            <a:r>
              <a:rPr lang="fr-FR" i="1" dirty="0">
                <a:latin typeface="+mn-lt"/>
                <a:cs typeface="Arial" charset="0"/>
              </a:rPr>
              <a:t>Ne fais jamais aux autres, ce que tu n’aimerai pas qu’on te fasse</a:t>
            </a:r>
            <a:r>
              <a:rPr lang="fr-FR" dirty="0">
                <a:latin typeface="+mn-lt"/>
                <a:cs typeface="Arial" charset="0"/>
              </a:rPr>
              <a:t> » (</a:t>
            </a:r>
            <a:r>
              <a:rPr lang="fr-FR" i="1" dirty="0">
                <a:latin typeface="+mn-lt"/>
              </a:rPr>
              <a:t>Confucius</a:t>
            </a:r>
            <a:r>
              <a:rPr lang="fr-FR" dirty="0">
                <a:latin typeface="+mn-lt"/>
                <a:cs typeface="Arial" charset="0"/>
              </a:rPr>
              <a:t>),</a:t>
            </a:r>
          </a:p>
          <a:p>
            <a:pPr eaLnBrk="1" hangingPunct="1">
              <a:defRPr/>
            </a:pPr>
            <a:r>
              <a:rPr lang="fr-FR" dirty="0">
                <a:latin typeface="+mn-lt"/>
                <a:cs typeface="Arial" charset="0"/>
              </a:rPr>
              <a:t>« </a:t>
            </a:r>
            <a:r>
              <a:rPr lang="fr-FR" i="1" dirty="0">
                <a:latin typeface="+mn-lt"/>
                <a:cs typeface="Arial" charset="0"/>
              </a:rPr>
              <a:t>et fais leurs le bien que tu aimerai en recevoir !</a:t>
            </a:r>
            <a:r>
              <a:rPr lang="fr-FR" dirty="0">
                <a:latin typeface="+mn-lt"/>
                <a:cs typeface="Arial" charset="0"/>
              </a:rPr>
              <a:t> ».</a:t>
            </a:r>
          </a:p>
          <a:p>
            <a:pPr eaLnBrk="1" hangingPunct="1">
              <a:defRPr/>
            </a:pPr>
            <a:endParaRPr lang="fr-FR" dirty="0">
              <a:latin typeface="+mn-lt"/>
              <a:cs typeface="Arial" charset="0"/>
            </a:endParaRPr>
          </a:p>
          <a:p>
            <a:pPr eaLnBrk="1" hangingPunct="1">
              <a:defRPr/>
            </a:pPr>
            <a:r>
              <a:rPr lang="fr-FR" dirty="0">
                <a:latin typeface="+mn-lt"/>
                <a:cs typeface="Arial" charset="0"/>
              </a:rPr>
              <a:t>« </a:t>
            </a:r>
            <a:r>
              <a:rPr lang="fr-FR" i="1" dirty="0">
                <a:latin typeface="+mn-lt"/>
                <a:cs typeface="Arial" charset="0"/>
              </a:rPr>
              <a:t>Il y a des richesses [humaines] (1), qu’on ne peut gagner avec de l’argent</a:t>
            </a:r>
            <a:r>
              <a:rPr lang="fr-FR" dirty="0">
                <a:latin typeface="+mn-lt"/>
                <a:cs typeface="Arial" charset="0"/>
              </a:rPr>
              <a:t> ».</a:t>
            </a:r>
          </a:p>
          <a:p>
            <a:pPr eaLnBrk="1" hangingPunct="1">
              <a:defRPr/>
            </a:pPr>
            <a:r>
              <a:rPr lang="fr-FR" dirty="0">
                <a:latin typeface="+mn-lt"/>
                <a:cs typeface="Arial" charset="0"/>
              </a:rPr>
              <a:t>(1) Comme la joie, l’amour, l’amitié, l’affection, le bonheur … </a:t>
            </a:r>
          </a:p>
          <a:p>
            <a:pPr eaLnBrk="1" hangingPunct="1">
              <a:defRPr/>
            </a:pPr>
            <a:endParaRPr lang="fr-FR" dirty="0">
              <a:latin typeface="+mn-lt"/>
              <a:cs typeface="Arial" charset="0"/>
            </a:endParaRPr>
          </a:p>
          <a:p>
            <a:pPr eaLnBrk="1" hangingPunct="1">
              <a:defRPr/>
            </a:pPr>
            <a:r>
              <a:rPr lang="fr-FR" dirty="0">
                <a:solidFill>
                  <a:srgbClr val="002060"/>
                </a:solidFill>
                <a:latin typeface="+mn-lt"/>
                <a:cs typeface="Arial" charset="0"/>
              </a:rPr>
              <a:t>« </a:t>
            </a:r>
            <a:r>
              <a:rPr lang="fr-FR" i="1" dirty="0">
                <a:solidFill>
                  <a:srgbClr val="002060"/>
                </a:solidFill>
                <a:latin typeface="+mn-lt"/>
                <a:cs typeface="Arial" charset="0"/>
              </a:rPr>
              <a:t>Tout le monde se plaint de la corruption, mais en profite</a:t>
            </a:r>
            <a:r>
              <a:rPr lang="fr-FR" dirty="0">
                <a:solidFill>
                  <a:srgbClr val="002060"/>
                </a:solidFill>
                <a:latin typeface="+mn-lt"/>
                <a:cs typeface="Arial" charset="0"/>
              </a:rPr>
              <a:t> » (°).</a:t>
            </a:r>
          </a:p>
          <a:p>
            <a:pPr eaLnBrk="1" hangingPunct="1">
              <a:defRPr/>
            </a:pPr>
            <a:endParaRPr lang="fr-FR" dirty="0">
              <a:solidFill>
                <a:srgbClr val="002060"/>
              </a:solidFill>
              <a:latin typeface="+mn-lt"/>
              <a:cs typeface="Arial" charset="0"/>
            </a:endParaRPr>
          </a:p>
          <a:p>
            <a:pPr eaLnBrk="1" hangingPunct="1">
              <a:defRPr/>
            </a:pPr>
            <a:r>
              <a:rPr lang="fr-FR" dirty="0">
                <a:solidFill>
                  <a:srgbClr val="002060"/>
                </a:solidFill>
                <a:latin typeface="+mn-lt"/>
                <a:cs typeface="Arial" charset="0"/>
              </a:rPr>
              <a:t>« </a:t>
            </a:r>
            <a:r>
              <a:rPr lang="fr-FR" i="1" dirty="0">
                <a:solidFill>
                  <a:srgbClr val="002060"/>
                </a:solidFill>
                <a:latin typeface="+mn-lt"/>
                <a:cs typeface="Arial" charset="0"/>
              </a:rPr>
              <a:t>La </a:t>
            </a:r>
            <a:r>
              <a:rPr lang="fr-FR" b="1" i="1" dirty="0">
                <a:solidFill>
                  <a:srgbClr val="002060"/>
                </a:solidFill>
                <a:latin typeface="+mn-lt"/>
                <a:cs typeface="Arial" charset="0"/>
              </a:rPr>
              <a:t>corruption</a:t>
            </a:r>
            <a:r>
              <a:rPr lang="fr-FR" i="1" dirty="0">
                <a:solidFill>
                  <a:srgbClr val="002060"/>
                </a:solidFill>
                <a:latin typeface="+mn-lt"/>
                <a:cs typeface="Arial" charset="0"/>
              </a:rPr>
              <a:t> fait obstacle à la joie de tous</a:t>
            </a:r>
            <a:r>
              <a:rPr lang="fr-FR" dirty="0">
                <a:solidFill>
                  <a:srgbClr val="002060"/>
                </a:solidFill>
                <a:latin typeface="+mn-lt"/>
                <a:cs typeface="Arial" charset="0"/>
              </a:rPr>
              <a:t> » (°).</a:t>
            </a:r>
          </a:p>
          <a:p>
            <a:pPr eaLnBrk="1" hangingPunct="1">
              <a:defRPr/>
            </a:pPr>
            <a:endParaRPr lang="fr-FR" dirty="0">
              <a:solidFill>
                <a:srgbClr val="002060"/>
              </a:solidFill>
              <a:latin typeface="+mn-lt"/>
              <a:cs typeface="Arial" charset="0"/>
            </a:endParaRPr>
          </a:p>
          <a:p>
            <a:pPr eaLnBrk="1" hangingPunct="1">
              <a:defRPr/>
            </a:pPr>
            <a:r>
              <a:rPr lang="fr-FR" dirty="0">
                <a:solidFill>
                  <a:srgbClr val="002060"/>
                </a:solidFill>
                <a:latin typeface="+mn-lt"/>
                <a:cs typeface="Arial" charset="0"/>
              </a:rPr>
              <a:t>« </a:t>
            </a:r>
            <a:r>
              <a:rPr lang="fr-FR" i="1" dirty="0">
                <a:solidFill>
                  <a:srgbClr val="002060"/>
                </a:solidFill>
                <a:latin typeface="+mn-lt"/>
                <a:cs typeface="Arial" charset="0"/>
              </a:rPr>
              <a:t>il n’y a pas de pauvreté heureuse, avec la </a:t>
            </a:r>
            <a:r>
              <a:rPr lang="fr-FR" b="1" i="1" dirty="0">
                <a:solidFill>
                  <a:srgbClr val="002060"/>
                </a:solidFill>
                <a:latin typeface="+mn-lt"/>
                <a:cs typeface="Arial" charset="0"/>
              </a:rPr>
              <a:t>corruption</a:t>
            </a:r>
            <a:r>
              <a:rPr lang="fr-FR" dirty="0">
                <a:solidFill>
                  <a:srgbClr val="002060"/>
                </a:solidFill>
                <a:latin typeface="+mn-lt"/>
                <a:cs typeface="Arial" charset="0"/>
              </a:rPr>
              <a:t> » (°).</a:t>
            </a:r>
          </a:p>
          <a:p>
            <a:pPr eaLnBrk="1" hangingPunct="1">
              <a:defRPr/>
            </a:pPr>
            <a:endParaRPr lang="fr-FR" i="1" dirty="0">
              <a:solidFill>
                <a:srgbClr val="002060"/>
              </a:solidFill>
              <a:latin typeface="+mn-lt"/>
              <a:cs typeface="Arial" charset="0"/>
            </a:endParaRPr>
          </a:p>
          <a:p>
            <a:pPr eaLnBrk="1" hangingPunct="1">
              <a:defRPr/>
            </a:pPr>
            <a:r>
              <a:rPr lang="fr-FR" i="1" dirty="0">
                <a:solidFill>
                  <a:srgbClr val="002060"/>
                </a:solidFill>
                <a:latin typeface="+mn-lt"/>
                <a:cs typeface="Arial" charset="0"/>
              </a:rPr>
              <a:t>« Pour une société juste, il faut des institutions justes » </a:t>
            </a:r>
            <a:r>
              <a:rPr lang="fr-FR" dirty="0">
                <a:solidFill>
                  <a:srgbClr val="002060"/>
                </a:solidFill>
                <a:latin typeface="+mn-lt"/>
                <a:cs typeface="Arial" charset="0"/>
              </a:rPr>
              <a:t>(°).</a:t>
            </a:r>
          </a:p>
          <a:p>
            <a:pPr eaLnBrk="1" hangingPunct="1">
              <a:defRPr/>
            </a:pPr>
            <a:endParaRPr lang="fr-FR" i="1" dirty="0">
              <a:solidFill>
                <a:srgbClr val="002060"/>
              </a:solidFill>
              <a:latin typeface="+mn-lt"/>
              <a:cs typeface="Arial" charset="0"/>
            </a:endParaRPr>
          </a:p>
          <a:p>
            <a:pPr eaLnBrk="1" hangingPunct="1">
              <a:defRPr/>
            </a:pPr>
            <a:r>
              <a:rPr lang="fr-FR" i="1" dirty="0">
                <a:solidFill>
                  <a:srgbClr val="002060"/>
                </a:solidFill>
                <a:latin typeface="+mn-lt"/>
                <a:cs typeface="Arial" charset="0"/>
              </a:rPr>
              <a:t>« On est plus grand, quand on pense aux autres » </a:t>
            </a:r>
            <a:r>
              <a:rPr lang="fr-FR" dirty="0">
                <a:solidFill>
                  <a:srgbClr val="002060"/>
                </a:solidFill>
                <a:latin typeface="+mn-lt"/>
                <a:cs typeface="Arial" charset="0"/>
              </a:rPr>
              <a:t>(°).</a:t>
            </a:r>
            <a:r>
              <a:rPr lang="fr-FR" b="1" dirty="0">
                <a:solidFill>
                  <a:srgbClr val="002060"/>
                </a:solidFill>
                <a:latin typeface="+mn-lt"/>
                <a:cs typeface="Arial" charset="0"/>
              </a:rPr>
              <a:t> </a:t>
            </a:r>
          </a:p>
          <a:p>
            <a:pPr eaLnBrk="1" hangingPunct="1">
              <a:defRPr/>
            </a:pPr>
            <a:endParaRPr lang="fr-FR" sz="1600" dirty="0">
              <a:latin typeface="Arial" charset="0"/>
              <a:cs typeface="Arial" charset="0"/>
            </a:endParaRPr>
          </a:p>
          <a:p>
            <a:pPr marL="342900" indent="-342900" eaLnBrk="1" hangingPunct="1">
              <a:defRPr/>
            </a:pPr>
            <a:r>
              <a:rPr lang="fr-FR" sz="1400" dirty="0">
                <a:solidFill>
                  <a:srgbClr val="002060"/>
                </a:solidFill>
                <a:latin typeface="Arial" charset="0"/>
                <a:cs typeface="Arial" charset="0"/>
              </a:rPr>
              <a:t>(°) déclarations entendues en Afrique, par l’auteur.</a:t>
            </a:r>
          </a:p>
        </p:txBody>
      </p:sp>
      <p:pic>
        <p:nvPicPr>
          <p:cNvPr id="13318" name="Image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827713" y="5195888"/>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234113" y="3425825"/>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34938" y="1484314"/>
            <a:ext cx="8901112"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600" dirty="0">
                <a:latin typeface="Arial" panose="020B0604020202020204" pitchFamily="34" charset="0"/>
              </a:rPr>
              <a:t>Selon certains Africains « </a:t>
            </a:r>
            <a:r>
              <a:rPr lang="fr-FR" sz="1600" i="1" dirty="0">
                <a:latin typeface="Arial" panose="020B0604020202020204" pitchFamily="34" charset="0"/>
              </a:rPr>
              <a:t>L’africain à la base ne connaissait même pas l’argent, c’est le contact avec le blanc [l’occidental, au travers le commerce triangulaire (l’esclavage) et la colonisation] qui l’a rendu malhonnête et cupide</a:t>
            </a:r>
            <a:r>
              <a:rPr lang="fr-FR" altLang="fr-FR" sz="1600" dirty="0">
                <a:latin typeface="Arial" panose="020B0604020202020204" pitchFamily="34" charset="0"/>
              </a:rPr>
              <a:t> ». « </a:t>
            </a:r>
            <a:r>
              <a:rPr lang="fr-FR" altLang="fr-FR" sz="1600" i="1" dirty="0">
                <a:latin typeface="Arial" panose="020B0604020202020204" pitchFamily="34" charset="0"/>
              </a:rPr>
              <a:t>L’Africain aurait été corrompu par l’esprit capitaliste</a:t>
            </a:r>
            <a:r>
              <a:rPr lang="fr-FR" altLang="fr-FR" sz="1600" dirty="0">
                <a:latin typeface="Arial" panose="020B0604020202020204" pitchFamily="34" charset="0"/>
              </a:rPr>
              <a:t> ».</a:t>
            </a:r>
          </a:p>
          <a:p>
            <a:pPr algn="just" eaLnBrk="1" hangingPunct="1">
              <a:spcBef>
                <a:spcPct val="0"/>
              </a:spcBef>
              <a:buFont typeface="Arial" panose="020B0604020202020204" pitchFamily="34" charset="0"/>
              <a:buNone/>
              <a:defRPr/>
            </a:pPr>
            <a:endParaRPr lang="fr-FR" altLang="fr-FR" sz="1200" dirty="0">
              <a:latin typeface="+mn-lt"/>
            </a:endParaRPr>
          </a:p>
          <a:p>
            <a:pPr algn="just" eaLnBrk="1" hangingPunct="1">
              <a:spcBef>
                <a:spcPct val="0"/>
              </a:spcBef>
              <a:buFont typeface="Arial" panose="020B0604020202020204" pitchFamily="34" charset="0"/>
              <a:buNone/>
              <a:defRPr/>
            </a:pPr>
            <a:r>
              <a:rPr lang="fr-FR" altLang="fr-FR" sz="1200" u="sng" dirty="0">
                <a:latin typeface="+mn-lt"/>
              </a:rPr>
              <a:t>Discussion</a:t>
            </a:r>
            <a:r>
              <a:rPr lang="fr-FR" altLang="fr-FR" sz="1200" dirty="0">
                <a:latin typeface="+mn-lt"/>
              </a:rPr>
              <a:t> : </a:t>
            </a:r>
            <a:r>
              <a:rPr lang="fr-FR" altLang="fr-FR" sz="1200" dirty="0"/>
              <a:t>Mais ce type de vision n’est-il pas naïf ? Cet argument n’est-il pas démagogique et populiste, permettant aux Africains de ne pas de se remettre en cause ? Car </a:t>
            </a:r>
            <a:r>
              <a:rPr lang="fr-FR" altLang="fr-FR" sz="1200" dirty="0">
                <a:latin typeface="+mn-lt"/>
              </a:rPr>
              <a:t>les études historiques montrent que, loin d’être les « bons sauvages », chers à Jean-Jacques Rousseau, les Africains n’hésitaient pas à réduire </a:t>
            </a:r>
            <a:r>
              <a:rPr lang="fr-FR" altLang="fr-FR" sz="1200" dirty="0"/>
              <a:t>en esclavage </a:t>
            </a:r>
            <a:r>
              <a:rPr lang="fr-FR" altLang="fr-FR" sz="1200" dirty="0">
                <a:latin typeface="+mn-lt"/>
              </a:rPr>
              <a:t>Africains (cas de nombreux royaumes en Afrique _ cas du royaume du Bénin ou du Dahomey, de Songhaï, du Zimbabwe, royaumes malgaches, …) et aussi à piller, spolier, voler ses voisins (via ou non les « Jihad » guerriers …). </a:t>
            </a:r>
          </a:p>
          <a:p>
            <a:pPr algn="just" eaLnBrk="1" hangingPunct="1">
              <a:spcBef>
                <a:spcPct val="0"/>
              </a:spcBef>
              <a:buFontTx/>
              <a:buNone/>
              <a:defRPr/>
            </a:pPr>
            <a:r>
              <a:rPr lang="fr-FR" altLang="fr-FR" sz="1200" dirty="0">
                <a:latin typeface="+mn-lt"/>
              </a:rPr>
              <a:t>Sources : a) </a:t>
            </a:r>
            <a:r>
              <a:rPr lang="fr-FR" altLang="fr-FR" sz="1200" i="1" dirty="0">
                <a:latin typeface="+mn-lt"/>
              </a:rPr>
              <a:t>Afrique Noire, géographie, civilisations, histoire</a:t>
            </a:r>
            <a:r>
              <a:rPr lang="fr-FR" altLang="fr-FR" sz="1200" dirty="0">
                <a:latin typeface="+mn-lt"/>
              </a:rPr>
              <a:t>, Jean Suret-</a:t>
            </a:r>
            <a:r>
              <a:rPr lang="fr-FR" altLang="fr-FR" sz="1200" dirty="0" err="1">
                <a:latin typeface="+mn-lt"/>
              </a:rPr>
              <a:t>Canale</a:t>
            </a:r>
            <a:r>
              <a:rPr lang="fr-FR" altLang="fr-FR" sz="1200" dirty="0">
                <a:latin typeface="+mn-lt"/>
              </a:rPr>
              <a:t>, Editions sociales, 1973.</a:t>
            </a:r>
          </a:p>
          <a:p>
            <a:pPr algn="just" eaLnBrk="1" hangingPunct="1">
              <a:spcBef>
                <a:spcPct val="0"/>
              </a:spcBef>
              <a:buFontTx/>
              <a:buNone/>
              <a:defRPr/>
            </a:pPr>
            <a:r>
              <a:rPr lang="fr-FR" altLang="fr-FR" sz="1200" i="1" dirty="0">
                <a:latin typeface="+mn-lt"/>
              </a:rPr>
              <a:t>b) Afrique Noire occidentale et centrale, t. 2, «L'Ere coloniale, 1900-1945», </a:t>
            </a:r>
            <a:r>
              <a:rPr lang="fr-FR" altLang="fr-FR" sz="1200" dirty="0">
                <a:latin typeface="+mn-lt"/>
              </a:rPr>
              <a:t>Editions Sociales, Paris, 1962.</a:t>
            </a:r>
          </a:p>
          <a:p>
            <a:pPr algn="just" eaLnBrk="1" hangingPunct="1">
              <a:spcBef>
                <a:spcPct val="0"/>
              </a:spcBef>
              <a:buFontTx/>
              <a:buNone/>
              <a:defRPr/>
            </a:pPr>
            <a:endParaRPr lang="fr-FR" altLang="fr-FR" sz="1600" dirty="0">
              <a:latin typeface="Arial" panose="020B0604020202020204" pitchFamily="34" charset="0"/>
            </a:endParaRPr>
          </a:p>
          <a:p>
            <a:pPr algn="just" eaLnBrk="1" hangingPunct="1">
              <a:spcBef>
                <a:spcPct val="0"/>
              </a:spcBef>
              <a:buFontTx/>
              <a:buNone/>
              <a:defRPr/>
            </a:pPr>
            <a:r>
              <a:rPr lang="fr-FR" altLang="fr-FR" sz="1600" dirty="0">
                <a:latin typeface="Arial" panose="020B0604020202020204" pitchFamily="34" charset="0"/>
              </a:rPr>
              <a:t>« </a:t>
            </a:r>
            <a:r>
              <a:rPr lang="fr-FR" altLang="fr-FR" sz="1600" i="1" dirty="0">
                <a:latin typeface="Arial" panose="020B0604020202020204" pitchFamily="34" charset="0"/>
              </a:rPr>
              <a:t>Les gouvernements occidentaux </a:t>
            </a:r>
            <a:r>
              <a:rPr lang="fr-FR" sz="1600" i="1" dirty="0">
                <a:latin typeface="Arial" panose="020B0604020202020204" pitchFamily="34" charset="0"/>
              </a:rPr>
              <a:t>mettent et maintiennent les régimes [corrompus] qui les arrangent, même si ces derniers ne défendent guère les intérêts de leur propre pays</a:t>
            </a:r>
            <a:r>
              <a:rPr lang="fr-FR" sz="1600" dirty="0">
                <a:latin typeface="Arial" panose="020B0604020202020204" pitchFamily="34" charset="0"/>
              </a:rPr>
              <a:t> [via leurs réseaux secret (réseau Foccart etc.), des jeux d’influence …] </a:t>
            </a:r>
            <a:r>
              <a:rPr lang="fr-FR" sz="1600" i="1" dirty="0">
                <a:latin typeface="Arial" panose="020B0604020202020204" pitchFamily="34" charset="0"/>
              </a:rPr>
              <a:t>Raisons pour lesquelles Thomas </a:t>
            </a:r>
            <a:r>
              <a:rPr lang="fr-FR" sz="1600" i="1" dirty="0" err="1">
                <a:latin typeface="Arial" panose="020B0604020202020204" pitchFamily="34" charset="0"/>
              </a:rPr>
              <a:t>Sankara</a:t>
            </a:r>
            <a:r>
              <a:rPr lang="fr-FR" sz="1600" i="1" dirty="0">
                <a:latin typeface="Arial" panose="020B0604020202020204" pitchFamily="34" charset="0"/>
              </a:rPr>
              <a:t> a été renversé par Blaise Compaoré, que Charles Taylor est à la Haye et non Georges W. Bush ou Tony Blair _ des génocidaires qui se la « coulent douce » _ etc.</a:t>
            </a:r>
            <a:r>
              <a:rPr lang="fr-FR" sz="1600" dirty="0">
                <a:latin typeface="Arial" panose="020B0604020202020204" pitchFamily="34" charset="0"/>
              </a:rPr>
              <a:t> ». </a:t>
            </a:r>
          </a:p>
          <a:p>
            <a:pPr algn="just" eaLnBrk="1" hangingPunct="1">
              <a:spcBef>
                <a:spcPct val="0"/>
              </a:spcBef>
              <a:buFontTx/>
              <a:buNone/>
              <a:defRPr/>
            </a:pPr>
            <a:endParaRPr lang="fr-FR" altLang="fr-FR" sz="1200" dirty="0">
              <a:latin typeface="+mn-lt"/>
            </a:endParaRPr>
          </a:p>
          <a:p>
            <a:pPr algn="just" eaLnBrk="1" hangingPunct="1">
              <a:spcBef>
                <a:spcPct val="0"/>
              </a:spcBef>
              <a:buFontTx/>
              <a:buNone/>
              <a:defRPr/>
            </a:pPr>
            <a:r>
              <a:rPr lang="fr-FR" altLang="fr-FR" sz="1200" u="sng" dirty="0">
                <a:latin typeface="+mn-lt"/>
              </a:rPr>
              <a:t>Note</a:t>
            </a:r>
            <a:r>
              <a:rPr lang="fr-FR" altLang="fr-FR" sz="1200" dirty="0">
                <a:latin typeface="+mn-lt"/>
              </a:rPr>
              <a:t> : Ce type de vision n’est-il pas naïf ? Thomas </a:t>
            </a:r>
            <a:r>
              <a:rPr lang="fr-FR" altLang="fr-FR" sz="1200" dirty="0" err="1">
                <a:latin typeface="+mn-lt"/>
              </a:rPr>
              <a:t>Sankara</a:t>
            </a:r>
            <a:r>
              <a:rPr lang="fr-FR" altLang="fr-FR" sz="1200" dirty="0">
                <a:latin typeface="+mn-lt"/>
              </a:rPr>
              <a:t> _ figure de la lutte anti-impérialiste _ a </a:t>
            </a:r>
            <a:r>
              <a:rPr lang="fr-FR" sz="1200" dirty="0">
                <a:latin typeface="+mn-lt"/>
              </a:rPr>
              <a:t>crée les CDR (Comités de défense de la révolution), qui auront tendance à se comporter en milice révolutionnaire faisant parfois régner une terreur peu conforme aux objectifs de lutte contre la corruption. « </a:t>
            </a:r>
            <a:r>
              <a:rPr lang="fr-FR" sz="1200" i="1" dirty="0">
                <a:latin typeface="+mn-lt"/>
              </a:rPr>
              <a:t> L’arbitraire des tribunaux populaires de la Révolution (TPR), les exactions des comités de défense de la Révolution (CDR) vont finir par rendre le régime impopulaire </a:t>
            </a:r>
            <a:r>
              <a:rPr lang="fr-FR" sz="1200" dirty="0">
                <a:latin typeface="+mn-lt"/>
              </a:rPr>
              <a:t> » (l’Opinion N° 626 du 14 au 20 octobre 2009). Par contre l’action de réseau Foccart (et de la </a:t>
            </a:r>
            <a:r>
              <a:rPr lang="fr-FR" sz="1200" dirty="0" err="1">
                <a:latin typeface="+mn-lt"/>
              </a:rPr>
              <a:t>Franç’Afique</a:t>
            </a:r>
            <a:r>
              <a:rPr lang="fr-FR" sz="1200" dirty="0">
                <a:latin typeface="+mn-lt"/>
              </a:rPr>
              <a:t>) a peut-être agi (?) dans la chute du régime de </a:t>
            </a:r>
            <a:r>
              <a:rPr lang="fr-FR" sz="1200" dirty="0" err="1">
                <a:latin typeface="+mn-lt"/>
              </a:rPr>
              <a:t>Sankara</a:t>
            </a:r>
            <a:r>
              <a:rPr lang="fr-FR" sz="1200" dirty="0">
                <a:latin typeface="+mn-lt"/>
              </a:rPr>
              <a:t> (au Burkina </a:t>
            </a:r>
            <a:r>
              <a:rPr lang="fr-FR" sz="1200" dirty="0" err="1">
                <a:latin typeface="+mn-lt"/>
              </a:rPr>
              <a:t>Fasso</a:t>
            </a:r>
            <a:r>
              <a:rPr lang="fr-FR" sz="1200" dirty="0">
                <a:latin typeface="+mn-lt"/>
              </a:rPr>
              <a:t>) (mais cette action est encore à confirmer). </a:t>
            </a:r>
          </a:p>
          <a:p>
            <a:pPr algn="just" eaLnBrk="1" hangingPunct="1">
              <a:spcBef>
                <a:spcPct val="0"/>
              </a:spcBef>
              <a:buFontTx/>
              <a:buNone/>
              <a:defRPr/>
            </a:pPr>
            <a:r>
              <a:rPr lang="fr-FR" altLang="fr-FR" sz="1200" dirty="0">
                <a:latin typeface="+mn-lt"/>
              </a:rPr>
              <a:t>Source : </a:t>
            </a:r>
            <a:r>
              <a:rPr lang="fr-FR" altLang="fr-FR" sz="1200" i="1" dirty="0">
                <a:latin typeface="+mn-lt"/>
              </a:rPr>
              <a:t>Les Comités de Défense de la Révolution(CDR) dans la politique du Conseil National de la Révolution(CNR)de 1983 à  1987: une approche historique à  partir de la ville de Ouagadougou</a:t>
            </a:r>
            <a:r>
              <a:rPr lang="fr-FR" altLang="fr-FR" sz="1200" dirty="0">
                <a:latin typeface="+mn-lt"/>
              </a:rPr>
              <a:t>, </a:t>
            </a:r>
            <a:r>
              <a:rPr lang="fr-FR" altLang="fr-FR" sz="1200" dirty="0" err="1">
                <a:latin typeface="+mn-lt"/>
              </a:rPr>
              <a:t>Kakiswendépoulmdé</a:t>
            </a:r>
            <a:r>
              <a:rPr lang="fr-FR" altLang="fr-FR" sz="1200" dirty="0">
                <a:latin typeface="+mn-lt"/>
              </a:rPr>
              <a:t> Marcel &amp; Marie Anselme LALSAGA, Université de Ouagadougou - Maîtrise 2007, </a:t>
            </a:r>
            <a:r>
              <a:rPr lang="fr-FR" altLang="fr-FR" sz="1200" dirty="0">
                <a:latin typeface="+mn-lt"/>
                <a:hlinkClick r:id="rId2"/>
              </a:rPr>
              <a:t>http://www.memoireonline.com/05/12/5889/m_Les-Comites-de-Defense-de-la-RevolutionCDR-dans-la-politique-du-Conseil-National-de-la-Revolut72.html#toc126</a:t>
            </a:r>
            <a:r>
              <a:rPr lang="fr-FR" altLang="fr-FR" sz="1200" dirty="0">
                <a:latin typeface="+mn-lt"/>
              </a:rPr>
              <a:t> </a:t>
            </a:r>
          </a:p>
        </p:txBody>
      </p:sp>
      <p:sp>
        <p:nvSpPr>
          <p:cNvPr id="128003"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8004"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44E33ED-B3AD-4EAA-8103-6C340B81D648}" type="slidenum">
              <a:rPr lang="fr-FR" altLang="fr-FR" sz="1200">
                <a:solidFill>
                  <a:srgbClr val="898989"/>
                </a:solidFill>
              </a:rPr>
              <a:pPr algn="r" eaLnBrk="1" hangingPunct="1">
                <a:spcBef>
                  <a:spcPct val="0"/>
                </a:spcBef>
                <a:buFontTx/>
                <a:buNone/>
              </a:pPr>
              <a:t>150</a:t>
            </a:fld>
            <a:endParaRPr lang="fr-FR" altLang="fr-FR" sz="1200">
              <a:solidFill>
                <a:srgbClr val="898989"/>
              </a:solidFill>
            </a:endParaRPr>
          </a:p>
        </p:txBody>
      </p:sp>
      <p:sp>
        <p:nvSpPr>
          <p:cNvPr id="128005" name="ZoneTexte 5"/>
          <p:cNvSpPr txBox="1">
            <a:spLocks noChangeArrowheads="1"/>
          </p:cNvSpPr>
          <p:nvPr/>
        </p:nvSpPr>
        <p:spPr bwMode="auto">
          <a:xfrm>
            <a:off x="134940" y="1041400"/>
            <a:ext cx="4797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Contamination par le mauvais exemple</a:t>
            </a:r>
            <a:r>
              <a:rPr lang="fr-FR" altLang="fr-FR" sz="1600">
                <a:latin typeface="Arial" panose="020B0604020202020204" pitchFamily="34" charset="0"/>
              </a:rPr>
              <a:t> (?) : </a:t>
            </a:r>
          </a:p>
        </p:txBody>
      </p:sp>
      <p:sp>
        <p:nvSpPr>
          <p:cNvPr id="128006"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28007" name="ZoneTexte 3"/>
          <p:cNvSpPr txBox="1">
            <a:spLocks noChangeArrowheads="1"/>
          </p:cNvSpPr>
          <p:nvPr/>
        </p:nvSpPr>
        <p:spPr bwMode="auto">
          <a:xfrm>
            <a:off x="134939" y="6191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ChangeArrowheads="1"/>
          </p:cNvSpPr>
          <p:nvPr/>
        </p:nvSpPr>
        <p:spPr bwMode="auto">
          <a:xfrm>
            <a:off x="4765675" y="193676"/>
            <a:ext cx="3676650"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29027" name="Espace réservé du numéro de diapositive 2"/>
          <p:cNvSpPr txBox="1">
            <a:spLocks/>
          </p:cNvSpPr>
          <p:nvPr/>
        </p:nvSpPr>
        <p:spPr bwMode="auto">
          <a:xfrm>
            <a:off x="8434390" y="195263"/>
            <a:ext cx="7381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FCB88CB-32BD-4288-B0FA-1DAA092F46EB}" type="slidenum">
              <a:rPr lang="fr-FR" altLang="fr-FR" sz="1200">
                <a:solidFill>
                  <a:srgbClr val="898989"/>
                </a:solidFill>
              </a:rPr>
              <a:pPr algn="r" eaLnBrk="1" hangingPunct="1">
                <a:spcBef>
                  <a:spcPct val="0"/>
                </a:spcBef>
                <a:buFontTx/>
                <a:buNone/>
              </a:pPr>
              <a:t>151</a:t>
            </a:fld>
            <a:endParaRPr lang="fr-FR" altLang="fr-FR" sz="1200">
              <a:solidFill>
                <a:srgbClr val="898989"/>
              </a:solidFill>
            </a:endParaRPr>
          </a:p>
        </p:txBody>
      </p:sp>
      <p:sp>
        <p:nvSpPr>
          <p:cNvPr id="129028" name="ZoneTexte 5"/>
          <p:cNvSpPr txBox="1">
            <a:spLocks noChangeArrowheads="1"/>
          </p:cNvSpPr>
          <p:nvPr/>
        </p:nvSpPr>
        <p:spPr bwMode="auto">
          <a:xfrm>
            <a:off x="134940" y="1041400"/>
            <a:ext cx="4797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Contamination par le mauvais exemple</a:t>
            </a:r>
            <a:r>
              <a:rPr lang="fr-FR" altLang="fr-FR" sz="1600">
                <a:latin typeface="Arial" panose="020B0604020202020204" pitchFamily="34" charset="0"/>
              </a:rPr>
              <a:t> (?) : </a:t>
            </a:r>
          </a:p>
        </p:txBody>
      </p:sp>
      <p:sp>
        <p:nvSpPr>
          <p:cNvPr id="129029"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29030" name="ZoneTexte 3"/>
          <p:cNvSpPr txBox="1">
            <a:spLocks noChangeArrowheads="1"/>
          </p:cNvSpPr>
          <p:nvPr/>
        </p:nvSpPr>
        <p:spPr bwMode="auto">
          <a:xfrm>
            <a:off x="134939" y="6191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pic>
        <p:nvPicPr>
          <p:cNvPr id="129031"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5" y="4340225"/>
            <a:ext cx="3106737"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940" y="4411663"/>
            <a:ext cx="3013075"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 y="4430713"/>
            <a:ext cx="2641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Rectangle 9"/>
          <p:cNvSpPr>
            <a:spLocks noChangeArrowheads="1"/>
          </p:cNvSpPr>
          <p:nvPr/>
        </p:nvSpPr>
        <p:spPr bwMode="auto">
          <a:xfrm>
            <a:off x="6272215" y="3937002"/>
            <a:ext cx="2871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Thomas Sankara, Héros de la lutte anti-impérialiste ou Dictateur sanguinaire ?</a:t>
            </a:r>
          </a:p>
        </p:txBody>
      </p:sp>
      <p:pic>
        <p:nvPicPr>
          <p:cNvPr id="129035"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1775" y="581025"/>
            <a:ext cx="23749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6" name="ZoneTexte 1"/>
          <p:cNvSpPr txBox="1">
            <a:spLocks noChangeArrowheads="1"/>
          </p:cNvSpPr>
          <p:nvPr/>
        </p:nvSpPr>
        <p:spPr bwMode="auto">
          <a:xfrm>
            <a:off x="109540" y="1422400"/>
            <a:ext cx="63198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400" dirty="0"/>
              <a:t>Les politiques et les médias [voire les leaders d’opinions] sont les grands vecteurs ou contribuent à la propagation des stéréotypes et préjugés, voire à l’hostilité de groupes contre d’autres. Selon Andreas </a:t>
            </a:r>
            <a:r>
              <a:rPr lang="fr-FR" altLang="fr-FR" sz="1400" dirty="0" err="1"/>
              <a:t>Zick</a:t>
            </a:r>
            <a:r>
              <a:rPr lang="fr-FR" altLang="fr-FR" sz="1400" dirty="0"/>
              <a:t>, les préjugés aident à simplifier la pensée, en la structurant par catégories (°).</a:t>
            </a:r>
          </a:p>
          <a:p>
            <a:pPr algn="just"/>
            <a:r>
              <a:rPr lang="fr-FR" altLang="fr-FR" sz="1400" dirty="0"/>
              <a:t>Plus on s’informe, plus on  exerce son esprit critique et moins l’on a de préjugés. </a:t>
            </a:r>
          </a:p>
          <a:p>
            <a:pPr algn="just"/>
            <a:r>
              <a:rPr lang="fr-FR" altLang="fr-FR" sz="1200" dirty="0"/>
              <a:t>(°) Source :  </a:t>
            </a:r>
            <a:r>
              <a:rPr lang="fr-FR" altLang="fr-FR" sz="1200" i="1" dirty="0"/>
              <a:t>X:enius - Les préjugés : peut-on s'en passer ? Comment naissent les préjugés sur la cuisine turque, les étrangers, les noirs, les femmes ou l'islam ? </a:t>
            </a:r>
            <a:r>
              <a:rPr lang="fr-FR" altLang="fr-FR" sz="1200" dirty="0"/>
              <a:t>Le 29/11/2014. Source : </a:t>
            </a:r>
            <a:r>
              <a:rPr lang="fr-FR" altLang="fr-FR" sz="1200" dirty="0">
                <a:hlinkClick r:id="rId6"/>
              </a:rPr>
              <a:t>http://www.replay.fr/x-enius.html</a:t>
            </a:r>
            <a:r>
              <a:rPr lang="fr-FR" altLang="fr-FR" sz="1200" dirty="0"/>
              <a:t>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44463" y="1425577"/>
            <a:ext cx="89027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600" dirty="0">
                <a:latin typeface="Arial" panose="020B0604020202020204" pitchFamily="34" charset="0"/>
              </a:rPr>
              <a:t>La mission </a:t>
            </a:r>
            <a:r>
              <a:rPr lang="fr-FR" altLang="fr-FR" sz="1600" b="1" dirty="0" err="1">
                <a:latin typeface="Arial" panose="020B0604020202020204" pitchFamily="34" charset="0"/>
              </a:rPr>
              <a:t>Eulex</a:t>
            </a:r>
            <a:r>
              <a:rPr lang="fr-FR" altLang="fr-FR" sz="1600" dirty="0">
                <a:latin typeface="Arial" panose="020B0604020202020204" pitchFamily="34" charset="0"/>
              </a:rPr>
              <a:t> _ 1600 employés, un budget annuel de 110 millions d’€ _ devait apporter au Kosovo son expertise en manière de justice et de police. Une </a:t>
            </a:r>
            <a:r>
              <a:rPr lang="fr-FR" altLang="fr-FR" sz="1600" dirty="0" err="1">
                <a:latin typeface="Arial" panose="020B0604020202020204" pitchFamily="34" charset="0"/>
              </a:rPr>
              <a:t>magistrate</a:t>
            </a:r>
            <a:r>
              <a:rPr lang="fr-FR" altLang="fr-FR" sz="1600" dirty="0">
                <a:latin typeface="Arial" panose="020B0604020202020204" pitchFamily="34" charset="0"/>
              </a:rPr>
              <a:t> britannique, </a:t>
            </a:r>
            <a:r>
              <a:rPr lang="fr-FR" altLang="fr-FR" sz="1600" i="1" dirty="0">
                <a:latin typeface="Arial" panose="020B0604020202020204" pitchFamily="34" charset="0"/>
              </a:rPr>
              <a:t>Maria </a:t>
            </a:r>
            <a:r>
              <a:rPr lang="fr-FR" altLang="fr-FR" sz="1600" i="1" dirty="0" err="1">
                <a:latin typeface="Arial" panose="020B0604020202020204" pitchFamily="34" charset="0"/>
              </a:rPr>
              <a:t>Bamieh</a:t>
            </a:r>
            <a:r>
              <a:rPr lang="fr-FR" altLang="fr-FR" sz="1600" dirty="0">
                <a:latin typeface="Arial" panose="020B0604020202020204" pitchFamily="34" charset="0"/>
              </a:rPr>
              <a:t>, accuse, suite à des écoutes téléphoniques, 1) le juge italien </a:t>
            </a:r>
            <a:r>
              <a:rPr lang="fr-FR" altLang="fr-FR" sz="1600" i="1" dirty="0">
                <a:latin typeface="Arial" panose="020B0604020202020204" pitchFamily="34" charset="0"/>
              </a:rPr>
              <a:t>Francesco </a:t>
            </a:r>
            <a:r>
              <a:rPr lang="fr-FR" altLang="fr-FR" sz="1600" i="1" dirty="0" err="1">
                <a:latin typeface="Arial" panose="020B0604020202020204" pitchFamily="34" charset="0"/>
              </a:rPr>
              <a:t>Florit</a:t>
            </a:r>
            <a:r>
              <a:rPr lang="fr-FR" altLang="fr-FR" sz="1600" i="1" dirty="0">
                <a:latin typeface="Arial" panose="020B0604020202020204" pitchFamily="34" charset="0"/>
              </a:rPr>
              <a:t> </a:t>
            </a:r>
            <a:r>
              <a:rPr lang="fr-FR" altLang="fr-FR" sz="1600" dirty="0">
                <a:latin typeface="Arial" panose="020B0604020202020204" pitchFamily="34" charset="0"/>
              </a:rPr>
              <a:t>d’avoir empoché 300.000 €, pour relâcher un suspect accusé de meurtre et avoir communiqué avec un suspect, ancien conseiller du ministre de la santé du Kosovo, 2) le procureur général de la mission, </a:t>
            </a:r>
            <a:r>
              <a:rPr lang="fr-FR" altLang="fr-FR" sz="1600" i="1" dirty="0" err="1">
                <a:latin typeface="Arial" panose="020B0604020202020204" pitchFamily="34" charset="0"/>
              </a:rPr>
              <a:t>Jaroslava</a:t>
            </a:r>
            <a:r>
              <a:rPr lang="fr-FR" altLang="fr-FR" sz="1600" i="1" dirty="0">
                <a:latin typeface="Arial" panose="020B0604020202020204" pitchFamily="34" charset="0"/>
              </a:rPr>
              <a:t> </a:t>
            </a:r>
            <a:r>
              <a:rPr lang="fr-FR" altLang="fr-FR" sz="1600" i="1" dirty="0" err="1">
                <a:latin typeface="Arial" panose="020B0604020202020204" pitchFamily="34" charset="0"/>
              </a:rPr>
              <a:t>Novotna</a:t>
            </a:r>
            <a:r>
              <a:rPr lang="fr-FR" altLang="fr-FR" sz="1600" dirty="0">
                <a:latin typeface="Arial" panose="020B0604020202020204" pitchFamily="34" charset="0"/>
              </a:rPr>
              <a:t>, d’avoir accepté de l’argent pour étouffer des enquêtes criminelles, notamment l’une concernant l’ancien ministre et ancien commandant de l’UCK (Armée de libération du Kosovo) </a:t>
            </a:r>
            <a:r>
              <a:rPr lang="fr-FR" altLang="fr-FR" sz="1600" i="1" dirty="0" err="1">
                <a:latin typeface="Arial" panose="020B0604020202020204" pitchFamily="34" charset="0"/>
              </a:rPr>
              <a:t>Fatmir</a:t>
            </a:r>
            <a:r>
              <a:rPr lang="fr-FR" altLang="fr-FR" sz="1600" i="1" dirty="0">
                <a:latin typeface="Arial" panose="020B0604020202020204" pitchFamily="34" charset="0"/>
              </a:rPr>
              <a:t> </a:t>
            </a:r>
            <a:r>
              <a:rPr lang="fr-FR" altLang="fr-FR" sz="1600" i="1" dirty="0" err="1">
                <a:latin typeface="Arial" panose="020B0604020202020204" pitchFamily="34" charset="0"/>
              </a:rPr>
              <a:t>Limaj</a:t>
            </a:r>
            <a:r>
              <a:rPr lang="fr-FR" altLang="fr-FR" sz="1600" dirty="0">
                <a:latin typeface="Arial" panose="020B0604020202020204" pitchFamily="34" charset="0"/>
              </a:rPr>
              <a:t>, acquitté de crime de guerre, 3) le procureur </a:t>
            </a:r>
            <a:r>
              <a:rPr lang="fr-FR" altLang="fr-FR" sz="1600" i="1" dirty="0">
                <a:latin typeface="Arial" panose="020B0604020202020204" pitchFamily="34" charset="0"/>
              </a:rPr>
              <a:t>Jonathan Ratel</a:t>
            </a:r>
            <a:r>
              <a:rPr lang="fr-FR" altLang="fr-FR" sz="1600" dirty="0">
                <a:latin typeface="Arial" panose="020B0604020202020204" pitchFamily="34" charset="0"/>
              </a:rPr>
              <a:t>, d’avoir tenté de l’empêcher de pousser plus loin son investigation. </a:t>
            </a:r>
            <a:r>
              <a:rPr lang="fr-FR" altLang="fr-FR" sz="1600" i="1" dirty="0">
                <a:latin typeface="Arial" panose="020B0604020202020204" pitchFamily="34" charset="0"/>
              </a:rPr>
              <a:t>Mme </a:t>
            </a:r>
            <a:r>
              <a:rPr lang="fr-FR" altLang="fr-FR" sz="1600" i="1" dirty="0" err="1">
                <a:latin typeface="Arial" panose="020B0604020202020204" pitchFamily="34" charset="0"/>
              </a:rPr>
              <a:t>Bamieh</a:t>
            </a:r>
            <a:r>
              <a:rPr lang="fr-FR" altLang="fr-FR" sz="1600" i="1" dirty="0">
                <a:latin typeface="Arial" panose="020B0604020202020204" pitchFamily="34" charset="0"/>
              </a:rPr>
              <a:t> </a:t>
            </a:r>
            <a:r>
              <a:rPr lang="fr-FR" altLang="fr-FR" sz="1600" dirty="0">
                <a:latin typeface="Arial" panose="020B0604020202020204" pitchFamily="34" charset="0"/>
              </a:rPr>
              <a:t>dit avoir subi des brimades, jusqu’à être suspendue, le 28 octobre. Le journal </a:t>
            </a:r>
            <a:r>
              <a:rPr lang="fr-FR" altLang="fr-FR" sz="1600" i="1" dirty="0" err="1">
                <a:latin typeface="Arial" panose="020B0604020202020204" pitchFamily="34" charset="0"/>
              </a:rPr>
              <a:t>Koha</a:t>
            </a:r>
            <a:r>
              <a:rPr lang="fr-FR" altLang="fr-FR" sz="1600" i="1" dirty="0">
                <a:latin typeface="Arial" panose="020B0604020202020204" pitchFamily="34" charset="0"/>
              </a:rPr>
              <a:t> </a:t>
            </a:r>
            <a:r>
              <a:rPr lang="fr-FR" altLang="fr-FR" sz="1600" i="1" dirty="0" err="1">
                <a:latin typeface="Arial" panose="020B0604020202020204" pitchFamily="34" charset="0"/>
              </a:rPr>
              <a:t>Ditore</a:t>
            </a:r>
            <a:r>
              <a:rPr lang="fr-FR" altLang="fr-FR" sz="1600" dirty="0">
                <a:latin typeface="Arial" panose="020B0604020202020204" pitchFamily="34" charset="0"/>
              </a:rPr>
              <a:t>, à l’origine des révélations, affirme lui aussi avoir subi des pressions. Le nouveau chef de la mission, l’Italien </a:t>
            </a:r>
            <a:r>
              <a:rPr lang="fr-FR" altLang="fr-FR" sz="1600" i="1" dirty="0">
                <a:latin typeface="Arial" panose="020B0604020202020204" pitchFamily="34" charset="0"/>
              </a:rPr>
              <a:t>Gabriele </a:t>
            </a:r>
            <a:r>
              <a:rPr lang="fr-FR" altLang="fr-FR" sz="1600" i="1" dirty="0" err="1">
                <a:latin typeface="Arial" panose="020B0604020202020204" pitchFamily="34" charset="0"/>
              </a:rPr>
              <a:t>Meucchi</a:t>
            </a:r>
            <a:r>
              <a:rPr lang="fr-FR" altLang="fr-FR" sz="1600" dirty="0">
                <a:latin typeface="Arial" panose="020B0604020202020204" pitchFamily="34" charset="0"/>
              </a:rPr>
              <a:t>, confirme qu’</a:t>
            </a:r>
            <a:r>
              <a:rPr lang="fr-FR" altLang="fr-FR" sz="1600" dirty="0" err="1">
                <a:latin typeface="Arial" panose="020B0604020202020204" pitchFamily="34" charset="0"/>
              </a:rPr>
              <a:t>Eulex</a:t>
            </a:r>
            <a:r>
              <a:rPr lang="fr-FR" altLang="fr-FR" sz="1600" dirty="0">
                <a:latin typeface="Arial" panose="020B0604020202020204" pitchFamily="34" charset="0"/>
              </a:rPr>
              <a:t> était au courant des accusations depuis 2013, assurant qu’une enquête interne avait été lancée, en collaboration avec la police kosovare et « qu’</a:t>
            </a:r>
            <a:r>
              <a:rPr lang="fr-FR" altLang="fr-FR" sz="1600" i="1" dirty="0">
                <a:latin typeface="Arial" panose="020B0604020202020204" pitchFamily="34" charset="0"/>
              </a:rPr>
              <a:t>il ne s’agit pas d’une sanction mais d’une mesure qui s’applique dans ce genre de situations</a:t>
            </a:r>
            <a:r>
              <a:rPr lang="fr-FR" altLang="fr-FR" sz="1600" dirty="0">
                <a:latin typeface="Arial" panose="020B0604020202020204" pitchFamily="34" charset="0"/>
              </a:rPr>
              <a:t> ».</a:t>
            </a:r>
          </a:p>
          <a:p>
            <a:pPr algn="just" eaLnBrk="1" hangingPunct="1">
              <a:spcBef>
                <a:spcPct val="0"/>
              </a:spcBef>
              <a:buFontTx/>
              <a:buNone/>
              <a:defRPr/>
            </a:pPr>
            <a:r>
              <a:rPr lang="fr-FR" altLang="fr-FR" sz="1600" dirty="0">
                <a:solidFill>
                  <a:srgbClr val="FF0000"/>
                </a:solidFill>
                <a:latin typeface="Arial" panose="020B0604020202020204" pitchFamily="34" charset="0"/>
              </a:rPr>
              <a:t>Pour nombre d’observateurs, mais aussi une grande partie de la population [à Pristina], les mœurs politiques qu’</a:t>
            </a:r>
            <a:r>
              <a:rPr lang="fr-FR" altLang="fr-FR" sz="1600" dirty="0" err="1">
                <a:solidFill>
                  <a:srgbClr val="FF0000"/>
                </a:solidFill>
                <a:latin typeface="Arial" panose="020B0604020202020204" pitchFamily="34" charset="0"/>
              </a:rPr>
              <a:t>Eulex</a:t>
            </a:r>
            <a:r>
              <a:rPr lang="fr-FR" altLang="fr-FR" sz="1600" dirty="0">
                <a:solidFill>
                  <a:srgbClr val="FF0000"/>
                </a:solidFill>
                <a:latin typeface="Arial" panose="020B0604020202020204" pitchFamily="34" charset="0"/>
              </a:rPr>
              <a:t> était censée combattre ont contaminé la mission. Elle tient à la mission même d’</a:t>
            </a:r>
            <a:r>
              <a:rPr lang="fr-FR" altLang="fr-FR" sz="1600" dirty="0" err="1">
                <a:solidFill>
                  <a:srgbClr val="FF0000"/>
                </a:solidFill>
                <a:latin typeface="Arial" panose="020B0604020202020204" pitchFamily="34" charset="0"/>
              </a:rPr>
              <a:t>Eulex</a:t>
            </a:r>
            <a:r>
              <a:rPr lang="fr-FR" altLang="fr-FR" sz="1600" dirty="0">
                <a:solidFill>
                  <a:srgbClr val="FF0000"/>
                </a:solidFill>
                <a:latin typeface="Arial" panose="020B0604020202020204" pitchFamily="34" charset="0"/>
              </a:rPr>
              <a:t>, dont les jugent doivent travailler en étroite collaboration avec les politiques kosovars, mais qui peuvent être amenés, en même temps, à engager des poursuites contre eux. </a:t>
            </a:r>
            <a:r>
              <a:rPr lang="fr-FR" altLang="fr-FR" sz="1600" dirty="0">
                <a:latin typeface="Arial" panose="020B0604020202020204" pitchFamily="34" charset="0"/>
              </a:rPr>
              <a:t>Sur 15 mises en accusation les plus importantes, 4 seulement ont débouché sur des condamnations de second couteaux. 8 affaires importantes _ de corruption, de crime de guerre et de crime organisé _ n’ont conduit à aucune poursuite, malgré des preuves solides.</a:t>
            </a:r>
            <a:r>
              <a:rPr lang="fr-FR" altLang="fr-FR" sz="1200" dirty="0">
                <a:latin typeface="Arial" panose="020B0604020202020204" pitchFamily="34" charset="0"/>
              </a:rPr>
              <a:t> Source : Kosovo : </a:t>
            </a:r>
            <a:r>
              <a:rPr lang="fr-FR" altLang="fr-FR" sz="1200" i="1" dirty="0">
                <a:latin typeface="Arial" panose="020B0604020202020204" pitchFamily="34" charset="0"/>
              </a:rPr>
              <a:t>le scandale qui embarrasse Bruxelles</a:t>
            </a:r>
            <a:r>
              <a:rPr lang="fr-FR" altLang="fr-FR" sz="1200" dirty="0">
                <a:latin typeface="Arial" panose="020B0604020202020204" pitchFamily="34" charset="0"/>
              </a:rPr>
              <a:t>, Benoît </a:t>
            </a:r>
            <a:r>
              <a:rPr lang="fr-FR" altLang="fr-FR" sz="1200" dirty="0" err="1">
                <a:latin typeface="Arial" panose="020B0604020202020204" pitchFamily="34" charset="0"/>
              </a:rPr>
              <a:t>Vitkine</a:t>
            </a:r>
            <a:r>
              <a:rPr lang="fr-FR" altLang="fr-FR" sz="1200" dirty="0">
                <a:latin typeface="Arial" panose="020B0604020202020204" pitchFamily="34" charset="0"/>
              </a:rPr>
              <a:t>, Le Monde, page 4, Dimanche 16 novembre 2014.</a:t>
            </a:r>
            <a:endParaRPr lang="fr-FR" altLang="fr-FR" sz="1200" dirty="0">
              <a:latin typeface="+mn-lt"/>
            </a:endParaRPr>
          </a:p>
        </p:txBody>
      </p:sp>
      <p:sp>
        <p:nvSpPr>
          <p:cNvPr id="130051"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0052"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0683563-7F45-4C7C-87C6-37023E432F3F}" type="slidenum">
              <a:rPr lang="fr-FR" altLang="fr-FR" sz="1200">
                <a:solidFill>
                  <a:srgbClr val="898989"/>
                </a:solidFill>
              </a:rPr>
              <a:pPr algn="r" eaLnBrk="1" hangingPunct="1">
                <a:spcBef>
                  <a:spcPct val="0"/>
                </a:spcBef>
                <a:buFontTx/>
                <a:buNone/>
              </a:pPr>
              <a:t>152</a:t>
            </a:fld>
            <a:endParaRPr lang="fr-FR" altLang="fr-FR" sz="1200">
              <a:solidFill>
                <a:srgbClr val="898989"/>
              </a:solidFill>
            </a:endParaRPr>
          </a:p>
        </p:txBody>
      </p:sp>
      <p:sp>
        <p:nvSpPr>
          <p:cNvPr id="130053" name="ZoneTexte 5"/>
          <p:cNvSpPr txBox="1">
            <a:spLocks noChangeArrowheads="1"/>
          </p:cNvSpPr>
          <p:nvPr/>
        </p:nvSpPr>
        <p:spPr bwMode="auto">
          <a:xfrm>
            <a:off x="134938" y="989014"/>
            <a:ext cx="594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Contamination par l’immersion dans un milieu corrompu</a:t>
            </a:r>
            <a:r>
              <a:rPr lang="fr-FR" altLang="fr-FR" sz="1600">
                <a:latin typeface="Arial" panose="020B0604020202020204" pitchFamily="34" charset="0"/>
              </a:rPr>
              <a:t> (?) : </a:t>
            </a:r>
          </a:p>
        </p:txBody>
      </p:sp>
      <p:sp>
        <p:nvSpPr>
          <p:cNvPr id="130054"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0055" name="ZoneTexte 3"/>
          <p:cNvSpPr txBox="1">
            <a:spLocks noChangeArrowheads="1"/>
          </p:cNvSpPr>
          <p:nvPr/>
        </p:nvSpPr>
        <p:spPr bwMode="auto">
          <a:xfrm>
            <a:off x="134939" y="6191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pic>
        <p:nvPicPr>
          <p:cNvPr id="13005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9838" y="755651"/>
            <a:ext cx="26924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23827" y="1358900"/>
            <a:ext cx="8888413"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600" dirty="0">
                <a:latin typeface="+mn-lt"/>
              </a:rPr>
              <a:t>Certains voient un lien entre le développement de la corruption, de la cupidité et la promotion de l’idéologie de l’ultralibéralisme, du capitalisme sauvage, sans règle, déconnecté de toute base sociale, de l’argent facile ou rapidement gagné (°), érigé en nouveau dogme, tel un nouveau Dieu Mammon, idéologie qui aurait contaminé le monde entier et les esprits faibles ou influençables (via la globalisation et l’intensification des échanges économiques). Cette idéologie va dans le sens du narcissisme, de la gratification immédiate, de l’égoïsme [forcené et auto-justificatif]. L’ultime stade de cette « dérive » serait le capitalisme mafieux et meurtrier, comme celui des narcotrafiquants …</a:t>
            </a:r>
          </a:p>
          <a:p>
            <a:pPr algn="just" eaLnBrk="1" hangingPunct="1">
              <a:spcBef>
                <a:spcPct val="0"/>
              </a:spcBef>
              <a:buFont typeface="Arial" panose="020B0604020202020204" pitchFamily="34" charset="0"/>
              <a:buNone/>
              <a:defRPr/>
            </a:pPr>
            <a:r>
              <a:rPr lang="fr-FR" altLang="fr-FR" sz="1600" dirty="0">
                <a:latin typeface="+mn-lt"/>
              </a:rPr>
              <a:t>L’économie dominerait désormais toutes les relations humaines. Il a pris le pas sur les relations sociales.</a:t>
            </a:r>
          </a:p>
          <a:p>
            <a:pPr algn="just" eaLnBrk="1" hangingPunct="1">
              <a:spcBef>
                <a:spcPct val="0"/>
              </a:spcBef>
              <a:buFont typeface="Arial" panose="020B0604020202020204" pitchFamily="34" charset="0"/>
              <a:buNone/>
              <a:defRPr/>
            </a:pPr>
            <a:r>
              <a:rPr lang="fr-FR" altLang="fr-FR" sz="1600" dirty="0">
                <a:latin typeface="+mn-lt"/>
              </a:rPr>
              <a:t>Dans cette vision purement économique, la valeur des êtres humains est vue au travers du prisme économique, de l’offre et de la demande, des pertes et profits. On y a évacué toute considération morale. Avec la révolution industrielle, le travail (la force de travail), la terre (la nature), l’argent sont devenus des marchandises. Le capital prime le travail. Or selon l’économiste </a:t>
            </a:r>
            <a:r>
              <a:rPr lang="fr-FR" sz="1600" dirty="0">
                <a:latin typeface="+mn-lt"/>
                <a:hlinkClick r:id="rId2"/>
              </a:rPr>
              <a:t>Karl Polanyi</a:t>
            </a:r>
            <a:r>
              <a:rPr lang="fr-FR" altLang="fr-FR" sz="1600" dirty="0">
                <a:latin typeface="+mn-lt"/>
              </a:rPr>
              <a:t>, le travail, la terre et la nature ne sont pas une marchandise comme une autre. L’argent doit être protégé de l’opportunisme des gens (spéculateurs …). L’enrichissement des uns, par la spéculation, entraîne la pauvreté des autres (via un mécanisme de vase communiquant financier). Le capitalisme financier ne crée pas de richesse (souvent il détruit des emplois en raison de sa recherche du gain/profit ou de la rentabilité maximum, crée de la dette), contrairement au capitalisme industriel (qui créé des biens manufacturés concrets et réels, des emplois …). Avec cette idéologie, prônant un « darwinisme social », les êtres humains ne sont plus des êtres humains souffrants et sensibles, mais, au contraire, des êtres « chosifiés », juste considérés comme une ressource à exploiter au maximum, des outils jetables ou remplaçables. </a:t>
            </a:r>
            <a:r>
              <a:rPr lang="fr-FR" altLang="fr-FR" sz="1200" dirty="0">
                <a:latin typeface="+mn-lt"/>
              </a:rPr>
              <a:t>Cette idéologie prônant « l’économie de marché sans contrainte » [dérégulée] serait une aliénation aveuglante de la pensée. (°) Par la bourse, le capitalisme financier, les traders et les salles de marché, la spéculation …</a:t>
            </a:r>
          </a:p>
        </p:txBody>
      </p:sp>
      <p:sp>
        <p:nvSpPr>
          <p:cNvPr id="131075"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1076"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4E4745-FAD9-4AD9-966A-BD440CCE16A4}" type="slidenum">
              <a:rPr lang="fr-FR" altLang="fr-FR" sz="1200">
                <a:solidFill>
                  <a:srgbClr val="898989"/>
                </a:solidFill>
              </a:rPr>
              <a:pPr algn="r" eaLnBrk="1" hangingPunct="1">
                <a:spcBef>
                  <a:spcPct val="0"/>
                </a:spcBef>
                <a:buFontTx/>
                <a:buNone/>
              </a:pPr>
              <a:t>153</a:t>
            </a:fld>
            <a:endParaRPr lang="fr-FR" altLang="fr-FR" sz="1200">
              <a:solidFill>
                <a:srgbClr val="898989"/>
              </a:solidFill>
            </a:endParaRPr>
          </a:p>
        </p:txBody>
      </p:sp>
      <p:sp>
        <p:nvSpPr>
          <p:cNvPr id="131077" name="ZoneTexte 5"/>
          <p:cNvSpPr txBox="1">
            <a:spLocks noChangeArrowheads="1"/>
          </p:cNvSpPr>
          <p:nvPr/>
        </p:nvSpPr>
        <p:spPr bwMode="auto">
          <a:xfrm>
            <a:off x="134938" y="989014"/>
            <a:ext cx="71733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Le rôle du modèle économie et de l’idéologie « capitaliste » libérale</a:t>
            </a:r>
            <a:r>
              <a:rPr lang="fr-FR" altLang="fr-FR" sz="1600" dirty="0">
                <a:latin typeface="Arial" panose="020B0604020202020204" pitchFamily="34" charset="0"/>
              </a:rPr>
              <a:t> (?) : </a:t>
            </a:r>
          </a:p>
        </p:txBody>
      </p:sp>
      <p:sp>
        <p:nvSpPr>
          <p:cNvPr id="131078"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1079" name="ZoneTexte 3"/>
          <p:cNvSpPr txBox="1">
            <a:spLocks noChangeArrowheads="1"/>
          </p:cNvSpPr>
          <p:nvPr/>
        </p:nvSpPr>
        <p:spPr bwMode="auto">
          <a:xfrm>
            <a:off x="134939" y="6191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pic>
        <p:nvPicPr>
          <p:cNvPr id="13108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3488" y="615952"/>
            <a:ext cx="14287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23827" y="1358901"/>
            <a:ext cx="888841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600" dirty="0">
                <a:latin typeface="+mn-lt"/>
              </a:rPr>
              <a:t>Selon, la militante écologiste canadienne Naomi Klein, dans son ouvrage « </a:t>
            </a:r>
            <a:r>
              <a:rPr lang="fr-FR" altLang="fr-FR" sz="1600" i="1" dirty="0">
                <a:latin typeface="+mn-lt"/>
              </a:rPr>
              <a:t>La stratégie du choc : La montée d'un capitalisme du désastre</a:t>
            </a:r>
            <a:r>
              <a:rPr lang="fr-FR" altLang="fr-FR" sz="1600" dirty="0">
                <a:latin typeface="+mn-lt"/>
              </a:rPr>
              <a:t> » (</a:t>
            </a:r>
            <a:r>
              <a:rPr lang="fr-FR" sz="1600" dirty="0"/>
              <a:t>Actes Sud, 2008)</a:t>
            </a:r>
            <a:r>
              <a:rPr lang="fr-FR" altLang="fr-FR" sz="1600" dirty="0">
                <a:latin typeface="+mn-lt"/>
              </a:rPr>
              <a:t>, le « </a:t>
            </a:r>
            <a:r>
              <a:rPr lang="fr-FR" altLang="fr-FR" sz="1600" i="1" dirty="0">
                <a:latin typeface="+mn-lt"/>
              </a:rPr>
              <a:t>capitalisme tue la planète</a:t>
            </a:r>
            <a:r>
              <a:rPr lang="fr-FR" altLang="fr-FR" sz="1600" dirty="0">
                <a:latin typeface="+mn-lt"/>
              </a:rPr>
              <a:t> » (tout en diffusant une doctrine tendant à corrompre la moralité des hommes). Elle y dénonce l'existence d'opérations concertées clans le but d'assurer la prise de contrôle de la planète par </a:t>
            </a:r>
            <a:r>
              <a:rPr lang="fr-FR" altLang="fr-FR" sz="1600" b="1" i="1" dirty="0">
                <a:latin typeface="+mn-lt"/>
              </a:rPr>
              <a:t>les tenants d'un ultralibéralisme tout-puissant</a:t>
            </a:r>
            <a:r>
              <a:rPr lang="fr-FR" altLang="fr-FR" sz="1600" dirty="0">
                <a:latin typeface="+mn-lt"/>
              </a:rPr>
              <a:t>. Ce dernier met sciemment à contribution crises et désastres pour substituer aux valeurs démocratiques, auxquelles les sociétés aspirent, la </a:t>
            </a:r>
            <a:r>
              <a:rPr lang="fr-FR" altLang="fr-FR" sz="1600" b="1" i="1" dirty="0">
                <a:latin typeface="+mn-lt"/>
              </a:rPr>
              <a:t>seule loi du marché et la barbarie de la spéculation</a:t>
            </a:r>
            <a:r>
              <a:rPr lang="fr-FR" altLang="fr-FR" sz="1600" dirty="0">
                <a:latin typeface="+mn-lt"/>
              </a:rPr>
              <a:t> [sans état d’âme].</a:t>
            </a:r>
          </a:p>
          <a:p>
            <a:pPr algn="just" eaLnBrk="1" hangingPunct="1">
              <a:spcBef>
                <a:spcPct val="0"/>
              </a:spcBef>
              <a:buFontTx/>
              <a:buNone/>
              <a:defRPr/>
            </a:pPr>
            <a:r>
              <a:rPr lang="fr-FR" sz="1200" dirty="0">
                <a:hlinkClick r:id="rId2" tooltip="Naomi Klein"/>
              </a:rPr>
              <a:t>Naomi Klein</a:t>
            </a:r>
            <a:r>
              <a:rPr lang="fr-FR" sz="1200" dirty="0"/>
              <a:t> en excipant d'un entretien de </a:t>
            </a:r>
            <a:r>
              <a:rPr lang="fr-FR" sz="1200" dirty="0">
                <a:hlinkClick r:id="rId3" tooltip="Milton Friedman"/>
              </a:rPr>
              <a:t>Milton Friedman</a:t>
            </a:r>
            <a:r>
              <a:rPr lang="fr-FR" sz="1200" dirty="0"/>
              <a:t> à un magazine allemand pour montrer que celui-ci approuve la guerre en </a:t>
            </a:r>
            <a:r>
              <a:rPr lang="fr-FR" sz="1200" dirty="0">
                <a:hlinkClick r:id="rId4" tooltip="Irak"/>
              </a:rPr>
              <a:t>Irak</a:t>
            </a:r>
            <a:r>
              <a:rPr lang="fr-FR" sz="1200" dirty="0"/>
              <a:t>. Ces citations sont : « </a:t>
            </a:r>
            <a:r>
              <a:rPr lang="fr-FR" sz="1200" i="1" dirty="0" err="1"/>
              <a:t>President</a:t>
            </a:r>
            <a:r>
              <a:rPr lang="fr-FR" sz="1200" i="1" dirty="0"/>
              <a:t> Bush </a:t>
            </a:r>
            <a:r>
              <a:rPr lang="fr-FR" sz="1200" i="1" dirty="0" err="1"/>
              <a:t>only</a:t>
            </a:r>
            <a:r>
              <a:rPr lang="fr-FR" sz="1200" i="1" dirty="0"/>
              <a:t> </a:t>
            </a:r>
            <a:r>
              <a:rPr lang="fr-FR" sz="1200" i="1" dirty="0" err="1"/>
              <a:t>wanted</a:t>
            </a:r>
            <a:r>
              <a:rPr lang="fr-FR" sz="1200" i="1" dirty="0"/>
              <a:t> </a:t>
            </a:r>
            <a:r>
              <a:rPr lang="fr-FR" sz="1200" i="1" dirty="0" err="1"/>
              <a:t>war</a:t>
            </a:r>
            <a:r>
              <a:rPr lang="fr-FR" sz="1200" i="1" dirty="0"/>
              <a:t> </a:t>
            </a:r>
            <a:r>
              <a:rPr lang="fr-FR" sz="1200" i="1" dirty="0" err="1"/>
              <a:t>because</a:t>
            </a:r>
            <a:r>
              <a:rPr lang="fr-FR" sz="1200" i="1" dirty="0"/>
              <a:t> </a:t>
            </a:r>
            <a:r>
              <a:rPr lang="fr-FR" sz="1200" i="1" dirty="0" err="1"/>
              <a:t>anything</a:t>
            </a:r>
            <a:r>
              <a:rPr lang="fr-FR" sz="1200" i="1" dirty="0"/>
              <a:t> </a:t>
            </a:r>
            <a:r>
              <a:rPr lang="fr-FR" sz="1200" i="1" dirty="0" err="1"/>
              <a:t>else</a:t>
            </a:r>
            <a:r>
              <a:rPr lang="fr-FR" sz="1200" i="1" dirty="0"/>
              <a:t> </a:t>
            </a:r>
            <a:r>
              <a:rPr lang="fr-FR" sz="1200" i="1" dirty="0" err="1"/>
              <a:t>would</a:t>
            </a:r>
            <a:r>
              <a:rPr lang="fr-FR" sz="1200" i="1" dirty="0"/>
              <a:t> have </a:t>
            </a:r>
            <a:r>
              <a:rPr lang="fr-FR" sz="1200" i="1" dirty="0" err="1"/>
              <a:t>threatened</a:t>
            </a:r>
            <a:r>
              <a:rPr lang="fr-FR" sz="1200" i="1" dirty="0"/>
              <a:t> the </a:t>
            </a:r>
            <a:r>
              <a:rPr lang="fr-FR" sz="1200" i="1" dirty="0" err="1"/>
              <a:t>freedom</a:t>
            </a:r>
            <a:r>
              <a:rPr lang="fr-FR" sz="1200" i="1" dirty="0"/>
              <a:t> and the </a:t>
            </a:r>
            <a:r>
              <a:rPr lang="fr-FR" sz="1200" i="1" dirty="0" err="1"/>
              <a:t>prosperity</a:t>
            </a:r>
            <a:r>
              <a:rPr lang="fr-FR" sz="1200" i="1" dirty="0"/>
              <a:t> of the USA</a:t>
            </a:r>
            <a:r>
              <a:rPr lang="fr-FR" sz="1200" dirty="0"/>
              <a:t> » (le président Bush ne voulait la guerre que parce que toute autre option aurait menacé la liberté et la prospérité des États-Unis), et à propos des tensions croissantes entre les États-Unis et l'Europe à cette époque : « </a:t>
            </a:r>
            <a:r>
              <a:rPr lang="fr-FR" sz="1200" i="1" dirty="0"/>
              <a:t>the end</a:t>
            </a:r>
            <a:r>
              <a:rPr lang="fr-FR" sz="1200" dirty="0"/>
              <a:t> (mais dans la version allemande, c'est le mot « succès » qui est employé) </a:t>
            </a:r>
            <a:r>
              <a:rPr lang="fr-FR" sz="1200" i="1" dirty="0"/>
              <a:t>justifies the </a:t>
            </a:r>
            <a:r>
              <a:rPr lang="fr-FR" sz="1200" i="1" dirty="0" err="1"/>
              <a:t>means</a:t>
            </a:r>
            <a:r>
              <a:rPr lang="fr-FR" sz="1200" i="1" dirty="0"/>
              <a:t>. As </a:t>
            </a:r>
            <a:r>
              <a:rPr lang="fr-FR" sz="1200" i="1" dirty="0" err="1"/>
              <a:t>soon</a:t>
            </a:r>
            <a:r>
              <a:rPr lang="fr-FR" sz="1200" i="1" dirty="0"/>
              <a:t> as </a:t>
            </a:r>
            <a:r>
              <a:rPr lang="fr-FR" sz="1200" i="1" dirty="0" err="1"/>
              <a:t>we’re</a:t>
            </a:r>
            <a:r>
              <a:rPr lang="fr-FR" sz="1200" i="1" dirty="0"/>
              <a:t> </a:t>
            </a:r>
            <a:r>
              <a:rPr lang="fr-FR" sz="1200" i="1" dirty="0" err="1"/>
              <a:t>rid</a:t>
            </a:r>
            <a:r>
              <a:rPr lang="fr-FR" sz="1200" i="1" dirty="0"/>
              <a:t> of Saddam, the </a:t>
            </a:r>
            <a:r>
              <a:rPr lang="fr-FR" sz="1200" i="1" dirty="0" err="1"/>
              <a:t>political</a:t>
            </a:r>
            <a:r>
              <a:rPr lang="fr-FR" sz="1200" i="1" dirty="0"/>
              <a:t> </a:t>
            </a:r>
            <a:r>
              <a:rPr lang="fr-FR" sz="1200" i="1" dirty="0" err="1"/>
              <a:t>differences</a:t>
            </a:r>
            <a:r>
              <a:rPr lang="fr-FR" sz="1200" i="1" dirty="0"/>
              <a:t> will </a:t>
            </a:r>
            <a:r>
              <a:rPr lang="fr-FR" sz="1200" i="1" dirty="0" err="1"/>
              <a:t>also</a:t>
            </a:r>
            <a:r>
              <a:rPr lang="fr-FR" sz="1200" i="1" dirty="0"/>
              <a:t> </a:t>
            </a:r>
            <a:r>
              <a:rPr lang="fr-FR" sz="1200" i="1" dirty="0" err="1"/>
              <a:t>disappear</a:t>
            </a:r>
            <a:r>
              <a:rPr lang="fr-FR" sz="1200" dirty="0"/>
              <a:t>. » (La fin justifie les moyens. Dès que nous nous serons débarrassés de Saddam, les divergences politiques disparaîtront) Il a également déclaré au </a:t>
            </a:r>
            <a:r>
              <a:rPr lang="fr-FR" sz="1200" i="1" dirty="0"/>
              <a:t>Wall Street Journal</a:t>
            </a:r>
            <a:r>
              <a:rPr lang="fr-FR" sz="1200" dirty="0"/>
              <a:t>, à propos de cette guerre : « </a:t>
            </a:r>
            <a:r>
              <a:rPr lang="fr-FR" sz="1200" i="1" dirty="0"/>
              <a:t>It </a:t>
            </a:r>
            <a:r>
              <a:rPr lang="fr-FR" sz="1200" i="1" dirty="0" err="1"/>
              <a:t>seems</a:t>
            </a:r>
            <a:r>
              <a:rPr lang="fr-FR" sz="1200" i="1" dirty="0"/>
              <a:t> to me </a:t>
            </a:r>
            <a:r>
              <a:rPr lang="fr-FR" sz="1200" i="1" dirty="0" err="1"/>
              <a:t>very</a:t>
            </a:r>
            <a:r>
              <a:rPr lang="fr-FR" sz="1200" i="1" dirty="0"/>
              <a:t> important </a:t>
            </a:r>
            <a:r>
              <a:rPr lang="fr-FR" sz="1200" i="1" dirty="0" err="1"/>
              <a:t>that</a:t>
            </a:r>
            <a:r>
              <a:rPr lang="fr-FR" sz="1200" i="1" dirty="0"/>
              <a:t> </a:t>
            </a:r>
            <a:r>
              <a:rPr lang="fr-FR" sz="1200" i="1" dirty="0" err="1"/>
              <a:t>we</a:t>
            </a:r>
            <a:r>
              <a:rPr lang="fr-FR" sz="1200" i="1" dirty="0"/>
              <a:t> </a:t>
            </a:r>
            <a:r>
              <a:rPr lang="fr-FR" sz="1200" i="1" dirty="0" err="1"/>
              <a:t>make</a:t>
            </a:r>
            <a:r>
              <a:rPr lang="fr-FR" sz="1200" i="1" dirty="0"/>
              <a:t> a </a:t>
            </a:r>
            <a:r>
              <a:rPr lang="fr-FR" sz="1200" i="1" dirty="0" err="1"/>
              <a:t>success</a:t>
            </a:r>
            <a:r>
              <a:rPr lang="fr-FR" sz="1200" i="1" dirty="0"/>
              <a:t> of </a:t>
            </a:r>
            <a:r>
              <a:rPr lang="fr-FR" sz="1200" i="1" dirty="0" err="1"/>
              <a:t>it</a:t>
            </a:r>
            <a:r>
              <a:rPr lang="fr-FR" sz="1200" dirty="0"/>
              <a:t>. » (Il me semble très important que nous en fassions un succès). Pour Naomi Klein ces citations démontrent que Friedman est un partisan déclaré de la guerre en Irak</a:t>
            </a:r>
            <a:r>
              <a:rPr lang="fr-FR" sz="1200" baseline="30000" dirty="0">
                <a:hlinkClick r:id="rId5"/>
              </a:rPr>
              <a:t>10</a:t>
            </a:r>
            <a:r>
              <a:rPr lang="fr-FR" sz="1200" dirty="0"/>
              <a:t>.</a:t>
            </a:r>
          </a:p>
          <a:p>
            <a:pPr algn="just" eaLnBrk="1" hangingPunct="1">
              <a:spcBef>
                <a:spcPct val="0"/>
              </a:spcBef>
              <a:buFontTx/>
              <a:buNone/>
              <a:defRPr/>
            </a:pPr>
            <a:r>
              <a:rPr lang="fr-FR" sz="1200" dirty="0"/>
              <a:t>Pour </a:t>
            </a:r>
            <a:r>
              <a:rPr lang="fr-FR" sz="1200" dirty="0">
                <a:hlinkClick r:id="rId6" tooltip="David Boaz (page inexistante)"/>
              </a:rPr>
              <a:t>David </a:t>
            </a:r>
            <a:r>
              <a:rPr lang="fr-FR" sz="1200" dirty="0" err="1">
                <a:hlinkClick r:id="rId6" tooltip="David Boaz (page inexistante)"/>
              </a:rPr>
              <a:t>Boaz</a:t>
            </a:r>
            <a:r>
              <a:rPr lang="fr-FR" sz="1200" dirty="0"/>
              <a:t>, vice-président du </a:t>
            </a:r>
            <a:r>
              <a:rPr lang="fr-FR" sz="1200" dirty="0" err="1">
                <a:hlinkClick r:id="rId7" tooltip="Cato Institute"/>
              </a:rPr>
              <a:t>Cato</a:t>
            </a:r>
            <a:r>
              <a:rPr lang="fr-FR" sz="1200" dirty="0">
                <a:hlinkClick r:id="rId7" tooltip="Cato Institute"/>
              </a:rPr>
              <a:t> Institute</a:t>
            </a:r>
            <a:r>
              <a:rPr lang="fr-FR" sz="1200" dirty="0"/>
              <a:t>, un </a:t>
            </a:r>
            <a:r>
              <a:rPr lang="fr-FR" sz="1200" i="1" dirty="0" err="1">
                <a:hlinkClick r:id="rId8" tooltip="Think-tank"/>
              </a:rPr>
              <a:t>think</a:t>
            </a:r>
            <a:r>
              <a:rPr lang="fr-FR" sz="1200" i="1" dirty="0">
                <a:hlinkClick r:id="rId8" tooltip="Think-tank"/>
              </a:rPr>
              <a:t>-tank</a:t>
            </a:r>
            <a:r>
              <a:rPr lang="fr-FR" sz="1200" dirty="0"/>
              <a:t> </a:t>
            </a:r>
            <a:r>
              <a:rPr lang="fr-FR" sz="1200" u="sng" dirty="0" err="1">
                <a:hlinkClick r:id="rId9" tooltip="Libertarianisme"/>
              </a:rPr>
              <a:t>libertarien</a:t>
            </a:r>
            <a:r>
              <a:rPr lang="fr-FR" sz="1200" dirty="0"/>
              <a:t>, critique de la thèse de Naomi Klein,  « </a:t>
            </a:r>
            <a:r>
              <a:rPr lang="fr-FR" sz="1200" i="1" dirty="0"/>
              <a:t>les crises sont l'occasion d'une augmentation du rôle de l'État et non du marché</a:t>
            </a:r>
            <a:r>
              <a:rPr lang="fr-FR" sz="1200" dirty="0"/>
              <a:t> ». Source : </a:t>
            </a:r>
            <a:r>
              <a:rPr lang="fr-FR" sz="1200" dirty="0">
                <a:hlinkClick r:id="rId10"/>
              </a:rPr>
              <a:t>http://fr.wikipedia.org/wiki/La_Strat%C3%A9gie_du_choc</a:t>
            </a:r>
            <a:r>
              <a:rPr lang="fr-FR" sz="1200" dirty="0"/>
              <a:t> </a:t>
            </a:r>
            <a:endParaRPr lang="fr-FR" altLang="fr-FR" sz="1200" dirty="0">
              <a:latin typeface="+mn-lt"/>
            </a:endParaRPr>
          </a:p>
        </p:txBody>
      </p:sp>
      <p:sp>
        <p:nvSpPr>
          <p:cNvPr id="131075"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1076"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4E4745-FAD9-4AD9-966A-BD440CCE16A4}" type="slidenum">
              <a:rPr lang="fr-FR" altLang="fr-FR" sz="1200">
                <a:solidFill>
                  <a:srgbClr val="898989"/>
                </a:solidFill>
              </a:rPr>
              <a:pPr algn="r" eaLnBrk="1" hangingPunct="1">
                <a:spcBef>
                  <a:spcPct val="0"/>
                </a:spcBef>
                <a:buFontTx/>
                <a:buNone/>
              </a:pPr>
              <a:t>154</a:t>
            </a:fld>
            <a:endParaRPr lang="fr-FR" altLang="fr-FR" sz="1200">
              <a:solidFill>
                <a:srgbClr val="898989"/>
              </a:solidFill>
            </a:endParaRPr>
          </a:p>
        </p:txBody>
      </p:sp>
      <p:sp>
        <p:nvSpPr>
          <p:cNvPr id="131077" name="ZoneTexte 5"/>
          <p:cNvSpPr txBox="1">
            <a:spLocks noChangeArrowheads="1"/>
          </p:cNvSpPr>
          <p:nvPr/>
        </p:nvSpPr>
        <p:spPr bwMode="auto">
          <a:xfrm>
            <a:off x="134938" y="989014"/>
            <a:ext cx="76774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Le rôle du modèle économie et de l’idéologie « capitaliste » libérale</a:t>
            </a:r>
            <a:r>
              <a:rPr lang="fr-FR" altLang="fr-FR" sz="1600" dirty="0">
                <a:latin typeface="Arial" panose="020B0604020202020204" pitchFamily="34" charset="0"/>
              </a:rPr>
              <a:t> (?) (suite) : </a:t>
            </a:r>
          </a:p>
        </p:txBody>
      </p:sp>
      <p:sp>
        <p:nvSpPr>
          <p:cNvPr id="131078"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1079" name="ZoneTexte 3"/>
          <p:cNvSpPr txBox="1">
            <a:spLocks noChangeArrowheads="1"/>
          </p:cNvSpPr>
          <p:nvPr/>
        </p:nvSpPr>
        <p:spPr bwMode="auto">
          <a:xfrm>
            <a:off x="134939" y="6191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2" name="Rectangle 1"/>
          <p:cNvSpPr/>
          <p:nvPr/>
        </p:nvSpPr>
        <p:spPr>
          <a:xfrm>
            <a:off x="539552" y="6466881"/>
            <a:ext cx="1010213" cy="276999"/>
          </a:xfrm>
          <a:prstGeom prst="rect">
            <a:avLst/>
          </a:prstGeom>
        </p:spPr>
        <p:txBody>
          <a:bodyPr wrap="none">
            <a:spAutoFit/>
          </a:bodyPr>
          <a:lstStyle/>
          <a:p>
            <a:r>
              <a:rPr lang="fr-FR" sz="1200" dirty="0"/>
              <a:t>Naomi Klein</a:t>
            </a:r>
          </a:p>
        </p:txBody>
      </p:sp>
      <p:pic>
        <p:nvPicPr>
          <p:cNvPr id="3" name="Imag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522" y="5446891"/>
            <a:ext cx="1762125" cy="990600"/>
          </a:xfrm>
          <a:prstGeom prst="rect">
            <a:avLst/>
          </a:prstGeom>
        </p:spPr>
      </p:pic>
      <p:sp>
        <p:nvSpPr>
          <p:cNvPr id="11" name="Rectangle 10"/>
          <p:cNvSpPr/>
          <p:nvPr/>
        </p:nvSpPr>
        <p:spPr>
          <a:xfrm>
            <a:off x="2144123" y="6453943"/>
            <a:ext cx="1284326" cy="276999"/>
          </a:xfrm>
          <a:prstGeom prst="rect">
            <a:avLst/>
          </a:prstGeom>
        </p:spPr>
        <p:txBody>
          <a:bodyPr wrap="none">
            <a:spAutoFit/>
          </a:bodyPr>
          <a:lstStyle/>
          <a:p>
            <a:r>
              <a:rPr lang="fr-FR" sz="1200" dirty="0"/>
              <a:t>Milton Friedman</a:t>
            </a:r>
          </a:p>
        </p:txBody>
      </p:sp>
      <p:pic>
        <p:nvPicPr>
          <p:cNvPr id="4" name="Imag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95736" y="5723115"/>
            <a:ext cx="1181100" cy="714375"/>
          </a:xfrm>
          <a:prstGeom prst="rect">
            <a:avLst/>
          </a:prstGeom>
        </p:spPr>
      </p:pic>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3526" y="5199242"/>
            <a:ext cx="2867025" cy="1485900"/>
          </a:xfrm>
          <a:prstGeom prst="rect">
            <a:avLst/>
          </a:prstGeom>
        </p:spPr>
      </p:pic>
      <p:pic>
        <p:nvPicPr>
          <p:cNvPr id="22530" name="Picture 2" descr="D:\Users\blisan\Pictures\perso\corruption-images\corruption prise de pouvoir.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26598" y="5021442"/>
            <a:ext cx="2149521" cy="182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4204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2099"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0926059-DF1E-457D-8AED-1D2802822386}" type="slidenum">
              <a:rPr lang="fr-FR" altLang="fr-FR" sz="1200">
                <a:solidFill>
                  <a:srgbClr val="898989"/>
                </a:solidFill>
              </a:rPr>
              <a:pPr algn="r" eaLnBrk="1" hangingPunct="1">
                <a:spcBef>
                  <a:spcPct val="0"/>
                </a:spcBef>
                <a:buFontTx/>
                <a:buNone/>
              </a:pPr>
              <a:t>155</a:t>
            </a:fld>
            <a:endParaRPr lang="fr-FR" altLang="fr-FR" sz="1200">
              <a:solidFill>
                <a:srgbClr val="898989"/>
              </a:solidFill>
            </a:endParaRPr>
          </a:p>
        </p:txBody>
      </p:sp>
      <p:sp>
        <p:nvSpPr>
          <p:cNvPr id="132100"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2101" name="ZoneTexte 3"/>
          <p:cNvSpPr txBox="1">
            <a:spLocks noChangeArrowheads="1"/>
          </p:cNvSpPr>
          <p:nvPr/>
        </p:nvSpPr>
        <p:spPr bwMode="auto">
          <a:xfrm>
            <a:off x="134939" y="619125"/>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32102" name="ZoneTexte 5"/>
          <p:cNvSpPr txBox="1">
            <a:spLocks noChangeArrowheads="1"/>
          </p:cNvSpPr>
          <p:nvPr/>
        </p:nvSpPr>
        <p:spPr bwMode="auto">
          <a:xfrm>
            <a:off x="122240" y="1069975"/>
            <a:ext cx="878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Fierté, susceptibilité « mal placées » et blocages à aborder la question</a:t>
            </a:r>
            <a:r>
              <a:rPr lang="fr-FR" altLang="fr-FR" sz="1600" dirty="0">
                <a:latin typeface="Arial" panose="020B0604020202020204" pitchFamily="34" charset="0"/>
              </a:rPr>
              <a:t> : </a:t>
            </a:r>
          </a:p>
        </p:txBody>
      </p:sp>
      <p:sp>
        <p:nvSpPr>
          <p:cNvPr id="132103" name="ZoneTexte 1"/>
          <p:cNvSpPr txBox="1">
            <a:spLocks noChangeArrowheads="1"/>
          </p:cNvSpPr>
          <p:nvPr/>
        </p:nvSpPr>
        <p:spPr bwMode="auto">
          <a:xfrm>
            <a:off x="122238" y="1512889"/>
            <a:ext cx="89281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600" dirty="0">
                <a:latin typeface="Arial" panose="020B0604020202020204" pitchFamily="34" charset="0"/>
              </a:rPr>
              <a:t>Selon Thierry S., malgache, « </a:t>
            </a:r>
            <a:r>
              <a:rPr lang="fr-FR" altLang="fr-FR" sz="1600" b="1" i="1" dirty="0">
                <a:latin typeface="Arial" panose="020B0604020202020204" pitchFamily="34" charset="0"/>
              </a:rPr>
              <a:t>Les malgaches ne sont pas toujours humbles</a:t>
            </a:r>
            <a:r>
              <a:rPr lang="fr-FR" altLang="fr-FR" sz="1600" i="1" dirty="0">
                <a:latin typeface="Arial" panose="020B0604020202020204" pitchFamily="34" charset="0"/>
              </a:rPr>
              <a:t>, ils sont très fiers et se croient les meilleurs du monde (meilleurs que les autres Africains). Ils pensent avoir la science infuse. Ils ont du mal à accepter qu’il ont encore à apprendre (°). Si tu veux aborder la question de la corruption à Madagascar, tu risques de te mettre à dos tout le monde [c’est un sujet très sensible. Ce n’est surtout pas au Blanc _ « responsable », aux yeux des Africains, des maux de l’Afrique, au travers de la colonisation et du néo-colonialisme _ de l’aborder]</a:t>
            </a:r>
            <a:r>
              <a:rPr lang="fr-FR" altLang="fr-FR" sz="1600" dirty="0">
                <a:latin typeface="Arial" panose="020B0604020202020204" pitchFamily="34" charset="0"/>
              </a:rPr>
              <a:t> »…</a:t>
            </a:r>
          </a:p>
          <a:p>
            <a:pPr algn="just">
              <a:spcBef>
                <a:spcPct val="0"/>
              </a:spcBef>
              <a:buFontTx/>
              <a:buNone/>
            </a:pPr>
            <a:r>
              <a:rPr lang="fr-FR" altLang="fr-FR" sz="1200" dirty="0">
                <a:latin typeface="Arial" panose="020B0604020202020204" pitchFamily="34" charset="0"/>
              </a:rPr>
              <a:t>« </a:t>
            </a:r>
            <a:r>
              <a:rPr lang="fr-FR" altLang="fr-FR" sz="1200" i="1" dirty="0">
                <a:latin typeface="Arial" panose="020B0604020202020204" pitchFamily="34" charset="0"/>
              </a:rPr>
              <a:t>Dès qu’un projet humanitaire subit un échec, les malgaches se dépêchent de le piller</a:t>
            </a:r>
            <a:r>
              <a:rPr lang="fr-FR" altLang="fr-FR" sz="1200" dirty="0">
                <a:latin typeface="Arial" panose="020B0604020202020204" pitchFamily="34" charset="0"/>
              </a:rPr>
              <a:t> ».</a:t>
            </a:r>
          </a:p>
          <a:p>
            <a:pPr algn="just">
              <a:spcBef>
                <a:spcPct val="0"/>
              </a:spcBef>
              <a:buFontTx/>
              <a:buNone/>
            </a:pPr>
            <a:r>
              <a:rPr lang="fr-FR" altLang="fr-FR" sz="1200" dirty="0">
                <a:latin typeface="Arial" panose="020B0604020202020204" pitchFamily="34" charset="0"/>
              </a:rPr>
              <a:t>(°) « </a:t>
            </a:r>
            <a:r>
              <a:rPr lang="fr-FR" altLang="fr-FR" sz="1200" i="1" dirty="0">
                <a:latin typeface="Arial" panose="020B0604020202020204" pitchFamily="34" charset="0"/>
              </a:rPr>
              <a:t>Concernant les abeilles malgaches, j’ai mis 6 mois pour arriver à leur faire prendre conscience du danger du varroa</a:t>
            </a:r>
            <a:r>
              <a:rPr lang="fr-FR" altLang="fr-FR" sz="1200" dirty="0">
                <a:latin typeface="Arial" panose="020B0604020202020204" pitchFamily="34" charset="0"/>
              </a:rPr>
              <a:t> ».</a:t>
            </a:r>
          </a:p>
          <a:p>
            <a:pPr algn="just">
              <a:spcBef>
                <a:spcPct val="0"/>
              </a:spcBef>
              <a:buFontTx/>
              <a:buNone/>
            </a:pPr>
            <a:endParaRPr lang="fr-FR" altLang="fr-FR" sz="1600" dirty="0">
              <a:latin typeface="Arial" panose="020B0604020202020204" pitchFamily="34" charset="0"/>
            </a:endParaRPr>
          </a:p>
          <a:p>
            <a:pPr algn="just">
              <a:spcBef>
                <a:spcPct val="0"/>
              </a:spcBef>
              <a:buFontTx/>
              <a:buNone/>
            </a:pPr>
            <a:r>
              <a:rPr lang="fr-FR" altLang="fr-FR" sz="1600" dirty="0">
                <a:latin typeface="Arial" panose="020B0604020202020204" pitchFamily="34" charset="0"/>
              </a:rPr>
              <a:t>La réaction d’un Sénégalais, Daouda C., en abordant la question de la corruption en Afrique :</a:t>
            </a:r>
          </a:p>
          <a:p>
            <a:pPr algn="just">
              <a:spcBef>
                <a:spcPct val="0"/>
              </a:spcBef>
              <a:buFontTx/>
              <a:buNone/>
            </a:pPr>
            <a:r>
              <a:rPr lang="fr-FR" altLang="fr-FR" sz="1600" dirty="0">
                <a:latin typeface="Arial" panose="020B0604020202020204" pitchFamily="34" charset="0"/>
              </a:rPr>
              <a:t>« </a:t>
            </a:r>
            <a:r>
              <a:rPr lang="fr-FR" altLang="fr-FR" sz="1600" i="1" dirty="0">
                <a:latin typeface="Arial" panose="020B0604020202020204" pitchFamily="34" charset="0"/>
              </a:rPr>
              <a:t>Sur la corruption, vous avez peut être déjà oublié les affaires qui ont éclaboussées Chirac pendant des années (marchés truqués, emplois fictifs, factures payées en espèces, etc...) et celles qui empêchent Sarkozy de dormir tranquille. Pourtant ces deux messieurs n’étaient rien d’autre que des Président Français !!! […] Cher Monsieur, balayer d’abord devant chez vous.</a:t>
            </a:r>
            <a:r>
              <a:rPr lang="fr-FR" altLang="fr-FR" sz="1600" dirty="0">
                <a:latin typeface="Arial" panose="020B0604020202020204" pitchFamily="34" charset="0"/>
              </a:rPr>
              <a:t> ».</a:t>
            </a:r>
          </a:p>
          <a:p>
            <a:pPr algn="just">
              <a:spcBef>
                <a:spcPct val="0"/>
              </a:spcBef>
              <a:buFontTx/>
              <a:buNone/>
            </a:pPr>
            <a:endParaRPr lang="fr-FR" altLang="fr-FR" sz="1600" dirty="0">
              <a:latin typeface="Arial" panose="020B0604020202020204" pitchFamily="34" charset="0"/>
            </a:endParaRPr>
          </a:p>
          <a:p>
            <a:pPr algn="just">
              <a:spcBef>
                <a:spcPct val="0"/>
              </a:spcBef>
              <a:buFontTx/>
              <a:buNone/>
            </a:pPr>
            <a:r>
              <a:rPr lang="fr-FR" altLang="fr-FR" sz="1600" dirty="0">
                <a:latin typeface="Arial" panose="020B0604020202020204" pitchFamily="34" charset="0"/>
              </a:rPr>
              <a:t>Cette fierté exacerbée [voire déplacée (?)] empêche souvent les personnes concernées par la corruption de se remettre en cause et de remettre en cause les pratiques en cours dans leurs pays.</a:t>
            </a:r>
          </a:p>
        </p:txBody>
      </p:sp>
      <p:pic>
        <p:nvPicPr>
          <p:cNvPr id="13210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5555079"/>
            <a:ext cx="3313162" cy="126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3123"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DE476F1-24A7-4525-B13F-1D6D9C21F6EB}" type="slidenum">
              <a:rPr lang="fr-FR" altLang="fr-FR" sz="1200">
                <a:solidFill>
                  <a:srgbClr val="898989"/>
                </a:solidFill>
              </a:rPr>
              <a:pPr algn="r" eaLnBrk="1" hangingPunct="1">
                <a:spcBef>
                  <a:spcPct val="0"/>
                </a:spcBef>
                <a:buFontTx/>
                <a:buNone/>
              </a:pPr>
              <a:t>156</a:t>
            </a:fld>
            <a:endParaRPr lang="fr-FR" altLang="fr-FR" sz="1200">
              <a:solidFill>
                <a:srgbClr val="898989"/>
              </a:solidFill>
            </a:endParaRPr>
          </a:p>
        </p:txBody>
      </p:sp>
      <p:sp>
        <p:nvSpPr>
          <p:cNvPr id="133124"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3125" name="ZoneTexte 3"/>
          <p:cNvSpPr txBox="1">
            <a:spLocks noChangeArrowheads="1"/>
          </p:cNvSpPr>
          <p:nvPr/>
        </p:nvSpPr>
        <p:spPr bwMode="auto">
          <a:xfrm>
            <a:off x="134939" y="655639"/>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33126" name="ZoneTexte 6"/>
          <p:cNvSpPr txBox="1">
            <a:spLocks noChangeArrowheads="1"/>
          </p:cNvSpPr>
          <p:nvPr/>
        </p:nvSpPr>
        <p:spPr bwMode="auto">
          <a:xfrm>
            <a:off x="134940" y="1125539"/>
            <a:ext cx="8829675"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Fatalisme, découragement, démission morale ou laxisme du peuple</a:t>
            </a:r>
            <a:r>
              <a:rPr lang="fr-FR" altLang="fr-FR" sz="1600" dirty="0">
                <a:latin typeface="Arial" panose="020B0604020202020204" pitchFamily="34" charset="0"/>
              </a:rPr>
              <a:t> :</a:t>
            </a:r>
          </a:p>
          <a:p>
            <a:pPr eaLnBrk="1" hangingPunct="1">
              <a:spcBef>
                <a:spcPct val="0"/>
              </a:spcBef>
              <a:buFontTx/>
              <a:buNone/>
            </a:pPr>
            <a:endParaRPr lang="fr-FR" altLang="fr-FR" sz="1400" u="sng"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Qui n'a pas dit à son ami venu visiter le pays : </a:t>
            </a:r>
            <a:r>
              <a:rPr lang="fr-FR" altLang="fr-FR" sz="1400" i="1" dirty="0">
                <a:latin typeface="Arial" panose="020B0604020202020204" pitchFamily="34" charset="0"/>
              </a:rPr>
              <a:t> »Fais attention aux voleurs et aux arnaqueurs. Les [Marocains | Malgache | Béninois …] c'est des arnaqueurs, tu sais ».</a:t>
            </a:r>
          </a:p>
          <a:p>
            <a:pPr algn="just" eaLnBrk="1" hangingPunct="1">
              <a:spcBef>
                <a:spcPct val="0"/>
              </a:spcBef>
              <a:buFontTx/>
              <a:buNone/>
            </a:pPr>
            <a:endParaRPr lang="fr-FR" altLang="fr-FR" sz="1400" i="1"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Ce qui est encore Pire (ou le Plus pire :p) </a:t>
            </a:r>
            <a:r>
              <a:rPr lang="fr-FR" altLang="fr-FR" sz="1400" b="1" dirty="0">
                <a:latin typeface="Arial" panose="020B0604020202020204" pitchFamily="34" charset="0"/>
              </a:rPr>
              <a:t>à force de nous marteler, à coups de classements _ assez subjectifs _ que nous sommes les plus mauvais | corrompus, nous le deviendrons :</a:t>
            </a:r>
            <a:r>
              <a:rPr lang="fr-FR" altLang="fr-FR" sz="1400" dirty="0">
                <a:latin typeface="Arial" panose="020B0604020202020204" pitchFamily="34" charset="0"/>
              </a:rPr>
              <a:t> C'est comme si on répétait à une enfant, tu es méchant tu es méchant... Il le deviendra par la force des choses : c'est ce que certains psychologues appellent : The Self-</a:t>
            </a:r>
            <a:r>
              <a:rPr lang="fr-FR" altLang="fr-FR" sz="1400" dirty="0" err="1">
                <a:latin typeface="Arial" panose="020B0604020202020204" pitchFamily="34" charset="0"/>
              </a:rPr>
              <a:t>fulfilling</a:t>
            </a:r>
            <a:r>
              <a:rPr lang="fr-FR" altLang="fr-FR" sz="1400" dirty="0">
                <a:latin typeface="Arial" panose="020B0604020202020204" pitchFamily="34" charset="0"/>
              </a:rPr>
              <a:t> </a:t>
            </a:r>
            <a:r>
              <a:rPr lang="fr-FR" altLang="fr-FR" sz="1400" dirty="0" err="1">
                <a:latin typeface="Arial" panose="020B0604020202020204" pitchFamily="34" charset="0"/>
              </a:rPr>
              <a:t>Prophecy</a:t>
            </a:r>
            <a:r>
              <a:rPr lang="fr-FR" altLang="fr-FR" sz="1400" dirty="0">
                <a:latin typeface="Arial" panose="020B0604020202020204" pitchFamily="34" charset="0"/>
              </a:rPr>
              <a:t> (</a:t>
            </a:r>
            <a:r>
              <a:rPr lang="fr-FR" altLang="fr-FR" sz="1400" dirty="0">
                <a:latin typeface="Arial" panose="020B0604020202020204" pitchFamily="34" charset="0"/>
                <a:hlinkClick r:id="rId2"/>
              </a:rPr>
              <a:t>la prophétie auto-réalisatrice</a:t>
            </a:r>
            <a:r>
              <a:rPr lang="fr-FR" altLang="fr-FR" sz="1400" dirty="0">
                <a:latin typeface="Arial" panose="020B0604020202020204" pitchFamily="34" charset="0"/>
              </a:rPr>
              <a:t>).</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médias par manque de courage et par manque de professionnalisme choisissent de généraliser et dire que toute la société du pays est corrompue. Les médias se cachent derrière des généralités au lieu de faire de vraies enquêtes sur des cas bien précis.</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gens des pays corrompus ont une si mauvaise appréciation d’eux-mêmes qu’ils se disent :</a:t>
            </a:r>
          </a:p>
          <a:p>
            <a:pPr algn="just" eaLnBrk="1" hangingPunct="1">
              <a:spcBef>
                <a:spcPct val="0"/>
              </a:spcBef>
              <a:buFontTx/>
              <a:buNone/>
            </a:pPr>
            <a:br>
              <a:rPr lang="fr-FR" altLang="fr-FR" sz="1400" dirty="0">
                <a:latin typeface="Arial" panose="020B0604020202020204" pitchFamily="34" charset="0"/>
              </a:rPr>
            </a:br>
            <a:r>
              <a:rPr lang="fr-FR" altLang="fr-FR" sz="1400" dirty="0">
                <a:latin typeface="Arial" panose="020B0604020202020204" pitchFamily="34" charset="0"/>
              </a:rPr>
              <a:t>« </a:t>
            </a:r>
            <a:r>
              <a:rPr lang="fr-FR" altLang="fr-FR" sz="1400" i="1" dirty="0">
                <a:latin typeface="Arial" panose="020B0604020202020204" pitchFamily="34" charset="0"/>
              </a:rPr>
              <a:t>Nous ne pourrons jamais nous en sortir. Et d'ailleurs, même si  nous essayons de changer quoi que ce soit, on n'y arriverai pas. Et puis tout le monde prend du Bakchich, Pourquoi pas Nous. Alors à quoi bon ? </a:t>
            </a:r>
            <a:r>
              <a:rPr lang="fr-FR" altLang="fr-FR" sz="1400" dirty="0">
                <a:latin typeface="Arial" panose="020B0604020202020204" pitchFamily="34" charset="0"/>
              </a:rPr>
              <a:t>».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Ainsi, ils justifient leur incapacité à faire bouger les choses : ça les réconforte et ça calme leurs envies de se battre.</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Le Maroc est le plus PIRE pays au Monde ? Le plus corrompu, le plus nul... ?, </a:t>
            </a:r>
            <a:r>
              <a:rPr lang="fr-FR" altLang="fr-FR" sz="1200" dirty="0">
                <a:latin typeface="Arial" panose="020B0604020202020204" pitchFamily="34" charset="0"/>
                <a:hlinkClick r:id="rId3"/>
              </a:rPr>
              <a:t>http://www.bigbrother.ma/2010/09/le-maroc-est-le-plus-pire-pays-au-monde.html</a:t>
            </a:r>
            <a:r>
              <a:rPr lang="fr-FR" altLang="fr-FR" sz="1200" dirty="0">
                <a:latin typeface="Arial" panose="020B0604020202020204" pitchFamily="34" charset="0"/>
              </a:rPr>
              <a:t> </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400" u="sng" dirty="0">
                <a:latin typeface="Arial" panose="020B0604020202020204" pitchFamily="34" charset="0"/>
              </a:rPr>
              <a:t>Fatalisme</a:t>
            </a:r>
            <a:r>
              <a:rPr lang="fr-FR" altLang="fr-FR" sz="1400" dirty="0">
                <a:latin typeface="Arial" panose="020B0604020202020204" pitchFamily="34" charset="0"/>
              </a:rPr>
              <a:t> : « </a:t>
            </a:r>
            <a:r>
              <a:rPr lang="fr-FR" altLang="fr-FR" sz="1400" i="1" dirty="0">
                <a:latin typeface="Arial" panose="020B0604020202020204" pitchFamily="34" charset="0"/>
              </a:rPr>
              <a:t>C’est Dieu qui l’a voulu</a:t>
            </a:r>
            <a:r>
              <a:rPr lang="fr-FR" altLang="fr-FR" sz="1400" dirty="0">
                <a:latin typeface="Arial" panose="020B0604020202020204" pitchFamily="34" charset="0"/>
              </a:rPr>
              <a:t> » (« </a:t>
            </a:r>
            <a:r>
              <a:rPr lang="fr-FR" altLang="fr-FR" sz="1400" i="1" dirty="0" err="1">
                <a:latin typeface="Arial" panose="020B0604020202020204" pitchFamily="34" charset="0"/>
              </a:rPr>
              <a:t>Inch</a:t>
            </a:r>
            <a:r>
              <a:rPr lang="fr-FR" altLang="fr-FR" sz="1400" i="1" dirty="0">
                <a:latin typeface="Arial" panose="020B0604020202020204" pitchFamily="34" charset="0"/>
              </a:rPr>
              <a:t> Allah</a:t>
            </a:r>
            <a:r>
              <a:rPr lang="fr-FR" altLang="fr-FR" sz="1400" dirty="0">
                <a:latin typeface="Arial" panose="020B0604020202020204" pitchFamily="34" charset="0"/>
              </a:rPr>
              <a:t> »). Enfermement dans la plainte, sans action concrète.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4643439"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3123" name="Espace réservé du numéro de diapositive 2"/>
          <p:cNvSpPr txBox="1">
            <a:spLocks/>
          </p:cNvSpPr>
          <p:nvPr/>
        </p:nvSpPr>
        <p:spPr bwMode="auto">
          <a:xfrm>
            <a:off x="8281988" y="16986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DE476F1-24A7-4525-B13F-1D6D9C21F6EB}" type="slidenum">
              <a:rPr lang="fr-FR" altLang="fr-FR" sz="1200">
                <a:solidFill>
                  <a:srgbClr val="898989"/>
                </a:solidFill>
              </a:rPr>
              <a:pPr algn="r" eaLnBrk="1" hangingPunct="1">
                <a:spcBef>
                  <a:spcPct val="0"/>
                </a:spcBef>
                <a:buFontTx/>
                <a:buNone/>
              </a:pPr>
              <a:t>157</a:t>
            </a:fld>
            <a:endParaRPr lang="fr-FR" altLang="fr-FR" sz="1200">
              <a:solidFill>
                <a:srgbClr val="898989"/>
              </a:solidFill>
            </a:endParaRPr>
          </a:p>
        </p:txBody>
      </p:sp>
      <p:sp>
        <p:nvSpPr>
          <p:cNvPr id="133124" name="ZoneTexte 3"/>
          <p:cNvSpPr txBox="1">
            <a:spLocks noChangeArrowheads="1"/>
          </p:cNvSpPr>
          <p:nvPr/>
        </p:nvSpPr>
        <p:spPr bwMode="auto">
          <a:xfrm>
            <a:off x="123827" y="176213"/>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3125" name="ZoneTexte 3"/>
          <p:cNvSpPr txBox="1">
            <a:spLocks noChangeArrowheads="1"/>
          </p:cNvSpPr>
          <p:nvPr/>
        </p:nvSpPr>
        <p:spPr bwMode="auto">
          <a:xfrm>
            <a:off x="134939" y="655639"/>
            <a:ext cx="581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9.3. </a:t>
            </a:r>
            <a:r>
              <a:rPr lang="fr-FR" altLang="fr-FR" sz="1800" b="1"/>
              <a:t>Les origines ou racines psychologiques de la corruption</a:t>
            </a:r>
          </a:p>
        </p:txBody>
      </p:sp>
      <p:sp>
        <p:nvSpPr>
          <p:cNvPr id="133126" name="ZoneTexte 6"/>
          <p:cNvSpPr txBox="1">
            <a:spLocks noChangeArrowheads="1"/>
          </p:cNvSpPr>
          <p:nvPr/>
        </p:nvSpPr>
        <p:spPr bwMode="auto">
          <a:xfrm>
            <a:off x="134940" y="1125540"/>
            <a:ext cx="8829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Auto-aveuglement, esprit de clan, esprit d’appareil, faiblesse morale</a:t>
            </a:r>
            <a:r>
              <a:rPr lang="fr-FR" altLang="fr-FR" sz="1600" dirty="0">
                <a:latin typeface="Arial" panose="020B0604020202020204" pitchFamily="34" charset="0"/>
              </a:rPr>
              <a:t> :</a:t>
            </a:r>
          </a:p>
        </p:txBody>
      </p:sp>
      <p:sp>
        <p:nvSpPr>
          <p:cNvPr id="2" name="ZoneTexte 1"/>
          <p:cNvSpPr txBox="1"/>
          <p:nvPr/>
        </p:nvSpPr>
        <p:spPr>
          <a:xfrm>
            <a:off x="87317" y="1467377"/>
            <a:ext cx="8877298" cy="5324535"/>
          </a:xfrm>
          <a:prstGeom prst="rect">
            <a:avLst/>
          </a:prstGeom>
          <a:noFill/>
        </p:spPr>
        <p:txBody>
          <a:bodyPr wrap="square" rtlCol="0">
            <a:spAutoFit/>
          </a:bodyPr>
          <a:lstStyle/>
          <a:p>
            <a:pPr algn="just"/>
            <a:r>
              <a:rPr lang="fr-FR" sz="1400" dirty="0">
                <a:solidFill>
                  <a:srgbClr val="003300"/>
                </a:solidFill>
              </a:rPr>
              <a:t>Les psychologue Dickson et Kelly ont constaté que </a:t>
            </a:r>
            <a:r>
              <a:rPr lang="fr-FR" sz="1400" dirty="0">
                <a:solidFill>
                  <a:srgbClr val="FF0000"/>
                </a:solidFill>
              </a:rPr>
              <a:t>nous aimions particulièrement la flatterie et les discours qui nous valorisent</a:t>
            </a:r>
            <a:r>
              <a:rPr lang="fr-FR" sz="1400" dirty="0">
                <a:solidFill>
                  <a:srgbClr val="003300"/>
                </a:solidFill>
              </a:rPr>
              <a:t>. D’après leurs différentes études, les traits de caractère qui nous avantagent sont plus facilement acceptés, par nous, que ceux qui nous désavantagent. Les dictateurs populistes savent justement manipuler, flatter et « justifier » l’ego et les bas instincts (la vanité etc.) qu’il a en nous.</a:t>
            </a:r>
          </a:p>
          <a:p>
            <a:pPr algn="just"/>
            <a:r>
              <a:rPr lang="fr-FR" altLang="fr-FR" sz="1400" u="sng" dirty="0">
                <a:solidFill>
                  <a:srgbClr val="003300"/>
                </a:solidFill>
              </a:rPr>
              <a:t>Dissonance cognitive </a:t>
            </a:r>
            <a:r>
              <a:rPr lang="fr-FR" altLang="fr-FR" sz="1400" dirty="0">
                <a:solidFill>
                  <a:srgbClr val="003300"/>
                </a:solidFill>
              </a:rPr>
              <a:t>: </a:t>
            </a:r>
          </a:p>
          <a:p>
            <a:pPr algn="just"/>
            <a:r>
              <a:rPr lang="fr-FR" altLang="fr-FR" sz="1400" dirty="0">
                <a:solidFill>
                  <a:srgbClr val="003300"/>
                </a:solidFill>
              </a:rPr>
              <a:t>Il y a souvent </a:t>
            </a:r>
            <a:r>
              <a:rPr lang="fr-FR" sz="1400" i="1" dirty="0">
                <a:solidFill>
                  <a:srgbClr val="003300"/>
                </a:solidFill>
              </a:rPr>
              <a:t>un biais [de raisonnement] chez nous qui lui nous remarquer toute information permettant de confirmer  notre croyance, et sous-évaluer tout élément qui la contredit. </a:t>
            </a:r>
            <a:r>
              <a:rPr lang="fr-FR" sz="900" i="1" dirty="0">
                <a:solidFill>
                  <a:srgbClr val="002060"/>
                </a:solidFill>
              </a:rPr>
              <a:t>Nul n’est plus sourd que celui qui ne veut pas entendre.</a:t>
            </a:r>
            <a:r>
              <a:rPr lang="fr-FR" sz="1400" i="1" dirty="0">
                <a:solidFill>
                  <a:srgbClr val="003300"/>
                </a:solidFill>
              </a:rPr>
              <a:t> </a:t>
            </a:r>
          </a:p>
          <a:p>
            <a:pPr algn="just"/>
            <a:r>
              <a:rPr lang="fr-FR" sz="1400" u="sng" dirty="0">
                <a:solidFill>
                  <a:srgbClr val="003300"/>
                </a:solidFill>
              </a:rPr>
              <a:t>Facteurs influençant le conformisme</a:t>
            </a:r>
            <a:r>
              <a:rPr lang="fr-FR" sz="1400" dirty="0">
                <a:solidFill>
                  <a:srgbClr val="003300"/>
                </a:solidFill>
              </a:rPr>
              <a:t> : </a:t>
            </a:r>
          </a:p>
          <a:p>
            <a:pPr algn="just"/>
            <a:r>
              <a:rPr lang="fr-FR" sz="1400" dirty="0">
                <a:solidFill>
                  <a:srgbClr val="003300"/>
                </a:solidFill>
              </a:rPr>
              <a:t>Ce sont tous les facteurs allant impliquer l’influence informationnelle et/ou l’influence normative (par exemple, la taille du groupe, la difficulté de la tâche, l’attrait du groupe, la confiance en soi du sujet « naïf », etc.). </a:t>
            </a:r>
            <a:r>
              <a:rPr lang="fr-FR" altLang="fr-FR" sz="1400" dirty="0">
                <a:solidFill>
                  <a:srgbClr val="003300"/>
                </a:solidFill>
              </a:rPr>
              <a:t>Les individus subissent souvent 2 influences, </a:t>
            </a:r>
            <a:r>
              <a:rPr lang="fr-FR" sz="1400" dirty="0">
                <a:solidFill>
                  <a:srgbClr val="003300"/>
                </a:solidFill>
              </a:rPr>
              <a:t>une influence </a:t>
            </a:r>
            <a:r>
              <a:rPr lang="fr-FR" sz="1400" b="1" dirty="0">
                <a:solidFill>
                  <a:srgbClr val="003300"/>
                </a:solidFill>
              </a:rPr>
              <a:t>informationnelle</a:t>
            </a:r>
            <a:r>
              <a:rPr lang="fr-FR" sz="1400" dirty="0">
                <a:solidFill>
                  <a:srgbClr val="003300"/>
                </a:solidFill>
              </a:rPr>
              <a:t> (</a:t>
            </a:r>
            <a:r>
              <a:rPr lang="fr-FR" sz="1400" dirty="0">
                <a:solidFill>
                  <a:srgbClr val="FF0000"/>
                </a:solidFill>
              </a:rPr>
              <a:t>le groupe a raison contre l’individu</a:t>
            </a:r>
            <a:r>
              <a:rPr lang="fr-FR" sz="1400" dirty="0">
                <a:solidFill>
                  <a:srgbClr val="003300"/>
                </a:solidFill>
              </a:rPr>
              <a:t>) et une influence </a:t>
            </a:r>
            <a:r>
              <a:rPr lang="fr-FR" sz="1400" b="1" dirty="0">
                <a:solidFill>
                  <a:srgbClr val="003300"/>
                </a:solidFill>
              </a:rPr>
              <a:t>normative</a:t>
            </a:r>
            <a:r>
              <a:rPr lang="fr-FR" sz="1400" dirty="0">
                <a:solidFill>
                  <a:srgbClr val="003300"/>
                </a:solidFill>
              </a:rPr>
              <a:t> (</a:t>
            </a:r>
            <a:r>
              <a:rPr lang="fr-FR" sz="1400" dirty="0">
                <a:solidFill>
                  <a:srgbClr val="FF0000"/>
                </a:solidFill>
              </a:rPr>
              <a:t>il est plus coûteux de subir la désapprobation du groupe que de se conformer</a:t>
            </a:r>
            <a:r>
              <a:rPr lang="fr-FR" sz="1400" dirty="0">
                <a:solidFill>
                  <a:srgbClr val="003300"/>
                </a:solidFill>
              </a:rPr>
              <a:t>).</a:t>
            </a:r>
            <a:r>
              <a:rPr lang="fr-FR" sz="1400" dirty="0"/>
              <a:t>  </a:t>
            </a:r>
            <a:r>
              <a:rPr lang="fr-FR" sz="1400" dirty="0">
                <a:solidFill>
                  <a:srgbClr val="003300"/>
                </a:solidFill>
              </a:rPr>
              <a:t>Des personnes, sous </a:t>
            </a:r>
            <a:r>
              <a:rPr lang="fr-FR" sz="1400" dirty="0">
                <a:solidFill>
                  <a:srgbClr val="FF0000"/>
                </a:solidFill>
              </a:rPr>
              <a:t>l’effet d’un groupe</a:t>
            </a:r>
            <a:r>
              <a:rPr lang="fr-FR" sz="1400" dirty="0">
                <a:solidFill>
                  <a:srgbClr val="003300"/>
                </a:solidFill>
              </a:rPr>
              <a:t>, verront ou témoigneront d’une chose qu’elles n’ont pas objectivement et physiquement vue (comme lors de « miracles religieux »), d’autant qu’en plus, le sens commun véhicule l’idée qu’une minorité d’individus ne peut guère influencer une majorité écrasante (par exemple avec l’effet mouton de Panurge ou effet « </a:t>
            </a:r>
            <a:r>
              <a:rPr lang="fr-FR" sz="1400" i="1" dirty="0">
                <a:solidFill>
                  <a:srgbClr val="003300"/>
                </a:solidFill>
              </a:rPr>
              <a:t>les loups hurlent avec les loups</a:t>
            </a:r>
            <a:r>
              <a:rPr lang="fr-FR" sz="1400" dirty="0">
                <a:solidFill>
                  <a:srgbClr val="003300"/>
                </a:solidFill>
              </a:rPr>
              <a:t> », </a:t>
            </a:r>
            <a:r>
              <a:rPr lang="fr-FR" sz="1400" dirty="0">
                <a:solidFill>
                  <a:srgbClr val="FF0000"/>
                </a:solidFill>
              </a:rPr>
              <a:t>lié à la peur de la puissance du groupe</a:t>
            </a:r>
            <a:r>
              <a:rPr lang="fr-FR" sz="1400" dirty="0">
                <a:solidFill>
                  <a:srgbClr val="003300"/>
                </a:solidFill>
              </a:rPr>
              <a:t>).</a:t>
            </a:r>
          </a:p>
          <a:p>
            <a:pPr algn="just"/>
            <a:r>
              <a:rPr lang="fr-FR" sz="1400" dirty="0">
                <a:solidFill>
                  <a:srgbClr val="003300"/>
                </a:solidFill>
              </a:rPr>
              <a:t>Par certaines techniques de persuasion utilisées par les vendeurs, les politiques, les sectes, les escrocs …, un individu peut être amené à faire des choses contre son gré, choses qu’il ne ferait pas dans des conditions normales (°), y compris accomplir des actes extrêmes, comme torturer autrui, donner de l’argent, donner de son temps à une cause, etc. (+)(*).</a:t>
            </a:r>
          </a:p>
          <a:p>
            <a:pPr algn="just"/>
            <a:r>
              <a:rPr lang="fr-FR" sz="1200" dirty="0">
                <a:solidFill>
                  <a:srgbClr val="003300"/>
                </a:solidFill>
              </a:rPr>
              <a:t>(°) Robert </a:t>
            </a:r>
            <a:r>
              <a:rPr lang="fr-FR" sz="1200" dirty="0" err="1">
                <a:solidFill>
                  <a:srgbClr val="003300"/>
                </a:solidFill>
              </a:rPr>
              <a:t>Cialdini</a:t>
            </a:r>
            <a:r>
              <a:rPr lang="fr-FR" sz="1200" dirty="0">
                <a:solidFill>
                  <a:srgbClr val="003300"/>
                </a:solidFill>
              </a:rPr>
              <a:t>, Marie-Christine Guyon,  </a:t>
            </a:r>
            <a:r>
              <a:rPr lang="fr-FR" sz="1200" i="1" dirty="0">
                <a:solidFill>
                  <a:srgbClr val="003300"/>
                </a:solidFill>
              </a:rPr>
              <a:t>Influence et Manipulation</a:t>
            </a:r>
            <a:r>
              <a:rPr lang="fr-FR" sz="1200" dirty="0">
                <a:solidFill>
                  <a:srgbClr val="003300"/>
                </a:solidFill>
              </a:rPr>
              <a:t> : </a:t>
            </a:r>
            <a:r>
              <a:rPr lang="fr-FR" sz="1200" i="1" dirty="0">
                <a:solidFill>
                  <a:srgbClr val="003300"/>
                </a:solidFill>
              </a:rPr>
              <a:t>Comprendre et</a:t>
            </a:r>
            <a:r>
              <a:rPr lang="fr-FR" sz="1200" dirty="0">
                <a:solidFill>
                  <a:srgbClr val="003300"/>
                </a:solidFill>
              </a:rPr>
              <a:t> </a:t>
            </a:r>
            <a:r>
              <a:rPr lang="fr-FR" sz="1200" i="1" dirty="0">
                <a:solidFill>
                  <a:srgbClr val="003300"/>
                </a:solidFill>
              </a:rPr>
              <a:t>Maîtriser les mécanismes et les techniques de persuasion</a:t>
            </a:r>
            <a:r>
              <a:rPr lang="fr-FR" sz="1200" dirty="0">
                <a:solidFill>
                  <a:srgbClr val="003300"/>
                </a:solidFill>
              </a:rPr>
              <a:t>, et Robert </a:t>
            </a:r>
            <a:r>
              <a:rPr lang="fr-FR" sz="1200" dirty="0" err="1">
                <a:solidFill>
                  <a:srgbClr val="003300"/>
                </a:solidFill>
              </a:rPr>
              <a:t>Cialdini</a:t>
            </a:r>
            <a:r>
              <a:rPr lang="fr-FR" sz="1200" dirty="0">
                <a:solidFill>
                  <a:srgbClr val="003300"/>
                </a:solidFill>
              </a:rPr>
              <a:t>, Marie-Christine Guyon, </a:t>
            </a:r>
            <a:r>
              <a:rPr lang="fr-FR" sz="1200" i="1" dirty="0">
                <a:solidFill>
                  <a:srgbClr val="003300"/>
                </a:solidFill>
              </a:rPr>
              <a:t>First Editions, 2004. </a:t>
            </a:r>
            <a:endParaRPr lang="fr-FR" sz="1200" dirty="0">
              <a:solidFill>
                <a:srgbClr val="003300"/>
              </a:solidFill>
            </a:endParaRPr>
          </a:p>
          <a:p>
            <a:pPr algn="just"/>
            <a:r>
              <a:rPr lang="fr-FR" sz="1200" dirty="0">
                <a:solidFill>
                  <a:srgbClr val="003300"/>
                </a:solidFill>
              </a:rPr>
              <a:t>(+) Nicolas </a:t>
            </a:r>
            <a:r>
              <a:rPr lang="fr-FR" sz="1200" dirty="0" err="1">
                <a:solidFill>
                  <a:srgbClr val="003300"/>
                </a:solidFill>
              </a:rPr>
              <a:t>Guéguen</a:t>
            </a:r>
            <a:r>
              <a:rPr lang="fr-FR" sz="1200" dirty="0">
                <a:solidFill>
                  <a:srgbClr val="003300"/>
                </a:solidFill>
              </a:rPr>
              <a:t>,  </a:t>
            </a:r>
            <a:r>
              <a:rPr lang="fr-FR" sz="1200" i="1" dirty="0">
                <a:solidFill>
                  <a:srgbClr val="003300"/>
                </a:solidFill>
              </a:rPr>
              <a:t>Psychologie  de la manipulation et de la soumission</a:t>
            </a:r>
            <a:r>
              <a:rPr lang="fr-FR" sz="1200" dirty="0">
                <a:solidFill>
                  <a:srgbClr val="003300"/>
                </a:solidFill>
              </a:rPr>
              <a:t> </a:t>
            </a:r>
            <a:r>
              <a:rPr lang="fr-FR" sz="1200" dirty="0" err="1">
                <a:solidFill>
                  <a:srgbClr val="003300"/>
                </a:solidFill>
              </a:rPr>
              <a:t>Dunod</a:t>
            </a:r>
            <a:r>
              <a:rPr lang="fr-FR" sz="1200" dirty="0">
                <a:solidFill>
                  <a:srgbClr val="003300"/>
                </a:solidFill>
              </a:rPr>
              <a:t> 2004. </a:t>
            </a:r>
          </a:p>
          <a:p>
            <a:pPr algn="just"/>
            <a:r>
              <a:rPr lang="fr-FR" sz="1200" dirty="0">
                <a:solidFill>
                  <a:srgbClr val="003300"/>
                </a:solidFill>
              </a:rPr>
              <a:t>(*) Robert-Vincent Joule et Jean-Léon </a:t>
            </a:r>
            <a:r>
              <a:rPr lang="fr-FR" sz="1200" dirty="0" err="1">
                <a:solidFill>
                  <a:srgbClr val="003300"/>
                </a:solidFill>
              </a:rPr>
              <a:t>Beauvois</a:t>
            </a:r>
            <a:r>
              <a:rPr lang="fr-FR" sz="1200" dirty="0">
                <a:solidFill>
                  <a:srgbClr val="003300"/>
                </a:solidFill>
              </a:rPr>
              <a:t>, </a:t>
            </a:r>
            <a:r>
              <a:rPr lang="fr-FR" sz="1200" i="1" dirty="0">
                <a:solidFill>
                  <a:srgbClr val="003300"/>
                </a:solidFill>
              </a:rPr>
              <a:t>La soumission librement consentie : Comment amener les gens à faire librement ce qu’ils doivent faire,</a:t>
            </a:r>
            <a:r>
              <a:rPr lang="fr-FR" sz="1200" dirty="0">
                <a:solidFill>
                  <a:srgbClr val="003300"/>
                </a:solidFill>
              </a:rPr>
              <a:t> Presses Universitaires de France – PUF, 1999.</a:t>
            </a:r>
          </a:p>
        </p:txBody>
      </p:sp>
    </p:spTree>
    <p:extLst>
      <p:ext uri="{BB962C8B-B14F-4D97-AF65-F5344CB8AC3E}">
        <p14:creationId xmlns:p14="http://schemas.microsoft.com/office/powerpoint/2010/main" val="12335685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ChangeArrowheads="1"/>
          </p:cNvSpPr>
          <p:nvPr/>
        </p:nvSpPr>
        <p:spPr bwMode="auto">
          <a:xfrm>
            <a:off x="44275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4147" name="Espace réservé du numéro de diapositive 2"/>
          <p:cNvSpPr txBox="1">
            <a:spLocks/>
          </p:cNvSpPr>
          <p:nvPr/>
        </p:nvSpPr>
        <p:spPr bwMode="auto">
          <a:xfrm>
            <a:off x="817880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0076F14-9ECF-4748-BA14-FE15B96DB821}" type="slidenum">
              <a:rPr lang="fr-FR" altLang="fr-FR" sz="1200">
                <a:solidFill>
                  <a:srgbClr val="898989"/>
                </a:solidFill>
              </a:rPr>
              <a:pPr algn="r" eaLnBrk="1" hangingPunct="1">
                <a:spcBef>
                  <a:spcPct val="0"/>
                </a:spcBef>
                <a:buFontTx/>
                <a:buNone/>
              </a:pPr>
              <a:t>158</a:t>
            </a:fld>
            <a:endParaRPr lang="fr-FR" altLang="fr-FR" sz="1200">
              <a:solidFill>
                <a:srgbClr val="898989"/>
              </a:solidFill>
            </a:endParaRPr>
          </a:p>
        </p:txBody>
      </p:sp>
      <p:sp>
        <p:nvSpPr>
          <p:cNvPr id="134148" name="ZoneTexte 3"/>
          <p:cNvSpPr txBox="1">
            <a:spLocks noChangeArrowheads="1"/>
          </p:cNvSpPr>
          <p:nvPr/>
        </p:nvSpPr>
        <p:spPr bwMode="auto">
          <a:xfrm>
            <a:off x="323850" y="1700214"/>
            <a:ext cx="8585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4800" b="1"/>
              <a:t>9.4. Profil psychologique et mentalité des hommes corrompus</a:t>
            </a:r>
          </a:p>
        </p:txBody>
      </p:sp>
      <p:sp>
        <p:nvSpPr>
          <p:cNvPr id="134149" name="ZoneTexte 3"/>
          <p:cNvSpPr txBox="1">
            <a:spLocks noChangeArrowheads="1"/>
          </p:cNvSpPr>
          <p:nvPr/>
        </p:nvSpPr>
        <p:spPr bwMode="auto">
          <a:xfrm>
            <a:off x="111127" y="188913"/>
            <a:ext cx="431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23554" name="Picture 2" descr="D:\Users\blisan\Pictures\perso\corruption-images\nos deputes payes à rien fa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917" y="4342848"/>
            <a:ext cx="2952328" cy="23221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sers\blisan\Pictures\perso\poutine culte personnalité\poutine culte personnalité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0" y="4579834"/>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D:\Users\blisan\Pictures\perso\poutine culte personnalité\caricature de pout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589359"/>
            <a:ext cx="2505075" cy="1819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38115" y="1485902"/>
            <a:ext cx="889793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latin typeface="Arial" panose="020B0604020202020204" pitchFamily="34" charset="0"/>
              </a:rPr>
              <a:t>Ils sont le plus souvent intelligents, animés par l’égoïsme, la jalousie, l’envie, l’esprit de revanche (sociale …), le désir de pouvoir, de puissance (de toute puissance), l’absence de sentiments ou de scrupule et le mépris des autres. Ils considéreront (à tort ou à raison) les religions comme des « légendes dorés » et les croyants comme des gogos, Jésus, ceux qui veulent améliorer le monde et les idéalistes comme de grands naïfs ou utopistes … Ils considèrent les gens comme des enfants, incapables d’être responsables et honnêtes.</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Selon Adolf Hitler : "</a:t>
            </a:r>
            <a:r>
              <a:rPr lang="fr-FR" altLang="fr-FR" sz="1600" i="1">
                <a:latin typeface="Arial" panose="020B0604020202020204" pitchFamily="34" charset="0"/>
              </a:rPr>
              <a:t>Un très haut degré de liberté individuelle n’est pas nécessairement le signe d’un haut degré de civilisation. Au contraire, c’est la limitation de cette liberté, dans le cadre d’une organisation qui comprend les hommes de la même race, qui est le marqueur réel du degré de civilisation atteint. </a:t>
            </a:r>
            <a:r>
              <a:rPr lang="fr-FR" altLang="fr-FR" sz="1600" b="1" i="1">
                <a:latin typeface="Arial" panose="020B0604020202020204" pitchFamily="34" charset="0"/>
              </a:rPr>
              <a:t>Si les hommes recevaient une entière liberté d’action, ils se comporteraient immédiatement comme des singes. Desserrez les rênes du pouvoir, donnez plus de liberté à l’individu et vous conduirez le peuple à la décadence</a:t>
            </a:r>
            <a:r>
              <a:rPr lang="fr-FR" altLang="fr-FR" sz="1600">
                <a:latin typeface="Arial" panose="020B0604020202020204" pitchFamily="34" charset="0"/>
              </a:rPr>
              <a:t>".</a:t>
            </a:r>
          </a:p>
        </p:txBody>
      </p:sp>
      <p:sp>
        <p:nvSpPr>
          <p:cNvPr id="135171" name="Rectangle 1"/>
          <p:cNvSpPr>
            <a:spLocks noChangeArrowheads="1"/>
          </p:cNvSpPr>
          <p:nvPr/>
        </p:nvSpPr>
        <p:spPr bwMode="auto">
          <a:xfrm>
            <a:off x="44275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5172" name="Espace réservé du numéro de diapositive 2"/>
          <p:cNvSpPr txBox="1">
            <a:spLocks/>
          </p:cNvSpPr>
          <p:nvPr/>
        </p:nvSpPr>
        <p:spPr bwMode="auto">
          <a:xfrm>
            <a:off x="817880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AC21FB6-EE8B-493E-BD4F-12718A6594F2}" type="slidenum">
              <a:rPr lang="fr-FR" altLang="fr-FR" sz="1200">
                <a:solidFill>
                  <a:srgbClr val="898989"/>
                </a:solidFill>
              </a:rPr>
              <a:pPr algn="r" eaLnBrk="1" hangingPunct="1">
                <a:spcBef>
                  <a:spcPct val="0"/>
                </a:spcBef>
                <a:buFontTx/>
                <a:buNone/>
              </a:pPr>
              <a:t>159</a:t>
            </a:fld>
            <a:endParaRPr lang="fr-FR" altLang="fr-FR" sz="1200">
              <a:solidFill>
                <a:srgbClr val="898989"/>
              </a:solidFill>
            </a:endParaRPr>
          </a:p>
        </p:txBody>
      </p:sp>
      <p:sp>
        <p:nvSpPr>
          <p:cNvPr id="135173" name="ZoneTexte 3"/>
          <p:cNvSpPr txBox="1">
            <a:spLocks noChangeArrowheads="1"/>
          </p:cNvSpPr>
          <p:nvPr/>
        </p:nvSpPr>
        <p:spPr bwMode="auto">
          <a:xfrm>
            <a:off x="155576" y="649289"/>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135174" name="ZoneTexte 5"/>
          <p:cNvSpPr txBox="1">
            <a:spLocks noChangeArrowheads="1"/>
          </p:cNvSpPr>
          <p:nvPr/>
        </p:nvSpPr>
        <p:spPr bwMode="auto">
          <a:xfrm>
            <a:off x="138114" y="1023939"/>
            <a:ext cx="75456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Mélange de pragmatisme, d’opportunisme, de cynisme et de mépris des autres</a:t>
            </a:r>
            <a:r>
              <a:rPr lang="fr-FR" altLang="fr-FR" sz="1600">
                <a:latin typeface="Arial" panose="020B0604020202020204" pitchFamily="34" charset="0"/>
              </a:rPr>
              <a:t> : </a:t>
            </a:r>
          </a:p>
        </p:txBody>
      </p:sp>
      <p:sp>
        <p:nvSpPr>
          <p:cNvPr id="135175" name="ZoneTexte 3"/>
          <p:cNvSpPr txBox="1">
            <a:spLocks noChangeArrowheads="1"/>
          </p:cNvSpPr>
          <p:nvPr/>
        </p:nvSpPr>
        <p:spPr bwMode="auto">
          <a:xfrm>
            <a:off x="111127" y="188913"/>
            <a:ext cx="431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35176"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0600" y="4778376"/>
            <a:ext cx="28384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5" y="4735514"/>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9725" y="4835526"/>
            <a:ext cx="26098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250825" y="692151"/>
            <a:ext cx="87137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latin typeface="Arial" panose="020B0604020202020204" pitchFamily="34" charset="0"/>
              </a:rPr>
              <a:t>3. </a:t>
            </a:r>
            <a:r>
              <a:rPr lang="fr-FR" altLang="fr-FR" sz="1800" b="1" dirty="0">
                <a:latin typeface="Arial" panose="020B0604020202020204" pitchFamily="34" charset="0"/>
              </a:rPr>
              <a:t>L’étendue de la corruption dans le monde en chiffres</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pPr>
            <a:r>
              <a:rPr lang="fr-FR" altLang="fr-FR" sz="1800" dirty="0">
                <a:latin typeface="Arial" panose="020B0604020202020204" pitchFamily="34" charset="0"/>
              </a:rPr>
              <a:t>Plus de 1000 milliards de dollars de pots-de-vin sont versés chaque année dans les pays développés et les pays en développement </a:t>
            </a:r>
            <a:r>
              <a:rPr lang="fr-FR" altLang="fr-FR" sz="1400" dirty="0">
                <a:latin typeface="Arial" panose="020B0604020202020204" pitchFamily="34" charset="0"/>
              </a:rPr>
              <a:t>[Banque mondiale, </a:t>
            </a:r>
            <a:r>
              <a:rPr lang="fr-FR" altLang="fr-FR" sz="1400" dirty="0">
                <a:latin typeface="Arial" panose="020B0604020202020204" pitchFamily="34" charset="0"/>
                <a:hlinkClick r:id="rId2"/>
              </a:rPr>
              <a:t>www.worldbank.org</a:t>
            </a:r>
            <a:r>
              <a:rPr lang="fr-FR" altLang="fr-FR" sz="1400" dirty="0">
                <a:latin typeface="Arial" panose="020B0604020202020204" pitchFamily="34" charset="0"/>
              </a:rPr>
              <a:t>]</a:t>
            </a:r>
            <a:endParaRPr lang="fr-FR" altLang="fr-FR" sz="1800" dirty="0">
              <a:latin typeface="Arial" panose="020B0604020202020204" pitchFamily="34" charset="0"/>
            </a:endParaRPr>
          </a:p>
          <a:p>
            <a:pPr algn="just" eaLnBrk="1" hangingPunct="1">
              <a:spcBef>
                <a:spcPct val="0"/>
              </a:spcBef>
            </a:pPr>
            <a:r>
              <a:rPr lang="fr-FR" altLang="fr-FR" sz="1800" dirty="0">
                <a:latin typeface="Arial" panose="020B0604020202020204" pitchFamily="34" charset="0"/>
              </a:rPr>
              <a:t>La corruption et le transfert de fonds illicites contribuent à la fuite des capitaux en Afrique, où plus de 400 milliards de dollars, dont environ 100 milliards proviendraient du Nigéria, ont été détournés et mis à l'abri à l'étranger.</a:t>
            </a:r>
          </a:p>
          <a:p>
            <a:pPr algn="just" eaLnBrk="1" hangingPunct="1">
              <a:spcBef>
                <a:spcPct val="0"/>
              </a:spcBef>
              <a:buFontTx/>
              <a:buNone/>
            </a:pPr>
            <a:r>
              <a:rPr lang="fr-FR" altLang="fr-FR" sz="1400" dirty="0">
                <a:latin typeface="Arial" panose="020B0604020202020204" pitchFamily="34" charset="0"/>
              </a:rPr>
              <a:t>Nations unies - Office contre la drogue et le crime (OCDC / UNODC).</a:t>
            </a:r>
          </a:p>
        </p:txBody>
      </p:sp>
      <p:pic>
        <p:nvPicPr>
          <p:cNvPr id="14339" name="Image 5" descr="Mobut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2" y="2924177"/>
            <a:ext cx="10398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ZoneTexte 6"/>
          <p:cNvSpPr txBox="1">
            <a:spLocks noChangeArrowheads="1"/>
          </p:cNvSpPr>
          <p:nvPr/>
        </p:nvSpPr>
        <p:spPr bwMode="auto">
          <a:xfrm>
            <a:off x="1331913" y="2852739"/>
            <a:ext cx="76327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Mobutu Sese Seko, qui fut président du Zaïre de 1965 à 1997, aurait puisé dans le Trésor public quelque 5 milliards de dollars, soit le montant qu'atteignait alors la dette extérieure du pays. </a:t>
            </a:r>
            <a:r>
              <a:rPr lang="fr-FR" altLang="fr-FR" sz="1400">
                <a:latin typeface="Arial" panose="020B0604020202020204" pitchFamily="34" charset="0"/>
              </a:rPr>
              <a:t>Nations unies – OCDC / UNODC.</a:t>
            </a:r>
          </a:p>
          <a:p>
            <a:pPr eaLnBrk="1" hangingPunct="1">
              <a:spcBef>
                <a:spcPct val="0"/>
              </a:spcBef>
            </a:pPr>
            <a:r>
              <a:rPr lang="fr-FR" altLang="fr-FR" sz="1400">
                <a:latin typeface="Arial" panose="020B0604020202020204" pitchFamily="34" charset="0"/>
              </a:rPr>
              <a:t>Le dictateur philippin, F. MARCOS, aurait détourné, entre 1965-1986,  5 à 10 Milliards de  $.</a:t>
            </a:r>
          </a:p>
        </p:txBody>
      </p:sp>
      <p:sp>
        <p:nvSpPr>
          <p:cNvPr id="14341" name="ZoneTexte 7"/>
          <p:cNvSpPr txBox="1">
            <a:spLocks noChangeArrowheads="1"/>
          </p:cNvSpPr>
          <p:nvPr/>
        </p:nvSpPr>
        <p:spPr bwMode="auto">
          <a:xfrm>
            <a:off x="250827" y="4003675"/>
            <a:ext cx="8569325"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Investir dans un pays relativement corrompu peut coûter jusque 20 % de plus que dans un pays qui ne l'est pas.</a:t>
            </a:r>
          </a:p>
          <a:p>
            <a:pPr algn="just" eaLnBrk="1" hangingPunct="1">
              <a:spcBef>
                <a:spcPct val="0"/>
              </a:spcBef>
              <a:buFontTx/>
              <a:buNone/>
            </a:pPr>
            <a:r>
              <a:rPr lang="fr-FR" altLang="fr-FR" sz="1200">
                <a:latin typeface="Arial" panose="020B0604020202020204" pitchFamily="34" charset="0"/>
              </a:rPr>
              <a:t>[“</a:t>
            </a:r>
            <a:r>
              <a:rPr lang="fr-FR" altLang="fr-FR" sz="1200" i="1">
                <a:latin typeface="Arial" panose="020B0604020202020204" pitchFamily="34" charset="0"/>
              </a:rPr>
              <a:t>Economic Corruption: Some Facts</a:t>
            </a:r>
            <a:r>
              <a:rPr lang="fr-FR" altLang="fr-FR" sz="1200">
                <a:latin typeface="Arial" panose="020B0604020202020204" pitchFamily="34" charset="0"/>
              </a:rPr>
              <a:t>”, Daniel Kaufmann, huitième Conférence internationale contre la corruption, 1997]</a:t>
            </a:r>
            <a:r>
              <a:rPr lang="fr-FR" altLang="fr-FR" sz="1400">
                <a:latin typeface="Arial" panose="020B0604020202020204" pitchFamily="34" charset="0"/>
              </a:rPr>
              <a:t>.</a:t>
            </a:r>
          </a:p>
          <a:p>
            <a:pPr algn="just" eaLnBrk="1" hangingPunct="1">
              <a:spcBef>
                <a:spcPct val="0"/>
              </a:spcBef>
            </a:pPr>
            <a:r>
              <a:rPr lang="fr-FR" altLang="fr-FR" sz="1800">
                <a:latin typeface="Arial" panose="020B0604020202020204" pitchFamily="34" charset="0"/>
              </a:rPr>
              <a:t>Les pays qui prennent des mesures pour lutter contre la corruption et promouvoir le respect de la légalité pourraient augmenter leur revenu national de 400 %.</a:t>
            </a:r>
          </a:p>
          <a:p>
            <a:pPr algn="just" eaLnBrk="1" hangingPunct="1">
              <a:spcBef>
                <a:spcPct val="0"/>
              </a:spcBef>
              <a:buFontTx/>
              <a:buNone/>
            </a:pPr>
            <a:r>
              <a:rPr lang="en-US" altLang="fr-FR" sz="1200">
                <a:latin typeface="Arial" panose="020B0604020202020204" pitchFamily="34" charset="0"/>
              </a:rPr>
              <a:t>[“$1 Trillion Lost Each Year To Bribery World Bank </a:t>
            </a:r>
            <a:r>
              <a:rPr lang="fr-FR" altLang="fr-FR" sz="1200">
                <a:latin typeface="Arial" panose="020B0604020202020204" pitchFamily="34" charset="0"/>
              </a:rPr>
              <a:t>Says”, UN Wire, 12 avril 2004].</a:t>
            </a:r>
          </a:p>
          <a:p>
            <a:pPr algn="just" eaLnBrk="1" hangingPunct="1">
              <a:spcBef>
                <a:spcPct val="0"/>
              </a:spcBef>
            </a:pPr>
            <a:r>
              <a:rPr lang="fr-FR" altLang="fr-FR" sz="1800">
                <a:latin typeface="Arial" panose="020B0604020202020204" pitchFamily="34" charset="0"/>
              </a:rPr>
              <a:t>Selon un rapport sur la justice concernant 48 pays, la corruption judiciaire serait très répandue dans 30 d'entre eux. </a:t>
            </a:r>
            <a:r>
              <a:rPr lang="fr-FR" altLang="fr-FR" sz="1200">
                <a:latin typeface="Arial" panose="020B0604020202020204" pitchFamily="34" charset="0"/>
              </a:rPr>
              <a:t>[Centre pour l'indépendance des magistrats et des avocats, Neuvième rapport annuel sur les attaques contre la justice, mars 1997, février 1999].</a:t>
            </a:r>
          </a:p>
          <a:p>
            <a:pPr algn="just" eaLnBrk="1" hangingPunct="1">
              <a:spcBef>
                <a:spcPct val="0"/>
              </a:spcBef>
            </a:pPr>
            <a:r>
              <a:rPr lang="fr-FR" altLang="fr-FR" sz="1400">
                <a:latin typeface="Arial" panose="020B0604020202020204" pitchFamily="34" charset="0"/>
              </a:rPr>
              <a:t> un cinquième des Français disent avoir été confrontés, à un moment, à la corruption.</a:t>
            </a:r>
          </a:p>
          <a:p>
            <a:pPr algn="just" eaLnBrk="1" hangingPunct="1">
              <a:spcBef>
                <a:spcPct val="0"/>
              </a:spcBef>
            </a:pPr>
            <a:r>
              <a:rPr lang="fr-FR" altLang="fr-FR" sz="1400">
                <a:latin typeface="Arial" panose="020B0604020202020204" pitchFamily="34" charset="0"/>
              </a:rPr>
              <a:t> En 2014, la France est classé 22° au niveau de l’indice de la corruption (ce qui n’est pas un bon score).</a:t>
            </a:r>
          </a:p>
        </p:txBody>
      </p:sp>
      <p:sp>
        <p:nvSpPr>
          <p:cNvPr id="1434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4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F5C12DA-6631-45A1-90F8-CC518B10D89D}" type="slidenum">
              <a:rPr lang="fr-FR" altLang="fr-FR" sz="1200">
                <a:solidFill>
                  <a:srgbClr val="898989"/>
                </a:solidFill>
              </a:rPr>
              <a:pPr algn="r" eaLnBrk="1" hangingPunct="1">
                <a:spcBef>
                  <a:spcPct val="0"/>
                </a:spcBef>
                <a:buFontTx/>
                <a:buNone/>
              </a:pPr>
              <a:t>16</a:t>
            </a:fld>
            <a:endParaRPr lang="fr-FR" altLang="fr-FR" sz="1200">
              <a:solidFill>
                <a:srgbClr val="898989"/>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ChangeArrowheads="1"/>
          </p:cNvSpPr>
          <p:nvPr/>
        </p:nvSpPr>
        <p:spPr bwMode="auto">
          <a:xfrm>
            <a:off x="44275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6195" name="Espace réservé du numéro de diapositive 2"/>
          <p:cNvSpPr txBox="1">
            <a:spLocks/>
          </p:cNvSpPr>
          <p:nvPr/>
        </p:nvSpPr>
        <p:spPr bwMode="auto">
          <a:xfrm>
            <a:off x="817880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654EF7A-BB72-4717-A16F-1EB45AA90ECD}" type="slidenum">
              <a:rPr lang="fr-FR" altLang="fr-FR" sz="1200">
                <a:solidFill>
                  <a:srgbClr val="898989"/>
                </a:solidFill>
              </a:rPr>
              <a:pPr algn="r" eaLnBrk="1" hangingPunct="1">
                <a:spcBef>
                  <a:spcPct val="0"/>
                </a:spcBef>
                <a:buFontTx/>
                <a:buNone/>
              </a:pPr>
              <a:t>160</a:t>
            </a:fld>
            <a:endParaRPr lang="fr-FR" altLang="fr-FR" sz="1200">
              <a:solidFill>
                <a:srgbClr val="898989"/>
              </a:solidFill>
            </a:endParaRPr>
          </a:p>
        </p:txBody>
      </p:sp>
      <p:sp>
        <p:nvSpPr>
          <p:cNvPr id="136196" name="ZoneTexte 3"/>
          <p:cNvSpPr txBox="1">
            <a:spLocks noChangeArrowheads="1"/>
          </p:cNvSpPr>
          <p:nvPr/>
        </p:nvSpPr>
        <p:spPr bwMode="auto">
          <a:xfrm>
            <a:off x="155576" y="649289"/>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136197" name="ZoneTexte 3"/>
          <p:cNvSpPr txBox="1">
            <a:spLocks noChangeArrowheads="1"/>
          </p:cNvSpPr>
          <p:nvPr/>
        </p:nvSpPr>
        <p:spPr bwMode="auto">
          <a:xfrm>
            <a:off x="111127" y="188913"/>
            <a:ext cx="431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6198" name="Rectangle 2"/>
          <p:cNvSpPr>
            <a:spLocks noChangeArrowheads="1"/>
          </p:cNvSpPr>
          <p:nvPr/>
        </p:nvSpPr>
        <p:spPr bwMode="auto">
          <a:xfrm>
            <a:off x="111126" y="6243639"/>
            <a:ext cx="7466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dirty="0">
                <a:latin typeface="+mn-lt"/>
              </a:rPr>
              <a:t>"</a:t>
            </a:r>
            <a:r>
              <a:rPr lang="fr-FR" altLang="fr-FR" sz="1600" i="1" dirty="0">
                <a:latin typeface="+mn-lt"/>
              </a:rPr>
              <a:t>Plus l'être humain sera éclairé, plus il sera </a:t>
            </a:r>
            <a:r>
              <a:rPr lang="fr-FR" altLang="fr-FR" sz="1600" dirty="0">
                <a:latin typeface="+mn-lt"/>
              </a:rPr>
              <a:t>libre", Voltaire.</a:t>
            </a:r>
          </a:p>
          <a:p>
            <a:pPr algn="ctr" eaLnBrk="1" hangingPunct="1">
              <a:spcBef>
                <a:spcPct val="0"/>
              </a:spcBef>
              <a:buFontTx/>
              <a:buNone/>
            </a:pPr>
            <a:r>
              <a:rPr lang="fr-FR" altLang="fr-FR" sz="1600" dirty="0">
                <a:latin typeface="+mn-lt"/>
              </a:rPr>
              <a:t>« </a:t>
            </a:r>
            <a:r>
              <a:rPr lang="fr-FR" altLang="fr-FR" sz="1600" i="1" dirty="0">
                <a:latin typeface="+mn-lt"/>
              </a:rPr>
              <a:t>Plus on sait, plus on sait qu'on ne sait pas</a:t>
            </a:r>
            <a:r>
              <a:rPr lang="fr-FR" altLang="fr-FR" sz="1600" dirty="0">
                <a:latin typeface="+mn-lt"/>
              </a:rPr>
              <a:t> ». </a:t>
            </a:r>
            <a:r>
              <a:rPr lang="fr-FR" altLang="fr-FR" sz="1600" i="1" dirty="0">
                <a:latin typeface="+mn-lt"/>
              </a:rPr>
              <a:t>« Je sais que je ne sais rien ». </a:t>
            </a:r>
            <a:r>
              <a:rPr lang="fr-FR" altLang="fr-FR" sz="1600" b="1" dirty="0">
                <a:latin typeface="+mn-lt"/>
              </a:rPr>
              <a:t>Socrate.</a:t>
            </a:r>
            <a:endParaRPr lang="fr-FR" altLang="fr-FR" sz="1600" dirty="0">
              <a:latin typeface="+mn-lt"/>
            </a:endParaRPr>
          </a:p>
        </p:txBody>
      </p:sp>
      <p:sp>
        <p:nvSpPr>
          <p:cNvPr id="136199" name="ZoneTexte 5"/>
          <p:cNvSpPr txBox="1">
            <a:spLocks noChangeArrowheads="1"/>
          </p:cNvSpPr>
          <p:nvPr/>
        </p:nvSpPr>
        <p:spPr bwMode="auto">
          <a:xfrm>
            <a:off x="155577" y="1127126"/>
            <a:ext cx="4310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Faible niveau éducationnel culturel et moral</a:t>
            </a:r>
            <a:r>
              <a:rPr lang="fr-FR" altLang="fr-FR" sz="1600">
                <a:latin typeface="Arial" panose="020B0604020202020204" pitchFamily="34" charset="0"/>
              </a:rPr>
              <a:t> : </a:t>
            </a:r>
          </a:p>
        </p:txBody>
      </p:sp>
      <p:pic>
        <p:nvPicPr>
          <p:cNvPr id="13620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550989"/>
            <a:ext cx="361315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1" name="ZoneTexte 2"/>
          <p:cNvSpPr txBox="1">
            <a:spLocks noChangeArrowheads="1"/>
          </p:cNvSpPr>
          <p:nvPr/>
        </p:nvSpPr>
        <p:spPr bwMode="auto">
          <a:xfrm>
            <a:off x="71438" y="4351339"/>
            <a:ext cx="3854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Caricature indienne montrant </a:t>
            </a:r>
            <a:r>
              <a:rPr lang="fr-FR" altLang="fr-FR" sz="1200" b="1">
                <a:latin typeface="Arial" panose="020B0604020202020204" pitchFamily="34" charset="0"/>
              </a:rPr>
              <a:t>Anna Hazare</a:t>
            </a:r>
            <a:r>
              <a:rPr lang="fr-FR" altLang="fr-FR" sz="1200">
                <a:latin typeface="Arial" panose="020B0604020202020204" pitchFamily="34" charset="0"/>
              </a:rPr>
              <a:t>, un activiste indien connu notamment pour son rôle dans le </a:t>
            </a:r>
            <a:r>
              <a:rPr lang="fr-FR" altLang="fr-FR" sz="1200">
                <a:latin typeface="Arial" panose="020B0604020202020204" pitchFamily="34" charset="0"/>
                <a:hlinkClick r:id="rId3" tooltip="Mouvement anti-corruption indien de 2011"/>
              </a:rPr>
              <a:t>mouvement anti-corruption indien</a:t>
            </a:r>
            <a:r>
              <a:rPr lang="fr-FR" altLang="fr-FR" sz="1200">
                <a:latin typeface="Arial" panose="020B0604020202020204" pitchFamily="34" charset="0"/>
              </a:rPr>
              <a:t>, face au Premier ministre indien </a:t>
            </a:r>
            <a:r>
              <a:rPr lang="fr-FR" altLang="fr-FR" sz="1200" b="1">
                <a:latin typeface="Arial" panose="020B0604020202020204" pitchFamily="34" charset="0"/>
              </a:rPr>
              <a:t>Manmohan Singh</a:t>
            </a:r>
            <a:r>
              <a:rPr lang="fr-FR" altLang="fr-FR" sz="1200">
                <a:latin typeface="Arial" panose="020B0604020202020204" pitchFamily="34" charset="0"/>
              </a:rPr>
              <a:t>. On y lit : </a:t>
            </a:r>
            <a:r>
              <a:rPr lang="fr-FR" altLang="fr-FR" sz="1200" i="1">
                <a:latin typeface="Arial" panose="020B0604020202020204" pitchFamily="34" charset="0"/>
              </a:rPr>
              <a:t>Pauvreté, </a:t>
            </a:r>
            <a:r>
              <a:rPr lang="fr-FR" altLang="fr-FR" sz="1200" b="1" i="1">
                <a:latin typeface="Arial" panose="020B0604020202020204" pitchFamily="34" charset="0"/>
              </a:rPr>
              <a:t>illettrisme</a:t>
            </a:r>
            <a:r>
              <a:rPr lang="fr-FR" altLang="fr-FR" sz="1200" i="1">
                <a:latin typeface="Arial" panose="020B0604020202020204" pitchFamily="34" charset="0"/>
              </a:rPr>
              <a:t>, suicide des fermiers</a:t>
            </a:r>
            <a:r>
              <a:rPr lang="fr-FR" altLang="fr-FR" sz="1200">
                <a:latin typeface="Arial" panose="020B0604020202020204" pitchFamily="34" charset="0"/>
              </a:rPr>
              <a:t> … Source : </a:t>
            </a:r>
            <a:r>
              <a:rPr lang="fr-FR" altLang="fr-FR" sz="1200">
                <a:latin typeface="Arial" panose="020B0604020202020204" pitchFamily="34" charset="0"/>
                <a:hlinkClick r:id="rId4"/>
              </a:rPr>
              <a:t>http://www.thefunlearning.com/2011/08/anna-hazare-cartoons-india-against.html</a:t>
            </a:r>
            <a:r>
              <a:rPr lang="fr-FR" altLang="fr-FR" sz="1200">
                <a:latin typeface="Arial" panose="020B0604020202020204" pitchFamily="34" charset="0"/>
              </a:rPr>
              <a:t>  </a:t>
            </a:r>
          </a:p>
        </p:txBody>
      </p:sp>
      <p:sp>
        <p:nvSpPr>
          <p:cNvPr id="136202" name="ZoneTexte 1"/>
          <p:cNvSpPr txBox="1">
            <a:spLocks noChangeArrowheads="1"/>
          </p:cNvSpPr>
          <p:nvPr/>
        </p:nvSpPr>
        <p:spPr bwMode="auto">
          <a:xfrm>
            <a:off x="3875088" y="1412876"/>
            <a:ext cx="516731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400" dirty="0"/>
              <a:t>En ce qui concerne la fuite du président déchu, </a:t>
            </a:r>
            <a:r>
              <a:rPr lang="fr-FR" altLang="fr-FR" sz="1400" dirty="0" err="1">
                <a:hlinkClick r:id="rId5" tooltip="Zine El Abidine Ben Ali"/>
              </a:rPr>
              <a:t>Zine</a:t>
            </a:r>
            <a:r>
              <a:rPr lang="fr-FR" altLang="fr-FR" sz="1400" dirty="0">
                <a:hlinkClick r:id="rId5" tooltip="Zine El Abidine Ben Ali"/>
              </a:rPr>
              <a:t> El </a:t>
            </a:r>
            <a:r>
              <a:rPr lang="fr-FR" altLang="fr-FR" sz="1400" dirty="0" err="1">
                <a:hlinkClick r:id="rId5" tooltip="Zine El Abidine Ben Ali"/>
              </a:rPr>
              <a:t>Abidine</a:t>
            </a:r>
            <a:r>
              <a:rPr lang="fr-FR" altLang="fr-FR" sz="1400" dirty="0">
                <a:hlinkClick r:id="rId5" tooltip="Zine El Abidine Ben Ali"/>
              </a:rPr>
              <a:t> Ben Ali</a:t>
            </a:r>
            <a:r>
              <a:rPr lang="fr-FR" altLang="fr-FR" sz="1400" dirty="0"/>
              <a:t>, le Premier ministre tunisien a déclaré qu’il était pas surpris par sa fuite. “</a:t>
            </a:r>
            <a:r>
              <a:rPr lang="fr-FR" altLang="fr-FR" sz="1400" i="1" dirty="0"/>
              <a:t>Je connaissais un peu le bonhomme. </a:t>
            </a:r>
            <a:r>
              <a:rPr lang="fr-FR" altLang="fr-FR" sz="1400" b="1" i="1" dirty="0"/>
              <a:t>Inculte</a:t>
            </a:r>
            <a:r>
              <a:rPr lang="fr-FR" altLang="fr-FR" sz="1400" i="1" dirty="0"/>
              <a:t> et lâche. Trop corrompu pour s’intéresser à autre chose qu’à sa fortune</a:t>
            </a:r>
            <a:r>
              <a:rPr lang="fr-FR" altLang="fr-FR" sz="1400" b="1" i="1" dirty="0"/>
              <a:t>.</a:t>
            </a:r>
            <a:r>
              <a:rPr lang="fr-FR" altLang="fr-FR" sz="1400" dirty="0"/>
              <a:t>”, </a:t>
            </a:r>
            <a:r>
              <a:rPr lang="fr-FR" altLang="fr-FR" sz="1400" dirty="0" err="1"/>
              <a:t>a-t-il</a:t>
            </a:r>
            <a:r>
              <a:rPr lang="fr-FR" altLang="fr-FR" sz="1400" dirty="0"/>
              <a:t> ajouté. “</a:t>
            </a:r>
            <a:r>
              <a:rPr lang="fr-FR" altLang="fr-FR" sz="1400" i="1" dirty="0"/>
              <a:t>la confiance est chose fragile. On la perd aussi vite qu’on l’a gagné.</a:t>
            </a:r>
            <a:r>
              <a:rPr lang="fr-FR" altLang="fr-FR" sz="1400" dirty="0"/>
              <a:t>”. </a:t>
            </a:r>
            <a:r>
              <a:rPr lang="fr-FR" altLang="fr-FR" sz="1200" dirty="0"/>
              <a:t>Source : </a:t>
            </a:r>
            <a:r>
              <a:rPr lang="fr-FR" altLang="fr-FR" sz="1200" dirty="0">
                <a:hlinkClick r:id="rId6"/>
              </a:rPr>
              <a:t>http://www.tixup.com/international-politique/3973-bce-ben-ali-est-un-inculte-lache-et-tres-corrompu.html</a:t>
            </a:r>
            <a:r>
              <a:rPr lang="fr-FR" altLang="fr-FR" sz="1200" dirty="0"/>
              <a:t> </a:t>
            </a:r>
          </a:p>
          <a:p>
            <a:pPr algn="just"/>
            <a:endParaRPr lang="fr-FR" altLang="fr-FR" sz="1200" dirty="0"/>
          </a:p>
          <a:p>
            <a:pPr algn="just"/>
            <a:r>
              <a:rPr lang="fr-FR" altLang="fr-FR" sz="1400" dirty="0"/>
              <a:t>Dans l'un de ses derniers articles publié le </a:t>
            </a:r>
            <a:r>
              <a:rPr lang="fr-FR" altLang="fr-FR" sz="1400" dirty="0">
                <a:hlinkClick r:id="rId7" tooltip="11 septembre"/>
              </a:rPr>
              <a:t>11 septembre</a:t>
            </a:r>
            <a:r>
              <a:rPr lang="fr-FR" altLang="fr-FR" sz="1400" dirty="0"/>
              <a:t> </a:t>
            </a:r>
            <a:r>
              <a:rPr lang="fr-FR" altLang="fr-FR" sz="1400" dirty="0">
                <a:hlinkClick r:id="rId8" tooltip="2006"/>
              </a:rPr>
              <a:t>2006</a:t>
            </a:r>
            <a:r>
              <a:rPr lang="fr-FR" altLang="fr-FR" sz="1400" dirty="0"/>
              <a:t>, la journaliste assassinée </a:t>
            </a:r>
            <a:r>
              <a:rPr lang="fr-FR" altLang="fr-FR" sz="1400" dirty="0">
                <a:hlinkClick r:id="rId9" tooltip="Anna Politkovskaïa"/>
              </a:rPr>
              <a:t>Anna </a:t>
            </a:r>
            <a:r>
              <a:rPr lang="fr-FR" altLang="fr-FR" sz="1400" dirty="0" err="1">
                <a:hlinkClick r:id="rId9" tooltip="Anna Politkovskaïa"/>
              </a:rPr>
              <a:t>Politkovskaïa</a:t>
            </a:r>
            <a:r>
              <a:rPr lang="fr-FR" altLang="fr-FR" sz="1400" dirty="0"/>
              <a:t> écrivit : « </a:t>
            </a:r>
            <a:r>
              <a:rPr lang="fr-FR" altLang="fr-FR" sz="1400" i="1" dirty="0"/>
              <a:t>Qu'est-ce que le syndrome K… ? On peut le caractériser par les traits suivants que sont l'insolence </a:t>
            </a:r>
            <a:r>
              <a:rPr lang="fr-FR" altLang="fr-FR" sz="1400" b="1" i="1" dirty="0"/>
              <a:t>rustre</a:t>
            </a:r>
            <a:r>
              <a:rPr lang="fr-FR" altLang="fr-FR" sz="1400" i="1" dirty="0"/>
              <a:t> et la cruauté masqués par du courage et de l'amabilité. En Tchétchénie les K…</a:t>
            </a:r>
            <a:r>
              <a:rPr lang="fr-FR" altLang="fr-FR" sz="1400" i="1" dirty="0" err="1"/>
              <a:t>sky</a:t>
            </a:r>
            <a:r>
              <a:rPr lang="fr-FR" altLang="fr-FR" sz="1400" i="1" dirty="0"/>
              <a:t> frappent les hommes et les femmes à partir du moment où ils pensent que c'est nécessaire</a:t>
            </a:r>
            <a:r>
              <a:rPr lang="fr-FR" altLang="fr-FR" sz="1400" dirty="0"/>
              <a:t>. […] »</a:t>
            </a:r>
          </a:p>
        </p:txBody>
      </p:sp>
      <p:pic>
        <p:nvPicPr>
          <p:cNvPr id="136203" name="Imag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77138" y="4945063"/>
            <a:ext cx="1465262" cy="14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4" name="ZoneTexte 3"/>
          <p:cNvSpPr txBox="1">
            <a:spLocks noChangeArrowheads="1"/>
          </p:cNvSpPr>
          <p:nvPr/>
        </p:nvSpPr>
        <p:spPr bwMode="auto">
          <a:xfrm>
            <a:off x="7643597" y="6411914"/>
            <a:ext cx="14895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Anna Politkovskaïa</a:t>
            </a:r>
          </a:p>
        </p:txBody>
      </p:sp>
      <p:sp>
        <p:nvSpPr>
          <p:cNvPr id="136205" name="ZoneTexte 4"/>
          <p:cNvSpPr txBox="1">
            <a:spLocks noChangeArrowheads="1"/>
          </p:cNvSpPr>
          <p:nvPr/>
        </p:nvSpPr>
        <p:spPr bwMode="auto">
          <a:xfrm>
            <a:off x="3925890" y="4899025"/>
            <a:ext cx="3559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chemeClr val="accent3">
                    <a:lumMod val="50000"/>
                  </a:schemeClr>
                </a:solidFill>
              </a:rPr>
              <a:t>Hitler, petit caporal, était connu pour un niveau « d’extraction bas » (son inculture).</a:t>
            </a:r>
          </a:p>
        </p:txBody>
      </p:sp>
      <p:sp>
        <p:nvSpPr>
          <p:cNvPr id="136206" name="ZoneTexte 5"/>
          <p:cNvSpPr txBox="1">
            <a:spLocks noChangeArrowheads="1"/>
          </p:cNvSpPr>
          <p:nvPr/>
        </p:nvSpPr>
        <p:spPr bwMode="auto">
          <a:xfrm>
            <a:off x="155577" y="5735639"/>
            <a:ext cx="7008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dirty="0">
                <a:solidFill>
                  <a:schemeClr val="accent3">
                    <a:lumMod val="50000"/>
                  </a:schemeClr>
                </a:solidFill>
              </a:rPr>
              <a:t>Les autodidactes, avec un niveau d’éducation extrêmement bas, ont souvent des certitudes, des idées très arrêtées, persuadées de tout savoir ou connaître.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ChangeArrowheads="1"/>
          </p:cNvSpPr>
          <p:nvPr/>
        </p:nvSpPr>
        <p:spPr bwMode="auto">
          <a:xfrm>
            <a:off x="44275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6195" name="Espace réservé du numéro de diapositive 2"/>
          <p:cNvSpPr txBox="1">
            <a:spLocks/>
          </p:cNvSpPr>
          <p:nvPr/>
        </p:nvSpPr>
        <p:spPr bwMode="auto">
          <a:xfrm>
            <a:off x="817880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654EF7A-BB72-4717-A16F-1EB45AA90ECD}" type="slidenum">
              <a:rPr lang="fr-FR" altLang="fr-FR" sz="1200">
                <a:solidFill>
                  <a:srgbClr val="898989"/>
                </a:solidFill>
              </a:rPr>
              <a:pPr algn="r" eaLnBrk="1" hangingPunct="1">
                <a:spcBef>
                  <a:spcPct val="0"/>
                </a:spcBef>
                <a:buFontTx/>
                <a:buNone/>
              </a:pPr>
              <a:t>161</a:t>
            </a:fld>
            <a:endParaRPr lang="fr-FR" altLang="fr-FR" sz="1200">
              <a:solidFill>
                <a:srgbClr val="898989"/>
              </a:solidFill>
            </a:endParaRPr>
          </a:p>
        </p:txBody>
      </p:sp>
      <p:sp>
        <p:nvSpPr>
          <p:cNvPr id="136196" name="ZoneTexte 3"/>
          <p:cNvSpPr txBox="1">
            <a:spLocks noChangeArrowheads="1"/>
          </p:cNvSpPr>
          <p:nvPr/>
        </p:nvSpPr>
        <p:spPr bwMode="auto">
          <a:xfrm>
            <a:off x="155576" y="649289"/>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136197" name="ZoneTexte 3"/>
          <p:cNvSpPr txBox="1">
            <a:spLocks noChangeArrowheads="1"/>
          </p:cNvSpPr>
          <p:nvPr/>
        </p:nvSpPr>
        <p:spPr bwMode="auto">
          <a:xfrm>
            <a:off x="111127" y="188913"/>
            <a:ext cx="431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6199" name="ZoneTexte 5"/>
          <p:cNvSpPr txBox="1">
            <a:spLocks noChangeArrowheads="1"/>
          </p:cNvSpPr>
          <p:nvPr/>
        </p:nvSpPr>
        <p:spPr bwMode="auto">
          <a:xfrm>
            <a:off x="155577" y="1127126"/>
            <a:ext cx="4310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Faible niveau éducationnel culturel et moral</a:t>
            </a:r>
            <a:r>
              <a:rPr lang="fr-FR" altLang="fr-FR" sz="1600">
                <a:latin typeface="Arial" panose="020B0604020202020204" pitchFamily="34" charset="0"/>
              </a:rPr>
              <a:t> : </a:t>
            </a:r>
          </a:p>
        </p:txBody>
      </p:sp>
      <p:sp>
        <p:nvSpPr>
          <p:cNvPr id="2" name="ZoneTexte 1"/>
          <p:cNvSpPr txBox="1"/>
          <p:nvPr/>
        </p:nvSpPr>
        <p:spPr>
          <a:xfrm>
            <a:off x="111127" y="1573213"/>
            <a:ext cx="8853363" cy="4031873"/>
          </a:xfrm>
          <a:prstGeom prst="rect">
            <a:avLst/>
          </a:prstGeom>
          <a:noFill/>
        </p:spPr>
        <p:txBody>
          <a:bodyPr wrap="square" rtlCol="0">
            <a:spAutoFit/>
          </a:bodyPr>
          <a:lstStyle/>
          <a:p>
            <a:pPr algn="just"/>
            <a:r>
              <a:rPr lang="fr-FR" sz="1400" dirty="0"/>
              <a:t>Quelques réflexions de l’écrivain et essayiste George Orwell, au travers de ses deux ouvrages « 1984 » et la « fermes des animaux » : </a:t>
            </a:r>
          </a:p>
          <a:p>
            <a:endParaRPr lang="fr-FR" sz="1400" dirty="0"/>
          </a:p>
          <a:p>
            <a:pPr marL="285750" indent="-285750">
              <a:buFont typeface="Arial" panose="020B0604020202020204" pitchFamily="34" charset="0"/>
              <a:buChar char="•"/>
            </a:pPr>
            <a:r>
              <a:rPr lang="fr-FR" sz="1400" dirty="0"/>
              <a:t>« </a:t>
            </a:r>
            <a:r>
              <a:rPr lang="fr-FR" sz="1400" i="1" dirty="0"/>
              <a:t>La dictature s'épanouit sur le terreau de l'ignorance</a:t>
            </a:r>
            <a:r>
              <a:rPr lang="fr-FR" sz="1400" dirty="0"/>
              <a:t> » (1984).</a:t>
            </a:r>
          </a:p>
          <a:p>
            <a:pPr marL="285750" indent="-285750">
              <a:buFont typeface="Arial" panose="020B0604020202020204" pitchFamily="34" charset="0"/>
              <a:buChar char="•"/>
            </a:pPr>
            <a:r>
              <a:rPr lang="fr-FR" sz="1400" dirty="0"/>
              <a:t>« </a:t>
            </a:r>
            <a:r>
              <a:rPr lang="fr-FR" sz="1400" i="1" dirty="0"/>
              <a:t>Le langage politique est destiné à rendre vraisemblables les mensonges, respectables les meurtres, et à donner l'apparence de la solidité à ce qui n'est que vent</a:t>
            </a:r>
            <a:r>
              <a:rPr lang="fr-FR" sz="1400" dirty="0"/>
              <a:t> ».</a:t>
            </a:r>
          </a:p>
          <a:p>
            <a:pPr marL="285750" indent="-285750">
              <a:buFont typeface="Arial" panose="020B0604020202020204" pitchFamily="34" charset="0"/>
              <a:buChar char="•"/>
            </a:pPr>
            <a:r>
              <a:rPr lang="fr-FR" sz="1400" dirty="0"/>
              <a:t>«  </a:t>
            </a:r>
            <a:r>
              <a:rPr lang="fr-FR" sz="1400" i="1" dirty="0"/>
              <a:t>Le passé était raturé, la rature oubliée et le mensonge devenait vérité</a:t>
            </a:r>
            <a:r>
              <a:rPr lang="fr-FR" sz="1400" dirty="0"/>
              <a:t> » (1984) (°).</a:t>
            </a:r>
          </a:p>
          <a:p>
            <a:endParaRPr lang="fr-FR" sz="1400" dirty="0"/>
          </a:p>
          <a:p>
            <a:pPr algn="just"/>
            <a:r>
              <a:rPr lang="fr-FR" sz="1200" dirty="0"/>
              <a:t>(°) concernant la « </a:t>
            </a:r>
            <a:r>
              <a:rPr lang="fr-FR" sz="1200" i="1" dirty="0"/>
              <a:t>réécriture de l’histoire</a:t>
            </a:r>
            <a:r>
              <a:rPr lang="fr-FR" sz="1200" dirty="0"/>
              <a:t> », la tentation de bien des dictateurs [et des dictatures]. Cette dernière </a:t>
            </a:r>
            <a:r>
              <a:rPr lang="fr-FR" sz="1200" i="1" dirty="0"/>
              <a:t>réécriture</a:t>
            </a:r>
            <a:r>
              <a:rPr lang="fr-FR" sz="1200" dirty="0"/>
              <a:t> est d’autant plus facile que le dictateur est inculte et que son peuple l’est aussi. </a:t>
            </a:r>
          </a:p>
          <a:p>
            <a:endParaRPr lang="fr-FR" sz="1400" dirty="0"/>
          </a:p>
          <a:p>
            <a:pPr algn="just"/>
            <a:r>
              <a:rPr lang="fr-FR" sz="1400" dirty="0"/>
              <a:t>Orwell raille les intellectuels totalitaires pétris de « </a:t>
            </a:r>
            <a:r>
              <a:rPr lang="fr-FR" sz="1400" i="1" dirty="0"/>
              <a:t>l’esprit de gramophone </a:t>
            </a:r>
            <a:r>
              <a:rPr lang="fr-FR" sz="1400" dirty="0"/>
              <a:t>» (+), serviteurs zélés et volontaires du bonheur autoritaire, enfermés dans la paresse intellectuelle et le nom questionnement. Orwell développe l’esprit critique face à toute tentation totalitaire (communiste, fasciste …). </a:t>
            </a:r>
          </a:p>
          <a:p>
            <a:pPr algn="just"/>
            <a:r>
              <a:rPr lang="fr-FR" sz="1400" dirty="0"/>
              <a:t>Ce sont ces intellectuels, « courroies de transmission », « perroquets répétiteurs » de la propagande du système, qui favorisent la corruption, les dictatures et les totalitarismes (selon l’auteur de ce document).</a:t>
            </a:r>
          </a:p>
          <a:p>
            <a:pPr algn="just"/>
            <a:r>
              <a:rPr lang="fr-FR" sz="1200" dirty="0"/>
              <a:t>Source : </a:t>
            </a:r>
            <a:r>
              <a:rPr lang="fr-FR" sz="1200" i="1" dirty="0"/>
              <a:t>George Orwell contre l’esprit de gramophone</a:t>
            </a:r>
            <a:r>
              <a:rPr lang="fr-FR" sz="1200" dirty="0"/>
              <a:t>, Nicolas Truong, octobre 2002, </a:t>
            </a:r>
            <a:r>
              <a:rPr lang="fr-FR" sz="1200" dirty="0">
                <a:hlinkClick r:id="rId2"/>
              </a:rPr>
              <a:t>http://www.monde-diplomatique.fr/2002/10/TRUONG/9464</a:t>
            </a:r>
            <a:r>
              <a:rPr lang="fr-FR" sz="1200" dirty="0"/>
              <a:t> </a:t>
            </a:r>
          </a:p>
          <a:p>
            <a:pPr algn="just"/>
            <a:r>
              <a:rPr lang="fr-FR" sz="1200" dirty="0"/>
              <a:t>(+) le fait d’être « </a:t>
            </a:r>
            <a:r>
              <a:rPr lang="fr-FR" sz="1200" i="1" dirty="0"/>
              <a:t>la voix de leur maître</a:t>
            </a:r>
            <a:r>
              <a:rPr lang="fr-FR" sz="1200" dirty="0"/>
              <a:t>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295" y="5257800"/>
            <a:ext cx="2867025" cy="1600200"/>
          </a:xfrm>
          <a:prstGeom prst="rect">
            <a:avLst/>
          </a:prstGeom>
        </p:spPr>
      </p:pic>
    </p:spTree>
    <p:extLst>
      <p:ext uri="{BB962C8B-B14F-4D97-AF65-F5344CB8AC3E}">
        <p14:creationId xmlns:p14="http://schemas.microsoft.com/office/powerpoint/2010/main" val="33598419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7219" name="Espace réservé du numéro de diapositive 2"/>
          <p:cNvSpPr txBox="1">
            <a:spLocks/>
          </p:cNvSpPr>
          <p:nvPr/>
        </p:nvSpPr>
        <p:spPr bwMode="auto">
          <a:xfrm>
            <a:off x="179390" y="150814"/>
            <a:ext cx="5238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A31F237-1E87-4841-A769-E7E00380D41C}" type="slidenum">
              <a:rPr lang="fr-FR" altLang="fr-FR" sz="1200">
                <a:solidFill>
                  <a:srgbClr val="898989"/>
                </a:solidFill>
              </a:rPr>
              <a:pPr algn="r" eaLnBrk="1" hangingPunct="1">
                <a:spcBef>
                  <a:spcPct val="0"/>
                </a:spcBef>
                <a:buFontTx/>
                <a:buNone/>
              </a:pPr>
              <a:t>162</a:t>
            </a:fld>
            <a:endParaRPr lang="fr-FR" altLang="fr-FR" sz="1200">
              <a:solidFill>
                <a:srgbClr val="898989"/>
              </a:solidFill>
            </a:endParaRPr>
          </a:p>
        </p:txBody>
      </p:sp>
      <p:sp>
        <p:nvSpPr>
          <p:cNvPr id="137220" name="ZoneTexte 3"/>
          <p:cNvSpPr txBox="1">
            <a:spLocks noChangeArrowheads="1"/>
          </p:cNvSpPr>
          <p:nvPr/>
        </p:nvSpPr>
        <p:spPr bwMode="auto">
          <a:xfrm>
            <a:off x="107951" y="1093423"/>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psychologique et mentalité des hommes corrompus (suite)</a:t>
            </a:r>
          </a:p>
        </p:txBody>
      </p:sp>
      <p:sp>
        <p:nvSpPr>
          <p:cNvPr id="137221" name="ZoneTexte 5"/>
          <p:cNvSpPr txBox="1">
            <a:spLocks noChangeArrowheads="1"/>
          </p:cNvSpPr>
          <p:nvPr/>
        </p:nvSpPr>
        <p:spPr bwMode="auto">
          <a:xfrm>
            <a:off x="62264" y="1515408"/>
            <a:ext cx="36052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Des « beaux parleurs » cyniques</a:t>
            </a:r>
            <a:r>
              <a:rPr lang="fr-FR" altLang="fr-FR" sz="1600" dirty="0">
                <a:solidFill>
                  <a:schemeClr val="accent3">
                    <a:lumMod val="50000"/>
                  </a:schemeClr>
                </a:solidFill>
                <a:latin typeface="Arial" panose="020B0604020202020204" pitchFamily="34" charset="0"/>
              </a:rPr>
              <a:t> (?) : </a:t>
            </a:r>
          </a:p>
        </p:txBody>
      </p:sp>
      <p:sp>
        <p:nvSpPr>
          <p:cNvPr id="137222" name="ZoneTexte 3"/>
          <p:cNvSpPr txBox="1">
            <a:spLocks noChangeArrowheads="1"/>
          </p:cNvSpPr>
          <p:nvPr/>
        </p:nvSpPr>
        <p:spPr bwMode="auto">
          <a:xfrm>
            <a:off x="179388" y="692150"/>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7223" name="ZoneTexte 1"/>
          <p:cNvSpPr txBox="1">
            <a:spLocks noChangeArrowheads="1"/>
          </p:cNvSpPr>
          <p:nvPr/>
        </p:nvSpPr>
        <p:spPr bwMode="auto">
          <a:xfrm>
            <a:off x="103340" y="2012006"/>
            <a:ext cx="8928100" cy="358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r>
              <a:rPr lang="fr-FR" altLang="fr-FR" sz="1600" dirty="0">
                <a:latin typeface="Arial" panose="020B0604020202020204" pitchFamily="34" charset="0"/>
              </a:rPr>
              <a:t> «</a:t>
            </a:r>
            <a:r>
              <a:rPr lang="fr-FR" altLang="fr-FR" sz="1600" dirty="0">
                <a:solidFill>
                  <a:schemeClr val="accent3">
                    <a:lumMod val="50000"/>
                  </a:schemeClr>
                </a:solidFill>
                <a:latin typeface="Arial" panose="020B0604020202020204" pitchFamily="34" charset="0"/>
              </a:rPr>
              <a:t> </a:t>
            </a:r>
            <a:r>
              <a:rPr lang="fr-FR" altLang="fr-FR" sz="1600" dirty="0">
                <a:solidFill>
                  <a:schemeClr val="accent3">
                    <a:lumMod val="50000"/>
                  </a:schemeClr>
                </a:solidFill>
              </a:rPr>
              <a:t>En Afrique, l’on rencontre de « beaux parleurs » ou « gourous » religieux, politiciens, « experts » … charismatiques, hypnotiques, aux très beaux discours très intelligents, cohérents, en apparence très généreux  … Mais en fin de compte, ils se révèlent être des narcissiques forcenés et menteurs à l’extrême, sans scrupules, rusés et roublards, tout en étant souvent incultes dans bien des domaines …  Et beaucoup de crédules, par manque d’esprit critique (ou d’éducation ?), se font abuser par ces beaux discours bien construits … C’est souvent à cause de ces </a:t>
            </a:r>
            <a:r>
              <a:rPr lang="fr-FR" altLang="fr-FR" sz="1600" b="1" dirty="0">
                <a:solidFill>
                  <a:schemeClr val="accent3">
                    <a:lumMod val="50000"/>
                  </a:schemeClr>
                </a:solidFill>
              </a:rPr>
              <a:t>personnages intelligents, persuadées de détenir l’unique vérité, aimant sans cesse se mettre en avant _ dans les médias … _ et incapables de se remettre en cause</a:t>
            </a:r>
            <a:r>
              <a:rPr lang="fr-FR" altLang="fr-FR" sz="1600" dirty="0">
                <a:solidFill>
                  <a:schemeClr val="accent3">
                    <a:lumMod val="50000"/>
                  </a:schemeClr>
                </a:solidFill>
              </a:rPr>
              <a:t>,</a:t>
            </a:r>
            <a:r>
              <a:rPr lang="fr-FR" altLang="fr-FR" sz="1600" b="1" dirty="0">
                <a:solidFill>
                  <a:schemeClr val="accent3">
                    <a:lumMod val="50000"/>
                  </a:schemeClr>
                </a:solidFill>
              </a:rPr>
              <a:t> </a:t>
            </a:r>
            <a:r>
              <a:rPr lang="fr-FR" altLang="fr-FR" sz="1600" dirty="0">
                <a:solidFill>
                  <a:schemeClr val="accent3">
                    <a:lumMod val="50000"/>
                  </a:schemeClr>
                </a:solidFill>
              </a:rPr>
              <a:t>que l’Afrique ne décolle pas. Par leurs beaux discours, ils effectuent régulièrement des OPA sur le pouvoir. Et dès qu’ils l’obtiennent, entament une dérive autoritaire (« dictatoriale » …), populiste et/ou démagogique, empêchant ensuite toute remise en cause de leur pouvoir. Et ainsi, avec eux, il devient impossible d’accès aux comptes financiers de la Nation, de l’ONG ou de la société qu’ils dirigent … (voir le cas de Jacques Crozemarie avec les comptes financiers de l’association l’ARC). </a:t>
            </a:r>
          </a:p>
          <a:p>
            <a:pPr algn="just"/>
            <a:r>
              <a:rPr lang="fr-FR" altLang="fr-FR" sz="1600" dirty="0">
                <a:solidFill>
                  <a:schemeClr val="accent3">
                    <a:lumMod val="50000"/>
                  </a:schemeClr>
                </a:solidFill>
              </a:rPr>
              <a:t> Il y a souvent chez eux un mélange de séduction, de promesses et de menaces. Ce sont souvent des gourous.</a:t>
            </a:r>
          </a:p>
        </p:txBody>
      </p:sp>
      <p:pic>
        <p:nvPicPr>
          <p:cNvPr id="13722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8095" y="5395914"/>
            <a:ext cx="36099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5"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5395914"/>
            <a:ext cx="23050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6" name="Rectangle 2"/>
          <p:cNvSpPr>
            <a:spLocks noChangeArrowheads="1"/>
          </p:cNvSpPr>
          <p:nvPr/>
        </p:nvSpPr>
        <p:spPr bwMode="auto">
          <a:xfrm>
            <a:off x="3427871" y="1494697"/>
            <a:ext cx="56309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fr-FR" altLang="fr-FR" sz="1200" dirty="0">
                <a:solidFill>
                  <a:schemeClr val="accent3">
                    <a:lumMod val="50000"/>
                  </a:schemeClr>
                </a:solidFill>
              </a:rPr>
              <a:t>Jorg Haider, exemple d’un politicien autrichien, au discours populiste, qui serait pourtant </a:t>
            </a:r>
            <a:r>
              <a:rPr lang="fr-FR" altLang="fr-FR" sz="1200" i="1" dirty="0">
                <a:solidFill>
                  <a:schemeClr val="accent3">
                    <a:lumMod val="50000"/>
                  </a:schemeClr>
                </a:solidFill>
              </a:rPr>
              <a:t>corrompu</a:t>
            </a:r>
            <a:r>
              <a:rPr lang="fr-FR" altLang="fr-FR" sz="1200" dirty="0">
                <a:solidFill>
                  <a:schemeClr val="accent3">
                    <a:lumMod val="50000"/>
                  </a:schemeClr>
                </a:solidFill>
              </a:rPr>
              <a:t>, selon l’enquête du </a:t>
            </a:r>
            <a:r>
              <a:rPr lang="fr-FR" sz="1200" i="1" dirty="0">
                <a:solidFill>
                  <a:schemeClr val="accent3">
                    <a:lumMod val="50000"/>
                  </a:schemeClr>
                </a:solidFill>
              </a:rPr>
              <a:t>magazine autrichien profil </a:t>
            </a:r>
            <a:r>
              <a:rPr lang="fr-FR" sz="1200" dirty="0">
                <a:solidFill>
                  <a:schemeClr val="accent3">
                    <a:lumMod val="50000"/>
                  </a:schemeClr>
                </a:solidFill>
                <a:latin typeface="Calibri" panose="020F0502020204030204" pitchFamily="34" charset="0"/>
              </a:rPr>
              <a:t>↑</a:t>
            </a:r>
            <a:endParaRPr lang="fr-FR" altLang="fr-FR" sz="1200" dirty="0">
              <a:solidFill>
                <a:schemeClr val="accent3">
                  <a:lumMod val="50000"/>
                </a:schemeClr>
              </a:solidFill>
            </a:endParaRPr>
          </a:p>
        </p:txBody>
      </p:sp>
      <p:pic>
        <p:nvPicPr>
          <p:cNvPr id="13722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9227" y="188913"/>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8243" name="Espace réservé du numéro de diapositive 2"/>
          <p:cNvSpPr txBox="1">
            <a:spLocks/>
          </p:cNvSpPr>
          <p:nvPr/>
        </p:nvSpPr>
        <p:spPr bwMode="auto">
          <a:xfrm>
            <a:off x="3238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94A0B2A-7363-46EF-A256-3D6176BDE92C}" type="slidenum">
              <a:rPr lang="fr-FR" altLang="fr-FR" sz="1200">
                <a:solidFill>
                  <a:srgbClr val="898989"/>
                </a:solidFill>
              </a:rPr>
              <a:pPr algn="r" eaLnBrk="1" hangingPunct="1">
                <a:spcBef>
                  <a:spcPct val="0"/>
                </a:spcBef>
                <a:buFontTx/>
                <a:buNone/>
              </a:pPr>
              <a:t>163</a:t>
            </a:fld>
            <a:endParaRPr lang="fr-FR" altLang="fr-FR" sz="1200">
              <a:solidFill>
                <a:srgbClr val="898989"/>
              </a:solidFill>
            </a:endParaRPr>
          </a:p>
        </p:txBody>
      </p:sp>
      <p:sp>
        <p:nvSpPr>
          <p:cNvPr id="138244" name="ZoneTexte 3"/>
          <p:cNvSpPr txBox="1">
            <a:spLocks noChangeArrowheads="1"/>
          </p:cNvSpPr>
          <p:nvPr/>
        </p:nvSpPr>
        <p:spPr bwMode="auto">
          <a:xfrm>
            <a:off x="179389" y="1196975"/>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138246" name="ZoneTexte 3"/>
          <p:cNvSpPr txBox="1">
            <a:spLocks noChangeArrowheads="1"/>
          </p:cNvSpPr>
          <p:nvPr/>
        </p:nvSpPr>
        <p:spPr bwMode="auto">
          <a:xfrm>
            <a:off x="179388" y="692150"/>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38247" name="ZoneTexte 1"/>
          <p:cNvSpPr txBox="1">
            <a:spLocks noChangeArrowheads="1"/>
          </p:cNvSpPr>
          <p:nvPr/>
        </p:nvSpPr>
        <p:spPr bwMode="auto">
          <a:xfrm>
            <a:off x="107950" y="2174875"/>
            <a:ext cx="8928100" cy="161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altLang="fr-FR" sz="1600" dirty="0">
                <a:solidFill>
                  <a:schemeClr val="accent3">
                    <a:lumMod val="50000"/>
                  </a:schemeClr>
                </a:solidFill>
              </a:rPr>
              <a:t>Se plaignant de la corruption, un tel gourou déclarera, par exemple, à qui veut bien l’entendre, que «</a:t>
            </a:r>
            <a:r>
              <a:rPr lang="fr-FR" altLang="fr-FR" sz="1600" i="1" dirty="0">
                <a:solidFill>
                  <a:schemeClr val="accent3">
                    <a:lumMod val="50000"/>
                  </a:schemeClr>
                </a:solidFill>
              </a:rPr>
              <a:t> l’Afrique souffre des trois « P » : Politique, dans mes Poches, avec mes Proches</a:t>
            </a:r>
            <a:r>
              <a:rPr lang="fr-FR" altLang="fr-FR" sz="1600" dirty="0">
                <a:solidFill>
                  <a:schemeClr val="accent3">
                    <a:lumMod val="50000"/>
                  </a:schemeClr>
                </a:solidFill>
              </a:rPr>
              <a:t> ». Alors que lui-même est pourtant « corrompu jusqu’à la moelle », n’hésitant pas à se « récompenser » lui-même. </a:t>
            </a:r>
          </a:p>
          <a:p>
            <a:pPr algn="just">
              <a:buFont typeface="Arial" panose="020B0604020202020204" pitchFamily="34" charset="0"/>
              <a:buNone/>
            </a:pPr>
            <a:r>
              <a:rPr lang="fr-FR" altLang="fr-FR" sz="1600" dirty="0">
                <a:solidFill>
                  <a:schemeClr val="accent3">
                    <a:lumMod val="50000"/>
                  </a:schemeClr>
                </a:solidFill>
              </a:rPr>
              <a:t>Sinon selon lui, « </a:t>
            </a:r>
            <a:r>
              <a:rPr lang="fr-FR" altLang="fr-FR" sz="1600" i="1" dirty="0">
                <a:solidFill>
                  <a:schemeClr val="accent3">
                    <a:lumMod val="50000"/>
                  </a:schemeClr>
                </a:solidFill>
              </a:rPr>
              <a:t>le blanc ne peut être qu’un nouveau colonisateur ou nouveau néocolonialiste</a:t>
            </a:r>
            <a:r>
              <a:rPr lang="fr-FR" altLang="fr-FR" sz="1600" dirty="0">
                <a:solidFill>
                  <a:schemeClr val="accent3">
                    <a:lumMod val="50000"/>
                  </a:schemeClr>
                </a:solidFill>
              </a:rPr>
              <a:t> », même ce blanc essaye d’aider sincèrement les ONG Africaines, … une autre façon pour que le blanc ne fourre pas son nez là où il ne le faut pas (et qu’il ne se mêle pas de ce qui ne le regarde pas) ».</a:t>
            </a:r>
            <a:endParaRPr lang="fr-FR" altLang="fr-FR" sz="1600" dirty="0">
              <a:solidFill>
                <a:schemeClr val="accent3">
                  <a:lumMod val="50000"/>
                </a:schemeClr>
              </a:solidFill>
              <a:latin typeface="Arial" panose="020B0604020202020204" pitchFamily="34" charset="0"/>
            </a:endParaRPr>
          </a:p>
        </p:txBody>
      </p:sp>
      <p:pic>
        <p:nvPicPr>
          <p:cNvPr id="138248"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767138"/>
            <a:ext cx="2238375" cy="20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9" name="ZoneTexte 8"/>
          <p:cNvSpPr txBox="1">
            <a:spLocks noChangeArrowheads="1"/>
          </p:cNvSpPr>
          <p:nvPr/>
        </p:nvSpPr>
        <p:spPr bwMode="auto">
          <a:xfrm>
            <a:off x="179388" y="5805489"/>
            <a:ext cx="2238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Le serpent à « sornettes » et à balivernes</a:t>
            </a:r>
          </a:p>
        </p:txBody>
      </p:sp>
      <p:pic>
        <p:nvPicPr>
          <p:cNvPr id="138250"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40" y="3787775"/>
            <a:ext cx="3038475"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1" name="ZoneTexte 10"/>
          <p:cNvSpPr txBox="1">
            <a:spLocks noChangeArrowheads="1"/>
          </p:cNvSpPr>
          <p:nvPr/>
        </p:nvSpPr>
        <p:spPr bwMode="auto">
          <a:xfrm>
            <a:off x="2536827" y="5287963"/>
            <a:ext cx="38020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Le combat de la mangouste et du serpent à sornette</a:t>
            </a:r>
          </a:p>
        </p:txBody>
      </p:sp>
      <p:pic>
        <p:nvPicPr>
          <p:cNvPr id="13825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3997326"/>
            <a:ext cx="21082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5640" y="5557839"/>
            <a:ext cx="247967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7065" y="44451"/>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5"/>
          <p:cNvSpPr txBox="1">
            <a:spLocks noChangeArrowheads="1"/>
          </p:cNvSpPr>
          <p:nvPr/>
        </p:nvSpPr>
        <p:spPr bwMode="auto">
          <a:xfrm>
            <a:off x="107952" y="1670050"/>
            <a:ext cx="878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Des « beaux parleurs » cyniques</a:t>
            </a:r>
            <a:r>
              <a:rPr lang="fr-FR" altLang="fr-FR" sz="1600" dirty="0">
                <a:solidFill>
                  <a:schemeClr val="accent3">
                    <a:lumMod val="50000"/>
                  </a:schemeClr>
                </a:solidFill>
                <a:latin typeface="Arial" panose="020B0604020202020204" pitchFamily="34" charset="0"/>
              </a:rPr>
              <a:t> (?) (suite et fin) :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39267" name="Espace réservé du numéro de diapositive 2"/>
          <p:cNvSpPr txBox="1">
            <a:spLocks/>
          </p:cNvSpPr>
          <p:nvPr/>
        </p:nvSpPr>
        <p:spPr bwMode="auto">
          <a:xfrm>
            <a:off x="8272463" y="1381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44B8D21-E442-40B3-B1BE-ABC9B91DACF7}" type="slidenum">
              <a:rPr lang="fr-FR" altLang="fr-FR" sz="1200">
                <a:solidFill>
                  <a:srgbClr val="898989"/>
                </a:solidFill>
              </a:rPr>
              <a:pPr algn="r" eaLnBrk="1" hangingPunct="1">
                <a:spcBef>
                  <a:spcPct val="0"/>
                </a:spcBef>
                <a:buFontTx/>
                <a:buNone/>
              </a:pPr>
              <a:t>164</a:t>
            </a:fld>
            <a:endParaRPr lang="fr-FR" altLang="fr-FR" sz="1200">
              <a:solidFill>
                <a:srgbClr val="898989"/>
              </a:solidFill>
            </a:endParaRPr>
          </a:p>
        </p:txBody>
      </p:sp>
      <p:sp>
        <p:nvSpPr>
          <p:cNvPr id="139268" name="ZoneTexte 3"/>
          <p:cNvSpPr txBox="1">
            <a:spLocks noChangeArrowheads="1"/>
          </p:cNvSpPr>
          <p:nvPr/>
        </p:nvSpPr>
        <p:spPr bwMode="auto">
          <a:xfrm>
            <a:off x="84139" y="584200"/>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139269" name="ZoneTexte 5"/>
          <p:cNvSpPr txBox="1">
            <a:spLocks noChangeArrowheads="1"/>
          </p:cNvSpPr>
          <p:nvPr/>
        </p:nvSpPr>
        <p:spPr bwMode="auto">
          <a:xfrm>
            <a:off x="85727" y="976314"/>
            <a:ext cx="878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La paranoïa</a:t>
            </a:r>
            <a:r>
              <a:rPr lang="fr-FR" altLang="fr-FR" sz="1600" dirty="0">
                <a:solidFill>
                  <a:schemeClr val="accent3">
                    <a:lumMod val="50000"/>
                  </a:schemeClr>
                </a:solidFill>
                <a:latin typeface="Arial" panose="020B0604020202020204" pitchFamily="34" charset="0"/>
              </a:rPr>
              <a:t> : </a:t>
            </a:r>
          </a:p>
        </p:txBody>
      </p:sp>
      <p:sp>
        <p:nvSpPr>
          <p:cNvPr id="139270" name="ZoneTexte 3"/>
          <p:cNvSpPr txBox="1">
            <a:spLocks noChangeArrowheads="1"/>
          </p:cNvSpPr>
          <p:nvPr/>
        </p:nvSpPr>
        <p:spPr bwMode="auto">
          <a:xfrm>
            <a:off x="95252" y="174625"/>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39271"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865" y="4384675"/>
            <a:ext cx="161607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930775"/>
            <a:ext cx="2400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3"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1202" y="5133975"/>
            <a:ext cx="29241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ZoneTexte 1"/>
          <p:cNvSpPr txBox="1">
            <a:spLocks noChangeArrowheads="1"/>
          </p:cNvSpPr>
          <p:nvPr/>
        </p:nvSpPr>
        <p:spPr bwMode="auto">
          <a:xfrm>
            <a:off x="55563" y="1392239"/>
            <a:ext cx="89281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600" dirty="0">
                <a:solidFill>
                  <a:schemeClr val="accent3">
                    <a:lumMod val="50000"/>
                  </a:schemeClr>
                </a:solidFill>
                <a:latin typeface="Arial" panose="020B0604020202020204" pitchFamily="34" charset="0"/>
              </a:rPr>
              <a:t>Le fait d’être constamment impliqué dans des activités illégales, associé à la peur sous jacente d’être démasqué, contribue à entretenir un certain degré de paranoïa, en soi.</a:t>
            </a:r>
          </a:p>
          <a:p>
            <a:pPr algn="just">
              <a:spcBef>
                <a:spcPct val="0"/>
              </a:spcBef>
              <a:buFontTx/>
              <a:buNone/>
            </a:pPr>
            <a:r>
              <a:rPr lang="fr-FR" altLang="fr-FR" sz="1600" dirty="0">
                <a:solidFill>
                  <a:schemeClr val="accent3">
                    <a:lumMod val="50000"/>
                  </a:schemeClr>
                </a:solidFill>
                <a:latin typeface="Arial" panose="020B0604020202020204" pitchFamily="34" charset="0"/>
              </a:rPr>
              <a:t>Il craint constamment les traitres, les judas, la trahison, ses ennemis, les espions … avec lesquels il voudrait en finir. Le paranoïaque souvent se croit bon. Bien que bourreau, il se croit constamment victime. Il n’a confiance en personne « tout le monde ment ». Il voit le mal partout. Si quelqu’un lui fait du bien, ce ne peut jamais être sincère, c’est qu’il doit avoir un intérêt caché (!). Il croit qu’il est régulièrement espionné.</a:t>
            </a:r>
          </a:p>
          <a:p>
            <a:pPr algn="just">
              <a:spcBef>
                <a:spcPct val="0"/>
              </a:spcBef>
              <a:buFontTx/>
              <a:buNone/>
            </a:pPr>
            <a:r>
              <a:rPr lang="fr-FR" altLang="fr-FR" sz="1600" dirty="0">
                <a:solidFill>
                  <a:schemeClr val="accent3">
                    <a:lumMod val="50000"/>
                  </a:schemeClr>
                </a:solidFill>
                <a:latin typeface="Arial" panose="020B0604020202020204" pitchFamily="34" charset="0"/>
              </a:rPr>
              <a:t>Les systèmes paranoïaques s’auto-justifient sans cesse (à l’image des dictatures chinoises, coréenne) pour justifier leur système, en s’inventant un « ennemi extérieur » (+). Ou « corrompu jusqu’à l’âme », le paranoïaque se croit le héros de la lutte contre la « corruption des mœurs » ou de la « corruption morale ». S’il est condamné pour corruption, il a accusera ses ennemis d’avoir comploté contre lui. Ils chercheront toujours des coupables, des boucs émissaires, car étant sincèrement incapables de se remettre en cause.</a:t>
            </a:r>
          </a:p>
          <a:p>
            <a:pPr algn="just">
              <a:spcBef>
                <a:spcPct val="0"/>
              </a:spcBef>
              <a:buFontTx/>
              <a:buNone/>
            </a:pPr>
            <a:r>
              <a:rPr lang="fr-FR" altLang="fr-FR" sz="1600" dirty="0">
                <a:solidFill>
                  <a:schemeClr val="accent3">
                    <a:lumMod val="50000"/>
                  </a:schemeClr>
                </a:solidFill>
                <a:latin typeface="Arial" panose="020B0604020202020204" pitchFamily="34" charset="0"/>
              </a:rPr>
              <a:t>Ils sont persuadés de la légitimité de ce qu’ils commettent.</a:t>
            </a:r>
            <a:endParaRPr lang="fr-FR" altLang="fr-FR" sz="1200" dirty="0">
              <a:solidFill>
                <a:schemeClr val="accent3">
                  <a:lumMod val="50000"/>
                </a:schemeClr>
              </a:solidFill>
              <a:latin typeface="Arial" panose="020B0604020202020204" pitchFamily="34" charset="0"/>
            </a:endParaRPr>
          </a:p>
          <a:p>
            <a:pPr algn="just">
              <a:spcBef>
                <a:spcPct val="0"/>
              </a:spcBef>
              <a:buFontTx/>
              <a:buNone/>
            </a:pPr>
            <a:r>
              <a:rPr lang="fr-FR" altLang="fr-FR" sz="1200" dirty="0">
                <a:latin typeface="Arial" panose="020B0604020202020204" pitchFamily="34" charset="0"/>
              </a:rPr>
              <a:t>(°) </a:t>
            </a:r>
            <a:r>
              <a:rPr lang="fr-FR" altLang="fr-FR" sz="1200" i="1" dirty="0">
                <a:latin typeface="Arial" panose="020B0604020202020204" pitchFamily="34" charset="0"/>
              </a:rPr>
              <a:t>La fabrication de l’ennemi</a:t>
            </a:r>
            <a:r>
              <a:rPr lang="fr-FR" altLang="fr-FR" sz="1200" dirty="0">
                <a:latin typeface="Arial" panose="020B0604020202020204" pitchFamily="34" charset="0"/>
              </a:rPr>
              <a:t>, Michel </a:t>
            </a:r>
            <a:r>
              <a:rPr lang="fr-FR" altLang="fr-FR" sz="1200" dirty="0" err="1">
                <a:latin typeface="Arial" panose="020B0604020202020204" pitchFamily="34" charset="0"/>
              </a:rPr>
              <a:t>Conesa</a:t>
            </a:r>
            <a:r>
              <a:rPr lang="fr-FR" altLang="fr-FR" sz="1200" dirty="0">
                <a:latin typeface="Arial" panose="020B0604020202020204" pitchFamily="34" charset="0"/>
              </a:rPr>
              <a:t>, Robert Laffont, 2011.</a:t>
            </a:r>
            <a:endParaRPr lang="fr-FR" altLang="fr-FR" sz="1600" dirty="0">
              <a:latin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980885" y="152705"/>
            <a:ext cx="1090464" cy="340148"/>
          </a:xfrm>
        </p:spPr>
        <p:txBody>
          <a:bodyPr/>
          <a:lstStyle/>
          <a:p>
            <a:pPr>
              <a:defRPr/>
            </a:pPr>
            <a:fld id="{47AA29CE-A811-48E3-ADEE-C4227CCC4C59}" type="slidenum">
              <a:rPr lang="fr-FR" altLang="fr-FR" smtClean="0"/>
              <a:pPr>
                <a:defRPr/>
              </a:pPr>
              <a:t>165</a:t>
            </a:fld>
            <a:endParaRPr lang="fr-FR" altLang="fr-FR" dirty="0"/>
          </a:p>
        </p:txBody>
      </p:sp>
      <p:sp>
        <p:nvSpPr>
          <p:cNvPr id="3"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84139" y="584200"/>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5" name="ZoneTexte 3"/>
          <p:cNvSpPr txBox="1">
            <a:spLocks noChangeArrowheads="1"/>
          </p:cNvSpPr>
          <p:nvPr/>
        </p:nvSpPr>
        <p:spPr bwMode="auto">
          <a:xfrm>
            <a:off x="95252" y="174625"/>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6" name="ZoneTexte 5"/>
          <p:cNvSpPr txBox="1">
            <a:spLocks noChangeArrowheads="1"/>
          </p:cNvSpPr>
          <p:nvPr/>
        </p:nvSpPr>
        <p:spPr bwMode="auto">
          <a:xfrm>
            <a:off x="85727" y="976314"/>
            <a:ext cx="33341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La paranoïa</a:t>
            </a:r>
            <a:r>
              <a:rPr lang="fr-FR" altLang="fr-FR" sz="1600" dirty="0">
                <a:solidFill>
                  <a:schemeClr val="accent3">
                    <a:lumMod val="50000"/>
                  </a:schemeClr>
                </a:solidFill>
                <a:latin typeface="Arial" panose="020B0604020202020204" pitchFamily="34" charset="0"/>
              </a:rPr>
              <a:t> (suite et fin) : </a:t>
            </a:r>
          </a:p>
        </p:txBody>
      </p:sp>
      <p:sp>
        <p:nvSpPr>
          <p:cNvPr id="7" name="ZoneTexte 6"/>
          <p:cNvSpPr txBox="1"/>
          <p:nvPr/>
        </p:nvSpPr>
        <p:spPr>
          <a:xfrm>
            <a:off x="95252" y="1412776"/>
            <a:ext cx="8941244" cy="3477875"/>
          </a:xfrm>
          <a:prstGeom prst="rect">
            <a:avLst/>
          </a:prstGeom>
          <a:noFill/>
        </p:spPr>
        <p:txBody>
          <a:bodyPr wrap="square" rtlCol="0">
            <a:spAutoFit/>
          </a:bodyPr>
          <a:lstStyle/>
          <a:p>
            <a:pPr algn="just"/>
            <a:r>
              <a:rPr lang="fr-FR" sz="1600" dirty="0">
                <a:solidFill>
                  <a:schemeClr val="accent3">
                    <a:lumMod val="50000"/>
                  </a:schemeClr>
                </a:solidFill>
              </a:rPr>
              <a:t>Le paranoïaque a souvent une très haute opinion de lui, méprise les autres, refuse toute critique.</a:t>
            </a:r>
          </a:p>
          <a:p>
            <a:pPr algn="just"/>
            <a:r>
              <a:rPr lang="fr-FR" sz="1600" dirty="0">
                <a:solidFill>
                  <a:schemeClr val="accent3">
                    <a:lumMod val="50000"/>
                  </a:schemeClr>
                </a:solidFill>
              </a:rPr>
              <a:t>Il ne voit autour de lui que personnes intéressées, mauvaises, menaçantes, jalouses de sa supériorité, qui lui en veulent, qui lui veulent du mal. Il projette ses projets défauts et ambigüités sur les autres. Il cache tout (ses pensées …), afin de ne pas donner des signes de faiblesses qui pourraient être réutilisées contre lui. Il éviter tout ce qui pourrait le conduire à être généreux, à se tourner vers les autres et à faire confiance, au risque de paraître faible ou de baisser sa garde. </a:t>
            </a:r>
          </a:p>
          <a:p>
            <a:pPr algn="just"/>
            <a:r>
              <a:rPr lang="fr-FR" sz="1600" dirty="0">
                <a:solidFill>
                  <a:schemeClr val="accent3">
                    <a:lumMod val="50000"/>
                  </a:schemeClr>
                </a:solidFill>
              </a:rPr>
              <a:t>Il peut justifier un acte illégal, par le </a:t>
            </a:r>
            <a:r>
              <a:rPr lang="fr-FR" sz="1600" b="1" dirty="0">
                <a:solidFill>
                  <a:schemeClr val="accent3">
                    <a:lumMod val="50000"/>
                  </a:schemeClr>
                </a:solidFill>
              </a:rPr>
              <a:t>besoin de se défendre</a:t>
            </a:r>
            <a:r>
              <a:rPr lang="fr-FR" sz="1600" dirty="0">
                <a:solidFill>
                  <a:schemeClr val="accent3">
                    <a:lumMod val="50000"/>
                  </a:schemeClr>
                </a:solidFill>
              </a:rPr>
              <a:t>, ou parce que « </a:t>
            </a:r>
            <a:r>
              <a:rPr lang="fr-FR" sz="1600" b="1" dirty="0">
                <a:solidFill>
                  <a:schemeClr val="accent3">
                    <a:lumMod val="50000"/>
                  </a:schemeClr>
                </a:solidFill>
              </a:rPr>
              <a:t>tout le monde fait comme lui </a:t>
            </a:r>
            <a:r>
              <a:rPr lang="fr-FR" sz="1600" dirty="0">
                <a:solidFill>
                  <a:schemeClr val="accent3">
                    <a:lumMod val="50000"/>
                  </a:schemeClr>
                </a:solidFill>
              </a:rPr>
              <a:t>». Il cherche à avoir l’obéissance totale / absolue de ses proches. Toute critique contre lui (même pour son bien, telle une « critique fraternelle ») est perçue comme une attaque contre sa personne (et son intégrité), une malveillance, un désir de nuire contre lui …</a:t>
            </a:r>
          </a:p>
          <a:p>
            <a:pPr algn="just"/>
            <a:r>
              <a:rPr lang="fr-FR" sz="1200" dirty="0">
                <a:solidFill>
                  <a:schemeClr val="accent3">
                    <a:lumMod val="50000"/>
                  </a:schemeClr>
                </a:solidFill>
              </a:rPr>
              <a:t>Source : </a:t>
            </a:r>
            <a:r>
              <a:rPr lang="fr-FR" sz="1200" i="1" dirty="0">
                <a:solidFill>
                  <a:schemeClr val="accent3">
                    <a:lumMod val="50000"/>
                  </a:schemeClr>
                </a:solidFill>
              </a:rPr>
              <a:t>La personnalité paranoïaque</a:t>
            </a:r>
            <a:r>
              <a:rPr lang="fr-FR" sz="1200" dirty="0">
                <a:solidFill>
                  <a:schemeClr val="accent3">
                    <a:lumMod val="50000"/>
                  </a:schemeClr>
                </a:solidFill>
              </a:rPr>
              <a:t>, Jérôme </a:t>
            </a:r>
            <a:r>
              <a:rPr lang="fr-FR" sz="1200" dirty="0" err="1">
                <a:solidFill>
                  <a:schemeClr val="accent3">
                    <a:lumMod val="50000"/>
                  </a:schemeClr>
                </a:solidFill>
              </a:rPr>
              <a:t>Palazzolo</a:t>
            </a:r>
            <a:r>
              <a:rPr lang="fr-FR" sz="1200" dirty="0">
                <a:solidFill>
                  <a:schemeClr val="accent3">
                    <a:lumMod val="50000"/>
                  </a:schemeClr>
                </a:solidFill>
              </a:rPr>
              <a:t>,  Cerveau &amp; Psycho, </a:t>
            </a:r>
            <a:r>
              <a:rPr lang="fr-FR" sz="1200" dirty="0" err="1">
                <a:solidFill>
                  <a:schemeClr val="accent3">
                    <a:lumMod val="50000"/>
                  </a:schemeClr>
                </a:solidFill>
              </a:rPr>
              <a:t>septemble</a:t>
            </a:r>
            <a:r>
              <a:rPr lang="fr-FR" sz="1200" dirty="0">
                <a:solidFill>
                  <a:schemeClr val="accent3">
                    <a:lumMod val="50000"/>
                  </a:schemeClr>
                </a:solidFill>
              </a:rPr>
              <a:t> – Octobre 2011.</a:t>
            </a:r>
          </a:p>
          <a:p>
            <a:pPr algn="just"/>
            <a:r>
              <a:rPr lang="fr-FR" sz="1600" dirty="0">
                <a:solidFill>
                  <a:srgbClr val="FF0000"/>
                </a:solidFill>
              </a:rPr>
              <a:t>Quelles que soient les raisons, poussant un individu à être corrompu, ce dernier trouve toujours des justifications et des raisons légitimes à sa « corruption » (selon lui, il n’a pas le choix, tout le monde fait comme lui etc.).</a:t>
            </a:r>
          </a:p>
        </p:txBody>
      </p:sp>
      <p:pic>
        <p:nvPicPr>
          <p:cNvPr id="8194" name="Picture 2" descr="D:\Users\blisan\Documents\divers\céphalées\céphalées\dictateur paranoïaqu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956563"/>
            <a:ext cx="25908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Users\blisan\Documents\divers\céphalées\céphalées\dictateur paranoïaqu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028" y="4653136"/>
            <a:ext cx="1690846" cy="21304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Users\blisan\Documents\divers\céphalées\céphalées\dictateur paranoïaqu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2" y="490205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blisan\Documents\divers\céphalées\céphalées\dictateur paranoïaqu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898" y="4797152"/>
            <a:ext cx="1669257" cy="205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724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0291" name="Espace réservé du numéro de diapositive 2"/>
          <p:cNvSpPr txBox="1">
            <a:spLocks/>
          </p:cNvSpPr>
          <p:nvPr/>
        </p:nvSpPr>
        <p:spPr bwMode="auto">
          <a:xfrm>
            <a:off x="8272463" y="1381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176927C-0C6E-4C75-803D-0C0E0CE491E6}" type="slidenum">
              <a:rPr lang="fr-FR" altLang="fr-FR" sz="1200">
                <a:solidFill>
                  <a:srgbClr val="898989"/>
                </a:solidFill>
              </a:rPr>
              <a:pPr algn="r" eaLnBrk="1" hangingPunct="1">
                <a:spcBef>
                  <a:spcPct val="0"/>
                </a:spcBef>
                <a:buFontTx/>
                <a:buNone/>
              </a:pPr>
              <a:t>166</a:t>
            </a:fld>
            <a:endParaRPr lang="fr-FR" altLang="fr-FR" sz="1200">
              <a:solidFill>
                <a:srgbClr val="898989"/>
              </a:solidFill>
            </a:endParaRPr>
          </a:p>
        </p:txBody>
      </p:sp>
      <p:sp>
        <p:nvSpPr>
          <p:cNvPr id="140292" name="ZoneTexte 3"/>
          <p:cNvSpPr txBox="1">
            <a:spLocks noChangeArrowheads="1"/>
          </p:cNvSpPr>
          <p:nvPr/>
        </p:nvSpPr>
        <p:spPr bwMode="auto">
          <a:xfrm>
            <a:off x="84139" y="584200"/>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140293" name="ZoneTexte 5"/>
          <p:cNvSpPr txBox="1">
            <a:spLocks noChangeArrowheads="1"/>
          </p:cNvSpPr>
          <p:nvPr/>
        </p:nvSpPr>
        <p:spPr bwMode="auto">
          <a:xfrm>
            <a:off x="85727" y="976314"/>
            <a:ext cx="878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Narcissisme extrême, mégalomanie</a:t>
            </a:r>
            <a:r>
              <a:rPr lang="fr-FR" altLang="fr-FR" sz="1600" dirty="0">
                <a:solidFill>
                  <a:schemeClr val="accent3">
                    <a:lumMod val="50000"/>
                  </a:schemeClr>
                </a:solidFill>
                <a:latin typeface="Arial" panose="020B0604020202020204" pitchFamily="34" charset="0"/>
              </a:rPr>
              <a:t> : </a:t>
            </a:r>
          </a:p>
        </p:txBody>
      </p:sp>
      <p:sp>
        <p:nvSpPr>
          <p:cNvPr id="140294" name="ZoneTexte 3"/>
          <p:cNvSpPr txBox="1">
            <a:spLocks noChangeArrowheads="1"/>
          </p:cNvSpPr>
          <p:nvPr/>
        </p:nvSpPr>
        <p:spPr bwMode="auto">
          <a:xfrm>
            <a:off x="95252" y="174625"/>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40295" name="ZoneTexte 1"/>
          <p:cNvSpPr txBox="1">
            <a:spLocks noChangeArrowheads="1"/>
          </p:cNvSpPr>
          <p:nvPr/>
        </p:nvSpPr>
        <p:spPr bwMode="auto">
          <a:xfrm>
            <a:off x="55563" y="1392239"/>
            <a:ext cx="89281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dirty="0">
                <a:solidFill>
                  <a:schemeClr val="accent3">
                    <a:lumMod val="50000"/>
                  </a:schemeClr>
                </a:solidFill>
                <a:latin typeface="Arial" panose="020B0604020202020204" pitchFamily="34" charset="0"/>
              </a:rPr>
              <a:t>Si par l’éducation, les parents n’ont pas montré le </a:t>
            </a:r>
            <a:r>
              <a:rPr lang="fr-FR" altLang="fr-FR" sz="1400" i="1" dirty="0">
                <a:solidFill>
                  <a:schemeClr val="accent3">
                    <a:lumMod val="50000"/>
                  </a:schemeClr>
                </a:solidFill>
                <a:latin typeface="Arial" panose="020B0604020202020204" pitchFamily="34" charset="0"/>
              </a:rPr>
              <a:t>bon exemple</a:t>
            </a:r>
            <a:r>
              <a:rPr lang="fr-FR" altLang="fr-FR" sz="1400" dirty="0">
                <a:solidFill>
                  <a:schemeClr val="accent3">
                    <a:lumMod val="50000"/>
                  </a:schemeClr>
                </a:solidFill>
                <a:latin typeface="Arial" panose="020B0604020202020204" pitchFamily="34" charset="0"/>
              </a:rPr>
              <a:t> ou imposé à leurs enfants des valeurs ou limites morales, l’enfant se sentira investi de tous les pouvoirs, sans restriction, voire du sentiment de </a:t>
            </a:r>
            <a:r>
              <a:rPr lang="fr-FR" altLang="fr-FR" sz="1400" i="1" dirty="0">
                <a:solidFill>
                  <a:schemeClr val="accent3">
                    <a:lumMod val="50000"/>
                  </a:schemeClr>
                </a:solidFill>
                <a:latin typeface="Arial" panose="020B0604020202020204" pitchFamily="34" charset="0"/>
              </a:rPr>
              <a:t>toute puissance</a:t>
            </a:r>
            <a:r>
              <a:rPr lang="fr-FR" altLang="fr-FR" sz="1400" dirty="0">
                <a:solidFill>
                  <a:schemeClr val="accent3">
                    <a:lumMod val="50000"/>
                  </a:schemeClr>
                </a:solidFill>
                <a:latin typeface="Arial" panose="020B0604020202020204" pitchFamily="34" charset="0"/>
              </a:rPr>
              <a:t> (voir aussi plus loin </a:t>
            </a:r>
            <a:r>
              <a:rPr lang="fr-FR" altLang="fr-FR" sz="1400" i="1" dirty="0">
                <a:solidFill>
                  <a:schemeClr val="accent3">
                    <a:lumMod val="50000"/>
                  </a:schemeClr>
                </a:solidFill>
                <a:latin typeface="Arial" panose="020B0604020202020204" pitchFamily="34" charset="0"/>
              </a:rPr>
              <a:t>psychopathie</a:t>
            </a:r>
            <a:r>
              <a:rPr lang="fr-FR" altLang="fr-FR" sz="1400" dirty="0">
                <a:solidFill>
                  <a:schemeClr val="accent3">
                    <a:lumMod val="50000"/>
                  </a:schemeClr>
                </a:solidFill>
                <a:latin typeface="Arial" panose="020B0604020202020204" pitchFamily="34" charset="0"/>
              </a:rPr>
              <a:t>).</a:t>
            </a:r>
          </a:p>
          <a:p>
            <a:pPr algn="just">
              <a:spcBef>
                <a:spcPct val="0"/>
              </a:spcBef>
              <a:buFontTx/>
              <a:buNone/>
            </a:pPr>
            <a:r>
              <a:rPr lang="fr-FR" altLang="fr-FR" sz="1400" dirty="0">
                <a:solidFill>
                  <a:schemeClr val="accent3">
                    <a:lumMod val="50000"/>
                  </a:schemeClr>
                </a:solidFill>
                <a:latin typeface="Arial" panose="020B0604020202020204" pitchFamily="34" charset="0"/>
              </a:rPr>
              <a:t>Le narcissique a une très haute opinion de lui-même. Il aime être adulé, avoir une cours d’admirateurs autour de lui. Il soigne son image de marque. Et de fait, il est aime être sur toutes les photos, afin d’être connu et célèbre. Il aime rabaisser, rabrouer, voire humilier les autres ou les transformer en serviteurs ou esclaves. Il aime voir ses sujets dans l’autocritique permanente.</a:t>
            </a:r>
          </a:p>
          <a:p>
            <a:pPr algn="just">
              <a:spcBef>
                <a:spcPct val="0"/>
              </a:spcBef>
              <a:buFontTx/>
              <a:buNone/>
            </a:pPr>
            <a:r>
              <a:rPr lang="fr-FR" altLang="fr-FR" sz="1400" dirty="0">
                <a:solidFill>
                  <a:schemeClr val="accent3">
                    <a:lumMod val="50000"/>
                  </a:schemeClr>
                </a:solidFill>
                <a:latin typeface="Arial" panose="020B0604020202020204" pitchFamily="34" charset="0"/>
              </a:rPr>
              <a:t>Il peut devenir extrêmement violent si on le critique [même pour son bien] ou quand l’on le rabaisse [il pourra alors vouloir se venger de la personne critique]. Il aime se faire passer pour ce qu’il n’est pas (gentil, généreux …) et souvent cache profondément sa vraie nature (il se ment souvent à lui-même sur sa vraie nature et croie à ses propres mensonges, mensonges qu’il cherche à imposer aux autres  _ il est dans le « mensonge vrai »).</a:t>
            </a:r>
          </a:p>
          <a:p>
            <a:pPr algn="just">
              <a:spcBef>
                <a:spcPct val="0"/>
              </a:spcBef>
              <a:buFontTx/>
              <a:buNone/>
            </a:pPr>
            <a:r>
              <a:rPr lang="fr-FR" altLang="fr-FR" sz="1400" dirty="0">
                <a:solidFill>
                  <a:schemeClr val="accent3">
                    <a:lumMod val="50000"/>
                  </a:schemeClr>
                </a:solidFill>
                <a:latin typeface="Arial" panose="020B0604020202020204" pitchFamily="34" charset="0"/>
              </a:rPr>
              <a:t>Témoignage de l’auteur sur le cas de Joël : Ce dernier, suite à un accident et un trauma crânien, ne voyait plus les autres comme des petits « Mickey », des jouets, des pions, des outils, des instruments, qu’il pouvait utiliser et instrumentaliser, à sa guise, sans fin. Il était devenu un menteur pathologique, ne pouvant s’empêcher de mentir toutes les cinq minutes, sans que rien ni personne ne puisse l’arrêter. Il aimait sans cesse se mettre en scène. C’était devenu une maladie.</a:t>
            </a:r>
          </a:p>
        </p:txBody>
      </p:sp>
      <p:sp>
        <p:nvSpPr>
          <p:cNvPr id="140299" name="ZoneTexte 8"/>
          <p:cNvSpPr txBox="1">
            <a:spLocks noChangeArrowheads="1"/>
          </p:cNvSpPr>
          <p:nvPr/>
        </p:nvSpPr>
        <p:spPr bwMode="auto">
          <a:xfrm>
            <a:off x="1138856" y="6505577"/>
            <a:ext cx="5643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R., l’autocrate de la Tchétchénie, aime se mettre en scène et soigner son image.</a:t>
            </a:r>
          </a:p>
        </p:txBody>
      </p:sp>
      <p:pic>
        <p:nvPicPr>
          <p:cNvPr id="140301" name="Imag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9865" y="4724400"/>
            <a:ext cx="13541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1" y="5021720"/>
            <a:ext cx="1981200" cy="14478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832" y="4885905"/>
            <a:ext cx="1600200" cy="1600200"/>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8954" y="4656139"/>
            <a:ext cx="2000250" cy="1857375"/>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7272" y="4637740"/>
            <a:ext cx="1914525" cy="1876425"/>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84544" y="129032"/>
            <a:ext cx="586408" cy="340148"/>
          </a:xfrm>
        </p:spPr>
        <p:txBody>
          <a:bodyPr/>
          <a:lstStyle/>
          <a:p>
            <a:pPr>
              <a:defRPr/>
            </a:pPr>
            <a:fld id="{47AA29CE-A811-48E3-ADEE-C4227CCC4C59}" type="slidenum">
              <a:rPr lang="fr-FR" altLang="fr-FR" smtClean="0"/>
              <a:pPr>
                <a:defRPr/>
              </a:pPr>
              <a:t>167</a:t>
            </a:fld>
            <a:endParaRPr lang="fr-FR" altLang="fr-FR" dirty="0"/>
          </a:p>
        </p:txBody>
      </p:sp>
      <p:sp>
        <p:nvSpPr>
          <p:cNvPr id="3"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ZoneTexte 3"/>
          <p:cNvSpPr txBox="1">
            <a:spLocks noChangeArrowheads="1"/>
          </p:cNvSpPr>
          <p:nvPr/>
        </p:nvSpPr>
        <p:spPr bwMode="auto">
          <a:xfrm>
            <a:off x="84139" y="584200"/>
            <a:ext cx="6798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psychologique et mentalité des hommes corrompus (suite)</a:t>
            </a:r>
          </a:p>
        </p:txBody>
      </p:sp>
      <p:sp>
        <p:nvSpPr>
          <p:cNvPr id="6" name="ZoneTexte 5"/>
          <p:cNvSpPr txBox="1">
            <a:spLocks noChangeArrowheads="1"/>
          </p:cNvSpPr>
          <p:nvPr/>
        </p:nvSpPr>
        <p:spPr bwMode="auto">
          <a:xfrm>
            <a:off x="85727" y="976314"/>
            <a:ext cx="8785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Narcissisme extrême, mégalomanie</a:t>
            </a:r>
            <a:r>
              <a:rPr lang="fr-FR" altLang="fr-FR" sz="1600" dirty="0">
                <a:solidFill>
                  <a:schemeClr val="accent3">
                    <a:lumMod val="50000"/>
                  </a:schemeClr>
                </a:solidFill>
                <a:latin typeface="Arial" panose="020B0604020202020204" pitchFamily="34" charset="0"/>
              </a:rPr>
              <a:t> : </a:t>
            </a:r>
          </a:p>
        </p:txBody>
      </p:sp>
      <p:sp>
        <p:nvSpPr>
          <p:cNvPr id="7" name="ZoneTexte 3"/>
          <p:cNvSpPr txBox="1">
            <a:spLocks noChangeArrowheads="1"/>
          </p:cNvSpPr>
          <p:nvPr/>
        </p:nvSpPr>
        <p:spPr bwMode="auto">
          <a:xfrm>
            <a:off x="95252" y="174625"/>
            <a:ext cx="4321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8" name="ZoneTexte 7"/>
          <p:cNvSpPr txBox="1"/>
          <p:nvPr/>
        </p:nvSpPr>
        <p:spPr>
          <a:xfrm>
            <a:off x="179512" y="1412776"/>
            <a:ext cx="8784976" cy="1938992"/>
          </a:xfrm>
          <a:prstGeom prst="rect">
            <a:avLst/>
          </a:prstGeom>
          <a:noFill/>
        </p:spPr>
        <p:txBody>
          <a:bodyPr wrap="square" rtlCol="0">
            <a:spAutoFit/>
          </a:bodyPr>
          <a:lstStyle/>
          <a:p>
            <a:pPr algn="just"/>
            <a:r>
              <a:rPr lang="fr-FR" dirty="0"/>
              <a:t>« </a:t>
            </a:r>
            <a:r>
              <a:rPr lang="fr-FR" i="1" dirty="0"/>
              <a:t>« L’arrogance », c’est l’accusation des dominants à l’égard de ceux qu’ils voudraient dominer et qui refusent de pli</a:t>
            </a:r>
            <a:r>
              <a:rPr lang="fr-FR" dirty="0"/>
              <a:t>er » page 48.</a:t>
            </a:r>
          </a:p>
          <a:p>
            <a:pPr algn="just"/>
            <a:r>
              <a:rPr lang="fr-FR" dirty="0"/>
              <a:t>« […] </a:t>
            </a:r>
            <a:r>
              <a:rPr lang="fr-FR" i="1" dirty="0"/>
              <a:t>Car nous avons éprouvé _ et le mot est juste _ ce qu’est le drame de la puissance. Drame pour les dominés et, à terme, drame pour les  dominateurs. Nous devons persuader les citoyens du monde de la vanité et du danger de la recherche de puissance </a:t>
            </a:r>
            <a:r>
              <a:rPr lang="fr-FR" dirty="0"/>
              <a:t>» page 51.</a:t>
            </a:r>
            <a:endParaRPr lang="fr-FR" sz="1200" dirty="0"/>
          </a:p>
          <a:p>
            <a:pPr algn="just"/>
            <a:r>
              <a:rPr lang="fr-FR" sz="1200" dirty="0"/>
              <a:t>Source : François Bayrou, député (2002-2012), Président du MODEM, « </a:t>
            </a:r>
            <a:r>
              <a:rPr lang="fr-FR" sz="1200" i="1" dirty="0"/>
              <a:t>Projet d’Espoir </a:t>
            </a:r>
            <a:r>
              <a:rPr lang="fr-FR" sz="1200" dirty="0"/>
              <a:t>», Ed. Plon, 2007.</a:t>
            </a:r>
            <a:endParaRPr lang="fr-FR" dirty="0"/>
          </a:p>
        </p:txBody>
      </p:sp>
      <p:sp>
        <p:nvSpPr>
          <p:cNvPr id="9" name="Rectangle 8"/>
          <p:cNvSpPr/>
          <p:nvPr/>
        </p:nvSpPr>
        <p:spPr>
          <a:xfrm>
            <a:off x="3799912" y="5824068"/>
            <a:ext cx="1233030" cy="276999"/>
          </a:xfrm>
          <a:prstGeom prst="rect">
            <a:avLst/>
          </a:prstGeom>
        </p:spPr>
        <p:txBody>
          <a:bodyPr wrap="none">
            <a:spAutoFit/>
          </a:bodyPr>
          <a:lstStyle/>
          <a:p>
            <a:pPr algn="ctr"/>
            <a:r>
              <a:rPr lang="fr-FR" sz="1200" dirty="0"/>
              <a:t>Gering Herman</a:t>
            </a:r>
          </a:p>
        </p:txBody>
      </p:sp>
      <p:sp>
        <p:nvSpPr>
          <p:cNvPr id="10" name="ZoneTexte 9"/>
          <p:cNvSpPr txBox="1"/>
          <p:nvPr/>
        </p:nvSpPr>
        <p:spPr>
          <a:xfrm>
            <a:off x="7780487" y="4677638"/>
            <a:ext cx="1008112" cy="276999"/>
          </a:xfrm>
          <a:prstGeom prst="rect">
            <a:avLst/>
          </a:prstGeom>
          <a:noFill/>
        </p:spPr>
        <p:txBody>
          <a:bodyPr wrap="square" rtlCol="0">
            <a:spAutoFit/>
          </a:bodyPr>
          <a:lstStyle/>
          <a:p>
            <a:pPr algn="ctr"/>
            <a:r>
              <a:rPr lang="fr-FR" sz="1200" dirty="0"/>
              <a:t>Mussolini</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556" y="3196062"/>
            <a:ext cx="1323975" cy="1457325"/>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744" y="3341284"/>
            <a:ext cx="1819275" cy="2505075"/>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882" y="3372991"/>
            <a:ext cx="1885950" cy="2428875"/>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145" y="5320742"/>
            <a:ext cx="2651579" cy="1452680"/>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7135" y="3377910"/>
            <a:ext cx="1524000" cy="18669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90" y="3377910"/>
            <a:ext cx="1630815" cy="1855052"/>
          </a:xfrm>
          <a:prstGeom prst="rect">
            <a:avLst/>
          </a:prstGeom>
        </p:spPr>
      </p:pic>
      <p:sp>
        <p:nvSpPr>
          <p:cNvPr id="17" name="ZoneTexte 16"/>
          <p:cNvSpPr txBox="1"/>
          <p:nvPr/>
        </p:nvSpPr>
        <p:spPr>
          <a:xfrm>
            <a:off x="5473477" y="5762513"/>
            <a:ext cx="1691954" cy="400110"/>
          </a:xfrm>
          <a:prstGeom prst="rect">
            <a:avLst/>
          </a:prstGeom>
          <a:noFill/>
        </p:spPr>
        <p:txBody>
          <a:bodyPr wrap="square" rtlCol="0">
            <a:spAutoFit/>
          </a:bodyPr>
          <a:lstStyle/>
          <a:p>
            <a:pPr algn="ctr"/>
            <a:r>
              <a:rPr lang="fr-FR" sz="1000" dirty="0"/>
              <a:t>Citizen Kane. Film d’Orson Wells</a:t>
            </a:r>
          </a:p>
        </p:txBody>
      </p:sp>
      <p:sp>
        <p:nvSpPr>
          <p:cNvPr id="18" name="ZoneTexte 17"/>
          <p:cNvSpPr txBox="1"/>
          <p:nvPr/>
        </p:nvSpPr>
        <p:spPr>
          <a:xfrm>
            <a:off x="2999110" y="6127091"/>
            <a:ext cx="4464722" cy="646331"/>
          </a:xfrm>
          <a:prstGeom prst="rect">
            <a:avLst/>
          </a:prstGeom>
          <a:noFill/>
          <a:ln>
            <a:solidFill>
              <a:schemeClr val="tx1"/>
            </a:solidFill>
          </a:ln>
        </p:spPr>
        <p:txBody>
          <a:bodyPr wrap="square" rtlCol="0">
            <a:spAutoFit/>
          </a:bodyPr>
          <a:lstStyle/>
          <a:p>
            <a:pPr algn="just"/>
            <a:r>
              <a:rPr lang="fr-FR" sz="1200" dirty="0"/>
              <a:t>Tout tourne autour du narcissique. Il a toujours raison. Il n’a jamais rien fait de mal. C’est toujours de la faute des autres. Il n’a jamais de regret, de remord, de repentir.</a:t>
            </a:r>
          </a:p>
        </p:txBody>
      </p:sp>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7219" y="4997872"/>
            <a:ext cx="1314604" cy="1314604"/>
          </a:xfrm>
          <a:prstGeom prst="rect">
            <a:avLst/>
          </a:prstGeom>
        </p:spPr>
      </p:pic>
      <p:sp>
        <p:nvSpPr>
          <p:cNvPr id="20" name="ZoneTexte 19"/>
          <p:cNvSpPr txBox="1"/>
          <p:nvPr/>
        </p:nvSpPr>
        <p:spPr>
          <a:xfrm>
            <a:off x="7308304" y="6312476"/>
            <a:ext cx="1728192" cy="276999"/>
          </a:xfrm>
          <a:prstGeom prst="rect">
            <a:avLst/>
          </a:prstGeom>
          <a:noFill/>
        </p:spPr>
        <p:txBody>
          <a:bodyPr wrap="square" rtlCol="0">
            <a:spAutoFit/>
          </a:bodyPr>
          <a:lstStyle/>
          <a:p>
            <a:pPr algn="ctr"/>
            <a:r>
              <a:rPr lang="fr-FR" sz="1200" dirty="0"/>
              <a:t>Joseph Goebbels</a:t>
            </a:r>
          </a:p>
        </p:txBody>
      </p:sp>
    </p:spTree>
    <p:extLst>
      <p:ext uri="{BB962C8B-B14F-4D97-AF65-F5344CB8AC3E}">
        <p14:creationId xmlns:p14="http://schemas.microsoft.com/office/powerpoint/2010/main" val="33455022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ChangeArrowheads="1"/>
          </p:cNvSpPr>
          <p:nvPr/>
        </p:nvSpPr>
        <p:spPr bwMode="auto">
          <a:xfrm>
            <a:off x="4446589" y="1793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1315" name="Espace réservé du numéro de diapositive 2"/>
          <p:cNvSpPr txBox="1">
            <a:spLocks/>
          </p:cNvSpPr>
          <p:nvPr/>
        </p:nvSpPr>
        <p:spPr bwMode="auto">
          <a:xfrm>
            <a:off x="8485190" y="179389"/>
            <a:ext cx="515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603656D-87E5-4046-8F71-64B690F07E13}" type="slidenum">
              <a:rPr lang="fr-FR" altLang="fr-FR" sz="1200">
                <a:solidFill>
                  <a:srgbClr val="898989"/>
                </a:solidFill>
              </a:rPr>
              <a:pPr algn="r" eaLnBrk="1" hangingPunct="1">
                <a:spcBef>
                  <a:spcPct val="0"/>
                </a:spcBef>
                <a:buFontTx/>
                <a:buNone/>
              </a:pPr>
              <a:t>168</a:t>
            </a:fld>
            <a:endParaRPr lang="fr-FR" altLang="fr-FR" sz="1200">
              <a:solidFill>
                <a:srgbClr val="898989"/>
              </a:solidFill>
            </a:endParaRPr>
          </a:p>
        </p:txBody>
      </p:sp>
      <p:sp>
        <p:nvSpPr>
          <p:cNvPr id="141316" name="ZoneTexte 3"/>
          <p:cNvSpPr txBox="1">
            <a:spLocks noChangeArrowheads="1"/>
          </p:cNvSpPr>
          <p:nvPr/>
        </p:nvSpPr>
        <p:spPr bwMode="auto">
          <a:xfrm>
            <a:off x="139701" y="475312"/>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141317" name="ZoneTexte 5"/>
          <p:cNvSpPr txBox="1">
            <a:spLocks noChangeArrowheads="1"/>
          </p:cNvSpPr>
          <p:nvPr/>
        </p:nvSpPr>
        <p:spPr bwMode="auto">
          <a:xfrm>
            <a:off x="139700" y="845200"/>
            <a:ext cx="39821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Mégalomanie et culte de la personnalité</a:t>
            </a:r>
            <a:r>
              <a:rPr lang="fr-FR" altLang="fr-FR" sz="1600" dirty="0">
                <a:latin typeface="Arial" panose="020B0604020202020204" pitchFamily="34" charset="0"/>
              </a:rPr>
              <a:t> : </a:t>
            </a:r>
          </a:p>
        </p:txBody>
      </p:sp>
      <p:pic>
        <p:nvPicPr>
          <p:cNvPr id="141318" name="Image 2" descr="Mohamed Kadhafi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1809" y="3844926"/>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ZoneTexte 7"/>
          <p:cNvSpPr txBox="1">
            <a:spLocks noChangeArrowheads="1"/>
          </p:cNvSpPr>
          <p:nvPr/>
        </p:nvSpPr>
        <p:spPr bwMode="auto">
          <a:xfrm>
            <a:off x="54768" y="1183338"/>
            <a:ext cx="714772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Quand l’homme corrompu réussit (face à ses adversaires, l’adversité …), il devient trop confiant en lui et mégalomane. La seule chose qui compte c’est lui et son image.</a:t>
            </a:r>
          </a:p>
          <a:p>
            <a:pPr algn="just" eaLnBrk="1" hangingPunct="1">
              <a:spcBef>
                <a:spcPct val="0"/>
              </a:spcBef>
              <a:buFontTx/>
              <a:buNone/>
            </a:pPr>
            <a:r>
              <a:rPr lang="fr-FR" altLang="fr-FR" sz="1400" dirty="0">
                <a:latin typeface="Arial" panose="020B0604020202020204" pitchFamily="34" charset="0"/>
              </a:rPr>
              <a:t>Plus il réussit, plus son sentiment d’impunité augmente. </a:t>
            </a:r>
          </a:p>
          <a:p>
            <a:pPr algn="just" eaLnBrk="1" hangingPunct="1">
              <a:spcBef>
                <a:spcPct val="0"/>
              </a:spcBef>
              <a:buFontTx/>
              <a:buNone/>
            </a:pPr>
            <a:r>
              <a:rPr lang="fr-FR" altLang="fr-FR" sz="1400" dirty="0">
                <a:latin typeface="Arial" panose="020B0604020202020204" pitchFamily="34" charset="0"/>
              </a:rPr>
              <a:t>Il a le « syndrome Nobel » : il a réponse à tout, il a la science infuse et il  sait tout.</a:t>
            </a:r>
          </a:p>
          <a:p>
            <a:pPr algn="just" eaLnBrk="1" hangingPunct="1">
              <a:spcBef>
                <a:spcPct val="0"/>
              </a:spcBef>
              <a:buFontTx/>
              <a:buNone/>
            </a:pPr>
            <a:r>
              <a:rPr lang="fr-FR" altLang="fr-FR" sz="1400" dirty="0">
                <a:latin typeface="Arial" panose="020B0604020202020204" pitchFamily="34" charset="0"/>
              </a:rPr>
              <a:t>Le dictateur Duvalier,  qui se faisait appeler Papa Doc, avait introduit une prière pour être adopté par tous les Haïtiens, qui disait: "</a:t>
            </a:r>
            <a:r>
              <a:rPr lang="fr-FR" altLang="fr-FR" sz="1400" i="1" dirty="0">
                <a:latin typeface="Arial" panose="020B0604020202020204" pitchFamily="34" charset="0"/>
              </a:rPr>
              <a:t>Notre Papa Doc, qui es au Palais national de la vie, ton Nom soit sanctifié par les générations actuelles et futures</a:t>
            </a:r>
            <a:r>
              <a:rPr lang="fr-FR" altLang="fr-FR" sz="1400" dirty="0">
                <a:latin typeface="Arial" panose="020B0604020202020204" pitchFamily="34" charset="0"/>
              </a:rPr>
              <a:t>. Idi Amin Dada aimait s’appeler "</a:t>
            </a:r>
            <a:r>
              <a:rPr lang="fr-FR" altLang="fr-FR" sz="1400" i="1" dirty="0">
                <a:latin typeface="Arial" panose="020B0604020202020204" pitchFamily="34" charset="0"/>
              </a:rPr>
              <a:t>le dernier roi d'Ecosse</a:t>
            </a:r>
            <a:r>
              <a:rPr lang="fr-FR" altLang="fr-FR" sz="1400" dirty="0">
                <a:latin typeface="Arial" panose="020B0604020202020204" pitchFamily="34" charset="0"/>
              </a:rPr>
              <a:t>". Jean-Bedel Bokassa, avait insisté pour que le Pape Paul VI le nomme « 13e apôtre de la Sainte Mère l'Eglise». Il a annoncé solennellement à ses sujets de « </a:t>
            </a:r>
            <a:r>
              <a:rPr lang="fr-FR" altLang="fr-FR" sz="1400" i="1" dirty="0">
                <a:latin typeface="Arial" panose="020B0604020202020204" pitchFamily="34" charset="0"/>
              </a:rPr>
              <a:t>l'Empire centrafricain</a:t>
            </a:r>
            <a:r>
              <a:rPr lang="fr-FR" altLang="fr-FR" sz="1400" dirty="0">
                <a:latin typeface="Arial" panose="020B0604020202020204" pitchFamily="34" charset="0"/>
              </a:rPr>
              <a:t> » qu'il avait reçu le titre de «</a:t>
            </a:r>
            <a:r>
              <a:rPr lang="fr-FR" altLang="fr-FR" sz="1400" i="1" dirty="0">
                <a:latin typeface="Arial" panose="020B0604020202020204" pitchFamily="34" charset="0"/>
              </a:rPr>
              <a:t>Grand Maître de la Fraternité internationale des Chevaliers Collectionneurs de Timbres-poste </a:t>
            </a:r>
            <a:r>
              <a:rPr lang="fr-FR" altLang="fr-FR" sz="1400" dirty="0">
                <a:latin typeface="Arial" panose="020B0604020202020204" pitchFamily="34" charset="0"/>
              </a:rPr>
              <a:t>». Leur mégalomanie les a conduits à construire des monuments gigantesques, des palais fabuleux, et des statues d'eux-mêmes, souvent sans égard pour fait que leurs compatriotes vivent dans une grande pauvreté et meurent de faim.</a:t>
            </a:r>
          </a:p>
          <a:p>
            <a:pPr algn="just" eaLnBrk="1" hangingPunct="1">
              <a:spcBef>
                <a:spcPct val="0"/>
              </a:spcBef>
              <a:buFontTx/>
              <a:buNone/>
            </a:pPr>
            <a:r>
              <a:rPr lang="fr-FR" altLang="fr-FR" sz="1400" dirty="0">
                <a:latin typeface="Arial" panose="020B0604020202020204" pitchFamily="34" charset="0"/>
              </a:rPr>
              <a:t>Kim Il Sung a construit </a:t>
            </a:r>
            <a:r>
              <a:rPr lang="fr-FR" altLang="fr-FR" sz="1400" dirty="0">
                <a:latin typeface="Arial" panose="020B0604020202020204" pitchFamily="34" charset="0"/>
                <a:hlinkClick r:id="rId3"/>
              </a:rPr>
              <a:t>dix palais</a:t>
            </a:r>
            <a:r>
              <a:rPr lang="fr-FR" altLang="fr-FR" sz="1400" dirty="0">
                <a:latin typeface="Arial" panose="020B0604020202020204" pitchFamily="34" charset="0"/>
              </a:rPr>
              <a:t>, avec des terrains de golf, des écuries, des cinémas, et des garages contenant des voitures de luxe, tandis que les </a:t>
            </a:r>
            <a:r>
              <a:rPr lang="fr-FR" altLang="fr-FR" sz="1400" dirty="0" err="1">
                <a:latin typeface="Arial" panose="020B0604020202020204" pitchFamily="34" charset="0"/>
                <a:hlinkClick r:id="rId4"/>
              </a:rPr>
              <a:t>les</a:t>
            </a:r>
            <a:r>
              <a:rPr lang="fr-FR" altLang="fr-FR" sz="1400" dirty="0">
                <a:latin typeface="Arial" panose="020B0604020202020204" pitchFamily="34" charset="0"/>
                <a:hlinkClick r:id="rId4"/>
              </a:rPr>
              <a:t> Nord-Coréens mourraient de faim</a:t>
            </a:r>
            <a:r>
              <a:rPr lang="fr-FR" altLang="fr-FR" sz="1400" dirty="0">
                <a:latin typeface="Arial" panose="020B0604020202020204" pitchFamily="34" charset="0"/>
              </a:rPr>
              <a:t>.</a:t>
            </a:r>
          </a:p>
          <a:p>
            <a:pPr algn="just" eaLnBrk="1" hangingPunct="1">
              <a:spcBef>
                <a:spcPct val="0"/>
              </a:spcBef>
              <a:buFontTx/>
              <a:buNone/>
            </a:pPr>
            <a:r>
              <a:rPr lang="fr-FR" altLang="fr-FR" sz="1400" dirty="0">
                <a:latin typeface="Arial" panose="020B0604020202020204" pitchFamily="34" charset="0"/>
              </a:rPr>
              <a:t>Saddam Hussein </a:t>
            </a:r>
            <a:r>
              <a:rPr lang="fr-FR" altLang="fr-FR" sz="1400" dirty="0">
                <a:latin typeface="Arial" panose="020B0604020202020204" pitchFamily="34" charset="0"/>
                <a:hlinkClick r:id="rId5"/>
              </a:rPr>
              <a:t>a vécu dans</a:t>
            </a:r>
            <a:r>
              <a:rPr lang="fr-FR" altLang="fr-FR" sz="1400" dirty="0">
                <a:latin typeface="Arial" panose="020B0604020202020204" pitchFamily="34" charset="0"/>
              </a:rPr>
              <a:t> l’immense et </a:t>
            </a:r>
            <a:r>
              <a:rPr lang="fr-FR" altLang="fr-FR" sz="1400" dirty="0">
                <a:latin typeface="Arial" panose="020B0604020202020204" pitchFamily="34" charset="0"/>
                <a:hlinkClick r:id="rId6"/>
              </a:rPr>
              <a:t>somptueux palais</a:t>
            </a:r>
            <a:r>
              <a:rPr lang="fr-FR" altLang="fr-FR" sz="1400" dirty="0">
                <a:latin typeface="Arial" panose="020B0604020202020204" pitchFamily="34" charset="0"/>
              </a:rPr>
              <a:t>, </a:t>
            </a:r>
            <a:r>
              <a:rPr lang="fr-FR" altLang="fr-FR" sz="1400" dirty="0" err="1">
                <a:latin typeface="Arial" panose="020B0604020202020204" pitchFamily="34" charset="0"/>
              </a:rPr>
              <a:t>Maqar</a:t>
            </a:r>
            <a:r>
              <a:rPr lang="fr-FR" altLang="fr-FR" sz="1400" dirty="0">
                <a:latin typeface="Arial" panose="020B0604020202020204" pitchFamily="34" charset="0"/>
              </a:rPr>
              <a:t>-el-</a:t>
            </a:r>
            <a:r>
              <a:rPr lang="fr-FR" altLang="fr-FR" sz="1400" dirty="0" err="1">
                <a:latin typeface="Arial" panose="020B0604020202020204" pitchFamily="34" charset="0"/>
              </a:rPr>
              <a:t>Tharthar</a:t>
            </a:r>
            <a:r>
              <a:rPr lang="fr-FR" altLang="fr-FR" sz="1400" dirty="0">
                <a:latin typeface="Arial" panose="020B0604020202020204" pitchFamily="34" charset="0"/>
              </a:rPr>
              <a:t>, face au lac </a:t>
            </a:r>
            <a:r>
              <a:rPr lang="fr-FR" altLang="fr-FR" sz="1400" dirty="0" err="1">
                <a:latin typeface="Arial" panose="020B0604020202020204" pitchFamily="34" charset="0"/>
              </a:rPr>
              <a:t>Tharthar</a:t>
            </a:r>
            <a:r>
              <a:rPr lang="fr-FR" altLang="fr-FR" sz="1400" dirty="0">
                <a:latin typeface="Arial" panose="020B0604020202020204" pitchFamily="34" charset="0"/>
              </a:rPr>
              <a:t>, équipé de </a:t>
            </a:r>
            <a:r>
              <a:rPr lang="fr-FR" altLang="fr-FR" sz="1400" dirty="0">
                <a:latin typeface="Arial" panose="020B0604020202020204" pitchFamily="34" charset="0"/>
                <a:hlinkClick r:id="rId7"/>
              </a:rPr>
              <a:t>salles de bains avec robinets plaqués or, de lustres et de sols en marbre</a:t>
            </a:r>
            <a:r>
              <a:rPr lang="fr-FR" altLang="fr-FR" sz="1400" dirty="0">
                <a:latin typeface="Arial" panose="020B0604020202020204" pitchFamily="34" charset="0"/>
              </a:rPr>
              <a:t>. </a:t>
            </a:r>
            <a:r>
              <a:rPr lang="fr-FR" altLang="fr-FR" sz="1400" dirty="0">
                <a:latin typeface="Arial" panose="020B0604020202020204" pitchFamily="34" charset="0"/>
                <a:hlinkClick r:id="rId8"/>
              </a:rPr>
              <a:t>Ceausescu</a:t>
            </a:r>
            <a:r>
              <a:rPr lang="fr-FR" altLang="fr-FR" sz="1400" dirty="0">
                <a:latin typeface="Arial" panose="020B0604020202020204" pitchFamily="34" charset="0"/>
              </a:rPr>
              <a:t> a construit un des plus grands </a:t>
            </a:r>
            <a:r>
              <a:rPr lang="fr-FR" altLang="fr-FR" sz="1400" dirty="0">
                <a:latin typeface="Arial" panose="020B0604020202020204" pitchFamily="34" charset="0"/>
                <a:hlinkClick r:id="rId9"/>
              </a:rPr>
              <a:t>palais du monde</a:t>
            </a:r>
            <a:r>
              <a:rPr lang="fr-FR" altLang="fr-FR" sz="1400" dirty="0">
                <a:latin typeface="Arial" panose="020B0604020202020204" pitchFamily="34" charset="0"/>
              </a:rPr>
              <a:t>. Bien des dictateurs, comme Kadhafi, R…, se sont construits des zoos privés.</a:t>
            </a:r>
          </a:p>
          <a:p>
            <a:pPr algn="just" eaLnBrk="1" hangingPunct="1">
              <a:spcBef>
                <a:spcPct val="0"/>
              </a:spcBef>
              <a:buFont typeface="Arial" panose="020B0604020202020204" pitchFamily="34" charset="0"/>
              <a:buNone/>
            </a:pPr>
            <a:r>
              <a:rPr lang="fr-FR" altLang="fr-FR" sz="1400" dirty="0">
                <a:solidFill>
                  <a:schemeClr val="accent3">
                    <a:lumMod val="50000"/>
                  </a:schemeClr>
                </a:solidFill>
                <a:latin typeface="Arial" panose="020B0604020202020204" pitchFamily="34" charset="0"/>
              </a:rPr>
              <a:t>Tous étaient réticents à renoncer au pouvoir, estimant posséder un « droit divin » ou une « raison supérieure » [être compétent pour défendre la « révolution » …], justifiant leur règne à vie. Pour citer Fidel C., « </a:t>
            </a:r>
            <a:r>
              <a:rPr lang="fr-FR" altLang="fr-FR" sz="1400" i="1" dirty="0">
                <a:solidFill>
                  <a:schemeClr val="accent3">
                    <a:lumMod val="50000"/>
                  </a:schemeClr>
                </a:solidFill>
                <a:latin typeface="Arial" panose="020B0604020202020204" pitchFamily="34" charset="0"/>
              </a:rPr>
              <a:t>l'histoire m’absoudra </a:t>
            </a:r>
            <a:r>
              <a:rPr lang="fr-FR" altLang="fr-FR" sz="1400" dirty="0">
                <a:solidFill>
                  <a:schemeClr val="accent3">
                    <a:lumMod val="50000"/>
                  </a:schemeClr>
                </a:solidFill>
                <a:latin typeface="Arial" panose="020B0604020202020204" pitchFamily="34" charset="0"/>
              </a:rPr>
              <a:t>». </a:t>
            </a:r>
          </a:p>
          <a:p>
            <a:pPr algn="just" eaLnBrk="1" hangingPunct="1">
              <a:spcBef>
                <a:spcPct val="0"/>
              </a:spcBef>
              <a:buFont typeface="Arial" panose="020B0604020202020204" pitchFamily="34" charset="0"/>
              <a:buNone/>
            </a:pPr>
            <a:r>
              <a:rPr lang="fr-FR" altLang="fr-FR" sz="1400" dirty="0">
                <a:solidFill>
                  <a:schemeClr val="accent3">
                    <a:lumMod val="50000"/>
                  </a:schemeClr>
                </a:solidFill>
                <a:latin typeface="Arial" panose="020B0604020202020204" pitchFamily="34" charset="0"/>
              </a:rPr>
              <a:t>Certains suite peut-être (?) à des traumas de l’enfance, ont une </a:t>
            </a:r>
            <a:r>
              <a:rPr lang="fr-FR" altLang="fr-FR" sz="1400" b="1" i="1" dirty="0">
                <a:solidFill>
                  <a:schemeClr val="accent3">
                    <a:lumMod val="50000"/>
                  </a:schemeClr>
                </a:solidFill>
                <a:latin typeface="Arial" panose="020B0604020202020204" pitchFamily="34" charset="0"/>
              </a:rPr>
              <a:t>soif de reconnaissance</a:t>
            </a:r>
            <a:r>
              <a:rPr lang="fr-FR" altLang="fr-FR" sz="1400" dirty="0">
                <a:solidFill>
                  <a:schemeClr val="accent3">
                    <a:lumMod val="50000"/>
                  </a:schemeClr>
                </a:solidFill>
                <a:latin typeface="Arial" panose="020B0604020202020204" pitchFamily="34" charset="0"/>
              </a:rPr>
              <a:t>, de </a:t>
            </a:r>
            <a:r>
              <a:rPr lang="fr-FR" altLang="fr-FR" sz="1400" b="1" i="1" dirty="0">
                <a:solidFill>
                  <a:schemeClr val="accent3">
                    <a:lumMod val="50000"/>
                  </a:schemeClr>
                </a:solidFill>
                <a:latin typeface="Arial" panose="020B0604020202020204" pitchFamily="34" charset="0"/>
              </a:rPr>
              <a:t>gloire</a:t>
            </a:r>
            <a:r>
              <a:rPr lang="fr-FR" altLang="fr-FR" sz="1400" dirty="0">
                <a:solidFill>
                  <a:schemeClr val="accent3">
                    <a:lumMod val="50000"/>
                  </a:schemeClr>
                </a:solidFill>
                <a:latin typeface="Arial" panose="020B0604020202020204" pitchFamily="34" charset="0"/>
              </a:rPr>
              <a:t>, de </a:t>
            </a:r>
            <a:r>
              <a:rPr lang="fr-FR" altLang="fr-FR" sz="1400" b="1" i="1" dirty="0">
                <a:solidFill>
                  <a:schemeClr val="accent3">
                    <a:lumMod val="50000"/>
                  </a:schemeClr>
                </a:solidFill>
                <a:latin typeface="Arial" panose="020B0604020202020204" pitchFamily="34" charset="0"/>
              </a:rPr>
              <a:t>pouvoir </a:t>
            </a:r>
            <a:r>
              <a:rPr lang="fr-FR" altLang="fr-FR" sz="1400" dirty="0">
                <a:solidFill>
                  <a:schemeClr val="accent3">
                    <a:lumMod val="50000"/>
                  </a:schemeClr>
                </a:solidFill>
                <a:latin typeface="Arial" panose="020B0604020202020204" pitchFamily="34" charset="0"/>
              </a:rPr>
              <a:t>sans limite, de l’ordre de la </a:t>
            </a:r>
            <a:r>
              <a:rPr lang="fr-FR" altLang="fr-FR" sz="1400" i="1" dirty="0">
                <a:solidFill>
                  <a:schemeClr val="accent3">
                    <a:lumMod val="50000"/>
                  </a:schemeClr>
                </a:solidFill>
                <a:latin typeface="Arial" panose="020B0604020202020204" pitchFamily="34" charset="0"/>
              </a:rPr>
              <a:t>psychopathologie</a:t>
            </a:r>
            <a:r>
              <a:rPr lang="fr-FR" altLang="fr-FR" sz="1400" dirty="0">
                <a:solidFill>
                  <a:schemeClr val="accent3">
                    <a:lumMod val="50000"/>
                  </a:schemeClr>
                </a:solidFill>
                <a:latin typeface="Arial" panose="020B0604020202020204" pitchFamily="34" charset="0"/>
              </a:rPr>
              <a:t>.</a:t>
            </a:r>
          </a:p>
        </p:txBody>
      </p:sp>
      <p:sp>
        <p:nvSpPr>
          <p:cNvPr id="141320" name="ZoneTexte 3"/>
          <p:cNvSpPr txBox="1">
            <a:spLocks noChangeArrowheads="1"/>
          </p:cNvSpPr>
          <p:nvPr/>
        </p:nvSpPr>
        <p:spPr bwMode="auto">
          <a:xfrm>
            <a:off x="139700" y="130175"/>
            <a:ext cx="4306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41321" name="Rectangle 2"/>
          <p:cNvSpPr>
            <a:spLocks noChangeArrowheads="1"/>
          </p:cNvSpPr>
          <p:nvPr/>
        </p:nvSpPr>
        <p:spPr bwMode="auto">
          <a:xfrm>
            <a:off x="7202984" y="3538539"/>
            <a:ext cx="1670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Bokassa et son trône.</a:t>
            </a:r>
          </a:p>
        </p:txBody>
      </p:sp>
      <p:sp>
        <p:nvSpPr>
          <p:cNvPr id="141322" name="Rectangle 10"/>
          <p:cNvSpPr>
            <a:spLocks noChangeArrowheads="1"/>
          </p:cNvSpPr>
          <p:nvPr/>
        </p:nvSpPr>
        <p:spPr bwMode="auto">
          <a:xfrm>
            <a:off x="7108827" y="6264277"/>
            <a:ext cx="1933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Kadhafi présenté comme un héro, sur cette affiche.</a:t>
            </a:r>
          </a:p>
        </p:txBody>
      </p:sp>
      <p:pic>
        <p:nvPicPr>
          <p:cNvPr id="141323" name="Imag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86662" y="1096124"/>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44408" y="135164"/>
            <a:ext cx="730424" cy="340148"/>
          </a:xfrm>
        </p:spPr>
        <p:txBody>
          <a:bodyPr/>
          <a:lstStyle/>
          <a:p>
            <a:pPr>
              <a:defRPr/>
            </a:pPr>
            <a:fld id="{47AA29CE-A811-48E3-ADEE-C4227CCC4C59}" type="slidenum">
              <a:rPr lang="fr-FR" altLang="fr-FR" smtClean="0"/>
              <a:pPr>
                <a:defRPr/>
              </a:pPr>
              <a:t>169</a:t>
            </a:fld>
            <a:endParaRPr lang="fr-FR" altLang="fr-FR" dirty="0"/>
          </a:p>
        </p:txBody>
      </p:sp>
      <p:sp>
        <p:nvSpPr>
          <p:cNvPr id="3" name="Rectangle 1"/>
          <p:cNvSpPr>
            <a:spLocks noChangeArrowheads="1"/>
          </p:cNvSpPr>
          <p:nvPr/>
        </p:nvSpPr>
        <p:spPr bwMode="auto">
          <a:xfrm>
            <a:off x="4588098" y="10598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39701" y="475312"/>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5" name="ZoneTexte 5"/>
          <p:cNvSpPr txBox="1">
            <a:spLocks noChangeArrowheads="1"/>
          </p:cNvSpPr>
          <p:nvPr/>
        </p:nvSpPr>
        <p:spPr bwMode="auto">
          <a:xfrm>
            <a:off x="108290" y="764704"/>
            <a:ext cx="6444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S’habituer aux passe-droits, aux privilèges et/ou à l’abus de pouvoir</a:t>
            </a:r>
            <a:r>
              <a:rPr lang="fr-FR" altLang="fr-FR" sz="1600" dirty="0">
                <a:latin typeface="Arial" panose="020B0604020202020204" pitchFamily="34" charset="0"/>
              </a:rPr>
              <a:t> : </a:t>
            </a:r>
          </a:p>
        </p:txBody>
      </p:sp>
      <p:sp>
        <p:nvSpPr>
          <p:cNvPr id="6" name="ZoneTexte 3"/>
          <p:cNvSpPr txBox="1">
            <a:spLocks noChangeArrowheads="1"/>
          </p:cNvSpPr>
          <p:nvPr/>
        </p:nvSpPr>
        <p:spPr bwMode="auto">
          <a:xfrm>
            <a:off x="139700" y="130175"/>
            <a:ext cx="4306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7" name="ZoneTexte 6"/>
          <p:cNvSpPr txBox="1"/>
          <p:nvPr/>
        </p:nvSpPr>
        <p:spPr>
          <a:xfrm>
            <a:off x="139700" y="1102578"/>
            <a:ext cx="8896796" cy="5816977"/>
          </a:xfrm>
          <a:prstGeom prst="rect">
            <a:avLst/>
          </a:prstGeom>
          <a:noFill/>
        </p:spPr>
        <p:txBody>
          <a:bodyPr wrap="square" rtlCol="0">
            <a:spAutoFit/>
          </a:bodyPr>
          <a:lstStyle/>
          <a:p>
            <a:pPr algn="just"/>
            <a:r>
              <a:rPr lang="fr-FR" sz="1400" i="1" dirty="0">
                <a:solidFill>
                  <a:srgbClr val="002060"/>
                </a:solidFill>
              </a:rPr>
              <a:t>Exemple : </a:t>
            </a:r>
            <a:r>
              <a:rPr lang="fr-FR" sz="1400" i="1" dirty="0"/>
              <a:t>Depuis que le Premier ministre Manuel Valls a utilisé un avion officiel pour un déplacement à Berlin du Premier ministre et de ses enfants à bord d’un avion officiel, pour assister à la finale de la Ligue des champions, les Français réclament des mesures. D’après un sondage </a:t>
            </a:r>
            <a:r>
              <a:rPr lang="fr-FR" sz="1400" i="1" dirty="0" err="1"/>
              <a:t>OpinionWay</a:t>
            </a:r>
            <a:r>
              <a:rPr lang="fr-FR" sz="1400" i="1" dirty="0"/>
              <a:t> réalisé pour </a:t>
            </a:r>
            <a:r>
              <a:rPr lang="fr-FR" sz="1400" i="1" dirty="0" err="1"/>
              <a:t>metronews</a:t>
            </a:r>
            <a:r>
              <a:rPr lang="fr-FR" sz="1400" i="1" dirty="0"/>
              <a:t> et LCI, </a:t>
            </a:r>
            <a:r>
              <a:rPr lang="fr-FR" sz="1400" i="1" dirty="0">
                <a:solidFill>
                  <a:srgbClr val="FF0000"/>
                </a:solidFill>
              </a:rPr>
              <a:t>ils sont 84 % à se déclarer favorables à un durcissement des règles d’utilisation des moyens de transport de l’Etat par des membres du gouvernement. En clair : encadrer les déplacements officiels – et officieux – de l’exécutif,</a:t>
            </a:r>
            <a:r>
              <a:rPr lang="fr-FR" sz="1400" i="1" dirty="0"/>
              <a:t> comme François Hollande s’y était engagé à travers une charte de déontologie en mai 2012. Dans cette affaire, Manuel Valls assure qu’il s’agissait d’un déplacement officiel pour rencontrer, notamment, le président de l’UEFA, Michel Platini. Ce dernier l’a confirmé. Les détracteurs affirment qu’il s’agissait d’un déplacement privé et ont demandé au Premier ministre de rembourser le coût du voyage. Ce dernier a finalement promis de payer 2500 euros, montant qui correspondrait au voyage de ses deux enfants. Les plus intransigeants sont les électeurs en 2012 de Nicolas Sarkozy (Les Républicains) et de Marine Le Pen (FN), avec 94% de sondés qui réclament des mesures plus strictes. Mais cela vaut aussi pour trois quarts des électeurs de François Hollande. « </a:t>
            </a:r>
            <a:r>
              <a:rPr lang="fr-FR" sz="1400" i="1" dirty="0">
                <a:solidFill>
                  <a:srgbClr val="FF0000"/>
                </a:solidFill>
              </a:rPr>
              <a:t>La confusion entre les déplacements officiels et privés est un péché français </a:t>
            </a:r>
            <a:r>
              <a:rPr lang="fr-FR" sz="1400" i="1" dirty="0"/>
              <a:t>qui ne passe plus, surtout en période de restrictions budgétaires, note Frédéric </a:t>
            </a:r>
            <a:r>
              <a:rPr lang="fr-FR" sz="1400" i="1" dirty="0" err="1"/>
              <a:t>Micheau</a:t>
            </a:r>
            <a:r>
              <a:rPr lang="fr-FR" sz="1400" i="1" dirty="0"/>
              <a:t>, directeur du département Opinion chez </a:t>
            </a:r>
            <a:r>
              <a:rPr lang="fr-FR" sz="1400" i="1" dirty="0" err="1"/>
              <a:t>OpinionWay</a:t>
            </a:r>
            <a:r>
              <a:rPr lang="fr-FR" sz="1400" i="1" dirty="0"/>
              <a:t>. Ce sentiment est partagé par toutes les catégories de population. » Manuel Valls a fini par faire amende honorable sur son déplacement éclair à 14000 euros. Dans un entretien au JDD, il a reconnu « une bourde, une erreur », ajoutant que cet épisode  « est une leçon à retenir ». </a:t>
            </a:r>
          </a:p>
          <a:p>
            <a:pPr algn="just"/>
            <a:r>
              <a:rPr lang="fr-FR" sz="1200" dirty="0"/>
              <a:t>Source : journal Metro France, lundi 15 juin 2015, page 5.</a:t>
            </a:r>
          </a:p>
          <a:p>
            <a:pPr algn="just"/>
            <a:r>
              <a:rPr lang="fr-FR" sz="1400" u="sng" dirty="0"/>
              <a:t>Note</a:t>
            </a:r>
            <a:r>
              <a:rPr lang="fr-FR" sz="1400" dirty="0"/>
              <a:t> : Dans les pays scandinaves, cette « bourde » aurait contraint le 1</a:t>
            </a:r>
            <a:r>
              <a:rPr lang="fr-FR" sz="1400" baseline="30000" dirty="0"/>
              <a:t>er</a:t>
            </a:r>
            <a:r>
              <a:rPr lang="fr-FR" sz="1400" dirty="0"/>
              <a:t> Ministre à démissionné. </a:t>
            </a:r>
          </a:p>
          <a:p>
            <a:pPr algn="just"/>
            <a:r>
              <a:rPr lang="fr-FR" sz="1400" i="1" dirty="0">
                <a:solidFill>
                  <a:srgbClr val="002060"/>
                </a:solidFill>
              </a:rPr>
              <a:t>Contre-exemple : </a:t>
            </a:r>
            <a:r>
              <a:rPr lang="fr-FR" sz="1400" dirty="0"/>
              <a:t>En Suède, Les déplacements des ministres qui prennent l’avion se font en classe économique sauf lorsque la durée du vol est supérieure à 3h30 auquel cas, la classe « affaires » est autorisée. A l’hôtel une chambre standard est allouée. Inconcevable de voyager en jet privé ou de dormir dans des palaces comme en France. </a:t>
            </a:r>
            <a:r>
              <a:rPr lang="fr-FR" sz="1200" dirty="0"/>
              <a:t>Source : </a:t>
            </a:r>
            <a:r>
              <a:rPr lang="fr-FR" sz="1200" i="1" dirty="0"/>
              <a:t>En Suède les ministres servent mais ne se servent pas </a:t>
            </a:r>
            <a:r>
              <a:rPr lang="fr-FR" sz="1200" dirty="0"/>
              <a:t>..., Guy BELLOY, 5 juillet 2012, </a:t>
            </a:r>
            <a:r>
              <a:rPr lang="fr-FR" sz="1200" dirty="0">
                <a:hlinkClick r:id="rId2"/>
              </a:rPr>
              <a:t>http://mobile.agoravox.fr/tribune-libre/article/en-suede-les-ministres-servent-119524</a:t>
            </a:r>
            <a:r>
              <a:rPr lang="fr-FR" sz="1200" dirty="0"/>
              <a:t> </a:t>
            </a:r>
          </a:p>
          <a:p>
            <a:pPr algn="just"/>
            <a:r>
              <a:rPr lang="fr-FR" sz="1400" i="1" dirty="0">
                <a:solidFill>
                  <a:srgbClr val="002060"/>
                </a:solidFill>
              </a:rPr>
              <a:t>Contre-exemple : </a:t>
            </a:r>
            <a:r>
              <a:rPr lang="fr-FR" sz="1400" dirty="0"/>
              <a:t>À Stockholm, les ministres déjeunent à la cantine, tout comme les hauts fonctionnaires et leurs secrétaires.  </a:t>
            </a:r>
            <a:r>
              <a:rPr lang="fr-FR" sz="1000" dirty="0"/>
              <a:t>Source : </a:t>
            </a:r>
            <a:r>
              <a:rPr lang="fr-FR" sz="1000" dirty="0">
                <a:hlinkClick r:id="rId3"/>
              </a:rPr>
              <a:t>http://www.lefigaro.fr/international/2013/04/09/01003-20130409ARTFIG00284-normal-comme-un-ministre-suedois.php</a:t>
            </a:r>
            <a:r>
              <a:rPr lang="fr-FR" sz="1000" dirty="0"/>
              <a:t> </a:t>
            </a:r>
          </a:p>
        </p:txBody>
      </p:sp>
    </p:spTree>
    <p:extLst>
      <p:ext uri="{BB962C8B-B14F-4D97-AF65-F5344CB8AC3E}">
        <p14:creationId xmlns:p14="http://schemas.microsoft.com/office/powerpoint/2010/main" val="3312598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36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6157DEB-2C7B-485C-8F96-86B473B37E0D}" type="slidenum">
              <a:rPr lang="fr-FR" altLang="fr-FR" sz="1200">
                <a:solidFill>
                  <a:srgbClr val="898989"/>
                </a:solidFill>
              </a:rPr>
              <a:pPr algn="r" eaLnBrk="1" hangingPunct="1">
                <a:spcBef>
                  <a:spcPct val="0"/>
                </a:spcBef>
                <a:buFontTx/>
                <a:buNone/>
              </a:pPr>
              <a:t>17</a:t>
            </a:fld>
            <a:endParaRPr lang="fr-FR" altLang="fr-FR" sz="1200">
              <a:solidFill>
                <a:srgbClr val="898989"/>
              </a:solidFill>
            </a:endParaRPr>
          </a:p>
        </p:txBody>
      </p:sp>
      <p:sp>
        <p:nvSpPr>
          <p:cNvPr id="15364" name="Text Box 5"/>
          <p:cNvSpPr txBox="1">
            <a:spLocks noChangeArrowheads="1"/>
          </p:cNvSpPr>
          <p:nvPr/>
        </p:nvSpPr>
        <p:spPr bwMode="auto">
          <a:xfrm>
            <a:off x="107952" y="692151"/>
            <a:ext cx="8856663" cy="493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latin typeface="Arial" panose="020B0604020202020204" pitchFamily="34" charset="0"/>
              </a:rPr>
              <a:t>3. </a:t>
            </a:r>
            <a:r>
              <a:rPr lang="fr-FR" altLang="fr-FR" sz="1800" b="1" dirty="0">
                <a:latin typeface="Arial" panose="020B0604020202020204" pitchFamily="34" charset="0"/>
              </a:rPr>
              <a:t>L’étendue de la corruption dans le monde en chiffres (suite)</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pPr>
            <a:r>
              <a:rPr lang="fr-FR" altLang="fr-FR" sz="1500" dirty="0">
                <a:latin typeface="Arial" panose="020B0604020202020204" pitchFamily="34" charset="0"/>
              </a:rPr>
              <a:t> La plupart des pays producteurs de pétrole connaissent généralement un niveau de corruption élevé (T.I., 2005). C’est aussi le cas pour les pays instables.</a:t>
            </a:r>
          </a:p>
          <a:p>
            <a:pPr algn="just" eaLnBrk="1" hangingPunct="1">
              <a:spcBef>
                <a:spcPct val="0"/>
              </a:spcBef>
            </a:pPr>
            <a:r>
              <a:rPr lang="fr-FR" altLang="fr-FR" sz="1500" dirty="0">
                <a:latin typeface="Arial" panose="020B0604020202020204" pitchFamily="34" charset="0"/>
              </a:rPr>
              <a:t> Parlements et partis, police et tribunaux sont perçus, partout dans le monde, comme les institutions les plus gangrénées par une corruption quotidienne généralisée, selon un nouveau rapport de l’ONG </a:t>
            </a:r>
            <a:r>
              <a:rPr lang="fr-FR" altLang="fr-FR" sz="1500" dirty="0" err="1">
                <a:latin typeface="Arial" panose="020B0604020202020204" pitchFamily="34" charset="0"/>
              </a:rPr>
              <a:t>Transparency</a:t>
            </a:r>
            <a:r>
              <a:rPr lang="fr-FR" altLang="fr-FR" sz="1500" dirty="0">
                <a:latin typeface="Arial" panose="020B0604020202020204" pitchFamily="34" charset="0"/>
              </a:rPr>
              <a:t> International (TI) publié jeudi 6 décembre 2007.</a:t>
            </a:r>
          </a:p>
          <a:p>
            <a:pPr algn="just" eaLnBrk="1" hangingPunct="1">
              <a:spcBef>
                <a:spcPct val="0"/>
              </a:spcBef>
            </a:pPr>
            <a:r>
              <a:rPr lang="fr-FR" altLang="fr-FR" sz="1500" dirty="0">
                <a:latin typeface="Arial" panose="020B0604020202020204" pitchFamily="34" charset="0"/>
              </a:rPr>
              <a:t> L’ONG </a:t>
            </a:r>
            <a:r>
              <a:rPr lang="fr-FR" altLang="fr-FR" sz="1500" dirty="0" err="1">
                <a:latin typeface="Arial" panose="020B0604020202020204" pitchFamily="34" charset="0"/>
              </a:rPr>
              <a:t>Transparency</a:t>
            </a:r>
            <a:r>
              <a:rPr lang="fr-FR" altLang="fr-FR" sz="1500" dirty="0">
                <a:latin typeface="Arial" panose="020B0604020202020204" pitchFamily="34" charset="0"/>
              </a:rPr>
              <a:t> International indique dans son rapport 2009 que l’Afghanistan et l’Irak, deux pays qui reçoivent des millions de dollars d’aide internationale, font partie des nations les plus corrompues dans le monde. La Somalie est le pays le plus corrompu selon l’ONG, suivie de l’Afghanistan, la Birmanie, le Soudan et l’Irak.</a:t>
            </a:r>
          </a:p>
          <a:p>
            <a:pPr eaLnBrk="1" hangingPunct="1">
              <a:spcBef>
                <a:spcPct val="0"/>
              </a:spcBef>
            </a:pPr>
            <a:r>
              <a:rPr lang="fr-FR" altLang="fr-FR" sz="1500" dirty="0">
                <a:latin typeface="Arial" panose="020B0604020202020204" pitchFamily="34" charset="0"/>
              </a:rPr>
              <a:t>  L'OCDE estime que quelque 80 milliards de dollars changent de main chaque année dans le monde du fait de la corruption. </a:t>
            </a: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http://agora.qc.ca/dossiers/corruption</a:t>
            </a:r>
            <a:r>
              <a:rPr lang="fr-FR" altLang="fr-FR" sz="1200" dirty="0">
                <a:latin typeface="Arial" panose="020B0604020202020204" pitchFamily="34" charset="0"/>
              </a:rPr>
              <a:t> </a:t>
            </a:r>
          </a:p>
          <a:p>
            <a:pPr algn="just" eaLnBrk="1" hangingPunct="1">
              <a:spcBef>
                <a:spcPct val="0"/>
              </a:spcBef>
            </a:pPr>
            <a:r>
              <a:rPr lang="fr-FR" altLang="fr-FR" sz="1500" dirty="0">
                <a:latin typeface="Arial" panose="020B0604020202020204" pitchFamily="34" charset="0"/>
              </a:rPr>
              <a:t> </a:t>
            </a:r>
            <a:r>
              <a:rPr lang="fr-FR" sz="1500" dirty="0">
                <a:latin typeface="Arial" panose="020B0604020202020204" pitchFamily="34" charset="0"/>
              </a:rPr>
              <a:t>225 milliard de € (280 milliards de $) échapperait à l’impôt, dans le monde, grâce aux </a:t>
            </a:r>
            <a:r>
              <a:rPr lang="fr-FR" sz="1500" i="1" dirty="0">
                <a:latin typeface="Arial" panose="020B0604020202020204" pitchFamily="34" charset="0"/>
              </a:rPr>
              <a:t>paradis fiscaux </a:t>
            </a:r>
            <a:r>
              <a:rPr lang="fr-FR" sz="1500" dirty="0">
                <a:latin typeface="Arial" panose="020B0604020202020204" pitchFamily="34" charset="0"/>
              </a:rPr>
              <a:t>(Etat du Delaware (USA), l’île de Man, les îles Anglo-Normandes …) (°).</a:t>
            </a:r>
          </a:p>
          <a:p>
            <a:pPr algn="just" eaLnBrk="1" hangingPunct="1">
              <a:spcBef>
                <a:spcPct val="0"/>
              </a:spcBef>
            </a:pPr>
            <a:r>
              <a:rPr lang="fr-FR" altLang="fr-FR" sz="1500" dirty="0">
                <a:latin typeface="Arial" panose="020B0604020202020204" pitchFamily="34" charset="0"/>
              </a:rPr>
              <a:t> </a:t>
            </a:r>
            <a:r>
              <a:rPr lang="fr-FR" sz="1500" dirty="0">
                <a:latin typeface="Arial" panose="020B0604020202020204" pitchFamily="34" charset="0"/>
                <a:hlinkClick r:id="rId3"/>
              </a:rPr>
              <a:t>En dépit de la guerre menée par certains États contre les paradis fiscaux</a:t>
            </a:r>
            <a:r>
              <a:rPr lang="fr-FR" sz="1500" dirty="0">
                <a:latin typeface="Arial" panose="020B0604020202020204" pitchFamily="34" charset="0"/>
              </a:rPr>
              <a:t>, entre 21.000 et 32.000 milliards de dollars, soit 17.000 à 25.500 milliards d'euros, continueraient à être dissimulés dans ces zones défiscalisées, selon une étude publiée par le groupe de pression </a:t>
            </a:r>
            <a:r>
              <a:rPr lang="fr-FR" sz="1500" dirty="0" err="1">
                <a:latin typeface="Arial" panose="020B0604020202020204" pitchFamily="34" charset="0"/>
              </a:rPr>
              <a:t>Tax</a:t>
            </a:r>
            <a:r>
              <a:rPr lang="fr-FR" sz="1500" dirty="0">
                <a:latin typeface="Arial" panose="020B0604020202020204" pitchFamily="34" charset="0"/>
              </a:rPr>
              <a:t> Justice Network (°).</a:t>
            </a:r>
          </a:p>
          <a:p>
            <a:pPr>
              <a:buNone/>
            </a:pPr>
            <a:r>
              <a:rPr lang="fr-FR" altLang="fr-FR" sz="1200" dirty="0">
                <a:latin typeface="Arial" panose="020B0604020202020204" pitchFamily="34" charset="0"/>
              </a:rPr>
              <a:t>(°) Source : </a:t>
            </a:r>
            <a:r>
              <a:rPr lang="fr-FR" altLang="fr-FR" sz="1200" i="1" dirty="0">
                <a:latin typeface="Arial" panose="020B0604020202020204" pitchFamily="34" charset="0"/>
              </a:rPr>
              <a:t>Une manne de 25.000 milliards cachés dans les paradis fiscaux</a:t>
            </a:r>
            <a:r>
              <a:rPr lang="fr-FR" altLang="fr-FR" sz="1200" dirty="0">
                <a:latin typeface="Arial" panose="020B0604020202020204" pitchFamily="34" charset="0"/>
              </a:rPr>
              <a:t>, </a:t>
            </a:r>
            <a:r>
              <a:rPr lang="fr-FR" sz="1200" dirty="0">
                <a:latin typeface="Arial" panose="020B0604020202020204" pitchFamily="34" charset="0"/>
                <a:hlinkClick r:id="rId4"/>
              </a:rPr>
              <a:t>Mathilde </a:t>
            </a:r>
            <a:r>
              <a:rPr lang="fr-FR" sz="1200" dirty="0" err="1">
                <a:latin typeface="Arial" panose="020B0604020202020204" pitchFamily="34" charset="0"/>
                <a:hlinkClick r:id="rId4"/>
              </a:rPr>
              <a:t>Golla</a:t>
            </a:r>
            <a:r>
              <a:rPr lang="fr-FR" sz="1200" dirty="0">
                <a:latin typeface="Arial" panose="020B0604020202020204" pitchFamily="34" charset="0"/>
              </a:rPr>
              <a:t>, Le Figaro, le 23/07/2012</a:t>
            </a:r>
            <a:r>
              <a:rPr lang="fr-FR" altLang="fr-FR" sz="1200" dirty="0">
                <a:latin typeface="Arial" panose="020B0604020202020204" pitchFamily="34" charset="0"/>
              </a:rPr>
              <a:t>, </a:t>
            </a:r>
            <a:r>
              <a:rPr lang="fr-FR" altLang="fr-FR" sz="1200" dirty="0">
                <a:latin typeface="Arial" panose="020B0604020202020204" pitchFamily="34" charset="0"/>
                <a:hlinkClick r:id="rId4"/>
              </a:rPr>
              <a:t>http://www.lefigaro.fr/impots/2012/07/23/05003-20120723ARTFIG00259-une-manne-de-25000-milliards-caches-dans-les-paradis-fiscaux.php</a:t>
            </a:r>
            <a:r>
              <a:rPr lang="fr-FR" altLang="fr-FR" sz="1200" dirty="0">
                <a:latin typeface="Arial" panose="020B0604020202020204" pitchFamily="34" charset="0"/>
              </a:rPr>
              <a:t> </a:t>
            </a:r>
          </a:p>
        </p:txBody>
      </p:sp>
      <p:pic>
        <p:nvPicPr>
          <p:cNvPr id="8"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7225" y="5373216"/>
            <a:ext cx="2134914" cy="130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4931" y="5386413"/>
            <a:ext cx="2314317" cy="129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19936" y="5373216"/>
            <a:ext cx="1946880" cy="136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06320" y="156576"/>
            <a:ext cx="730424" cy="268140"/>
          </a:xfrm>
        </p:spPr>
        <p:txBody>
          <a:bodyPr/>
          <a:lstStyle/>
          <a:p>
            <a:pPr>
              <a:defRPr/>
            </a:pPr>
            <a:fld id="{47AA29CE-A811-48E3-ADEE-C4227CCC4C59}" type="slidenum">
              <a:rPr lang="fr-FR" altLang="fr-FR" smtClean="0"/>
              <a:pPr>
                <a:defRPr/>
              </a:pPr>
              <a:t>170</a:t>
            </a:fld>
            <a:endParaRPr lang="fr-FR" altLang="fr-FR"/>
          </a:p>
        </p:txBody>
      </p:sp>
      <p:sp>
        <p:nvSpPr>
          <p:cNvPr id="3" name="Rectangle 1"/>
          <p:cNvSpPr>
            <a:spLocks noChangeArrowheads="1"/>
          </p:cNvSpPr>
          <p:nvPr/>
        </p:nvSpPr>
        <p:spPr bwMode="auto">
          <a:xfrm>
            <a:off x="4588098" y="10598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39701" y="475312"/>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6" name="ZoneTexte 3"/>
          <p:cNvSpPr txBox="1">
            <a:spLocks noChangeArrowheads="1"/>
          </p:cNvSpPr>
          <p:nvPr/>
        </p:nvSpPr>
        <p:spPr bwMode="auto">
          <a:xfrm>
            <a:off x="139700" y="130175"/>
            <a:ext cx="4306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7" name="ZoneTexte 6"/>
          <p:cNvSpPr txBox="1"/>
          <p:nvPr/>
        </p:nvSpPr>
        <p:spPr>
          <a:xfrm>
            <a:off x="108291" y="1196752"/>
            <a:ext cx="5687845" cy="1969770"/>
          </a:xfrm>
          <a:prstGeom prst="rect">
            <a:avLst/>
          </a:prstGeom>
          <a:noFill/>
          <a:ln>
            <a:solidFill>
              <a:schemeClr val="tx1"/>
            </a:solidFill>
          </a:ln>
        </p:spPr>
        <p:txBody>
          <a:bodyPr wrap="square" rtlCol="0">
            <a:spAutoFit/>
          </a:bodyPr>
          <a:lstStyle/>
          <a:p>
            <a:pPr algn="just"/>
            <a:r>
              <a:rPr lang="fr-FR" sz="1400" i="1" dirty="0">
                <a:solidFill>
                  <a:srgbClr val="002060"/>
                </a:solidFill>
              </a:rPr>
              <a:t>Contre-exemple : </a:t>
            </a:r>
            <a:r>
              <a:rPr lang="fr-FR" sz="1400" i="1" dirty="0"/>
              <a:t>En Suède et en novembre 1995, Mona </a:t>
            </a:r>
            <a:r>
              <a:rPr lang="fr-FR" sz="1400" i="1" dirty="0" err="1"/>
              <a:t>Sahlin</a:t>
            </a:r>
            <a:r>
              <a:rPr lang="fr-FR" sz="1400" i="1" dirty="0"/>
              <a:t>, la vice-ministre d'Etat, alors à la tête du Parti social-démocrate, démissionne, pour avoir utilisé, entre 1990 et 1991, sa carte bancaire de fonction pour environ 53 174 couronnes (soit près de 5 000 euros) de dépenses personnelles, bien qu’elle ait expliqué avoir rapidement remboursé la totalité de la somme utilisée. Parmi ces emplettes, la location d'une voiture et deux barres de chocolat </a:t>
            </a:r>
            <a:r>
              <a:rPr lang="fr-FR" sz="1400" i="1" dirty="0" err="1"/>
              <a:t>Toblerone</a:t>
            </a:r>
            <a:r>
              <a:rPr lang="fr-FR" sz="1400" i="1" dirty="0"/>
              <a:t>.</a:t>
            </a:r>
            <a:r>
              <a:rPr lang="fr-FR" sz="1200" i="1" dirty="0"/>
              <a:t> </a:t>
            </a:r>
            <a:r>
              <a:rPr lang="fr-FR" sz="1200" dirty="0"/>
              <a:t>Source : </a:t>
            </a:r>
            <a:r>
              <a:rPr lang="fr-FR" sz="1200" dirty="0">
                <a:hlinkClick r:id="rId2"/>
              </a:rPr>
              <a:t>http://www.francetvinfo.fr/politique/moralisation-de-la-vie-politique/trois-politiques-pieges-par-la-transparence_299557.html</a:t>
            </a:r>
            <a:r>
              <a:rPr lang="fr-FR" sz="1200" dirty="0"/>
              <a:t> </a:t>
            </a:r>
            <a:endParaRPr lang="fr-FR" sz="1400" dirty="0"/>
          </a:p>
        </p:txBody>
      </p:sp>
      <p:sp>
        <p:nvSpPr>
          <p:cNvPr id="9" name="ZoneTexte 8"/>
          <p:cNvSpPr txBox="1"/>
          <p:nvPr/>
        </p:nvSpPr>
        <p:spPr>
          <a:xfrm>
            <a:off x="139702" y="3212976"/>
            <a:ext cx="8865383" cy="3493264"/>
          </a:xfrm>
          <a:prstGeom prst="rect">
            <a:avLst/>
          </a:prstGeom>
          <a:noFill/>
          <a:ln>
            <a:solidFill>
              <a:srgbClr val="FF0000"/>
            </a:solidFill>
          </a:ln>
        </p:spPr>
        <p:txBody>
          <a:bodyPr wrap="square" rtlCol="0">
            <a:spAutoFit/>
          </a:bodyPr>
          <a:lstStyle/>
          <a:p>
            <a:pPr algn="just"/>
            <a:r>
              <a:rPr lang="fr-FR" sz="1400" i="1" dirty="0">
                <a:solidFill>
                  <a:srgbClr val="002060"/>
                </a:solidFill>
              </a:rPr>
              <a:t>Exemple : </a:t>
            </a:r>
            <a:r>
              <a:rPr lang="fr-FR" sz="1400" b="1" i="1" dirty="0">
                <a:solidFill>
                  <a:srgbClr val="FF0000"/>
                </a:solidFill>
              </a:rPr>
              <a:t>Info Madagascar : 83 millions d’</a:t>
            </a:r>
            <a:r>
              <a:rPr lang="fr-FR" sz="1400" b="1" i="1" dirty="0" err="1">
                <a:solidFill>
                  <a:srgbClr val="FF0000"/>
                </a:solidFill>
              </a:rPr>
              <a:t>ariary</a:t>
            </a:r>
            <a:r>
              <a:rPr lang="fr-FR" sz="1400" b="1" i="1" dirty="0">
                <a:solidFill>
                  <a:srgbClr val="FF0000"/>
                </a:solidFill>
              </a:rPr>
              <a:t> par député pour le 4X4, </a:t>
            </a:r>
            <a:r>
              <a:rPr lang="fr-FR" sz="1300" dirty="0">
                <a:hlinkClick r:id="rId3"/>
              </a:rPr>
              <a:t>Léa </a:t>
            </a:r>
            <a:r>
              <a:rPr lang="fr-FR" sz="1300" dirty="0" err="1">
                <a:hlinkClick r:id="rId3"/>
              </a:rPr>
              <a:t>Ratsiazo</a:t>
            </a:r>
            <a:r>
              <a:rPr lang="fr-FR" sz="1300" dirty="0"/>
              <a:t>, </a:t>
            </a:r>
            <a:r>
              <a:rPr lang="fr-FR" sz="1300" dirty="0" err="1">
                <a:hlinkClick r:id="rId4" tooltip="Articles par lagazettedeputeaux"/>
              </a:rPr>
              <a:t>lagazettedeputeaux</a:t>
            </a:r>
            <a:endParaRPr lang="fr-FR" sz="1300" b="1" dirty="0">
              <a:solidFill>
                <a:srgbClr val="FF0000"/>
              </a:solidFill>
            </a:endParaRPr>
          </a:p>
          <a:p>
            <a:pPr algn="just"/>
            <a:r>
              <a:rPr lang="fr-FR" sz="1400" dirty="0"/>
              <a:t>25 janvier 2015 :  Qui a dit que Madagascar est un pays pauvre ? Pas les députés ni les dirigeants en général en tout cas. Et tout est question de priorité. L’État a décidé que la priorité du moment consiste à doter les députés de véhicules 4X4 et il va débloquer 12,6 milliards d’</a:t>
            </a:r>
            <a:r>
              <a:rPr lang="fr-FR" sz="1400" dirty="0" err="1"/>
              <a:t>ariary</a:t>
            </a:r>
            <a:r>
              <a:rPr lang="fr-FR" sz="1400" dirty="0"/>
              <a:t>, soit </a:t>
            </a:r>
            <a:r>
              <a:rPr lang="fr-FR" sz="1400" dirty="0">
                <a:solidFill>
                  <a:srgbClr val="FF0000"/>
                </a:solidFill>
              </a:rPr>
              <a:t>83 millions d’</a:t>
            </a:r>
            <a:r>
              <a:rPr lang="fr-FR" sz="1400" dirty="0" err="1">
                <a:solidFill>
                  <a:srgbClr val="FF0000"/>
                </a:solidFill>
              </a:rPr>
              <a:t>ariary</a:t>
            </a:r>
            <a:r>
              <a:rPr lang="fr-FR" sz="1400" dirty="0">
                <a:solidFill>
                  <a:srgbClr val="FF0000"/>
                </a:solidFill>
              </a:rPr>
              <a:t> </a:t>
            </a:r>
            <a:r>
              <a:rPr lang="fr-FR" sz="1400" dirty="0"/>
              <a:t>[</a:t>
            </a:r>
            <a:r>
              <a:rPr lang="fr-FR" sz="1400" dirty="0">
                <a:solidFill>
                  <a:srgbClr val="FF0000"/>
                </a:solidFill>
              </a:rPr>
              <a:t>~33000 €</a:t>
            </a:r>
            <a:r>
              <a:rPr lang="fr-FR" sz="1400" dirty="0"/>
              <a:t>] / député pour le faire. Les concessionnaires de voitures sont venus présenter quelques modèles ce 23 janvier à l’Assemblée nationale. Mais les modèles présentés ne sont pas vraiment du goût de nos chers élus. Il leur a été expliqué alors que « </a:t>
            </a:r>
            <a:r>
              <a:rPr lang="fr-FR" sz="1400" i="1" dirty="0"/>
              <a:t>l’État ne dispose que de ces 83 millions d’</a:t>
            </a:r>
            <a:r>
              <a:rPr lang="fr-FR" sz="1400" i="1" dirty="0" err="1"/>
              <a:t>ariary</a:t>
            </a:r>
            <a:r>
              <a:rPr lang="fr-FR" sz="1400" i="1" dirty="0"/>
              <a:t> par député (°); s’ils veulent acquérir des 4X4 au dessus de ce prix, ils doivent payer la différence de leurs poches</a:t>
            </a:r>
            <a:r>
              <a:rPr lang="fr-FR" sz="1400" dirty="0"/>
              <a:t> ». Un député explique que s’il veut acheter un V8 qui vaut quelques 200 millions d’</a:t>
            </a:r>
            <a:r>
              <a:rPr lang="fr-FR" sz="1400" dirty="0" err="1"/>
              <a:t>ariary</a:t>
            </a:r>
            <a:r>
              <a:rPr lang="fr-FR" sz="1400" dirty="0"/>
              <a:t>, la différence sera perçue sur son salaire pendant 36 mois. Une situation qui n’a pas l’air de le réjouir compte tenu du « petit salaire » des députés de 3 millions d’</a:t>
            </a:r>
            <a:r>
              <a:rPr lang="fr-FR" sz="1400" dirty="0" err="1"/>
              <a:t>ariary</a:t>
            </a:r>
            <a:r>
              <a:rPr lang="fr-FR" sz="1400" dirty="0"/>
              <a:t> [~ 5000 €/mois]. Il est fort à parier que l’explication qui va être donnée sera : « </a:t>
            </a:r>
            <a:r>
              <a:rPr lang="fr-FR" sz="1400" i="1" dirty="0"/>
              <a:t>les députés ne peuvent pas travailler sans 4X4 vu le mauvais état de la route</a:t>
            </a:r>
            <a:r>
              <a:rPr lang="fr-FR" sz="1400" dirty="0"/>
              <a:t> ». La preuve, même les députés d’Antananarivo, tous courants politiques confondus, ne peuvent même pas aller voter à </a:t>
            </a:r>
            <a:r>
              <a:rPr lang="fr-FR" sz="1400" dirty="0" err="1"/>
              <a:t>Tsimbazaza</a:t>
            </a:r>
            <a:r>
              <a:rPr lang="fr-FR" sz="1400" dirty="0"/>
              <a:t> car ils n’ont pas encore obtenu de 4X4. Une chose est sûre, les députés s’entendent très bien quand il s’agit de défendre leurs intérêts personnels. </a:t>
            </a:r>
            <a:r>
              <a:rPr lang="fr-FR" sz="1100" dirty="0"/>
              <a:t>Source : </a:t>
            </a:r>
            <a:r>
              <a:rPr lang="fr-FR" sz="1100" dirty="0">
                <a:hlinkClick r:id="rId5"/>
              </a:rPr>
              <a:t>https://lagazettedeputeaux.wordpress.com/2015/01/25/info-madagascar-83-millions-dariary-par-depute-pour-le-4x4/</a:t>
            </a:r>
            <a:r>
              <a:rPr lang="fr-FR" sz="1100" dirty="0"/>
              <a:t> </a:t>
            </a:r>
            <a:endParaRPr lang="fr-FR" sz="1000" dirty="0"/>
          </a:p>
          <a:p>
            <a:pPr algn="just"/>
            <a:r>
              <a:rPr lang="fr-FR" sz="1100" dirty="0"/>
              <a:t>(°) Pour financer ces véhicules, 2 milliards d'</a:t>
            </a:r>
            <a:r>
              <a:rPr lang="fr-FR" sz="1100" dirty="0" err="1"/>
              <a:t>ariary</a:t>
            </a:r>
            <a:r>
              <a:rPr lang="fr-FR" sz="1100" dirty="0"/>
              <a:t> soit près de </a:t>
            </a:r>
            <a:r>
              <a:rPr lang="fr-FR" sz="1100" b="1" dirty="0"/>
              <a:t>3,8 millions d'euros seraient nécessaires</a:t>
            </a:r>
            <a:r>
              <a:rPr lang="fr-FR" sz="1100" dirty="0"/>
              <a:t>. </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899" y="625119"/>
            <a:ext cx="2204933" cy="1345009"/>
          </a:xfrm>
          <a:prstGeom prst="rect">
            <a:avLst/>
          </a:prstGeom>
        </p:spPr>
      </p:pic>
      <p:sp>
        <p:nvSpPr>
          <p:cNvPr id="11" name="ZoneTexte 10"/>
          <p:cNvSpPr txBox="1"/>
          <p:nvPr/>
        </p:nvSpPr>
        <p:spPr>
          <a:xfrm>
            <a:off x="5796137" y="1970128"/>
            <a:ext cx="3347864" cy="584775"/>
          </a:xfrm>
          <a:prstGeom prst="rect">
            <a:avLst/>
          </a:prstGeom>
          <a:noFill/>
        </p:spPr>
        <p:txBody>
          <a:bodyPr wrap="square" rtlCol="0">
            <a:spAutoFit/>
          </a:bodyPr>
          <a:lstStyle/>
          <a:p>
            <a:pPr algn="ctr"/>
            <a:r>
              <a:rPr lang="fr-FR" sz="1000" dirty="0">
                <a:solidFill>
                  <a:srgbClr val="002060"/>
                </a:solidFill>
                <a:latin typeface="Calibri" panose="020F0502020204030204" pitchFamily="34" charset="0"/>
              </a:rPr>
              <a:t>Les 4x4 des députés malgaches ↑ Source : </a:t>
            </a:r>
            <a:r>
              <a:rPr lang="fr-FR" sz="1000" dirty="0">
                <a:solidFill>
                  <a:srgbClr val="002060"/>
                </a:solidFill>
                <a:latin typeface="Calibri" panose="020F0502020204030204" pitchFamily="34" charset="0"/>
                <a:hlinkClick r:id="rId5"/>
              </a:rPr>
              <a:t>https://lagazettedeputeaux.wordpress.com/2015/01/25/info-madagascar-83-millions-dariary-par-depute-pour-le-4x4/</a:t>
            </a:r>
            <a:r>
              <a:rPr lang="fr-FR" sz="1200" dirty="0">
                <a:solidFill>
                  <a:srgbClr val="002060"/>
                </a:solidFill>
                <a:latin typeface="Calibri" panose="020F0502020204030204" pitchFamily="34" charset="0"/>
              </a:rPr>
              <a:t> </a:t>
            </a:r>
            <a:endParaRPr lang="fr-FR" sz="1200" dirty="0">
              <a:solidFill>
                <a:srgbClr val="002060"/>
              </a:solidFill>
            </a:endParaRPr>
          </a:p>
        </p:txBody>
      </p:sp>
      <p:sp>
        <p:nvSpPr>
          <p:cNvPr id="12" name="ZoneTexte 11"/>
          <p:cNvSpPr txBox="1"/>
          <p:nvPr/>
        </p:nvSpPr>
        <p:spPr>
          <a:xfrm>
            <a:off x="5849889" y="2586739"/>
            <a:ext cx="3240360" cy="461665"/>
          </a:xfrm>
          <a:prstGeom prst="rect">
            <a:avLst/>
          </a:prstGeom>
          <a:noFill/>
          <a:ln>
            <a:solidFill>
              <a:srgbClr val="FF0000"/>
            </a:solidFill>
          </a:ln>
        </p:spPr>
        <p:txBody>
          <a:bodyPr wrap="square" rtlCol="0">
            <a:spAutoFit/>
          </a:bodyPr>
          <a:lstStyle/>
          <a:p>
            <a:pPr algn="ctr"/>
            <a:r>
              <a:rPr lang="fr-FR" sz="1200" i="1" dirty="0">
                <a:solidFill>
                  <a:srgbClr val="FF0000"/>
                </a:solidFill>
              </a:rPr>
              <a:t>« Le pouvoir tend à corrompre, le pouvoir absolu corrompt absolument »</a:t>
            </a:r>
            <a:r>
              <a:rPr lang="fr-FR" sz="1200" dirty="0">
                <a:solidFill>
                  <a:srgbClr val="FF0000"/>
                </a:solidFill>
              </a:rPr>
              <a:t>. Lord Acton</a:t>
            </a:r>
          </a:p>
        </p:txBody>
      </p:sp>
      <p:sp>
        <p:nvSpPr>
          <p:cNvPr id="13" name="ZoneTexte 5"/>
          <p:cNvSpPr txBox="1">
            <a:spLocks noChangeArrowheads="1"/>
          </p:cNvSpPr>
          <p:nvPr/>
        </p:nvSpPr>
        <p:spPr bwMode="auto">
          <a:xfrm>
            <a:off x="108290" y="764704"/>
            <a:ext cx="6931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S’habituer aux passe-droits, aux privilèges et/ou à l’abus de pouvoir</a:t>
            </a:r>
            <a:r>
              <a:rPr lang="fr-FR" altLang="fr-FR" sz="1600" dirty="0">
                <a:latin typeface="Arial" panose="020B0604020202020204" pitchFamily="34" charset="0"/>
              </a:rPr>
              <a:t> </a:t>
            </a:r>
            <a:r>
              <a:rPr lang="fr-FR" altLang="fr-FR" sz="1100" dirty="0">
                <a:latin typeface="Arial" panose="020B0604020202020204" pitchFamily="34" charset="0"/>
              </a:rPr>
              <a:t>(suite) </a:t>
            </a:r>
            <a:r>
              <a:rPr lang="fr-FR" altLang="fr-FR" sz="1600" dirty="0">
                <a:latin typeface="Arial" panose="020B0604020202020204" pitchFamily="34" charset="0"/>
              </a:rPr>
              <a:t>: </a:t>
            </a:r>
          </a:p>
        </p:txBody>
      </p:sp>
      <p:sp>
        <p:nvSpPr>
          <p:cNvPr id="14" name="ZoneTexte 13"/>
          <p:cNvSpPr txBox="1"/>
          <p:nvPr/>
        </p:nvSpPr>
        <p:spPr>
          <a:xfrm>
            <a:off x="5796137" y="1196752"/>
            <a:ext cx="992762" cy="369332"/>
          </a:xfrm>
          <a:prstGeom prst="rect">
            <a:avLst/>
          </a:prstGeom>
          <a:noFill/>
        </p:spPr>
        <p:txBody>
          <a:bodyPr wrap="square" rtlCol="0">
            <a:spAutoFit/>
          </a:bodyPr>
          <a:lstStyle/>
          <a:p>
            <a:r>
              <a:rPr lang="fr-FR" dirty="0">
                <a:latin typeface="Calibri" panose="020F0502020204030204" pitchFamily="34" charset="0"/>
              </a:rPr>
              <a:t>(suite …)</a:t>
            </a:r>
          </a:p>
        </p:txBody>
      </p:sp>
    </p:spTree>
    <p:extLst>
      <p:ext uri="{BB962C8B-B14F-4D97-AF65-F5344CB8AC3E}">
        <p14:creationId xmlns:p14="http://schemas.microsoft.com/office/powerpoint/2010/main" val="38978263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69259" y="207172"/>
            <a:ext cx="586408" cy="268140"/>
          </a:xfrm>
        </p:spPr>
        <p:txBody>
          <a:bodyPr/>
          <a:lstStyle/>
          <a:p>
            <a:pPr>
              <a:defRPr/>
            </a:pPr>
            <a:fld id="{47AA29CE-A811-48E3-ADEE-C4227CCC4C59}" type="slidenum">
              <a:rPr lang="fr-FR" altLang="fr-FR" smtClean="0"/>
              <a:pPr>
                <a:defRPr/>
              </a:pPr>
              <a:t>171</a:t>
            </a:fld>
            <a:endParaRPr lang="fr-FR" altLang="fr-FR" dirty="0"/>
          </a:p>
        </p:txBody>
      </p:sp>
      <p:sp>
        <p:nvSpPr>
          <p:cNvPr id="3" name="Rectangle 1"/>
          <p:cNvSpPr>
            <a:spLocks noChangeArrowheads="1"/>
          </p:cNvSpPr>
          <p:nvPr/>
        </p:nvSpPr>
        <p:spPr bwMode="auto">
          <a:xfrm>
            <a:off x="4588098" y="10598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39700" y="564764"/>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5" name="ZoneTexte 3"/>
          <p:cNvSpPr txBox="1">
            <a:spLocks noChangeArrowheads="1"/>
          </p:cNvSpPr>
          <p:nvPr/>
        </p:nvSpPr>
        <p:spPr bwMode="auto">
          <a:xfrm>
            <a:off x="139700" y="130175"/>
            <a:ext cx="4306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6" name="ZoneTexte 5"/>
          <p:cNvSpPr txBox="1">
            <a:spLocks noChangeArrowheads="1"/>
          </p:cNvSpPr>
          <p:nvPr/>
        </p:nvSpPr>
        <p:spPr bwMode="auto">
          <a:xfrm>
            <a:off x="139700" y="979267"/>
            <a:ext cx="72747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S’habituer aux passe-droits, aux privilèges et/ou à l’abus de pouvoir</a:t>
            </a:r>
            <a:r>
              <a:rPr lang="fr-FR" altLang="fr-FR" sz="1600" dirty="0">
                <a:latin typeface="Arial" panose="020B0604020202020204" pitchFamily="34" charset="0"/>
              </a:rPr>
              <a:t> </a:t>
            </a:r>
            <a:r>
              <a:rPr lang="fr-FR" altLang="fr-FR" sz="1100" dirty="0">
                <a:latin typeface="Arial" panose="020B0604020202020204" pitchFamily="34" charset="0"/>
              </a:rPr>
              <a:t>(suite et fin) </a:t>
            </a:r>
            <a:r>
              <a:rPr lang="fr-FR" altLang="fr-FR" sz="1600" dirty="0">
                <a:latin typeface="Arial" panose="020B0604020202020204" pitchFamily="34" charset="0"/>
              </a:rPr>
              <a:t>: </a:t>
            </a:r>
          </a:p>
        </p:txBody>
      </p:sp>
      <p:sp>
        <p:nvSpPr>
          <p:cNvPr id="7" name="ZoneTexte 6"/>
          <p:cNvSpPr txBox="1"/>
          <p:nvPr/>
        </p:nvSpPr>
        <p:spPr>
          <a:xfrm>
            <a:off x="139700" y="1434676"/>
            <a:ext cx="8964974" cy="2123658"/>
          </a:xfrm>
          <a:prstGeom prst="rect">
            <a:avLst/>
          </a:prstGeom>
          <a:noFill/>
        </p:spPr>
        <p:txBody>
          <a:bodyPr wrap="square" rtlCol="0">
            <a:spAutoFit/>
          </a:bodyPr>
          <a:lstStyle/>
          <a:p>
            <a:pPr algn="just"/>
            <a:r>
              <a:rPr lang="fr-FR" dirty="0"/>
              <a:t>« </a:t>
            </a:r>
            <a:r>
              <a:rPr lang="fr-FR" i="1" dirty="0"/>
              <a:t>En France, il y a cet atavisme d'ancien régime, qui fait que l'on considère qu'il est normal que les puissants s'exonèrent des règles du commun</a:t>
            </a:r>
            <a:r>
              <a:rPr lang="fr-FR" dirty="0"/>
              <a:t> ». </a:t>
            </a:r>
          </a:p>
          <a:p>
            <a:pPr algn="just"/>
            <a:endParaRPr lang="fr-FR" sz="1200" dirty="0"/>
          </a:p>
          <a:p>
            <a:pPr algn="just"/>
            <a:r>
              <a:rPr lang="fr-FR" sz="1200" dirty="0"/>
              <a:t>Concernant l’affaire Tapie - Crédit lyonnais (aussi appelée affaire Adidas ou affaire Lagarde – Tapie) (°), il rajoutait :</a:t>
            </a:r>
          </a:p>
          <a:p>
            <a:pPr algn="just"/>
            <a:r>
              <a:rPr lang="fr-FR" sz="1200" dirty="0"/>
              <a:t>« [il y a] </a:t>
            </a:r>
            <a:r>
              <a:rPr lang="fr-FR" sz="1200" i="1" dirty="0"/>
              <a:t>des responsables</a:t>
            </a:r>
            <a:r>
              <a:rPr lang="fr-FR" sz="1200" dirty="0"/>
              <a:t> [de la 5</a:t>
            </a:r>
            <a:r>
              <a:rPr lang="fr-FR" sz="1200" baseline="30000" dirty="0"/>
              <a:t>ème</a:t>
            </a:r>
            <a:r>
              <a:rPr lang="fr-FR" sz="1200" dirty="0"/>
              <a:t> république] </a:t>
            </a:r>
            <a:r>
              <a:rPr lang="fr-FR" sz="1200" i="1" dirty="0"/>
              <a:t>qui considèrent qu’ils ont tous les droits</a:t>
            </a:r>
            <a:r>
              <a:rPr lang="fr-FR" sz="1200" dirty="0"/>
              <a:t> ».  </a:t>
            </a:r>
          </a:p>
          <a:p>
            <a:r>
              <a:rPr lang="fr-FR" sz="1200" dirty="0"/>
              <a:t>Source : François Bayrou, député (2002-2012), Président du MODEM. In le documentaire "</a:t>
            </a:r>
            <a:r>
              <a:rPr lang="fr-FR" sz="1200" i="1" dirty="0"/>
              <a:t>Tapie et la République autopsie d’un scandale d’État</a:t>
            </a:r>
            <a:r>
              <a:rPr lang="fr-FR" sz="1200" dirty="0"/>
              <a:t>", France5, Auteur/réalisateur Thomas Johnson, Durée : 1h 10 min, (2/3), </a:t>
            </a:r>
            <a:r>
              <a:rPr lang="fr-FR" sz="1200" dirty="0">
                <a:hlinkClick r:id="rId2"/>
              </a:rPr>
              <a:t>http://www.dailymotion.com/video/x2osng2_tapie-et-la-republique-autopsie-d-un-scandale-d-etat-2-3_people</a:t>
            </a:r>
            <a:r>
              <a:rPr lang="fr-FR" sz="1200" dirty="0"/>
              <a:t> </a:t>
            </a:r>
          </a:p>
          <a:p>
            <a:r>
              <a:rPr lang="fr-FR" sz="1200" dirty="0"/>
              <a:t>(°) Sources sur l’affaire Tapie : a) </a:t>
            </a:r>
            <a:r>
              <a:rPr lang="fr-FR" sz="1200" i="1" dirty="0"/>
              <a:t>Tapie, le scandale d'Etat</a:t>
            </a:r>
            <a:r>
              <a:rPr lang="fr-FR" sz="1200" dirty="0"/>
              <a:t>, Laurent Mauduit, Ed. Stock, 2013, </a:t>
            </a:r>
          </a:p>
          <a:p>
            <a:r>
              <a:rPr lang="fr-FR" sz="1200" dirty="0"/>
              <a:t>b) </a:t>
            </a:r>
            <a:r>
              <a:rPr lang="fr-FR" sz="1200" dirty="0">
                <a:hlinkClick r:id="rId3"/>
              </a:rPr>
              <a:t>https://fr.wikipedia.org/wiki/Affaire_Tapie_-_Cr%C3%A9dit_lyonnais</a:t>
            </a:r>
            <a:r>
              <a:rPr lang="fr-FR" sz="1200" dirty="0"/>
              <a:t> </a:t>
            </a:r>
          </a:p>
        </p:txBody>
      </p:sp>
      <p:sp>
        <p:nvSpPr>
          <p:cNvPr id="8" name="ZoneTexte 5"/>
          <p:cNvSpPr txBox="1">
            <a:spLocks noChangeArrowheads="1"/>
          </p:cNvSpPr>
          <p:nvPr/>
        </p:nvSpPr>
        <p:spPr bwMode="auto">
          <a:xfrm>
            <a:off x="139700" y="3602687"/>
            <a:ext cx="27286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 Biais de raisonnement</a:t>
            </a:r>
            <a:r>
              <a:rPr lang="fr-FR" altLang="fr-FR" sz="1600" dirty="0">
                <a:latin typeface="Arial" panose="020B0604020202020204" pitchFamily="34" charset="0"/>
              </a:rPr>
              <a:t> » : </a:t>
            </a:r>
          </a:p>
        </p:txBody>
      </p:sp>
      <p:sp>
        <p:nvSpPr>
          <p:cNvPr id="9" name="ZoneTexte 8"/>
          <p:cNvSpPr txBox="1"/>
          <p:nvPr/>
        </p:nvSpPr>
        <p:spPr>
          <a:xfrm>
            <a:off x="143966" y="3985594"/>
            <a:ext cx="8042163" cy="2800767"/>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a:t>« </a:t>
            </a:r>
            <a:r>
              <a:rPr lang="fr-FR" sz="1600" i="1" dirty="0"/>
              <a:t>Pas vu, pas pris</a:t>
            </a:r>
            <a:r>
              <a:rPr lang="fr-FR" sz="1600" dirty="0"/>
              <a:t> ». « </a:t>
            </a:r>
            <a:r>
              <a:rPr lang="fr-FR" sz="1600" i="1" dirty="0"/>
              <a:t>Tant que l’on n’est pas pris, que la malversation ne se voit pas, ce n’est pas grave Rien n’est grave. Je n’ai rien fait de mal. De toute façon, tout le monde fait comme lui. Tout le monde est corrompu</a:t>
            </a:r>
            <a:r>
              <a:rPr lang="fr-FR" sz="1600" dirty="0"/>
              <a:t> » (dans l’esprit du corrompu). Certains corrompus veulent convaincre la cantonade qu’ils ont raison, qu’ils font bien et veulent, par la persuasion, leur interlocuteur sur le terrain qui les arrangent.</a:t>
            </a:r>
          </a:p>
          <a:p>
            <a:pPr marL="285750" indent="-285750" algn="just">
              <a:buFont typeface="Arial" panose="020B0604020202020204" pitchFamily="34" charset="0"/>
              <a:buChar char="•"/>
            </a:pPr>
            <a:r>
              <a:rPr lang="fr-FR" sz="1600" dirty="0"/>
              <a:t>Ceux qui ne veulent pas rembourser un prêt qu’ils ont contracté, puis qui font fuir leurs capitaux dans un paradis fiscal, tout en se mettant en faillite frauduleuse, affirmeront que l’austérité que le bailleur de fond lui impose est « injuste », que le prêteur est plus riche que l’emprunteur (et donc qu’il peut se passer de ce remboursement), pour justifier leur défaut de paiement. </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849" y="2827763"/>
            <a:ext cx="1166818" cy="1113478"/>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7439" y="5552191"/>
            <a:ext cx="885825" cy="1076325"/>
          </a:xfrm>
          <a:prstGeom prst="rect">
            <a:avLst/>
          </a:prstGeom>
        </p:spPr>
      </p:pic>
    </p:spTree>
    <p:extLst>
      <p:ext uri="{BB962C8B-B14F-4D97-AF65-F5344CB8AC3E}">
        <p14:creationId xmlns:p14="http://schemas.microsoft.com/office/powerpoint/2010/main" val="40371924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16416" y="179388"/>
            <a:ext cx="600560" cy="340148"/>
          </a:xfrm>
        </p:spPr>
        <p:txBody>
          <a:bodyPr/>
          <a:lstStyle/>
          <a:p>
            <a:pPr>
              <a:defRPr/>
            </a:pPr>
            <a:fld id="{47AA29CE-A811-48E3-ADEE-C4227CCC4C59}" type="slidenum">
              <a:rPr lang="fr-FR" altLang="fr-FR" smtClean="0"/>
              <a:pPr>
                <a:defRPr/>
              </a:pPr>
              <a:t>172</a:t>
            </a:fld>
            <a:endParaRPr lang="fr-FR" altLang="fr-FR" dirty="0"/>
          </a:p>
        </p:txBody>
      </p:sp>
      <p:sp>
        <p:nvSpPr>
          <p:cNvPr id="3" name="Rectangle 1"/>
          <p:cNvSpPr>
            <a:spLocks noChangeArrowheads="1"/>
          </p:cNvSpPr>
          <p:nvPr/>
        </p:nvSpPr>
        <p:spPr bwMode="auto">
          <a:xfrm>
            <a:off x="4446589" y="1793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39701" y="475312"/>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5" name="ZoneTexte 5"/>
          <p:cNvSpPr txBox="1">
            <a:spLocks noChangeArrowheads="1"/>
          </p:cNvSpPr>
          <p:nvPr/>
        </p:nvSpPr>
        <p:spPr bwMode="auto">
          <a:xfrm>
            <a:off x="139700" y="845200"/>
            <a:ext cx="3357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Autres « biais de raisonnement</a:t>
            </a:r>
            <a:r>
              <a:rPr lang="fr-FR" altLang="fr-FR" sz="1600" dirty="0">
                <a:latin typeface="Arial" panose="020B0604020202020204" pitchFamily="34" charset="0"/>
              </a:rPr>
              <a:t> » : </a:t>
            </a:r>
          </a:p>
        </p:txBody>
      </p:sp>
      <p:sp>
        <p:nvSpPr>
          <p:cNvPr id="6" name="ZoneTexte 3"/>
          <p:cNvSpPr txBox="1">
            <a:spLocks noChangeArrowheads="1"/>
          </p:cNvSpPr>
          <p:nvPr/>
        </p:nvSpPr>
        <p:spPr bwMode="auto">
          <a:xfrm>
            <a:off x="139700" y="130175"/>
            <a:ext cx="4306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7" name="ZoneTexte 6"/>
          <p:cNvSpPr txBox="1"/>
          <p:nvPr/>
        </p:nvSpPr>
        <p:spPr>
          <a:xfrm>
            <a:off x="139701" y="1268760"/>
            <a:ext cx="8752779" cy="3785652"/>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a:t>« </a:t>
            </a:r>
            <a:r>
              <a:rPr lang="fr-FR" sz="1600" i="1" dirty="0"/>
              <a:t>J’ai été trop bon, naïf, j’ai beaucoup donné, et je n’ai rien reçu en échange. </a:t>
            </a:r>
            <a:r>
              <a:rPr lang="fr-FR" sz="1600" i="1" dirty="0">
                <a:solidFill>
                  <a:srgbClr val="FF0000"/>
                </a:solidFill>
              </a:rPr>
              <a:t>J’ai maintenant toutes les raisons légitimes de me récompenser, pour toutes mes bonnes actions passées</a:t>
            </a:r>
            <a:r>
              <a:rPr lang="fr-FR" sz="1600" dirty="0"/>
              <a:t> » (par exemple, en tant que directeur d’une association, j’ai trop donné …).  </a:t>
            </a:r>
          </a:p>
          <a:p>
            <a:pPr marL="285750" indent="-285750" algn="just">
              <a:buFont typeface="Arial" panose="020B0604020202020204" pitchFamily="34" charset="0"/>
              <a:buChar char="•"/>
            </a:pPr>
            <a:r>
              <a:rPr lang="fr-FR" sz="1600" dirty="0"/>
              <a:t>« </a:t>
            </a:r>
            <a:r>
              <a:rPr lang="fr-FR" sz="1600" i="1" dirty="0">
                <a:solidFill>
                  <a:srgbClr val="FF0000"/>
                </a:solidFill>
              </a:rPr>
              <a:t>L’on m’a fait trop souffrir, maintenant, j’ai tous les droits, y compris de me récompenser</a:t>
            </a:r>
            <a:r>
              <a:rPr lang="fr-FR" sz="1600" dirty="0"/>
              <a:t> ». </a:t>
            </a:r>
          </a:p>
          <a:p>
            <a:pPr marL="285750" indent="-285750" algn="just">
              <a:buFont typeface="Arial" panose="020B0604020202020204" pitchFamily="34" charset="0"/>
              <a:buChar char="•"/>
            </a:pPr>
            <a:r>
              <a:rPr lang="fr-FR" sz="1600" dirty="0"/>
              <a:t>« </a:t>
            </a:r>
            <a:r>
              <a:rPr lang="fr-FR" sz="1600" i="1" dirty="0"/>
              <a:t>J’ai gagné durement mon argent à la sueur de mon front. </a:t>
            </a:r>
            <a:r>
              <a:rPr lang="fr-FR" sz="1600" i="1" dirty="0">
                <a:solidFill>
                  <a:srgbClr val="FF0000"/>
                </a:solidFill>
              </a:rPr>
              <a:t>Je ne vais quand même pas le donner aux paresseux, chômeurs, par l’intermédiaire des impôts. </a:t>
            </a:r>
            <a:r>
              <a:rPr lang="fr-FR" sz="1600" i="1" dirty="0"/>
              <a:t>Je préfère garder cet argent « bien mérité » (ou même honnêtement gagné !), en le confiant à un compte bancaire en Suisse</a:t>
            </a:r>
            <a:r>
              <a:rPr lang="fr-FR" sz="1600" dirty="0"/>
              <a:t> ». C’est ici la justification de la « fraude fiscale », alors qu’en fait, le fisc ne sert pas à qu’à faire vivre les paresseux (ou fraudeurs à la sécu ou au pôle emploi …). Il sert aux investissements dans les infrastructures routières, les hôpitaux, la santé, la sécu, la retraite, votre allocation chômage (il n’arrive pas qu’aux autres, voir les plus de 50 ans).</a:t>
            </a:r>
          </a:p>
          <a:p>
            <a:pPr marL="285750" indent="-285750" algn="just">
              <a:buFont typeface="Arial" panose="020B0604020202020204" pitchFamily="34" charset="0"/>
              <a:buChar char="•"/>
            </a:pPr>
            <a:r>
              <a:rPr lang="fr-FR" sz="1600" dirty="0"/>
              <a:t>« </a:t>
            </a:r>
            <a:r>
              <a:rPr lang="fr-FR" sz="1600" i="1" dirty="0"/>
              <a:t>Je suis un prophète, la providence ou le destin m’a missionné pour guider les hommes. </a:t>
            </a:r>
            <a:r>
              <a:rPr lang="fr-FR" sz="1600" i="1" dirty="0">
                <a:solidFill>
                  <a:srgbClr val="FF0000"/>
                </a:solidFill>
              </a:rPr>
              <a:t>Je suis au dessus des lois. Les lois des hommes ne s’appliquent  pas à moi</a:t>
            </a:r>
            <a:r>
              <a:rPr lang="fr-FR" sz="1600" dirty="0"/>
              <a:t> ».</a:t>
            </a:r>
          </a:p>
          <a:p>
            <a:pPr marL="285750" indent="-285750" algn="just">
              <a:buFont typeface="Arial" panose="020B0604020202020204" pitchFamily="34" charset="0"/>
              <a:buChar char="•"/>
            </a:pPr>
            <a:r>
              <a:rPr lang="fr-FR" sz="1600" dirty="0"/>
              <a:t>« </a:t>
            </a:r>
            <a:r>
              <a:rPr lang="fr-FR" sz="1600" i="1" dirty="0"/>
              <a:t>L’on m’a tellement humilié, rabaissé, que je dois maintenant prendre ma revanche (obligation impérative). </a:t>
            </a:r>
            <a:r>
              <a:rPr lang="fr-FR" sz="1600" i="1" dirty="0">
                <a:solidFill>
                  <a:srgbClr val="FF0000"/>
                </a:solidFill>
              </a:rPr>
              <a:t>Je dois en jeter plein les yeux et l’argent m’y aidera très sûrement </a:t>
            </a:r>
            <a:r>
              <a:rPr lang="fr-FR" sz="1600" dirty="0"/>
              <a:t>».</a:t>
            </a:r>
          </a:p>
        </p:txBody>
      </p:sp>
      <p:pic>
        <p:nvPicPr>
          <p:cNvPr id="9218" name="Picture 2" descr="D:\Users\blisan\Pictures\perso\corruption\kill b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31" y="5017368"/>
            <a:ext cx="2365244" cy="17716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Users\blisan\Pictures\perso\corruption\revanc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414" y="5017368"/>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Users\blisan\Pictures\perso\corruption\kill bil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214" y="5085184"/>
            <a:ext cx="1209706" cy="167205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851920" y="5373216"/>
            <a:ext cx="2414494" cy="646331"/>
          </a:xfrm>
          <a:prstGeom prst="rect">
            <a:avLst/>
          </a:prstGeom>
          <a:noFill/>
        </p:spPr>
        <p:txBody>
          <a:bodyPr wrap="square" rtlCol="0">
            <a:spAutoFit/>
          </a:bodyPr>
          <a:lstStyle/>
          <a:p>
            <a:pPr algn="ctr"/>
            <a:r>
              <a:rPr lang="fr-FR" sz="1200" dirty="0">
                <a:solidFill>
                  <a:srgbClr val="FF0000"/>
                </a:solidFill>
                <a:latin typeface="Calibri"/>
              </a:rPr>
              <a:t>← </a:t>
            </a:r>
            <a:r>
              <a:rPr lang="fr-FR" sz="1200" dirty="0">
                <a:solidFill>
                  <a:srgbClr val="FF0000"/>
                </a:solidFill>
              </a:rPr>
              <a:t>Le désir de </a:t>
            </a:r>
            <a:r>
              <a:rPr lang="fr-FR" sz="1200" i="1" dirty="0">
                <a:solidFill>
                  <a:srgbClr val="FF0000"/>
                </a:solidFill>
              </a:rPr>
              <a:t>revanche </a:t>
            </a:r>
            <a:r>
              <a:rPr lang="fr-FR" sz="1200" dirty="0">
                <a:solidFill>
                  <a:srgbClr val="FF0000"/>
                </a:solidFill>
                <a:sym typeface="Wingdings"/>
              </a:rPr>
              <a:t></a:t>
            </a:r>
            <a:r>
              <a:rPr lang="fr-FR" sz="1200" i="1" dirty="0">
                <a:solidFill>
                  <a:srgbClr val="FF0000"/>
                </a:solidFill>
              </a:rPr>
              <a:t> </a:t>
            </a:r>
            <a:endParaRPr lang="fr-FR" sz="1200" dirty="0">
              <a:solidFill>
                <a:srgbClr val="FF0000"/>
              </a:solidFill>
            </a:endParaRPr>
          </a:p>
          <a:p>
            <a:pPr algn="ctr"/>
            <a:r>
              <a:rPr lang="fr-FR" sz="1200" dirty="0">
                <a:solidFill>
                  <a:srgbClr val="FF0000"/>
                </a:solidFill>
              </a:rPr>
              <a:t>(à gauche, affiches du film « Kill bill »).</a:t>
            </a:r>
          </a:p>
        </p:txBody>
      </p:sp>
    </p:spTree>
    <p:extLst>
      <p:ext uri="{BB962C8B-B14F-4D97-AF65-F5344CB8AC3E}">
        <p14:creationId xmlns:p14="http://schemas.microsoft.com/office/powerpoint/2010/main" val="5068502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44408" y="208572"/>
            <a:ext cx="730424" cy="340148"/>
          </a:xfrm>
        </p:spPr>
        <p:txBody>
          <a:bodyPr/>
          <a:lstStyle/>
          <a:p>
            <a:pPr>
              <a:defRPr/>
            </a:pPr>
            <a:fld id="{47AA29CE-A811-48E3-ADEE-C4227CCC4C59}" type="slidenum">
              <a:rPr lang="fr-FR" altLang="fr-FR" smtClean="0"/>
              <a:pPr>
                <a:defRPr/>
              </a:pPr>
              <a:t>173</a:t>
            </a:fld>
            <a:endParaRPr lang="fr-FR" altLang="fr-FR"/>
          </a:p>
        </p:txBody>
      </p:sp>
      <p:sp>
        <p:nvSpPr>
          <p:cNvPr id="3" name="Rectangle 1"/>
          <p:cNvSpPr>
            <a:spLocks noChangeArrowheads="1"/>
          </p:cNvSpPr>
          <p:nvPr/>
        </p:nvSpPr>
        <p:spPr bwMode="auto">
          <a:xfrm>
            <a:off x="4446589" y="1793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39701" y="475312"/>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5" name="ZoneTexte 5"/>
          <p:cNvSpPr txBox="1">
            <a:spLocks noChangeArrowheads="1"/>
          </p:cNvSpPr>
          <p:nvPr/>
        </p:nvSpPr>
        <p:spPr bwMode="auto">
          <a:xfrm>
            <a:off x="139700" y="845200"/>
            <a:ext cx="4546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Autres « biais de raisonnement</a:t>
            </a:r>
            <a:r>
              <a:rPr lang="fr-FR" altLang="fr-FR" sz="1600" dirty="0">
                <a:latin typeface="Arial" panose="020B0604020202020204" pitchFamily="34" charset="0"/>
              </a:rPr>
              <a:t> »  (suite et fin) : </a:t>
            </a:r>
          </a:p>
        </p:txBody>
      </p:sp>
      <p:sp>
        <p:nvSpPr>
          <p:cNvPr id="6" name="ZoneTexte 3"/>
          <p:cNvSpPr txBox="1">
            <a:spLocks noChangeArrowheads="1"/>
          </p:cNvSpPr>
          <p:nvPr/>
        </p:nvSpPr>
        <p:spPr bwMode="auto">
          <a:xfrm>
            <a:off x="139700" y="130175"/>
            <a:ext cx="4306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7" name="ZoneTexte 6"/>
          <p:cNvSpPr txBox="1"/>
          <p:nvPr/>
        </p:nvSpPr>
        <p:spPr>
          <a:xfrm>
            <a:off x="139700" y="1268760"/>
            <a:ext cx="8824788" cy="2554545"/>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a:t>« </a:t>
            </a:r>
            <a:r>
              <a:rPr lang="fr-FR" sz="1600" i="1" dirty="0"/>
              <a:t>Je suis un président, je suis un « puissant » ou bien j’ai une fonction importante, je dois « donc » tenir mon rang</a:t>
            </a:r>
            <a:r>
              <a:rPr lang="fr-FR" sz="1600" dirty="0"/>
              <a:t>  (si je veux être respecté de mes opposants ou adversaires) ».</a:t>
            </a:r>
          </a:p>
          <a:p>
            <a:pPr marL="285750" indent="-285750" algn="just">
              <a:buFont typeface="Arial" panose="020B0604020202020204" pitchFamily="34" charset="0"/>
              <a:buChar char="•"/>
            </a:pPr>
            <a:r>
              <a:rPr lang="fr-FR" sz="1600" dirty="0"/>
              <a:t>« </a:t>
            </a:r>
            <a:r>
              <a:rPr lang="fr-FR" sz="1600" i="1" dirty="0"/>
              <a:t>Par mon éducation (jeunesses hitlériennes etc.), l’on m’a donné le goût de la compétition, Quelque soient les moyens employés (argent, corruption, triche, dopage …), j’aime gagner</a:t>
            </a:r>
            <a:r>
              <a:rPr lang="fr-FR" sz="1600" dirty="0"/>
              <a:t> » Gagner est une drogue, très valorisante (en terme d’image et d’argent) et puissante, pour soi (cas, par exemple, du cycliste et fraudeur Lance Armstrong). </a:t>
            </a:r>
          </a:p>
          <a:p>
            <a:pPr marL="285750" indent="-285750" algn="just">
              <a:buFont typeface="Arial" panose="020B0604020202020204" pitchFamily="34" charset="0"/>
              <a:buChar char="•"/>
            </a:pPr>
            <a:r>
              <a:rPr lang="fr-FR" sz="1600" dirty="0"/>
              <a:t>Je peux être jaloux aussi de la réussite des autres et d’autant que je n’admets pas que d’autres réussissent mieux que moi (Si je veux réussir, je peux et dois employer tous les moyens, y compris l’art de la manipulation et donc, s’il le faut, « </a:t>
            </a:r>
            <a:r>
              <a:rPr lang="fr-FR" sz="1600" i="1" dirty="0"/>
              <a:t>qui veut noyer son chien l’accuse de la rage</a:t>
            </a:r>
            <a:r>
              <a:rPr lang="fr-FR" sz="1600" dirty="0"/>
              <a:t> »).</a:t>
            </a:r>
          </a:p>
        </p:txBody>
      </p:sp>
      <p:sp>
        <p:nvSpPr>
          <p:cNvPr id="8" name="Rectangle 7"/>
          <p:cNvSpPr/>
          <p:nvPr/>
        </p:nvSpPr>
        <p:spPr>
          <a:xfrm>
            <a:off x="139701" y="6003776"/>
            <a:ext cx="2525979" cy="646331"/>
          </a:xfrm>
          <a:prstGeom prst="rect">
            <a:avLst/>
          </a:prstGeom>
        </p:spPr>
        <p:txBody>
          <a:bodyPr wrap="square">
            <a:spAutoFit/>
          </a:bodyPr>
          <a:lstStyle/>
          <a:p>
            <a:pPr algn="ctr"/>
            <a:r>
              <a:rPr lang="fr-FR" sz="1200" dirty="0"/>
              <a:t>Lance Armstrong cycliste, 7 fois vainqueur du Tour de France et grand fraudeur.</a:t>
            </a:r>
          </a:p>
        </p:txBody>
      </p:sp>
      <p:pic>
        <p:nvPicPr>
          <p:cNvPr id="10242" name="Picture 2" descr="D:\Users\blisan\Pictures\perso\corruption\Lance Armstr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9" y="5013176"/>
            <a:ext cx="1762125" cy="9906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Users\blisan\Pictures\perso\corruption\qui veut noyer son chien l’accuse de la r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877" y="3862738"/>
            <a:ext cx="2183410" cy="235398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388184" y="6249997"/>
            <a:ext cx="2750797" cy="400110"/>
          </a:xfrm>
          <a:prstGeom prst="rect">
            <a:avLst/>
          </a:prstGeom>
        </p:spPr>
        <p:txBody>
          <a:bodyPr wrap="square">
            <a:spAutoFit/>
          </a:bodyPr>
          <a:lstStyle/>
          <a:p>
            <a:pPr algn="ctr"/>
            <a:r>
              <a:rPr lang="fr-FR" sz="1000" dirty="0"/>
              <a:t>« </a:t>
            </a:r>
            <a:r>
              <a:rPr lang="fr-FR" sz="1000" i="1" dirty="0"/>
              <a:t>qui veut noyer son chien l’accuse de la rage</a:t>
            </a:r>
            <a:r>
              <a:rPr lang="fr-FR" sz="1000" dirty="0"/>
              <a:t> »</a:t>
            </a:r>
          </a:p>
        </p:txBody>
      </p:sp>
      <p:pic>
        <p:nvPicPr>
          <p:cNvPr id="13315" name="Picture 3" descr="D:\Users\blisan\Pictures\perso\corruption-images\dopa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680" y="4425141"/>
            <a:ext cx="1532476" cy="20354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Users\blisan\Pictures\perso\corruption-images\dopag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1028" y="4415989"/>
            <a:ext cx="2119778" cy="1587787"/>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4411028" y="6093296"/>
            <a:ext cx="1977156" cy="461665"/>
          </a:xfrm>
          <a:prstGeom prst="rect">
            <a:avLst/>
          </a:prstGeom>
          <a:noFill/>
        </p:spPr>
        <p:txBody>
          <a:bodyPr wrap="square" rtlCol="0">
            <a:spAutoFit/>
          </a:bodyPr>
          <a:lstStyle/>
          <a:p>
            <a:pPr algn="ctr"/>
            <a:r>
              <a:rPr lang="fr-FR" sz="1200" dirty="0"/>
              <a:t>Le problème du dopage dans le cyclisme.</a:t>
            </a:r>
          </a:p>
        </p:txBody>
      </p:sp>
    </p:spTree>
    <p:extLst>
      <p:ext uri="{BB962C8B-B14F-4D97-AF65-F5344CB8AC3E}">
        <p14:creationId xmlns:p14="http://schemas.microsoft.com/office/powerpoint/2010/main" val="240885070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p:cNvSpPr>
            <a:spLocks noChangeArrowheads="1"/>
          </p:cNvSpPr>
          <p:nvPr/>
        </p:nvSpPr>
        <p:spPr bwMode="auto">
          <a:xfrm>
            <a:off x="1800226" y="1571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2339" name="Espace réservé du numéro de diapositive 2"/>
          <p:cNvSpPr txBox="1">
            <a:spLocks/>
          </p:cNvSpPr>
          <p:nvPr/>
        </p:nvSpPr>
        <p:spPr bwMode="auto">
          <a:xfrm>
            <a:off x="3238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99674A5-59D9-404B-91D6-6CF8E0505856}" type="slidenum">
              <a:rPr lang="fr-FR" altLang="fr-FR" sz="1200">
                <a:solidFill>
                  <a:srgbClr val="898989"/>
                </a:solidFill>
              </a:rPr>
              <a:pPr algn="r" eaLnBrk="1" hangingPunct="1">
                <a:spcBef>
                  <a:spcPct val="0"/>
                </a:spcBef>
                <a:buFontTx/>
                <a:buNone/>
              </a:pPr>
              <a:t>174</a:t>
            </a:fld>
            <a:endParaRPr lang="fr-FR" altLang="fr-FR" sz="1200">
              <a:solidFill>
                <a:srgbClr val="898989"/>
              </a:solidFill>
            </a:endParaRPr>
          </a:p>
        </p:txBody>
      </p:sp>
      <p:sp>
        <p:nvSpPr>
          <p:cNvPr id="142340" name="ZoneTexte 3"/>
          <p:cNvSpPr txBox="1">
            <a:spLocks noChangeArrowheads="1"/>
          </p:cNvSpPr>
          <p:nvPr/>
        </p:nvSpPr>
        <p:spPr bwMode="auto">
          <a:xfrm>
            <a:off x="89050" y="1124304"/>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9.4.  </a:t>
            </a:r>
            <a:r>
              <a:rPr lang="fr-FR" altLang="fr-FR" sz="1800" b="1" dirty="0"/>
              <a:t>Profil et mentalité des hommes corrompus (suite)</a:t>
            </a:r>
          </a:p>
        </p:txBody>
      </p:sp>
      <p:sp>
        <p:nvSpPr>
          <p:cNvPr id="142341" name="ZoneTexte 5"/>
          <p:cNvSpPr txBox="1">
            <a:spLocks noChangeArrowheads="1"/>
          </p:cNvSpPr>
          <p:nvPr/>
        </p:nvSpPr>
        <p:spPr bwMode="auto">
          <a:xfrm>
            <a:off x="250825" y="1557339"/>
            <a:ext cx="39821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Mégalomanie et culte de la personnalité</a:t>
            </a:r>
            <a:r>
              <a:rPr lang="fr-FR" altLang="fr-FR" sz="1600">
                <a:latin typeface="Arial" panose="020B0604020202020204" pitchFamily="34" charset="0"/>
              </a:rPr>
              <a:t> : </a:t>
            </a:r>
          </a:p>
        </p:txBody>
      </p:sp>
      <p:sp>
        <p:nvSpPr>
          <p:cNvPr id="142342" name="ZoneTexte 3"/>
          <p:cNvSpPr txBox="1">
            <a:spLocks noChangeArrowheads="1"/>
          </p:cNvSpPr>
          <p:nvPr/>
        </p:nvSpPr>
        <p:spPr bwMode="auto">
          <a:xfrm>
            <a:off x="179388" y="692150"/>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4234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2003426"/>
            <a:ext cx="97155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Rectangle 2"/>
          <p:cNvSpPr>
            <a:spLocks noChangeArrowheads="1"/>
          </p:cNvSpPr>
          <p:nvPr/>
        </p:nvSpPr>
        <p:spPr bwMode="auto">
          <a:xfrm>
            <a:off x="2336800" y="3821114"/>
            <a:ext cx="132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Ceausescu et son sceptre</a:t>
            </a:r>
          </a:p>
        </p:txBody>
      </p:sp>
      <p:pic>
        <p:nvPicPr>
          <p:cNvPr id="142345"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657226"/>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Rectangle 4"/>
          <p:cNvSpPr>
            <a:spLocks noChangeArrowheads="1"/>
          </p:cNvSpPr>
          <p:nvPr/>
        </p:nvSpPr>
        <p:spPr bwMode="auto">
          <a:xfrm>
            <a:off x="33338" y="4616451"/>
            <a:ext cx="25590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a:solidFill>
                  <a:srgbClr val="252525"/>
                </a:solidFill>
              </a:rPr>
              <a:t>↑ </a:t>
            </a:r>
            <a:r>
              <a:rPr lang="fr-FR" altLang="fr-FR" sz="1200">
                <a:solidFill>
                  <a:srgbClr val="252525"/>
                </a:solidFill>
                <a:latin typeface="Arial" panose="020B0604020202020204" pitchFamily="34" charset="0"/>
              </a:rPr>
              <a:t>Une affiche de propagande dans les rues de Bucarest, 1986. La légende dit « </a:t>
            </a:r>
            <a:r>
              <a:rPr lang="fr-FR" altLang="fr-FR" sz="1200" i="1">
                <a:solidFill>
                  <a:srgbClr val="252525"/>
                </a:solidFill>
                <a:latin typeface="Arial" panose="020B0604020202020204" pitchFamily="34" charset="0"/>
              </a:rPr>
              <a:t>65 années depuis la création du Parti communiste roumain </a:t>
            </a:r>
            <a:r>
              <a:rPr lang="fr-FR" altLang="fr-FR" sz="1200">
                <a:solidFill>
                  <a:srgbClr val="252525"/>
                </a:solidFill>
                <a:latin typeface="Arial" panose="020B0604020202020204" pitchFamily="34" charset="0"/>
              </a:rPr>
              <a:t>», tandis que dans le fond on lit « L’ère de </a:t>
            </a:r>
            <a:r>
              <a:rPr lang="fr-FR" altLang="fr-FR" sz="1200" i="1">
                <a:solidFill>
                  <a:srgbClr val="252525"/>
                </a:solidFill>
                <a:latin typeface="Arial" panose="020B0604020202020204" pitchFamily="34" charset="0"/>
              </a:rPr>
              <a:t>Ceauşescu </a:t>
            </a:r>
            <a:r>
              <a:rPr lang="fr-FR" altLang="fr-FR" sz="1200">
                <a:solidFill>
                  <a:srgbClr val="252525"/>
                </a:solidFill>
                <a:latin typeface="Arial" panose="020B0604020202020204" pitchFamily="34" charset="0"/>
              </a:rPr>
              <a:t>" et "</a:t>
            </a:r>
            <a:r>
              <a:rPr lang="fr-FR" altLang="fr-FR" sz="1200" i="1">
                <a:solidFill>
                  <a:srgbClr val="252525"/>
                </a:solidFill>
                <a:latin typeface="Arial" panose="020B0604020202020204" pitchFamily="34" charset="0"/>
              </a:rPr>
              <a:t>Le Parti. Ceauşescu. Roumanie</a:t>
            </a:r>
            <a:r>
              <a:rPr lang="fr-FR" altLang="fr-FR" sz="1200">
                <a:solidFill>
                  <a:srgbClr val="252525"/>
                </a:solidFill>
                <a:latin typeface="Arial" panose="020B0604020202020204" pitchFamily="34" charset="0"/>
              </a:rPr>
              <a:t>« </a:t>
            </a:r>
          </a:p>
          <a:p>
            <a:pPr>
              <a:spcBef>
                <a:spcPct val="0"/>
              </a:spcBef>
              <a:buFontTx/>
              <a:buNone/>
            </a:pPr>
            <a:r>
              <a:rPr lang="fr-FR" altLang="fr-FR" sz="1200">
                <a:solidFill>
                  <a:srgbClr val="252525"/>
                </a:solidFill>
                <a:latin typeface="Arial" panose="020B0604020202020204" pitchFamily="34" charset="0"/>
              </a:rPr>
              <a:t>Source : </a:t>
            </a:r>
            <a:r>
              <a:rPr lang="fr-FR" altLang="fr-FR" sz="1200">
                <a:solidFill>
                  <a:srgbClr val="252525"/>
                </a:solidFill>
                <a:latin typeface="Arial" panose="020B0604020202020204" pitchFamily="34" charset="0"/>
                <a:hlinkClick r:id="rId4"/>
              </a:rPr>
              <a:t>http://en.wikipedia.org/wiki/Nicolae_Ceau%C8%99escu's_cult_of_personality</a:t>
            </a:r>
            <a:r>
              <a:rPr lang="fr-FR" altLang="fr-FR" sz="1200">
                <a:solidFill>
                  <a:srgbClr val="252525"/>
                </a:solidFill>
                <a:latin typeface="Arial" panose="020B0604020202020204" pitchFamily="34" charset="0"/>
              </a:rPr>
              <a:t> </a:t>
            </a:r>
            <a:endParaRPr lang="fr-FR" altLang="fr-FR" sz="1200">
              <a:latin typeface="Arial" panose="020B0604020202020204" pitchFamily="34" charset="0"/>
            </a:endParaRPr>
          </a:p>
        </p:txBody>
      </p:sp>
      <p:pic>
        <p:nvPicPr>
          <p:cNvPr id="142347"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66914"/>
            <a:ext cx="20891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8" name="Rectangle 6"/>
          <p:cNvSpPr>
            <a:spLocks noChangeArrowheads="1"/>
          </p:cNvSpPr>
          <p:nvPr/>
        </p:nvSpPr>
        <p:spPr bwMode="auto">
          <a:xfrm>
            <a:off x="5657850" y="3133726"/>
            <a:ext cx="330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252525"/>
                </a:solidFill>
                <a:latin typeface="Arial" panose="020B0604020202020204" pitchFamily="34" charset="0"/>
              </a:rPr>
              <a:t>La vitrine d’une librairie de Bucarest, mettant en vedette les livres de </a:t>
            </a:r>
            <a:r>
              <a:rPr lang="fr-FR" altLang="fr-FR" sz="1200" dirty="0" err="1">
                <a:solidFill>
                  <a:srgbClr val="252525"/>
                </a:solidFill>
                <a:latin typeface="Arial" panose="020B0604020202020204" pitchFamily="34" charset="0"/>
              </a:rPr>
              <a:t>Ceauşescu</a:t>
            </a:r>
            <a:r>
              <a:rPr lang="fr-FR" altLang="fr-FR" sz="1200" dirty="0">
                <a:solidFill>
                  <a:srgbClr val="252525"/>
                </a:solidFill>
                <a:latin typeface="Arial" panose="020B0604020202020204" pitchFamily="34" charset="0"/>
              </a:rPr>
              <a:t>, c. 1986</a:t>
            </a:r>
            <a:endParaRPr lang="fr-FR" altLang="fr-FR" sz="1200" dirty="0">
              <a:latin typeface="Arial" panose="020B0604020202020204" pitchFamily="34" charset="0"/>
            </a:endParaRPr>
          </a:p>
        </p:txBody>
      </p:sp>
      <p:pic>
        <p:nvPicPr>
          <p:cNvPr id="142349"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89413" y="1597026"/>
            <a:ext cx="12382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0" name="Rectangle 8"/>
          <p:cNvSpPr>
            <a:spLocks noChangeArrowheads="1"/>
          </p:cNvSpPr>
          <p:nvPr/>
        </p:nvSpPr>
        <p:spPr bwMode="auto">
          <a:xfrm>
            <a:off x="3692525" y="3119438"/>
            <a:ext cx="1982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solidFill>
                  <a:srgbClr val="252525"/>
                </a:solidFill>
                <a:latin typeface="Arial" panose="020B0604020202020204" pitchFamily="34" charset="0"/>
              </a:rPr>
              <a:t>Timbre commémorant le 70e anniversaire (55 ans d'activité politique) de Nicolae Ceauşescu, 1988</a:t>
            </a:r>
            <a:endParaRPr lang="fr-FR" altLang="fr-FR" sz="1200">
              <a:latin typeface="Arial" panose="020B0604020202020204" pitchFamily="34" charset="0"/>
            </a:endParaRPr>
          </a:p>
        </p:txBody>
      </p:sp>
      <p:pic>
        <p:nvPicPr>
          <p:cNvPr id="142351"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0189" y="3635377"/>
            <a:ext cx="244792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2" name="Rectangle 11"/>
          <p:cNvSpPr>
            <a:spLocks noChangeArrowheads="1"/>
          </p:cNvSpPr>
          <p:nvPr/>
        </p:nvSpPr>
        <p:spPr bwMode="auto">
          <a:xfrm>
            <a:off x="6116638" y="6172201"/>
            <a:ext cx="2914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a:latin typeface="Arial" panose="020B0604020202020204" pitchFamily="34" charset="0"/>
              </a:rPr>
              <a:t>Billet de 10 000 manat (1996), à l‘effigie de Saparmyrat Nyýazow, président du Turkménistan (1940 – 2006).</a:t>
            </a:r>
          </a:p>
        </p:txBody>
      </p:sp>
      <p:sp>
        <p:nvSpPr>
          <p:cNvPr id="142353" name="ZoneTexte 12"/>
          <p:cNvSpPr txBox="1">
            <a:spLocks noChangeArrowheads="1"/>
          </p:cNvSpPr>
          <p:nvPr/>
        </p:nvSpPr>
        <p:spPr bwMode="auto">
          <a:xfrm>
            <a:off x="5884865" y="157163"/>
            <a:ext cx="27879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a:latin typeface="Arial" panose="020B0604020202020204" pitchFamily="34" charset="0"/>
              </a:rPr>
              <a:t>Culte de la personnalité</a:t>
            </a:r>
          </a:p>
        </p:txBody>
      </p:sp>
      <p:pic>
        <p:nvPicPr>
          <p:cNvPr id="142354" name="Imag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19500" y="3944939"/>
            <a:ext cx="130333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5" name="Imag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11738" y="3944939"/>
            <a:ext cx="914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6" name="ZoneTexte 15"/>
          <p:cNvSpPr txBox="1">
            <a:spLocks noChangeArrowheads="1"/>
          </p:cNvSpPr>
          <p:nvPr/>
        </p:nvSpPr>
        <p:spPr bwMode="auto">
          <a:xfrm>
            <a:off x="2647950" y="5975351"/>
            <a:ext cx="3525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t>↗ </a:t>
            </a:r>
            <a:r>
              <a:rPr lang="fr-FR" altLang="fr-FR" sz="1200">
                <a:latin typeface="Arial" panose="020B0604020202020204" pitchFamily="34" charset="0"/>
              </a:rPr>
              <a:t>Le </a:t>
            </a:r>
            <a:r>
              <a:rPr lang="fr-FR" altLang="fr-FR" sz="1200" i="1">
                <a:latin typeface="Arial" panose="020B0604020202020204" pitchFamily="34" charset="0"/>
                <a:hlinkClick r:id="rId10" tooltip="Ruhnama"/>
              </a:rPr>
              <a:t>Ruhnama</a:t>
            </a:r>
            <a:r>
              <a:rPr lang="fr-FR" altLang="fr-FR" sz="1200">
                <a:latin typeface="Arial" panose="020B0604020202020204" pitchFamily="34" charset="0"/>
              </a:rPr>
              <a:t>, ou </a:t>
            </a:r>
            <a:r>
              <a:rPr lang="fr-FR" altLang="fr-FR" sz="1200" i="1">
                <a:latin typeface="Arial" panose="020B0604020202020204" pitchFamily="34" charset="0"/>
              </a:rPr>
              <a:t>Livre de l'Âme</a:t>
            </a:r>
            <a:r>
              <a:rPr lang="fr-FR" altLang="fr-FR" sz="1200">
                <a:latin typeface="Arial" panose="020B0604020202020204" pitchFamily="34" charset="0"/>
              </a:rPr>
              <a:t>, une épopée nationale écrite par Nyýazow, un mélange d'histoire révisionniste et de lignes de conduites morales, servant au système éducatif des jeunes.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4433889"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363" name="Espace réservé du numéro de diapositive 2"/>
          <p:cNvSpPr txBox="1">
            <a:spLocks/>
          </p:cNvSpPr>
          <p:nvPr/>
        </p:nvSpPr>
        <p:spPr bwMode="auto">
          <a:xfrm>
            <a:off x="8172450"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2BDBF1-38C0-4A6C-B632-8F46C3BC1AC9}" type="slidenum">
              <a:rPr lang="fr-FR" altLang="fr-FR" sz="1200">
                <a:solidFill>
                  <a:srgbClr val="898989"/>
                </a:solidFill>
              </a:rPr>
              <a:pPr algn="r" eaLnBrk="1" hangingPunct="1">
                <a:spcBef>
                  <a:spcPct val="0"/>
                </a:spcBef>
                <a:buFontTx/>
                <a:buNone/>
              </a:pPr>
              <a:t>175</a:t>
            </a:fld>
            <a:endParaRPr lang="fr-FR" altLang="fr-FR" sz="1200">
              <a:solidFill>
                <a:srgbClr val="898989"/>
              </a:solidFill>
            </a:endParaRPr>
          </a:p>
        </p:txBody>
      </p:sp>
      <p:sp>
        <p:nvSpPr>
          <p:cNvPr id="143364" name="ZoneTexte 3"/>
          <p:cNvSpPr txBox="1">
            <a:spLocks noChangeArrowheads="1"/>
          </p:cNvSpPr>
          <p:nvPr/>
        </p:nvSpPr>
        <p:spPr bwMode="auto">
          <a:xfrm>
            <a:off x="114301" y="700088"/>
            <a:ext cx="5204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4.  </a:t>
            </a:r>
            <a:r>
              <a:rPr lang="fr-FR" altLang="fr-FR" sz="1800" b="1"/>
              <a:t>Profil et mentalité des hommes corrompus (suite)</a:t>
            </a:r>
          </a:p>
        </p:txBody>
      </p:sp>
      <p:sp>
        <p:nvSpPr>
          <p:cNvPr id="143365" name="ZoneTexte 5"/>
          <p:cNvSpPr txBox="1">
            <a:spLocks noChangeArrowheads="1"/>
          </p:cNvSpPr>
          <p:nvPr/>
        </p:nvSpPr>
        <p:spPr bwMode="auto">
          <a:xfrm>
            <a:off x="104775" y="1162051"/>
            <a:ext cx="3744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a:latin typeface="Arial" panose="020B0604020202020204" pitchFamily="34" charset="0"/>
              </a:rPr>
              <a:t>Psychopathie et absence de remords</a:t>
            </a:r>
            <a:r>
              <a:rPr lang="fr-FR" altLang="fr-FR" sz="1600">
                <a:latin typeface="Arial" panose="020B0604020202020204" pitchFamily="34" charset="0"/>
              </a:rPr>
              <a:t> : </a:t>
            </a:r>
          </a:p>
        </p:txBody>
      </p:sp>
      <p:sp>
        <p:nvSpPr>
          <p:cNvPr id="143366" name="ZoneTexte 6"/>
          <p:cNvSpPr txBox="1">
            <a:spLocks noChangeArrowheads="1"/>
          </p:cNvSpPr>
          <p:nvPr/>
        </p:nvSpPr>
        <p:spPr bwMode="auto">
          <a:xfrm>
            <a:off x="92077" y="1609726"/>
            <a:ext cx="885666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En général, un psychopathe 1) ne ressent rien pour les autres (°), 2) n'avoue jamais sa culpabilité, 3) dévalorise les autres sans cesse, 4) n‘a aucune relation sociable durable (n'aucune amitié durable), 5) est paranoïaque et s’énerve rapidement, 6) trompe continuellement les autres (C’est un jeu pour lui (+) (*)).</a:t>
            </a:r>
          </a:p>
          <a:p>
            <a:pPr eaLnBrk="1" hangingPunct="1">
              <a:spcBef>
                <a:spcPct val="0"/>
              </a:spcBef>
              <a:buFontTx/>
              <a:buNone/>
            </a:pPr>
            <a:r>
              <a:rPr lang="fr-FR" altLang="fr-FR" sz="1200" dirty="0">
                <a:latin typeface="Arial" panose="020B0604020202020204" pitchFamily="34" charset="0"/>
              </a:rPr>
              <a:t>Sources : a) </a:t>
            </a:r>
            <a:r>
              <a:rPr lang="fr-FR" altLang="fr-FR" sz="1200" i="1" dirty="0">
                <a:latin typeface="Arial" panose="020B0604020202020204" pitchFamily="34" charset="0"/>
              </a:rPr>
              <a:t>Les psychopathes, essai de pathologique dynamique</a:t>
            </a:r>
            <a:r>
              <a:rPr lang="fr-FR" altLang="fr-FR" sz="1200" dirty="0">
                <a:latin typeface="Arial" panose="020B0604020202020204" pitchFamily="34" charset="0"/>
              </a:rPr>
              <a:t>, </a:t>
            </a:r>
            <a:r>
              <a:rPr lang="fr-FR" altLang="fr-FR" sz="1200" dirty="0" err="1">
                <a:latin typeface="Arial" panose="020B0604020202020204" pitchFamily="34" charset="0"/>
              </a:rPr>
              <a:t>J.Reid</a:t>
            </a:r>
            <a:r>
              <a:rPr lang="fr-FR" altLang="fr-FR" sz="1200" dirty="0">
                <a:latin typeface="Arial" panose="020B0604020202020204" pitchFamily="34" charset="0"/>
              </a:rPr>
              <a:t> </a:t>
            </a:r>
            <a:r>
              <a:rPr lang="fr-FR" altLang="fr-FR" sz="1200" dirty="0" err="1">
                <a:latin typeface="Arial" panose="020B0604020202020204" pitchFamily="34" charset="0"/>
              </a:rPr>
              <a:t>Maloy</a:t>
            </a:r>
            <a:r>
              <a:rPr lang="fr-FR" altLang="fr-FR" sz="1200" dirty="0">
                <a:latin typeface="Arial" panose="020B0604020202020204" pitchFamily="34" charset="0"/>
              </a:rPr>
              <a:t>, 2011, Editions Frison-Roche.</a:t>
            </a:r>
          </a:p>
          <a:p>
            <a:pPr eaLnBrk="1" hangingPunct="1">
              <a:spcBef>
                <a:spcPct val="0"/>
              </a:spcBef>
              <a:buFontTx/>
              <a:buNone/>
            </a:pPr>
            <a:r>
              <a:rPr lang="fr-FR" altLang="fr-FR" sz="1200" dirty="0">
                <a:latin typeface="Arial" panose="020B0604020202020204" pitchFamily="34" charset="0"/>
              </a:rPr>
              <a:t> b) </a:t>
            </a:r>
            <a:r>
              <a:rPr lang="fr-FR" altLang="fr-FR" sz="1200" u="sng" dirty="0">
                <a:latin typeface="Arial" panose="020B0604020202020204" pitchFamily="34" charset="0"/>
                <a:hlinkClick r:id="rId2"/>
              </a:rPr>
              <a:t>http://www.medisite.fr/troubles-psychologiques-7-signes-pour-detecter-un-vrai-psychopathe.541119.107.html</a:t>
            </a:r>
            <a:r>
              <a:rPr lang="fr-FR"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rPr>
              <a:t>(°) absence de sentiments, d’empathie pour les autres  (+) C’est une addiction. (*) Et il n'hésite pas et aime trahir, se moquer. </a:t>
            </a:r>
          </a:p>
          <a:p>
            <a:pPr algn="just" eaLnBrk="1" hangingPunct="1">
              <a:spcBef>
                <a:spcPct val="0"/>
              </a:spcBef>
              <a:buFontTx/>
              <a:buNone/>
            </a:pPr>
            <a:r>
              <a:rPr lang="fr-FR" altLang="fr-FR" sz="1400" dirty="0">
                <a:latin typeface="Arial" panose="020B0604020202020204" pitchFamily="34" charset="0"/>
              </a:rPr>
              <a:t>La plupart ne ressente aucun remord, qu’il soit spirituel ou moral. Ils sont égocentriques, calculateurs et amoraux. Ils aiment la transgression, refusent pathologiquement toute norme éthique. Certains sont dans la vengeance, la haine, à cause de carences affectives, de maltraitances et de traumas psychologiques durant l’enfance. Il est souvent sadique (éprouvant du plaisir à la souffrance d’autrui), aime faire le mal et du mal et maintenir ses sujets dans un état constant d’hébétude et d’abrutissement.</a:t>
            </a:r>
          </a:p>
          <a:p>
            <a:pPr algn="just" eaLnBrk="1" hangingPunct="1">
              <a:spcBef>
                <a:spcPct val="0"/>
              </a:spcBef>
              <a:buFontTx/>
              <a:buNone/>
            </a:pPr>
            <a:r>
              <a:rPr lang="fr-FR" altLang="fr-FR" sz="1400" dirty="0">
                <a:latin typeface="Arial" panose="020B0604020202020204" pitchFamily="34" charset="0"/>
              </a:rPr>
              <a:t>« </a:t>
            </a:r>
            <a:r>
              <a:rPr lang="fr-FR" altLang="fr-FR" sz="1400" i="1" dirty="0">
                <a:latin typeface="Arial" panose="020B0604020202020204" pitchFamily="34" charset="0"/>
              </a:rPr>
              <a:t>Un rapport, réalisé par Frederick L. Coolidge et Daniel L. Segal avec l’aide d’un psychiatre sud-coréen considéré comme un expert sur ​​le comportement de Kim Jong-il, a conclu que la personnalité de Kim Jong-il le faisait entrer dans le groupe des six grands troubles de la personnalité (sadique, paranoïaque, antisocial, narcissique, schizoïde et </a:t>
            </a:r>
            <a:r>
              <a:rPr lang="fr-FR" altLang="fr-FR" sz="1400" i="1" dirty="0" err="1">
                <a:latin typeface="Arial" panose="020B0604020202020204" pitchFamily="34" charset="0"/>
              </a:rPr>
              <a:t>schizotypique</a:t>
            </a:r>
            <a:r>
              <a:rPr lang="fr-FR" altLang="fr-FR" sz="1400" i="1" dirty="0">
                <a:latin typeface="Arial" panose="020B0604020202020204" pitchFamily="34" charset="0"/>
              </a:rPr>
              <a:t>), groupe partagé par les dictateurs Adolf Hitler, Joseph Staline et Saddam Hussein</a:t>
            </a:r>
            <a:r>
              <a:rPr lang="fr-FR" altLang="fr-FR" sz="1400" dirty="0">
                <a:latin typeface="Arial" panose="020B0604020202020204" pitchFamily="34" charset="0"/>
              </a:rPr>
              <a:t> ». Source : </a:t>
            </a:r>
            <a:r>
              <a:rPr lang="fr-FR" altLang="fr-FR" sz="1400" dirty="0">
                <a:latin typeface="Arial" panose="020B0604020202020204" pitchFamily="34" charset="0"/>
                <a:hlinkClick r:id="rId3"/>
              </a:rPr>
              <a:t>http://www.richescelebres.com/rois-reines-emirs/kim-jong-il-218/</a:t>
            </a:r>
            <a:r>
              <a:rPr lang="fr-FR" altLang="fr-FR" sz="1400" dirty="0">
                <a:latin typeface="Arial" panose="020B0604020202020204" pitchFamily="34" charset="0"/>
              </a:rPr>
              <a:t> </a:t>
            </a:r>
          </a:p>
          <a:p>
            <a:pPr algn="just" eaLnBrk="1" hangingPunct="1">
              <a:spcBef>
                <a:spcPct val="0"/>
              </a:spcBef>
              <a:buFontTx/>
              <a:buNone/>
            </a:pPr>
            <a:r>
              <a:rPr lang="fr-FR" altLang="fr-FR" sz="1400" dirty="0">
                <a:latin typeface="Arial" panose="020B0604020202020204" pitchFamily="34" charset="0"/>
              </a:rPr>
              <a:t>« </a:t>
            </a:r>
            <a:r>
              <a:rPr lang="fr-FR" altLang="fr-FR" sz="1400" i="1" dirty="0">
                <a:latin typeface="Arial" panose="020B0604020202020204" pitchFamily="34" charset="0"/>
              </a:rPr>
              <a:t>Staline préparait longtemps son coup, assouvissait sa vengeance et se couchait le soir le cœur léger</a:t>
            </a:r>
            <a:r>
              <a:rPr lang="fr-FR" altLang="fr-FR" sz="1400" dirty="0">
                <a:latin typeface="Arial" panose="020B0604020202020204" pitchFamily="34" charset="0"/>
              </a:rPr>
              <a:t> ».</a:t>
            </a:r>
          </a:p>
        </p:txBody>
      </p:sp>
      <p:sp>
        <p:nvSpPr>
          <p:cNvPr id="143367" name="ZoneTexte 3"/>
          <p:cNvSpPr txBox="1">
            <a:spLocks noChangeArrowheads="1"/>
          </p:cNvSpPr>
          <p:nvPr/>
        </p:nvSpPr>
        <p:spPr bwMode="auto">
          <a:xfrm>
            <a:off x="114300" y="23336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143368"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0352" y="5283202"/>
            <a:ext cx="3267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8240" y="5183188"/>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552" y="5285509"/>
            <a:ext cx="2109986" cy="139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329238" y="691233"/>
            <a:ext cx="3619500" cy="830997"/>
          </a:xfrm>
          <a:prstGeom prst="rect">
            <a:avLst/>
          </a:prstGeom>
          <a:noFill/>
        </p:spPr>
        <p:txBody>
          <a:bodyPr wrap="square" rtlCol="0">
            <a:spAutoFit/>
          </a:bodyPr>
          <a:lstStyle/>
          <a:p>
            <a:r>
              <a:rPr lang="fr-FR" sz="1200" dirty="0"/>
              <a:t>Des parents « psychopathes » ont plus de « chances » de créer des enfants qui seront eux-mêmes  psychopathes »  : cas des tueurs en série tels </a:t>
            </a:r>
            <a:r>
              <a:rPr lang="fr-FR" sz="1200" i="1" dirty="0"/>
              <a:t>Ted </a:t>
            </a:r>
            <a:r>
              <a:rPr lang="fr-FR" sz="1200" i="1" dirty="0" err="1"/>
              <a:t>Bundy</a:t>
            </a:r>
            <a:r>
              <a:rPr lang="fr-FR" sz="1200" i="1" dirty="0"/>
              <a:t>,  </a:t>
            </a:r>
            <a:r>
              <a:rPr lang="fr-FR" sz="1200" i="1" u="sng" dirty="0">
                <a:hlinkClick r:id="rId7"/>
              </a:rPr>
              <a:t>Aileen Carol </a:t>
            </a:r>
            <a:r>
              <a:rPr lang="fr-FR" sz="1200" i="1" u="sng" dirty="0" err="1">
                <a:hlinkClick r:id="rId7"/>
              </a:rPr>
              <a:t>Wuornos</a:t>
            </a:r>
            <a:r>
              <a:rPr lang="fr-FR" sz="1200" i="1" dirty="0"/>
              <a:t> </a:t>
            </a:r>
            <a:r>
              <a:rPr lang="fr-FR" sz="1200" dirty="0"/>
              <a:t>etc.</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4433889"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363" name="Espace réservé du numéro de diapositive 2"/>
          <p:cNvSpPr txBox="1">
            <a:spLocks/>
          </p:cNvSpPr>
          <p:nvPr/>
        </p:nvSpPr>
        <p:spPr bwMode="auto">
          <a:xfrm>
            <a:off x="8172450"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2BDBF1-38C0-4A6C-B632-8F46C3BC1AC9}" type="slidenum">
              <a:rPr lang="fr-FR" altLang="fr-FR" sz="1200">
                <a:solidFill>
                  <a:srgbClr val="898989"/>
                </a:solidFill>
              </a:rPr>
              <a:pPr algn="r" eaLnBrk="1" hangingPunct="1">
                <a:spcBef>
                  <a:spcPct val="0"/>
                </a:spcBef>
                <a:buFontTx/>
                <a:buNone/>
              </a:pPr>
              <a:t>176</a:t>
            </a:fld>
            <a:endParaRPr lang="fr-FR" altLang="fr-FR" sz="1200">
              <a:solidFill>
                <a:srgbClr val="898989"/>
              </a:solidFill>
            </a:endParaRPr>
          </a:p>
        </p:txBody>
      </p:sp>
      <p:sp>
        <p:nvSpPr>
          <p:cNvPr id="143364" name="ZoneTexte 3"/>
          <p:cNvSpPr txBox="1">
            <a:spLocks noChangeArrowheads="1"/>
          </p:cNvSpPr>
          <p:nvPr/>
        </p:nvSpPr>
        <p:spPr bwMode="auto">
          <a:xfrm>
            <a:off x="114301" y="700088"/>
            <a:ext cx="5204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4.  </a:t>
            </a:r>
            <a:r>
              <a:rPr lang="fr-FR" altLang="fr-FR" sz="1800" b="1"/>
              <a:t>Profil et mentalité des hommes corrompus (suite)</a:t>
            </a:r>
          </a:p>
        </p:txBody>
      </p:sp>
      <p:sp>
        <p:nvSpPr>
          <p:cNvPr id="143365" name="ZoneTexte 5"/>
          <p:cNvSpPr txBox="1">
            <a:spLocks noChangeArrowheads="1"/>
          </p:cNvSpPr>
          <p:nvPr/>
        </p:nvSpPr>
        <p:spPr bwMode="auto">
          <a:xfrm>
            <a:off x="104775" y="1162050"/>
            <a:ext cx="55771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Folies, dérives, délires « prophétiques » ou messianiques </a:t>
            </a:r>
            <a:r>
              <a:rPr lang="fr-FR" altLang="fr-FR" sz="1600" dirty="0">
                <a:latin typeface="Arial" panose="020B0604020202020204" pitchFamily="34" charset="0"/>
              </a:rPr>
              <a:t>: </a:t>
            </a:r>
          </a:p>
        </p:txBody>
      </p:sp>
      <p:sp>
        <p:nvSpPr>
          <p:cNvPr id="143366" name="ZoneTexte 6"/>
          <p:cNvSpPr txBox="1">
            <a:spLocks noChangeArrowheads="1"/>
          </p:cNvSpPr>
          <p:nvPr/>
        </p:nvSpPr>
        <p:spPr bwMode="auto">
          <a:xfrm>
            <a:off x="92077" y="1609725"/>
            <a:ext cx="885666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En Chine, </a:t>
            </a:r>
            <a:r>
              <a:rPr lang="fr-FR" sz="1400" dirty="0"/>
              <a:t>Mao impose le Grand Bond, entre 1958 et 1962, et, en URSS, </a:t>
            </a:r>
            <a:r>
              <a:rPr lang="fr-FR" sz="1400" dirty="0">
                <a:hlinkClick r:id="rId2" tooltip="Staline"/>
              </a:rPr>
              <a:t>Staline</a:t>
            </a:r>
            <a:r>
              <a:rPr lang="fr-FR" sz="1400" dirty="0"/>
              <a:t> impose le Grand Tournant. L’énorme responsabilité personnelle des deux dictateurs dans les millions de morts, causés par leur politique entêtée et cruelle, est avérée (+). Ce sont de grands criminels de masse.  </a:t>
            </a:r>
            <a:r>
              <a:rPr lang="fr-FR" sz="1400" dirty="0">
                <a:hlinkClick r:id="rId3" tooltip="Nikita Khrouchtchev"/>
              </a:rPr>
              <a:t>Nikita Khrouchtchev</a:t>
            </a:r>
            <a:r>
              <a:rPr lang="fr-FR" sz="1400" dirty="0"/>
              <a:t> avait mis Mao en garde contre les dangers du collectivisme agricole, mais Mao n'en avait pas tenu compte (°). Mao Zedong, après avoir longtemps ignoré le désastre ou </a:t>
            </a:r>
            <a:r>
              <a:rPr lang="fr-FR" sz="1400" b="1" i="1" dirty="0"/>
              <a:t>rejeté la cause de la non-efficacité de son programme sur des éléments extérieurs, comme l’action de contre-révolutionnaires</a:t>
            </a:r>
            <a:r>
              <a:rPr lang="fr-FR" sz="1400" dirty="0"/>
              <a:t> ou encore les catastrophes naturelles, se retrouve en minorité au Comité de direction du Parti communiste. Membre influent du </a:t>
            </a:r>
            <a:r>
              <a:rPr lang="fr-FR" sz="1400" dirty="0">
                <a:hlinkClick r:id="rId4" tooltip="Parti communiste chinois"/>
              </a:rPr>
              <a:t>Parti communiste chinois</a:t>
            </a:r>
            <a:r>
              <a:rPr lang="fr-FR" sz="1400" dirty="0"/>
              <a:t>, </a:t>
            </a:r>
            <a:r>
              <a:rPr lang="fr-FR" sz="1400" dirty="0">
                <a:hlinkClick r:id="rId5"/>
              </a:rPr>
              <a:t>Liu </a:t>
            </a:r>
            <a:r>
              <a:rPr lang="fr-FR" sz="1400" dirty="0" err="1">
                <a:hlinkClick r:id="rId5"/>
              </a:rPr>
              <a:t>Shaoqi</a:t>
            </a:r>
            <a:r>
              <a:rPr lang="fr-FR" sz="1400" dirty="0"/>
              <a:t>, après an d’enquête sur place, s'oppose à </a:t>
            </a:r>
            <a:r>
              <a:rPr lang="fr-FR" sz="1400" dirty="0">
                <a:hlinkClick r:id="rId6" tooltip="Mao Zedong"/>
              </a:rPr>
              <a:t>Mao Zedong</a:t>
            </a:r>
            <a:r>
              <a:rPr lang="fr-FR" sz="1400" dirty="0"/>
              <a:t> à l'issue de la catastrophe du </a:t>
            </a:r>
            <a:r>
              <a:rPr lang="fr-FR" sz="1400" u="sng" dirty="0">
                <a:hlinkClick r:id="rId7" tooltip="Grand Bond en avant"/>
              </a:rPr>
              <a:t>Grand Bond en avant</a:t>
            </a:r>
            <a:r>
              <a:rPr lang="fr-FR" sz="1400" dirty="0"/>
              <a:t>. Avant de le mettre en cause, Liu </a:t>
            </a:r>
            <a:r>
              <a:rPr lang="fr-FR" sz="1400" dirty="0" err="1"/>
              <a:t>Shaoqi</a:t>
            </a:r>
            <a:r>
              <a:rPr lang="fr-FR" sz="1400" dirty="0"/>
              <a:t> l’avait rencontré chez lui devant sa piscine. Il lui avait déclaré que</a:t>
            </a:r>
            <a:r>
              <a:rPr lang="fr-FR" sz="1400" i="1" dirty="0"/>
              <a:t> </a:t>
            </a:r>
            <a:r>
              <a:rPr lang="fr-FR" sz="1400" dirty="0"/>
              <a:t>« </a:t>
            </a:r>
            <a:r>
              <a:rPr lang="fr-FR" sz="1400" i="1" dirty="0"/>
              <a:t>tous les deux nous sommes responsables. L’histoire nous jugera</a:t>
            </a:r>
            <a:r>
              <a:rPr lang="fr-FR" sz="1400" dirty="0"/>
              <a:t> ». </a:t>
            </a:r>
          </a:p>
          <a:p>
            <a:pPr algn="just" eaLnBrk="1" hangingPunct="1">
              <a:spcBef>
                <a:spcPct val="0"/>
              </a:spcBef>
              <a:buFontTx/>
              <a:buNone/>
            </a:pPr>
            <a:r>
              <a:rPr lang="fr-FR" sz="1400" dirty="0"/>
              <a:t>Mao au lieu de se remettre en cause, Mao a perçu sa mise en minorité au Comité de direction du Parti communiste et sa mise à l’écart du poste de </a:t>
            </a:r>
            <a:r>
              <a:rPr lang="fr-FR" sz="1400" dirty="0">
                <a:hlinkClick r:id="rId8" tooltip="Président de la République populaire de Chine"/>
              </a:rPr>
              <a:t>Président de la République</a:t>
            </a:r>
            <a:r>
              <a:rPr lang="fr-FR" sz="1400" dirty="0"/>
              <a:t>, comme un complot de Liu </a:t>
            </a:r>
            <a:r>
              <a:rPr lang="fr-FR" sz="1400" dirty="0" err="1"/>
              <a:t>Shaoqi</a:t>
            </a:r>
            <a:r>
              <a:rPr lang="fr-FR" sz="1400" dirty="0"/>
              <a:t> et de sa clique contre lui. Et il n’a eu que de cesse de reprendre le pouvoir et de se venger contre eux (!) ($) (buts qu’il atteignit en lançant la </a:t>
            </a:r>
            <a:r>
              <a:rPr lang="fr-FR" sz="1400" dirty="0">
                <a:hlinkClick r:id="rId9" tooltip="Révolution culturelle"/>
              </a:rPr>
              <a:t>Révolution culturelle</a:t>
            </a:r>
            <a:r>
              <a:rPr lang="fr-FR" sz="1400" dirty="0"/>
              <a:t>, en 1966). Dans son livre de souvenir, Khrouchtchev disait que « </a:t>
            </a:r>
            <a:r>
              <a:rPr lang="fr-FR" sz="1400" i="1" dirty="0"/>
              <a:t>Mao se croyait être un </a:t>
            </a:r>
            <a:r>
              <a:rPr lang="fr-FR" sz="1400" dirty="0"/>
              <a:t> </a:t>
            </a:r>
            <a:r>
              <a:rPr lang="fr-FR" sz="1400" b="1" i="1" dirty="0">
                <a:solidFill>
                  <a:srgbClr val="FF0000"/>
                </a:solidFill>
              </a:rPr>
              <a:t>Dieu descendu du ciel</a:t>
            </a:r>
            <a:r>
              <a:rPr lang="fr-FR" sz="1400" dirty="0"/>
              <a:t> » (+) (*). </a:t>
            </a:r>
            <a:r>
              <a:rPr lang="fr-FR" sz="1400" i="1" dirty="0">
                <a:solidFill>
                  <a:schemeClr val="accent3">
                    <a:lumMod val="50000"/>
                  </a:schemeClr>
                </a:solidFill>
              </a:rPr>
              <a:t>Il est possible que ce </a:t>
            </a:r>
            <a:r>
              <a:rPr lang="fr-FR" sz="1400" b="1" i="1" dirty="0">
                <a:solidFill>
                  <a:schemeClr val="accent3">
                    <a:lumMod val="50000"/>
                  </a:schemeClr>
                </a:solidFill>
              </a:rPr>
              <a:t>sentiment d’être un Dieu, un Elu ou un Prophète habite </a:t>
            </a:r>
            <a:r>
              <a:rPr lang="fr-FR" sz="1400" i="1" dirty="0">
                <a:solidFill>
                  <a:schemeClr val="accent3">
                    <a:lumMod val="50000"/>
                  </a:schemeClr>
                </a:solidFill>
              </a:rPr>
              <a:t>aussi d’autres dictateurs comme ceux dirigeant Cuba, le Zimbabwe … comme il a peut-être habité Hitler, Staline, Napoléon, Gengis Khan, Tamerlan, Alexandre le Grand, Mahomet, Moïse … [et peut-être, à un moindre niveau,  S. Hussein, Kadhafi (?)] …</a:t>
            </a:r>
          </a:p>
          <a:p>
            <a:pPr algn="just" eaLnBrk="1" hangingPunct="1">
              <a:spcBef>
                <a:spcPct val="0"/>
              </a:spcBef>
              <a:buFontTx/>
              <a:buNone/>
            </a:pPr>
            <a:r>
              <a:rPr lang="fr-FR" sz="1200" dirty="0">
                <a:latin typeface="+mn-lt"/>
              </a:rPr>
              <a:t>(°) Mao considérait la </a:t>
            </a:r>
            <a:r>
              <a:rPr lang="fr-FR" sz="1200" dirty="0">
                <a:latin typeface="+mn-lt"/>
                <a:hlinkClick r:id="rId10" tooltip="Déstalinisation"/>
              </a:rPr>
              <a:t>déstalinisation</a:t>
            </a:r>
            <a:r>
              <a:rPr lang="fr-FR" sz="1200" dirty="0">
                <a:latin typeface="+mn-lt"/>
              </a:rPr>
              <a:t> mise en œuvre officiellement par Khrouchtchev, comme du </a:t>
            </a:r>
            <a:r>
              <a:rPr lang="fr-FR" sz="1200" i="1" dirty="0">
                <a:latin typeface="+mn-lt"/>
              </a:rPr>
              <a:t>révisionnisme</a:t>
            </a:r>
            <a:r>
              <a:rPr lang="fr-FR" sz="1200" dirty="0">
                <a:latin typeface="+mn-lt"/>
              </a:rPr>
              <a:t> ou une </a:t>
            </a:r>
            <a:r>
              <a:rPr lang="fr-FR" sz="1200" i="1" dirty="0">
                <a:latin typeface="+mn-lt"/>
              </a:rPr>
              <a:t>traitrise aux idéaux du communisme </a:t>
            </a:r>
            <a:r>
              <a:rPr lang="fr-FR" sz="1200" dirty="0">
                <a:latin typeface="+mn-lt"/>
              </a:rPr>
              <a:t>[mais un communisme qui doit être de type stalinien (i.e. totalitaire, autoritaire), dans l’esprit de Mao].  </a:t>
            </a:r>
          </a:p>
          <a:p>
            <a:pPr algn="just" eaLnBrk="1" hangingPunct="1">
              <a:spcBef>
                <a:spcPct val="0"/>
              </a:spcBef>
              <a:buFontTx/>
              <a:buNone/>
            </a:pPr>
            <a:r>
              <a:rPr lang="fr-FR" altLang="fr-FR" sz="1200" dirty="0">
                <a:latin typeface="+mn-lt"/>
              </a:rPr>
              <a:t>(+) Même si le système politique communiste totalitaire qu’ils ont mis en place est aussi en cause, malgré tout, le </a:t>
            </a:r>
            <a:r>
              <a:rPr lang="fr-FR" altLang="fr-FR" sz="1200" dirty="0"/>
              <a:t>« </a:t>
            </a:r>
            <a:r>
              <a:rPr lang="fr-FR" sz="1200" i="1" dirty="0"/>
              <a:t>pouvoir d’un seul s’est imposé à tous</a:t>
            </a:r>
            <a:r>
              <a:rPr lang="fr-FR" sz="1200" dirty="0"/>
              <a:t> » [sans que personne n’ose s’y opposer] </a:t>
            </a:r>
            <a:r>
              <a:rPr lang="fr-FR" sz="1200" baseline="30000" dirty="0">
                <a:hlinkClick r:id="rId6"/>
              </a:rPr>
              <a:t>24</a:t>
            </a:r>
            <a:r>
              <a:rPr lang="fr-FR" sz="1200" dirty="0"/>
              <a:t>. Source : </a:t>
            </a:r>
            <a:r>
              <a:rPr lang="fr-FR" sz="1200" dirty="0">
                <a:hlinkClick r:id="rId6"/>
              </a:rPr>
              <a:t>http://fr.wikipedia.org/wiki/Mao_Zedong</a:t>
            </a:r>
            <a:r>
              <a:rPr lang="fr-FR" sz="1200" dirty="0"/>
              <a:t> </a:t>
            </a:r>
          </a:p>
          <a:p>
            <a:pPr algn="just" eaLnBrk="1" hangingPunct="1">
              <a:spcBef>
                <a:spcPct val="0"/>
              </a:spcBef>
              <a:buFontTx/>
              <a:buNone/>
            </a:pPr>
            <a:r>
              <a:rPr lang="fr-FR" altLang="fr-FR" sz="1200" dirty="0">
                <a:latin typeface="+mn-lt"/>
              </a:rPr>
              <a:t>(+) </a:t>
            </a:r>
            <a:r>
              <a:rPr lang="fr-FR" altLang="fr-FR" sz="1200" i="1" dirty="0">
                <a:latin typeface="+mn-lt"/>
              </a:rPr>
              <a:t>Docs ad hoc : </a:t>
            </a:r>
            <a:r>
              <a:rPr lang="fr-FR" altLang="fr-FR" sz="1200" b="1" i="1" dirty="0">
                <a:latin typeface="+mn-lt"/>
              </a:rPr>
              <a:t>La grande famine de Mao</a:t>
            </a:r>
            <a:r>
              <a:rPr lang="fr-FR" altLang="fr-FR" sz="1200" dirty="0">
                <a:latin typeface="+mn-lt"/>
              </a:rPr>
              <a:t>, documentaire de </a:t>
            </a:r>
            <a:r>
              <a:rPr lang="fr-FR" sz="1200" dirty="0"/>
              <a:t>Patrick CABOUAT (52’), LCP, </a:t>
            </a:r>
            <a:r>
              <a:rPr lang="fr-FR" sz="1200" dirty="0">
                <a:hlinkClick r:id="rId11"/>
              </a:rPr>
              <a:t>http://www.lcp.fr/emissions/docs-ad-hoc/vod/164777-la-grande-famine-de-mao</a:t>
            </a:r>
            <a:r>
              <a:rPr lang="fr-FR" sz="1200" dirty="0"/>
              <a:t> </a:t>
            </a:r>
          </a:p>
          <a:p>
            <a:pPr algn="just" eaLnBrk="1" hangingPunct="1">
              <a:spcBef>
                <a:spcPct val="0"/>
              </a:spcBef>
              <a:buFontTx/>
              <a:buNone/>
            </a:pPr>
            <a:r>
              <a:rPr lang="fr-FR" altLang="fr-FR" sz="1200" dirty="0">
                <a:latin typeface="+mn-lt"/>
              </a:rPr>
              <a:t>(*) </a:t>
            </a:r>
            <a:r>
              <a:rPr lang="fr-FR" altLang="fr-FR" sz="1200" i="1" dirty="0">
                <a:latin typeface="+mn-lt"/>
              </a:rPr>
              <a:t>Souvenirs</a:t>
            </a:r>
            <a:r>
              <a:rPr lang="fr-FR" altLang="fr-FR" sz="1200" dirty="0">
                <a:latin typeface="+mn-lt"/>
              </a:rPr>
              <a:t>, Nikita Khrouchtchev, Robert </a:t>
            </a:r>
            <a:r>
              <a:rPr lang="fr-FR" altLang="fr-FR" sz="1200" dirty="0" err="1">
                <a:latin typeface="+mn-lt"/>
              </a:rPr>
              <a:t>Laffond</a:t>
            </a:r>
            <a:r>
              <a:rPr lang="fr-FR" altLang="fr-FR" sz="1200" dirty="0">
                <a:latin typeface="+mn-lt"/>
              </a:rPr>
              <a:t>, 1971. </a:t>
            </a:r>
          </a:p>
          <a:p>
            <a:pPr algn="just" eaLnBrk="1" hangingPunct="1">
              <a:spcBef>
                <a:spcPct val="0"/>
              </a:spcBef>
              <a:buFontTx/>
              <a:buNone/>
            </a:pPr>
            <a:r>
              <a:rPr lang="fr-FR" altLang="fr-FR" sz="1200" dirty="0">
                <a:latin typeface="+mn-lt"/>
              </a:rPr>
              <a:t>($) </a:t>
            </a:r>
            <a:r>
              <a:rPr lang="fr-FR" sz="1200" dirty="0"/>
              <a:t>Mis à l’isolement dans une prison de </a:t>
            </a:r>
            <a:r>
              <a:rPr lang="fr-FR" sz="1200" dirty="0">
                <a:hlinkClick r:id="rId12" tooltip="Kaifeng"/>
              </a:rPr>
              <a:t>Kaifeng</a:t>
            </a:r>
            <a:r>
              <a:rPr lang="fr-FR" sz="1200" dirty="0"/>
              <a:t>, </a:t>
            </a:r>
            <a:r>
              <a:rPr lang="fr-FR" sz="1200" b="1" dirty="0"/>
              <a:t>Liu </a:t>
            </a:r>
            <a:r>
              <a:rPr lang="fr-FR" sz="1200" b="1" dirty="0" err="1"/>
              <a:t>Shaoqi</a:t>
            </a:r>
            <a:r>
              <a:rPr lang="fr-FR" sz="1200" dirty="0"/>
              <a:t>,  laissé à l'abandon, nu et sans soins</a:t>
            </a:r>
            <a:r>
              <a:rPr lang="fr-FR" sz="1200" baseline="30000" dirty="0">
                <a:hlinkClick r:id="rId5"/>
              </a:rPr>
              <a:t>13</a:t>
            </a:r>
            <a:r>
              <a:rPr lang="fr-FR" sz="1200" dirty="0"/>
              <a:t>, y meurt de « négligence médicale » (de </a:t>
            </a:r>
            <a:r>
              <a:rPr lang="fr-FR" sz="1200" dirty="0">
                <a:hlinkClick r:id="rId13" tooltip="Diabète de type 2"/>
              </a:rPr>
              <a:t>diabète</a:t>
            </a:r>
            <a:r>
              <a:rPr lang="fr-FR" sz="1200" dirty="0"/>
              <a:t> non soigné et de </a:t>
            </a:r>
            <a:r>
              <a:rPr lang="fr-FR" sz="1200" dirty="0">
                <a:hlinkClick r:id="rId14" tooltip="Pneumonie"/>
              </a:rPr>
              <a:t>pneumonie</a:t>
            </a:r>
            <a:r>
              <a:rPr lang="fr-FR" sz="1200" dirty="0"/>
              <a:t>). Source : </a:t>
            </a:r>
            <a:r>
              <a:rPr lang="fr-FR" sz="1200" dirty="0">
                <a:hlinkClick r:id="rId5"/>
              </a:rPr>
              <a:t>http://fr.wikipedia.org/wiki/Liu_Shaoqi</a:t>
            </a:r>
            <a:r>
              <a:rPr lang="fr-FR" sz="1200" dirty="0"/>
              <a:t> </a:t>
            </a:r>
            <a:endParaRPr lang="fr-FR" altLang="fr-FR" sz="1200" dirty="0">
              <a:latin typeface="+mn-lt"/>
            </a:endParaRPr>
          </a:p>
        </p:txBody>
      </p:sp>
      <p:sp>
        <p:nvSpPr>
          <p:cNvPr id="143367" name="ZoneTexte 3"/>
          <p:cNvSpPr txBox="1">
            <a:spLocks noChangeArrowheads="1"/>
          </p:cNvSpPr>
          <p:nvPr/>
        </p:nvSpPr>
        <p:spPr bwMode="auto">
          <a:xfrm>
            <a:off x="114300" y="23336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3" name="ZoneTexte 2"/>
          <p:cNvSpPr txBox="1"/>
          <p:nvPr/>
        </p:nvSpPr>
        <p:spPr>
          <a:xfrm>
            <a:off x="5632350" y="695753"/>
            <a:ext cx="3296618" cy="830997"/>
          </a:xfrm>
          <a:prstGeom prst="rect">
            <a:avLst/>
          </a:prstGeom>
          <a:noFill/>
        </p:spPr>
        <p:txBody>
          <a:bodyPr wrap="square" rtlCol="0">
            <a:spAutoFit/>
          </a:bodyPr>
          <a:lstStyle/>
          <a:p>
            <a:pPr algn="just"/>
            <a:r>
              <a:rPr lang="fr-FR" sz="1200" dirty="0"/>
              <a:t>« </a:t>
            </a:r>
            <a:r>
              <a:rPr lang="fr-FR" sz="1200" i="1" dirty="0"/>
              <a:t>Certains dictateurs sont comme des enfants gâtés, capricieux, voulant, sans cesse, que tout ou tous leur cèdent, ne tolérant aucune opposition des autres à leurs actes</a:t>
            </a:r>
            <a:r>
              <a:rPr lang="fr-FR" sz="1200" dirty="0"/>
              <a:t> ».</a:t>
            </a:r>
          </a:p>
        </p:txBody>
      </p:sp>
    </p:spTree>
    <p:extLst>
      <p:ext uri="{BB962C8B-B14F-4D97-AF65-F5344CB8AC3E}">
        <p14:creationId xmlns:p14="http://schemas.microsoft.com/office/powerpoint/2010/main" val="25575266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4433889"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363" name="Espace réservé du numéro de diapositive 2"/>
          <p:cNvSpPr txBox="1">
            <a:spLocks/>
          </p:cNvSpPr>
          <p:nvPr/>
        </p:nvSpPr>
        <p:spPr bwMode="auto">
          <a:xfrm>
            <a:off x="8172450"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2BDBF1-38C0-4A6C-B632-8F46C3BC1AC9}" type="slidenum">
              <a:rPr lang="fr-FR" altLang="fr-FR" sz="1200">
                <a:solidFill>
                  <a:srgbClr val="898989"/>
                </a:solidFill>
              </a:rPr>
              <a:pPr algn="r" eaLnBrk="1" hangingPunct="1">
                <a:spcBef>
                  <a:spcPct val="0"/>
                </a:spcBef>
                <a:buFontTx/>
                <a:buNone/>
              </a:pPr>
              <a:t>177</a:t>
            </a:fld>
            <a:endParaRPr lang="fr-FR" altLang="fr-FR" sz="1200">
              <a:solidFill>
                <a:srgbClr val="898989"/>
              </a:solidFill>
            </a:endParaRPr>
          </a:p>
        </p:txBody>
      </p:sp>
      <p:sp>
        <p:nvSpPr>
          <p:cNvPr id="143364" name="ZoneTexte 3"/>
          <p:cNvSpPr txBox="1">
            <a:spLocks noChangeArrowheads="1"/>
          </p:cNvSpPr>
          <p:nvPr/>
        </p:nvSpPr>
        <p:spPr bwMode="auto">
          <a:xfrm>
            <a:off x="114301" y="700088"/>
            <a:ext cx="5204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4.  </a:t>
            </a:r>
            <a:r>
              <a:rPr lang="fr-FR" altLang="fr-FR" sz="1800" b="1"/>
              <a:t>Profil et mentalité des hommes corrompus (suite)</a:t>
            </a:r>
          </a:p>
        </p:txBody>
      </p:sp>
      <p:sp>
        <p:nvSpPr>
          <p:cNvPr id="143365" name="ZoneTexte 5"/>
          <p:cNvSpPr txBox="1">
            <a:spLocks noChangeArrowheads="1"/>
          </p:cNvSpPr>
          <p:nvPr/>
        </p:nvSpPr>
        <p:spPr bwMode="auto">
          <a:xfrm>
            <a:off x="104775" y="1162050"/>
            <a:ext cx="24657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Irrationnels, le religieux</a:t>
            </a:r>
            <a:r>
              <a:rPr lang="fr-FR" altLang="fr-FR" sz="1600" dirty="0">
                <a:latin typeface="Arial" panose="020B0604020202020204" pitchFamily="34" charset="0"/>
              </a:rPr>
              <a:t> : </a:t>
            </a:r>
          </a:p>
        </p:txBody>
      </p:sp>
      <p:sp>
        <p:nvSpPr>
          <p:cNvPr id="143366" name="ZoneTexte 6"/>
          <p:cNvSpPr txBox="1">
            <a:spLocks noChangeArrowheads="1"/>
          </p:cNvSpPr>
          <p:nvPr/>
        </p:nvSpPr>
        <p:spPr bwMode="auto">
          <a:xfrm>
            <a:off x="92077" y="1609725"/>
            <a:ext cx="885666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La guerre et la violence sont souvent motivées par des raisons mystiques, irrationnelles, religieuses ou à cause de mythes et de légendes, non validées scientifiquement (mythes de la supériorité d’une race ou d’une religion sur les autres …). Il y a l’exemple des prophètes juifs (de la Bible) _ Moïse, Elie, Josué …. _ et de Mahomet qui n’hésitent pas à employer la violence, la mise à mort des opposants et la « guerre sainte » (le Jihad) pour imposer leurs idées. Les religions peuvent aussi légitimer des systèmes de castes, des hiérarchies sociales brutales et immobilismes sociaux basées sur l’oppression (des statuts d’infériorisation de l’autre comme le statut du </a:t>
            </a:r>
            <a:r>
              <a:rPr lang="fr-FR" altLang="fr-FR" sz="1400" dirty="0" err="1">
                <a:latin typeface="Arial" panose="020B0604020202020204" pitchFamily="34" charset="0"/>
              </a:rPr>
              <a:t>Dhimmi</a:t>
            </a:r>
            <a:r>
              <a:rPr lang="fr-FR" altLang="fr-FR" sz="1400" dirty="0">
                <a:latin typeface="Arial" panose="020B0604020202020204" pitchFamily="34" charset="0"/>
              </a:rPr>
              <a:t>, de l’intouchable etc.), causes de violence sociale et de pauvreté. </a:t>
            </a:r>
          </a:p>
          <a:p>
            <a:pPr algn="just" eaLnBrk="1" hangingPunct="1">
              <a:spcBef>
                <a:spcPct val="0"/>
              </a:spcBef>
              <a:buFontTx/>
              <a:buNone/>
            </a:pPr>
            <a:r>
              <a:rPr lang="fr-FR" altLang="fr-FR" sz="1400" dirty="0">
                <a:latin typeface="Arial" panose="020B0604020202020204" pitchFamily="34" charset="0"/>
              </a:rPr>
              <a:t>Bismarck écrivait « </a:t>
            </a:r>
            <a:r>
              <a:rPr lang="fr-FR" altLang="fr-FR" sz="1400" i="1" dirty="0">
                <a:latin typeface="Arial" panose="020B0604020202020204" pitchFamily="34" charset="0"/>
              </a:rPr>
              <a:t>personne n’est libre, tout le monde occupe la place que Dieu lui a attribuée</a:t>
            </a:r>
            <a:r>
              <a:rPr lang="fr-FR" altLang="fr-FR" sz="1400" dirty="0">
                <a:latin typeface="Arial" panose="020B0604020202020204" pitchFamily="34" charset="0"/>
              </a:rPr>
              <a:t> ».</a:t>
            </a:r>
          </a:p>
          <a:p>
            <a:pPr algn="just" eaLnBrk="1" hangingPunct="1">
              <a:spcBef>
                <a:spcPct val="0"/>
              </a:spcBef>
              <a:buFontTx/>
              <a:buNone/>
            </a:pPr>
            <a:r>
              <a:rPr lang="fr-FR" altLang="fr-FR" sz="1400" dirty="0">
                <a:latin typeface="Arial" panose="020B0604020202020204" pitchFamily="34" charset="0"/>
              </a:rPr>
              <a:t>La sacralisation de l’esprit conquérant, de l’impérialisme ou de la domination religieuse ou nationaliste occulte souvent qu’elle conduit à la guerre, à toutes ses horreurs et malheur. Que la guerre coûte toujours très chère en terme de destruction (et de dégâts dans les esprits), en mise en place de forces de répression et en terme de reconstruction. Or la guerre et l’esprit de conquête sont souvent des drogues qui obscurcissent le jugement. </a:t>
            </a:r>
          </a:p>
        </p:txBody>
      </p:sp>
      <p:sp>
        <p:nvSpPr>
          <p:cNvPr id="143367" name="ZoneTexte 3"/>
          <p:cNvSpPr txBox="1">
            <a:spLocks noChangeArrowheads="1"/>
          </p:cNvSpPr>
          <p:nvPr/>
        </p:nvSpPr>
        <p:spPr bwMode="auto">
          <a:xfrm>
            <a:off x="114300" y="23336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34818" name="Picture 2" descr="D:\Users\blisan\Pictures\perso\corruption-images\lutte contre corruption Afr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295502"/>
            <a:ext cx="1800225"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D:\Users\blisan\Pictures\perso\corruption-images\attent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527" y="4295502"/>
            <a:ext cx="2686050" cy="16954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72635" y="5987518"/>
            <a:ext cx="3267318" cy="707886"/>
          </a:xfrm>
          <a:prstGeom prst="rect">
            <a:avLst/>
          </a:prstGeom>
          <a:noFill/>
        </p:spPr>
        <p:txBody>
          <a:bodyPr wrap="square" rtlCol="0">
            <a:spAutoFit/>
          </a:bodyPr>
          <a:lstStyle/>
          <a:p>
            <a:pPr algn="ctr"/>
            <a:r>
              <a:rPr lang="fr-FR" sz="1000" dirty="0"/>
              <a:t>moins 80 personnes sont mortes et plus de 160 ont été blessées hier dans une explosion à l’université d’Alep, le 16 janvier 2014. Des personnes ont intérêt à entretenir l’instabilité afin de se maintenir au pouvoir.</a:t>
            </a:r>
          </a:p>
        </p:txBody>
      </p:sp>
    </p:spTree>
    <p:extLst>
      <p:ext uri="{BB962C8B-B14F-4D97-AF65-F5344CB8AC3E}">
        <p14:creationId xmlns:p14="http://schemas.microsoft.com/office/powerpoint/2010/main" val="23033694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4433889" y="11596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363" name="Espace réservé du numéro de diapositive 2"/>
          <p:cNvSpPr txBox="1">
            <a:spLocks/>
          </p:cNvSpPr>
          <p:nvPr/>
        </p:nvSpPr>
        <p:spPr bwMode="auto">
          <a:xfrm>
            <a:off x="8172450"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2BDBF1-38C0-4A6C-B632-8F46C3BC1AC9}" type="slidenum">
              <a:rPr lang="fr-FR" altLang="fr-FR" sz="1200">
                <a:solidFill>
                  <a:srgbClr val="898989"/>
                </a:solidFill>
              </a:rPr>
              <a:pPr algn="r" eaLnBrk="1" hangingPunct="1">
                <a:spcBef>
                  <a:spcPct val="0"/>
                </a:spcBef>
                <a:buFontTx/>
                <a:buNone/>
              </a:pPr>
              <a:t>178</a:t>
            </a:fld>
            <a:endParaRPr lang="fr-FR" altLang="fr-FR" sz="1200">
              <a:solidFill>
                <a:srgbClr val="898989"/>
              </a:solidFill>
            </a:endParaRPr>
          </a:p>
        </p:txBody>
      </p:sp>
      <p:sp>
        <p:nvSpPr>
          <p:cNvPr id="143364" name="ZoneTexte 3"/>
          <p:cNvSpPr txBox="1">
            <a:spLocks noChangeArrowheads="1"/>
          </p:cNvSpPr>
          <p:nvPr/>
        </p:nvSpPr>
        <p:spPr bwMode="auto">
          <a:xfrm>
            <a:off x="114301" y="700088"/>
            <a:ext cx="5204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4.  </a:t>
            </a:r>
            <a:r>
              <a:rPr lang="fr-FR" altLang="fr-FR" sz="1800" b="1"/>
              <a:t>Profil et mentalité des hommes corrompus (suite)</a:t>
            </a:r>
          </a:p>
        </p:txBody>
      </p:sp>
      <p:sp>
        <p:nvSpPr>
          <p:cNvPr id="143365" name="ZoneTexte 5"/>
          <p:cNvSpPr txBox="1">
            <a:spLocks noChangeArrowheads="1"/>
          </p:cNvSpPr>
          <p:nvPr/>
        </p:nvSpPr>
        <p:spPr bwMode="auto">
          <a:xfrm>
            <a:off x="104777" y="1162050"/>
            <a:ext cx="6482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Revanche, frustration, haine, ressentiment et vengeance universels</a:t>
            </a:r>
            <a:r>
              <a:rPr lang="fr-FR" altLang="fr-FR" sz="1600" dirty="0">
                <a:solidFill>
                  <a:schemeClr val="accent3">
                    <a:lumMod val="50000"/>
                  </a:schemeClr>
                </a:solidFill>
                <a:latin typeface="Arial" panose="020B0604020202020204" pitchFamily="34" charset="0"/>
              </a:rPr>
              <a:t> : </a:t>
            </a:r>
          </a:p>
        </p:txBody>
      </p:sp>
      <p:sp>
        <p:nvSpPr>
          <p:cNvPr id="143366" name="ZoneTexte 6"/>
          <p:cNvSpPr txBox="1">
            <a:spLocks noChangeArrowheads="1"/>
          </p:cNvSpPr>
          <p:nvPr/>
        </p:nvSpPr>
        <p:spPr bwMode="auto">
          <a:xfrm>
            <a:off x="92077" y="1609726"/>
            <a:ext cx="885666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chemeClr val="accent3">
                    <a:lumMod val="50000"/>
                  </a:schemeClr>
                </a:solidFill>
                <a:latin typeface="Arial" panose="020B0604020202020204" pitchFamily="34" charset="0"/>
              </a:rPr>
              <a:t>Une frustration mal digérée, une blessure narcissique de l’enfance, mal « soignée » puis « infectée » peuvent contribuer à ce que un simple individu, au parcours remplis d’échec, puisse ensuite « pourrir » la vie des autres voire du monde entier.  Son parcours, ses frustrations peuvent lui donner la conviction que cela lui donner tous les droits moraux (de mentir, d’abuser des autres, de voler autrui ou l’état, de tuer …).</a:t>
            </a:r>
          </a:p>
          <a:p>
            <a:pPr algn="just" eaLnBrk="1" hangingPunct="1">
              <a:spcBef>
                <a:spcPct val="0"/>
              </a:spcBef>
              <a:buFontTx/>
              <a:buNone/>
            </a:pPr>
            <a:r>
              <a:rPr lang="fr-FR" altLang="fr-FR" sz="1400" dirty="0">
                <a:solidFill>
                  <a:schemeClr val="accent3">
                    <a:lumMod val="50000"/>
                  </a:schemeClr>
                </a:solidFill>
                <a:latin typeface="Arial" panose="020B0604020202020204" pitchFamily="34" charset="0"/>
              </a:rPr>
              <a:t>Le « mal » en eux nécessiteraient une psychothérapie pour être soigné. Mais souvent de tels personnages sont tellement vaniteux, narcissiques qu’ils sont dans le déni par rapport à leurs propres frustration, blessures morales, fragilité mentales … Au contraire, ils se considèrent comme non malades, solides et normaux. Ils sont inaccessibles à toute psychothérapie, travail sur soi ou remise en cause.  Ils s’en prennent alors à des boucs émissaires faciles et vulnérables (juifs, homosexuels …) pour résoudre leurs propres contradictions …</a:t>
            </a:r>
          </a:p>
          <a:p>
            <a:pPr algn="just" eaLnBrk="1" hangingPunct="1">
              <a:spcBef>
                <a:spcPct val="0"/>
              </a:spcBef>
              <a:buFontTx/>
              <a:buNone/>
            </a:pPr>
            <a:r>
              <a:rPr lang="fr-FR" altLang="fr-FR" sz="1400" dirty="0">
                <a:solidFill>
                  <a:schemeClr val="accent3">
                    <a:lumMod val="50000"/>
                  </a:schemeClr>
                </a:solidFill>
                <a:latin typeface="Arial" panose="020B0604020202020204" pitchFamily="34" charset="0"/>
              </a:rPr>
              <a:t>Une personne normale, candide, imagine que la plupart des gens ont motivations claires, positives et rationnelles. Mais c’est loin d’être le cas, la part d’ombre de certains _ qu’ils dissimulent alors avec résolution_ peut être énorme, ils peuvent être animés par un besoin pathologique addictif de faire le mal ou de dominer, voire de détruire toute opposition, une soif de reconnaissance perpétuelle, sans état d’âme.</a:t>
            </a:r>
          </a:p>
          <a:p>
            <a:pPr algn="just" eaLnBrk="1" hangingPunct="1">
              <a:spcBef>
                <a:spcPct val="0"/>
              </a:spcBef>
              <a:buFontTx/>
              <a:buNone/>
            </a:pPr>
            <a:r>
              <a:rPr lang="fr-FR" altLang="fr-FR" sz="1400" dirty="0">
                <a:solidFill>
                  <a:schemeClr val="accent3">
                    <a:lumMod val="50000"/>
                  </a:schemeClr>
                </a:solidFill>
                <a:latin typeface="Arial" panose="020B0604020202020204" pitchFamily="34" charset="0"/>
              </a:rPr>
              <a:t>Certaines personnes peuvent receler un degré de dangerosité potentiel, qu’elle cache, avec soin, et qui ne se révélera souvent qu’à la longue. Cela peut être par exemple le cas de personne dans le déni [le mensonge] de leur propre homosexualité, qui deviennent à leur tour des persécuteurs d’homosexuels. Ceux qui ont subi des violence et des maltraitances et qui n’ont pas su les surmonter psychologiquement, peuvent à leur tour devenir violents et maltraitants.  Certaines sociétés non démocratiques, reposant sur la violence, l’arbitraire, la soumission, l’obéissance, l’autorité et le refus de tout débat démocratique et de toute communication égalitaire entre les hommes entretient la frustration cachée de ses membres et donc, par voie de conséquence, la violence sociale et celle de l’état (c’est pourquoi le terreau du terrorisme peut plus facilement s’épanouir dans certains états musulmans non démocratiques ou « faussement démocratiques »…).</a:t>
            </a:r>
          </a:p>
          <a:p>
            <a:pPr algn="just" eaLnBrk="1" hangingPunct="1">
              <a:spcBef>
                <a:spcPct val="0"/>
              </a:spcBef>
              <a:buFontTx/>
              <a:buNone/>
            </a:pPr>
            <a:r>
              <a:rPr lang="fr-FR" altLang="fr-FR" sz="1400" dirty="0">
                <a:solidFill>
                  <a:schemeClr val="accent3">
                    <a:lumMod val="50000"/>
                  </a:schemeClr>
                </a:solidFill>
                <a:latin typeface="Arial" panose="020B0604020202020204" pitchFamily="34" charset="0"/>
              </a:rPr>
              <a:t>Parfois, il faut du temps pour comprendre la dimension irrationnelle, la dangerosité ou la part d’ombre cachées de certains « héros de la révolution ». Il est souvent trop tard, quand on en prend enfin conscience.</a:t>
            </a:r>
            <a:endParaRPr lang="fr-FR" altLang="fr-FR" sz="1400" dirty="0">
              <a:solidFill>
                <a:schemeClr val="accent3">
                  <a:lumMod val="50000"/>
                </a:schemeClr>
              </a:solidFill>
              <a:latin typeface="+mn-lt"/>
            </a:endParaRPr>
          </a:p>
        </p:txBody>
      </p:sp>
      <p:sp>
        <p:nvSpPr>
          <p:cNvPr id="143367" name="ZoneTexte 3"/>
          <p:cNvSpPr txBox="1">
            <a:spLocks noChangeArrowheads="1"/>
          </p:cNvSpPr>
          <p:nvPr/>
        </p:nvSpPr>
        <p:spPr bwMode="auto">
          <a:xfrm>
            <a:off x="114300" y="23336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5" y="569914"/>
            <a:ext cx="1820207" cy="1092124"/>
          </a:xfrm>
          <a:prstGeom prst="rect">
            <a:avLst/>
          </a:prstGeom>
        </p:spPr>
      </p:pic>
    </p:spTree>
    <p:extLst>
      <p:ext uri="{BB962C8B-B14F-4D97-AF65-F5344CB8AC3E}">
        <p14:creationId xmlns:p14="http://schemas.microsoft.com/office/powerpoint/2010/main" val="12880553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4433889" y="11596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363" name="Espace réservé du numéro de diapositive 2"/>
          <p:cNvSpPr txBox="1">
            <a:spLocks/>
          </p:cNvSpPr>
          <p:nvPr/>
        </p:nvSpPr>
        <p:spPr bwMode="auto">
          <a:xfrm>
            <a:off x="8172450"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2BDBF1-38C0-4A6C-B632-8F46C3BC1AC9}" type="slidenum">
              <a:rPr lang="fr-FR" altLang="fr-FR" sz="1200">
                <a:solidFill>
                  <a:srgbClr val="898989"/>
                </a:solidFill>
              </a:rPr>
              <a:pPr algn="r" eaLnBrk="1" hangingPunct="1">
                <a:spcBef>
                  <a:spcPct val="0"/>
                </a:spcBef>
                <a:buFontTx/>
                <a:buNone/>
              </a:pPr>
              <a:t>179</a:t>
            </a:fld>
            <a:endParaRPr lang="fr-FR" altLang="fr-FR" sz="1200">
              <a:solidFill>
                <a:srgbClr val="898989"/>
              </a:solidFill>
            </a:endParaRPr>
          </a:p>
        </p:txBody>
      </p:sp>
      <p:sp>
        <p:nvSpPr>
          <p:cNvPr id="143364" name="ZoneTexte 3"/>
          <p:cNvSpPr txBox="1">
            <a:spLocks noChangeArrowheads="1"/>
          </p:cNvSpPr>
          <p:nvPr/>
        </p:nvSpPr>
        <p:spPr bwMode="auto">
          <a:xfrm>
            <a:off x="114301" y="700088"/>
            <a:ext cx="5204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4.  </a:t>
            </a:r>
            <a:r>
              <a:rPr lang="fr-FR" altLang="fr-FR" sz="1800" b="1"/>
              <a:t>Profil et mentalité des hommes corrompus (suite)</a:t>
            </a:r>
          </a:p>
        </p:txBody>
      </p:sp>
      <p:sp>
        <p:nvSpPr>
          <p:cNvPr id="143365" name="ZoneTexte 5"/>
          <p:cNvSpPr txBox="1">
            <a:spLocks noChangeArrowheads="1"/>
          </p:cNvSpPr>
          <p:nvPr/>
        </p:nvSpPr>
        <p:spPr bwMode="auto">
          <a:xfrm>
            <a:off x="119545" y="1068388"/>
            <a:ext cx="24096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Amasseurs compulsifs</a:t>
            </a:r>
            <a:r>
              <a:rPr lang="fr-FR" altLang="fr-FR" sz="1600" dirty="0">
                <a:solidFill>
                  <a:schemeClr val="accent3">
                    <a:lumMod val="50000"/>
                  </a:schemeClr>
                </a:solidFill>
                <a:latin typeface="Arial" panose="020B0604020202020204" pitchFamily="34" charset="0"/>
              </a:rPr>
              <a:t> : </a:t>
            </a:r>
          </a:p>
        </p:txBody>
      </p:sp>
      <p:sp>
        <p:nvSpPr>
          <p:cNvPr id="143366" name="ZoneTexte 6"/>
          <p:cNvSpPr txBox="1">
            <a:spLocks noChangeArrowheads="1"/>
          </p:cNvSpPr>
          <p:nvPr/>
        </p:nvSpPr>
        <p:spPr bwMode="auto">
          <a:xfrm>
            <a:off x="114302" y="1411509"/>
            <a:ext cx="885666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sz="1400" dirty="0">
                <a:solidFill>
                  <a:schemeClr val="accent3">
                    <a:lumMod val="50000"/>
                  </a:schemeClr>
                </a:solidFill>
              </a:rPr>
              <a:t>Les espèces organisées (fourmi, abeille, termite, castor) ou, plus rarement, solitaires (écureuil, pie) constituent des stocks de nourriture. L'homme, par besoin d'activité, sécurité, désir de paraître, thésaurise des biens matériels dans un but esthétique (collection), parfois dans un contexte psychiatrique (ramassage hétéroclite). Par exemple, le collectionneur présente quatre traits de caractère : </a:t>
            </a:r>
            <a:r>
              <a:rPr lang="fr-FR" sz="1400" b="1" dirty="0">
                <a:solidFill>
                  <a:schemeClr val="accent3">
                    <a:lumMod val="50000"/>
                  </a:schemeClr>
                </a:solidFill>
              </a:rPr>
              <a:t>désir de possession</a:t>
            </a:r>
            <a:r>
              <a:rPr lang="fr-FR" sz="1400" dirty="0">
                <a:solidFill>
                  <a:schemeClr val="accent3">
                    <a:lumMod val="50000"/>
                  </a:schemeClr>
                </a:solidFill>
              </a:rPr>
              <a:t>, émulation, tendance au classement et besoin d'activité. Mais la possession de biens, qui à l’origine peut combler un désir de sécurité, peut devenir pathologique. Le fétichiste a un attachement morbide pour certains objets auxquels il attribue souvent un caractère sexuel. Le mégalomane accumule les objets rares et luxueux, pour se mettre constamment en valeur.  Le cleptomane, cherche, dans l'appropriation  délictueuse, la décharge d'adrénaline « compensatrice » des frustrations dont il souffre (liées à des carences, à une insatisfaction sexuelle, à une vie sans attrait, terne ou déprimante). Le fait de posséder certains objets peut donner l’impression de s’identifier à une catégorie socio-culturelle supérieure et d’être plus puissant socialement.  Des achats excessifs dans une accès maniaque sont des traductions d’une désinhibition et d’une mégalomanie. Dans la dépression, ces achats peuvent apporter des plaisirs temporaires et compensatoires, dans un horizon semblant bouché.</a:t>
            </a:r>
          </a:p>
          <a:p>
            <a:pPr algn="just" eaLnBrk="1" hangingPunct="1">
              <a:spcBef>
                <a:spcPct val="0"/>
              </a:spcBef>
              <a:buFontTx/>
              <a:buNone/>
            </a:pPr>
            <a:r>
              <a:rPr lang="fr-FR" sz="1400" dirty="0">
                <a:solidFill>
                  <a:schemeClr val="accent3">
                    <a:lumMod val="50000"/>
                  </a:schemeClr>
                </a:solidFill>
                <a:latin typeface="+mn-lt"/>
              </a:rPr>
              <a:t>L’accumulation et les achats </a:t>
            </a:r>
            <a:r>
              <a:rPr lang="fr-FR" sz="1400" dirty="0">
                <a:solidFill>
                  <a:schemeClr val="accent3">
                    <a:lumMod val="50000"/>
                  </a:schemeClr>
                </a:solidFill>
              </a:rPr>
              <a:t>compulsifs</a:t>
            </a:r>
            <a:r>
              <a:rPr lang="fr-FR" sz="1400" dirty="0">
                <a:solidFill>
                  <a:schemeClr val="accent3">
                    <a:lumMod val="50000"/>
                  </a:schemeClr>
                </a:solidFill>
                <a:latin typeface="+mn-lt"/>
              </a:rPr>
              <a:t> peuvent traduire </a:t>
            </a:r>
            <a:r>
              <a:rPr lang="fr-FR" sz="1400" dirty="0">
                <a:solidFill>
                  <a:schemeClr val="accent3">
                    <a:lumMod val="50000"/>
                  </a:schemeClr>
                </a:solidFill>
              </a:rPr>
              <a:t>un trouble obsessionnel-compulsif (TOC) et une addiction (°).</a:t>
            </a:r>
          </a:p>
          <a:p>
            <a:pPr algn="just" eaLnBrk="1" hangingPunct="1">
              <a:spcBef>
                <a:spcPct val="0"/>
              </a:spcBef>
              <a:buFontTx/>
              <a:buNone/>
            </a:pPr>
            <a:r>
              <a:rPr lang="fr-FR" sz="1400" dirty="0">
                <a:solidFill>
                  <a:schemeClr val="accent3">
                    <a:lumMod val="50000"/>
                  </a:schemeClr>
                </a:solidFill>
              </a:rPr>
              <a:t>Certains ont besoin compulsivement d’amasser des informations sur leur ordinateur (musiques, films, logiciels …), d’autres des honneurs ou diplômes, d’autres des aventures et conquêtes sexuelles, d’autres des voyages et/ou des exploits, d’autres des richesses financières (placements …) etc.                     (voir quelques exemples, page suivante →). </a:t>
            </a:r>
          </a:p>
          <a:p>
            <a:pPr algn="just" eaLnBrk="1" hangingPunct="1">
              <a:spcBef>
                <a:spcPct val="0"/>
              </a:spcBef>
              <a:buFontTx/>
              <a:buNone/>
            </a:pPr>
            <a:r>
              <a:rPr lang="fr-FR" sz="1200" dirty="0">
                <a:solidFill>
                  <a:schemeClr val="accent3">
                    <a:lumMod val="50000"/>
                  </a:schemeClr>
                </a:solidFill>
              </a:rPr>
              <a:t>(°) Cf. </a:t>
            </a:r>
            <a:r>
              <a:rPr lang="fr-FR" sz="1200" i="1" dirty="0">
                <a:solidFill>
                  <a:schemeClr val="accent3">
                    <a:lumMod val="50000"/>
                  </a:schemeClr>
                </a:solidFill>
              </a:rPr>
              <a:t>Les amasseurs compulsifs</a:t>
            </a:r>
            <a:r>
              <a:rPr lang="fr-FR" sz="1200" dirty="0">
                <a:solidFill>
                  <a:schemeClr val="accent3">
                    <a:lumMod val="50000"/>
                  </a:schemeClr>
                </a:solidFill>
              </a:rPr>
              <a:t>, A. Bennet C. </a:t>
            </a:r>
            <a:r>
              <a:rPr lang="fr-FR" sz="1200" dirty="0" err="1">
                <a:solidFill>
                  <a:schemeClr val="accent3">
                    <a:lumMod val="50000"/>
                  </a:schemeClr>
                </a:solidFill>
              </a:rPr>
              <a:t>Birobent</a:t>
            </a:r>
            <a:r>
              <a:rPr lang="fr-FR" sz="1200" dirty="0">
                <a:solidFill>
                  <a:schemeClr val="accent3">
                    <a:lumMod val="50000"/>
                  </a:schemeClr>
                </a:solidFill>
              </a:rPr>
              <a:t> A. </a:t>
            </a:r>
            <a:r>
              <a:rPr lang="fr-FR" sz="1200" dirty="0" err="1">
                <a:solidFill>
                  <a:schemeClr val="accent3">
                    <a:lumMod val="50000"/>
                  </a:schemeClr>
                </a:solidFill>
              </a:rPr>
              <a:t>Birobent</a:t>
            </a:r>
            <a:r>
              <a:rPr lang="fr-FR" sz="1200" dirty="0">
                <a:solidFill>
                  <a:schemeClr val="accent3">
                    <a:lumMod val="50000"/>
                  </a:schemeClr>
                </a:solidFill>
              </a:rPr>
              <a:t> L. Schmitt, Revue Médicale Suisse n° 2318, </a:t>
            </a:r>
            <a:r>
              <a:rPr lang="fr-FR" sz="1200" dirty="0">
                <a:hlinkClick r:id="rId2"/>
              </a:rPr>
              <a:t>http://revue.medhyg.ch/print.php3?sid=20702</a:t>
            </a:r>
            <a:r>
              <a:rPr lang="fr-FR" sz="1200" dirty="0"/>
              <a:t> </a:t>
            </a:r>
          </a:p>
        </p:txBody>
      </p:sp>
      <p:sp>
        <p:nvSpPr>
          <p:cNvPr id="143367" name="ZoneTexte 3"/>
          <p:cNvSpPr txBox="1">
            <a:spLocks noChangeArrowheads="1"/>
          </p:cNvSpPr>
          <p:nvPr/>
        </p:nvSpPr>
        <p:spPr bwMode="auto">
          <a:xfrm>
            <a:off x="114300" y="23336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908" y="5267325"/>
            <a:ext cx="2286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14302" y="5210930"/>
            <a:ext cx="6743833" cy="1600438"/>
          </a:xfrm>
          <a:prstGeom prst="rect">
            <a:avLst/>
          </a:prstGeom>
          <a:noFill/>
        </p:spPr>
        <p:txBody>
          <a:bodyPr wrap="square" rtlCol="0">
            <a:spAutoFit/>
          </a:bodyPr>
          <a:lstStyle/>
          <a:p>
            <a:pPr algn="just"/>
            <a:r>
              <a:rPr lang="fr-FR" sz="1400" dirty="0">
                <a:solidFill>
                  <a:schemeClr val="accent3">
                    <a:lumMod val="50000"/>
                  </a:schemeClr>
                </a:solidFill>
                <a:latin typeface="+mn-lt"/>
              </a:rPr>
              <a:t>.</a:t>
            </a:r>
            <a:r>
              <a:rPr lang="fr-FR" sz="1400" dirty="0">
                <a:latin typeface="+mn-lt"/>
              </a:rPr>
              <a:t> </a:t>
            </a:r>
            <a:r>
              <a:rPr lang="fr-FR" sz="1400" dirty="0">
                <a:solidFill>
                  <a:schemeClr val="accent3">
                    <a:lumMod val="50000"/>
                  </a:schemeClr>
                </a:solidFill>
                <a:latin typeface="+mn-lt"/>
              </a:rPr>
              <a:t>Pierre B., homme d’affaire habile, mégalomane et très généreux avec ses amis, aiment s’entourer vedettes du show-business. Ses relations avec le pouvoir l’aide à faire fructifier ses affaires et à développer son tissu relationnel. A à peine, son beau-père Michel N. élu maire de Lyon, il veut profiter de cette position pour obtenir des marchés payés par le budget de la ville et financés par les impôts des citoyens. Il est condamné à la prison pour</a:t>
            </a:r>
            <a:r>
              <a:rPr lang="fr-FR" sz="1400" dirty="0">
                <a:latin typeface="+mn-lt"/>
              </a:rPr>
              <a:t> </a:t>
            </a:r>
            <a:r>
              <a:rPr lang="fr-FR" sz="1400" dirty="0">
                <a:latin typeface="+mn-lt"/>
                <a:hlinkClick r:id="rId4" tooltip="Abus de biens sociaux"/>
              </a:rPr>
              <a:t>abus de biens sociaux</a:t>
            </a:r>
            <a:r>
              <a:rPr lang="fr-FR" sz="1400" dirty="0">
                <a:solidFill>
                  <a:schemeClr val="accent3">
                    <a:lumMod val="50000"/>
                  </a:schemeClr>
                </a:solidFill>
                <a:latin typeface="+mn-lt"/>
              </a:rPr>
              <a:t>. Selon lui, ses « succès » [son audace, son goût du risque ?] lui aurait fait perdre le sens des réalités. Source :</a:t>
            </a:r>
            <a:r>
              <a:rPr lang="fr-FR" sz="1400" dirty="0">
                <a:latin typeface="+mn-lt"/>
              </a:rPr>
              <a:t> </a:t>
            </a:r>
            <a:r>
              <a:rPr lang="fr-FR" sz="1400" dirty="0">
                <a:latin typeface="+mn-lt"/>
                <a:hlinkClick r:id="rId5"/>
              </a:rPr>
              <a:t>http://fr.wikipedia.org/wiki/Pierre_Botton</a:t>
            </a:r>
            <a:r>
              <a:rPr lang="fr-FR" sz="1400" dirty="0">
                <a:latin typeface="+mn-lt"/>
              </a:rPr>
              <a:t> </a:t>
            </a:r>
          </a:p>
        </p:txBody>
      </p:sp>
    </p:spTree>
    <p:extLst>
      <p:ext uri="{BB962C8B-B14F-4D97-AF65-F5344CB8AC3E}">
        <p14:creationId xmlns:p14="http://schemas.microsoft.com/office/powerpoint/2010/main" val="64940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4533901" y="18155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1638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784D931-C85D-4D31-9620-887A2C4A0D23}" type="slidenum">
              <a:rPr lang="fr-FR" altLang="fr-FR" sz="1200">
                <a:solidFill>
                  <a:srgbClr val="898989"/>
                </a:solidFill>
              </a:rPr>
              <a:pPr algn="r" eaLnBrk="1" hangingPunct="1">
                <a:spcBef>
                  <a:spcPct val="0"/>
                </a:spcBef>
                <a:buFontTx/>
                <a:buNone/>
              </a:pPr>
              <a:t>18</a:t>
            </a:fld>
            <a:endParaRPr lang="fr-FR" altLang="fr-FR" sz="1200">
              <a:solidFill>
                <a:srgbClr val="898989"/>
              </a:solidFill>
            </a:endParaRPr>
          </a:p>
        </p:txBody>
      </p:sp>
      <p:sp>
        <p:nvSpPr>
          <p:cNvPr id="16388" name="Text Box 5"/>
          <p:cNvSpPr txBox="1">
            <a:spLocks noChangeArrowheads="1"/>
          </p:cNvSpPr>
          <p:nvPr/>
        </p:nvSpPr>
        <p:spPr bwMode="auto">
          <a:xfrm>
            <a:off x="107903" y="54985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a:t>
            </a:r>
          </a:p>
        </p:txBody>
      </p:sp>
      <p:sp>
        <p:nvSpPr>
          <p:cNvPr id="2" name="ZoneTexte 1"/>
          <p:cNvSpPr txBox="1"/>
          <p:nvPr/>
        </p:nvSpPr>
        <p:spPr>
          <a:xfrm>
            <a:off x="69850" y="918154"/>
            <a:ext cx="8928100" cy="5786199"/>
          </a:xfrm>
          <a:prstGeom prst="rect">
            <a:avLst/>
          </a:prstGeom>
          <a:noFill/>
        </p:spPr>
        <p:txBody>
          <a:bodyPr>
            <a:spAutoFit/>
          </a:bodyPr>
          <a:lstStyle/>
          <a:p>
            <a:pPr marL="285750" indent="-285750" algn="just" eaLnBrk="1" hangingPunct="1">
              <a:buFont typeface="Arial" panose="020B0604020202020204" pitchFamily="34" charset="0"/>
              <a:buChar char="•"/>
              <a:defRPr/>
            </a:pPr>
            <a:r>
              <a:rPr lang="fr-FR" sz="1400" dirty="0"/>
              <a:t>La Délégation nationale à la lutte contre la fraude estime à 149,4 millions d'euros le montant des fraudes et sommes indues repérés par l'Assurance-maladie en 2012, en hausse de 25 % par rapport à 2011 et dont une majorité est attribuée aux professionnels de santé.</a:t>
            </a:r>
          </a:p>
          <a:p>
            <a:pPr marL="285750" indent="-285750" algn="just" eaLnBrk="1" hangingPunct="1">
              <a:buFont typeface="Arial" panose="020B0604020202020204" pitchFamily="34" charset="0"/>
              <a:buChar char="•"/>
              <a:defRPr/>
            </a:pPr>
            <a:r>
              <a:rPr lang="fr-FR" sz="1400" dirty="0">
                <a:solidFill>
                  <a:srgbClr val="FF0000"/>
                </a:solidFill>
              </a:rPr>
              <a:t>En 2012, le déficit de l'Etat français lié fraude fiscale serait de 50 milliards d'euros par an. En Italie, il serait de 150 milliards d'euros par an. </a:t>
            </a:r>
            <a:r>
              <a:rPr lang="fr-FR" sz="1400" dirty="0"/>
              <a:t>Alors qu’en 2012, La dette publique de l'Italie est de 1.900 milliards d'euros. </a:t>
            </a:r>
            <a:r>
              <a:rPr lang="fr-FR" sz="1200" dirty="0"/>
              <a:t>Cette dette dépasse officiellement, en France, les 2 000 milliards au deuxième trimestre 2014</a:t>
            </a:r>
            <a:r>
              <a:rPr lang="fr-FR" sz="1200" baseline="30000" dirty="0">
                <a:hlinkClick r:id="rId2"/>
              </a:rPr>
              <a:t>2</a:t>
            </a:r>
            <a:r>
              <a:rPr lang="fr-FR" sz="1200" baseline="30000" dirty="0"/>
              <a:t> </a:t>
            </a:r>
            <a:r>
              <a:rPr lang="fr-FR" sz="1200" dirty="0"/>
              <a:t>(93% du PIB). </a:t>
            </a:r>
          </a:p>
          <a:p>
            <a:pPr marL="285750" indent="-285750" algn="just" eaLnBrk="1" hangingPunct="1">
              <a:buFont typeface="Arial" panose="020B0604020202020204" pitchFamily="34" charset="0"/>
              <a:buChar char="•"/>
              <a:defRPr/>
            </a:pPr>
            <a:r>
              <a:rPr lang="fr-FR" sz="1400" dirty="0"/>
              <a:t>Les mécanismes des transferts financiers dans les paradis fiscaux génèreraient une évasion fiscale de 80 milliards d'euros par an en France et de 17 000 à 26 000 milliards d'euros dans le monde (+)  (et peut-être 20 milliards d'euros pour les achats de consciences, en France, selon l’émission « C dans l’air » sur la corruption (%) _ chiffres à vérifier).</a:t>
            </a:r>
          </a:p>
          <a:p>
            <a:pPr marL="285750" indent="-285750" algn="just" eaLnBrk="1" hangingPunct="1">
              <a:buFont typeface="Arial" panose="020B0604020202020204" pitchFamily="34" charset="0"/>
              <a:buChar char="•"/>
              <a:defRPr/>
            </a:pPr>
            <a:r>
              <a:rPr lang="fr-FR" sz="1400" dirty="0"/>
              <a:t>Cette fraude serait estimé à 1200 milliards d'euros par an pour toute l’Europe en 2014.</a:t>
            </a:r>
          </a:p>
          <a:p>
            <a:pPr marL="285750" indent="-285750" algn="just" eaLnBrk="1" hangingPunct="1">
              <a:buFont typeface="Arial" panose="020B0604020202020204" pitchFamily="34" charset="0"/>
              <a:buChar char="•"/>
              <a:defRPr/>
            </a:pPr>
            <a:r>
              <a:rPr lang="fr-FR" sz="1400" dirty="0"/>
              <a:t>Les petites et grandes entreprises, au Maroc, consacrent, respectivement, </a:t>
            </a:r>
            <a:r>
              <a:rPr lang="fr-FR" sz="1400" dirty="0">
                <a:solidFill>
                  <a:srgbClr val="FF0000"/>
                </a:solidFill>
              </a:rPr>
              <a:t>4.46%</a:t>
            </a:r>
            <a:r>
              <a:rPr lang="fr-FR" sz="1400" dirty="0">
                <a:solidFill>
                  <a:srgbClr val="FFFF00"/>
                </a:solidFill>
              </a:rPr>
              <a:t> </a:t>
            </a:r>
            <a:r>
              <a:rPr lang="fr-FR" sz="1400" dirty="0"/>
              <a:t>et </a:t>
            </a:r>
            <a:r>
              <a:rPr lang="fr-FR" sz="1400" dirty="0">
                <a:solidFill>
                  <a:srgbClr val="FF0000"/>
                </a:solidFill>
              </a:rPr>
              <a:t>2.96%</a:t>
            </a:r>
            <a:r>
              <a:rPr lang="fr-FR" sz="1400" dirty="0">
                <a:solidFill>
                  <a:srgbClr val="FFFF00"/>
                </a:solidFill>
              </a:rPr>
              <a:t> </a:t>
            </a:r>
            <a:r>
              <a:rPr lang="fr-FR" sz="1400" dirty="0"/>
              <a:t>de leurs chiffres d’affaires à la corruption et </a:t>
            </a:r>
            <a:r>
              <a:rPr lang="fr-FR" sz="1400" dirty="0">
                <a:solidFill>
                  <a:srgbClr val="FF0000"/>
                </a:solidFill>
              </a:rPr>
              <a:t>15% </a:t>
            </a:r>
            <a:r>
              <a:rPr lang="fr-FR" sz="1400" dirty="0"/>
              <a:t>des entreprises ont eu recours à la corruption pour activer les procédures douanières (°).</a:t>
            </a:r>
          </a:p>
          <a:p>
            <a:pPr marL="285750" indent="-285750" algn="just" eaLnBrk="1" hangingPunct="1">
              <a:buFont typeface="Arial" panose="020B0604020202020204" pitchFamily="34" charset="0"/>
              <a:buChar char="•"/>
              <a:defRPr/>
            </a:pPr>
            <a:r>
              <a:rPr lang="fr-FR" sz="1400" dirty="0"/>
              <a:t>Le système financier international aurait une dimension criminelle systémique.</a:t>
            </a:r>
          </a:p>
          <a:p>
            <a:pPr marL="285750" indent="-285750" algn="just" eaLnBrk="1" hangingPunct="1">
              <a:buFont typeface="Arial" panose="020B0604020202020204" pitchFamily="34" charset="0"/>
              <a:buChar char="•"/>
              <a:defRPr/>
            </a:pPr>
            <a:r>
              <a:rPr lang="fr-FR" sz="1400" dirty="0"/>
              <a:t>Récemment, José </a:t>
            </a:r>
            <a:r>
              <a:rPr lang="fr-FR" sz="1400" dirty="0" err="1"/>
              <a:t>Socrates</a:t>
            </a:r>
            <a:r>
              <a:rPr lang="fr-FR" sz="1400" dirty="0"/>
              <a:t>, ancien Premier ministre socialiste portugais _ qui avait imposé une cure d’austérité sévère à ses compatriotes _ a été arrêté pour </a:t>
            </a:r>
            <a:r>
              <a:rPr lang="fr-FR" sz="1400" b="1" dirty="0"/>
              <a:t>évasion fiscale</a:t>
            </a:r>
            <a:r>
              <a:rPr lang="fr-FR" sz="1400" dirty="0"/>
              <a:t>, fuite de capitaux, pour l’achat d’un appartement de 3 M€ à Paris, dont l’origine du financement est douteux (*).</a:t>
            </a:r>
          </a:p>
          <a:p>
            <a:pPr marL="285750" indent="-285750" algn="just" eaLnBrk="1" hangingPunct="1">
              <a:buFont typeface="Arial" panose="020B0604020202020204" pitchFamily="34" charset="0"/>
              <a:buChar char="•"/>
              <a:defRPr/>
            </a:pPr>
            <a:r>
              <a:rPr lang="fr-FR" sz="1400" dirty="0"/>
              <a:t>En France, il y aurait 0,01% de pratiques immorales, invisibles, minoritaires, mais structurantes (dans la fonction publique, selon l’émission « C dans l’air » sur la corruption).</a:t>
            </a:r>
          </a:p>
          <a:p>
            <a:pPr algn="just" eaLnBrk="1" hangingPunct="1">
              <a:defRPr/>
            </a:pPr>
            <a:endParaRPr lang="fr-FR" sz="1200" dirty="0"/>
          </a:p>
          <a:p>
            <a:pPr eaLnBrk="1" hangingPunct="1">
              <a:defRPr/>
            </a:pPr>
            <a:r>
              <a:rPr lang="fr-FR" sz="1000" dirty="0"/>
              <a:t>Sources :a) </a:t>
            </a:r>
            <a:r>
              <a:rPr lang="fr-FR" sz="1000" dirty="0">
                <a:hlinkClick r:id="rId2"/>
              </a:rPr>
              <a:t>http://fr.wikipedia.org/wiki/Dette_publique_de_la_France</a:t>
            </a:r>
            <a:r>
              <a:rPr lang="fr-FR" sz="1000" dirty="0"/>
              <a:t>, b) </a:t>
            </a:r>
            <a:r>
              <a:rPr lang="fr-FR" sz="1000" dirty="0">
                <a:hlinkClick r:id="rId3"/>
              </a:rPr>
              <a:t>http://www.metronews.fr/info/italie-150-milliards-d-euros-de-fraude-fiscale/mlaw!GFChdeSL9iV6/</a:t>
            </a:r>
            <a:r>
              <a:rPr lang="fr-FR" sz="1000" dirty="0"/>
              <a:t>, c) Corruption : nous sommes tous responsables, Antoine </a:t>
            </a:r>
            <a:r>
              <a:rPr lang="fr-FR" sz="1000" dirty="0" err="1"/>
              <a:t>Peillon</a:t>
            </a:r>
            <a:r>
              <a:rPr lang="fr-FR" sz="1000" dirty="0"/>
              <a:t>, le Seuil, 2014.</a:t>
            </a:r>
          </a:p>
          <a:p>
            <a:pPr eaLnBrk="1" hangingPunct="1">
              <a:defRPr/>
            </a:pPr>
            <a:r>
              <a:rPr lang="fr-FR" sz="1000" dirty="0"/>
              <a:t>(°) Rapport sur la corruption au Maroc : synthèse des résultats des enquêtes d’intégrité, TRANSPARENCY MAROC, 2002.</a:t>
            </a:r>
          </a:p>
          <a:p>
            <a:pPr eaLnBrk="1" hangingPunct="1">
              <a:defRPr/>
            </a:pPr>
            <a:r>
              <a:rPr lang="fr-FR" sz="1000" dirty="0"/>
              <a:t>(*) </a:t>
            </a:r>
            <a:r>
              <a:rPr lang="fr-FR" sz="1000" i="1" dirty="0"/>
              <a:t>L'arrestation de José </a:t>
            </a:r>
            <a:r>
              <a:rPr lang="fr-FR" sz="1000" i="1" dirty="0" err="1"/>
              <a:t>Socrates</a:t>
            </a:r>
            <a:r>
              <a:rPr lang="fr-FR" sz="1000" i="1" dirty="0"/>
              <a:t> est « un séisme politique », </a:t>
            </a:r>
            <a:r>
              <a:rPr lang="fr-FR" sz="1000" dirty="0"/>
              <a:t>Hugo dos Santos, COURRIER INTERNATIONAL, 25 nov. 2014, </a:t>
            </a:r>
            <a:r>
              <a:rPr lang="fr-FR" sz="1000" dirty="0">
                <a:hlinkClick r:id="rId4"/>
              </a:rPr>
              <a:t>http://www.courrierinternational.com/article/2014/11/25/l-arrestation-de-jose-socrates-est-un-seisme-politique</a:t>
            </a:r>
            <a:r>
              <a:rPr lang="fr-FR" sz="1000" dirty="0"/>
              <a:t> </a:t>
            </a:r>
          </a:p>
          <a:p>
            <a:pPr eaLnBrk="1" hangingPunct="1">
              <a:defRPr/>
            </a:pPr>
            <a:r>
              <a:rPr lang="fr-FR" sz="1000" dirty="0"/>
              <a:t>(%) Arrangements et corruption à la Française (Questions/réponses), 20/11/2014, </a:t>
            </a:r>
            <a:r>
              <a:rPr lang="fr-FR" sz="1000" dirty="0">
                <a:hlinkClick r:id="rId5"/>
              </a:rPr>
              <a:t>http://www.france5.fr/emissions/c-dans-l-air/videos/NI_31459?onglet=tous&amp;page=2</a:t>
            </a:r>
            <a:r>
              <a:rPr lang="fr-FR" sz="1000" dirty="0"/>
              <a:t> </a:t>
            </a:r>
          </a:p>
          <a:p>
            <a:pPr eaLnBrk="1" hangingPunct="1">
              <a:defRPr/>
            </a:pPr>
            <a:r>
              <a:rPr lang="fr-FR" sz="1000" dirty="0"/>
              <a:t>(+) </a:t>
            </a:r>
            <a:r>
              <a:rPr lang="fr-FR" sz="1000" dirty="0">
                <a:hlinkClick r:id="rId6"/>
              </a:rPr>
              <a:t>http://www.lemonde.fr/economie/article/2012/07/23/l-evasion-fiscale-mondiale-dix-fois-le-pib-de-la-france_1736985_3234.html</a:t>
            </a:r>
            <a:r>
              <a:rPr lang="fr-FR" sz="1000" dirty="0"/>
              <a:t>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4433889" y="11596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3363" name="Espace réservé du numéro de diapositive 2"/>
          <p:cNvSpPr txBox="1">
            <a:spLocks/>
          </p:cNvSpPr>
          <p:nvPr/>
        </p:nvSpPr>
        <p:spPr bwMode="auto">
          <a:xfrm>
            <a:off x="8172450"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2BDBF1-38C0-4A6C-B632-8F46C3BC1AC9}" type="slidenum">
              <a:rPr lang="fr-FR" altLang="fr-FR" sz="1200">
                <a:solidFill>
                  <a:srgbClr val="898989"/>
                </a:solidFill>
              </a:rPr>
              <a:pPr algn="r" eaLnBrk="1" hangingPunct="1">
                <a:spcBef>
                  <a:spcPct val="0"/>
                </a:spcBef>
                <a:buFontTx/>
                <a:buNone/>
              </a:pPr>
              <a:t>180</a:t>
            </a:fld>
            <a:endParaRPr lang="fr-FR" altLang="fr-FR" sz="1200">
              <a:solidFill>
                <a:srgbClr val="898989"/>
              </a:solidFill>
            </a:endParaRPr>
          </a:p>
        </p:txBody>
      </p:sp>
      <p:sp>
        <p:nvSpPr>
          <p:cNvPr id="143364" name="ZoneTexte 3"/>
          <p:cNvSpPr txBox="1">
            <a:spLocks noChangeArrowheads="1"/>
          </p:cNvSpPr>
          <p:nvPr/>
        </p:nvSpPr>
        <p:spPr bwMode="auto">
          <a:xfrm>
            <a:off x="114301" y="700088"/>
            <a:ext cx="5204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4.  </a:t>
            </a:r>
            <a:r>
              <a:rPr lang="fr-FR" altLang="fr-FR" sz="1800" b="1"/>
              <a:t>Profil et mentalité des hommes corrompus (suite)</a:t>
            </a:r>
          </a:p>
        </p:txBody>
      </p:sp>
      <p:sp>
        <p:nvSpPr>
          <p:cNvPr id="143365" name="ZoneTexte 5"/>
          <p:cNvSpPr txBox="1">
            <a:spLocks noChangeArrowheads="1"/>
          </p:cNvSpPr>
          <p:nvPr/>
        </p:nvSpPr>
        <p:spPr bwMode="auto">
          <a:xfrm>
            <a:off x="104775" y="1162050"/>
            <a:ext cx="35413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chemeClr val="accent3">
                    <a:lumMod val="50000"/>
                  </a:schemeClr>
                </a:solidFill>
                <a:latin typeface="Arial" panose="020B0604020202020204" pitchFamily="34" charset="0"/>
              </a:rPr>
              <a:t>Amasseurs compulsifs</a:t>
            </a:r>
            <a:r>
              <a:rPr lang="fr-FR" altLang="fr-FR" sz="1600" dirty="0">
                <a:solidFill>
                  <a:schemeClr val="accent3">
                    <a:lumMod val="50000"/>
                  </a:schemeClr>
                </a:solidFill>
                <a:latin typeface="Arial" panose="020B0604020202020204" pitchFamily="34" charset="0"/>
              </a:rPr>
              <a:t> (suite et fin) : </a:t>
            </a:r>
          </a:p>
        </p:txBody>
      </p:sp>
      <p:sp>
        <p:nvSpPr>
          <p:cNvPr id="143366" name="ZoneTexte 6"/>
          <p:cNvSpPr txBox="1">
            <a:spLocks noChangeArrowheads="1"/>
          </p:cNvSpPr>
          <p:nvPr/>
        </p:nvSpPr>
        <p:spPr bwMode="auto">
          <a:xfrm>
            <a:off x="102063" y="1526822"/>
            <a:ext cx="885666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sz="1400" dirty="0">
                <a:solidFill>
                  <a:schemeClr val="accent3">
                    <a:lumMod val="50000"/>
                  </a:schemeClr>
                </a:solidFill>
                <a:latin typeface="+mn-lt"/>
              </a:rPr>
              <a:t>. En février 2011, la télévision tunisienne avait dévoilée la fortune colossale [déraisonnable ?] accumulée par l’ancien président tunisien, </a:t>
            </a:r>
            <a:r>
              <a:rPr lang="fr-FR" sz="1400" b="1" dirty="0">
                <a:solidFill>
                  <a:schemeClr val="accent3">
                    <a:lumMod val="50000"/>
                  </a:schemeClr>
                </a:solidFill>
                <a:latin typeface="+mn-lt"/>
              </a:rPr>
              <a:t>Ben A…</a:t>
            </a:r>
            <a:r>
              <a:rPr lang="fr-FR" sz="1400" dirty="0">
                <a:solidFill>
                  <a:schemeClr val="accent3">
                    <a:lumMod val="50000"/>
                  </a:schemeClr>
                </a:solidFill>
                <a:latin typeface="+mn-lt"/>
              </a:rPr>
              <a:t>, constituée d'or, de bijoux, de billets (devises) dont une partie était bien cachée... derrière une fausse bibliothèque, dans son </a:t>
            </a:r>
            <a:r>
              <a:rPr lang="fr-FR" sz="1400" dirty="0">
                <a:solidFill>
                  <a:schemeClr val="accent3">
                    <a:lumMod val="50000"/>
                  </a:schemeClr>
                </a:solidFill>
              </a:rPr>
              <a:t>Palais de Sidi </a:t>
            </a:r>
            <a:r>
              <a:rPr lang="fr-FR" sz="1400" dirty="0" err="1">
                <a:solidFill>
                  <a:schemeClr val="accent3">
                    <a:lumMod val="50000"/>
                  </a:schemeClr>
                </a:solidFill>
              </a:rPr>
              <a:t>Dhrif</a:t>
            </a:r>
            <a:r>
              <a:rPr lang="fr-FR" sz="1400" dirty="0">
                <a:solidFill>
                  <a:schemeClr val="accent3">
                    <a:lumMod val="50000"/>
                  </a:schemeClr>
                </a:solidFill>
              </a:rPr>
              <a:t>  (Sidi Bou Saïd) </a:t>
            </a:r>
            <a:r>
              <a:rPr lang="fr-FR" sz="1400" dirty="0">
                <a:solidFill>
                  <a:schemeClr val="accent3">
                    <a:lumMod val="50000"/>
                  </a:schemeClr>
                </a:solidFill>
                <a:latin typeface="+mn-lt"/>
              </a:rPr>
              <a:t>(Cf. Vidéos : </a:t>
            </a:r>
            <a:r>
              <a:rPr lang="fr-FR" sz="1400" dirty="0">
                <a:latin typeface="+mn-lt"/>
                <a:hlinkClick r:id="rId2"/>
              </a:rPr>
              <a:t>http://www.buzzpost.fr/2011/02/la-video-de-la-fortune-de-ben-ali.html</a:t>
            </a:r>
            <a:r>
              <a:rPr lang="fr-FR" sz="1400" dirty="0">
                <a:latin typeface="+mn-lt"/>
              </a:rPr>
              <a:t> </a:t>
            </a:r>
            <a:r>
              <a:rPr lang="fr-FR" sz="1400" dirty="0">
                <a:solidFill>
                  <a:schemeClr val="accent3">
                    <a:lumMod val="50000"/>
                  </a:schemeClr>
                </a:solidFill>
                <a:latin typeface="+mn-lt"/>
              </a:rPr>
              <a:t>&amp; </a:t>
            </a:r>
            <a:r>
              <a:rPr lang="fr-FR" sz="1400" dirty="0">
                <a:latin typeface="+mn-lt"/>
                <a:hlinkClick r:id="rId3"/>
              </a:rPr>
              <a:t>http://www.wat.tv/video/magot-ben-ali-decouvert-3eomf_2exyh_.html</a:t>
            </a:r>
            <a:r>
              <a:rPr lang="fr-FR" sz="1400" dirty="0">
                <a:latin typeface="+mn-lt"/>
              </a:rPr>
              <a:t>).</a:t>
            </a:r>
          </a:p>
          <a:p>
            <a:pPr algn="just" eaLnBrk="1" hangingPunct="1">
              <a:spcBef>
                <a:spcPct val="0"/>
              </a:spcBef>
              <a:buFontTx/>
              <a:buNone/>
            </a:pPr>
            <a:r>
              <a:rPr lang="fr-FR" sz="1400" dirty="0">
                <a:latin typeface="+mn-lt"/>
              </a:rPr>
              <a:t>. Le </a:t>
            </a:r>
            <a:r>
              <a:rPr lang="fr-FR" sz="1400" dirty="0">
                <a:hlinkClick r:id="rId4" tooltip="Surintendant des finances"/>
              </a:rPr>
              <a:t>surintendant des finances</a:t>
            </a:r>
            <a:r>
              <a:rPr lang="fr-FR" sz="1400" dirty="0"/>
              <a:t> </a:t>
            </a:r>
            <a:r>
              <a:rPr lang="fr-FR" sz="1400" dirty="0">
                <a:solidFill>
                  <a:schemeClr val="accent3">
                    <a:lumMod val="50000"/>
                  </a:schemeClr>
                </a:solidFill>
              </a:rPr>
              <a:t>(ministre) du roi Louis XIV, </a:t>
            </a:r>
            <a:r>
              <a:rPr lang="fr-FR" sz="1400" b="1" dirty="0">
                <a:solidFill>
                  <a:schemeClr val="accent3">
                    <a:lumMod val="50000"/>
                  </a:schemeClr>
                </a:solidFill>
              </a:rPr>
              <a:t>Nicolas Fouquet</a:t>
            </a:r>
            <a:r>
              <a:rPr lang="fr-FR" sz="1400" dirty="0">
                <a:solidFill>
                  <a:schemeClr val="accent3">
                    <a:lumMod val="50000"/>
                  </a:schemeClr>
                </a:solidFill>
              </a:rPr>
              <a:t>, s‘était bâti entre 1651 et 1661, une colossale fortune qui a fait de lui en 1661, l'homme le plus riche de France. L'État (le royaume de France) s’est retrouvé complètement ruiné par les intérêts des </a:t>
            </a:r>
            <a:r>
              <a:rPr lang="fr-FR" sz="1400" b="1" dirty="0">
                <a:solidFill>
                  <a:schemeClr val="accent3">
                    <a:lumMod val="50000"/>
                  </a:schemeClr>
                </a:solidFill>
              </a:rPr>
              <a:t>emprunts</a:t>
            </a:r>
            <a:r>
              <a:rPr lang="fr-FR" sz="1400" dirty="0">
                <a:solidFill>
                  <a:schemeClr val="accent3">
                    <a:lumMod val="50000"/>
                  </a:schemeClr>
                </a:solidFill>
              </a:rPr>
              <a:t> qu'il lui a fait contracter </a:t>
            </a:r>
            <a:r>
              <a:rPr lang="fr-FR" sz="1400" b="1" dirty="0">
                <a:solidFill>
                  <a:schemeClr val="accent3">
                    <a:lumMod val="50000"/>
                  </a:schemeClr>
                </a:solidFill>
              </a:rPr>
              <a:t>auprès de ses amis traitant</a:t>
            </a:r>
            <a:r>
              <a:rPr lang="fr-FR" sz="1400" dirty="0">
                <a:solidFill>
                  <a:schemeClr val="accent3">
                    <a:lumMod val="50000"/>
                  </a:schemeClr>
                </a:solidFill>
              </a:rPr>
              <a:t> ou de </a:t>
            </a:r>
            <a:r>
              <a:rPr lang="fr-FR" sz="1400" b="1" dirty="0">
                <a:solidFill>
                  <a:schemeClr val="accent3">
                    <a:lumMod val="50000"/>
                  </a:schemeClr>
                </a:solidFill>
              </a:rPr>
              <a:t>compagnies dans lesquelles il est intéressé</a:t>
            </a:r>
            <a:r>
              <a:rPr lang="fr-FR" sz="1400" dirty="0">
                <a:solidFill>
                  <a:schemeClr val="accent3">
                    <a:lumMod val="50000"/>
                  </a:schemeClr>
                </a:solidFill>
              </a:rPr>
              <a:t>, tandis que lui-même se retrouve à la tête d'une fortune fabuleuse lui permettant d'entretenir une cour et de donner des fêtes somptueuses. Ce contraste entre la prospérité de ses affaires et la ruine corrélative de son maître Louis XIV et les critiques de Colbert et  de Mazarin [sur son lit de mort], ne tardera pas à provoquer la chute ce ministre habile, jugé trop ambitieux (°). Il a été jugé, condamné et est mort en prison. Les historiens lui ont surtout reproché sa collusion avec le milieu des manieurs d'argent du</a:t>
            </a:r>
            <a:r>
              <a:rPr lang="fr-FR" sz="1400" dirty="0"/>
              <a:t> </a:t>
            </a:r>
            <a:r>
              <a:rPr lang="fr-FR" sz="1400" dirty="0">
                <a:solidFill>
                  <a:schemeClr val="accent3">
                    <a:lumMod val="50000"/>
                  </a:schemeClr>
                </a:solidFill>
              </a:rPr>
              <a:t>royaume</a:t>
            </a:r>
            <a:r>
              <a:rPr lang="fr-FR" sz="1400" u="sng" baseline="30000" dirty="0">
                <a:hlinkClick r:id="rId5"/>
              </a:rPr>
              <a:t>29</a:t>
            </a:r>
            <a:r>
              <a:rPr lang="fr-FR" sz="1400" baseline="30000" dirty="0"/>
              <a:t>,</a:t>
            </a:r>
            <a:r>
              <a:rPr lang="fr-FR" sz="1400" u="sng" baseline="30000" dirty="0">
                <a:hlinkClick r:id="rId5"/>
              </a:rPr>
              <a:t>30</a:t>
            </a:r>
            <a:r>
              <a:rPr lang="fr-FR" sz="1400" dirty="0">
                <a:solidFill>
                  <a:schemeClr val="accent3">
                    <a:lumMod val="50000"/>
                  </a:schemeClr>
                </a:solidFill>
              </a:rPr>
              <a:t>, son clientélisme et son enrichissement personnel. On peut supposer que trop de pouvoir, l’excès de confiance en soi, le sentiment de toute puissance, lié à leur intelligence, leurs succès passés, </a:t>
            </a:r>
            <a:r>
              <a:rPr lang="fr-FR" sz="1400" i="1" dirty="0">
                <a:solidFill>
                  <a:schemeClr val="accent3">
                    <a:lumMod val="50000"/>
                  </a:schemeClr>
                </a:solidFill>
              </a:rPr>
              <a:t>ont peut-être fait perdre le sens des réalités à tous ces hommes (+)</a:t>
            </a:r>
            <a:r>
              <a:rPr lang="fr-FR" sz="1400" dirty="0">
                <a:solidFill>
                  <a:schemeClr val="accent3">
                    <a:lumMod val="50000"/>
                  </a:schemeClr>
                </a:solidFill>
              </a:rPr>
              <a:t>.</a:t>
            </a:r>
          </a:p>
          <a:p>
            <a:pPr algn="just" eaLnBrk="1" hangingPunct="1">
              <a:spcBef>
                <a:spcPct val="0"/>
              </a:spcBef>
              <a:buFontTx/>
              <a:buNone/>
            </a:pPr>
            <a:r>
              <a:rPr lang="fr-FR" sz="1200" dirty="0">
                <a:solidFill>
                  <a:schemeClr val="accent3">
                    <a:lumMod val="50000"/>
                  </a:schemeClr>
                </a:solidFill>
              </a:rPr>
              <a:t>(°) La devise Fouquet était « </a:t>
            </a:r>
            <a:r>
              <a:rPr lang="fr-FR" sz="1200" i="1" dirty="0">
                <a:solidFill>
                  <a:schemeClr val="accent3">
                    <a:lumMod val="50000"/>
                  </a:schemeClr>
                </a:solidFill>
              </a:rPr>
              <a:t>Quo non </a:t>
            </a:r>
            <a:r>
              <a:rPr lang="fr-FR" sz="1200" i="1" dirty="0" err="1">
                <a:solidFill>
                  <a:schemeClr val="accent3">
                    <a:lumMod val="50000"/>
                  </a:schemeClr>
                </a:solidFill>
              </a:rPr>
              <a:t>ascendet</a:t>
            </a:r>
            <a:r>
              <a:rPr lang="fr-FR" sz="1200" i="1" dirty="0">
                <a:solidFill>
                  <a:schemeClr val="accent3">
                    <a:lumMod val="50000"/>
                  </a:schemeClr>
                </a:solidFill>
              </a:rPr>
              <a:t> ?</a:t>
            </a:r>
            <a:r>
              <a:rPr lang="fr-FR" sz="1200" dirty="0">
                <a:solidFill>
                  <a:schemeClr val="accent3">
                    <a:lumMod val="50000"/>
                  </a:schemeClr>
                </a:solidFill>
              </a:rPr>
              <a:t> » (« </a:t>
            </a:r>
            <a:r>
              <a:rPr lang="fr-FR" sz="1200" i="1" dirty="0">
                <a:solidFill>
                  <a:schemeClr val="accent3">
                    <a:lumMod val="50000"/>
                  </a:schemeClr>
                </a:solidFill>
              </a:rPr>
              <a:t>Jusqu'où ne montera-t-il pas ? </a:t>
            </a:r>
            <a:r>
              <a:rPr lang="fr-FR" sz="1200" dirty="0">
                <a:solidFill>
                  <a:schemeClr val="accent3">
                    <a:lumMod val="50000"/>
                  </a:schemeClr>
                </a:solidFill>
              </a:rPr>
              <a:t>»).  Pourtant il a terminé sa vie en prison.</a:t>
            </a:r>
          </a:p>
          <a:p>
            <a:pPr algn="just" eaLnBrk="1" hangingPunct="1">
              <a:spcBef>
                <a:spcPct val="0"/>
              </a:spcBef>
              <a:buFontTx/>
              <a:buNone/>
            </a:pPr>
            <a:r>
              <a:rPr lang="fr-FR" sz="1200" dirty="0">
                <a:solidFill>
                  <a:schemeClr val="accent3">
                    <a:lumMod val="50000"/>
                  </a:schemeClr>
                </a:solidFill>
                <a:latin typeface="+mn-lt"/>
              </a:rPr>
              <a:t>Sources : a) </a:t>
            </a:r>
            <a:r>
              <a:rPr lang="fr-FR" sz="1200" dirty="0">
                <a:latin typeface="+mn-lt"/>
                <a:hlinkClick r:id="rId5"/>
              </a:rPr>
              <a:t>http://fr.wikipedia.org/wiki/Nicolas_Fouquet</a:t>
            </a:r>
            <a:r>
              <a:rPr lang="fr-FR" sz="1200" dirty="0">
                <a:solidFill>
                  <a:schemeClr val="accent3">
                    <a:lumMod val="50000"/>
                  </a:schemeClr>
                </a:solidFill>
                <a:latin typeface="+mn-lt"/>
              </a:rPr>
              <a:t>, b)</a:t>
            </a:r>
            <a:r>
              <a:rPr lang="fr-FR" sz="1200" dirty="0">
                <a:latin typeface="+mn-lt"/>
              </a:rPr>
              <a:t> </a:t>
            </a:r>
            <a:r>
              <a:rPr lang="fr-FR" sz="1200" dirty="0">
                <a:latin typeface="+mn-lt"/>
                <a:hlinkClick r:id="rId6"/>
              </a:rPr>
              <a:t>http://fr.wikipedia.org/wiki/Zine_el-Abidine_Ben_Ali</a:t>
            </a:r>
            <a:r>
              <a:rPr lang="fr-FR" sz="1200" dirty="0">
                <a:latin typeface="+mn-lt"/>
              </a:rPr>
              <a:t>  </a:t>
            </a:r>
          </a:p>
        </p:txBody>
      </p:sp>
      <p:sp>
        <p:nvSpPr>
          <p:cNvPr id="143367" name="ZoneTexte 3"/>
          <p:cNvSpPr txBox="1">
            <a:spLocks noChangeArrowheads="1"/>
          </p:cNvSpPr>
          <p:nvPr/>
        </p:nvSpPr>
        <p:spPr bwMode="auto">
          <a:xfrm>
            <a:off x="114300" y="23336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60" y="5017005"/>
            <a:ext cx="2095500" cy="1428751"/>
          </a:xfrm>
          <a:prstGeom prst="rect">
            <a:avLst/>
          </a:prstGeom>
        </p:spPr>
      </p:pic>
      <p:sp>
        <p:nvSpPr>
          <p:cNvPr id="3" name="ZoneTexte 2"/>
          <p:cNvSpPr txBox="1"/>
          <p:nvPr/>
        </p:nvSpPr>
        <p:spPr>
          <a:xfrm>
            <a:off x="0" y="6512449"/>
            <a:ext cx="9144000" cy="276999"/>
          </a:xfrm>
          <a:prstGeom prst="rect">
            <a:avLst/>
          </a:prstGeom>
          <a:noFill/>
        </p:spPr>
        <p:txBody>
          <a:bodyPr wrap="square" rtlCol="0">
            <a:spAutoFit/>
          </a:bodyPr>
          <a:lstStyle/>
          <a:p>
            <a:pPr algn="ctr"/>
            <a:r>
              <a:rPr lang="fr-FR" sz="1200" dirty="0">
                <a:latin typeface="Calibri" panose="020F0502020204030204" pitchFamily="34" charset="0"/>
              </a:rPr>
              <a:t>↑ </a:t>
            </a:r>
            <a:r>
              <a:rPr lang="fr-FR" sz="1200" dirty="0"/>
              <a:t>Fortune de Ben A.., Source : </a:t>
            </a:r>
            <a:r>
              <a:rPr lang="fr-FR" sz="1200" dirty="0">
                <a:hlinkClick r:id="rId8"/>
              </a:rPr>
              <a:t>http://www.almanar.com.lb/english/adetails.php?fromval=2&amp;cid=65&amp;frid=21&amp;seccatid=65&amp;eid=41876</a:t>
            </a:r>
            <a:endParaRPr lang="fr-FR" sz="1200" dirty="0"/>
          </a:p>
        </p:txBody>
      </p:sp>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2439" y="4608508"/>
            <a:ext cx="939741" cy="1566235"/>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9919" y="5200073"/>
            <a:ext cx="1029643" cy="1140528"/>
          </a:xfrm>
          <a:prstGeom prst="rect">
            <a:avLst/>
          </a:prstGeom>
        </p:spPr>
      </p:pic>
      <p:sp>
        <p:nvSpPr>
          <p:cNvPr id="7" name="Rectangle 6"/>
          <p:cNvSpPr/>
          <p:nvPr/>
        </p:nvSpPr>
        <p:spPr>
          <a:xfrm>
            <a:off x="7851661" y="6202103"/>
            <a:ext cx="1292341" cy="276999"/>
          </a:xfrm>
          <a:prstGeom prst="rect">
            <a:avLst/>
          </a:prstGeom>
        </p:spPr>
        <p:txBody>
          <a:bodyPr wrap="none">
            <a:spAutoFit/>
          </a:bodyPr>
          <a:lstStyle/>
          <a:p>
            <a:r>
              <a:rPr lang="fr-FR" sz="1200" dirty="0"/>
              <a:t>Nicolas Fouquet</a:t>
            </a:r>
          </a:p>
        </p:txBody>
      </p:sp>
      <p:sp>
        <p:nvSpPr>
          <p:cNvPr id="15" name="Rectangle 14"/>
          <p:cNvSpPr/>
          <p:nvPr/>
        </p:nvSpPr>
        <p:spPr>
          <a:xfrm>
            <a:off x="4433888" y="5269034"/>
            <a:ext cx="2309648" cy="1015663"/>
          </a:xfrm>
          <a:prstGeom prst="rect">
            <a:avLst/>
          </a:prstGeom>
        </p:spPr>
        <p:txBody>
          <a:bodyPr wrap="square">
            <a:spAutoFit/>
          </a:bodyPr>
          <a:lstStyle/>
          <a:p>
            <a:pPr algn="ctr"/>
            <a:r>
              <a:rPr lang="fr-FR" sz="1200" dirty="0">
                <a:solidFill>
                  <a:schemeClr val="accent3">
                    <a:lumMod val="50000"/>
                  </a:schemeClr>
                </a:solidFill>
              </a:rPr>
              <a:t>Le blason de Nicolas Fouquet à l’écureuil caractéristique, animal dont il a eu, semble-t-il, le même comportement accumulateur </a:t>
            </a:r>
            <a:r>
              <a:rPr lang="fr-FR" sz="1200" dirty="0">
                <a:solidFill>
                  <a:schemeClr val="accent3">
                    <a:lumMod val="50000"/>
                  </a:schemeClr>
                </a:solidFill>
                <a:latin typeface="Calibri" panose="020F0502020204030204" pitchFamily="34" charset="0"/>
              </a:rPr>
              <a:t>→</a:t>
            </a:r>
            <a:endParaRPr lang="fr-FR" sz="1200" dirty="0">
              <a:solidFill>
                <a:schemeClr val="accent3">
                  <a:lumMod val="50000"/>
                </a:schemeClr>
              </a:solidFill>
            </a:endParaRPr>
          </a:p>
        </p:txBody>
      </p:sp>
      <p:sp>
        <p:nvSpPr>
          <p:cNvPr id="4" name="ZoneTexte 3"/>
          <p:cNvSpPr txBox="1"/>
          <p:nvPr/>
        </p:nvSpPr>
        <p:spPr>
          <a:xfrm>
            <a:off x="2315256" y="5148417"/>
            <a:ext cx="2118632" cy="1200329"/>
          </a:xfrm>
          <a:prstGeom prst="rect">
            <a:avLst/>
          </a:prstGeom>
          <a:noFill/>
        </p:spPr>
        <p:txBody>
          <a:bodyPr wrap="square" rtlCol="0">
            <a:spAutoFit/>
          </a:bodyPr>
          <a:lstStyle/>
          <a:p>
            <a:pPr algn="just"/>
            <a:r>
              <a:rPr lang="fr-FR" sz="1200" dirty="0">
                <a:solidFill>
                  <a:schemeClr val="accent3">
                    <a:lumMod val="50000"/>
                  </a:schemeClr>
                </a:solidFill>
              </a:rPr>
              <a:t>(+) Le goût du risque, chez des personnes intelligente, peut se transformer, chez eux, en une addiction (une sorte de déséquilibre compulsif).</a:t>
            </a:r>
          </a:p>
        </p:txBody>
      </p:sp>
    </p:spTree>
    <p:extLst>
      <p:ext uri="{BB962C8B-B14F-4D97-AF65-F5344CB8AC3E}">
        <p14:creationId xmlns:p14="http://schemas.microsoft.com/office/powerpoint/2010/main" val="19340662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ChangeArrowheads="1"/>
          </p:cNvSpPr>
          <p:nvPr/>
        </p:nvSpPr>
        <p:spPr bwMode="auto">
          <a:xfrm>
            <a:off x="4427539"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4387" name="Espace réservé du numéro de diapositive 2"/>
          <p:cNvSpPr txBox="1">
            <a:spLocks/>
          </p:cNvSpPr>
          <p:nvPr/>
        </p:nvSpPr>
        <p:spPr bwMode="auto">
          <a:xfrm>
            <a:off x="250827" y="115889"/>
            <a:ext cx="5873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82DAE16-6B81-49F7-92D4-72722E56D0FE}" type="slidenum">
              <a:rPr lang="fr-FR" altLang="fr-FR" sz="1200">
                <a:solidFill>
                  <a:srgbClr val="898989"/>
                </a:solidFill>
              </a:rPr>
              <a:pPr algn="r" eaLnBrk="1" hangingPunct="1">
                <a:spcBef>
                  <a:spcPct val="0"/>
                </a:spcBef>
                <a:buFontTx/>
                <a:buNone/>
              </a:pPr>
              <a:t>181</a:t>
            </a:fld>
            <a:endParaRPr lang="fr-FR" altLang="fr-FR" sz="1200">
              <a:solidFill>
                <a:srgbClr val="898989"/>
              </a:solidFill>
            </a:endParaRPr>
          </a:p>
        </p:txBody>
      </p:sp>
      <p:sp>
        <p:nvSpPr>
          <p:cNvPr id="144388" name="ZoneTexte 3"/>
          <p:cNvSpPr txBox="1">
            <a:spLocks noChangeArrowheads="1"/>
          </p:cNvSpPr>
          <p:nvPr/>
        </p:nvSpPr>
        <p:spPr bwMode="auto">
          <a:xfrm>
            <a:off x="179388" y="476251"/>
            <a:ext cx="482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44389" name="ZoneTexte 3"/>
          <p:cNvSpPr txBox="1">
            <a:spLocks noChangeArrowheads="1"/>
          </p:cNvSpPr>
          <p:nvPr/>
        </p:nvSpPr>
        <p:spPr bwMode="auto">
          <a:xfrm>
            <a:off x="179390" y="908051"/>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et mentalité des hommes corrompus (suite)</a:t>
            </a:r>
          </a:p>
        </p:txBody>
      </p:sp>
      <p:sp>
        <p:nvSpPr>
          <p:cNvPr id="144390" name="Text Box 5"/>
          <p:cNvSpPr txBox="1">
            <a:spLocks noChangeArrowheads="1"/>
          </p:cNvSpPr>
          <p:nvPr/>
        </p:nvSpPr>
        <p:spPr bwMode="auto">
          <a:xfrm>
            <a:off x="252413" y="1268413"/>
            <a:ext cx="87122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  </a:t>
            </a:r>
            <a:r>
              <a:rPr lang="fr-FR" altLang="fr-FR" sz="1600" b="1">
                <a:latin typeface="Arial" panose="020B0604020202020204" pitchFamily="34" charset="0"/>
              </a:rPr>
              <a:t>Absence de sens civique, de conscience morale,</a:t>
            </a:r>
            <a:r>
              <a:rPr lang="fr-FR" altLang="fr-FR" sz="1600">
                <a:latin typeface="Arial" panose="020B0604020202020204" pitchFamily="34" charset="0"/>
              </a:rPr>
              <a:t> de préoccupation du bien public, du bien être du peuple, de l’avenir du pays ou de la planète (°).</a:t>
            </a:r>
          </a:p>
          <a:p>
            <a:pPr algn="just" eaLnBrk="1" hangingPunct="1">
              <a:spcBef>
                <a:spcPct val="0"/>
              </a:spcBef>
            </a:pPr>
            <a:r>
              <a:rPr lang="fr-FR" altLang="fr-FR" sz="1600">
                <a:latin typeface="Arial" panose="020B0604020202020204" pitchFamily="34" charset="0"/>
              </a:rPr>
              <a:t> préoccupation exclusive pour son intérêt immédiat, son prestige et non pour son intégrité moral ou son honnêteté (paraître est plus important qu’être). (Goût du risque pour certains).</a:t>
            </a:r>
          </a:p>
          <a:p>
            <a:pPr algn="just" eaLnBrk="1" hangingPunct="1">
              <a:spcBef>
                <a:spcPct val="0"/>
              </a:spcBef>
            </a:pPr>
            <a:r>
              <a:rPr lang="fr-FR" altLang="fr-FR" sz="1600">
                <a:latin typeface="Arial" panose="020B0604020202020204" pitchFamily="34" charset="0"/>
              </a:rPr>
              <a:t> égoïsme, vanité (voire </a:t>
            </a:r>
            <a:r>
              <a:rPr lang="fr-FR" altLang="fr-FR" sz="1600" i="1">
                <a:latin typeface="Arial" panose="020B0604020202020204" pitchFamily="34" charset="0"/>
              </a:rPr>
              <a:t>mentalité narcissique &amp; perverse </a:t>
            </a:r>
            <a:r>
              <a:rPr lang="fr-FR" altLang="fr-FR" sz="1600">
                <a:latin typeface="Arial" panose="020B0604020202020204" pitchFamily="34" charset="0"/>
              </a:rPr>
              <a:t>(+), voire </a:t>
            </a:r>
            <a:r>
              <a:rPr lang="fr-FR" altLang="fr-FR" sz="1600" i="1">
                <a:latin typeface="Arial" panose="020B0604020202020204" pitchFamily="34" charset="0"/>
              </a:rPr>
              <a:t>psychopathique, manipulateurs à la limite de la folie (mais sans être fous), comme Robert Mugabe</a:t>
            </a:r>
            <a:r>
              <a:rPr lang="fr-FR" altLang="fr-FR" sz="1600">
                <a:latin typeface="Arial" panose="020B0604020202020204" pitchFamily="34" charset="0"/>
              </a:rPr>
              <a:t>). </a:t>
            </a:r>
          </a:p>
          <a:p>
            <a:pPr algn="just" eaLnBrk="1" hangingPunct="1">
              <a:spcBef>
                <a:spcPct val="0"/>
              </a:spcBef>
            </a:pPr>
            <a:r>
              <a:rPr lang="fr-FR" altLang="fr-FR" sz="1600">
                <a:latin typeface="Arial" panose="020B0604020202020204" pitchFamily="34" charset="0"/>
              </a:rPr>
              <a:t> une certaine ruse et duplicité (et une capacité de dissimulation et de mensonge, certains corrompus étant décrits comme « </a:t>
            </a:r>
            <a:r>
              <a:rPr lang="fr-FR" altLang="fr-FR" sz="1600" i="1">
                <a:latin typeface="Arial" panose="020B0604020202020204" pitchFamily="34" charset="0"/>
              </a:rPr>
              <a:t>menteurs comme des arracheurs de dents</a:t>
            </a:r>
            <a:r>
              <a:rPr lang="fr-FR" altLang="fr-FR" sz="1600">
                <a:latin typeface="Arial" panose="020B0604020202020204" pitchFamily="34" charset="0"/>
              </a:rPr>
              <a:t> »).</a:t>
            </a:r>
          </a:p>
          <a:p>
            <a:pPr algn="just" eaLnBrk="1" hangingPunct="1">
              <a:spcBef>
                <a:spcPct val="0"/>
              </a:spcBef>
              <a:buFontTx/>
              <a:buNone/>
            </a:pPr>
            <a:r>
              <a:rPr lang="fr-FR" altLang="fr-FR" sz="1600">
                <a:latin typeface="Arial" panose="020B0604020202020204" pitchFamily="34" charset="0"/>
              </a:rPr>
              <a:t>(°) mentalité du type « après moi, le déluge ». Dès qu’on peut occuper un poste de pouvoir, on pille au maximum les richesses du pays, sachant qu’on ne restera pas éternellement à ce poste (et donc on prépare à l’avance ses « vieux jours », voire ceux de sa famille).</a:t>
            </a:r>
          </a:p>
          <a:p>
            <a:pPr algn="just" eaLnBrk="1" hangingPunct="1">
              <a:spcBef>
                <a:spcPct val="0"/>
              </a:spcBef>
              <a:buFontTx/>
              <a:buNone/>
            </a:pPr>
            <a:r>
              <a:rPr lang="fr-FR" altLang="fr-FR" sz="1200" i="1">
                <a:latin typeface="Arial" panose="020B0604020202020204" pitchFamily="34" charset="0"/>
              </a:rPr>
              <a:t>(+) 7 pistes pour reconnaître un pervers narcissique</a:t>
            </a:r>
            <a:r>
              <a:rPr lang="fr-FR" altLang="fr-FR" sz="1200">
                <a:latin typeface="Arial" panose="020B0604020202020204" pitchFamily="34" charset="0"/>
              </a:rPr>
              <a:t>, </a:t>
            </a:r>
            <a:r>
              <a:rPr lang="fr-FR" altLang="fr-FR" sz="1200">
                <a:latin typeface="Arial" panose="020B0604020202020204" pitchFamily="34" charset="0"/>
                <a:hlinkClick r:id="rId2"/>
              </a:rPr>
              <a:t>http://sante.planet.fr/troubles-psychologiques-7-pistes-pour-reconnaitre-un-pervers-narcissique.366065.107.html?xtor=EPR-26-360418%5BMedisite-A-la-Une%5D-20130609</a:t>
            </a:r>
            <a:r>
              <a:rPr lang="fr-FR" altLang="fr-FR" sz="1200">
                <a:latin typeface="Arial" panose="020B0604020202020204" pitchFamily="34" charset="0"/>
              </a:rPr>
              <a:t>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Il existe souvent un couple associant corrupteur et corrompu, que l’un ou l’autre soit actif ou passif !</a:t>
            </a:r>
          </a:p>
          <a:p>
            <a:pPr algn="just" eaLnBrk="1" hangingPunct="1">
              <a:spcBef>
                <a:spcPct val="0"/>
              </a:spcBef>
            </a:pPr>
            <a:r>
              <a:rPr lang="fr-FR" altLang="fr-FR" sz="1600">
                <a:latin typeface="Arial" panose="020B0604020202020204" pitchFamily="34" charset="0"/>
              </a:rPr>
              <a:t> Le corrupteur attendra, par exemple, des dessous de tables de sociétés, ce dessous de table étant la condition nécessaire pour que celles-ci puissent espérer obtenir la signature de contrats avec le corrompu.  </a:t>
            </a:r>
          </a:p>
          <a:p>
            <a:pPr algn="just" eaLnBrk="1" hangingPunct="1">
              <a:spcBef>
                <a:spcPct val="0"/>
              </a:spcBef>
            </a:pPr>
            <a:r>
              <a:rPr lang="fr-FR" altLang="fr-FR" sz="1600">
                <a:latin typeface="Arial" panose="020B0604020202020204" pitchFamily="34" charset="0"/>
              </a:rPr>
              <a:t> La société peut aussi tenter activement de corrompre celui qui dont elle veut une réponse favorable à leur sollicitation ou demande. </a:t>
            </a:r>
          </a:p>
          <a:p>
            <a:pPr algn="just" eaLnBrk="1" hangingPunct="1">
              <a:spcBef>
                <a:spcPct val="0"/>
              </a:spcBef>
            </a:pPr>
            <a:r>
              <a:rPr lang="fr-FR" altLang="fr-FR" sz="1600">
                <a:latin typeface="Arial" panose="020B0604020202020204" pitchFamily="34" charset="0"/>
              </a:rPr>
              <a:t> </a:t>
            </a:r>
            <a:r>
              <a:rPr lang="fr-FR" altLang="fr-FR" sz="1600" u="sng">
                <a:latin typeface="Arial" panose="020B0604020202020204" pitchFamily="34" charset="0"/>
              </a:rPr>
              <a:t>Note</a:t>
            </a:r>
            <a:r>
              <a:rPr lang="fr-FR" altLang="fr-FR" sz="1600">
                <a:latin typeface="Arial" panose="020B0604020202020204" pitchFamily="34" charset="0"/>
              </a:rPr>
              <a:t> : voir aussi l’annexe </a:t>
            </a:r>
            <a:r>
              <a:rPr lang="fr-FR" altLang="fr-FR" sz="1600" i="1">
                <a:latin typeface="Arial" panose="020B0604020202020204" pitchFamily="34" charset="0"/>
              </a:rPr>
              <a:t>Le point de vue des « mis en causes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ChangeArrowheads="1"/>
          </p:cNvSpPr>
          <p:nvPr/>
        </p:nvSpPr>
        <p:spPr bwMode="auto">
          <a:xfrm>
            <a:off x="45720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5411" name="Espace réservé du numéro de diapositive 2"/>
          <p:cNvSpPr txBox="1">
            <a:spLocks/>
          </p:cNvSpPr>
          <p:nvPr/>
        </p:nvSpPr>
        <p:spPr bwMode="auto">
          <a:xfrm>
            <a:off x="8316915" y="188913"/>
            <a:ext cx="5873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813B8B1-C15E-4193-8A6B-0195024E29E0}" type="slidenum">
              <a:rPr lang="fr-FR" altLang="fr-FR" sz="1200">
                <a:solidFill>
                  <a:srgbClr val="898989"/>
                </a:solidFill>
              </a:rPr>
              <a:pPr algn="r" eaLnBrk="1" hangingPunct="1">
                <a:spcBef>
                  <a:spcPct val="0"/>
                </a:spcBef>
                <a:buFontTx/>
                <a:buNone/>
              </a:pPr>
              <a:t>182</a:t>
            </a:fld>
            <a:endParaRPr lang="fr-FR" altLang="fr-FR" sz="1200">
              <a:solidFill>
                <a:srgbClr val="898989"/>
              </a:solidFill>
            </a:endParaRPr>
          </a:p>
        </p:txBody>
      </p:sp>
      <p:sp>
        <p:nvSpPr>
          <p:cNvPr id="145412" name="ZoneTexte 3"/>
          <p:cNvSpPr txBox="1">
            <a:spLocks noChangeArrowheads="1"/>
          </p:cNvSpPr>
          <p:nvPr/>
        </p:nvSpPr>
        <p:spPr bwMode="auto">
          <a:xfrm>
            <a:off x="107950" y="188913"/>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45413" name="ZoneTexte 3"/>
          <p:cNvSpPr txBox="1">
            <a:spLocks noChangeArrowheads="1"/>
          </p:cNvSpPr>
          <p:nvPr/>
        </p:nvSpPr>
        <p:spPr bwMode="auto">
          <a:xfrm>
            <a:off x="179390" y="908051"/>
            <a:ext cx="5379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9.4.  </a:t>
            </a:r>
            <a:r>
              <a:rPr lang="fr-FR" altLang="fr-FR" sz="1800" b="1"/>
              <a:t>Profil et mentalité des hommes corrompus (suite)</a:t>
            </a:r>
          </a:p>
        </p:txBody>
      </p:sp>
      <p:graphicFrame>
        <p:nvGraphicFramePr>
          <p:cNvPr id="7" name="Tableau 6"/>
          <p:cNvGraphicFramePr>
            <a:graphicFrameLocks noGrp="1"/>
          </p:cNvGraphicFramePr>
          <p:nvPr>
            <p:extLst>
              <p:ext uri="{D42A27DB-BD31-4B8C-83A1-F6EECF244321}">
                <p14:modId xmlns:p14="http://schemas.microsoft.com/office/powerpoint/2010/main" val="533618801"/>
              </p:ext>
            </p:extLst>
          </p:nvPr>
        </p:nvGraphicFramePr>
        <p:xfrm>
          <a:off x="323850" y="1397001"/>
          <a:ext cx="8424614" cy="3967769"/>
        </p:xfrm>
        <a:graphic>
          <a:graphicData uri="http://schemas.openxmlformats.org/drawingml/2006/table">
            <a:tbl>
              <a:tblPr firstRow="1" bandRow="1">
                <a:tableStyleId>{5C22544A-7EE6-4342-B048-85BDC9FD1C3A}</a:tableStyleId>
              </a:tblPr>
              <a:tblGrid>
                <a:gridCol w="4212307">
                  <a:extLst>
                    <a:ext uri="{9D8B030D-6E8A-4147-A177-3AD203B41FA5}">
                      <a16:colId xmlns:a16="http://schemas.microsoft.com/office/drawing/2014/main" val="20000"/>
                    </a:ext>
                  </a:extLst>
                </a:gridCol>
                <a:gridCol w="4212307">
                  <a:extLst>
                    <a:ext uri="{9D8B030D-6E8A-4147-A177-3AD203B41FA5}">
                      <a16:colId xmlns:a16="http://schemas.microsoft.com/office/drawing/2014/main" val="20001"/>
                    </a:ext>
                  </a:extLst>
                </a:gridCol>
              </a:tblGrid>
              <a:tr h="274317">
                <a:tc>
                  <a:txBody>
                    <a:bodyPr/>
                    <a:lstStyle/>
                    <a:p>
                      <a:r>
                        <a:rPr lang="fr-FR" sz="1200" b="1" dirty="0">
                          <a:solidFill>
                            <a:schemeClr val="tx1"/>
                          </a:solidFill>
                        </a:rPr>
                        <a:t>Valeurs d’un</a:t>
                      </a:r>
                      <a:r>
                        <a:rPr lang="fr-FR" sz="1200" b="1" baseline="0" dirty="0">
                          <a:solidFill>
                            <a:schemeClr val="tx1"/>
                          </a:solidFill>
                        </a:rPr>
                        <a:t> honnête homme ou d’un homme vertueux</a:t>
                      </a:r>
                      <a:endParaRPr lang="fr-FR" sz="1200" b="1" dirty="0">
                        <a:solidFill>
                          <a:schemeClr val="tx1"/>
                        </a:solidFill>
                      </a:endParaRPr>
                    </a:p>
                  </a:txBody>
                  <a:tcPr marL="91433" marR="9143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solidFill>
                        </a:rPr>
                        <a:t>Valeurs d’un</a:t>
                      </a:r>
                      <a:r>
                        <a:rPr lang="fr-FR" sz="1200" b="1" baseline="0" dirty="0">
                          <a:solidFill>
                            <a:schemeClr val="tx1"/>
                          </a:solidFill>
                        </a:rPr>
                        <a:t> homme corrompu ou cynique</a:t>
                      </a:r>
                      <a:endParaRPr lang="fr-FR" sz="1200" b="1" dirty="0">
                        <a:solidFill>
                          <a:schemeClr val="tx1"/>
                        </a:solidFill>
                      </a:endParaRPr>
                    </a:p>
                  </a:txBody>
                  <a:tcPr marL="91433" marR="9143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93451">
                <a:tc>
                  <a:txBody>
                    <a:bodyPr/>
                    <a:lstStyle/>
                    <a:p>
                      <a:pPr>
                        <a:buFont typeface="Arial" pitchFamily="34" charset="0"/>
                        <a:buChar char="•"/>
                      </a:pPr>
                      <a:r>
                        <a:rPr lang="fr-FR" sz="1200" b="0" i="0" kern="1200" dirty="0">
                          <a:solidFill>
                            <a:schemeClr val="dk1"/>
                          </a:solidFill>
                          <a:latin typeface="+mn-lt"/>
                          <a:ea typeface="+mn-ea"/>
                          <a:cs typeface="+mn-cs"/>
                        </a:rPr>
                        <a:t>L’humaniste,</a:t>
                      </a:r>
                    </a:p>
                    <a:p>
                      <a:pPr>
                        <a:buFont typeface="Arial" pitchFamily="34" charset="0"/>
                        <a:buChar char="•"/>
                      </a:pPr>
                      <a:r>
                        <a:rPr lang="fr-FR" sz="1200" b="0" i="0" kern="1200" dirty="0">
                          <a:solidFill>
                            <a:schemeClr val="dk1"/>
                          </a:solidFill>
                          <a:latin typeface="+mn-lt"/>
                          <a:ea typeface="+mn-ea"/>
                          <a:cs typeface="+mn-cs"/>
                        </a:rPr>
                        <a:t>Les droits de l’Homme,</a:t>
                      </a:r>
                    </a:p>
                    <a:p>
                      <a:pPr>
                        <a:buFont typeface="Arial" pitchFamily="34" charset="0"/>
                        <a:buChar char="•"/>
                      </a:pPr>
                      <a:r>
                        <a:rPr lang="fr-FR" sz="1200" b="0" dirty="0">
                          <a:solidFill>
                            <a:schemeClr val="tx1"/>
                          </a:solidFill>
                        </a:rPr>
                        <a:t>la démocratie,</a:t>
                      </a:r>
                    </a:p>
                    <a:p>
                      <a:pPr>
                        <a:buFont typeface="Arial" pitchFamily="34" charset="0"/>
                        <a:buChar char="•"/>
                      </a:pPr>
                      <a:r>
                        <a:rPr lang="fr-FR" sz="1200" b="0" dirty="0">
                          <a:solidFill>
                            <a:schemeClr val="tx1"/>
                          </a:solidFill>
                        </a:rPr>
                        <a:t>la laïcité,</a:t>
                      </a:r>
                    </a:p>
                    <a:p>
                      <a:pPr>
                        <a:buFont typeface="Arial" pitchFamily="34" charset="0"/>
                        <a:buChar char="•"/>
                      </a:pPr>
                      <a:r>
                        <a:rPr lang="fr-FR" sz="1200" b="0" dirty="0">
                          <a:solidFill>
                            <a:schemeClr val="tx1"/>
                          </a:solidFill>
                        </a:rPr>
                        <a:t>l’économie sociale,</a:t>
                      </a:r>
                    </a:p>
                    <a:p>
                      <a:pPr>
                        <a:buFont typeface="Arial" pitchFamily="34" charset="0"/>
                        <a:buChar char="•"/>
                      </a:pPr>
                      <a:r>
                        <a:rPr lang="fr-FR" sz="1200" b="0" dirty="0">
                          <a:solidFill>
                            <a:schemeClr val="tx1"/>
                          </a:solidFill>
                        </a:rPr>
                        <a:t>la citoyenneté du monde,</a:t>
                      </a:r>
                    </a:p>
                    <a:p>
                      <a:pPr>
                        <a:buFont typeface="Arial" pitchFamily="34" charset="0"/>
                        <a:buChar char="•"/>
                      </a:pPr>
                      <a:r>
                        <a:rPr lang="fr-FR" sz="1200" b="0" dirty="0">
                          <a:solidFill>
                            <a:schemeClr val="tx1"/>
                          </a:solidFill>
                        </a:rPr>
                        <a:t>le pacifisme,</a:t>
                      </a:r>
                    </a:p>
                    <a:p>
                      <a:pPr>
                        <a:buFont typeface="Arial" pitchFamily="34" charset="0"/>
                        <a:buChar char="•"/>
                      </a:pPr>
                      <a:r>
                        <a:rPr lang="fr-FR" sz="1200" b="0" dirty="0">
                          <a:solidFill>
                            <a:schemeClr val="tx1"/>
                          </a:solidFill>
                        </a:rPr>
                        <a:t>l’écologie profonde,</a:t>
                      </a:r>
                    </a:p>
                    <a:p>
                      <a:pPr>
                        <a:buFont typeface="Arial" pitchFamily="34" charset="0"/>
                        <a:buChar char="•"/>
                      </a:pPr>
                      <a:r>
                        <a:rPr lang="fr-FR" sz="1200" b="0" dirty="0">
                          <a:solidFill>
                            <a:schemeClr val="tx1"/>
                          </a:solidFill>
                        </a:rPr>
                        <a:t>le féminisme universaliste,</a:t>
                      </a:r>
                    </a:p>
                    <a:p>
                      <a:pPr>
                        <a:buFont typeface="Arial" pitchFamily="34" charset="0"/>
                        <a:buChar char="•"/>
                      </a:pPr>
                      <a:r>
                        <a:rPr lang="fr-FR" sz="1200" b="0" dirty="0">
                          <a:solidFill>
                            <a:schemeClr val="tx1"/>
                          </a:solidFill>
                        </a:rPr>
                        <a:t>l’émancipation de l’homme,</a:t>
                      </a:r>
                    </a:p>
                    <a:p>
                      <a:pPr>
                        <a:buFont typeface="Arial" pitchFamily="34" charset="0"/>
                        <a:buChar char="•"/>
                      </a:pPr>
                      <a:r>
                        <a:rPr lang="fr-FR" sz="1200" b="0" dirty="0">
                          <a:solidFill>
                            <a:schemeClr val="tx1"/>
                          </a:solidFill>
                        </a:rPr>
                        <a:t>le libre-arbitre et la libre-pensée,</a:t>
                      </a:r>
                    </a:p>
                    <a:p>
                      <a:pPr>
                        <a:buFont typeface="Arial" pitchFamily="34" charset="0"/>
                        <a:buChar char="•"/>
                      </a:pPr>
                      <a:r>
                        <a:rPr lang="fr-FR" sz="1200" b="0" dirty="0">
                          <a:solidFill>
                            <a:schemeClr val="tx1"/>
                          </a:solidFill>
                        </a:rPr>
                        <a:t>la connaissance de soi,</a:t>
                      </a:r>
                    </a:p>
                    <a:p>
                      <a:pPr>
                        <a:buFont typeface="Arial" pitchFamily="34" charset="0"/>
                        <a:buChar char="•"/>
                      </a:pPr>
                      <a:r>
                        <a:rPr lang="fr-FR" sz="1200" b="0" dirty="0">
                          <a:solidFill>
                            <a:schemeClr val="tx1"/>
                          </a:solidFill>
                        </a:rPr>
                        <a:t>le perfectionnement humain,</a:t>
                      </a:r>
                    </a:p>
                    <a:p>
                      <a:pPr>
                        <a:buFont typeface="Arial" pitchFamily="34" charset="0"/>
                        <a:buChar char="•"/>
                      </a:pPr>
                      <a:r>
                        <a:rPr lang="fr-FR" sz="1200" b="0" dirty="0">
                          <a:solidFill>
                            <a:schemeClr val="tx1"/>
                          </a:solidFill>
                        </a:rPr>
                        <a:t>l’amour de la connaissance et de la culture,</a:t>
                      </a:r>
                    </a:p>
                    <a:p>
                      <a:pPr>
                        <a:buFont typeface="Arial" pitchFamily="34" charset="0"/>
                        <a:buChar char="•"/>
                      </a:pPr>
                      <a:r>
                        <a:rPr lang="fr-FR" sz="1200" b="0" dirty="0">
                          <a:solidFill>
                            <a:schemeClr val="tx1"/>
                          </a:solidFill>
                        </a:rPr>
                        <a:t>l’altruisme et la solidarité,</a:t>
                      </a:r>
                    </a:p>
                    <a:p>
                      <a:pPr>
                        <a:buFont typeface="Arial" pitchFamily="34" charset="0"/>
                        <a:buChar char="•"/>
                      </a:pPr>
                      <a:r>
                        <a:rPr lang="fr-FR" sz="1200" b="0" dirty="0">
                          <a:solidFill>
                            <a:schemeClr val="tx1"/>
                          </a:solidFill>
                        </a:rPr>
                        <a:t>la fraternité et l’égalité,</a:t>
                      </a:r>
                    </a:p>
                    <a:p>
                      <a:pPr>
                        <a:buFont typeface="Arial" pitchFamily="34" charset="0"/>
                        <a:buChar char="•"/>
                      </a:pPr>
                      <a:r>
                        <a:rPr lang="fr-FR" sz="1200" b="0" dirty="0">
                          <a:solidFill>
                            <a:schemeClr val="tx1"/>
                          </a:solidFill>
                        </a:rPr>
                        <a:t>la tolérance et le respect de la dignité humaine,</a:t>
                      </a:r>
                    </a:p>
                    <a:p>
                      <a:pPr>
                        <a:buFont typeface="Arial" pitchFamily="34" charset="0"/>
                        <a:buChar char="•"/>
                      </a:pPr>
                      <a:r>
                        <a:rPr lang="fr-FR" sz="1200" b="0" dirty="0">
                          <a:solidFill>
                            <a:schemeClr val="tx1"/>
                          </a:solidFill>
                        </a:rPr>
                        <a:t>le droit au bonheur.</a:t>
                      </a:r>
                    </a:p>
                    <a:p>
                      <a:pPr>
                        <a:buFont typeface="Arial" pitchFamily="34" charset="0"/>
                        <a:buChar char="•"/>
                      </a:pPr>
                      <a:r>
                        <a:rPr lang="fr-FR" sz="1200" b="0" dirty="0">
                          <a:solidFill>
                            <a:schemeClr val="tx1"/>
                          </a:solidFill>
                        </a:rPr>
                        <a:t> l’honnêteté.</a:t>
                      </a:r>
                    </a:p>
                  </a:txBody>
                  <a:tcPr marL="91433" marR="9143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Font typeface="Arial" pitchFamily="34" charset="0"/>
                        <a:buChar char="•"/>
                      </a:pPr>
                      <a:r>
                        <a:rPr lang="fr-FR" sz="1200" b="0" dirty="0">
                          <a:solidFill>
                            <a:schemeClr val="tx1"/>
                          </a:solidFill>
                        </a:rPr>
                        <a:t> Les</a:t>
                      </a:r>
                      <a:r>
                        <a:rPr lang="fr-FR" sz="1200" b="0" baseline="0" dirty="0">
                          <a:solidFill>
                            <a:schemeClr val="tx1"/>
                          </a:solidFill>
                        </a:rPr>
                        <a:t> </a:t>
                      </a:r>
                      <a:r>
                        <a:rPr lang="fr-FR" sz="1200" b="0" dirty="0">
                          <a:solidFill>
                            <a:schemeClr val="tx1"/>
                          </a:solidFill>
                        </a:rPr>
                        <a:t>inégalités entre les hommes,</a:t>
                      </a:r>
                      <a:endParaRPr lang="fr-FR" sz="1200" b="0" baseline="0" dirty="0">
                        <a:solidFill>
                          <a:schemeClr val="tx1"/>
                        </a:solidFill>
                      </a:endParaRPr>
                    </a:p>
                    <a:p>
                      <a:pPr>
                        <a:buFont typeface="Arial" pitchFamily="34" charset="0"/>
                        <a:buChar char="•"/>
                      </a:pPr>
                      <a:r>
                        <a:rPr lang="fr-FR" sz="1200" b="0" baseline="0" dirty="0">
                          <a:solidFill>
                            <a:schemeClr val="tx1"/>
                          </a:solidFill>
                        </a:rPr>
                        <a:t> Ne pas aider les pauvres (pour éviter qu’ils deviennent paresseux et des assistés perpétuels).</a:t>
                      </a:r>
                    </a:p>
                    <a:p>
                      <a:pPr>
                        <a:buFont typeface="Arial" pitchFamily="34" charset="0"/>
                        <a:buChar char="•"/>
                      </a:pPr>
                      <a:r>
                        <a:rPr lang="fr-FR" sz="1200" b="0" baseline="0" dirty="0">
                          <a:solidFill>
                            <a:schemeClr val="tx1"/>
                          </a:solidFill>
                        </a:rPr>
                        <a:t> Les gens ont le sort qu’ils méritent.</a:t>
                      </a:r>
                    </a:p>
                    <a:p>
                      <a:pPr>
                        <a:buFont typeface="Arial" pitchFamily="34" charset="0"/>
                        <a:buChar char="•"/>
                      </a:pPr>
                      <a:r>
                        <a:rPr lang="fr-FR" sz="1200" b="0" baseline="0" dirty="0">
                          <a:solidFill>
                            <a:schemeClr val="tx1"/>
                          </a:solidFill>
                        </a:rPr>
                        <a:t> le monde est divisé entre faibles et forts et entre ceux qui réussissent et les ratés / tarés.  </a:t>
                      </a:r>
                    </a:p>
                    <a:p>
                      <a:pPr>
                        <a:buFont typeface="Arial" pitchFamily="34" charset="0"/>
                        <a:buChar char="•"/>
                      </a:pPr>
                      <a:r>
                        <a:rPr lang="fr-FR" sz="1200" b="0" baseline="0" dirty="0">
                          <a:solidFill>
                            <a:schemeClr val="tx1"/>
                          </a:solidFill>
                        </a:rPr>
                        <a:t> Les forts doivent dominer les faibles.</a:t>
                      </a:r>
                    </a:p>
                    <a:p>
                      <a:pPr>
                        <a:buFont typeface="Arial" pitchFamily="34" charset="0"/>
                        <a:buChar char="•"/>
                      </a:pPr>
                      <a:r>
                        <a:rPr lang="fr-FR" sz="1200" b="0" baseline="0" dirty="0">
                          <a:solidFill>
                            <a:schemeClr val="tx1"/>
                          </a:solidFill>
                        </a:rPr>
                        <a:t> Il n’y a pas de valeurs morales, sinon celle de la loi du plus fort qui a tous les droits (celle de la</a:t>
                      </a:r>
                      <a:r>
                        <a:rPr lang="fr-FR" sz="1200" b="0" dirty="0">
                          <a:solidFill>
                            <a:schemeClr val="tx1"/>
                          </a:solidFill>
                        </a:rPr>
                        <a:t> loi de la jungle</a:t>
                      </a:r>
                      <a:r>
                        <a:rPr lang="fr-FR" sz="1200" b="0" baseline="0" dirty="0">
                          <a:solidFill>
                            <a:schemeClr val="tx1"/>
                          </a:solidFill>
                        </a:rPr>
                        <a:t>, i.e. le darwinisme social).</a:t>
                      </a:r>
                    </a:p>
                    <a:p>
                      <a:pPr>
                        <a:buFont typeface="Arial" pitchFamily="34" charset="0"/>
                        <a:buChar char="•"/>
                      </a:pPr>
                      <a:r>
                        <a:rPr lang="fr-FR" sz="1200" b="0" baseline="0" dirty="0">
                          <a:solidFill>
                            <a:schemeClr val="tx1"/>
                          </a:solidFill>
                        </a:rPr>
                        <a:t> Le christianisme ou l’humanisme, la générosité, c’est pour les faibles.</a:t>
                      </a:r>
                    </a:p>
                    <a:p>
                      <a:pPr>
                        <a:buFont typeface="Arial" pitchFamily="34" charset="0"/>
                        <a:buChar char="•"/>
                      </a:pPr>
                      <a:r>
                        <a:rPr lang="fr-FR" sz="1200" b="0" baseline="0" dirty="0">
                          <a:solidFill>
                            <a:schemeClr val="tx1"/>
                          </a:solidFill>
                        </a:rPr>
                        <a:t> Ce qui compte ce sont les apparences ou/et de rouler / tromper les autres.</a:t>
                      </a:r>
                    </a:p>
                    <a:p>
                      <a:pPr>
                        <a:buFont typeface="Arial" pitchFamily="34" charset="0"/>
                        <a:buChar char="•"/>
                      </a:pPr>
                      <a:r>
                        <a:rPr lang="fr-FR" sz="1200" b="0" baseline="0" dirty="0">
                          <a:solidFill>
                            <a:schemeClr val="tx1"/>
                          </a:solidFill>
                        </a:rPr>
                        <a:t> Faibles ou absence de préoccupation écologiques et morales.</a:t>
                      </a:r>
                      <a:endParaRPr lang="fr-FR" sz="1200" b="0" dirty="0">
                        <a:solidFill>
                          <a:schemeClr val="tx1"/>
                        </a:solidFill>
                      </a:endParaRPr>
                    </a:p>
                  </a:txBody>
                  <a:tcPr marL="91433" marR="9143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 name="ZoneTexte 1"/>
          <p:cNvSpPr txBox="1"/>
          <p:nvPr/>
        </p:nvSpPr>
        <p:spPr>
          <a:xfrm>
            <a:off x="323528" y="5661248"/>
            <a:ext cx="8352928" cy="523220"/>
          </a:xfrm>
          <a:prstGeom prst="rect">
            <a:avLst/>
          </a:prstGeom>
          <a:noFill/>
        </p:spPr>
        <p:txBody>
          <a:bodyPr wrap="square" rtlCol="0">
            <a:spAutoFit/>
          </a:bodyPr>
          <a:lstStyle/>
          <a:p>
            <a:r>
              <a:rPr lang="fr-FR" sz="1400" dirty="0"/>
              <a:t>Ce ne sont que des hypothèses [le fruit de l’imagination de l’auteur], aux multiples « variations » ou « déclinaisons » possibles.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643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97AA4AA-4BB2-474C-AE69-394E670CE998}" type="slidenum">
              <a:rPr lang="fr-FR" altLang="fr-FR" sz="1200">
                <a:solidFill>
                  <a:srgbClr val="898989"/>
                </a:solidFill>
              </a:rPr>
              <a:pPr algn="r" eaLnBrk="1" hangingPunct="1">
                <a:spcBef>
                  <a:spcPct val="0"/>
                </a:spcBef>
                <a:buFontTx/>
                <a:buNone/>
              </a:pPr>
              <a:t>183</a:t>
            </a:fld>
            <a:endParaRPr lang="fr-FR" altLang="fr-FR" sz="1200">
              <a:solidFill>
                <a:srgbClr val="898989"/>
              </a:solidFill>
            </a:endParaRPr>
          </a:p>
        </p:txBody>
      </p:sp>
      <p:sp>
        <p:nvSpPr>
          <p:cNvPr id="146436" name="ZoneTexte 3"/>
          <p:cNvSpPr txBox="1">
            <a:spLocks noChangeArrowheads="1"/>
          </p:cNvSpPr>
          <p:nvPr/>
        </p:nvSpPr>
        <p:spPr bwMode="auto">
          <a:xfrm>
            <a:off x="2" y="476251"/>
            <a:ext cx="482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 </a:t>
            </a:r>
            <a:r>
              <a:rPr lang="fr-FR" altLang="fr-FR" sz="1800" b="1">
                <a:latin typeface="Arial" panose="020B0604020202020204" pitchFamily="34" charset="0"/>
              </a:rPr>
              <a:t>Les causes de la corruption (suite)</a:t>
            </a:r>
            <a:endParaRPr lang="fr-FR" altLang="fr-FR" sz="1800" b="1"/>
          </a:p>
        </p:txBody>
      </p:sp>
      <p:sp>
        <p:nvSpPr>
          <p:cNvPr id="146437" name="ZoneTexte 3"/>
          <p:cNvSpPr txBox="1">
            <a:spLocks noChangeArrowheads="1"/>
          </p:cNvSpPr>
          <p:nvPr/>
        </p:nvSpPr>
        <p:spPr bwMode="auto">
          <a:xfrm>
            <a:off x="179389" y="908051"/>
            <a:ext cx="3382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9.5.  </a:t>
            </a:r>
            <a:r>
              <a:rPr lang="fr-FR" altLang="fr-FR" sz="1800" b="1"/>
              <a:t>Profil et mentalité du peuple</a:t>
            </a:r>
          </a:p>
        </p:txBody>
      </p:sp>
      <p:sp>
        <p:nvSpPr>
          <p:cNvPr id="146438" name="ZoneTexte 6"/>
          <p:cNvSpPr txBox="1">
            <a:spLocks noChangeArrowheads="1"/>
          </p:cNvSpPr>
          <p:nvPr/>
        </p:nvSpPr>
        <p:spPr bwMode="auto">
          <a:xfrm>
            <a:off x="179390" y="1412875"/>
            <a:ext cx="8785225"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Découragement, démission morale ou laxisme du peuple</a:t>
            </a:r>
            <a:r>
              <a:rPr lang="fr-FR" altLang="fr-FR" sz="1600" dirty="0">
                <a:latin typeface="Arial" panose="020B0604020202020204" pitchFamily="34" charset="0"/>
              </a:rPr>
              <a:t> :</a:t>
            </a:r>
          </a:p>
          <a:p>
            <a:pPr eaLnBrk="1" hangingPunct="1">
              <a:spcBef>
                <a:spcPct val="0"/>
              </a:spcBef>
              <a:buFontTx/>
              <a:buNone/>
            </a:pPr>
            <a:endParaRPr lang="fr-FR" altLang="fr-FR" sz="1400" u="sng"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Qui n'a pas dit à son ami venu visiter son pays en voie de développement :</a:t>
            </a:r>
            <a:r>
              <a:rPr lang="fr-FR" altLang="fr-FR" sz="1400" i="1" dirty="0">
                <a:latin typeface="Arial" panose="020B0604020202020204" pitchFamily="34" charset="0"/>
              </a:rPr>
              <a:t> </a:t>
            </a:r>
            <a:r>
              <a:rPr lang="fr-FR" altLang="fr-FR" sz="1400" dirty="0">
                <a:latin typeface="Arial" panose="020B0604020202020204" pitchFamily="34" charset="0"/>
              </a:rPr>
              <a:t>« </a:t>
            </a:r>
            <a:r>
              <a:rPr lang="fr-FR" altLang="fr-FR" sz="1400" i="1" dirty="0">
                <a:latin typeface="Arial" panose="020B0604020202020204" pitchFamily="34" charset="0"/>
              </a:rPr>
              <a:t>Fais attention aux voleurs et aux arnaqueurs. Les [Marocains | Malgache | Béninois …] sont des arnaqueurs, tu sais ».</a:t>
            </a:r>
          </a:p>
          <a:p>
            <a:pPr algn="just" eaLnBrk="1" hangingPunct="1">
              <a:spcBef>
                <a:spcPct val="0"/>
              </a:spcBef>
              <a:buFontTx/>
              <a:buNone/>
            </a:pPr>
            <a:endParaRPr lang="fr-FR" altLang="fr-FR" sz="1400" i="1"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Ce qui est encore pire, c’est qu’</a:t>
            </a:r>
            <a:r>
              <a:rPr lang="fr-FR" altLang="fr-FR" sz="1400" b="1" dirty="0">
                <a:latin typeface="Arial" panose="020B0604020202020204" pitchFamily="34" charset="0"/>
              </a:rPr>
              <a:t>à force de marteler, à coups de classements _ assez subjectifs _ que nous sommes les plus mauvais, corrompus, nous le deviendrons</a:t>
            </a:r>
            <a:r>
              <a:rPr lang="fr-FR" altLang="fr-FR" sz="1400" dirty="0">
                <a:latin typeface="Arial" panose="020B0604020202020204" pitchFamily="34" charset="0"/>
              </a:rPr>
              <a:t> vraiment, aussi sûrement que 2et 2 font 4</a:t>
            </a:r>
            <a:r>
              <a:rPr lang="fr-FR" altLang="fr-FR" sz="1400" b="1" dirty="0">
                <a:latin typeface="Arial" panose="020B0604020202020204" pitchFamily="34" charset="0"/>
              </a:rPr>
              <a:t> :</a:t>
            </a:r>
            <a:r>
              <a:rPr lang="fr-FR" altLang="fr-FR" sz="1400" dirty="0">
                <a:latin typeface="Arial" panose="020B0604020202020204" pitchFamily="34" charset="0"/>
              </a:rPr>
              <a:t> C'est comme si on répétait à une enfant, « tu es méchant, tu es méchant … »... Or justement, il le deviendra par la force des choses, à force qu’on le lui répète : c'est ce que certains psychologues appellent : The </a:t>
            </a:r>
            <a:r>
              <a:rPr lang="fr-FR" altLang="fr-FR" sz="1400" i="1" dirty="0">
                <a:latin typeface="Arial" panose="020B0604020202020204" pitchFamily="34" charset="0"/>
              </a:rPr>
              <a:t>Self-</a:t>
            </a:r>
            <a:r>
              <a:rPr lang="fr-FR" altLang="fr-FR" sz="1400" i="1" dirty="0" err="1">
                <a:latin typeface="Arial" panose="020B0604020202020204" pitchFamily="34" charset="0"/>
              </a:rPr>
              <a:t>fulfilling</a:t>
            </a:r>
            <a:r>
              <a:rPr lang="fr-FR" altLang="fr-FR" sz="1400" i="1" dirty="0">
                <a:latin typeface="Arial" panose="020B0604020202020204" pitchFamily="34" charset="0"/>
              </a:rPr>
              <a:t> </a:t>
            </a:r>
            <a:r>
              <a:rPr lang="fr-FR" altLang="fr-FR" sz="1400" i="1" dirty="0" err="1">
                <a:latin typeface="Arial" panose="020B0604020202020204" pitchFamily="34" charset="0"/>
              </a:rPr>
              <a:t>Prophecy</a:t>
            </a:r>
            <a:r>
              <a:rPr lang="fr-FR" altLang="fr-FR" sz="1400" i="1" dirty="0">
                <a:latin typeface="Arial" panose="020B0604020202020204" pitchFamily="34" charset="0"/>
              </a:rPr>
              <a:t> </a:t>
            </a:r>
            <a:r>
              <a:rPr lang="fr-FR" altLang="fr-FR" sz="1400" dirty="0">
                <a:latin typeface="Arial" panose="020B0604020202020204" pitchFamily="34" charset="0"/>
              </a:rPr>
              <a:t>(</a:t>
            </a:r>
            <a:r>
              <a:rPr lang="fr-FR" altLang="fr-FR" sz="1400" dirty="0">
                <a:latin typeface="Arial" panose="020B0604020202020204" pitchFamily="34" charset="0"/>
                <a:hlinkClick r:id="rId2"/>
              </a:rPr>
              <a:t>la prophétie auto-réalisatrice</a:t>
            </a:r>
            <a:r>
              <a:rPr lang="fr-FR" altLang="fr-FR" sz="1400" dirty="0">
                <a:latin typeface="Arial" panose="020B0604020202020204" pitchFamily="34" charset="0"/>
              </a:rPr>
              <a:t>).</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médias par manque de courage et par manque de professionnalisme choisissent de généraliser et dire que toute la société du pays en voie de développement est corrompue. Les médias se cachent derrière des généralités au lieu de faire de vraies enquêtes sur des cas bien précis.</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gens des pays corrompus ont une si mauvaise appréciation d’eux-mêmes qu’ils se disent :</a:t>
            </a:r>
          </a:p>
          <a:p>
            <a:pPr algn="just" eaLnBrk="1" hangingPunct="1">
              <a:spcBef>
                <a:spcPct val="0"/>
              </a:spcBef>
              <a:buFontTx/>
              <a:buNone/>
            </a:pPr>
            <a:br>
              <a:rPr lang="fr-FR" altLang="fr-FR" sz="1400" dirty="0">
                <a:latin typeface="Arial" panose="020B0604020202020204" pitchFamily="34" charset="0"/>
              </a:rPr>
            </a:br>
            <a:r>
              <a:rPr lang="fr-FR" altLang="fr-FR" sz="1400" dirty="0">
                <a:latin typeface="Arial" panose="020B0604020202020204" pitchFamily="34" charset="0"/>
              </a:rPr>
              <a:t>« </a:t>
            </a:r>
            <a:r>
              <a:rPr lang="fr-FR" altLang="fr-FR" sz="1400" i="1" dirty="0">
                <a:latin typeface="Arial" panose="020B0604020202020204" pitchFamily="34" charset="0"/>
              </a:rPr>
              <a:t>Nous ne pourrons jamais nous en sortir. Et d'ailleurs, même si  nous essayons de changer quoi que ce soit, on n'y arriverai pas. Et puis tout le monde prend du Bakchich, Pourquoi pas Nous. Alors à quoi bon ? </a:t>
            </a:r>
            <a:r>
              <a:rPr lang="fr-FR" altLang="fr-FR" sz="1400" dirty="0">
                <a:latin typeface="Arial" panose="020B0604020202020204" pitchFamily="34" charset="0"/>
              </a:rPr>
              <a:t>».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Ainsi, ils justifient leur incapacité à faire bouger les choses : ça les réconforte et ça calme leurs envies de se battre.</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i="1" dirty="0">
                <a:latin typeface="Arial" panose="020B0604020202020204" pitchFamily="34" charset="0"/>
              </a:rPr>
              <a:t>Le Maroc est le plus PIRE pays au Monde ? Le plus corrompu, le plus nul... ?, </a:t>
            </a:r>
            <a:r>
              <a:rPr lang="fr-FR" altLang="fr-FR" sz="1200" dirty="0">
                <a:latin typeface="Arial" panose="020B0604020202020204" pitchFamily="34" charset="0"/>
                <a:hlinkClick r:id="rId3"/>
              </a:rPr>
              <a:t>http://www.bigbrother.ma/2010/09/le-maroc-est-le-plus-pire-pays-au-monde.html</a:t>
            </a:r>
            <a:r>
              <a:rPr lang="fr-FR" altLang="fr-FR" sz="1200" dirty="0">
                <a:latin typeface="Arial" panose="020B0604020202020204" pitchFamily="34" charset="0"/>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BC234DA-C2F0-41A2-A942-3448BD5BC275}" type="slidenum">
              <a:rPr lang="fr-FR" altLang="fr-FR" sz="1200" smtClean="0">
                <a:solidFill>
                  <a:srgbClr val="898989"/>
                </a:solidFill>
              </a:rPr>
              <a:pPr>
                <a:spcBef>
                  <a:spcPct val="0"/>
                </a:spcBef>
                <a:buFontTx/>
                <a:buNone/>
              </a:pPr>
              <a:t>184</a:t>
            </a:fld>
            <a:endParaRPr lang="fr-FR" altLang="fr-FR" sz="1200">
              <a:solidFill>
                <a:srgbClr val="898989"/>
              </a:solidFill>
            </a:endParaRPr>
          </a:p>
        </p:txBody>
      </p:sp>
      <p:sp>
        <p:nvSpPr>
          <p:cNvPr id="147459" name="Text Box 5"/>
          <p:cNvSpPr txBox="1">
            <a:spLocks noChangeArrowheads="1"/>
          </p:cNvSpPr>
          <p:nvPr/>
        </p:nvSpPr>
        <p:spPr bwMode="auto">
          <a:xfrm>
            <a:off x="179390" y="1268413"/>
            <a:ext cx="8713787"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latin typeface="Arial" panose="020B0604020202020204" pitchFamily="34" charset="0"/>
              </a:rPr>
              <a:t> Souvent, on ne peut avoir la preuve d’une corruption, parce que personne ne parle, ni le corrompu, ni le corrupteur _ par peur de subir un mauvais sort ou d’être mis en prison (ou la peur pour la société corruptrice, de ne plus avoir de contrat ou d’avoir sa réputation entachée).</a:t>
            </a:r>
          </a:p>
          <a:p>
            <a:pPr algn="just" eaLnBrk="1" hangingPunct="1">
              <a:spcBef>
                <a:spcPct val="0"/>
              </a:spcBef>
            </a:pPr>
            <a:r>
              <a:rPr lang="fr-FR" altLang="fr-FR" sz="1800" dirty="0">
                <a:solidFill>
                  <a:srgbClr val="00B050"/>
                </a:solidFill>
                <a:latin typeface="Arial" panose="020B0604020202020204" pitchFamily="34" charset="0"/>
              </a:rPr>
              <a:t> Seuls les signes extérieurs de richesse peuvent être les signes visibles d’un fait de corruption _ lorsque ces que cette richesse est sans rapport avec les revenus du fonctionnaire.</a:t>
            </a:r>
          </a:p>
          <a:p>
            <a:pPr algn="just" eaLnBrk="1" hangingPunct="1">
              <a:spcBef>
                <a:spcPct val="0"/>
              </a:spcBef>
            </a:pPr>
            <a:r>
              <a:rPr lang="fr-FR" altLang="fr-FR" sz="1800" dirty="0">
                <a:solidFill>
                  <a:srgbClr val="FF0000"/>
                </a:solidFill>
                <a:latin typeface="Arial" panose="020B0604020202020204" pitchFamily="34" charset="0"/>
              </a:rPr>
              <a:t> Dans beaucoup de pays où règnent la corruption, la loi reconnaît les délits de corruption, mais les tribunaux ne la sanctionnent jamais (car soit les magistrats sont compromis, soit ils ont peur).</a:t>
            </a:r>
          </a:p>
          <a:p>
            <a:pPr algn="just" eaLnBrk="1" hangingPunct="1">
              <a:spcBef>
                <a:spcPct val="0"/>
              </a:spcBef>
            </a:pPr>
            <a:r>
              <a:rPr lang="fr-FR" altLang="fr-FR" sz="1600" dirty="0">
                <a:latin typeface="Arial" panose="020B0604020202020204" pitchFamily="34" charset="0"/>
              </a:rPr>
              <a:t> « […] </a:t>
            </a:r>
            <a:r>
              <a:rPr lang="fr-FR" altLang="fr-FR" sz="1600" i="1" dirty="0">
                <a:latin typeface="Arial" panose="020B0604020202020204" pitchFamily="34" charset="0"/>
              </a:rPr>
              <a:t>j'ai créé ce Tribunal de lutte contre l'enrichissement illicite. L'idée était la suivante : comme je ne peux obtenir des aveux ni du corrompu ni du corrupteur, je me base sur les signes extérieurs de richesse. Il faut que la personne puisse expliquer comment elle a réussi à avoir cette voiture luxueuse, comment elle a pu avoir cette villa, compte tenu du niveau de son salaire. </a:t>
            </a:r>
            <a:r>
              <a:rPr lang="fr-FR" altLang="fr-FR" sz="1600" i="1" dirty="0">
                <a:solidFill>
                  <a:srgbClr val="FF0000"/>
                </a:solidFill>
                <a:latin typeface="Arial" panose="020B0604020202020204" pitchFamily="34" charset="0"/>
              </a:rPr>
              <a:t>J'ai rencontré un blocage total de la part des magistrats, des policiers chargés des enquêtes </a:t>
            </a:r>
            <a:r>
              <a:rPr lang="fr-FR" altLang="fr-FR" sz="1600" i="1" dirty="0">
                <a:latin typeface="Arial" panose="020B0604020202020204" pitchFamily="34" charset="0"/>
              </a:rPr>
              <a:t>; et cette loi est restée lettre morte, parce que moi tout seul je ne pouvais pas être la justice</a:t>
            </a:r>
            <a:r>
              <a:rPr lang="fr-FR" altLang="fr-FR" sz="1600" dirty="0">
                <a:latin typeface="Arial" panose="020B0604020202020204" pitchFamily="34" charset="0"/>
              </a:rPr>
              <a:t> », Abou Diouf, ancien président du Sénégal. </a:t>
            </a:r>
          </a:p>
          <a:p>
            <a:pPr eaLnBrk="1" hangingPunct="1">
              <a:spcBef>
                <a:spcPct val="0"/>
              </a:spcBef>
              <a:buFontTx/>
              <a:buNone/>
            </a:pPr>
            <a:r>
              <a:rPr lang="fr-FR" altLang="fr-FR" sz="1600" dirty="0">
                <a:latin typeface="Arial" panose="020B0604020202020204" pitchFamily="34" charset="0"/>
              </a:rPr>
              <a:t>Source : </a:t>
            </a:r>
            <a:r>
              <a:rPr lang="fr-FR" altLang="fr-FR" sz="1600" i="1" dirty="0">
                <a:latin typeface="Arial" panose="020B0604020202020204" pitchFamily="34" charset="0"/>
              </a:rPr>
              <a:t>Le premier de la classe</a:t>
            </a:r>
            <a:r>
              <a:rPr lang="fr-FR" altLang="fr-FR" sz="1600" dirty="0">
                <a:latin typeface="Arial" panose="020B0604020202020204" pitchFamily="34" charset="0"/>
              </a:rPr>
              <a:t>, Jeune Afrique, 03/01/2005 </a:t>
            </a:r>
            <a:r>
              <a:rPr lang="fr-FR" altLang="fr-FR" sz="1400" dirty="0">
                <a:latin typeface="Arial" panose="020B0604020202020204" pitchFamily="34" charset="0"/>
              </a:rPr>
              <a:t>(voir aussi l’annexe 17 bibliographie), </a:t>
            </a:r>
            <a:r>
              <a:rPr lang="fr-FR" altLang="fr-FR" sz="1200" dirty="0">
                <a:latin typeface="Arial" panose="020B0604020202020204" pitchFamily="34" charset="0"/>
                <a:hlinkClick r:id="rId2"/>
              </a:rPr>
              <a:t>http://www.jeuneafrique.com/Article/LIN26015lepreessalc0/actualite-afriquele-premier-de-la-classe.html</a:t>
            </a:r>
            <a:r>
              <a:rPr lang="fr-FR" altLang="fr-FR" sz="1200" dirty="0">
                <a:latin typeface="Arial" panose="020B0604020202020204" pitchFamily="34" charset="0"/>
              </a:rPr>
              <a:t>  </a:t>
            </a:r>
          </a:p>
        </p:txBody>
      </p:sp>
      <p:sp>
        <p:nvSpPr>
          <p:cNvPr id="147460" name="Rectangle 3"/>
          <p:cNvSpPr>
            <a:spLocks noChangeArrowheads="1"/>
          </p:cNvSpPr>
          <p:nvPr/>
        </p:nvSpPr>
        <p:spPr bwMode="auto">
          <a:xfrm>
            <a:off x="107952" y="765175"/>
            <a:ext cx="8208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10. </a:t>
            </a:r>
            <a:r>
              <a:rPr lang="fr-FR" altLang="fr-FR" sz="1800" b="1" u="sng">
                <a:latin typeface="Arial" panose="020B0604020202020204" pitchFamily="34" charset="0"/>
              </a:rPr>
              <a:t>Les difficultés rencontrées pour lutter contre la corruption</a:t>
            </a:r>
            <a:r>
              <a:rPr lang="fr-FR" altLang="fr-FR" sz="1800" b="1">
                <a:latin typeface="Arial" panose="020B0604020202020204" pitchFamily="34" charset="0"/>
              </a:rPr>
              <a:t> </a:t>
            </a:r>
            <a:r>
              <a:rPr lang="fr-FR" altLang="fr-FR" sz="1800">
                <a:latin typeface="Arial" panose="020B0604020202020204" pitchFamily="34" charset="0"/>
              </a:rPr>
              <a:t>: </a:t>
            </a:r>
          </a:p>
        </p:txBody>
      </p:sp>
      <p:sp>
        <p:nvSpPr>
          <p:cNvPr id="147461"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7462" name="Espace réservé du numéro de diapositive 2"/>
          <p:cNvSpPr txBox="1">
            <a:spLocks/>
          </p:cNvSpPr>
          <p:nvPr/>
        </p:nvSpPr>
        <p:spPr bwMode="auto">
          <a:xfrm>
            <a:off x="250827" y="188914"/>
            <a:ext cx="371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0587330-3A3C-44EB-B06F-9D034832EE74}" type="slidenum">
              <a:rPr lang="fr-FR" altLang="fr-FR" sz="1200">
                <a:solidFill>
                  <a:srgbClr val="898989"/>
                </a:solidFill>
              </a:rPr>
              <a:pPr algn="r" eaLnBrk="1" hangingPunct="1">
                <a:spcBef>
                  <a:spcPct val="0"/>
                </a:spcBef>
                <a:buFontTx/>
                <a:buNone/>
              </a:pPr>
              <a:t>184</a:t>
            </a:fld>
            <a:endParaRPr lang="fr-FR" altLang="fr-FR" sz="1200">
              <a:solidFill>
                <a:srgbClr val="898989"/>
              </a:solidFill>
            </a:endParaRPr>
          </a:p>
        </p:txBody>
      </p:sp>
      <p:pic>
        <p:nvPicPr>
          <p:cNvPr id="25603" name="Picture 3" descr="D:\Users\blisan\Pictures\perso\corruption-images\corruption j-ai rien vu_bis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202" y="0"/>
            <a:ext cx="1495425" cy="1238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8483" name="Espace réservé du numéro de diapositive 2"/>
          <p:cNvSpPr txBox="1">
            <a:spLocks/>
          </p:cNvSpPr>
          <p:nvPr/>
        </p:nvSpPr>
        <p:spPr bwMode="auto">
          <a:xfrm>
            <a:off x="202913" y="188913"/>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3220443-49CB-485C-905C-238BCCE15FAC}" type="slidenum">
              <a:rPr lang="fr-FR" altLang="fr-FR" sz="1200">
                <a:solidFill>
                  <a:srgbClr val="898989"/>
                </a:solidFill>
              </a:rPr>
              <a:pPr algn="r" eaLnBrk="1" hangingPunct="1">
                <a:spcBef>
                  <a:spcPct val="0"/>
                </a:spcBef>
                <a:buFontTx/>
                <a:buNone/>
              </a:pPr>
              <a:t>185</a:t>
            </a:fld>
            <a:endParaRPr lang="fr-FR" altLang="fr-FR" sz="1200" dirty="0">
              <a:solidFill>
                <a:srgbClr val="898989"/>
              </a:solidFill>
            </a:endParaRPr>
          </a:p>
        </p:txBody>
      </p:sp>
      <p:sp>
        <p:nvSpPr>
          <p:cNvPr id="148484" name="ZoneTexte 3"/>
          <p:cNvSpPr txBox="1">
            <a:spLocks noChangeArrowheads="1"/>
          </p:cNvSpPr>
          <p:nvPr/>
        </p:nvSpPr>
        <p:spPr bwMode="auto">
          <a:xfrm>
            <a:off x="179390" y="620713"/>
            <a:ext cx="6192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a:t>
            </a:r>
            <a:endParaRPr lang="fr-FR" altLang="fr-FR" sz="1800" b="1"/>
          </a:p>
        </p:txBody>
      </p:sp>
      <p:sp>
        <p:nvSpPr>
          <p:cNvPr id="148485" name="ZoneTexte 5"/>
          <p:cNvSpPr txBox="1">
            <a:spLocks noChangeArrowheads="1"/>
          </p:cNvSpPr>
          <p:nvPr/>
        </p:nvSpPr>
        <p:spPr bwMode="auto">
          <a:xfrm>
            <a:off x="179390" y="1052514"/>
            <a:ext cx="8785225"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500" dirty="0">
                <a:latin typeface="Arial" panose="020B0604020202020204" pitchFamily="34" charset="0"/>
              </a:rPr>
              <a:t>Les répercussions de la corruption sont profondes et se font ressentir dans les sphères sociale, économique et politique d’un pays. En général, la corruption aboutit aux conséquences suivantes :</a:t>
            </a:r>
          </a:p>
          <a:p>
            <a:pPr algn="just" eaLnBrk="1" hangingPunct="1">
              <a:spcBef>
                <a:spcPct val="0"/>
              </a:spcBef>
              <a:buFontTx/>
              <a:buNone/>
            </a:pPr>
            <a:endParaRPr lang="fr-FR" altLang="fr-FR" sz="1500" dirty="0">
              <a:latin typeface="Arial" panose="020B0604020202020204" pitchFamily="34" charset="0"/>
            </a:endParaRPr>
          </a:p>
          <a:p>
            <a:pPr algn="just" eaLnBrk="1" hangingPunct="1">
              <a:spcBef>
                <a:spcPct val="0"/>
              </a:spcBef>
              <a:buFontTx/>
              <a:buNone/>
            </a:pPr>
            <a:r>
              <a:rPr lang="fr-FR" altLang="fr-FR" sz="1500" dirty="0">
                <a:latin typeface="Arial" panose="020B0604020202020204" pitchFamily="34" charset="0"/>
              </a:rPr>
              <a:t>11.1. </a:t>
            </a:r>
            <a:r>
              <a:rPr lang="fr-FR" altLang="fr-FR" sz="1500" b="1" dirty="0">
                <a:latin typeface="Arial" panose="020B0604020202020204" pitchFamily="34" charset="0"/>
              </a:rPr>
              <a:t>Les conséquences politiques</a:t>
            </a:r>
            <a:endParaRPr lang="fr-FR" altLang="fr-FR" sz="1500" dirty="0">
              <a:latin typeface="Arial" panose="020B0604020202020204" pitchFamily="34" charset="0"/>
            </a:endParaRPr>
          </a:p>
          <a:p>
            <a:pPr algn="just" eaLnBrk="1" hangingPunct="1">
              <a:spcBef>
                <a:spcPct val="0"/>
              </a:spcBef>
              <a:buFontTx/>
              <a:buNone/>
            </a:pPr>
            <a:endParaRPr lang="fr-FR" altLang="fr-FR" sz="1500" dirty="0">
              <a:latin typeface="Arial" panose="020B0604020202020204" pitchFamily="34" charset="0"/>
            </a:endParaRPr>
          </a:p>
          <a:p>
            <a:pPr algn="just" eaLnBrk="1" hangingPunct="1">
              <a:spcBef>
                <a:spcPct val="0"/>
              </a:spcBef>
              <a:buFontTx/>
              <a:buNone/>
            </a:pPr>
            <a:r>
              <a:rPr lang="fr-FR" altLang="fr-FR" sz="1500" dirty="0">
                <a:latin typeface="Arial" panose="020B0604020202020204" pitchFamily="34" charset="0"/>
              </a:rPr>
              <a:t>La corruption a une incidence négative sur la qualité de la gouvernance d’un pays et </a:t>
            </a:r>
            <a:r>
              <a:rPr lang="fr-FR" altLang="fr-FR" sz="1500" i="1" dirty="0">
                <a:latin typeface="Arial" panose="020B0604020202020204" pitchFamily="34" charset="0"/>
              </a:rPr>
              <a:t>favorise une instabilité politique en minant la légitimité du système politique</a:t>
            </a:r>
            <a:r>
              <a:rPr lang="fr-FR" altLang="fr-FR" sz="1500" dirty="0">
                <a:latin typeface="Arial" panose="020B0604020202020204" pitchFamily="34" charset="0"/>
              </a:rPr>
              <a:t>. Alors que les conséquences spécifiques varient en fonction du type et du niveau de corruption, (et du système politique en place), les conséquences politiques de la corruption peuvent prendre les formes suivantes :</a:t>
            </a:r>
          </a:p>
          <a:p>
            <a:pPr algn="just" eaLnBrk="1" hangingPunct="1">
              <a:spcBef>
                <a:spcPct val="0"/>
              </a:spcBef>
              <a:buFontTx/>
              <a:buNone/>
            </a:pPr>
            <a:endParaRPr lang="fr-FR" altLang="fr-FR" sz="1500" dirty="0">
              <a:latin typeface="Arial" panose="020B0604020202020204" pitchFamily="34" charset="0"/>
            </a:endParaRPr>
          </a:p>
          <a:p>
            <a:pPr algn="just" eaLnBrk="1" hangingPunct="1">
              <a:spcBef>
                <a:spcPct val="0"/>
              </a:spcBef>
            </a:pPr>
            <a:r>
              <a:rPr lang="fr-FR" altLang="fr-FR" sz="1500" dirty="0">
                <a:latin typeface="Arial" panose="020B0604020202020204" pitchFamily="34" charset="0"/>
              </a:rPr>
              <a:t> La prévalence du gain personnel sur l’idéologie et le principe faisant que le gouvernement à moins en mesure d’exécuter des lois et des politiques.</a:t>
            </a:r>
          </a:p>
          <a:p>
            <a:pPr algn="just" eaLnBrk="1" hangingPunct="1">
              <a:spcBef>
                <a:spcPct val="0"/>
              </a:spcBef>
            </a:pPr>
            <a:r>
              <a:rPr lang="fr-FR" altLang="fr-FR" sz="1500" dirty="0">
                <a:latin typeface="Arial" panose="020B0604020202020204" pitchFamily="34" charset="0"/>
              </a:rPr>
              <a:t> Le ternissement de la réputation des politiciens et des politiques et </a:t>
            </a:r>
            <a:r>
              <a:rPr lang="fr-FR" altLang="fr-FR" sz="1500" i="1" dirty="0">
                <a:latin typeface="Arial" panose="020B0604020202020204" pitchFamily="34" charset="0"/>
              </a:rPr>
              <a:t>l’encouragement des mauvaises personnes à faire de la politique pour les mauvaises raisons</a:t>
            </a:r>
            <a:r>
              <a:rPr lang="fr-FR" altLang="fr-FR" sz="1500" dirty="0">
                <a:latin typeface="Arial" panose="020B0604020202020204" pitchFamily="34" charset="0"/>
              </a:rPr>
              <a:t>. </a:t>
            </a:r>
            <a:r>
              <a:rPr lang="fr-FR" altLang="fr-FR" sz="1500" i="1" dirty="0">
                <a:latin typeface="Arial" panose="020B0604020202020204" pitchFamily="34" charset="0"/>
              </a:rPr>
              <a:t>Cela s’accompagne par l’affaiblissement de la confiance du public dans les institutions politiques et l’encouragement du cynisme et décourage la participation du public à la politique</a:t>
            </a:r>
            <a:r>
              <a:rPr lang="fr-FR" altLang="fr-FR" sz="1500" dirty="0">
                <a:latin typeface="Arial" panose="020B0604020202020204" pitchFamily="34" charset="0"/>
              </a:rPr>
              <a:t>.</a:t>
            </a:r>
          </a:p>
          <a:p>
            <a:pPr algn="just" eaLnBrk="1" hangingPunct="1">
              <a:spcBef>
                <a:spcPct val="0"/>
              </a:spcBef>
            </a:pPr>
            <a:r>
              <a:rPr lang="fr-FR" altLang="fr-FR" sz="1500" dirty="0">
                <a:latin typeface="Arial" panose="020B0604020202020204" pitchFamily="34" charset="0"/>
              </a:rPr>
              <a:t> La perversion du processus électoral, la </a:t>
            </a:r>
            <a:r>
              <a:rPr lang="fr-FR" altLang="fr-FR" sz="1500" i="1" dirty="0">
                <a:latin typeface="Arial" panose="020B0604020202020204" pitchFamily="34" charset="0"/>
              </a:rPr>
              <a:t>consolidation du pouvoir politique par une élite minoritaire</a:t>
            </a:r>
            <a:r>
              <a:rPr lang="fr-FR" altLang="fr-FR" sz="1500" dirty="0">
                <a:latin typeface="Arial" panose="020B0604020202020204" pitchFamily="34" charset="0"/>
              </a:rPr>
              <a:t>, la modification du développement politique avec la </a:t>
            </a:r>
            <a:r>
              <a:rPr lang="fr-FR" altLang="fr-FR" sz="1500" i="1" dirty="0">
                <a:latin typeface="Arial" panose="020B0604020202020204" pitchFamily="34" charset="0"/>
              </a:rPr>
              <a:t>limitation de la concurrence politique </a:t>
            </a:r>
            <a:r>
              <a:rPr lang="fr-FR" altLang="fr-FR" sz="1500" dirty="0">
                <a:latin typeface="Arial" panose="020B0604020202020204" pitchFamily="34" charset="0"/>
              </a:rPr>
              <a:t>et, dans les cas extrêmes, la perte graduelle de stabilité politique et l’éclatement de la violence, de guerres civiles et de coups d’état. La corruption mène également à la </a:t>
            </a:r>
            <a:r>
              <a:rPr lang="fr-FR" altLang="fr-FR" sz="1500" i="1" dirty="0">
                <a:latin typeface="Arial" panose="020B0604020202020204" pitchFamily="34" charset="0"/>
              </a:rPr>
              <a:t>prise en otage de l’État par un parti politique </a:t>
            </a:r>
            <a:r>
              <a:rPr lang="fr-FR" altLang="fr-FR" sz="1500" dirty="0">
                <a:latin typeface="Arial" panose="020B0604020202020204" pitchFamily="34" charset="0"/>
              </a:rPr>
              <a:t>avec pour conséquence la perte d’efficacité de la bureaucratie, des affaires et des médias.</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http://www.bonnegouvernanceafrique.com/?p=213</a:t>
            </a:r>
            <a:r>
              <a:rPr lang="fr-FR" altLang="fr-FR" sz="1200" dirty="0">
                <a:latin typeface="Arial" panose="020B0604020202020204" pitchFamily="34" charset="0"/>
              </a:rPr>
              <a:t> </a:t>
            </a:r>
          </a:p>
        </p:txBody>
      </p:sp>
      <p:pic>
        <p:nvPicPr>
          <p:cNvPr id="26626" name="Picture 2" descr="D:\Users\blisan\Pictures\perso\corruption-images\imag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733" y="116875"/>
            <a:ext cx="1979290" cy="861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
          <p:cNvSpPr>
            <a:spLocks noChangeArrowheads="1"/>
          </p:cNvSpPr>
          <p:nvPr/>
        </p:nvSpPr>
        <p:spPr bwMode="auto">
          <a:xfrm>
            <a:off x="2411760" y="149504"/>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49507" name="Espace réservé du numéro de diapositive 2"/>
          <p:cNvSpPr txBox="1">
            <a:spLocks/>
          </p:cNvSpPr>
          <p:nvPr/>
        </p:nvSpPr>
        <p:spPr bwMode="auto">
          <a:xfrm>
            <a:off x="147673" y="200027"/>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BC4FE82-A1C8-4F99-AC0C-10B7E21BB83D}" type="slidenum">
              <a:rPr lang="fr-FR" altLang="fr-FR" sz="1200">
                <a:solidFill>
                  <a:srgbClr val="898989"/>
                </a:solidFill>
              </a:rPr>
              <a:pPr algn="r" eaLnBrk="1" hangingPunct="1">
                <a:spcBef>
                  <a:spcPct val="0"/>
                </a:spcBef>
                <a:buFontTx/>
                <a:buNone/>
              </a:pPr>
              <a:t>186</a:t>
            </a:fld>
            <a:endParaRPr lang="fr-FR" altLang="fr-FR" sz="1200">
              <a:solidFill>
                <a:srgbClr val="898989"/>
              </a:solidFill>
            </a:endParaRPr>
          </a:p>
        </p:txBody>
      </p:sp>
      <p:sp>
        <p:nvSpPr>
          <p:cNvPr id="149509" name="ZoneTexte 5"/>
          <p:cNvSpPr txBox="1">
            <a:spLocks noChangeArrowheads="1"/>
          </p:cNvSpPr>
          <p:nvPr/>
        </p:nvSpPr>
        <p:spPr bwMode="auto">
          <a:xfrm>
            <a:off x="147672" y="1196752"/>
            <a:ext cx="8816816"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dirty="0">
                <a:latin typeface="Arial" panose="020B0604020202020204" pitchFamily="34" charset="0"/>
              </a:rPr>
              <a:t>11.2.</a:t>
            </a:r>
            <a:r>
              <a:rPr lang="fr-FR" altLang="fr-FR" sz="1600" b="1" dirty="0">
                <a:latin typeface="Arial" panose="020B0604020202020204" pitchFamily="34" charset="0"/>
              </a:rPr>
              <a:t> Les conséquences économiques</a:t>
            </a:r>
            <a:endParaRPr lang="fr-FR" altLang="fr-FR" sz="1600" dirty="0">
              <a:latin typeface="Arial" panose="020B0604020202020204" pitchFamily="34" charset="0"/>
            </a:endParaRPr>
          </a:p>
          <a:p>
            <a:pPr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Les coûts économiques de la corruption varient également selon le système de gestion publique en place et l’ampleur de la corruption. En principe, cependant, la </a:t>
            </a:r>
            <a:r>
              <a:rPr lang="fr-FR" altLang="fr-FR" sz="1600" i="1" dirty="0">
                <a:latin typeface="Arial" panose="020B0604020202020204" pitchFamily="34" charset="0"/>
              </a:rPr>
              <a:t>corruption agit comme une taxe officieuse sur les consommateurs et les producteurs</a:t>
            </a:r>
            <a:r>
              <a:rPr lang="fr-FR" altLang="fr-FR" sz="1600" dirty="0">
                <a:latin typeface="Arial" panose="020B0604020202020204" pitchFamily="34" charset="0"/>
              </a:rPr>
              <a:t>. Et ce faisant, </a:t>
            </a:r>
            <a:r>
              <a:rPr lang="fr-FR" altLang="fr-FR" sz="1600" i="1" dirty="0">
                <a:latin typeface="Arial" panose="020B0604020202020204" pitchFamily="34" charset="0"/>
              </a:rPr>
              <a:t>elle ralentit le développement économique et entraîne la mauvaise répartition des ressources en capital et en talent d’un pays</a:t>
            </a:r>
            <a:r>
              <a:rPr lang="fr-FR" altLang="fr-FR" sz="1600" dirty="0">
                <a:latin typeface="Arial" panose="020B0604020202020204" pitchFamily="34" charset="0"/>
              </a:rPr>
              <a:t>. L’attention des entrepreneurs est détournée des marchés pour se porter sur les niveaux de pots-de-vin et de relations politiques, privant ainsi la population des avantages de la concurrence. La petite corruption impose des coûts supplémentaires excessifs sur les pauvres mais a moins d’impact sur  les fondements économiques au sens large alors que la grande corruption affecte la majorité des pauvres d’une manière indirecte mais a un effet prépondérant et potentiellement paralysant sur l’économie. Dans les deux cas, </a:t>
            </a:r>
            <a:r>
              <a:rPr lang="fr-FR" altLang="fr-FR" sz="1600" i="1" dirty="0">
                <a:latin typeface="Arial" panose="020B0604020202020204" pitchFamily="34" charset="0"/>
              </a:rPr>
              <a:t>ce sont les pauvres qui paient le plus lourd tribut, creusant à l’extrême le fossé entre riche et pauvre</a:t>
            </a:r>
            <a:r>
              <a:rPr lang="fr-FR" altLang="fr-FR" sz="1600" dirty="0">
                <a:latin typeface="Arial" panose="020B0604020202020204" pitchFamily="34" charset="0"/>
              </a:rPr>
              <a:t>. Parmi les conséquences spécifiques les plus négatives, il faut noter :</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une diminution des efficiences économiques et des opérations des marchés.</a:t>
            </a:r>
          </a:p>
          <a:p>
            <a:pPr algn="just" eaLnBrk="1" hangingPunct="1">
              <a:spcBef>
                <a:spcPct val="0"/>
              </a:spcBef>
            </a:pPr>
            <a:r>
              <a:rPr lang="fr-FR" altLang="fr-FR" sz="1600" dirty="0">
                <a:latin typeface="Arial" panose="020B0604020202020204" pitchFamily="34" charset="0"/>
              </a:rPr>
              <a:t> La modification des </a:t>
            </a:r>
            <a:r>
              <a:rPr lang="fr-FR" altLang="fr-FR" sz="1600" i="1" dirty="0">
                <a:latin typeface="Arial" panose="020B0604020202020204" pitchFamily="34" charset="0"/>
              </a:rPr>
              <a:t>dépenses publiques qui sont affectées à des activités plus favorables à des manœuvres frauduleuses telles que les grands travaux et les contrats de défense</a:t>
            </a:r>
            <a:r>
              <a:rPr lang="fr-FR" altLang="fr-FR" sz="1600" dirty="0">
                <a:latin typeface="Arial" panose="020B0604020202020204" pitchFamily="34" charset="0"/>
              </a:rPr>
              <a:t>.</a:t>
            </a:r>
          </a:p>
          <a:p>
            <a:pPr algn="just" eaLnBrk="1" hangingPunct="1">
              <a:spcBef>
                <a:spcPct val="0"/>
              </a:spcBef>
            </a:pPr>
            <a:r>
              <a:rPr lang="fr-FR" altLang="fr-FR" sz="1600" dirty="0">
                <a:latin typeface="Arial" panose="020B0604020202020204" pitchFamily="34" charset="0"/>
              </a:rPr>
              <a:t> la baisse des niveaux d’investissement étrangers directs avec la hausse des coûts de production.</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http://www.bonnegouvernanceafrique.com/?p=213</a:t>
            </a:r>
            <a:r>
              <a:rPr lang="fr-FR" altLang="fr-FR" sz="1200" dirty="0">
                <a:latin typeface="Arial" panose="020B0604020202020204" pitchFamily="34" charset="0"/>
              </a:rPr>
              <a:t> </a:t>
            </a:r>
          </a:p>
        </p:txBody>
      </p:sp>
      <p:pic>
        <p:nvPicPr>
          <p:cNvPr id="27650" name="Picture 2" descr="D:\Users\blisan\Pictures\perso\corruption-images\corruption afriqu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721" y="0"/>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3"/>
          <p:cNvSpPr txBox="1">
            <a:spLocks noChangeArrowheads="1"/>
          </p:cNvSpPr>
          <p:nvPr/>
        </p:nvSpPr>
        <p:spPr bwMode="auto">
          <a:xfrm>
            <a:off x="0" y="659367"/>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11. </a:t>
            </a:r>
            <a:r>
              <a:rPr lang="fr-FR" altLang="fr-FR" sz="1800" b="1" dirty="0">
                <a:latin typeface="Arial" panose="020B0604020202020204" pitchFamily="34" charset="0"/>
              </a:rPr>
              <a:t>Les conséquences de la corruption dans le monde (suite)</a:t>
            </a:r>
            <a:endParaRPr lang="fr-FR" altLang="fr-FR" sz="1800" b="1"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053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B4341E7-9110-4C0E-BEB7-F2F035EA56F2}" type="slidenum">
              <a:rPr lang="fr-FR" altLang="fr-FR" sz="1200">
                <a:solidFill>
                  <a:srgbClr val="898989"/>
                </a:solidFill>
              </a:rPr>
              <a:pPr algn="r" eaLnBrk="1" hangingPunct="1">
                <a:spcBef>
                  <a:spcPct val="0"/>
                </a:spcBef>
                <a:buFontTx/>
                <a:buNone/>
              </a:pPr>
              <a:t>187</a:t>
            </a:fld>
            <a:endParaRPr lang="fr-FR" altLang="fr-FR" sz="1200">
              <a:solidFill>
                <a:srgbClr val="898989"/>
              </a:solidFill>
            </a:endParaRPr>
          </a:p>
        </p:txBody>
      </p:sp>
      <p:sp>
        <p:nvSpPr>
          <p:cNvPr id="150532" name="ZoneTexte 3"/>
          <p:cNvSpPr txBox="1">
            <a:spLocks noChangeArrowheads="1"/>
          </p:cNvSpPr>
          <p:nvPr/>
        </p:nvSpPr>
        <p:spPr bwMode="auto">
          <a:xfrm>
            <a:off x="179390" y="620713"/>
            <a:ext cx="7056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 (suite)</a:t>
            </a:r>
            <a:endParaRPr lang="fr-FR" altLang="fr-FR" sz="1800" b="1"/>
          </a:p>
        </p:txBody>
      </p:sp>
      <p:sp>
        <p:nvSpPr>
          <p:cNvPr id="150533" name="ZoneTexte 5"/>
          <p:cNvSpPr txBox="1">
            <a:spLocks noChangeArrowheads="1"/>
          </p:cNvSpPr>
          <p:nvPr/>
        </p:nvSpPr>
        <p:spPr bwMode="auto">
          <a:xfrm>
            <a:off x="179390" y="1125539"/>
            <a:ext cx="8785225"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dirty="0">
                <a:latin typeface="Arial" panose="020B0604020202020204" pitchFamily="34" charset="0"/>
              </a:rPr>
              <a:t>11.3. </a:t>
            </a:r>
            <a:r>
              <a:rPr lang="fr-FR" altLang="fr-FR" sz="1600" b="1" dirty="0">
                <a:latin typeface="Arial" panose="020B0604020202020204" pitchFamily="34" charset="0"/>
              </a:rPr>
              <a:t>Les conséquences sociales</a:t>
            </a:r>
            <a:endParaRPr lang="fr-FR" altLang="fr-FR" sz="1600" dirty="0">
              <a:latin typeface="Arial" panose="020B0604020202020204" pitchFamily="34" charset="0"/>
            </a:endParaRPr>
          </a:p>
          <a:p>
            <a:pPr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Les conséquences sociales de la corruption sont la création et la </a:t>
            </a:r>
            <a:r>
              <a:rPr lang="fr-FR" altLang="fr-FR" sz="1600" i="1" dirty="0">
                <a:latin typeface="Arial" panose="020B0604020202020204" pitchFamily="34" charset="0"/>
              </a:rPr>
              <a:t>l’accentuation de la fracture, des injustices et des conflits de nature sociale</a:t>
            </a:r>
            <a:r>
              <a:rPr lang="fr-FR" altLang="fr-FR" sz="1600" dirty="0">
                <a:latin typeface="Arial" panose="020B0604020202020204" pitchFamily="34" charset="0"/>
              </a:rPr>
              <a:t>. Le fossé entre les pauvres et les riches se creuse davantage et les pauvres commencent à voir le gouvernement comme un prédateur et un oppresseur plutôt qu’un facilitateur. En même temps, la </a:t>
            </a:r>
            <a:r>
              <a:rPr lang="fr-FR" altLang="fr-FR" sz="1600" i="1" dirty="0">
                <a:latin typeface="Arial" panose="020B0604020202020204" pitchFamily="34" charset="0"/>
              </a:rPr>
              <a:t>corruption accentue les divisions ethniques et sectaires puisqu’elle favorise une culture de suspicion, de méfiance, de rivalités et de jalousies</a:t>
            </a:r>
            <a:r>
              <a:rPr lang="fr-FR" altLang="fr-FR" sz="1600" dirty="0">
                <a:latin typeface="Arial" panose="020B0604020202020204" pitchFamily="34" charset="0"/>
              </a:rPr>
              <a:t>. Par ailleurs, la corruption détourne les dépenses publiques des programmes sociaux </a:t>
            </a:r>
            <a:r>
              <a:rPr lang="fr-FR" altLang="fr-FR" sz="1600" i="1" dirty="0">
                <a:latin typeface="Arial" panose="020B0604020202020204" pitchFamily="34" charset="0"/>
              </a:rPr>
              <a:t>avec pour résultat la négligence des services d’éducation, de santé et sociaux</a:t>
            </a:r>
            <a:r>
              <a:rPr lang="fr-FR" altLang="fr-FR" sz="1600" dirty="0">
                <a:latin typeface="Arial" panose="020B0604020202020204" pitchFamily="34" charset="0"/>
              </a:rPr>
              <a:t>. L’impact est encore plus sérieux parmi les groupes marginalisés, les femmes et les enfants.</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http://www.bonnegouvernanceafrique.com/?p=213</a:t>
            </a:r>
            <a:r>
              <a:rPr lang="fr-FR" altLang="fr-FR" sz="1200" dirty="0">
                <a:latin typeface="Arial" panose="020B0604020202020204" pitchFamily="34" charset="0"/>
              </a:rPr>
              <a:t> </a:t>
            </a:r>
          </a:p>
        </p:txBody>
      </p:sp>
      <p:pic>
        <p:nvPicPr>
          <p:cNvPr id="7" name="Picture 2" descr="D:\Users\blisan\Pictures\corruption\Livres\images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275199"/>
            <a:ext cx="12192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Users\blisan\Pictures\perso\corruption-images\Caricature_Algerie_GagDZ_db35988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496" y="3717032"/>
            <a:ext cx="3829861" cy="3021335"/>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D:\Users\blisan\Pictures\perso\corruption-images\la corruption doit cesse c-est le chef de l-etat qui l-a 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933" y="4275199"/>
            <a:ext cx="2286000" cy="1876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155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304EB8C-3527-4334-A21E-734DC2F15D0D}" type="slidenum">
              <a:rPr lang="fr-FR" altLang="fr-FR" sz="1200">
                <a:solidFill>
                  <a:srgbClr val="898989"/>
                </a:solidFill>
              </a:rPr>
              <a:pPr algn="r" eaLnBrk="1" hangingPunct="1">
                <a:spcBef>
                  <a:spcPct val="0"/>
                </a:spcBef>
                <a:buFontTx/>
                <a:buNone/>
              </a:pPr>
              <a:t>188</a:t>
            </a:fld>
            <a:endParaRPr lang="fr-FR" altLang="fr-FR" sz="1200">
              <a:solidFill>
                <a:srgbClr val="898989"/>
              </a:solidFill>
            </a:endParaRPr>
          </a:p>
        </p:txBody>
      </p:sp>
      <p:sp>
        <p:nvSpPr>
          <p:cNvPr id="151556" name="ZoneTexte 3"/>
          <p:cNvSpPr txBox="1">
            <a:spLocks noChangeArrowheads="1"/>
          </p:cNvSpPr>
          <p:nvPr/>
        </p:nvSpPr>
        <p:spPr bwMode="auto">
          <a:xfrm>
            <a:off x="179388" y="620713"/>
            <a:ext cx="7129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 (suite)</a:t>
            </a:r>
            <a:endParaRPr lang="fr-FR" altLang="fr-FR" sz="1800" b="1"/>
          </a:p>
        </p:txBody>
      </p:sp>
      <p:sp>
        <p:nvSpPr>
          <p:cNvPr id="151557" name="ZoneTexte 5"/>
          <p:cNvSpPr txBox="1">
            <a:spLocks noChangeArrowheads="1"/>
          </p:cNvSpPr>
          <p:nvPr/>
        </p:nvSpPr>
        <p:spPr bwMode="auto">
          <a:xfrm>
            <a:off x="107952" y="1052514"/>
            <a:ext cx="8856663"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600" b="1" dirty="0">
                <a:latin typeface="Arial" panose="020B0604020202020204" pitchFamily="34" charset="0"/>
              </a:rPr>
              <a:t> La corruption réduit la capacité des pouvoirs publics à mettre des ressources et services de base à la disposition de la population.</a:t>
            </a:r>
          </a:p>
          <a:p>
            <a:pPr algn="just" eaLnBrk="1" hangingPunct="1">
              <a:spcBef>
                <a:spcPct val="0"/>
              </a:spcBef>
            </a:pPr>
            <a:r>
              <a:rPr lang="fr-FR" altLang="fr-FR" sz="1600" b="1" dirty="0">
                <a:latin typeface="Arial" panose="020B0604020202020204" pitchFamily="34" charset="0"/>
              </a:rPr>
              <a:t> Elle augmente la pauvreté et l’analphabétisme des populations les plus démunies, les inégalités entre les pauvres et les riches _ détenteurs du pouvoir _, la dégradation de l’éducation et des services de santé.</a:t>
            </a:r>
          </a:p>
          <a:p>
            <a:pPr algn="just" eaLnBrk="1" hangingPunct="1">
              <a:spcBef>
                <a:spcPct val="0"/>
              </a:spcBef>
            </a:pPr>
            <a:r>
              <a:rPr lang="fr-FR" altLang="fr-FR" sz="1600" b="1" dirty="0">
                <a:latin typeface="Arial" panose="020B0604020202020204" pitchFamily="34" charset="0"/>
              </a:rPr>
              <a:t> La corruption judiciaire porte atteinte </a:t>
            </a:r>
            <a:r>
              <a:rPr lang="fr-FR" altLang="fr-FR" sz="1600" dirty="0">
                <a:latin typeface="Arial" panose="020B0604020202020204" pitchFamily="34" charset="0"/>
              </a:rPr>
              <a:t>à tout État de droit et </a:t>
            </a:r>
            <a:r>
              <a:rPr lang="fr-FR" altLang="fr-FR" sz="1600" b="1" dirty="0">
                <a:latin typeface="Arial" panose="020B0604020202020204" pitchFamily="34" charset="0"/>
              </a:rPr>
              <a:t>à la légitimité des pouvoirs publics.</a:t>
            </a:r>
          </a:p>
          <a:p>
            <a:pPr algn="just" eaLnBrk="1" hangingPunct="1">
              <a:spcBef>
                <a:spcPct val="0"/>
              </a:spcBef>
            </a:pPr>
            <a:r>
              <a:rPr lang="fr-FR" altLang="fr-FR" sz="1600" dirty="0">
                <a:latin typeface="Arial" panose="020B0604020202020204" pitchFamily="34" charset="0"/>
              </a:rPr>
              <a:t>Un appareil judiciaire corrompu réduit considérablement la capacité de la société à juguler la corruption.</a:t>
            </a:r>
          </a:p>
          <a:p>
            <a:pPr algn="just" eaLnBrk="1" hangingPunct="1">
              <a:spcBef>
                <a:spcPct val="0"/>
              </a:spcBef>
            </a:pPr>
            <a:r>
              <a:rPr lang="fr-FR" altLang="fr-FR" sz="1600" b="1" dirty="0">
                <a:latin typeface="Arial" panose="020B0604020202020204" pitchFamily="34" charset="0"/>
              </a:rPr>
              <a:t> La corruption est un terreau sur lequel la criminalité organisée et le terrorisme prospèrent. </a:t>
            </a:r>
            <a:r>
              <a:rPr lang="fr-FR" altLang="fr-FR" sz="1600" dirty="0">
                <a:latin typeface="Arial" panose="020B0604020202020204" pitchFamily="34" charset="0"/>
              </a:rPr>
              <a:t>Elle</a:t>
            </a:r>
            <a:r>
              <a:rPr lang="fr-FR" altLang="fr-FR" sz="1600" b="1" dirty="0">
                <a:latin typeface="Arial" panose="020B0604020202020204" pitchFamily="34" charset="0"/>
              </a:rPr>
              <a:t> </a:t>
            </a:r>
            <a:r>
              <a:rPr lang="fr-FR" altLang="fr-FR" sz="1600" dirty="0">
                <a:latin typeface="Arial" panose="020B0604020202020204" pitchFamily="34" charset="0"/>
              </a:rPr>
              <a:t>facilite le trafic de drogues et la criminalité organisée.</a:t>
            </a:r>
          </a:p>
          <a:p>
            <a:pPr algn="just" eaLnBrk="1" hangingPunct="1">
              <a:spcBef>
                <a:spcPct val="0"/>
              </a:spcBef>
            </a:pPr>
            <a:r>
              <a:rPr lang="fr-FR" altLang="fr-FR" sz="1600" dirty="0">
                <a:latin typeface="Arial" panose="020B0604020202020204" pitchFamily="34" charset="0"/>
              </a:rPr>
              <a:t> Elle incite ou contribue à faire emprisonner, torturer ou tuer ceux qui la dénoncent (journalistes, hommes intègres …), dans le but de pérenniser un pouvoir ou des pratiques illégitimes.</a:t>
            </a:r>
          </a:p>
        </p:txBody>
      </p:sp>
      <p:pic>
        <p:nvPicPr>
          <p:cNvPr id="151558" name="Picture 10" descr="pauvr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516563"/>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11" descr="analphabétis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2" y="5229225"/>
            <a:ext cx="1084263" cy="144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Text Box 13"/>
          <p:cNvSpPr txBox="1">
            <a:spLocks noChangeArrowheads="1"/>
          </p:cNvSpPr>
          <p:nvPr/>
        </p:nvSpPr>
        <p:spPr bwMode="auto">
          <a:xfrm>
            <a:off x="303214" y="5156201"/>
            <a:ext cx="75841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a:latin typeface="Arial" panose="020B0604020202020204" pitchFamily="34" charset="0"/>
              </a:rPr>
              <a:t>↓ Le pendant de la corruption sont la pauvreté, l’analphabétisme, l’absence de démocratie → </a:t>
            </a:r>
          </a:p>
        </p:txBody>
      </p:sp>
      <p:sp>
        <p:nvSpPr>
          <p:cNvPr id="151561" name="Text Box 14"/>
          <p:cNvSpPr txBox="1">
            <a:spLocks noChangeArrowheads="1"/>
          </p:cNvSpPr>
          <p:nvPr/>
        </p:nvSpPr>
        <p:spPr bwMode="auto">
          <a:xfrm>
            <a:off x="1619252" y="6308726"/>
            <a:ext cx="976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sym typeface="Symbol" panose="05050102010706020507" pitchFamily="18" charset="2"/>
              </a:rPr>
              <a:t> pauvreté</a:t>
            </a:r>
          </a:p>
        </p:txBody>
      </p:sp>
      <p:pic>
        <p:nvPicPr>
          <p:cNvPr id="151562" name="Picture 15" descr="fusillé_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445125"/>
            <a:ext cx="1924050" cy="127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3" name="Text Box 16"/>
          <p:cNvSpPr txBox="1">
            <a:spLocks noChangeArrowheads="1"/>
          </p:cNvSpPr>
          <p:nvPr/>
        </p:nvSpPr>
        <p:spPr bwMode="auto">
          <a:xfrm>
            <a:off x="5292727" y="5949951"/>
            <a:ext cx="1800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sym typeface="Symbol" panose="05050102010706020507" pitchFamily="18" charset="2"/>
              </a:rPr>
              <a:t> Absence de démocratie et arbitraire (ici image d’exécutions au Vietnam).</a:t>
            </a:r>
          </a:p>
        </p:txBody>
      </p:sp>
      <p:sp>
        <p:nvSpPr>
          <p:cNvPr id="151564" name="Text Box 17"/>
          <p:cNvSpPr txBox="1">
            <a:spLocks noChangeArrowheads="1"/>
          </p:cNvSpPr>
          <p:nvPr/>
        </p:nvSpPr>
        <p:spPr bwMode="auto">
          <a:xfrm>
            <a:off x="6084888" y="5516565"/>
            <a:ext cx="14798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sym typeface="Symbol" panose="05050102010706020507" pitchFamily="18" charset="2"/>
              </a:rPr>
              <a:t>Analphabétisme </a:t>
            </a:r>
            <a:r>
              <a:rPr lang="fr-FR" altLang="fr-FR" sz="1200">
                <a:latin typeface="Arial" panose="020B0604020202020204" pitchFamily="34" charset="0"/>
              </a:rPr>
              <a:t>→</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2579"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580E1F6-714D-4166-88FF-FA657A966653}" type="slidenum">
              <a:rPr lang="fr-FR" altLang="fr-FR" sz="1200">
                <a:solidFill>
                  <a:srgbClr val="898989"/>
                </a:solidFill>
              </a:rPr>
              <a:pPr algn="r" eaLnBrk="1" hangingPunct="1">
                <a:spcBef>
                  <a:spcPct val="0"/>
                </a:spcBef>
                <a:buFontTx/>
                <a:buNone/>
              </a:pPr>
              <a:t>189</a:t>
            </a:fld>
            <a:endParaRPr lang="fr-FR" altLang="fr-FR" sz="1200">
              <a:solidFill>
                <a:srgbClr val="898989"/>
              </a:solidFill>
            </a:endParaRPr>
          </a:p>
        </p:txBody>
      </p:sp>
      <p:sp>
        <p:nvSpPr>
          <p:cNvPr id="152580" name="ZoneTexte 3"/>
          <p:cNvSpPr txBox="1">
            <a:spLocks noChangeArrowheads="1"/>
          </p:cNvSpPr>
          <p:nvPr/>
        </p:nvSpPr>
        <p:spPr bwMode="auto">
          <a:xfrm>
            <a:off x="179390" y="620713"/>
            <a:ext cx="7705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 (suite)</a:t>
            </a:r>
            <a:endParaRPr lang="fr-FR" altLang="fr-FR" sz="1800" b="1"/>
          </a:p>
        </p:txBody>
      </p:sp>
      <p:sp>
        <p:nvSpPr>
          <p:cNvPr id="152581" name="ZoneTexte 5"/>
          <p:cNvSpPr txBox="1">
            <a:spLocks noChangeArrowheads="1"/>
          </p:cNvSpPr>
          <p:nvPr/>
        </p:nvSpPr>
        <p:spPr bwMode="auto">
          <a:xfrm>
            <a:off x="107952" y="1125538"/>
            <a:ext cx="8856663"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800">
                <a:latin typeface="Arial" panose="020B0604020202020204" pitchFamily="34" charset="0"/>
              </a:rPr>
              <a:t>L'argent n'est pas utilisé pour le développement du pays, mais est mis dans la poche des corrompus. </a:t>
            </a:r>
          </a:p>
          <a:p>
            <a:pPr algn="just" eaLnBrk="1" hangingPunct="1">
              <a:spcBef>
                <a:spcPct val="0"/>
              </a:spcBef>
              <a:buFontTx/>
              <a:buChar char="•"/>
            </a:pPr>
            <a:r>
              <a:rPr lang="fr-FR" altLang="fr-FR" sz="1800">
                <a:latin typeface="Arial" panose="020B0604020202020204" pitchFamily="34" charset="0"/>
              </a:rPr>
              <a:t>« </a:t>
            </a:r>
            <a:r>
              <a:rPr lang="fr-FR" altLang="fr-FR" sz="1800" i="1">
                <a:latin typeface="Arial" panose="020B0604020202020204" pitchFamily="34" charset="0"/>
              </a:rPr>
              <a:t>La corruption est l'un des plus importants freins au développement</a:t>
            </a:r>
            <a:r>
              <a:rPr lang="fr-FR" altLang="fr-FR" sz="1800">
                <a:latin typeface="Arial" panose="020B0604020202020204" pitchFamily="34" charset="0"/>
              </a:rPr>
              <a:t> » [des pays pauvres] </a:t>
            </a:r>
            <a:r>
              <a:rPr lang="fr-FR" altLang="fr-FR" sz="1800" u="sng">
                <a:latin typeface="Arial" panose="020B0604020202020204" pitchFamily="34" charset="0"/>
                <a:hlinkClick r:id="rId2" action="ppaction://hlinksldjump"/>
              </a:rPr>
              <a:t>[1]</a:t>
            </a:r>
            <a:r>
              <a:rPr lang="fr-FR" altLang="fr-FR" sz="1800">
                <a:latin typeface="Arial" panose="020B0604020202020204" pitchFamily="34" charset="0"/>
              </a:rPr>
              <a:t>.</a:t>
            </a:r>
          </a:p>
          <a:p>
            <a:pPr algn="just" eaLnBrk="1" hangingPunct="1">
              <a:spcBef>
                <a:spcPct val="0"/>
              </a:spcBef>
              <a:buFontTx/>
              <a:buChar char="•"/>
            </a:pPr>
            <a:r>
              <a:rPr lang="fr-FR" altLang="fr-FR" sz="1800">
                <a:latin typeface="Arial" panose="020B0604020202020204" pitchFamily="34" charset="0"/>
              </a:rPr>
              <a:t>Il n'y a d'infrastructure, d'investissement dans le développement du pays, à cause des détournements de l’argent et des aides normalement prévus pour ces infrastructures _ du fait de la corruption _, et donc le pays reste pauvre.</a:t>
            </a:r>
          </a:p>
          <a:p>
            <a:pPr eaLnBrk="1" hangingPunct="1">
              <a:spcBef>
                <a:spcPct val="0"/>
              </a:spcBef>
              <a:buFontTx/>
              <a:buNone/>
            </a:pPr>
            <a:r>
              <a:rPr lang="fr-FR" altLang="fr-FR" sz="1200" u="sng">
                <a:latin typeface="Arial" panose="020B0604020202020204" pitchFamily="34" charset="0"/>
                <a:hlinkClick r:id="rId2" action="ppaction://hlinksldjump"/>
              </a:rPr>
              <a:t>[1]</a:t>
            </a:r>
            <a:r>
              <a:rPr lang="fr-FR" altLang="fr-FR" sz="1200">
                <a:latin typeface="Arial" panose="020B0604020202020204" pitchFamily="34" charset="0"/>
              </a:rPr>
              <a:t> Source : </a:t>
            </a:r>
            <a:r>
              <a:rPr lang="fr-FR" altLang="fr-FR" sz="1200">
                <a:latin typeface="Arial" panose="020B0604020202020204" pitchFamily="34" charset="0"/>
                <a:hlinkClick r:id="rId3"/>
              </a:rPr>
              <a:t>http://courantsdefemmes.free.fr/Assoces/Burkina/RENLAC/RENLAC.html</a:t>
            </a:r>
            <a:endParaRPr lang="fr-FR" altLang="fr-FR" sz="1200">
              <a:latin typeface="Arial" panose="020B0604020202020204" pitchFamily="34" charset="0"/>
            </a:endParaRPr>
          </a:p>
        </p:txBody>
      </p:sp>
      <p:pic>
        <p:nvPicPr>
          <p:cNvPr id="152582" name="Picture 7" descr="maf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90" y="3789363"/>
            <a:ext cx="345598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Text Box 8"/>
          <p:cNvSpPr txBox="1">
            <a:spLocks noChangeArrowheads="1"/>
          </p:cNvSpPr>
          <p:nvPr/>
        </p:nvSpPr>
        <p:spPr bwMode="auto">
          <a:xfrm>
            <a:off x="91301" y="6092826"/>
            <a:ext cx="5281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corruption et le crime organisé se renforcent mutuellement.</a:t>
            </a:r>
          </a:p>
          <a:p>
            <a:pPr algn="ctr" eaLnBrk="1" hangingPunct="1">
              <a:spcBef>
                <a:spcPct val="0"/>
              </a:spcBef>
              <a:buFontTx/>
              <a:buNone/>
            </a:pPr>
            <a:r>
              <a:rPr lang="fr-FR" altLang="fr-FR" sz="1200">
                <a:latin typeface="Arial" panose="020B0604020202020204" pitchFamily="34" charset="0"/>
              </a:rPr>
              <a:t>Source photo : </a:t>
            </a:r>
            <a:r>
              <a:rPr lang="fr-FR" altLang="fr-FR" sz="1200">
                <a:latin typeface="Arial" panose="020B0604020202020204" pitchFamily="34" charset="0"/>
                <a:hlinkClick r:id="rId5"/>
              </a:rPr>
              <a:t>www.tdg.ch/actu/monde/mafia-ne-connait-crise-2008-11-12</a:t>
            </a:r>
            <a:r>
              <a:rPr lang="fr-FR" altLang="fr-FR" sz="1200">
                <a:latin typeface="Arial" panose="020B0604020202020204" pitchFamily="34" charset="0"/>
              </a:rPr>
              <a:t> </a:t>
            </a:r>
          </a:p>
        </p:txBody>
      </p:sp>
      <p:pic>
        <p:nvPicPr>
          <p:cNvPr id="152584" name="Picture 2" descr="C:\Users\LISAN\Documents\psychologie-philo\corruption\images\936324-china-corruption-300x16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8608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5" name="ZoneTexte 9"/>
          <p:cNvSpPr txBox="1">
            <a:spLocks noChangeArrowheads="1"/>
          </p:cNvSpPr>
          <p:nvPr/>
        </p:nvSpPr>
        <p:spPr bwMode="auto">
          <a:xfrm>
            <a:off x="5121277" y="5589589"/>
            <a:ext cx="4022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En Chine, ce sont souvent les « lampistes de services » ou ceux tombés en disgrâce qui payent, lors des campagnes anti-corruption.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4533901" y="18155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1638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784D931-C85D-4D31-9620-887A2C4A0D23}" type="slidenum">
              <a:rPr lang="fr-FR" altLang="fr-FR" sz="1200">
                <a:solidFill>
                  <a:srgbClr val="898989"/>
                </a:solidFill>
              </a:rPr>
              <a:pPr algn="r" eaLnBrk="1" hangingPunct="1">
                <a:spcBef>
                  <a:spcPct val="0"/>
                </a:spcBef>
                <a:buFontTx/>
                <a:buNone/>
              </a:pPr>
              <a:t>19</a:t>
            </a:fld>
            <a:endParaRPr lang="fr-FR" altLang="fr-FR" sz="1200">
              <a:solidFill>
                <a:srgbClr val="898989"/>
              </a:solidFill>
            </a:endParaRPr>
          </a:p>
        </p:txBody>
      </p:sp>
      <p:sp>
        <p:nvSpPr>
          <p:cNvPr id="16388" name="Text Box 5"/>
          <p:cNvSpPr txBox="1">
            <a:spLocks noChangeArrowheads="1"/>
          </p:cNvSpPr>
          <p:nvPr/>
        </p:nvSpPr>
        <p:spPr bwMode="auto">
          <a:xfrm>
            <a:off x="179512" y="692696"/>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a:t>
            </a:r>
          </a:p>
        </p:txBody>
      </p:sp>
      <p:sp>
        <p:nvSpPr>
          <p:cNvPr id="2" name="ZoneTexte 1"/>
          <p:cNvSpPr txBox="1"/>
          <p:nvPr/>
        </p:nvSpPr>
        <p:spPr>
          <a:xfrm>
            <a:off x="141459" y="1060998"/>
            <a:ext cx="8928100" cy="4062651"/>
          </a:xfrm>
          <a:prstGeom prst="rect">
            <a:avLst/>
          </a:prstGeom>
          <a:noFill/>
        </p:spPr>
        <p:txBody>
          <a:bodyPr>
            <a:spAutoFit/>
          </a:bodyPr>
          <a:lstStyle/>
          <a:p>
            <a:pPr marL="285750" indent="-285750" algn="just" eaLnBrk="1" hangingPunct="1">
              <a:buFont typeface="Arial" panose="020B0604020202020204" pitchFamily="34" charset="0"/>
              <a:buChar char="•"/>
              <a:defRPr/>
            </a:pPr>
            <a:r>
              <a:rPr lang="fr-FR" sz="1400" dirty="0"/>
              <a:t>Des soupçons de corruption planent sur de grands projets : </a:t>
            </a:r>
            <a:r>
              <a:rPr lang="fr-FR" sz="1400" dirty="0" err="1"/>
              <a:t>Nóos</a:t>
            </a:r>
            <a:r>
              <a:rPr lang="fr-FR" sz="1400" dirty="0"/>
              <a:t> (Espagne) (%), Moïse (Italie) (+), Aéroport de Berlin (Berlin </a:t>
            </a:r>
            <a:r>
              <a:rPr lang="fr-FR" sz="1400" dirty="0" err="1"/>
              <a:t>Brandenburg</a:t>
            </a:r>
            <a:r>
              <a:rPr lang="fr-FR" sz="1400" dirty="0"/>
              <a:t> Airport)  (Allemagne) ($). </a:t>
            </a:r>
          </a:p>
          <a:p>
            <a:pPr marL="285750" indent="-285750" algn="just" eaLnBrk="1" hangingPunct="1">
              <a:buFont typeface="Arial" panose="020B0604020202020204" pitchFamily="34" charset="0"/>
              <a:buChar char="•"/>
              <a:defRPr/>
            </a:pPr>
            <a:r>
              <a:rPr lang="fr-FR" sz="1400" dirty="0"/>
              <a:t>Idem sur les matches de la FIFA : Qatar 2022, Russie 2018 (°).</a:t>
            </a:r>
          </a:p>
          <a:p>
            <a:pPr eaLnBrk="1" hangingPunct="1">
              <a:defRPr/>
            </a:pPr>
            <a:endParaRPr lang="fr-FR" sz="1200" dirty="0"/>
          </a:p>
          <a:p>
            <a:pPr eaLnBrk="1" hangingPunct="1">
              <a:defRPr/>
            </a:pPr>
            <a:r>
              <a:rPr lang="fr-FR" sz="1200" dirty="0"/>
              <a:t>(+) a)  Corruption dans le cadre du chantier "Moïse": 35 personnes interpellées, 4 Juin 2014, </a:t>
            </a:r>
            <a:r>
              <a:rPr lang="fr-FR" sz="1200" dirty="0">
                <a:hlinkClick r:id="rId2"/>
              </a:rPr>
              <a:t>http://www.bilan.ch/economie/corruption-cadre-chantier-moise-35-interpellees</a:t>
            </a:r>
            <a:r>
              <a:rPr lang="fr-FR" sz="1200" dirty="0"/>
              <a:t>, </a:t>
            </a:r>
          </a:p>
          <a:p>
            <a:pPr eaLnBrk="1" hangingPunct="1">
              <a:defRPr/>
            </a:pPr>
            <a:r>
              <a:rPr lang="fr-FR" sz="1200" dirty="0"/>
              <a:t>b) Une affaire de corruption liée au projet "Moïse" à Venise (Plus de 20 millions d'euros auraient été détournés), </a:t>
            </a:r>
            <a:r>
              <a:rPr lang="fr-FR" sz="1200" dirty="0">
                <a:hlinkClick r:id="rId3"/>
              </a:rPr>
              <a:t>http://videos.tf1.fr/infos/2014/une-affaire-de-corruption-liee-au-projet-moise-a-venise-8430376.html</a:t>
            </a:r>
            <a:r>
              <a:rPr lang="fr-FR" sz="1200" dirty="0"/>
              <a:t> </a:t>
            </a:r>
          </a:p>
          <a:p>
            <a:pPr eaLnBrk="1" hangingPunct="1">
              <a:defRPr/>
            </a:pPr>
            <a:endParaRPr lang="fr-FR" sz="1200" dirty="0"/>
          </a:p>
          <a:p>
            <a:pPr eaLnBrk="1" hangingPunct="1">
              <a:defRPr/>
            </a:pPr>
            <a:r>
              <a:rPr lang="fr-FR" sz="1200" dirty="0"/>
              <a:t>(%) a) Affaire </a:t>
            </a:r>
            <a:r>
              <a:rPr lang="fr-FR" sz="1200" dirty="0" err="1"/>
              <a:t>Nóos</a:t>
            </a:r>
            <a:r>
              <a:rPr lang="fr-FR" sz="1200" dirty="0"/>
              <a:t>, </a:t>
            </a:r>
            <a:r>
              <a:rPr lang="fr-FR" sz="1200" dirty="0">
                <a:hlinkClick r:id="rId4"/>
              </a:rPr>
              <a:t>http://fr.wikipedia.org/wiki/Affaire_N%C3%B3os</a:t>
            </a:r>
            <a:r>
              <a:rPr lang="fr-FR" sz="1200" dirty="0"/>
              <a:t>, b) </a:t>
            </a:r>
            <a:r>
              <a:rPr lang="fr-FR" sz="1200" i="1" dirty="0"/>
              <a:t>Espagne: Le scandale qui éclabousse la Famille royale</a:t>
            </a:r>
            <a:r>
              <a:rPr lang="fr-FR" sz="1200" dirty="0"/>
              <a:t>, B.D. avec AFP, 07.02.2014, </a:t>
            </a:r>
            <a:r>
              <a:rPr lang="fr-FR" sz="1200" dirty="0">
                <a:hlinkClick r:id="rId5"/>
              </a:rPr>
              <a:t>http://www.20minutes.fr/monde/1292626-20140207-espagne-scandale-eclabousse-famille-royale</a:t>
            </a:r>
            <a:r>
              <a:rPr lang="fr-FR" sz="1200" dirty="0"/>
              <a:t> </a:t>
            </a:r>
          </a:p>
          <a:p>
            <a:pPr eaLnBrk="1" hangingPunct="1">
              <a:defRPr/>
            </a:pPr>
            <a:endParaRPr lang="fr-FR" sz="1200" dirty="0"/>
          </a:p>
          <a:p>
            <a:pPr eaLnBrk="1" hangingPunct="1">
              <a:defRPr/>
            </a:pPr>
            <a:r>
              <a:rPr lang="fr-FR" sz="1200" dirty="0"/>
              <a:t>($) a) </a:t>
            </a:r>
            <a:r>
              <a:rPr lang="en-US" sz="1200" dirty="0"/>
              <a:t>Top Berlin airport official accused of bribery, 10/06/2014, </a:t>
            </a:r>
            <a:r>
              <a:rPr lang="en-US" sz="1200" dirty="0">
                <a:hlinkClick r:id="rId6"/>
              </a:rPr>
              <a:t>http://www.againstcorruption.eu/articles/top-berlin-airport-official-accused-bribery/</a:t>
            </a:r>
            <a:r>
              <a:rPr lang="fr-FR" sz="1200" dirty="0"/>
              <a:t>, b) </a:t>
            </a:r>
            <a:r>
              <a:rPr lang="de-DE" sz="1200" dirty="0"/>
              <a:t>Auf Korruptionsverdacht BER-Baustelle: Mehdorns Desaster ist perfekt</a:t>
            </a:r>
            <a:r>
              <a:rPr lang="fr-FR" sz="1200" dirty="0"/>
              <a:t>, 28.05.2014, </a:t>
            </a:r>
            <a:r>
              <a:rPr lang="fr-FR" sz="1200" dirty="0">
                <a:hlinkClick r:id="rId7"/>
              </a:rPr>
              <a:t>http://www.spiegel.de/wirtschaft/unternehmen/hauptstadtflughafen-korruptionsverdacht-mehdorn-unter-druck-a-972277.html</a:t>
            </a:r>
            <a:r>
              <a:rPr lang="fr-FR" sz="1200" dirty="0"/>
              <a:t> </a:t>
            </a:r>
          </a:p>
          <a:p>
            <a:pPr eaLnBrk="1" hangingPunct="1">
              <a:defRPr/>
            </a:pPr>
            <a:endParaRPr lang="fr-FR" sz="1200" dirty="0"/>
          </a:p>
          <a:p>
            <a:pPr eaLnBrk="1" hangingPunct="1">
              <a:defRPr/>
            </a:pPr>
            <a:r>
              <a:rPr lang="fr-FR" sz="1200" dirty="0"/>
              <a:t>(°) Coupe du monde 2018 et 2022 et soupçons de corruption : l'UE réclame la transparence, SudOuest.fr avec AFP, modifié le 15/11/2014 à 12h12, </a:t>
            </a:r>
            <a:r>
              <a:rPr lang="fr-FR" sz="1200" dirty="0">
                <a:hlinkClick r:id="rId8"/>
              </a:rPr>
              <a:t>http://www.sudouest.fr/2014/11/15/coupe-du-monde-2018-et-2022-et-soupcons-de-corruption-l-ue-reclame-la-transparence-1737231-766.php</a:t>
            </a:r>
            <a:r>
              <a:rPr lang="fr-FR" sz="1200" dirty="0"/>
              <a:t> </a:t>
            </a:r>
          </a:p>
          <a:p>
            <a:pPr eaLnBrk="1" hangingPunct="1">
              <a:defRPr/>
            </a:pPr>
            <a:r>
              <a:rPr lang="fr-FR" sz="1200" dirty="0"/>
              <a:t>Qatar 2022 : soupçons de corruption sur le Mondial, Modifié le 18 mars 2014, </a:t>
            </a:r>
            <a:r>
              <a:rPr lang="fr-FR" sz="1200" dirty="0">
                <a:hlinkClick r:id="rId9"/>
              </a:rPr>
              <a:t>http://www.europe1.fr/sport/football/articles/qatar-2022-soupcons-de-corruption-sur-le-mondial-1917223</a:t>
            </a:r>
            <a:r>
              <a:rPr lang="fr-FR" sz="1200" dirty="0"/>
              <a:t> </a:t>
            </a:r>
          </a:p>
        </p:txBody>
      </p:sp>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3177" y="4941168"/>
            <a:ext cx="2466975" cy="1847851"/>
          </a:xfrm>
          <a:prstGeom prst="rect">
            <a:avLst/>
          </a:prstGeom>
        </p:spPr>
      </p:pic>
      <p:pic>
        <p:nvPicPr>
          <p:cNvPr id="8194" name="Picture 2" descr="D:\Users\blisan\Pictures\corruption\corruption mortalite infantil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1" y="5280405"/>
            <a:ext cx="3995229" cy="1316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485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360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970CF33-A0F2-4D57-A6CE-3D7369E5A2E5}" type="slidenum">
              <a:rPr lang="fr-FR" altLang="fr-FR" sz="1200">
                <a:solidFill>
                  <a:srgbClr val="898989"/>
                </a:solidFill>
              </a:rPr>
              <a:pPr algn="r" eaLnBrk="1" hangingPunct="1">
                <a:spcBef>
                  <a:spcPct val="0"/>
                </a:spcBef>
                <a:buFontTx/>
                <a:buNone/>
              </a:pPr>
              <a:t>190</a:t>
            </a:fld>
            <a:endParaRPr lang="fr-FR" altLang="fr-FR" sz="1200">
              <a:solidFill>
                <a:srgbClr val="898989"/>
              </a:solidFill>
            </a:endParaRPr>
          </a:p>
        </p:txBody>
      </p:sp>
      <p:sp>
        <p:nvSpPr>
          <p:cNvPr id="153604" name="ZoneTexte 3"/>
          <p:cNvSpPr txBox="1">
            <a:spLocks noChangeArrowheads="1"/>
          </p:cNvSpPr>
          <p:nvPr/>
        </p:nvSpPr>
        <p:spPr bwMode="auto">
          <a:xfrm>
            <a:off x="179390" y="620713"/>
            <a:ext cx="7705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 (suite)</a:t>
            </a:r>
            <a:endParaRPr lang="fr-FR" altLang="fr-FR" sz="1800" b="1"/>
          </a:p>
        </p:txBody>
      </p:sp>
      <p:sp>
        <p:nvSpPr>
          <p:cNvPr id="153605" name="ZoneTexte 5"/>
          <p:cNvSpPr txBox="1">
            <a:spLocks noChangeArrowheads="1"/>
          </p:cNvSpPr>
          <p:nvPr/>
        </p:nvSpPr>
        <p:spPr bwMode="auto">
          <a:xfrm>
            <a:off x="107952" y="1125539"/>
            <a:ext cx="8856663" cy="570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discrédite l’Etat, l’Administration publique, les Services de l’état et ses agents dans leur ensemble.</a:t>
            </a:r>
          </a:p>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provoque la surestimation du coût des activités et des prestations administratives.</a:t>
            </a:r>
          </a:p>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provoque la diminution des recettes, situation qui peut entraver le fonctionnement efficace des structures étatiques, en particulier dans les pays où les droits et taxes à l’importation constituent la principale source budgétaire. Elle menace la survie de la nation.</a:t>
            </a:r>
          </a:p>
          <a:p>
            <a:pPr algn="just">
              <a:lnSpc>
                <a:spcPct val="90000"/>
              </a:lnSpc>
            </a:pPr>
            <a:r>
              <a:rPr lang="fr-FR" altLang="fr-FR" sz="1600" b="1">
                <a:solidFill>
                  <a:srgbClr val="111111"/>
                </a:solidFill>
              </a:rPr>
              <a:t> Sous l’angle de l’aspect économique </a:t>
            </a:r>
            <a:r>
              <a:rPr lang="fr-FR" altLang="fr-FR" sz="1600">
                <a:solidFill>
                  <a:srgbClr val="111111"/>
                </a:solidFill>
              </a:rPr>
              <a:t>: le phénomène de la corruption encourage une concurrence déloyale qui s’exerce au détriment des entreprises les plus performantes qui ne recourent pas à la pratique de Pots-de-vin dans leur système de fonctionnement.</a:t>
            </a:r>
          </a:p>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encourage la propagation d’une image négative du pays auprès des organisations internationales.</a:t>
            </a:r>
          </a:p>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fait fuir les investisseurs potentiels d’où perte d’emploi pour le pays. C’est un frein au développement.</a:t>
            </a:r>
          </a:p>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autorise la circulation de marchandises interdites qui présentent des risques pour l’environnement, la santé ou la sécurité publique.  </a:t>
            </a:r>
          </a:p>
          <a:p>
            <a:pPr algn="just">
              <a:lnSpc>
                <a:spcPct val="90000"/>
              </a:lnSpc>
            </a:pPr>
            <a:r>
              <a:rPr lang="fr-FR" altLang="fr-FR" sz="1600">
                <a:solidFill>
                  <a:srgbClr val="111111"/>
                </a:solidFill>
              </a:rPr>
              <a:t> La </a:t>
            </a:r>
            <a:r>
              <a:rPr lang="fr-FR" altLang="fr-FR" sz="1600" b="1">
                <a:solidFill>
                  <a:srgbClr val="111111"/>
                </a:solidFill>
              </a:rPr>
              <a:t>corruption</a:t>
            </a:r>
            <a:r>
              <a:rPr lang="fr-FR" altLang="fr-FR" sz="1600">
                <a:solidFill>
                  <a:srgbClr val="111111"/>
                </a:solidFill>
              </a:rPr>
              <a:t> peut, sans nul doute, favoriser les activités des organisations criminelles transnationales.</a:t>
            </a:r>
          </a:p>
          <a:p>
            <a:pPr algn="just">
              <a:lnSpc>
                <a:spcPct val="90000"/>
              </a:lnSpc>
            </a:pPr>
            <a:r>
              <a:rPr lang="fr-FR" altLang="fr-FR" sz="1600" b="1">
                <a:solidFill>
                  <a:srgbClr val="111111"/>
                </a:solidFill>
              </a:rPr>
              <a:t> Au plan du tissu social </a:t>
            </a:r>
            <a:r>
              <a:rPr lang="fr-FR" altLang="fr-FR" sz="1600">
                <a:solidFill>
                  <a:srgbClr val="111111"/>
                </a:solidFill>
              </a:rPr>
              <a:t>: La</a:t>
            </a:r>
            <a:r>
              <a:rPr lang="fr-FR" altLang="fr-FR" sz="1600" b="1">
                <a:solidFill>
                  <a:srgbClr val="111111"/>
                </a:solidFill>
              </a:rPr>
              <a:t> corruption</a:t>
            </a:r>
            <a:r>
              <a:rPr lang="fr-FR" altLang="fr-FR" sz="1600">
                <a:solidFill>
                  <a:srgbClr val="111111"/>
                </a:solidFill>
              </a:rPr>
              <a:t> génère : </a:t>
            </a:r>
          </a:p>
          <a:p>
            <a:pPr algn="just">
              <a:lnSpc>
                <a:spcPct val="90000"/>
              </a:lnSpc>
              <a:buFont typeface="Wingdings" panose="05000000000000000000" pitchFamily="2" charset="2"/>
              <a:buNone/>
            </a:pPr>
            <a:r>
              <a:rPr lang="fr-FR" altLang="fr-FR" sz="1600">
                <a:solidFill>
                  <a:srgbClr val="111111"/>
                </a:solidFill>
              </a:rPr>
              <a:t>- les sentiments des fortes inégalités des chances.</a:t>
            </a:r>
          </a:p>
          <a:p>
            <a:pPr>
              <a:lnSpc>
                <a:spcPct val="90000"/>
              </a:lnSpc>
              <a:buFont typeface="Wingdings" panose="05000000000000000000" pitchFamily="2" charset="2"/>
              <a:buNone/>
            </a:pPr>
            <a:r>
              <a:rPr lang="fr-FR" altLang="fr-FR" sz="1600">
                <a:solidFill>
                  <a:srgbClr val="111111"/>
                </a:solidFill>
              </a:rPr>
              <a:t>- La dépréciation de l’importance du travail et sa valeur.</a:t>
            </a:r>
          </a:p>
          <a:p>
            <a:pPr>
              <a:lnSpc>
                <a:spcPct val="90000"/>
              </a:lnSpc>
              <a:buFont typeface="Wingdings" panose="05000000000000000000" pitchFamily="2" charset="2"/>
              <a:buNone/>
            </a:pPr>
            <a:r>
              <a:rPr lang="en-US" altLang="fr-FR" sz="1600">
                <a:solidFill>
                  <a:srgbClr val="111111"/>
                </a:solidFill>
              </a:rPr>
              <a:t>- </a:t>
            </a:r>
            <a:r>
              <a:rPr lang="fr-FR" altLang="fr-FR" sz="1600"/>
              <a:t>Des habitudes et </a:t>
            </a:r>
            <a:r>
              <a:rPr lang="en-US" altLang="fr-FR" sz="1600">
                <a:solidFill>
                  <a:srgbClr val="111111"/>
                </a:solidFill>
              </a:rPr>
              <a:t>une </a:t>
            </a:r>
            <a:r>
              <a:rPr lang="fr-FR" altLang="fr-FR" sz="1600"/>
              <a:t>logique de négligence par rapport à ses devoirs professionnels.</a:t>
            </a:r>
            <a:endParaRPr lang="en-US" altLang="fr-FR" sz="1600">
              <a:solidFill>
                <a:srgbClr val="111111"/>
              </a:solidFill>
            </a:endParaRPr>
          </a:p>
          <a:p>
            <a:pPr algn="just">
              <a:lnSpc>
                <a:spcPct val="90000"/>
              </a:lnSpc>
              <a:buFont typeface="Arial" panose="020B0604020202020204" pitchFamily="34" charset="0"/>
              <a:buNone/>
            </a:pPr>
            <a:endParaRPr lang="en-US" altLang="fr-FR" sz="1600">
              <a:solidFill>
                <a:srgbClr val="111111"/>
              </a:solidFill>
            </a:endParaRPr>
          </a:p>
          <a:p>
            <a:pPr>
              <a:lnSpc>
                <a:spcPct val="90000"/>
              </a:lnSpc>
              <a:buFont typeface="Arial" panose="020B0604020202020204" pitchFamily="34" charset="0"/>
              <a:buNone/>
            </a:pPr>
            <a:r>
              <a:rPr lang="en-US" altLang="fr-FR" sz="1200">
                <a:solidFill>
                  <a:srgbClr val="111111"/>
                </a:solidFill>
              </a:rPr>
              <a:t>Source : </a:t>
            </a:r>
            <a:r>
              <a:rPr lang="fr-FR" altLang="fr-FR" sz="1200">
                <a:solidFill>
                  <a:srgbClr val="111111"/>
                </a:solidFill>
              </a:rPr>
              <a:t>La douane face à la corruption, Reynald EUGENE, août 2007, </a:t>
            </a:r>
            <a:r>
              <a:rPr lang="fr-FR" altLang="fr-FR" sz="1200">
                <a:solidFill>
                  <a:srgbClr val="111111"/>
                </a:solidFill>
                <a:hlinkClick r:id="rId2"/>
              </a:rPr>
              <a:t>http://siteresources.worldbank.org/INTHAITIINFRENCH/Resources/ladounanefacealacorruption-reynald.ppt</a:t>
            </a:r>
            <a:r>
              <a:rPr lang="fr-FR" altLang="fr-FR" sz="1200">
                <a:solidFill>
                  <a:srgbClr val="111111"/>
                </a:solidFill>
              </a:rPr>
              <a:t> </a:t>
            </a:r>
            <a:endParaRPr lang="en-US" altLang="fr-FR" sz="1200">
              <a:solidFill>
                <a:srgbClr val="111111"/>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462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0303907-1A9F-401C-B4C7-120293A79B0C}" type="slidenum">
              <a:rPr lang="fr-FR" altLang="fr-FR" sz="1200">
                <a:solidFill>
                  <a:srgbClr val="898989"/>
                </a:solidFill>
              </a:rPr>
              <a:pPr algn="r" eaLnBrk="1" hangingPunct="1">
                <a:spcBef>
                  <a:spcPct val="0"/>
                </a:spcBef>
                <a:buFontTx/>
                <a:buNone/>
              </a:pPr>
              <a:t>191</a:t>
            </a:fld>
            <a:endParaRPr lang="fr-FR" altLang="fr-FR" sz="1200">
              <a:solidFill>
                <a:srgbClr val="898989"/>
              </a:solidFill>
            </a:endParaRPr>
          </a:p>
        </p:txBody>
      </p:sp>
      <p:sp>
        <p:nvSpPr>
          <p:cNvPr id="154628" name="ZoneTexte 3"/>
          <p:cNvSpPr txBox="1">
            <a:spLocks noChangeArrowheads="1"/>
          </p:cNvSpPr>
          <p:nvPr/>
        </p:nvSpPr>
        <p:spPr bwMode="auto">
          <a:xfrm>
            <a:off x="179388" y="620713"/>
            <a:ext cx="7345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 (suite)</a:t>
            </a:r>
            <a:endParaRPr lang="fr-FR" altLang="fr-FR" sz="1800" b="1"/>
          </a:p>
        </p:txBody>
      </p:sp>
      <p:pic>
        <p:nvPicPr>
          <p:cNvPr id="154629" name="Picture 7" descr="boudia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44677"/>
            <a:ext cx="1662112"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 Box 8"/>
          <p:cNvSpPr txBox="1">
            <a:spLocks noChangeArrowheads="1"/>
          </p:cNvSpPr>
          <p:nvPr/>
        </p:nvSpPr>
        <p:spPr bwMode="auto">
          <a:xfrm>
            <a:off x="179390" y="4437063"/>
            <a:ext cx="2232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Assassinat du président Mohamed Boudiaf, en 1992, alors qu’il voulait s’en prendre aux membres corrompus du FLN _ le parti au pouvoir _ en Algérie. Source de la photo : </a:t>
            </a:r>
            <a:r>
              <a:rPr lang="fr-FR" altLang="fr-FR" sz="1200">
                <a:latin typeface="Arial" panose="020B0604020202020204" pitchFamily="34" charset="0"/>
                <a:hlinkClick r:id="rId3"/>
              </a:rPr>
              <a:t>http://ffs1963.unblog.fr/2009/06/28/a-quand-la-verite-sur-les-assassinats-politiques</a:t>
            </a:r>
            <a:r>
              <a:rPr lang="fr-FR" altLang="fr-FR" sz="1200">
                <a:latin typeface="Arial" panose="020B0604020202020204" pitchFamily="34" charset="0"/>
              </a:rPr>
              <a:t> </a:t>
            </a:r>
          </a:p>
          <a:p>
            <a:pPr algn="just" eaLnBrk="1" hangingPunct="1">
              <a:spcBef>
                <a:spcPct val="0"/>
              </a:spcBef>
              <a:buFontTx/>
              <a:buNone/>
            </a:pPr>
            <a:endParaRPr lang="fr-FR" altLang="fr-FR" sz="1200">
              <a:latin typeface="Arial" panose="020B0604020202020204" pitchFamily="34" charset="0"/>
            </a:endParaRPr>
          </a:p>
          <a:p>
            <a:pPr algn="just" eaLnBrk="1" hangingPunct="1">
              <a:spcBef>
                <a:spcPct val="0"/>
              </a:spcBef>
              <a:buFontTx/>
              <a:buNone/>
            </a:pPr>
            <a:r>
              <a:rPr lang="fr-FR" altLang="fr-FR" sz="1200">
                <a:latin typeface="Arial" panose="020B0604020202020204" pitchFamily="34" charset="0"/>
              </a:rPr>
              <a:t>(°) crimes souvent liés à la dénonciation de la corruption.</a:t>
            </a:r>
            <a:endParaRPr lang="fr-FR" altLang="fr-FR" sz="1800">
              <a:latin typeface="Arial" panose="020B0604020202020204" pitchFamily="34" charset="0"/>
            </a:endParaRPr>
          </a:p>
        </p:txBody>
      </p:sp>
      <p:pic>
        <p:nvPicPr>
          <p:cNvPr id="154631" name="Picture 11" descr="actu-monde-Manifestation-pour-Natalia-Estemirova_article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1557339"/>
            <a:ext cx="25209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Text Box 12"/>
          <p:cNvSpPr txBox="1">
            <a:spLocks noChangeArrowheads="1"/>
          </p:cNvSpPr>
          <p:nvPr/>
        </p:nvSpPr>
        <p:spPr bwMode="auto">
          <a:xfrm>
            <a:off x="6227765" y="3068639"/>
            <a:ext cx="25923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Assassinat de Natalia Estemirov, le 15 juillet 2009, alors qu'elle travaillait sur des cas « extrêmement sensibles » de violation des droits de l'homme en Tchétchénie. Elle dénonçait les exactions perpétrées sur place et la corruption du pouvoir tchéchène.</a:t>
            </a:r>
          </a:p>
        </p:txBody>
      </p:sp>
      <p:pic>
        <p:nvPicPr>
          <p:cNvPr id="154633" name="Picture 13" descr="AnnaPolitkovska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7" y="1557339"/>
            <a:ext cx="223202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 Box 14"/>
          <p:cNvSpPr txBox="1">
            <a:spLocks noChangeArrowheads="1"/>
          </p:cNvSpPr>
          <p:nvPr/>
        </p:nvSpPr>
        <p:spPr bwMode="auto">
          <a:xfrm>
            <a:off x="2555875" y="3068639"/>
            <a:ext cx="3671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200" dirty="0">
                <a:latin typeface="Arial" panose="020B0604020202020204" pitchFamily="34" charset="0"/>
              </a:rPr>
              <a:t>Anna </a:t>
            </a:r>
            <a:r>
              <a:rPr lang="fr-FR" altLang="fr-FR" sz="1200" dirty="0" err="1">
                <a:latin typeface="Arial" panose="020B0604020202020204" pitchFamily="34" charset="0"/>
              </a:rPr>
              <a:t>Politkovskaïa</a:t>
            </a:r>
            <a:r>
              <a:rPr lang="fr-FR" altLang="fr-FR" sz="1200" dirty="0">
                <a:latin typeface="Arial" panose="020B0604020202020204" pitchFamily="34" charset="0"/>
              </a:rPr>
              <a:t>, journaliste russe connue pour son opposition à la politique du président Vladimir Poutine, sa couverture du conflit tchétchène et ses critiques virulentes envers les autorités actuelles de la république caucasienne et son président </a:t>
            </a:r>
            <a:r>
              <a:rPr lang="fr-FR" altLang="fr-FR" sz="1200" dirty="0" err="1">
                <a:latin typeface="Arial" panose="020B0604020202020204" pitchFamily="34" charset="0"/>
              </a:rPr>
              <a:t>Ramzan</a:t>
            </a:r>
            <a:r>
              <a:rPr lang="fr-FR" altLang="fr-FR" sz="1200" dirty="0">
                <a:latin typeface="Arial" panose="020B0604020202020204" pitchFamily="34" charset="0"/>
              </a:rPr>
              <a:t> K., assassinée le 7 octobre 2006 à Moscou. Elle dénonçait les exactions perpétrées, sur place, et la corruption du pouvoir tchéchène.</a:t>
            </a:r>
          </a:p>
        </p:txBody>
      </p:sp>
      <p:pic>
        <p:nvPicPr>
          <p:cNvPr id="154635" name="Picture 15" descr="sardasht_os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4652963"/>
            <a:ext cx="1905000" cy="200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6" name="Text Box 17"/>
          <p:cNvSpPr txBox="1">
            <a:spLocks noChangeArrowheads="1"/>
          </p:cNvSpPr>
          <p:nvPr/>
        </p:nvSpPr>
        <p:spPr bwMode="auto">
          <a:xfrm>
            <a:off x="2484440" y="4797425"/>
            <a:ext cx="45354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latin typeface="Arial" panose="020B0604020202020204" pitchFamily="34" charset="0"/>
              </a:rPr>
              <a:t>Le journaliste </a:t>
            </a:r>
            <a:r>
              <a:rPr lang="fr-FR" altLang="fr-FR" sz="1200" dirty="0" err="1">
                <a:latin typeface="Arial" panose="020B0604020202020204" pitchFamily="34" charset="0"/>
              </a:rPr>
              <a:t>Sardasht</a:t>
            </a:r>
            <a:r>
              <a:rPr lang="fr-FR" altLang="fr-FR" sz="1200" dirty="0">
                <a:latin typeface="Arial" panose="020B0604020202020204" pitchFamily="34" charset="0"/>
              </a:rPr>
              <a:t> Osman, 23 ans, enlevé, le 4 Mai 2010, devant l’université où il étudiait, puis retrouvé torturé et assassiné. Il dénonçait la corruption et le népotisme au Kurdistan. Il avait publié un article satirique titré : « </a:t>
            </a:r>
            <a:r>
              <a:rPr lang="fr-FR" altLang="fr-FR" sz="1200" i="1" dirty="0">
                <a:latin typeface="Arial" panose="020B0604020202020204" pitchFamily="34" charset="0"/>
              </a:rPr>
              <a:t>Je suis amoureux de la fille de Massoud Barzani</a:t>
            </a:r>
            <a:r>
              <a:rPr lang="fr-FR" altLang="fr-FR" sz="1200" dirty="0">
                <a:latin typeface="Arial" panose="020B0604020202020204" pitchFamily="34" charset="0"/>
              </a:rPr>
              <a:t> » où il énumérait les avantages – exorbitants - dont bénéficient les membres de la famille Barzani. Sources : </a:t>
            </a:r>
          </a:p>
          <a:p>
            <a:pPr algn="just" eaLnBrk="1" hangingPunct="1">
              <a:spcBef>
                <a:spcPct val="0"/>
              </a:spcBef>
              <a:buFontTx/>
              <a:buNone/>
            </a:pPr>
            <a:r>
              <a:rPr lang="fr-FR" altLang="fr-FR" sz="1200" dirty="0">
                <a:latin typeface="Arial" panose="020B0604020202020204" pitchFamily="34" charset="0"/>
                <a:hlinkClick r:id="rId7"/>
              </a:rPr>
              <a:t>http://www.bakchich.info/Un-crime-au-Kurdistan-irakien,10865.html</a:t>
            </a:r>
            <a:r>
              <a:rPr lang="fr-FR" altLang="fr-FR" sz="1200" dirty="0">
                <a:latin typeface="Arial" panose="020B0604020202020204" pitchFamily="34" charset="0"/>
              </a:rPr>
              <a:t> </a:t>
            </a:r>
          </a:p>
          <a:p>
            <a:pPr algn="just" eaLnBrk="1" hangingPunct="1">
              <a:spcBef>
                <a:spcPct val="0"/>
              </a:spcBef>
              <a:buFontTx/>
              <a:buNone/>
            </a:pPr>
            <a:r>
              <a:rPr lang="fr-FR" altLang="fr-FR" sz="1200" dirty="0">
                <a:latin typeface="Arial" panose="020B0604020202020204" pitchFamily="34" charset="0"/>
                <a:hlinkClick r:id="rId8"/>
              </a:rPr>
              <a:t>http://en.wikipedia.org/wiki/Sardasht_Osman</a:t>
            </a:r>
            <a:r>
              <a:rPr lang="fr-FR" altLang="fr-FR" sz="1200" dirty="0">
                <a:latin typeface="Arial" panose="020B0604020202020204" pitchFamily="34" charset="0"/>
              </a:rPr>
              <a:t> →</a:t>
            </a:r>
          </a:p>
        </p:txBody>
      </p:sp>
      <p:sp>
        <p:nvSpPr>
          <p:cNvPr id="154637" name="ZoneTexte 13"/>
          <p:cNvSpPr txBox="1">
            <a:spLocks noChangeArrowheads="1"/>
          </p:cNvSpPr>
          <p:nvPr/>
        </p:nvSpPr>
        <p:spPr bwMode="auto">
          <a:xfrm>
            <a:off x="179388" y="1052513"/>
            <a:ext cx="6669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11.4. </a:t>
            </a:r>
            <a:r>
              <a:rPr lang="fr-FR" altLang="fr-FR" sz="1800" u="sng" dirty="0">
                <a:latin typeface="Arial" panose="020B0604020202020204" pitchFamily="34" charset="0"/>
              </a:rPr>
              <a:t>Les assassinats de ceux qui ont dénoncé les corrompus</a:t>
            </a:r>
            <a:r>
              <a:rPr lang="fr-FR" altLang="fr-FR" sz="1800" dirty="0">
                <a:latin typeface="Arial" panose="020B0604020202020204" pitchFamily="34" charset="0"/>
              </a:rPr>
              <a:t> :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565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3E35821-E390-4534-9B07-042E100C9318}" type="slidenum">
              <a:rPr lang="fr-FR" altLang="fr-FR" sz="1200">
                <a:solidFill>
                  <a:srgbClr val="898989"/>
                </a:solidFill>
              </a:rPr>
              <a:pPr algn="r" eaLnBrk="1" hangingPunct="1">
                <a:spcBef>
                  <a:spcPct val="0"/>
                </a:spcBef>
                <a:buFontTx/>
                <a:buNone/>
              </a:pPr>
              <a:t>192</a:t>
            </a:fld>
            <a:endParaRPr lang="fr-FR" altLang="fr-FR" sz="1200">
              <a:solidFill>
                <a:srgbClr val="898989"/>
              </a:solidFill>
            </a:endParaRPr>
          </a:p>
        </p:txBody>
      </p:sp>
      <p:sp>
        <p:nvSpPr>
          <p:cNvPr id="155652" name="ZoneTexte 3"/>
          <p:cNvSpPr txBox="1">
            <a:spLocks noChangeArrowheads="1"/>
          </p:cNvSpPr>
          <p:nvPr/>
        </p:nvSpPr>
        <p:spPr bwMode="auto">
          <a:xfrm>
            <a:off x="179388" y="620713"/>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11. </a:t>
            </a:r>
            <a:r>
              <a:rPr lang="fr-FR" altLang="fr-FR" sz="1800" b="1">
                <a:latin typeface="Arial" panose="020B0604020202020204" pitchFamily="34" charset="0"/>
              </a:rPr>
              <a:t>Les conséquences de la corruption dans le monde (suite et fin)</a:t>
            </a:r>
            <a:endParaRPr lang="fr-FR" altLang="fr-FR" sz="1800" b="1"/>
          </a:p>
        </p:txBody>
      </p:sp>
      <p:sp>
        <p:nvSpPr>
          <p:cNvPr id="155653" name="ZoneTexte 5"/>
          <p:cNvSpPr txBox="1">
            <a:spLocks noChangeArrowheads="1"/>
          </p:cNvSpPr>
          <p:nvPr/>
        </p:nvSpPr>
        <p:spPr bwMode="auto">
          <a:xfrm>
            <a:off x="179388" y="1052513"/>
            <a:ext cx="7874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11.4. </a:t>
            </a:r>
            <a:r>
              <a:rPr lang="fr-FR" altLang="fr-FR" sz="1800" u="sng" dirty="0">
                <a:latin typeface="Arial" panose="020B0604020202020204" pitchFamily="34" charset="0"/>
              </a:rPr>
              <a:t>Les assassinats de ceux qui ont dénoncé les corrompus</a:t>
            </a:r>
            <a:r>
              <a:rPr lang="fr-FR" altLang="fr-FR" sz="1800" dirty="0">
                <a:latin typeface="Arial" panose="020B0604020202020204" pitchFamily="34" charset="0"/>
              </a:rPr>
              <a:t> (suite et fin) :</a:t>
            </a:r>
          </a:p>
        </p:txBody>
      </p:sp>
      <p:sp>
        <p:nvSpPr>
          <p:cNvPr id="155654" name="Rectangle 6"/>
          <p:cNvSpPr>
            <a:spLocks noChangeArrowheads="1"/>
          </p:cNvSpPr>
          <p:nvPr/>
        </p:nvSpPr>
        <p:spPr bwMode="auto">
          <a:xfrm>
            <a:off x="3205075" y="3211514"/>
            <a:ext cx="13447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Juge antimafia</a:t>
            </a:r>
          </a:p>
          <a:p>
            <a:pPr algn="ctr" eaLnBrk="1" hangingPunct="1">
              <a:spcBef>
                <a:spcPct val="0"/>
              </a:spcBef>
              <a:buFontTx/>
              <a:buNone/>
            </a:pPr>
            <a:r>
              <a:rPr lang="fr-FR" altLang="fr-FR" sz="1200">
                <a:latin typeface="Arial" panose="020B0604020202020204" pitchFamily="34" charset="0"/>
              </a:rPr>
              <a:t>Paolo Borsellino</a:t>
            </a:r>
          </a:p>
          <a:p>
            <a:pPr algn="ctr" eaLnBrk="1" hangingPunct="1">
              <a:spcBef>
                <a:spcPct val="0"/>
              </a:spcBef>
              <a:buFontTx/>
              <a:buNone/>
            </a:pPr>
            <a:r>
              <a:rPr lang="fr-FR" altLang="fr-FR" sz="1200">
                <a:latin typeface="Arial" panose="020B0604020202020204" pitchFamily="34" charset="0"/>
              </a:rPr>
              <a:t>(Italie) Assassiné</a:t>
            </a:r>
          </a:p>
        </p:txBody>
      </p:sp>
      <p:sp>
        <p:nvSpPr>
          <p:cNvPr id="155655" name="Rectangle 7"/>
          <p:cNvSpPr>
            <a:spLocks noChangeArrowheads="1"/>
          </p:cNvSpPr>
          <p:nvPr/>
        </p:nvSpPr>
        <p:spPr bwMode="auto">
          <a:xfrm>
            <a:off x="5507363" y="4148139"/>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Juge antimafia</a:t>
            </a:r>
          </a:p>
          <a:p>
            <a:pPr algn="ctr" eaLnBrk="1" hangingPunct="1">
              <a:spcBef>
                <a:spcPct val="0"/>
              </a:spcBef>
              <a:buFontTx/>
              <a:buNone/>
            </a:pPr>
            <a:r>
              <a:rPr lang="fr-FR" altLang="fr-FR" sz="1200">
                <a:latin typeface="Arial" panose="020B0604020202020204" pitchFamily="34" charset="0"/>
              </a:rPr>
              <a:t>Giovanni Falcone</a:t>
            </a:r>
          </a:p>
          <a:p>
            <a:pPr algn="ctr" eaLnBrk="1" hangingPunct="1">
              <a:spcBef>
                <a:spcPct val="0"/>
              </a:spcBef>
              <a:buFontTx/>
              <a:buNone/>
            </a:pPr>
            <a:r>
              <a:rPr lang="fr-FR" altLang="fr-FR" sz="1200">
                <a:latin typeface="Arial" panose="020B0604020202020204" pitchFamily="34" charset="0"/>
              </a:rPr>
              <a:t>(Italie) Assassiné</a:t>
            </a:r>
          </a:p>
        </p:txBody>
      </p:sp>
      <p:sp>
        <p:nvSpPr>
          <p:cNvPr id="155656" name="Rectangle 8"/>
          <p:cNvSpPr>
            <a:spLocks noChangeArrowheads="1"/>
          </p:cNvSpPr>
          <p:nvPr/>
        </p:nvSpPr>
        <p:spPr bwMode="auto">
          <a:xfrm>
            <a:off x="7452223" y="4076701"/>
            <a:ext cx="14007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Juge antimafia</a:t>
            </a:r>
          </a:p>
          <a:p>
            <a:pPr algn="ctr" eaLnBrk="1" hangingPunct="1">
              <a:spcBef>
                <a:spcPct val="0"/>
              </a:spcBef>
              <a:buFontTx/>
              <a:buNone/>
            </a:pPr>
            <a:r>
              <a:rPr lang="fr-FR" altLang="fr-FR" sz="1200">
                <a:latin typeface="Arial" panose="020B0604020202020204" pitchFamily="34" charset="0"/>
              </a:rPr>
              <a:t>Cesare Terranova</a:t>
            </a:r>
          </a:p>
          <a:p>
            <a:pPr algn="ctr" eaLnBrk="1" hangingPunct="1">
              <a:spcBef>
                <a:spcPct val="0"/>
              </a:spcBef>
              <a:buFontTx/>
              <a:buNone/>
            </a:pPr>
            <a:r>
              <a:rPr lang="fr-FR" altLang="fr-FR" sz="1200">
                <a:latin typeface="Arial" panose="020B0604020202020204" pitchFamily="34" charset="0"/>
              </a:rPr>
              <a:t>(Italie) Assassiné</a:t>
            </a:r>
          </a:p>
        </p:txBody>
      </p:sp>
      <p:pic>
        <p:nvPicPr>
          <p:cNvPr id="155657" name="Picture 1" descr="C:\Users\LISAN\Documents\psychologie-philo\corruption\images\Juges anti-mafia\Paolo Borsell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484314"/>
            <a:ext cx="17335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8" name="Picture 2" descr="C:\Users\LISAN\Documents\psychologie-philo\corruption\images\Juges anti-mafia\Cesare Terran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6" y="1484314"/>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9" name="Picture 3" descr="C:\Users\LISAN\Documents\psychologie-philo\corruption\images\Juges anti-mafia\Giovanni Falc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484313"/>
            <a:ext cx="2705100"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ZoneTexte 11"/>
          <p:cNvSpPr txBox="1">
            <a:spLocks noChangeArrowheads="1"/>
          </p:cNvSpPr>
          <p:nvPr/>
        </p:nvSpPr>
        <p:spPr bwMode="auto">
          <a:xfrm>
            <a:off x="179388" y="5445126"/>
            <a:ext cx="6337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t>↑ </a:t>
            </a:r>
            <a:r>
              <a:rPr lang="fr-FR" altLang="fr-FR" sz="1200">
                <a:latin typeface="Arial" panose="020B0604020202020204" pitchFamily="34" charset="0"/>
              </a:rPr>
              <a:t>En 2005, lors d'une précédente élection, son principal opposant, </a:t>
            </a:r>
            <a:r>
              <a:rPr lang="fr-FR" altLang="fr-FR" sz="1200" i="1">
                <a:latin typeface="Arial" panose="020B0604020202020204" pitchFamily="34" charset="0"/>
              </a:rPr>
              <a:t>Zamanbek Nurkadilov</a:t>
            </a:r>
            <a:r>
              <a:rPr lang="fr-FR" altLang="fr-FR" sz="1200">
                <a:latin typeface="Arial" panose="020B0604020202020204" pitchFamily="34" charset="0"/>
              </a:rPr>
              <a:t>, ancien  maire de </a:t>
            </a:r>
            <a:r>
              <a:rPr lang="fr-FR" altLang="fr-FR" sz="1200">
                <a:latin typeface="Arial" panose="020B0604020202020204" pitchFamily="34" charset="0"/>
                <a:hlinkClick r:id="rId5" tooltip="Almaty"/>
              </a:rPr>
              <a:t>Almaty</a:t>
            </a:r>
            <a:r>
              <a:rPr lang="fr-FR" altLang="fr-FR" sz="1200">
                <a:latin typeface="Arial" panose="020B0604020202020204" pitchFamily="34" charset="0"/>
              </a:rPr>
              <a:t> au </a:t>
            </a:r>
            <a:r>
              <a:rPr lang="fr-FR" altLang="fr-FR" sz="1200">
                <a:latin typeface="Arial" panose="020B0604020202020204" pitchFamily="34" charset="0"/>
                <a:hlinkClick r:id="rId6" tooltip="Kazakhstan"/>
              </a:rPr>
              <a:t>Kazakhstan</a:t>
            </a:r>
            <a:r>
              <a:rPr lang="fr-FR" altLang="fr-FR" sz="1200">
                <a:latin typeface="Arial" panose="020B0604020202020204" pitchFamily="34" charset="0"/>
              </a:rPr>
              <a:t> et ancien ministre des Situations d'urgence dans l'</a:t>
            </a:r>
            <a:r>
              <a:rPr lang="fr-FR" altLang="fr-FR" sz="1200">
                <a:latin typeface="Arial" panose="020B0604020202020204" pitchFamily="34" charset="0"/>
                <a:hlinkClick r:id="rId7" tooltip="Nursultan Nazarbayev"/>
              </a:rPr>
              <a:t>administration Nazarbaïev</a:t>
            </a:r>
            <a:r>
              <a:rPr lang="fr-FR" altLang="fr-FR" sz="1200">
                <a:latin typeface="Arial" panose="020B0604020202020204" pitchFamily="34" charset="0"/>
              </a:rPr>
              <a:t>, qui dénonçait la corruption du pouvoir en place, </a:t>
            </a:r>
            <a:r>
              <a:rPr lang="fr-FR" altLang="fr-FR" sz="1200" u="sng">
                <a:latin typeface="Arial" panose="020B0604020202020204" pitchFamily="34" charset="0"/>
                <a:hlinkClick r:id="rId8"/>
              </a:rPr>
              <a:t>a été retrouvé mort</a:t>
            </a:r>
            <a:r>
              <a:rPr lang="fr-FR" altLang="fr-FR" sz="1200">
                <a:latin typeface="Arial" panose="020B0604020202020204" pitchFamily="34" charset="0"/>
              </a:rPr>
              <a:t>, avec deux balles dans la poitrine et une balle dans la tête. La justice locale avait alors </a:t>
            </a:r>
            <a:r>
              <a:rPr lang="fr-FR" altLang="fr-FR" sz="1200" u="sng">
                <a:latin typeface="Arial" panose="020B0604020202020204" pitchFamily="34" charset="0"/>
                <a:hlinkClick r:id="rId9"/>
              </a:rPr>
              <a:t>conclu à un suicide</a:t>
            </a:r>
            <a:r>
              <a:rPr lang="fr-FR" altLang="fr-FR" sz="1200">
                <a:latin typeface="Arial" panose="020B0604020202020204" pitchFamily="34" charset="0"/>
              </a:rPr>
              <a:t>…  </a:t>
            </a:r>
          </a:p>
          <a:p>
            <a:pPr algn="just"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10"/>
              </a:rPr>
              <a:t>http://www.challenges.fr/economie/20140204.CHA9999/il-a-ete-designe-meilleur-dictateur-de-l-annee-2014.html</a:t>
            </a:r>
            <a:r>
              <a:rPr lang="fr-FR" altLang="fr-FR" sz="1200">
                <a:latin typeface="Arial" panose="020B0604020202020204" pitchFamily="34" charset="0"/>
              </a:rPr>
              <a:t>  &amp; </a:t>
            </a:r>
            <a:r>
              <a:rPr lang="fr-FR" altLang="fr-FR" sz="1200">
                <a:latin typeface="Arial" panose="020B0604020202020204" pitchFamily="34" charset="0"/>
                <a:hlinkClick r:id="rId11"/>
              </a:rPr>
              <a:t>http://en.wikipedia.org/wiki/Zamanbek_Nurkadilov</a:t>
            </a:r>
            <a:r>
              <a:rPr lang="fr-FR" altLang="fr-FR" sz="1200">
                <a:latin typeface="Arial" panose="020B0604020202020204" pitchFamily="34" charset="0"/>
              </a:rPr>
              <a:t> </a:t>
            </a:r>
          </a:p>
        </p:txBody>
      </p:sp>
      <p:pic>
        <p:nvPicPr>
          <p:cNvPr id="155661" name="Image 12" descr="Zamanbek Nurkadilov.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3284539"/>
            <a:ext cx="152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250825" y="404813"/>
            <a:ext cx="4249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a:t>
            </a:r>
          </a:p>
        </p:txBody>
      </p:sp>
      <p:sp>
        <p:nvSpPr>
          <p:cNvPr id="156675" name="Rectangle 3"/>
          <p:cNvSpPr>
            <a:spLocks noChangeArrowheads="1"/>
          </p:cNvSpPr>
          <p:nvPr/>
        </p:nvSpPr>
        <p:spPr bwMode="auto">
          <a:xfrm>
            <a:off x="179388" y="836613"/>
            <a:ext cx="885666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latin typeface="Arial" panose="020B0604020202020204" pitchFamily="34" charset="0"/>
              </a:rPr>
              <a:t>Importance d’une approche ou stratégie anti-corruption à plusieurs violets. Développer les relations structurelles illustrées à la figure 2 vise à améliorer la capacité de l’État et la gestion du secteur public, à renforcer la responsabilité politique, à habiliter la société civile [à la faire participer à la vie politique], et à accroître la concurrence économique. </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1. </a:t>
            </a:r>
            <a:r>
              <a:rPr lang="fr-FR" altLang="fr-FR" sz="1400" b="1">
                <a:latin typeface="Arial" panose="020B0604020202020204" pitchFamily="34" charset="0"/>
              </a:rPr>
              <a:t>Les limites de pouvoir des institutions</a:t>
            </a:r>
          </a:p>
          <a:p>
            <a:pPr algn="just" eaLnBrk="1" hangingPunct="1">
              <a:spcBef>
                <a:spcPct val="0"/>
              </a:spcBef>
              <a:buFontTx/>
              <a:buNone/>
            </a:pPr>
            <a:r>
              <a:rPr lang="fr-FR" altLang="fr-FR" sz="1400">
                <a:latin typeface="Arial" panose="020B0604020202020204" pitchFamily="34" charset="0"/>
              </a:rPr>
              <a:t>La conception institutionnelle de l’État peut être un important mécanisme de lutte contre la corruption. Il est particulièrement important de </a:t>
            </a:r>
            <a:r>
              <a:rPr lang="fr-FR" altLang="fr-FR" sz="1400" i="1">
                <a:latin typeface="Arial" panose="020B0604020202020204" pitchFamily="34" charset="0"/>
              </a:rPr>
              <a:t>fixer des limites institutionnelles </a:t>
            </a:r>
            <a:r>
              <a:rPr lang="fr-FR" altLang="fr-FR" sz="1400">
                <a:latin typeface="Arial" panose="020B0604020202020204" pitchFamily="34" charset="0"/>
              </a:rPr>
              <a:t>efficaces au sein de l’État qui peuvent être respectées </a:t>
            </a:r>
            <a:r>
              <a:rPr lang="fr-FR" altLang="fr-FR" sz="1400" i="1">
                <a:latin typeface="Arial" panose="020B0604020202020204" pitchFamily="34" charset="0"/>
              </a:rPr>
              <a:t>en divisant les pouvoirs </a:t>
            </a:r>
            <a:r>
              <a:rPr lang="fr-FR" altLang="fr-FR" sz="1400">
                <a:latin typeface="Arial" panose="020B0604020202020204" pitchFamily="34" charset="0"/>
              </a:rPr>
              <a:t>et en </a:t>
            </a:r>
            <a:r>
              <a:rPr lang="fr-FR" altLang="fr-FR" sz="1400" i="1">
                <a:latin typeface="Arial" panose="020B0604020202020204" pitchFamily="34" charset="0"/>
              </a:rPr>
              <a:t>recoupant les responsabilités de surveillance entre les institutions</a:t>
            </a:r>
            <a:r>
              <a:rPr lang="fr-FR" altLang="fr-FR" sz="1400">
                <a:latin typeface="Arial" panose="020B0604020202020204" pitchFamily="34" charset="0"/>
              </a:rPr>
              <a:t>. </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Pour atteindre cet objectif, il faut :</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b="1">
                <a:latin typeface="Arial" panose="020B0604020202020204" pitchFamily="34" charset="0"/>
              </a:rPr>
              <a:t>Une réforme judiciaire </a:t>
            </a:r>
            <a:r>
              <a:rPr lang="fr-FR" altLang="fr-FR" sz="1400">
                <a:latin typeface="Arial" panose="020B0604020202020204" pitchFamily="34" charset="0"/>
              </a:rPr>
              <a:t>: Toute stratégie de lutte contre la corruption a besoin d’un système judiciaire sur lequel elle peut compter si elle veut apporter de vrais changements. Le défi consiste donc </a:t>
            </a:r>
            <a:r>
              <a:rPr lang="fr-FR" altLang="fr-FR" sz="1400" i="1">
                <a:latin typeface="Arial" panose="020B0604020202020204" pitchFamily="34" charset="0"/>
              </a:rPr>
              <a:t>à faire un ménage du système judiciaire afin de chasser toute trace de corruption</a:t>
            </a:r>
            <a:r>
              <a:rPr lang="fr-FR" altLang="fr-FR" sz="1400">
                <a:latin typeface="Arial" panose="020B0604020202020204" pitchFamily="34" charset="0"/>
              </a:rPr>
              <a:t> et d’en faire un outil efficace de lutte contre la corruption. Un </a:t>
            </a:r>
            <a:r>
              <a:rPr lang="fr-FR" altLang="fr-FR" sz="1400" i="1">
                <a:latin typeface="Arial" panose="020B0604020202020204" pitchFamily="34" charset="0"/>
              </a:rPr>
              <a:t>système judiciaire indépendant</a:t>
            </a:r>
            <a:r>
              <a:rPr lang="fr-FR" altLang="fr-FR" sz="1400">
                <a:latin typeface="Arial" panose="020B0604020202020204" pitchFamily="34" charset="0"/>
              </a:rPr>
              <a:t>, compétent et propre est essentiel dans toute stratégie de lutte contre la corruption. Les mêmes règles d’indépendance, de compétence et d’intégrité s’appliquent aux autres joueurs du système judiciaire, comme les </a:t>
            </a:r>
            <a:r>
              <a:rPr lang="fr-FR" altLang="fr-FR" sz="1400" i="1">
                <a:latin typeface="Arial" panose="020B0604020202020204" pitchFamily="34" charset="0"/>
              </a:rPr>
              <a:t>greffiers, les enquêteurs, les procureurs et les procureurs généraux</a:t>
            </a:r>
            <a:r>
              <a:rPr lang="fr-FR" altLang="fr-FR" sz="1400">
                <a:latin typeface="Arial" panose="020B0604020202020204" pitchFamily="34" charset="0"/>
              </a:rPr>
              <a:t>.</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b="1">
                <a:latin typeface="Arial" panose="020B0604020202020204" pitchFamily="34" charset="0"/>
              </a:rPr>
              <a:t>Une législation anticorruption </a:t>
            </a:r>
            <a:r>
              <a:rPr lang="fr-FR" altLang="fr-FR" sz="1400">
                <a:latin typeface="Arial" panose="020B0604020202020204" pitchFamily="34" charset="0"/>
              </a:rPr>
              <a:t>: Les lois anticorruption servent à dissuader les manœuvres frauduleuses, à poursuivre les fautifs et à rétablir le sens de la justice qui est devenu une denrée rare dans les pays où la corruption a pris des proportions endémiques. Une législation qui facilite la transition vers une société libre de corruption comporte une </a:t>
            </a:r>
            <a:r>
              <a:rPr lang="fr-FR" altLang="fr-FR" sz="1400" i="1">
                <a:latin typeface="Arial" panose="020B0604020202020204" pitchFamily="34" charset="0"/>
              </a:rPr>
              <a:t>loi sur la liberté d’information permettant aux citoyens de demander la divulgation de renseignements concernant des activités du gouvernement, une loi sur la protection des dénonciateurs en vue d’encourager les gens à signaler les cas de corruption, ainsi que des lois sur les conflits d’intérêt, les approvisionnements et le financement des partis. Des règles sur le blanchiment d’argent peuvent également contribuer à freiner les manœuvres frauduleuses</a:t>
            </a:r>
            <a:r>
              <a:rPr lang="fr-FR" altLang="fr-FR" sz="1400">
                <a:latin typeface="Arial" panose="020B0604020202020204" pitchFamily="34" charset="0"/>
              </a:rPr>
              <a:t>.</a:t>
            </a:r>
          </a:p>
        </p:txBody>
      </p:sp>
      <p:sp>
        <p:nvSpPr>
          <p:cNvPr id="156676" name="Rectangle 1"/>
          <p:cNvSpPr>
            <a:spLocks noChangeArrowheads="1"/>
          </p:cNvSpPr>
          <p:nvPr/>
        </p:nvSpPr>
        <p:spPr bwMode="auto">
          <a:xfrm>
            <a:off x="41402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667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7EB4661-CFB9-421C-9FFC-BF18EB9350F3}" type="slidenum">
              <a:rPr lang="fr-FR" altLang="fr-FR" sz="1200">
                <a:solidFill>
                  <a:srgbClr val="898989"/>
                </a:solidFill>
              </a:rPr>
              <a:pPr algn="r" eaLnBrk="1" hangingPunct="1">
                <a:spcBef>
                  <a:spcPct val="0"/>
                </a:spcBef>
                <a:buFontTx/>
                <a:buNone/>
              </a:pPr>
              <a:t>193</a:t>
            </a:fld>
            <a:endParaRPr lang="fr-FR" altLang="fr-FR" sz="1200">
              <a:solidFill>
                <a:srgbClr val="898989"/>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40481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12. </a:t>
            </a:r>
            <a:r>
              <a:rPr lang="fr-FR" altLang="fr-FR" sz="1800" b="1" dirty="0">
                <a:latin typeface="Arial" panose="020B0604020202020204" pitchFamily="34" charset="0"/>
              </a:rPr>
              <a:t>Combattre la corruption (suite)</a:t>
            </a:r>
          </a:p>
        </p:txBody>
      </p:sp>
      <p:sp>
        <p:nvSpPr>
          <p:cNvPr id="157699" name="Rectangle 1"/>
          <p:cNvSpPr>
            <a:spLocks noChangeArrowheads="1"/>
          </p:cNvSpPr>
          <p:nvPr/>
        </p:nvSpPr>
        <p:spPr bwMode="auto">
          <a:xfrm>
            <a:off x="45720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770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F9109A3-DD6F-4E99-B125-BB689813331D}" type="slidenum">
              <a:rPr lang="fr-FR" altLang="fr-FR" sz="1200">
                <a:solidFill>
                  <a:srgbClr val="898989"/>
                </a:solidFill>
              </a:rPr>
              <a:pPr algn="r" eaLnBrk="1" hangingPunct="1">
                <a:spcBef>
                  <a:spcPct val="0"/>
                </a:spcBef>
                <a:buFontTx/>
                <a:buNone/>
              </a:pPr>
              <a:t>194</a:t>
            </a:fld>
            <a:endParaRPr lang="fr-FR" altLang="fr-FR" sz="1200">
              <a:solidFill>
                <a:srgbClr val="898989"/>
              </a:solidFill>
            </a:endParaRPr>
          </a:p>
        </p:txBody>
      </p:sp>
      <p:sp>
        <p:nvSpPr>
          <p:cNvPr id="157701" name="ZoneTexte 5"/>
          <p:cNvSpPr txBox="1">
            <a:spLocks noChangeArrowheads="1"/>
          </p:cNvSpPr>
          <p:nvPr/>
        </p:nvSpPr>
        <p:spPr bwMode="auto">
          <a:xfrm>
            <a:off x="250825" y="908049"/>
            <a:ext cx="87137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a:latin typeface="Arial" panose="020B0604020202020204" pitchFamily="34" charset="0"/>
              </a:rPr>
              <a:t>Des institutions de contrôle </a:t>
            </a:r>
            <a:r>
              <a:rPr lang="fr-FR" altLang="fr-FR" sz="1400">
                <a:latin typeface="Arial" panose="020B0604020202020204" pitchFamily="34" charset="0"/>
              </a:rPr>
              <a:t>: Des </a:t>
            </a:r>
            <a:r>
              <a:rPr lang="fr-FR" altLang="fr-FR" sz="1400" i="1">
                <a:latin typeface="Arial" panose="020B0604020202020204" pitchFamily="34" charset="0"/>
              </a:rPr>
              <a:t>organisations chargées d’effectuer des vérifications </a:t>
            </a:r>
            <a:r>
              <a:rPr lang="fr-FR" altLang="fr-FR" sz="1400">
                <a:latin typeface="Arial" panose="020B0604020202020204" pitchFamily="34" charset="0"/>
              </a:rPr>
              <a:t>peuvent également jouer un rôle important. Pour qu’elles soient pleinement efficaces, </a:t>
            </a:r>
            <a:r>
              <a:rPr lang="fr-FR" altLang="fr-FR" sz="1400" i="1">
                <a:latin typeface="Arial" panose="020B0604020202020204" pitchFamily="34" charset="0"/>
              </a:rPr>
              <a:t>les institutions supérieures de contrôle doivent être soutenues par des comités parlementaires qui examinent leurs rapports et y donnent suite rapidement</a:t>
            </a:r>
            <a:r>
              <a:rPr lang="fr-FR" altLang="fr-FR" sz="1400">
                <a:latin typeface="Arial" panose="020B0604020202020204" pitchFamily="34" charset="0"/>
              </a:rPr>
              <a:t>. </a:t>
            </a:r>
            <a:r>
              <a:rPr lang="fr-FR" altLang="fr-FR" sz="1400" i="1">
                <a:latin typeface="Arial" panose="020B0604020202020204" pitchFamily="34" charset="0"/>
              </a:rPr>
              <a:t>Mettre en place plusieurs professionnels solides, indépendants et crédibles au sein du système judiciaire et de la police de l’État contribue à leur efficacité</a:t>
            </a:r>
            <a:r>
              <a:rPr lang="fr-FR" altLang="fr-FR" sz="1400">
                <a:latin typeface="Arial" panose="020B0604020202020204" pitchFamily="34" charset="0"/>
              </a:rPr>
              <a:t>.</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b="1">
                <a:latin typeface="Arial" panose="020B0604020202020204" pitchFamily="34" charset="0"/>
              </a:rPr>
              <a:t>Une surveillance parlementaire </a:t>
            </a:r>
            <a:r>
              <a:rPr lang="fr-FR" altLang="fr-FR" sz="1400">
                <a:latin typeface="Arial" panose="020B0604020202020204" pitchFamily="34" charset="0"/>
              </a:rPr>
              <a:t>: </a:t>
            </a:r>
            <a:r>
              <a:rPr lang="fr-FR" altLang="fr-FR" sz="1400" i="1">
                <a:latin typeface="Arial" panose="020B0604020202020204" pitchFamily="34" charset="0"/>
              </a:rPr>
              <a:t>Les parlements jouent un rôle crucial en ce qui concerne la surveillance des actions de l’exécutif du gouvernement </a:t>
            </a:r>
            <a:r>
              <a:rPr lang="fr-FR" altLang="fr-FR" sz="1400">
                <a:latin typeface="Arial" panose="020B0604020202020204" pitchFamily="34" charset="0"/>
              </a:rPr>
              <a:t>et par conséquent aident à diminuer la corruption. Leur pouvoir repose sur le fait qu’ils peuvent obliger les institutions à rendre des comptes, représentent le peuple au niveau le plus élevé du gouvernement et exercent des pouvoirs législatifs dont ils peuvent se servir pour demander des lois anticorruption efficaces. Toutefois, </a:t>
            </a:r>
            <a:r>
              <a:rPr lang="fr-FR" altLang="fr-FR" sz="1400" i="1">
                <a:latin typeface="Arial" panose="020B0604020202020204" pitchFamily="34" charset="0"/>
              </a:rPr>
              <a:t>leur efficacité dépend de leur volonté, de leur capacité et de leur pouvoir au sein de la structure politique du pays</a:t>
            </a:r>
            <a:r>
              <a:rPr lang="fr-FR" altLang="fr-FR" sz="1400">
                <a:latin typeface="Arial" panose="020B0604020202020204" pitchFamily="34" charset="0"/>
              </a:rPr>
              <a:t>. </a:t>
            </a:r>
            <a:r>
              <a:rPr lang="fr-FR" altLang="fr-FR" sz="1400" i="1">
                <a:latin typeface="Arial" panose="020B0604020202020204" pitchFamily="34" charset="0"/>
              </a:rPr>
              <a:t>L’Institut de la Banque mondiale dirige des ateliers et des cours de formation à l’intention des parlementaires sur la lutte contre la corruption</a:t>
            </a:r>
            <a:r>
              <a:rPr lang="fr-FR" altLang="fr-FR" sz="1400">
                <a:latin typeface="Arial" panose="020B0604020202020204" pitchFamily="34" charset="0"/>
              </a:rPr>
              <a:t>. Cette initiative a mené à la création de réseaux régionaux de parlementaires, tels que le Réseau des parlementaires africains contre la corruption (APNAC), les parlementaires de l’Amérique latine contre la corruption (LAPAC), les parlementaires de l’Asie du Nord-Est contre la corruption (NEAPAC), les parlementaires pour le contrôle parlementaire (section de la Russie), qui font tous partie de </a:t>
            </a:r>
            <a:r>
              <a:rPr lang="fr-FR" altLang="fr-FR" sz="1400" i="1">
                <a:latin typeface="Arial" panose="020B0604020202020204" pitchFamily="34" charset="0"/>
              </a:rPr>
              <a:t>l’Organisation mondiale des parlementaire contre la corruption</a:t>
            </a:r>
            <a:r>
              <a:rPr lang="fr-FR" altLang="fr-FR" sz="1400">
                <a:latin typeface="Arial" panose="020B0604020202020204" pitchFamily="34" charset="0"/>
              </a:rPr>
              <a:t> (GOPAC).</a:t>
            </a:r>
          </a:p>
        </p:txBody>
      </p:sp>
      <p:pic>
        <p:nvPicPr>
          <p:cNvPr id="157702"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4954589"/>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087939"/>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58723" name="Rectangle 1"/>
          <p:cNvSpPr>
            <a:spLocks noChangeArrowheads="1"/>
          </p:cNvSpPr>
          <p:nvPr/>
        </p:nvSpPr>
        <p:spPr bwMode="auto">
          <a:xfrm>
            <a:off x="42846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872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BF1D1FF-AD31-44B2-995D-C2065C60B303}" type="slidenum">
              <a:rPr lang="fr-FR" altLang="fr-FR" sz="1200">
                <a:solidFill>
                  <a:srgbClr val="898989"/>
                </a:solidFill>
              </a:rPr>
              <a:pPr algn="r" eaLnBrk="1" hangingPunct="1">
                <a:spcBef>
                  <a:spcPct val="0"/>
                </a:spcBef>
                <a:buFontTx/>
                <a:buNone/>
              </a:pPr>
              <a:t>195</a:t>
            </a:fld>
            <a:endParaRPr lang="fr-FR" altLang="fr-FR" sz="1200">
              <a:solidFill>
                <a:srgbClr val="898989"/>
              </a:solidFill>
            </a:endParaRPr>
          </a:p>
        </p:txBody>
      </p:sp>
      <p:sp>
        <p:nvSpPr>
          <p:cNvPr id="158725" name="ZoneTexte 5"/>
          <p:cNvSpPr txBox="1">
            <a:spLocks noChangeArrowheads="1"/>
          </p:cNvSpPr>
          <p:nvPr/>
        </p:nvSpPr>
        <p:spPr bwMode="auto">
          <a:xfrm>
            <a:off x="179390" y="908051"/>
            <a:ext cx="878522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latin typeface="Arial" panose="020B0604020202020204" pitchFamily="34" charset="0"/>
              </a:rPr>
              <a:t>2. </a:t>
            </a:r>
            <a:r>
              <a:rPr lang="fr-FR" altLang="fr-FR" sz="1400" b="1">
                <a:latin typeface="Arial" panose="020B0604020202020204" pitchFamily="34" charset="0"/>
              </a:rPr>
              <a:t>La responsabilité politique</a:t>
            </a:r>
          </a:p>
          <a:p>
            <a:pPr algn="just" eaLnBrk="1" hangingPunct="1">
              <a:spcBef>
                <a:spcPct val="0"/>
              </a:spcBef>
              <a:buFontTx/>
              <a:buNone/>
            </a:pPr>
            <a:r>
              <a:rPr lang="fr-FR" altLang="fr-FR" sz="1400">
                <a:latin typeface="Arial" panose="020B0604020202020204" pitchFamily="34" charset="0"/>
              </a:rPr>
              <a:t>La responsabilité politique fait référence aux contraintes imposées aux agents publics en matière de comportement par les institutions autorisées à appliquer des sanctions. Plus la responsabilité politique est élevée, plus les coûts sont élevés pour un agent public qui prend une décision à son avantage personnel aux dépens de l’intérêt public. Cette mesure a un effet dissuasif et freine les manœuvres frauduleuses. La responsabilité du secteur public repose avant tout sur l’efficacité des sanctions et la capacité des institutions obligées de rendre des comptes (un organe législatif actif, un système judiciaire indépendant, une société civile dynamique) pour surveiller les actions, les décisions et les intérêts privés des agents publics. Prendre les mesures nécessaires pour réformer les pratiques et procédures parlementaires peut aussi contribuer à une meilleure reddition de comptes et transparence, diminuant par conséquent les niveaux de corruption.</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3. </a:t>
            </a:r>
            <a:r>
              <a:rPr lang="fr-FR" altLang="fr-FR" sz="1400" b="1">
                <a:latin typeface="Arial" panose="020B0604020202020204" pitchFamily="34" charset="0"/>
              </a:rPr>
              <a:t>Le secteur privé concurrentiel</a:t>
            </a:r>
          </a:p>
          <a:p>
            <a:pPr algn="just" eaLnBrk="1" hangingPunct="1">
              <a:spcBef>
                <a:spcPct val="0"/>
              </a:spcBef>
              <a:buFontTx/>
              <a:buNone/>
            </a:pPr>
            <a:r>
              <a:rPr lang="fr-FR" altLang="fr-FR" sz="1400">
                <a:latin typeface="Arial" panose="020B0604020202020204" pitchFamily="34" charset="0"/>
              </a:rPr>
              <a:t>La mesure dans laquelle l’élite influe sur les décisions de l’État, ou « capture l’État » peut limiter la mise en œuvre d’un secteur privé transparent, honnête et juste et par conséquent nuire au développement économique général. La transparence en matière de formulation et de mise en œuvre des politiques économiques est cruciale pour lutter contre la corruption, surtout dans les domaines de la privatisation et de la réglementation. Améliorer la concurrence, en diminuant les barrières tarifaires, exiger une restructuration concurrentielle et clarifier les structures d’appartenance sont des éléments importants pour créer un secteur privé dynamique libre de corruption. Une restructuration concurrentielle des entreprises avant la privatisation au cas par cas peut diminuer les possibilités de corruption, bien que des obstacles politiques puisent entraver ce processus. Toute une gamme de réformes de la gouvernance ministérielle s’avèrent également efficaces pour freiner les incitatifs et les occasions de corruption, notamment, la divulgation publique de l’actionnariat, des pénalités élevées dans les cas de transactions d’initiés et d’opérations pyramidales, la nomination de gens de l’extérieur au conseil d’administration, et l’implantation de vérifications indépendantes des comptes financiers à intervalles réguliers et dont les résultats sont publiés.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250827" y="404813"/>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5974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5974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1C5EBA0-46D8-4CF4-BFEE-6D3B9023A31C}" type="slidenum">
              <a:rPr lang="fr-FR" altLang="fr-FR" sz="1200">
                <a:solidFill>
                  <a:srgbClr val="898989"/>
                </a:solidFill>
              </a:rPr>
              <a:pPr algn="r" eaLnBrk="1" hangingPunct="1">
                <a:spcBef>
                  <a:spcPct val="0"/>
                </a:spcBef>
                <a:buFontTx/>
                <a:buNone/>
              </a:pPr>
              <a:t>196</a:t>
            </a:fld>
            <a:endParaRPr lang="fr-FR" altLang="fr-FR" sz="1200">
              <a:solidFill>
                <a:srgbClr val="898989"/>
              </a:solidFill>
            </a:endParaRPr>
          </a:p>
        </p:txBody>
      </p:sp>
      <p:sp>
        <p:nvSpPr>
          <p:cNvPr id="159749" name="ZoneTexte 5"/>
          <p:cNvSpPr txBox="1">
            <a:spLocks noChangeArrowheads="1"/>
          </p:cNvSpPr>
          <p:nvPr/>
        </p:nvSpPr>
        <p:spPr bwMode="auto">
          <a:xfrm>
            <a:off x="107952" y="836613"/>
            <a:ext cx="885666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latin typeface="Arial" panose="020B0604020202020204" pitchFamily="34" charset="0"/>
              </a:rPr>
              <a:t>4. </a:t>
            </a:r>
            <a:r>
              <a:rPr lang="fr-FR" altLang="fr-FR" sz="1400" b="1">
                <a:latin typeface="Arial" panose="020B0604020202020204" pitchFamily="34" charset="0"/>
              </a:rPr>
              <a:t>La gestion du secteur public</a:t>
            </a:r>
          </a:p>
          <a:p>
            <a:pPr algn="just" eaLnBrk="1" hangingPunct="1">
              <a:spcBef>
                <a:spcPct val="0"/>
              </a:spcBef>
              <a:buFontTx/>
              <a:buNone/>
            </a:pPr>
            <a:r>
              <a:rPr lang="fr-FR" altLang="fr-FR" sz="1400">
                <a:latin typeface="Arial" panose="020B0604020202020204" pitchFamily="34" charset="0"/>
              </a:rPr>
              <a:t>Cette stratégie consiste à réformer la gestion interne des ressources publiques et de l’administration en vue de diminuer les possibilités et les incitatifs à la corruption. Une réforme de la gestion du secteur public exige les éléments suivants :</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b="1">
                <a:latin typeface="Arial" panose="020B0604020202020204" pitchFamily="34" charset="0"/>
              </a:rPr>
              <a:t>Méritocracie dans la fonction publique </a:t>
            </a:r>
            <a:r>
              <a:rPr lang="fr-FR" altLang="fr-FR" sz="1400">
                <a:latin typeface="Arial" panose="020B0604020202020204" pitchFamily="34" charset="0"/>
              </a:rPr>
              <a:t>: La première étape pour modifier la gestion du secteur public consiste à éliminer le favoritisme en instituant des systèmes méritocratiques pour les nominations, les promotions et les évaluations de rendement et, lorsque cela est possible, à mettre sur pied un organe de surveillance indépendant de la fonction publique. Parallèlement, il sera important d’augmenter les salaires en fonction des compétences et des responsabilités et de normaliser les avantages considérables qui fournissent un terrain propice au pouvoir discrétionnaire et à la corruption.</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b="1">
                <a:latin typeface="Arial" panose="020B0604020202020204" pitchFamily="34" charset="0"/>
              </a:rPr>
              <a:t>Transparence dans la gestion du budget </a:t>
            </a:r>
            <a:r>
              <a:rPr lang="fr-FR" altLang="fr-FR" sz="1400">
                <a:latin typeface="Arial" panose="020B0604020202020204" pitchFamily="34" charset="0"/>
              </a:rPr>
              <a:t>: Cet objectif peut être atteint en diminuant le détournement des ressources dans des comptes hors budget qui, habituellement, manquent de surveillance et de transparence. Les réformes en vue de favoriser une responsabilisation et un contrôle accrus des dépenses budgétaires nécessitent une comptabilité et une vérification robustes, ainsi qu’un processus budgétaire solide. Des approvisionnements transparents et concurrentiels sont essentiels pour empêcher la corruption de faire gonfler les dépenses publiques.</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b="1">
                <a:latin typeface="Arial" panose="020B0604020202020204" pitchFamily="34" charset="0"/>
              </a:rPr>
              <a:t>Transparence des taxes et douanes </a:t>
            </a:r>
            <a:r>
              <a:rPr lang="fr-FR" altLang="fr-FR" sz="1400">
                <a:latin typeface="Arial" panose="020B0604020202020204" pitchFamily="34" charset="0"/>
              </a:rPr>
              <a:t>: Les réformes visant à simplifier les politiques fiscales et d’éliminer les exemptions discrétionnaires contribuent à la transparence, tout comme un personnel professionnel, la standardisation des formulaires et des procédures ainsi que des systèmes transparents, comme l’utilisation</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963" y="5668963"/>
            <a:ext cx="1141413" cy="1141413"/>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636" y="5668961"/>
            <a:ext cx="1210175" cy="1215579"/>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0771"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077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4A55346-86EF-40B7-9897-3BFDD9110BB0}" type="slidenum">
              <a:rPr lang="fr-FR" altLang="fr-FR" sz="1200">
                <a:solidFill>
                  <a:srgbClr val="898989"/>
                </a:solidFill>
              </a:rPr>
              <a:pPr algn="r" eaLnBrk="1" hangingPunct="1">
                <a:spcBef>
                  <a:spcPct val="0"/>
                </a:spcBef>
                <a:buFontTx/>
                <a:buNone/>
              </a:pPr>
              <a:t>197</a:t>
            </a:fld>
            <a:endParaRPr lang="fr-FR" altLang="fr-FR" sz="1200">
              <a:solidFill>
                <a:srgbClr val="898989"/>
              </a:solidFill>
            </a:endParaRPr>
          </a:p>
        </p:txBody>
      </p:sp>
      <p:sp>
        <p:nvSpPr>
          <p:cNvPr id="160773" name="ZoneTexte 5"/>
          <p:cNvSpPr txBox="1">
            <a:spLocks noChangeArrowheads="1"/>
          </p:cNvSpPr>
          <p:nvPr/>
        </p:nvSpPr>
        <p:spPr bwMode="auto">
          <a:xfrm>
            <a:off x="107952" y="836614"/>
            <a:ext cx="8856663"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(Propositions pour Haïti)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Les élus devrait examiner la législation sur la corruption, à l'Assemblée Nationale, afin de:</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pPr>
            <a:r>
              <a:rPr lang="fr-FR" altLang="fr-FR" sz="1400" dirty="0">
                <a:latin typeface="Arial" panose="020B0604020202020204" pitchFamily="34" charset="0"/>
              </a:rPr>
              <a:t> Harmoniser les lois, les conventions et traités internationaux sur la corruption, ratifiés par le pays concerné.</a:t>
            </a:r>
          </a:p>
          <a:p>
            <a:pPr algn="just" eaLnBrk="1" hangingPunct="1">
              <a:spcBef>
                <a:spcPct val="0"/>
              </a:spcBef>
            </a:pPr>
            <a:r>
              <a:rPr lang="fr-FR" altLang="fr-FR" sz="1400" dirty="0">
                <a:latin typeface="Arial" panose="020B0604020202020204" pitchFamily="34" charset="0"/>
              </a:rPr>
              <a:t> Mettre en place des mécanismes de gestion transparente et décentralisée.</a:t>
            </a:r>
          </a:p>
          <a:p>
            <a:pPr algn="just" eaLnBrk="1" hangingPunct="1">
              <a:spcBef>
                <a:spcPct val="0"/>
              </a:spcBef>
            </a:pPr>
            <a:r>
              <a:rPr lang="fr-FR" altLang="fr-FR" sz="1400" dirty="0">
                <a:latin typeface="Arial" panose="020B0604020202020204" pitchFamily="34" charset="0"/>
              </a:rPr>
              <a:t> Etablir des codes de déontologies pour toutes les catégories d'agents publics, notamment les agents nommés, fonctionnaires et contractuels, les agents élus, et, ce, au niveau des pouvoirs exécutif, législatif et judiciaire et des collectivités territoriales.</a:t>
            </a:r>
          </a:p>
          <a:p>
            <a:pPr algn="just" eaLnBrk="1" hangingPunct="1">
              <a:spcBef>
                <a:spcPct val="0"/>
              </a:spcBef>
            </a:pPr>
            <a:r>
              <a:rPr lang="fr-FR" altLang="fr-FR" sz="1400" dirty="0">
                <a:latin typeface="Arial" panose="020B0604020202020204" pitchFamily="34" charset="0"/>
              </a:rPr>
              <a:t> Veiller au renforcement de la Cour Supérieure des Comptes et du Contentieux Administratif, pour la rendre apte à appliquer convenablement ses prérogatives constitutionnelles.</a:t>
            </a:r>
          </a:p>
          <a:p>
            <a:pPr algn="just" eaLnBrk="1" hangingPunct="1">
              <a:spcBef>
                <a:spcPct val="0"/>
              </a:spcBef>
            </a:pPr>
            <a:r>
              <a:rPr lang="fr-FR" altLang="fr-FR" sz="1400" dirty="0">
                <a:latin typeface="Arial" panose="020B0604020202020204" pitchFamily="34" charset="0"/>
              </a:rPr>
              <a:t> Légiférer sur les principes et les sanctions applicables à tous les niveaux et à tous les domaines de la corruption vis-à-vis des agents de la fonction publique, des agents de la magistrature, des agents économiques privés.</a:t>
            </a:r>
          </a:p>
          <a:p>
            <a:pPr algn="just" eaLnBrk="1" hangingPunct="1">
              <a:spcBef>
                <a:spcPct val="0"/>
              </a:spcBef>
            </a:pPr>
            <a:r>
              <a:rPr lang="fr-FR" altLang="fr-FR" sz="1400" dirty="0">
                <a:latin typeface="Arial" panose="020B0604020202020204" pitchFamily="34" charset="0"/>
              </a:rPr>
              <a:t> Appliquer des mesures strictes de contrôle et de surveillance vis-à-vis des organismes de perception de l'Etat, tant dans la capitale que dans les villes de provinces.</a:t>
            </a:r>
          </a:p>
          <a:p>
            <a:pPr algn="just" eaLnBrk="1" hangingPunct="1">
              <a:spcBef>
                <a:spcPct val="0"/>
              </a:spcBef>
            </a:pPr>
            <a:r>
              <a:rPr lang="fr-FR" altLang="fr-FR" sz="1400" dirty="0">
                <a:latin typeface="Arial" panose="020B0604020202020204" pitchFamily="34" charset="0"/>
              </a:rPr>
              <a:t> Mettre en œuvre des programmes de sensibilisation sur les prescrits de la Constitution 1987 relatifs aux attributions et aux fonctions ainsi qu'aux droits et aux devoirs des hauts responsables de la chose publique, aux droits et aux devoirs des citoyens.</a:t>
            </a:r>
          </a:p>
          <a:p>
            <a:pPr algn="just" eaLnBrk="1" hangingPunct="1">
              <a:spcBef>
                <a:spcPct val="0"/>
              </a:spcBef>
            </a:pPr>
            <a:r>
              <a:rPr lang="fr-FR" altLang="fr-FR" sz="1400" dirty="0">
                <a:latin typeface="Arial" panose="020B0604020202020204" pitchFamily="34" charset="0"/>
              </a:rPr>
              <a:t> Rendre l'éducation civique obligatoire dans l'école fondamentale, par la mise en œuvre d'un programme d'enseignement sur les principes de base qui font de tout haïtien un bon citoyen.</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Il serait important que les autorités mettent sur pied à court terme une équipe composée de magistrats, commissaire du gouvernement, des agents de la police Nationale, afin de plancher sur des dossiers clefs, de manière à ce qu'un suspect arrive vraiment devant le juge.</a:t>
            </a:r>
          </a:p>
          <a:p>
            <a:pPr eaLnBrk="1" hangingPunct="1">
              <a:spcBef>
                <a:spcPct val="0"/>
              </a:spcBef>
              <a:buFontTx/>
              <a:buNone/>
            </a:pPr>
            <a:endParaRPr lang="fr-FR" altLang="fr-FR" sz="1200" dirty="0">
              <a:latin typeface="Arial" panose="020B0604020202020204" pitchFamily="34" charset="0"/>
            </a:endParaRPr>
          </a:p>
          <a:p>
            <a:pPr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http://www.memoireonline.com/02/12/5331/m_Plaidoyer-pour-combattre-la-corruption-dans-le-systeme-judiciaire-hatien11.html#toc32</a:t>
            </a:r>
            <a:r>
              <a:rPr lang="fr-FR" altLang="fr-FR" sz="1200" dirty="0">
                <a:latin typeface="Arial" panose="020B0604020202020204" pitchFamily="34" charset="0"/>
              </a:rPr>
              <a:t>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179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179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774D766-0FC6-4A87-8A3D-98AF5785513E}" type="slidenum">
              <a:rPr lang="fr-FR" altLang="fr-FR" sz="1200">
                <a:solidFill>
                  <a:srgbClr val="898989"/>
                </a:solidFill>
              </a:rPr>
              <a:pPr algn="r" eaLnBrk="1" hangingPunct="1">
                <a:spcBef>
                  <a:spcPct val="0"/>
                </a:spcBef>
                <a:buFontTx/>
                <a:buNone/>
              </a:pPr>
              <a:t>198</a:t>
            </a:fld>
            <a:endParaRPr lang="fr-FR" altLang="fr-FR" sz="1200">
              <a:solidFill>
                <a:srgbClr val="898989"/>
              </a:solidFill>
            </a:endParaRPr>
          </a:p>
        </p:txBody>
      </p:sp>
      <p:sp>
        <p:nvSpPr>
          <p:cNvPr id="142341" name="ZoneTexte 5"/>
          <p:cNvSpPr txBox="1">
            <a:spLocks noChangeArrowheads="1"/>
          </p:cNvSpPr>
          <p:nvPr/>
        </p:nvSpPr>
        <p:spPr bwMode="auto">
          <a:xfrm>
            <a:off x="107952" y="836614"/>
            <a:ext cx="8856663" cy="5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latin typeface="+mn-lt"/>
              </a:rPr>
              <a:t>(Propositions pour le Haïti : </a:t>
            </a:r>
            <a:r>
              <a:rPr lang="fr-FR" altLang="fr-FR" sz="1400" dirty="0">
                <a:latin typeface="Arial" panose="020B0604020202020204" pitchFamily="34" charset="0"/>
              </a:rPr>
              <a:t>les </a:t>
            </a:r>
            <a:r>
              <a:rPr lang="fr-FR" altLang="fr-FR" sz="1400" dirty="0">
                <a:solidFill>
                  <a:srgbClr val="111111"/>
                </a:solidFill>
              </a:rPr>
              <a:t>12 principes que décline la déclaration d’ARUSHA</a:t>
            </a:r>
            <a:r>
              <a:rPr lang="fr-FR" altLang="fr-FR" sz="1400" dirty="0">
                <a:latin typeface="Arial" panose="020B0604020202020204" pitchFamily="34" charset="0"/>
              </a:rPr>
              <a:t>) :</a:t>
            </a:r>
          </a:p>
          <a:p>
            <a:pPr algn="just" eaLnBrk="1" hangingPunct="1">
              <a:spcBef>
                <a:spcPct val="0"/>
              </a:spcBef>
              <a:buFontTx/>
              <a:buNone/>
              <a:defRPr/>
            </a:pPr>
            <a:endParaRPr lang="fr-FR" altLang="fr-FR" sz="1400" dirty="0">
              <a:latin typeface="Arial" panose="020B0604020202020204" pitchFamily="34" charset="0"/>
            </a:endParaRPr>
          </a:p>
          <a:p>
            <a:pPr>
              <a:lnSpc>
                <a:spcPct val="90000"/>
              </a:lnSpc>
              <a:buFont typeface="Wingdings" panose="05000000000000000000" pitchFamily="2" charset="2"/>
              <a:buNone/>
              <a:defRPr/>
            </a:pPr>
            <a:r>
              <a:rPr lang="fr-FR" altLang="fr-FR" sz="1400" b="1" dirty="0">
                <a:solidFill>
                  <a:srgbClr val="111111"/>
                </a:solidFill>
              </a:rPr>
              <a:t>1 - La législation douanière:</a:t>
            </a:r>
            <a:endParaRPr lang="fr-FR" altLang="fr-FR" sz="1400" dirty="0">
              <a:solidFill>
                <a:srgbClr val="111111"/>
              </a:solidFill>
            </a:endParaRPr>
          </a:p>
          <a:p>
            <a:pPr algn="just">
              <a:lnSpc>
                <a:spcPct val="90000"/>
              </a:lnSpc>
              <a:buFont typeface="Wingdings" panose="05000000000000000000" pitchFamily="2" charset="2"/>
              <a:buNone/>
              <a:defRPr/>
            </a:pPr>
            <a:r>
              <a:rPr lang="fr-FR" altLang="fr-FR" sz="1400" dirty="0">
                <a:solidFill>
                  <a:srgbClr val="111111"/>
                </a:solidFill>
              </a:rPr>
              <a:t>Elle doit être claire et précise. Les taux des droits de douane doivent être modérés en pourcentage et en nombre. Les restrictions aux échanges doivent être limitées.</a:t>
            </a:r>
            <a:endParaRPr lang="en-US" altLang="fr-FR" sz="1400" dirty="0">
              <a:solidFill>
                <a:srgbClr val="111111"/>
              </a:solidFill>
            </a:endParaRPr>
          </a:p>
          <a:p>
            <a:pPr algn="just" eaLnBrk="1" hangingPunct="1">
              <a:spcBef>
                <a:spcPct val="0"/>
              </a:spcBef>
              <a:buFontTx/>
              <a:buNone/>
              <a:defRPr/>
            </a:pPr>
            <a:endParaRPr lang="fr-FR" altLang="fr-FR" sz="1400" dirty="0">
              <a:latin typeface="Arial" panose="020B0604020202020204" pitchFamily="34" charset="0"/>
            </a:endParaRPr>
          </a:p>
          <a:p>
            <a:pPr>
              <a:lnSpc>
                <a:spcPct val="90000"/>
              </a:lnSpc>
              <a:buFont typeface="Wingdings" panose="05000000000000000000" pitchFamily="2" charset="2"/>
              <a:buNone/>
              <a:defRPr/>
            </a:pPr>
            <a:r>
              <a:rPr lang="fr-FR" altLang="fr-FR" sz="1400" b="1" dirty="0">
                <a:solidFill>
                  <a:srgbClr val="111111"/>
                </a:solidFill>
              </a:rPr>
              <a:t>2 - Les procédures douanières</a:t>
            </a:r>
            <a:r>
              <a:rPr lang="fr-FR" altLang="fr-FR" sz="1400" dirty="0">
                <a:solidFill>
                  <a:srgbClr val="111111"/>
                </a:solidFill>
              </a:rPr>
              <a:t>:</a:t>
            </a:r>
          </a:p>
          <a:p>
            <a:pPr algn="just">
              <a:lnSpc>
                <a:spcPct val="90000"/>
              </a:lnSpc>
              <a:buFont typeface="Wingdings" panose="05000000000000000000" pitchFamily="2" charset="2"/>
              <a:buNone/>
              <a:defRPr/>
            </a:pPr>
            <a:r>
              <a:rPr lang="fr-FR" altLang="fr-FR" sz="1400" dirty="0">
                <a:solidFill>
                  <a:srgbClr val="111111"/>
                </a:solidFill>
              </a:rPr>
              <a:t>Elles doivent être simples, accessibles cohérentes 	et assorties de voies de 	recours, y compris devant une instance indépendante.</a:t>
            </a:r>
          </a:p>
          <a:p>
            <a:pPr algn="just">
              <a:lnSpc>
                <a:spcPct val="90000"/>
              </a:lnSpc>
              <a:buFont typeface="Wingdings" panose="05000000000000000000" pitchFamily="2" charset="2"/>
              <a:buNone/>
              <a:defRPr/>
            </a:pPr>
            <a:endParaRPr lang="fr-FR" altLang="fr-FR" sz="1400" dirty="0">
              <a:solidFill>
                <a:srgbClr val="111111"/>
              </a:solidFill>
            </a:endParaRPr>
          </a:p>
          <a:p>
            <a:pPr>
              <a:lnSpc>
                <a:spcPct val="90000"/>
              </a:lnSpc>
              <a:buFont typeface="Wingdings" panose="05000000000000000000" pitchFamily="2" charset="2"/>
              <a:buNone/>
              <a:defRPr/>
            </a:pPr>
            <a:r>
              <a:rPr lang="fr-FR" altLang="fr-FR" sz="1400" b="1" dirty="0">
                <a:solidFill>
                  <a:srgbClr val="111111"/>
                </a:solidFill>
              </a:rPr>
              <a:t>3- L’information:</a:t>
            </a:r>
            <a:endParaRPr lang="fr-FR" altLang="fr-FR" sz="1400" dirty="0">
              <a:solidFill>
                <a:srgbClr val="111111"/>
              </a:solidFill>
            </a:endParaRPr>
          </a:p>
          <a:p>
            <a:pPr>
              <a:lnSpc>
                <a:spcPct val="90000"/>
              </a:lnSpc>
              <a:buFont typeface="Wingdings" panose="05000000000000000000" pitchFamily="2" charset="2"/>
              <a:buNone/>
              <a:defRPr/>
            </a:pPr>
            <a:r>
              <a:rPr lang="fr-FR" altLang="fr-FR" sz="1400" dirty="0">
                <a:solidFill>
                  <a:srgbClr val="111111"/>
                </a:solidFill>
              </a:rPr>
              <a:t>Elle présente un caractère prioritaire.</a:t>
            </a:r>
          </a:p>
          <a:p>
            <a:pPr algn="just" eaLnBrk="1" hangingPunct="1">
              <a:spcBef>
                <a:spcPct val="0"/>
              </a:spcBef>
              <a:buFontTx/>
              <a:buNone/>
              <a:defRPr/>
            </a:pPr>
            <a:endParaRPr lang="fr-FR" altLang="fr-FR" sz="1400" dirty="0">
              <a:latin typeface="Arial" panose="020B0604020202020204" pitchFamily="34" charset="0"/>
            </a:endParaRPr>
          </a:p>
          <a:p>
            <a:pPr>
              <a:lnSpc>
                <a:spcPct val="90000"/>
              </a:lnSpc>
              <a:buFont typeface="Wingdings" panose="05000000000000000000" pitchFamily="2" charset="2"/>
              <a:buNone/>
              <a:defRPr/>
            </a:pPr>
            <a:r>
              <a:rPr lang="fr-FR" altLang="fr-FR" sz="1400" b="1" dirty="0">
                <a:solidFill>
                  <a:srgbClr val="111111"/>
                </a:solidFill>
              </a:rPr>
              <a:t>4- La Gestion des Ressources Humaines:</a:t>
            </a:r>
            <a:endParaRPr lang="fr-FR" altLang="fr-FR" sz="1400" dirty="0">
              <a:solidFill>
                <a:srgbClr val="111111"/>
              </a:solidFill>
            </a:endParaRPr>
          </a:p>
          <a:p>
            <a:pPr algn="just">
              <a:lnSpc>
                <a:spcPct val="90000"/>
              </a:lnSpc>
              <a:buFont typeface="Wingdings" panose="05000000000000000000" pitchFamily="2" charset="2"/>
              <a:buNone/>
              <a:defRPr/>
            </a:pPr>
            <a:r>
              <a:rPr lang="fr-FR" altLang="fr-FR" sz="1400" dirty="0">
                <a:solidFill>
                  <a:srgbClr val="111111"/>
                </a:solidFill>
              </a:rPr>
              <a:t>Sont soulignés ici la nécessité du décloisonnement des fonctions, de la rotation des effectifs, des mutations périodiques et de la répartition aléatoire des contrôles entre agents.</a:t>
            </a:r>
            <a:endParaRPr lang="en-US" altLang="fr-FR" sz="1400" dirty="0">
              <a:solidFill>
                <a:srgbClr val="111111"/>
              </a:solidFill>
            </a:endParaRPr>
          </a:p>
          <a:p>
            <a:pPr algn="just" eaLnBrk="1" hangingPunct="1">
              <a:spcBef>
                <a:spcPct val="0"/>
              </a:spcBef>
              <a:buFontTx/>
              <a:buNone/>
              <a:defRPr/>
            </a:pPr>
            <a:endParaRPr lang="fr-FR" altLang="fr-FR" sz="1400" dirty="0">
              <a:latin typeface="Arial" panose="020B0604020202020204" pitchFamily="34" charset="0"/>
            </a:endParaRPr>
          </a:p>
          <a:p>
            <a:pPr>
              <a:lnSpc>
                <a:spcPct val="80000"/>
              </a:lnSpc>
              <a:buFont typeface="Wingdings" panose="05000000000000000000" pitchFamily="2" charset="2"/>
              <a:buNone/>
              <a:defRPr/>
            </a:pPr>
            <a:r>
              <a:rPr lang="fr-FR" altLang="fr-FR" sz="1400" b="1" dirty="0">
                <a:solidFill>
                  <a:srgbClr val="111111"/>
                </a:solidFill>
              </a:rPr>
              <a:t>5- Le contrôle hiérarchique:</a:t>
            </a:r>
            <a:endParaRPr lang="fr-FR" altLang="fr-FR" sz="1400" dirty="0">
              <a:solidFill>
                <a:srgbClr val="111111"/>
              </a:solidFill>
            </a:endParaRPr>
          </a:p>
          <a:p>
            <a:pPr algn="just">
              <a:lnSpc>
                <a:spcPct val="80000"/>
              </a:lnSpc>
              <a:buFont typeface="Wingdings" panose="05000000000000000000" pitchFamily="2" charset="2"/>
              <a:buNone/>
              <a:defRPr/>
            </a:pPr>
            <a:r>
              <a:rPr lang="fr-FR" altLang="fr-FR" sz="1400" dirty="0">
                <a:solidFill>
                  <a:srgbClr val="111111"/>
                </a:solidFill>
              </a:rPr>
              <a:t>L’accent est mis sur le rôle des cadres 	intermédiaires en vue de détecter les 	manquements et d’y remédier.</a:t>
            </a:r>
          </a:p>
          <a:p>
            <a:pPr>
              <a:lnSpc>
                <a:spcPct val="80000"/>
              </a:lnSpc>
              <a:buFont typeface="Wingdings" panose="05000000000000000000" pitchFamily="2" charset="2"/>
              <a:buNone/>
              <a:defRPr/>
            </a:pPr>
            <a:endParaRPr lang="fr-FR" altLang="fr-FR" sz="1400" b="1" dirty="0">
              <a:solidFill>
                <a:srgbClr val="111111"/>
              </a:solidFill>
            </a:endParaRPr>
          </a:p>
          <a:p>
            <a:pPr>
              <a:lnSpc>
                <a:spcPct val="80000"/>
              </a:lnSpc>
              <a:buFont typeface="Wingdings" panose="05000000000000000000" pitchFamily="2" charset="2"/>
              <a:buNone/>
              <a:defRPr/>
            </a:pPr>
            <a:r>
              <a:rPr lang="fr-FR" altLang="fr-FR" sz="1400" b="1" dirty="0">
                <a:solidFill>
                  <a:srgbClr val="111111"/>
                </a:solidFill>
              </a:rPr>
              <a:t>6- L’inspection des services – Audits Internes :</a:t>
            </a:r>
            <a:endParaRPr lang="fr-FR" altLang="fr-FR" sz="1400" dirty="0">
              <a:solidFill>
                <a:srgbClr val="111111"/>
              </a:solidFill>
            </a:endParaRPr>
          </a:p>
          <a:p>
            <a:pPr algn="just">
              <a:lnSpc>
                <a:spcPct val="80000"/>
              </a:lnSpc>
              <a:buFont typeface="Wingdings" panose="05000000000000000000" pitchFamily="2" charset="2"/>
              <a:buNone/>
              <a:defRPr/>
            </a:pPr>
            <a:r>
              <a:rPr lang="fr-FR" altLang="fr-FR" sz="1400" dirty="0">
                <a:solidFill>
                  <a:srgbClr val="111111"/>
                </a:solidFill>
              </a:rPr>
              <a:t>Les audits internes complétés par l’instauration d’un corps d’inspection sont considérés comme indispensables.</a:t>
            </a:r>
          </a:p>
          <a:p>
            <a:pPr>
              <a:lnSpc>
                <a:spcPct val="80000"/>
              </a:lnSpc>
              <a:buFont typeface="Wingdings" panose="05000000000000000000" pitchFamily="2" charset="2"/>
              <a:buNone/>
              <a:defRPr/>
            </a:pPr>
            <a:endParaRPr lang="fr-FR" altLang="fr-FR" sz="1400" b="1" dirty="0">
              <a:solidFill>
                <a:srgbClr val="111111"/>
              </a:solidFill>
            </a:endParaRPr>
          </a:p>
          <a:p>
            <a:pPr>
              <a:lnSpc>
                <a:spcPct val="80000"/>
              </a:lnSpc>
              <a:buFont typeface="Wingdings" panose="05000000000000000000" pitchFamily="2" charset="2"/>
              <a:buNone/>
              <a:defRPr/>
            </a:pPr>
            <a:r>
              <a:rPr lang="fr-FR" altLang="fr-FR" sz="1400" b="1" dirty="0">
                <a:solidFill>
                  <a:srgbClr val="111111"/>
                </a:solidFill>
              </a:rPr>
              <a:t>7- L’esprit de Corps:</a:t>
            </a:r>
            <a:endParaRPr lang="fr-FR" altLang="fr-FR" sz="1400" dirty="0">
              <a:solidFill>
                <a:srgbClr val="111111"/>
              </a:solidFill>
            </a:endParaRPr>
          </a:p>
          <a:p>
            <a:pPr algn="just">
              <a:lnSpc>
                <a:spcPct val="80000"/>
              </a:lnSpc>
              <a:buFont typeface="Wingdings" panose="05000000000000000000" pitchFamily="2" charset="2"/>
              <a:buNone/>
              <a:defRPr/>
            </a:pPr>
            <a:r>
              <a:rPr lang="fr-FR" altLang="fr-FR" sz="1400" dirty="0">
                <a:solidFill>
                  <a:srgbClr val="111111"/>
                </a:solidFill>
              </a:rPr>
              <a:t>Les fonctionnaires des douanes doivent se sentir fiers d’appartenir à leur administration. Ils doivent servir avec loyauté et avec probité.</a:t>
            </a:r>
            <a:endParaRPr lang="en-US" altLang="fr-FR" sz="1400" dirty="0">
              <a:solidFill>
                <a:srgbClr val="111111"/>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281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282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831D459-62DA-4805-BE41-68FA7E1EB543}" type="slidenum">
              <a:rPr lang="fr-FR" altLang="fr-FR" sz="1200">
                <a:solidFill>
                  <a:srgbClr val="898989"/>
                </a:solidFill>
              </a:rPr>
              <a:pPr algn="r" eaLnBrk="1" hangingPunct="1">
                <a:spcBef>
                  <a:spcPct val="0"/>
                </a:spcBef>
                <a:buFontTx/>
                <a:buNone/>
              </a:pPr>
              <a:t>199</a:t>
            </a:fld>
            <a:endParaRPr lang="fr-FR" altLang="fr-FR" sz="1200">
              <a:solidFill>
                <a:srgbClr val="898989"/>
              </a:solidFill>
            </a:endParaRPr>
          </a:p>
        </p:txBody>
      </p:sp>
      <p:sp>
        <p:nvSpPr>
          <p:cNvPr id="142341" name="ZoneTexte 5"/>
          <p:cNvSpPr txBox="1">
            <a:spLocks noChangeArrowheads="1"/>
          </p:cNvSpPr>
          <p:nvPr/>
        </p:nvSpPr>
        <p:spPr bwMode="auto">
          <a:xfrm>
            <a:off x="107952" y="836614"/>
            <a:ext cx="8856663" cy="554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latin typeface="+mn-lt"/>
              </a:rPr>
              <a:t>(Propositions pour le Haïti : </a:t>
            </a:r>
            <a:r>
              <a:rPr lang="fr-FR" altLang="fr-FR" sz="1400" dirty="0">
                <a:latin typeface="Arial" panose="020B0604020202020204" pitchFamily="34" charset="0"/>
              </a:rPr>
              <a:t>les </a:t>
            </a:r>
            <a:r>
              <a:rPr lang="fr-FR" altLang="fr-FR" sz="1400" dirty="0">
                <a:solidFill>
                  <a:srgbClr val="111111"/>
                </a:solidFill>
              </a:rPr>
              <a:t>12 principes que décline la déclaration d’ARUSHA</a:t>
            </a:r>
            <a:r>
              <a:rPr lang="fr-FR" altLang="fr-FR" sz="1400" dirty="0">
                <a:latin typeface="Arial" panose="020B0604020202020204" pitchFamily="34" charset="0"/>
              </a:rPr>
              <a:t>) (suite) :</a:t>
            </a:r>
          </a:p>
          <a:p>
            <a:pPr algn="just" eaLnBrk="1" hangingPunct="1">
              <a:spcBef>
                <a:spcPct val="0"/>
              </a:spcBef>
              <a:buFontTx/>
              <a:buNone/>
              <a:defRPr/>
            </a:pPr>
            <a:endParaRPr lang="fr-FR" altLang="fr-FR" sz="1400" dirty="0">
              <a:latin typeface="Arial" panose="020B0604020202020204" pitchFamily="34" charset="0"/>
            </a:endParaRPr>
          </a:p>
          <a:p>
            <a:pPr>
              <a:buFont typeface="Wingdings" panose="05000000000000000000" pitchFamily="2" charset="2"/>
              <a:buNone/>
              <a:defRPr/>
            </a:pPr>
            <a:r>
              <a:rPr lang="fr-FR" altLang="fr-FR" sz="1400" b="1" dirty="0">
                <a:solidFill>
                  <a:srgbClr val="111111"/>
                </a:solidFill>
              </a:rPr>
              <a:t>8- Le recrutement:</a:t>
            </a:r>
            <a:endParaRPr lang="fr-FR" altLang="fr-FR" sz="1400" dirty="0">
              <a:solidFill>
                <a:srgbClr val="111111"/>
              </a:solidFill>
            </a:endParaRPr>
          </a:p>
          <a:p>
            <a:pPr algn="just">
              <a:buFont typeface="Wingdings" panose="05000000000000000000" pitchFamily="2" charset="2"/>
              <a:buNone/>
              <a:defRPr/>
            </a:pPr>
            <a:r>
              <a:rPr lang="fr-FR" altLang="fr-FR" sz="1400" dirty="0">
                <a:solidFill>
                  <a:srgbClr val="111111"/>
                </a:solidFill>
              </a:rPr>
              <a:t>Les modalités de recrutement et de promotion doivent être objectives et libres de toute influence de manière à sélectionner des candidats qui ont un sens élevé de l’éthique.</a:t>
            </a:r>
          </a:p>
          <a:p>
            <a:pPr>
              <a:buFont typeface="Wingdings" panose="05000000000000000000" pitchFamily="2" charset="2"/>
              <a:buNone/>
              <a:defRPr/>
            </a:pPr>
            <a:endParaRPr lang="fr-FR" altLang="fr-FR" sz="1400" b="1" dirty="0">
              <a:solidFill>
                <a:srgbClr val="111111"/>
              </a:solidFill>
            </a:endParaRPr>
          </a:p>
          <a:p>
            <a:pPr>
              <a:buFont typeface="Wingdings" panose="05000000000000000000" pitchFamily="2" charset="2"/>
              <a:buNone/>
              <a:defRPr/>
            </a:pPr>
            <a:r>
              <a:rPr lang="fr-FR" altLang="fr-FR" sz="1400" b="1" dirty="0">
                <a:solidFill>
                  <a:srgbClr val="111111"/>
                </a:solidFill>
              </a:rPr>
              <a:t>9- La discipline:</a:t>
            </a:r>
            <a:endParaRPr lang="fr-FR" altLang="fr-FR" sz="1400" dirty="0">
              <a:solidFill>
                <a:srgbClr val="111111"/>
              </a:solidFill>
            </a:endParaRPr>
          </a:p>
          <a:p>
            <a:pPr algn="just">
              <a:buFont typeface="Wingdings" panose="05000000000000000000" pitchFamily="2" charset="2"/>
              <a:buNone/>
              <a:defRPr/>
            </a:pPr>
            <a:r>
              <a:rPr lang="fr-FR" altLang="fr-FR" sz="1400" dirty="0">
                <a:solidFill>
                  <a:srgbClr val="111111"/>
                </a:solidFill>
              </a:rPr>
              <a:t>Un code de conduite doit être fourni et expliqué à chaque agent des douanes. Des sanctions disciplinaires doivent être instituées qui prévoient le licenciement.</a:t>
            </a:r>
            <a:endParaRPr lang="en-US" altLang="fr-FR" sz="1400" dirty="0">
              <a:solidFill>
                <a:srgbClr val="111111"/>
              </a:solidFill>
            </a:endParaRPr>
          </a:p>
          <a:p>
            <a:pPr algn="just" eaLnBrk="1" hangingPunct="1">
              <a:spcBef>
                <a:spcPct val="0"/>
              </a:spcBef>
              <a:buFontTx/>
              <a:buNone/>
              <a:defRPr/>
            </a:pPr>
            <a:endParaRPr lang="fr-FR" altLang="fr-FR" sz="1400" dirty="0">
              <a:latin typeface="Arial" panose="020B0604020202020204" pitchFamily="34" charset="0"/>
            </a:endParaRPr>
          </a:p>
          <a:p>
            <a:pPr>
              <a:buFont typeface="Wingdings" panose="05000000000000000000" pitchFamily="2" charset="2"/>
              <a:buNone/>
              <a:defRPr/>
            </a:pPr>
            <a:r>
              <a:rPr lang="fr-FR" altLang="fr-FR" sz="1400" b="1" dirty="0">
                <a:solidFill>
                  <a:srgbClr val="111111"/>
                </a:solidFill>
              </a:rPr>
              <a:t>10- La formation:</a:t>
            </a:r>
            <a:endParaRPr lang="fr-FR" altLang="fr-FR" sz="1400" dirty="0">
              <a:solidFill>
                <a:srgbClr val="111111"/>
              </a:solidFill>
            </a:endParaRPr>
          </a:p>
          <a:p>
            <a:pPr algn="just">
              <a:buFont typeface="Wingdings" panose="05000000000000000000" pitchFamily="2" charset="2"/>
              <a:buNone/>
              <a:defRPr/>
            </a:pPr>
            <a:r>
              <a:rPr lang="fr-FR" altLang="fr-FR" sz="1400" dirty="0">
                <a:solidFill>
                  <a:srgbClr val="111111"/>
                </a:solidFill>
              </a:rPr>
              <a:t>La formation dispensée durant la carrière doit porter en particulier sur le respect des règles déontologiques.</a:t>
            </a:r>
          </a:p>
          <a:p>
            <a:pPr>
              <a:buFont typeface="Wingdings" panose="05000000000000000000" pitchFamily="2" charset="2"/>
              <a:buNone/>
              <a:defRPr/>
            </a:pPr>
            <a:endParaRPr lang="fr-FR" altLang="fr-FR" sz="1400" b="1" dirty="0">
              <a:solidFill>
                <a:srgbClr val="111111"/>
              </a:solidFill>
            </a:endParaRPr>
          </a:p>
          <a:p>
            <a:pPr>
              <a:buFont typeface="Wingdings" panose="05000000000000000000" pitchFamily="2" charset="2"/>
              <a:buNone/>
              <a:defRPr/>
            </a:pPr>
            <a:r>
              <a:rPr lang="fr-FR" altLang="fr-FR" sz="1400" b="1" dirty="0">
                <a:solidFill>
                  <a:srgbClr val="111111"/>
                </a:solidFill>
              </a:rPr>
              <a:t>11- Les rémunérations:</a:t>
            </a:r>
            <a:endParaRPr lang="fr-FR" altLang="fr-FR" sz="1400" dirty="0">
              <a:solidFill>
                <a:srgbClr val="111111"/>
              </a:solidFill>
            </a:endParaRPr>
          </a:p>
          <a:p>
            <a:pPr algn="just">
              <a:buFont typeface="Wingdings" panose="05000000000000000000" pitchFamily="2" charset="2"/>
              <a:buNone/>
              <a:defRPr/>
            </a:pPr>
            <a:r>
              <a:rPr lang="fr-FR" altLang="fr-FR" sz="1400" dirty="0">
                <a:solidFill>
                  <a:srgbClr val="111111"/>
                </a:solidFill>
              </a:rPr>
              <a:t>Les fonctionnaires de douanes doivent bénéficier d’une rémunération décente et, dans toute la mesure du possible, d’avantages en matière de logement, 	de soins médicaux et de primes incitatives.</a:t>
            </a:r>
            <a:endParaRPr lang="en-US" altLang="fr-FR" sz="1400" dirty="0">
              <a:solidFill>
                <a:srgbClr val="111111"/>
              </a:solidFill>
            </a:endParaRPr>
          </a:p>
          <a:p>
            <a:pPr algn="just" eaLnBrk="1" hangingPunct="1">
              <a:spcBef>
                <a:spcPct val="0"/>
              </a:spcBef>
              <a:buFontTx/>
              <a:buNone/>
              <a:defRPr/>
            </a:pPr>
            <a:endParaRPr lang="fr-FR" altLang="fr-FR" sz="1400" dirty="0">
              <a:latin typeface="Arial" panose="020B0604020202020204" pitchFamily="34" charset="0"/>
            </a:endParaRPr>
          </a:p>
          <a:p>
            <a:pPr>
              <a:buFont typeface="Wingdings" panose="05000000000000000000" pitchFamily="2" charset="2"/>
              <a:buNone/>
              <a:defRPr/>
            </a:pPr>
            <a:r>
              <a:rPr lang="fr-FR" altLang="fr-FR" sz="1400" b="1" dirty="0">
                <a:solidFill>
                  <a:srgbClr val="111111"/>
                </a:solidFill>
              </a:rPr>
              <a:t>12- Les relations avec le secteur privé:</a:t>
            </a:r>
            <a:endParaRPr lang="fr-FR" altLang="fr-FR" sz="1400" dirty="0">
              <a:solidFill>
                <a:srgbClr val="111111"/>
              </a:solidFill>
            </a:endParaRPr>
          </a:p>
          <a:p>
            <a:pPr algn="just">
              <a:buFont typeface="Wingdings" panose="05000000000000000000" pitchFamily="2" charset="2"/>
              <a:buNone/>
              <a:defRPr/>
            </a:pPr>
            <a:r>
              <a:rPr lang="fr-FR" altLang="fr-FR" sz="1400" dirty="0">
                <a:solidFill>
                  <a:srgbClr val="111111"/>
                </a:solidFill>
              </a:rPr>
              <a:t>Des relations transparentes doivent se développer entre les agents des douanes et les interlocuteurs du secteur commercial.</a:t>
            </a:r>
            <a:endParaRPr lang="en-US" altLang="fr-FR" sz="1400" dirty="0">
              <a:solidFill>
                <a:srgbClr val="111111"/>
              </a:solidFill>
            </a:endParaRPr>
          </a:p>
          <a:p>
            <a:pPr algn="just">
              <a:buFont typeface="Wingdings" panose="05000000000000000000" pitchFamily="2" charset="2"/>
              <a:buNone/>
              <a:defRPr/>
            </a:pPr>
            <a:endParaRPr lang="en-US" altLang="fr-FR" sz="1200" dirty="0">
              <a:solidFill>
                <a:srgbClr val="111111"/>
              </a:solidFill>
            </a:endParaRPr>
          </a:p>
          <a:p>
            <a:pPr>
              <a:buFont typeface="Arial" panose="020B0604020202020204" pitchFamily="34" charset="0"/>
              <a:buNone/>
              <a:defRPr/>
            </a:pPr>
            <a:r>
              <a:rPr lang="en-US" altLang="fr-FR" sz="1200" dirty="0">
                <a:solidFill>
                  <a:srgbClr val="111111"/>
                </a:solidFill>
              </a:rPr>
              <a:t>Source : </a:t>
            </a:r>
            <a:r>
              <a:rPr lang="fr-FR" altLang="fr-FR" sz="1200" i="1" dirty="0">
                <a:solidFill>
                  <a:srgbClr val="111111"/>
                </a:solidFill>
              </a:rPr>
              <a:t>La douane face à la corruption, Reynald EUGENE</a:t>
            </a:r>
            <a:r>
              <a:rPr lang="fr-FR" altLang="fr-FR" sz="1200" dirty="0">
                <a:solidFill>
                  <a:srgbClr val="111111"/>
                </a:solidFill>
              </a:rPr>
              <a:t>, août 2007, </a:t>
            </a:r>
            <a:r>
              <a:rPr lang="fr-FR" altLang="fr-FR" sz="1200" dirty="0">
                <a:solidFill>
                  <a:srgbClr val="111111"/>
                </a:solidFill>
                <a:hlinkClick r:id="rId2"/>
              </a:rPr>
              <a:t>http://siteresources.worldbank.org/INTHAITIINFRENCH/Resources/ladounanefacealacorruption-reynald.ppt</a:t>
            </a:r>
            <a:r>
              <a:rPr lang="fr-FR" altLang="fr-FR" sz="1200" dirty="0">
                <a:solidFill>
                  <a:srgbClr val="111111"/>
                </a:solidFill>
              </a:rPr>
              <a:t> </a:t>
            </a:r>
            <a:endParaRPr lang="en-US" altLang="fr-FR" sz="1200" dirty="0">
              <a:solidFill>
                <a:srgbClr val="11111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ctrTitle"/>
          </p:nvPr>
        </p:nvSpPr>
        <p:spPr>
          <a:xfrm>
            <a:off x="692566" y="281485"/>
            <a:ext cx="7772400" cy="1470025"/>
          </a:xfrm>
        </p:spPr>
        <p:txBody>
          <a:bodyPr/>
          <a:lstStyle/>
          <a:p>
            <a:pPr eaLnBrk="1" hangingPunct="1"/>
            <a:r>
              <a:rPr lang="fr-FR" altLang="fr-FR" sz="4800" b="1" dirty="0">
                <a:solidFill>
                  <a:srgbClr val="FF0000"/>
                </a:solidFill>
              </a:rPr>
              <a:t>Peut-on lutter contre la corruption ?</a:t>
            </a:r>
          </a:p>
        </p:txBody>
      </p:sp>
      <p:sp>
        <p:nvSpPr>
          <p:cNvPr id="3076" name="Espace réservé du numéro de diapositive 3"/>
          <p:cNvSpPr>
            <a:spLocks noGrp="1"/>
          </p:cNvSpPr>
          <p:nvPr>
            <p:ph type="sldNum" sz="quarter" idx="12"/>
          </p:nvPr>
        </p:nvSpPr>
        <p:spPr bwMode="auto">
          <a:xfrm>
            <a:off x="8243888" y="188914"/>
            <a:ext cx="622300"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ACD0063-DF63-4EC7-A57A-3EA452EAAE1B}" type="slidenum">
              <a:rPr lang="fr-FR" altLang="fr-FR" sz="1200" smtClean="0">
                <a:solidFill>
                  <a:srgbClr val="898989"/>
                </a:solidFill>
              </a:rPr>
              <a:pPr>
                <a:spcBef>
                  <a:spcPct val="0"/>
                </a:spcBef>
                <a:buFontTx/>
                <a:buNone/>
              </a:pPr>
              <a:t>2</a:t>
            </a:fld>
            <a:endParaRPr lang="fr-FR" altLang="fr-FR" sz="1200" dirty="0">
              <a:solidFill>
                <a:srgbClr val="898989"/>
              </a:solidFill>
            </a:endParaRPr>
          </a:p>
        </p:txBody>
      </p:sp>
      <p:sp>
        <p:nvSpPr>
          <p:cNvPr id="2" name="Sous-titre 1"/>
          <p:cNvSpPr>
            <a:spLocks noGrp="1"/>
          </p:cNvSpPr>
          <p:nvPr>
            <p:ph type="subTitle" idx="1"/>
          </p:nvPr>
        </p:nvSpPr>
        <p:spPr>
          <a:xfrm>
            <a:off x="1249582" y="1870173"/>
            <a:ext cx="6658371" cy="576064"/>
          </a:xfrm>
        </p:spPr>
        <p:txBody>
          <a:bodyPr/>
          <a:lstStyle/>
          <a:p>
            <a:r>
              <a:rPr lang="fr-FR" dirty="0">
                <a:solidFill>
                  <a:srgbClr val="002060"/>
                </a:solidFill>
              </a:rPr>
              <a:t>« </a:t>
            </a:r>
            <a:r>
              <a:rPr lang="fr-FR" i="1" dirty="0">
                <a:solidFill>
                  <a:srgbClr val="002060"/>
                </a:solidFill>
              </a:rPr>
              <a:t>Connais-toi toi-même</a:t>
            </a:r>
            <a:r>
              <a:rPr lang="fr-FR" dirty="0">
                <a:solidFill>
                  <a:srgbClr val="002060"/>
                </a:solidFill>
              </a:rPr>
              <a:t> ». Socrate.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308" y="2592435"/>
            <a:ext cx="2667000" cy="1504951"/>
          </a:xfrm>
          <a:prstGeom prst="rect">
            <a:avLst/>
          </a:prstGeom>
        </p:spPr>
      </p:pic>
      <p:sp>
        <p:nvSpPr>
          <p:cNvPr id="4" name="ZoneTexte 3"/>
          <p:cNvSpPr txBox="1"/>
          <p:nvPr/>
        </p:nvSpPr>
        <p:spPr>
          <a:xfrm>
            <a:off x="811238" y="4666779"/>
            <a:ext cx="7772400" cy="646331"/>
          </a:xfrm>
          <a:prstGeom prst="rect">
            <a:avLst/>
          </a:prstGeom>
          <a:noFill/>
        </p:spPr>
        <p:txBody>
          <a:bodyPr wrap="square" rtlCol="0">
            <a:spAutoFit/>
          </a:bodyPr>
          <a:lstStyle/>
          <a:p>
            <a:pPr algn="ctr"/>
            <a:r>
              <a:rPr lang="fr-FR" dirty="0">
                <a:solidFill>
                  <a:schemeClr val="accent3">
                    <a:lumMod val="50000"/>
                  </a:schemeClr>
                </a:solidFill>
              </a:rPr>
              <a:t>« </a:t>
            </a:r>
            <a:r>
              <a:rPr lang="fr-FR" i="1" dirty="0">
                <a:solidFill>
                  <a:schemeClr val="accent3">
                    <a:lumMod val="50000"/>
                  </a:schemeClr>
                </a:solidFill>
              </a:rPr>
              <a:t>Le plus grand voyageur n'est pas celui qui a fait dix fois le tour du monde, mais celui qui a fait une seule foi le tour de lui-même </a:t>
            </a:r>
            <a:r>
              <a:rPr lang="fr-FR" dirty="0">
                <a:solidFill>
                  <a:schemeClr val="accent3">
                    <a:lumMod val="50000"/>
                  </a:schemeClr>
                </a:solidFill>
              </a:rPr>
              <a:t>». Gandhi.</a:t>
            </a:r>
          </a:p>
        </p:txBody>
      </p:sp>
      <p:sp>
        <p:nvSpPr>
          <p:cNvPr id="5" name="ZoneTexte 4"/>
          <p:cNvSpPr txBox="1"/>
          <p:nvPr/>
        </p:nvSpPr>
        <p:spPr>
          <a:xfrm>
            <a:off x="2463668" y="4243583"/>
            <a:ext cx="4230197" cy="276999"/>
          </a:xfrm>
          <a:prstGeom prst="rect">
            <a:avLst/>
          </a:prstGeom>
          <a:noFill/>
        </p:spPr>
        <p:txBody>
          <a:bodyPr wrap="none" rtlCol="0">
            <a:spAutoFit/>
          </a:bodyPr>
          <a:lstStyle/>
          <a:p>
            <a:pPr algn="ctr"/>
            <a:r>
              <a:rPr lang="fr-FR" sz="1200" i="1" dirty="0" err="1">
                <a:hlinkClick r:id="rId3"/>
              </a:rPr>
              <a:t>Gnothi</a:t>
            </a:r>
            <a:r>
              <a:rPr lang="fr-FR" sz="1200" i="1" dirty="0">
                <a:hlinkClick r:id="rId3"/>
              </a:rPr>
              <a:t> </a:t>
            </a:r>
            <a:r>
              <a:rPr lang="fr-FR" sz="1200" i="1" dirty="0" err="1">
                <a:hlinkClick r:id="rId3"/>
              </a:rPr>
              <a:t>seauton</a:t>
            </a:r>
            <a:r>
              <a:rPr lang="fr-FR" sz="1200" dirty="0"/>
              <a:t>, </a:t>
            </a:r>
            <a:r>
              <a:rPr lang="fr-FR" sz="1200" dirty="0">
                <a:hlinkClick r:id="rId3"/>
              </a:rPr>
              <a:t>http://fr.wikipedia.org/wiki/Gnothi_seauton</a:t>
            </a:r>
            <a:r>
              <a:rPr lang="fr-FR" sz="1200" dirty="0"/>
              <a:t>  </a:t>
            </a:r>
          </a:p>
        </p:txBody>
      </p:sp>
      <p:sp>
        <p:nvSpPr>
          <p:cNvPr id="6" name="ZoneTexte 5"/>
          <p:cNvSpPr txBox="1"/>
          <p:nvPr/>
        </p:nvSpPr>
        <p:spPr>
          <a:xfrm>
            <a:off x="559680" y="5708673"/>
            <a:ext cx="6652783" cy="861774"/>
          </a:xfrm>
          <a:prstGeom prst="rect">
            <a:avLst/>
          </a:prstGeom>
          <a:noFill/>
        </p:spPr>
        <p:txBody>
          <a:bodyPr wrap="none" rtlCol="0">
            <a:spAutoFit/>
          </a:bodyPr>
          <a:lstStyle/>
          <a:p>
            <a:pPr algn="ctr"/>
            <a:r>
              <a:rPr lang="fr-FR" i="1" dirty="0">
                <a:solidFill>
                  <a:srgbClr val="008000"/>
                </a:solidFill>
              </a:rPr>
              <a:t>Ce travail est dédié :</a:t>
            </a:r>
          </a:p>
          <a:p>
            <a:pPr marL="285750" indent="-285750" algn="ctr">
              <a:buFont typeface="Arial" panose="020B0604020202020204" pitchFamily="34" charset="0"/>
              <a:buChar char="•"/>
            </a:pPr>
            <a:r>
              <a:rPr lang="fr-FR" i="1" dirty="0">
                <a:solidFill>
                  <a:srgbClr val="008000"/>
                </a:solidFill>
              </a:rPr>
              <a:t>Aux victimes de la corruption,</a:t>
            </a:r>
          </a:p>
          <a:p>
            <a:pPr marL="285750" indent="-285750" algn="ctr">
              <a:buFont typeface="Arial" panose="020B0604020202020204" pitchFamily="34" charset="0"/>
              <a:buChar char="•"/>
            </a:pPr>
            <a:r>
              <a:rPr lang="fr-FR" sz="1400" i="1" dirty="0">
                <a:solidFill>
                  <a:srgbClr val="008000"/>
                </a:solidFill>
              </a:rPr>
              <a:t>Accessoirement, au journaliste et écrivain visionnaire anglais George Orwell.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675" y="5675039"/>
            <a:ext cx="1647825" cy="990600"/>
          </a:xfrm>
          <a:prstGeom prst="rect">
            <a:avLst/>
          </a:prstGeom>
        </p:spPr>
      </p:pic>
    </p:spTree>
    <p:extLst>
      <p:ext uri="{BB962C8B-B14F-4D97-AF65-F5344CB8AC3E}">
        <p14:creationId xmlns:p14="http://schemas.microsoft.com/office/powerpoint/2010/main" val="357366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411" name="Espace réservé du numéro de diapositive 2"/>
          <p:cNvSpPr txBox="1">
            <a:spLocks/>
          </p:cNvSpPr>
          <p:nvPr/>
        </p:nvSpPr>
        <p:spPr bwMode="auto">
          <a:xfrm>
            <a:off x="179390" y="188914"/>
            <a:ext cx="5857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164DBB8-5EF1-42AA-9612-8BA4D274C265}" type="slidenum">
              <a:rPr lang="fr-FR" altLang="fr-FR" sz="1200">
                <a:solidFill>
                  <a:srgbClr val="898989"/>
                </a:solidFill>
              </a:rPr>
              <a:pPr algn="r" eaLnBrk="1" hangingPunct="1">
                <a:spcBef>
                  <a:spcPct val="0"/>
                </a:spcBef>
                <a:buFontTx/>
                <a:buNone/>
              </a:pPr>
              <a:t>20</a:t>
            </a:fld>
            <a:endParaRPr lang="fr-FR" altLang="fr-FR" sz="1200">
              <a:solidFill>
                <a:srgbClr val="898989"/>
              </a:solidFill>
            </a:endParaRPr>
          </a:p>
        </p:txBody>
      </p:sp>
      <p:sp>
        <p:nvSpPr>
          <p:cNvPr id="17412" name="Text Box 5"/>
          <p:cNvSpPr txBox="1">
            <a:spLocks noChangeArrowheads="1"/>
          </p:cNvSpPr>
          <p:nvPr/>
        </p:nvSpPr>
        <p:spPr bwMode="auto">
          <a:xfrm>
            <a:off x="107950" y="692150"/>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a:t>
            </a:r>
          </a:p>
        </p:txBody>
      </p:sp>
      <p:sp>
        <p:nvSpPr>
          <p:cNvPr id="17413" name="ZoneTexte 5"/>
          <p:cNvSpPr txBox="1">
            <a:spLocks noChangeArrowheads="1"/>
          </p:cNvSpPr>
          <p:nvPr/>
        </p:nvSpPr>
        <p:spPr bwMode="auto">
          <a:xfrm>
            <a:off x="179388" y="1268413"/>
            <a:ext cx="8856662"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400" u="sng">
                <a:latin typeface="Arial" panose="020B0604020202020204" pitchFamily="34" charset="0"/>
              </a:rPr>
              <a:t>Dans les pays en voie de développement</a:t>
            </a:r>
            <a:r>
              <a:rPr lang="fr-FR" altLang="fr-FR" sz="1400" b="1">
                <a:latin typeface="Arial" panose="020B0604020202020204" pitchFamily="34" charset="0"/>
              </a:rPr>
              <a:t> </a:t>
            </a:r>
            <a:r>
              <a:rPr lang="fr-FR" altLang="fr-FR" sz="1400">
                <a:latin typeface="Arial" panose="020B0604020202020204" pitchFamily="34" charset="0"/>
              </a:rPr>
              <a:t>:</a:t>
            </a:r>
          </a:p>
          <a:p>
            <a:pPr algn="just" eaLnBrk="1" hangingPunct="1">
              <a:spcBef>
                <a:spcPct val="0"/>
              </a:spcBef>
              <a:buFontTx/>
              <a:buNone/>
            </a:pPr>
            <a:endParaRPr lang="fr-FR" altLang="fr-FR" sz="1400">
              <a:latin typeface="Arial" panose="020B0604020202020204" pitchFamily="34" charset="0"/>
            </a:endParaRPr>
          </a:p>
          <a:p>
            <a:pPr algn="just" eaLnBrk="1" hangingPunct="1">
              <a:spcBef>
                <a:spcPct val="0"/>
              </a:spcBef>
            </a:pPr>
            <a:r>
              <a:rPr lang="fr-FR" altLang="fr-FR" sz="1400">
                <a:latin typeface="Arial" panose="020B0604020202020204" pitchFamily="34" charset="0"/>
              </a:rPr>
              <a:t> Chaque année, la corruption fait perdre aux </a:t>
            </a:r>
            <a:r>
              <a:rPr lang="fr-FR" altLang="fr-FR" sz="1400" b="1">
                <a:latin typeface="Arial" panose="020B0604020202020204" pitchFamily="34" charset="0"/>
              </a:rPr>
              <a:t>Etats africains</a:t>
            </a:r>
            <a:r>
              <a:rPr lang="fr-FR" altLang="fr-FR" sz="1400">
                <a:latin typeface="Arial" panose="020B0604020202020204" pitchFamily="34" charset="0"/>
              </a:rPr>
              <a:t> 25% de leur PIB (U4 Anti-corruption Resource Centre, 2007). </a:t>
            </a:r>
          </a:p>
          <a:p>
            <a:pPr algn="just" eaLnBrk="1" hangingPunct="1">
              <a:spcBef>
                <a:spcPct val="0"/>
              </a:spcBef>
            </a:pPr>
            <a:r>
              <a:rPr lang="fr-FR" altLang="fr-FR" sz="1400">
                <a:latin typeface="Arial" panose="020B0604020202020204" pitchFamily="34" charset="0"/>
              </a:rPr>
              <a:t> L'équivalent de 20 à 40% de l'Aide publique au développement est détourné, entre 20 et 40 milliards de dollars/an (Banque Mondiale, </a:t>
            </a:r>
            <a:r>
              <a:rPr lang="fr-FR" altLang="fr-FR" sz="1400" i="1">
                <a:latin typeface="Arial" panose="020B0604020202020204" pitchFamily="34" charset="0"/>
              </a:rPr>
              <a:t>Star report</a:t>
            </a:r>
            <a:r>
              <a:rPr lang="fr-FR" altLang="fr-FR" sz="1400">
                <a:latin typeface="Arial" panose="020B0604020202020204" pitchFamily="34" charset="0"/>
              </a:rPr>
              <a:t>, 2007). </a:t>
            </a:r>
          </a:p>
          <a:p>
            <a:pPr algn="just" eaLnBrk="1" hangingPunct="1">
              <a:spcBef>
                <a:spcPct val="0"/>
              </a:spcBef>
            </a:pPr>
            <a:r>
              <a:rPr lang="fr-FR" altLang="fr-FR" sz="1400">
                <a:latin typeface="Arial" panose="020B0604020202020204" pitchFamily="34" charset="0"/>
              </a:rPr>
              <a:t> 50% de pertes en fonds de santé, pour les hôpitaux et cliniques du Ghana (Transparency International, 2006 </a:t>
            </a:r>
            <a:r>
              <a:rPr lang="fr-FR" altLang="fr-FR" sz="1400" i="1">
                <a:latin typeface="Arial" panose="020B0604020202020204" pitchFamily="34" charset="0"/>
              </a:rPr>
              <a:t>Global Corruption Report</a:t>
            </a:r>
            <a:r>
              <a:rPr lang="fr-FR" altLang="fr-FR" sz="1400">
                <a:latin typeface="Arial" panose="020B0604020202020204" pitchFamily="34" charset="0"/>
              </a:rPr>
              <a:t>). </a:t>
            </a:r>
          </a:p>
          <a:p>
            <a:pPr algn="just" eaLnBrk="1" hangingPunct="1">
              <a:spcBef>
                <a:spcPct val="0"/>
              </a:spcBef>
            </a:pPr>
            <a:r>
              <a:rPr lang="fr-FR" altLang="fr-FR" sz="1400">
                <a:latin typeface="Arial" panose="020B0604020202020204" pitchFamily="34" charset="0"/>
              </a:rPr>
              <a:t> La corruption accélère l'épuisement des ressources naturelles, et notamment des forêts et des pêcheries, important moyen de subsistance pour de nombreuses communautés _ Le gouvernement de l'Indonésie a estimé que la déforestation lui coûte jusqu'à 4 milliards de dollars/an, soit environ cinq fois le budget annuel la  Santé (UNDP, </a:t>
            </a:r>
            <a:r>
              <a:rPr lang="fr-FR" altLang="fr-FR" sz="1400" i="1">
                <a:latin typeface="Arial" panose="020B0604020202020204" pitchFamily="34" charset="0"/>
              </a:rPr>
              <a:t>Accelerating Human Development in Asia and the Pacific</a:t>
            </a:r>
            <a:r>
              <a:rPr lang="fr-FR" altLang="fr-FR" sz="1400">
                <a:latin typeface="Arial" panose="020B0604020202020204" pitchFamily="34" charset="0"/>
              </a:rPr>
              <a:t>, 2008).</a:t>
            </a:r>
          </a:p>
          <a:p>
            <a:pPr algn="just" eaLnBrk="1" hangingPunct="1">
              <a:spcBef>
                <a:spcPct val="0"/>
              </a:spcBef>
            </a:pPr>
            <a:r>
              <a:rPr lang="fr-FR" altLang="fr-FR" sz="1400">
                <a:latin typeface="Arial" panose="020B0604020202020204" pitchFamily="34" charset="0"/>
              </a:rPr>
              <a:t> Dans les pays en développement, la corruption a pour conséquence l'augmentation jusqu'à 30% du prix de raccordement d'une maison à un réseau d'eau, ce qui accroît de plus de 48 milliards de dollars le coût de ces réalisations en ce qui concerne l'eau et l'assainissement, soit presque l'équivalent de la moitié de l'aide globale annuelle </a:t>
            </a:r>
            <a:r>
              <a:rPr lang="fr-FR" altLang="fr-FR" sz="1400" i="1">
                <a:latin typeface="Arial" panose="020B0604020202020204" pitchFamily="34" charset="0"/>
              </a:rPr>
              <a:t>(Transparency International, Global Corruption Report 2008)</a:t>
            </a:r>
            <a:r>
              <a:rPr lang="fr-FR" altLang="fr-FR" sz="1400">
                <a:latin typeface="Arial" panose="020B0604020202020204" pitchFamily="34" charset="0"/>
              </a:rPr>
              <a:t>.</a:t>
            </a:r>
          </a:p>
          <a:p>
            <a:pPr algn="just" eaLnBrk="1" hangingPunct="1">
              <a:spcBef>
                <a:spcPct val="0"/>
              </a:spcBef>
            </a:pPr>
            <a:r>
              <a:rPr lang="fr-FR" altLang="fr-FR" sz="1100">
                <a:latin typeface="Arial" panose="020B0604020202020204" pitchFamily="34" charset="0"/>
              </a:rPr>
              <a:t> </a:t>
            </a:r>
            <a:r>
              <a:rPr lang="fr-FR" altLang="fr-FR" sz="1100" u="sng">
                <a:latin typeface="Arial" panose="020B0604020202020204" pitchFamily="34" charset="0"/>
              </a:rPr>
              <a:t>Note</a:t>
            </a:r>
            <a:r>
              <a:rPr lang="fr-FR" altLang="fr-FR" sz="1100">
                <a:latin typeface="Arial" panose="020B0604020202020204" pitchFamily="34" charset="0"/>
              </a:rPr>
              <a:t> : d’autres chiffres sont données sur </a:t>
            </a:r>
            <a:r>
              <a:rPr lang="fr-FR" altLang="fr-FR" sz="1100">
                <a:latin typeface="Arial" panose="020B0604020202020204" pitchFamily="34" charset="0"/>
                <a:hlinkClick r:id="rId2"/>
              </a:rPr>
              <a:t>http://www.stopcorruption.eu/fr-FR/faits_et_chiffres.aspx</a:t>
            </a:r>
            <a:r>
              <a:rPr lang="fr-FR" altLang="fr-FR" sz="1100">
                <a:latin typeface="Arial" panose="020B0604020202020204" pitchFamily="34" charset="0"/>
              </a:rPr>
              <a:t> </a:t>
            </a:r>
          </a:p>
        </p:txBody>
      </p:sp>
      <p:pic>
        <p:nvPicPr>
          <p:cNvPr id="17414" name="Image 5" descr="images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88914"/>
            <a:ext cx="1460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6677" y="50149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5175" y="5127625"/>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4954589"/>
            <a:ext cx="1903412"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3843"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384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687168A-1D8A-4AD0-9A38-61BD78673715}" type="slidenum">
              <a:rPr lang="fr-FR" altLang="fr-FR" sz="1200">
                <a:solidFill>
                  <a:srgbClr val="898989"/>
                </a:solidFill>
              </a:rPr>
              <a:pPr algn="r" eaLnBrk="1" hangingPunct="1">
                <a:spcBef>
                  <a:spcPct val="0"/>
                </a:spcBef>
                <a:buFontTx/>
                <a:buNone/>
              </a:pPr>
              <a:t>200</a:t>
            </a:fld>
            <a:endParaRPr lang="fr-FR" altLang="fr-FR" sz="1200">
              <a:solidFill>
                <a:srgbClr val="898989"/>
              </a:solidFill>
            </a:endParaRPr>
          </a:p>
        </p:txBody>
      </p:sp>
      <p:sp>
        <p:nvSpPr>
          <p:cNvPr id="142341" name="ZoneTexte 5"/>
          <p:cNvSpPr txBox="1">
            <a:spLocks noChangeArrowheads="1"/>
          </p:cNvSpPr>
          <p:nvPr/>
        </p:nvSpPr>
        <p:spPr bwMode="auto">
          <a:xfrm>
            <a:off x="107952" y="836613"/>
            <a:ext cx="8856663" cy="580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latin typeface="+mn-lt"/>
              </a:rPr>
              <a:t>(Propositions pour le Haïti : </a:t>
            </a:r>
            <a:r>
              <a:rPr lang="fr-FR" altLang="fr-FR" sz="1400" dirty="0">
                <a:latin typeface="Arial" panose="020B0604020202020204" pitchFamily="34" charset="0"/>
              </a:rPr>
              <a:t>les </a:t>
            </a:r>
            <a:r>
              <a:rPr lang="fr-FR" altLang="fr-FR" sz="1400" dirty="0">
                <a:solidFill>
                  <a:srgbClr val="111111"/>
                </a:solidFill>
              </a:rPr>
              <a:t>12 principes que décline la déclaration d’ARUSHA</a:t>
            </a:r>
            <a:r>
              <a:rPr lang="fr-FR" altLang="fr-FR" sz="1400" dirty="0">
                <a:latin typeface="Arial" panose="020B0604020202020204" pitchFamily="34" charset="0"/>
              </a:rPr>
              <a:t>) (suite) :</a:t>
            </a:r>
          </a:p>
          <a:p>
            <a:pPr algn="just" eaLnBrk="1" hangingPunct="1">
              <a:spcBef>
                <a:spcPct val="0"/>
              </a:spcBef>
              <a:buFontTx/>
              <a:buNone/>
              <a:defRPr/>
            </a:pPr>
            <a:endParaRPr lang="fr-FR" altLang="fr-FR" sz="1400" dirty="0">
              <a:latin typeface="Arial" panose="020B0604020202020204" pitchFamily="34" charset="0"/>
            </a:endParaRPr>
          </a:p>
          <a:p>
            <a:pPr>
              <a:defRPr/>
            </a:pPr>
            <a:r>
              <a:rPr lang="fr-FR" altLang="fr-FR" sz="1400" b="1" dirty="0">
                <a:solidFill>
                  <a:srgbClr val="111111"/>
                </a:solidFill>
              </a:rPr>
              <a:t>La simplification des procédures:</a:t>
            </a:r>
            <a:r>
              <a:rPr lang="fr-FR" altLang="fr-FR" sz="1400" dirty="0">
                <a:solidFill>
                  <a:srgbClr val="111111"/>
                </a:solidFill>
              </a:rPr>
              <a:t> </a:t>
            </a:r>
          </a:p>
          <a:p>
            <a:pPr algn="just">
              <a:buFont typeface="Arial" panose="020B0604020202020204" pitchFamily="34" charset="0"/>
              <a:buNone/>
              <a:defRPr/>
            </a:pPr>
            <a:r>
              <a:rPr lang="fr-FR" altLang="fr-FR" sz="1400" dirty="0">
                <a:solidFill>
                  <a:srgbClr val="111111"/>
                </a:solidFill>
              </a:rPr>
              <a:t>- Un programme de gestion des risques est élaboré. Ce programme vise à réduire au maximum le temps de dédouanement en créant des </a:t>
            </a:r>
            <a:r>
              <a:rPr lang="fr-FR" altLang="fr-FR" sz="1400" b="1" dirty="0">
                <a:solidFill>
                  <a:srgbClr val="111111"/>
                </a:solidFill>
              </a:rPr>
              <a:t>circuits : vert -</a:t>
            </a:r>
            <a:r>
              <a:rPr lang="fr-FR" altLang="fr-FR" sz="1400" dirty="0">
                <a:solidFill>
                  <a:srgbClr val="111111"/>
                </a:solidFill>
              </a:rPr>
              <a:t> pour les importations ne présentant aucun risque de fraude, </a:t>
            </a:r>
            <a:r>
              <a:rPr lang="fr-FR" altLang="fr-FR" sz="1400" b="1" dirty="0">
                <a:solidFill>
                  <a:srgbClr val="111111"/>
                </a:solidFill>
              </a:rPr>
              <a:t>jaune</a:t>
            </a:r>
            <a:r>
              <a:rPr lang="fr-FR" altLang="fr-FR" sz="1400" dirty="0">
                <a:solidFill>
                  <a:srgbClr val="111111"/>
                </a:solidFill>
              </a:rPr>
              <a:t> -pour un contrôle approfondi des documents soumis et </a:t>
            </a:r>
            <a:r>
              <a:rPr lang="fr-FR" altLang="fr-FR" sz="1400" b="1" dirty="0">
                <a:solidFill>
                  <a:srgbClr val="111111"/>
                </a:solidFill>
              </a:rPr>
              <a:t>rouge</a:t>
            </a:r>
            <a:r>
              <a:rPr lang="fr-FR" altLang="fr-FR" sz="1400" dirty="0">
                <a:solidFill>
                  <a:srgbClr val="111111"/>
                </a:solidFill>
              </a:rPr>
              <a:t> - où les risques de fraude sont évident.  Ce procédé a permis à la douane d’établir la sélectivité des importations, de faciliter le commerce licite.</a:t>
            </a:r>
          </a:p>
          <a:p>
            <a:pPr>
              <a:defRPr/>
            </a:pPr>
            <a:r>
              <a:rPr lang="fr-FR" altLang="fr-FR" sz="1400" b="1" dirty="0">
                <a:solidFill>
                  <a:srgbClr val="111111"/>
                </a:solidFill>
              </a:rPr>
              <a:t>Informatisation :</a:t>
            </a:r>
            <a:r>
              <a:rPr lang="fr-FR" altLang="fr-FR" sz="1400" dirty="0">
                <a:solidFill>
                  <a:srgbClr val="111111"/>
                </a:solidFill>
              </a:rPr>
              <a:t>  </a:t>
            </a:r>
          </a:p>
          <a:p>
            <a:pPr algn="just">
              <a:buFont typeface="Wingdings" panose="05000000000000000000" pitchFamily="2" charset="2"/>
              <a:buNone/>
              <a:defRPr/>
            </a:pPr>
            <a:r>
              <a:rPr lang="fr-FR" altLang="fr-FR" sz="1400" dirty="0">
                <a:solidFill>
                  <a:srgbClr val="111111"/>
                </a:solidFill>
              </a:rPr>
              <a:t>- Depuis plus de 9 ans, la douane utilise un système automatisé pour les opérations de dédouanement des marchandises (</a:t>
            </a:r>
            <a:r>
              <a:rPr lang="fr-FR" altLang="fr-FR" sz="1400" dirty="0" err="1">
                <a:solidFill>
                  <a:srgbClr val="111111"/>
                </a:solidFill>
              </a:rPr>
              <a:t>Sydonia</a:t>
            </a:r>
            <a:r>
              <a:rPr lang="fr-FR" altLang="fr-FR" sz="1400" dirty="0">
                <a:solidFill>
                  <a:srgbClr val="111111"/>
                </a:solidFill>
              </a:rPr>
              <a:t>). Ce traitement automatisé restreint considérablement les possibilités de manœuvres irrégulières de la part des fonctionnaires indélicats et conserve des traces des opérations effectuées antérieurement.</a:t>
            </a:r>
            <a:r>
              <a:rPr lang="fr-FR" altLang="fr-FR" sz="1400" dirty="0">
                <a:latin typeface="Arial" panose="020B0604020202020204" pitchFamily="34" charset="0"/>
              </a:rPr>
              <a:t> </a:t>
            </a:r>
            <a:r>
              <a:rPr lang="fr-FR" altLang="fr-FR" sz="1400" dirty="0">
                <a:latin typeface="+mn-lt"/>
              </a:rPr>
              <a:t>La nouvelle version de </a:t>
            </a:r>
            <a:r>
              <a:rPr lang="fr-FR" altLang="fr-FR" sz="1400" dirty="0" err="1">
                <a:latin typeface="+mn-lt"/>
              </a:rPr>
              <a:t>Sydonia</a:t>
            </a:r>
            <a:r>
              <a:rPr lang="fr-FR" altLang="fr-FR" sz="1400" dirty="0">
                <a:latin typeface="+mn-lt"/>
              </a:rPr>
              <a:t> devrait </a:t>
            </a:r>
            <a:r>
              <a:rPr lang="fr-FR" altLang="fr-FR" sz="1400" dirty="0">
                <a:solidFill>
                  <a:srgbClr val="111111"/>
                </a:solidFill>
              </a:rPr>
              <a:t>permettre aux usagers autorisés de produire leur déclaration en douane depuis chez eux où n’importe ou sur la planète (ce sera on line).</a:t>
            </a:r>
          </a:p>
          <a:p>
            <a:pPr algn="just">
              <a:defRPr/>
            </a:pPr>
            <a:r>
              <a:rPr lang="fr-FR" altLang="fr-FR" sz="1400" b="1" dirty="0">
                <a:solidFill>
                  <a:srgbClr val="111111"/>
                </a:solidFill>
              </a:rPr>
              <a:t>Contrôles et audit des opérations </a:t>
            </a:r>
            <a:r>
              <a:rPr lang="fr-FR" altLang="fr-FR" sz="1400" dirty="0">
                <a:solidFill>
                  <a:srgbClr val="111111"/>
                </a:solidFill>
              </a:rPr>
              <a:t>:  </a:t>
            </a:r>
          </a:p>
          <a:p>
            <a:pPr algn="just">
              <a:buFont typeface="Wingdings" panose="05000000000000000000" pitchFamily="2" charset="2"/>
              <a:buNone/>
              <a:defRPr/>
            </a:pPr>
            <a:r>
              <a:rPr lang="fr-FR" altLang="fr-FR" sz="1400" dirty="0">
                <a:solidFill>
                  <a:srgbClr val="111111"/>
                </a:solidFill>
              </a:rPr>
              <a:t>- La douane se dote d’un corps d’inspection interne: Son déploiement sur le territoire national sera pour bientôt.  Les interventions ponctuelles effectuées au niveau des bureaux, des entrepôts, des magasins ont donné des résultats bénéfiques pour le fisc.  Aujourd’hui l’inspection fonctionne sous forme de brigade, bientôt les inspecteurs de douane seront dans des entreprises pour les contrôles a posteriori.</a:t>
            </a:r>
            <a:endParaRPr lang="en-US" altLang="fr-FR" sz="1400" dirty="0">
              <a:solidFill>
                <a:srgbClr val="111111"/>
              </a:solidFill>
            </a:endParaRPr>
          </a:p>
          <a:p>
            <a:pPr algn="just">
              <a:defRPr/>
            </a:pPr>
            <a:r>
              <a:rPr lang="fr-FR" altLang="fr-FR" sz="1400" b="1" dirty="0">
                <a:solidFill>
                  <a:srgbClr val="111111"/>
                </a:solidFill>
              </a:rPr>
              <a:t>Formation:</a:t>
            </a:r>
            <a:r>
              <a:rPr lang="fr-FR" altLang="fr-FR" sz="1400" dirty="0">
                <a:solidFill>
                  <a:srgbClr val="111111"/>
                </a:solidFill>
              </a:rPr>
              <a:t> </a:t>
            </a:r>
          </a:p>
          <a:p>
            <a:pPr algn="just">
              <a:buFont typeface="Wingdings" panose="05000000000000000000" pitchFamily="2" charset="2"/>
              <a:buNone/>
              <a:defRPr/>
            </a:pPr>
            <a:r>
              <a:rPr lang="fr-FR" altLang="fr-FR" sz="1400" dirty="0">
                <a:solidFill>
                  <a:srgbClr val="111111"/>
                </a:solidFill>
              </a:rPr>
              <a:t>- Un programme de formation est en train d’être mis en œuvre et concerne toutes les catégories de personnels: du messager au cadre supérieur, l’accent est mis sur la promotion de l’éthique et de la déontologie Administrative.  Ce programme vise à professionnaliser les agents de douane.</a:t>
            </a:r>
          </a:p>
          <a:p>
            <a:pPr algn="just">
              <a:buFont typeface="Wingdings" panose="05000000000000000000" pitchFamily="2" charset="2"/>
              <a:buNone/>
              <a:defRPr/>
            </a:pPr>
            <a:endParaRPr lang="en-US" altLang="fr-FR" sz="1200" dirty="0">
              <a:solidFill>
                <a:srgbClr val="111111"/>
              </a:solidFill>
            </a:endParaRPr>
          </a:p>
          <a:p>
            <a:pPr>
              <a:buFont typeface="Arial" panose="020B0604020202020204" pitchFamily="34" charset="0"/>
              <a:buNone/>
              <a:defRPr/>
            </a:pPr>
            <a:r>
              <a:rPr lang="en-US" altLang="fr-FR" sz="1200" dirty="0">
                <a:solidFill>
                  <a:srgbClr val="111111"/>
                </a:solidFill>
              </a:rPr>
              <a:t>Source : </a:t>
            </a:r>
            <a:r>
              <a:rPr lang="fr-FR" altLang="fr-FR" sz="1200" i="1" dirty="0">
                <a:solidFill>
                  <a:srgbClr val="111111"/>
                </a:solidFill>
              </a:rPr>
              <a:t>La douane face à la corruption, Reynald EUGENE</a:t>
            </a:r>
            <a:r>
              <a:rPr lang="fr-FR" altLang="fr-FR" sz="1200" dirty="0">
                <a:solidFill>
                  <a:srgbClr val="111111"/>
                </a:solidFill>
              </a:rPr>
              <a:t>, août 2007, </a:t>
            </a:r>
            <a:r>
              <a:rPr lang="fr-FR" altLang="fr-FR" sz="1200" dirty="0">
                <a:solidFill>
                  <a:srgbClr val="111111"/>
                </a:solidFill>
                <a:hlinkClick r:id="rId2"/>
              </a:rPr>
              <a:t>http://siteresources.worldbank.org/INTHAITIINFRENCH/Resources/ladounanefacealacorruption-reynald.ppt</a:t>
            </a:r>
            <a:r>
              <a:rPr lang="fr-FR" altLang="fr-FR" sz="1200" dirty="0">
                <a:solidFill>
                  <a:srgbClr val="111111"/>
                </a:solidFill>
              </a:rPr>
              <a:t> </a:t>
            </a:r>
            <a:endParaRPr lang="en-US" altLang="fr-FR" sz="1200" dirty="0">
              <a:solidFill>
                <a:srgbClr val="111111"/>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486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16486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A69A9D4-A3DF-4474-97B8-67ED48B9EA19}" type="slidenum">
              <a:rPr lang="fr-FR" altLang="fr-FR" sz="1200">
                <a:solidFill>
                  <a:srgbClr val="898989"/>
                </a:solidFill>
              </a:rPr>
              <a:pPr algn="r" eaLnBrk="1" hangingPunct="1">
                <a:spcBef>
                  <a:spcPct val="0"/>
                </a:spcBef>
                <a:buFontTx/>
                <a:buNone/>
              </a:pPr>
              <a:t>201</a:t>
            </a:fld>
            <a:endParaRPr lang="fr-FR" altLang="fr-FR" sz="1200">
              <a:solidFill>
                <a:srgbClr val="898989"/>
              </a:solidFill>
            </a:endParaRPr>
          </a:p>
        </p:txBody>
      </p:sp>
      <p:sp>
        <p:nvSpPr>
          <p:cNvPr id="142341" name="ZoneTexte 5"/>
          <p:cNvSpPr txBox="1">
            <a:spLocks noChangeArrowheads="1"/>
          </p:cNvSpPr>
          <p:nvPr/>
        </p:nvSpPr>
        <p:spPr bwMode="auto">
          <a:xfrm>
            <a:off x="107952" y="836614"/>
            <a:ext cx="88566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latin typeface="+mn-lt"/>
              </a:rPr>
              <a:t>(Propositions pour le Haïti : </a:t>
            </a:r>
            <a:r>
              <a:rPr lang="fr-FR" altLang="fr-FR" sz="1400" dirty="0">
                <a:latin typeface="Arial" panose="020B0604020202020204" pitchFamily="34" charset="0"/>
              </a:rPr>
              <a:t>les </a:t>
            </a:r>
            <a:r>
              <a:rPr lang="fr-FR" altLang="fr-FR" sz="1400" dirty="0">
                <a:solidFill>
                  <a:srgbClr val="111111"/>
                </a:solidFill>
              </a:rPr>
              <a:t>12 principes que décline la déclaration d’ARUSHA</a:t>
            </a:r>
            <a:r>
              <a:rPr lang="fr-FR" altLang="fr-FR" sz="1400" dirty="0">
                <a:latin typeface="Arial" panose="020B0604020202020204" pitchFamily="34" charset="0"/>
              </a:rPr>
              <a:t>) (suite) :</a:t>
            </a:r>
          </a:p>
          <a:p>
            <a:pPr algn="just" eaLnBrk="1" hangingPunct="1">
              <a:spcBef>
                <a:spcPct val="0"/>
              </a:spcBef>
              <a:buFontTx/>
              <a:buNone/>
              <a:defRPr/>
            </a:pPr>
            <a:endParaRPr lang="fr-FR" altLang="fr-FR" sz="1400" dirty="0">
              <a:latin typeface="Arial" panose="020B0604020202020204" pitchFamily="34" charset="0"/>
            </a:endParaRPr>
          </a:p>
          <a:p>
            <a:pPr algn="just">
              <a:defRPr/>
            </a:pPr>
            <a:r>
              <a:rPr lang="fr-FR" altLang="fr-FR" sz="1400" b="1" dirty="0">
                <a:solidFill>
                  <a:srgbClr val="111111"/>
                </a:solidFill>
              </a:rPr>
              <a:t> Sensibilisation</a:t>
            </a:r>
            <a:r>
              <a:rPr lang="fr-FR" altLang="fr-FR" sz="1400" dirty="0">
                <a:solidFill>
                  <a:srgbClr val="111111"/>
                </a:solidFill>
              </a:rPr>
              <a:t>: </a:t>
            </a:r>
          </a:p>
          <a:p>
            <a:pPr algn="just">
              <a:buFont typeface="Wingdings" panose="05000000000000000000" pitchFamily="2" charset="2"/>
              <a:buNone/>
              <a:defRPr/>
            </a:pPr>
            <a:r>
              <a:rPr lang="fr-FR" altLang="fr-FR" sz="1400" dirty="0">
                <a:solidFill>
                  <a:srgbClr val="111111"/>
                </a:solidFill>
              </a:rPr>
              <a:t>- Une politique de dialogue et de partenariat est engagée avec les partenaires du secteur privé impliqué dans le commerce international pour une meilleure communication entre les usagers et les fonctionnaires de douane. Des protocoles d’accord pour la facilitation ont été signés avec le secteur de l’industrie et des affaires: Des séances d’information et de sensibilisation sont organisées par la douane à l’intention de tous les opérateurs du commerce international.</a:t>
            </a:r>
            <a:endParaRPr lang="en-US" altLang="fr-FR" sz="1400" dirty="0">
              <a:solidFill>
                <a:srgbClr val="111111"/>
              </a:solidFill>
            </a:endParaRPr>
          </a:p>
          <a:p>
            <a:pPr>
              <a:buFont typeface="Arial" panose="020B0604020202020204" pitchFamily="34" charset="0"/>
              <a:buNone/>
              <a:defRPr/>
            </a:pPr>
            <a:r>
              <a:rPr lang="en-US" altLang="fr-FR" sz="1200" dirty="0">
                <a:solidFill>
                  <a:srgbClr val="111111"/>
                </a:solidFill>
              </a:rPr>
              <a:t>Source : </a:t>
            </a:r>
            <a:r>
              <a:rPr lang="fr-FR" altLang="fr-FR" sz="1200" i="1" dirty="0">
                <a:solidFill>
                  <a:srgbClr val="111111"/>
                </a:solidFill>
              </a:rPr>
              <a:t>La douane face à la corruption, Reynald EUGENE</a:t>
            </a:r>
            <a:r>
              <a:rPr lang="fr-FR" altLang="fr-FR" sz="1200" dirty="0">
                <a:solidFill>
                  <a:srgbClr val="111111"/>
                </a:solidFill>
              </a:rPr>
              <a:t>, août 2007, </a:t>
            </a:r>
            <a:r>
              <a:rPr lang="fr-FR" altLang="fr-FR" sz="1200" dirty="0">
                <a:solidFill>
                  <a:srgbClr val="111111"/>
                </a:solidFill>
                <a:hlinkClick r:id="rId2"/>
              </a:rPr>
              <a:t>http://siteresources.worldbank.org/INTHAITIINFRENCH/Resources/ladounanefacealacorruption-reynald.ppt</a:t>
            </a:r>
            <a:r>
              <a:rPr lang="fr-FR" altLang="fr-FR" sz="1200" dirty="0">
                <a:solidFill>
                  <a:srgbClr val="111111"/>
                </a:solidFill>
              </a:rPr>
              <a:t> </a:t>
            </a:r>
            <a:endParaRPr lang="en-US" altLang="fr-FR" sz="1200" dirty="0">
              <a:solidFill>
                <a:srgbClr val="111111"/>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795" y="3356992"/>
            <a:ext cx="2466975" cy="1847851"/>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3356992"/>
            <a:ext cx="2794778" cy="1576125"/>
          </a:xfrm>
          <a:prstGeom prst="rect">
            <a:avLst/>
          </a:prstGeom>
        </p:spPr>
      </p:pic>
      <p:pic>
        <p:nvPicPr>
          <p:cNvPr id="29698" name="Picture 2" descr="D:\Users\blisan\Pictures\perso\corruption-images\vacin-anti-corrup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5204843"/>
            <a:ext cx="30099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D:\Users\blisan\Pictures\perso\corruption-images\corruption fe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3593" y="3356992"/>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D:\Users\blisan\Pictures\perso\corruption-images\corruption grignotte la riches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5062943"/>
            <a:ext cx="2628900" cy="173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486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486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A69A9D4-A3DF-4474-97B8-67ED48B9EA19}" type="slidenum">
              <a:rPr lang="fr-FR" altLang="fr-FR" sz="1200">
                <a:solidFill>
                  <a:srgbClr val="898989"/>
                </a:solidFill>
              </a:rPr>
              <a:pPr algn="r" eaLnBrk="1" hangingPunct="1">
                <a:spcBef>
                  <a:spcPct val="0"/>
                </a:spcBef>
                <a:buFontTx/>
                <a:buNone/>
              </a:pPr>
              <a:t>202</a:t>
            </a:fld>
            <a:endParaRPr lang="fr-FR" altLang="fr-FR" sz="1200">
              <a:solidFill>
                <a:srgbClr val="898989"/>
              </a:solidFill>
            </a:endParaRPr>
          </a:p>
        </p:txBody>
      </p:sp>
      <p:sp>
        <p:nvSpPr>
          <p:cNvPr id="2" name="ZoneTexte 1"/>
          <p:cNvSpPr txBox="1"/>
          <p:nvPr/>
        </p:nvSpPr>
        <p:spPr>
          <a:xfrm>
            <a:off x="251520" y="908722"/>
            <a:ext cx="8651180" cy="4662815"/>
          </a:xfrm>
          <a:prstGeom prst="rect">
            <a:avLst/>
          </a:prstGeom>
          <a:noFill/>
        </p:spPr>
        <p:txBody>
          <a:bodyPr wrap="square" rtlCol="0">
            <a:spAutoFit/>
          </a:bodyPr>
          <a:lstStyle/>
          <a:p>
            <a:r>
              <a:rPr lang="fr-FR" sz="1400" u="sng" dirty="0">
                <a:latin typeface="+mn-lt"/>
              </a:rPr>
              <a:t>La lutte contre la corruption au Rwanda </a:t>
            </a:r>
            <a:r>
              <a:rPr lang="fr-FR" sz="1400" dirty="0">
                <a:latin typeface="+mn-lt"/>
              </a:rPr>
              <a:t>:</a:t>
            </a:r>
          </a:p>
          <a:p>
            <a:endParaRPr lang="fr-FR" sz="1300" dirty="0">
              <a:latin typeface="+mn-lt"/>
            </a:endParaRPr>
          </a:p>
          <a:p>
            <a:pPr algn="just"/>
            <a:r>
              <a:rPr lang="fr-FR" sz="1400" dirty="0">
                <a:latin typeface="+mn-lt"/>
              </a:rPr>
              <a:t>L’Office de l’Ombudsman du Rwanda a adopté diverses stratégies visant à montrer à tous les Rwandais combien la corruption est dangereuse pour la société, et les appelant à participer à la lutte contre celle-ci : ateliers, formations, conférences de presse radio, article adressé aux journalistes, publicités, messages brefs, etc. L’art a également un grand rôle à jouer dans la prévention de la corruption, au travers de chansons et de poèmes ciblés. En novembre et en décembre 2010, l’Office a organisé des </a:t>
            </a:r>
            <a:r>
              <a:rPr lang="fr-FR" sz="1400" b="1" dirty="0">
                <a:latin typeface="+mn-lt"/>
              </a:rPr>
              <a:t>concours</a:t>
            </a:r>
            <a:r>
              <a:rPr lang="fr-FR" sz="1400" dirty="0">
                <a:latin typeface="+mn-lt"/>
              </a:rPr>
              <a:t> de </a:t>
            </a:r>
            <a:r>
              <a:rPr lang="fr-FR" sz="1400" b="1" dirty="0">
                <a:latin typeface="+mn-lt"/>
              </a:rPr>
              <a:t>chansons</a:t>
            </a:r>
            <a:r>
              <a:rPr lang="fr-FR" sz="1400" dirty="0">
                <a:latin typeface="+mn-lt"/>
              </a:rPr>
              <a:t> et de </a:t>
            </a:r>
            <a:r>
              <a:rPr lang="fr-FR" sz="1400" b="1" dirty="0">
                <a:latin typeface="+mn-lt"/>
              </a:rPr>
              <a:t>poèmes</a:t>
            </a:r>
            <a:r>
              <a:rPr lang="fr-FR" sz="1400" dirty="0">
                <a:latin typeface="+mn-lt"/>
              </a:rPr>
              <a:t> pour les artistes, au niveau des districts, sur le thème de la corruption et de ses méfaits. </a:t>
            </a:r>
          </a:p>
          <a:p>
            <a:pPr algn="just"/>
            <a:endParaRPr lang="fr-FR" sz="1400" dirty="0">
              <a:latin typeface="+mn-lt"/>
            </a:endParaRPr>
          </a:p>
          <a:p>
            <a:pPr algn="just"/>
            <a:r>
              <a:rPr lang="fr-FR" sz="1400" b="1" dirty="0" err="1">
                <a:latin typeface="+mn-lt"/>
              </a:rPr>
              <a:t>Transparency</a:t>
            </a:r>
            <a:r>
              <a:rPr lang="fr-FR" sz="1400" b="1" dirty="0">
                <a:latin typeface="+mn-lt"/>
              </a:rPr>
              <a:t> International Rwanda </a:t>
            </a:r>
            <a:r>
              <a:rPr lang="fr-FR" sz="1400" dirty="0">
                <a:latin typeface="+mn-lt"/>
              </a:rPr>
              <a:t>(TI-</a:t>
            </a:r>
            <a:r>
              <a:rPr lang="fr-FR" sz="1400" dirty="0" err="1">
                <a:latin typeface="+mn-lt"/>
              </a:rPr>
              <a:t>Rw</a:t>
            </a:r>
            <a:r>
              <a:rPr lang="fr-FR" sz="1400" dirty="0">
                <a:latin typeface="+mn-lt"/>
              </a:rPr>
              <a:t>) a introduit le </a:t>
            </a:r>
            <a:r>
              <a:rPr lang="fr-FR" sz="1400" b="1" dirty="0">
                <a:latin typeface="+mn-lt"/>
              </a:rPr>
              <a:t>Pacte d’Intégrité </a:t>
            </a:r>
            <a:r>
              <a:rPr lang="fr-FR" sz="1400" dirty="0">
                <a:latin typeface="+mn-lt"/>
              </a:rPr>
              <a:t>(PI), afin d’aider les gouvernements, les entreprises et la société civile à mieux lutter contre la corruption dans la passation des marchés publics. Le PI fixe les droits et obligations [accords de chaque partie : a) entre un gouvernement ou un ministère (ici dénommé l’Autorité) et b) tous les soumissionnaires pour un contrat du secteur public] pour s’assurer qu’aucune des parties ne payera, offrira, demandera ou acceptera des pots de vin ou être en connivence avec des concurrents pour obtenir le contrat, ou dans l’exercice de sa mise en œuvre. En outre, les soumissionnaires seront tenus de divulguer toutes les commissions et les frais similaires payés à toute personne en charge du contrat. </a:t>
            </a:r>
          </a:p>
          <a:p>
            <a:pPr algn="just"/>
            <a:endParaRPr lang="fr-FR" sz="1400" dirty="0">
              <a:latin typeface="+mn-lt"/>
            </a:endParaRPr>
          </a:p>
          <a:p>
            <a:r>
              <a:rPr lang="fr-FR" sz="1200" dirty="0">
                <a:latin typeface="+mn-lt"/>
              </a:rPr>
              <a:t>Sources : a) Rwanda : des artistes luttent contre la corruption, </a:t>
            </a:r>
            <a:r>
              <a:rPr lang="fr-FR" sz="1200" dirty="0">
                <a:latin typeface="+mn-lt"/>
                <a:hlinkClick r:id="rId2"/>
              </a:rPr>
              <a:t>http://www.theioi.org/fr/nouvelles/rwanda-des-artistes-luttent-contre-la-corruption</a:t>
            </a:r>
            <a:r>
              <a:rPr lang="fr-FR" sz="1200" dirty="0">
                <a:latin typeface="+mn-lt"/>
              </a:rPr>
              <a:t>, b) Rwanda - Le Pacte d’Intégrité: Un outil pour lutter contre la corruption dans les contrats des marchés publics, </a:t>
            </a:r>
            <a:r>
              <a:rPr lang="fr-FR" sz="1200" dirty="0">
                <a:latin typeface="+mn-lt"/>
                <a:hlinkClick r:id="rId3"/>
              </a:rPr>
              <a:t>http://tirwanda.org/fr/ressources/archives/171-the-integrity-pact-a-tool-for-fighting-against-corruption-in-public-contracting</a:t>
            </a:r>
            <a:r>
              <a:rPr lang="fr-FR" sz="1200" dirty="0">
                <a:latin typeface="+mn-lt"/>
              </a:rPr>
              <a:t> </a:t>
            </a:r>
          </a:p>
          <a:p>
            <a:r>
              <a:rPr lang="fr-FR" sz="1200" dirty="0">
                <a:latin typeface="+mn-lt"/>
              </a:rPr>
              <a:t>c) Avancées notoires du Rwanda, </a:t>
            </a:r>
            <a:r>
              <a:rPr lang="fr-FR" sz="1200" dirty="0">
                <a:latin typeface="+mn-lt"/>
                <a:hlinkClick r:id="rId4"/>
              </a:rPr>
              <a:t>http://www.jeuneafrique.com/Article/ARTJAWEB20090925140552/onu-rwanda-corruption-transparency-international---la-corruption-se-porte-bien-en-afrique-sauf-au-rwanda.html</a:t>
            </a:r>
            <a:r>
              <a:rPr lang="fr-FR" sz="1200" dirty="0">
                <a:latin typeface="+mn-lt"/>
              </a:rPr>
              <a:t>  </a:t>
            </a:r>
          </a:p>
        </p:txBody>
      </p:sp>
      <p:sp>
        <p:nvSpPr>
          <p:cNvPr id="3" name="Rectangle 2"/>
          <p:cNvSpPr/>
          <p:nvPr/>
        </p:nvSpPr>
        <p:spPr>
          <a:xfrm>
            <a:off x="4488550" y="6417570"/>
            <a:ext cx="2372764" cy="276999"/>
          </a:xfrm>
          <a:prstGeom prst="rect">
            <a:avLst/>
          </a:prstGeom>
        </p:spPr>
        <p:txBody>
          <a:bodyPr wrap="none">
            <a:spAutoFit/>
          </a:bodyPr>
          <a:lstStyle/>
          <a:p>
            <a:pPr algn="r"/>
            <a:r>
              <a:rPr lang="fr-FR" sz="1200" dirty="0"/>
              <a:t>Atelier sur le Pacte d’Intégrité </a:t>
            </a:r>
            <a:r>
              <a:rPr lang="fr-FR" sz="1200" dirty="0">
                <a:latin typeface="Calibri" panose="020F0502020204030204" pitchFamily="34" charset="0"/>
              </a:rPr>
              <a:t>→</a:t>
            </a:r>
            <a:endParaRPr lang="fr-FR" sz="1200" dirty="0"/>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8" y="5351544"/>
            <a:ext cx="1924050" cy="1343025"/>
          </a:xfrm>
          <a:prstGeom prst="rect">
            <a:avLst/>
          </a:prstGeom>
        </p:spPr>
      </p:pic>
    </p:spTree>
    <p:extLst>
      <p:ext uri="{BB962C8B-B14F-4D97-AF65-F5344CB8AC3E}">
        <p14:creationId xmlns:p14="http://schemas.microsoft.com/office/powerpoint/2010/main" val="22192195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09540" y="271464"/>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5891"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58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80B7DBC-0C81-4A1A-A6FA-526815334253}" type="slidenum">
              <a:rPr lang="fr-FR" altLang="fr-FR" sz="1200">
                <a:solidFill>
                  <a:srgbClr val="898989"/>
                </a:solidFill>
              </a:rPr>
              <a:pPr algn="r" eaLnBrk="1" hangingPunct="1">
                <a:spcBef>
                  <a:spcPct val="0"/>
                </a:spcBef>
                <a:buFontTx/>
                <a:buNone/>
              </a:pPr>
              <a:t>203</a:t>
            </a:fld>
            <a:endParaRPr lang="fr-FR" altLang="fr-FR" sz="1200">
              <a:solidFill>
                <a:srgbClr val="898989"/>
              </a:solidFill>
            </a:endParaRPr>
          </a:p>
        </p:txBody>
      </p:sp>
      <p:sp>
        <p:nvSpPr>
          <p:cNvPr id="142341" name="ZoneTexte 5"/>
          <p:cNvSpPr txBox="1">
            <a:spLocks noChangeArrowheads="1"/>
          </p:cNvSpPr>
          <p:nvPr/>
        </p:nvSpPr>
        <p:spPr bwMode="auto">
          <a:xfrm>
            <a:off x="109540" y="698501"/>
            <a:ext cx="89296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t>Les principales actions entreprises pour lutter contre la corruption au Maroc :</a:t>
            </a:r>
          </a:p>
          <a:p>
            <a:pPr algn="just" eaLnBrk="1" hangingPunct="1">
              <a:spcBef>
                <a:spcPct val="0"/>
              </a:spcBef>
              <a:buFontTx/>
              <a:buNone/>
              <a:defRPr/>
            </a:pPr>
            <a:endParaRPr lang="fr-FR" altLang="fr-FR" sz="1400" dirty="0">
              <a:latin typeface="Arial" panose="020B0604020202020204" pitchFamily="34" charset="0"/>
            </a:endParaRPr>
          </a:p>
          <a:p>
            <a:pPr algn="just" eaLnBrk="1" hangingPunct="1">
              <a:spcBef>
                <a:spcPct val="0"/>
              </a:spcBef>
              <a:buFont typeface="Arial" panose="020B0604020202020204" pitchFamily="34" charset="0"/>
              <a:buNone/>
              <a:defRPr/>
            </a:pPr>
            <a:r>
              <a:rPr lang="fr-FR" sz="1400" b="1" dirty="0"/>
              <a:t>1- Consolidation de la transparence et du sens de la responsabilité à travers :</a:t>
            </a:r>
            <a:endParaRPr lang="fr-FR" sz="1400" b="1" dirty="0">
              <a:solidFill>
                <a:schemeClr val="bg1">
                  <a:lumMod val="50000"/>
                </a:schemeClr>
              </a:solidFill>
              <a:cs typeface="Times New Roman" pitchFamily="18" charset="0"/>
            </a:endParaRPr>
          </a:p>
          <a:p>
            <a:pPr marL="285750" indent="-285750" algn="just" eaLnBrk="1" hangingPunct="1">
              <a:spcBef>
                <a:spcPct val="0"/>
              </a:spcBef>
              <a:defRPr/>
            </a:pPr>
            <a:r>
              <a:rPr lang="fr-FR" altLang="fr-FR" sz="1400" dirty="0"/>
              <a:t>l’instauration des normes de gestion transparente du domaine privé de l’Etat à travers, notamment, l’obligation d’appel à concurrence pour les cessions et le recours aux enchères publiques dans les opérations de location des terrains domaniaux ;</a:t>
            </a:r>
            <a:endParaRPr lang="fr-FR" altLang="fr-FR" sz="1400" i="1" dirty="0">
              <a:cs typeface="Times New Roman" panose="02020603050405020304" pitchFamily="18" charset="0"/>
            </a:endParaRPr>
          </a:p>
          <a:p>
            <a:pPr marL="285750" indent="-285750" algn="just" eaLnBrk="1" hangingPunct="1">
              <a:spcBef>
                <a:spcPct val="0"/>
              </a:spcBef>
              <a:defRPr/>
            </a:pPr>
            <a:r>
              <a:rPr lang="fr-FR" altLang="fr-FR" sz="1400" dirty="0"/>
              <a:t>l’adoption de la loi n° 61.79, relative à la responsabilité des ordonnateurs, des contrôleurs et des comptables publics;</a:t>
            </a:r>
          </a:p>
          <a:p>
            <a:pPr eaLnBrk="1" hangingPunct="1">
              <a:defRPr/>
            </a:pPr>
            <a:r>
              <a:rPr lang="fr-FR" altLang="fr-FR" sz="1400" dirty="0"/>
              <a:t> l’adoption de la loi n° 03.01 sur la motivation des décisions administratives ;</a:t>
            </a:r>
          </a:p>
          <a:p>
            <a:pPr algn="just" eaLnBrk="1" hangingPunct="1">
              <a:spcBef>
                <a:spcPct val="0"/>
              </a:spcBef>
              <a:buFont typeface="Arial" panose="020B0604020202020204" pitchFamily="34" charset="0"/>
              <a:buNone/>
              <a:defRPr/>
            </a:pPr>
            <a:r>
              <a:rPr lang="fr-FR" altLang="fr-FR" sz="1400" dirty="0"/>
              <a:t>Le renforcement de la légalité, la moralité, la transparence et la protection de l’intérêt public à travers les dispositions de la loi 78.00 relative à l’organisation communale et la loi 79.00 relative à l’organisation des préfectures et provinces, notamment :</a:t>
            </a:r>
          </a:p>
          <a:p>
            <a:pPr eaLnBrk="1" hangingPunct="1">
              <a:defRPr/>
            </a:pPr>
            <a:r>
              <a:rPr lang="fr-FR" altLang="fr-FR" sz="1400" dirty="0"/>
              <a:t> L'interdiction pour les élus locaux d'entretenir des intérêts privés avec la collectivité, soit à titre personnel, ou comme mandataire, soit au bénéfice de son conjoint, ses ascendants et descendants directs, sous peine de révocation et sans préjudices des poursuites judiciaires,</a:t>
            </a:r>
            <a:r>
              <a:rPr lang="fr-FR" altLang="fr-FR" sz="1400" dirty="0">
                <a:latin typeface="Garamond" panose="02020404030301010803" pitchFamily="18" charset="0"/>
              </a:rPr>
              <a:t> </a:t>
            </a:r>
          </a:p>
          <a:p>
            <a:pPr eaLnBrk="1" hangingPunct="1">
              <a:defRPr/>
            </a:pPr>
            <a:r>
              <a:rPr lang="fr-FR" altLang="fr-FR" sz="1400" dirty="0"/>
              <a:t> L'annulation de la délibération à laquelle a pris part un conseiller intéressé, soit à titre personnel, soit comme mandataire ou comme conjoint, ascendant ou descendant  direct, à l'affaire qui a fait l'objet de la délibération,</a:t>
            </a:r>
            <a:endParaRPr lang="fr-FR" altLang="fr-FR" sz="1400" dirty="0">
              <a:latin typeface="Garamond" panose="02020404030301010803" pitchFamily="18" charset="0"/>
            </a:endParaRPr>
          </a:p>
          <a:p>
            <a:pPr eaLnBrk="1" hangingPunct="1">
              <a:defRPr/>
            </a:pPr>
            <a:r>
              <a:rPr lang="fr-FR" altLang="fr-FR" sz="1400" dirty="0">
                <a:latin typeface="Garamond" panose="02020404030301010803" pitchFamily="18" charset="0"/>
              </a:rPr>
              <a:t> </a:t>
            </a:r>
            <a:r>
              <a:rPr lang="fr-FR" altLang="fr-FR" sz="1400" dirty="0"/>
              <a:t>La généralisation de la motivation des actes de tutelle,</a:t>
            </a:r>
          </a:p>
          <a:p>
            <a:pPr eaLnBrk="1" hangingPunct="1">
              <a:buFont typeface="Wingdings" panose="05000000000000000000" pitchFamily="2" charset="2"/>
              <a:buChar char="Ø"/>
              <a:defRPr/>
            </a:pPr>
            <a:r>
              <a:rPr lang="fr-FR" altLang="fr-FR" sz="1400" b="1" dirty="0">
                <a:latin typeface="Garamond" panose="02020404030301010803" pitchFamily="18" charset="0"/>
              </a:rPr>
              <a:t> </a:t>
            </a:r>
            <a:r>
              <a:rPr lang="fr-FR" altLang="fr-FR" sz="1400" dirty="0"/>
              <a:t>L'instauration des règles de transparence des opération d'élection des membres des bureaux des collectivités locales (isoloir, une transparente, bulletins de votes et enveloppes opaques portant le cachet de l'autorité administrative locale),</a:t>
            </a:r>
          </a:p>
          <a:p>
            <a:pPr eaLnBrk="1" hangingPunct="1">
              <a:buFont typeface="Wingdings" panose="05000000000000000000" pitchFamily="2" charset="2"/>
              <a:buChar char="Ø"/>
              <a:defRPr/>
            </a:pPr>
            <a:r>
              <a:rPr lang="fr-FR" altLang="fr-FR" sz="1400" dirty="0"/>
              <a:t> L'amélioration de la procédure de consultation des P.V par les électeurs de la commune,</a:t>
            </a:r>
          </a:p>
          <a:p>
            <a:pPr eaLnBrk="1" hangingPunct="1">
              <a:buFont typeface="Wingdings" panose="05000000000000000000" pitchFamily="2" charset="2"/>
              <a:buChar char="Ø"/>
              <a:defRPr/>
            </a:pPr>
            <a:r>
              <a:rPr lang="fr-FR" altLang="fr-FR" sz="1400" dirty="0"/>
              <a:t> La publication des extraits des délibérations au siège de la commune, et dans le bulletin officiel des collectivités locales,</a:t>
            </a:r>
          </a:p>
          <a:p>
            <a:pPr eaLnBrk="1" hangingPunct="1">
              <a:buFont typeface="Wingdings" panose="05000000000000000000" pitchFamily="2" charset="2"/>
              <a:buChar char="Ø"/>
              <a:defRPr/>
            </a:pPr>
            <a:r>
              <a:rPr lang="fr-FR" altLang="fr-FR" sz="1400" dirty="0"/>
              <a:t> La saisine des cours régionales des comptes sur les comptes administratifs litigieux.</a:t>
            </a:r>
          </a:p>
          <a:p>
            <a:pPr algn="just" eaLnBrk="1" hangingPunct="1">
              <a:buFont typeface="Arial" panose="020B0604020202020204" pitchFamily="34" charset="0"/>
              <a:buNone/>
              <a:defRPr/>
            </a:pPr>
            <a:endParaRPr lang="fr-FR" altLang="fr-FR" sz="1400" dirty="0">
              <a:cs typeface="Times New Roman" panose="02020603050405020304" pitchFamily="18" charset="0"/>
            </a:endParaRPr>
          </a:p>
          <a:p>
            <a:pPr algn="just" eaLnBrk="1" hangingPunct="1">
              <a:buFont typeface="Arial" panose="020B0604020202020204" pitchFamily="34" charset="0"/>
              <a:buNone/>
              <a:defRPr/>
            </a:pPr>
            <a:r>
              <a:rPr lang="fr-FR" altLang="fr-FR" sz="1400" dirty="0"/>
              <a:t>Source : </a:t>
            </a:r>
            <a:r>
              <a:rPr lang="fr-FR" altLang="fr-FR" sz="1400" i="1" dirty="0"/>
              <a:t>Causes de la dépravation de la vie publique au Maroc</a:t>
            </a:r>
            <a:r>
              <a:rPr lang="fr-FR" altLang="fr-FR" sz="1400" dirty="0"/>
              <a:t> (extraits), in </a:t>
            </a:r>
            <a:r>
              <a:rPr lang="fr-FR" altLang="fr-FR" sz="1400" i="1" dirty="0"/>
              <a:t>La Moralisation de la Vie Publique au Maroc</a:t>
            </a:r>
            <a:r>
              <a:rPr lang="fr-FR" altLang="fr-FR" sz="1400" dirty="0"/>
              <a:t>, Aida LAARICHI, </a:t>
            </a:r>
            <a:r>
              <a:rPr lang="fr-FR" altLang="fr-FR" sz="1400" dirty="0" err="1"/>
              <a:t>Abdelhak</a:t>
            </a:r>
            <a:r>
              <a:rPr lang="fr-FR" altLang="fr-FR" sz="1400" dirty="0"/>
              <a:t> BOLGOT, </a:t>
            </a:r>
            <a:r>
              <a:rPr lang="fr-FR" altLang="fr-FR" sz="1400" dirty="0">
                <a:hlinkClick r:id="rId2"/>
              </a:rPr>
              <a:t>www.maitrebolgot.com/doccs/expo%20moralisation.ppt</a:t>
            </a:r>
            <a:r>
              <a:rPr lang="fr-FR" altLang="fr-FR" sz="1400" dirty="0"/>
              <a:t>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691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691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284F1B8-9893-466E-8739-FF804DC399EF}" type="slidenum">
              <a:rPr lang="fr-FR" altLang="fr-FR" sz="1200">
                <a:solidFill>
                  <a:srgbClr val="898989"/>
                </a:solidFill>
              </a:rPr>
              <a:pPr algn="r" eaLnBrk="1" hangingPunct="1">
                <a:spcBef>
                  <a:spcPct val="0"/>
                </a:spcBef>
                <a:buFontTx/>
                <a:buNone/>
              </a:pPr>
              <a:t>204</a:t>
            </a:fld>
            <a:endParaRPr lang="fr-FR" altLang="fr-FR" sz="1200">
              <a:solidFill>
                <a:srgbClr val="898989"/>
              </a:solidFill>
            </a:endParaRPr>
          </a:p>
        </p:txBody>
      </p:sp>
      <p:sp>
        <p:nvSpPr>
          <p:cNvPr id="142341" name="ZoneTexte 5"/>
          <p:cNvSpPr txBox="1">
            <a:spLocks noChangeArrowheads="1"/>
          </p:cNvSpPr>
          <p:nvPr/>
        </p:nvSpPr>
        <p:spPr bwMode="auto">
          <a:xfrm>
            <a:off x="107950" y="836614"/>
            <a:ext cx="89281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t>Les principales actions entreprises pour lutter contre la corruption au Maroc :</a:t>
            </a:r>
          </a:p>
          <a:p>
            <a:pPr algn="just" eaLnBrk="1" hangingPunct="1">
              <a:spcBef>
                <a:spcPct val="0"/>
              </a:spcBef>
              <a:buFontTx/>
              <a:buNone/>
              <a:defRPr/>
            </a:pPr>
            <a:endParaRPr lang="fr-FR" altLang="fr-FR" sz="1400" dirty="0">
              <a:latin typeface="Arial" panose="020B0604020202020204" pitchFamily="34" charset="0"/>
            </a:endParaRPr>
          </a:p>
          <a:p>
            <a:pPr algn="just" eaLnBrk="1" hangingPunct="1">
              <a:spcBef>
                <a:spcPct val="0"/>
              </a:spcBef>
              <a:buFont typeface="Arial" panose="020B0604020202020204" pitchFamily="34" charset="0"/>
              <a:buNone/>
              <a:defRPr/>
            </a:pPr>
            <a:r>
              <a:rPr lang="fr-FR" sz="1400" b="1" dirty="0"/>
              <a:t>1- Consolidation de la transparence et du sens de la responsabilité à travers :</a:t>
            </a:r>
            <a:endParaRPr lang="fr-FR" sz="1400" dirty="0"/>
          </a:p>
          <a:p>
            <a:pPr algn="just" eaLnBrk="1" hangingPunct="1">
              <a:spcBef>
                <a:spcPct val="0"/>
              </a:spcBef>
              <a:buFont typeface="Arial" panose="020B0604020202020204" pitchFamily="34" charset="0"/>
              <a:buNone/>
              <a:defRPr/>
            </a:pPr>
            <a:endParaRPr lang="fr-FR" sz="1400" b="1" dirty="0">
              <a:solidFill>
                <a:schemeClr val="bg1">
                  <a:lumMod val="50000"/>
                </a:schemeClr>
              </a:solidFill>
              <a:cs typeface="Times New Roman" pitchFamily="18" charset="0"/>
            </a:endParaRPr>
          </a:p>
          <a:p>
            <a:pPr marL="285750" indent="-285750" algn="just" eaLnBrk="1" hangingPunct="1">
              <a:spcBef>
                <a:spcPct val="0"/>
              </a:spcBef>
              <a:defRPr/>
            </a:pPr>
            <a:r>
              <a:rPr lang="fr-FR" altLang="fr-FR" sz="1400" dirty="0"/>
              <a:t>Le renforcement de la transparence dans la gestion des marchés publics (décret n° :2-06-388 du 5 février 2007);</a:t>
            </a:r>
            <a:endParaRPr lang="fr-FR" altLang="fr-FR" sz="1400" i="1" dirty="0">
              <a:cs typeface="Times New Roman" panose="02020603050405020304" pitchFamily="18" charset="0"/>
            </a:endParaRPr>
          </a:p>
          <a:p>
            <a:pPr marL="285750" indent="-285750" algn="just" eaLnBrk="1" hangingPunct="1">
              <a:spcBef>
                <a:spcPct val="0"/>
              </a:spcBef>
              <a:defRPr/>
            </a:pPr>
            <a:r>
              <a:rPr lang="fr-FR" altLang="fr-FR" sz="1400" dirty="0"/>
              <a:t>l’actualisation du code pénal (article 256.1) en vue de supprimer toute poursuite pénale, dans certaines conditions, à l’encontre du dénonciateur d’un acte de corruption (loi n°79-03 modifiant et complétant le code pénal. B.O n° 5248 du 16/9/2004);</a:t>
            </a:r>
          </a:p>
          <a:p>
            <a:pPr marL="285750" indent="-285750" algn="just" eaLnBrk="1" hangingPunct="1">
              <a:spcBef>
                <a:spcPct val="0"/>
              </a:spcBef>
              <a:defRPr/>
            </a:pPr>
            <a:r>
              <a:rPr lang="fr-FR" altLang="fr-FR" sz="1400" dirty="0"/>
              <a:t>l’adoption de la loi n° 79.03 renforçant les mesures permettant la récupération des fonds détournés ; (loi n°79-03 modifiant et complétant le code pénal. B.O n° 5248 du 16/9/2004);</a:t>
            </a:r>
          </a:p>
          <a:p>
            <a:pPr marL="285750" indent="-285750" algn="just" eaLnBrk="1" hangingPunct="1">
              <a:spcBef>
                <a:spcPct val="0"/>
              </a:spcBef>
              <a:defRPr/>
            </a:pPr>
            <a:r>
              <a:rPr lang="fr-FR" altLang="fr-FR" sz="1400" dirty="0"/>
              <a:t>l’adoption de la loi n° 06-99 sur La liberté des prix et de la concurrence ( B.O n° 4800 du 1er juin 2000);</a:t>
            </a:r>
          </a:p>
          <a:p>
            <a:pPr marL="285750" indent="-285750" algn="just" eaLnBrk="1" hangingPunct="1">
              <a:spcBef>
                <a:spcPct val="0"/>
              </a:spcBef>
              <a:defRPr/>
            </a:pPr>
            <a:r>
              <a:rPr lang="fr-FR" altLang="fr-FR" sz="1400" dirty="0"/>
              <a:t>l’adoption de la loi n° 15-97 formant Code de recouvrement des créances publiques ;</a:t>
            </a:r>
            <a:endParaRPr lang="fr-FR" altLang="fr-FR" sz="1400" i="1" dirty="0">
              <a:cs typeface="Times New Roman" panose="02020603050405020304" pitchFamily="18" charset="0"/>
            </a:endParaRPr>
          </a:p>
          <a:p>
            <a:pPr marL="285750" indent="-285750" algn="just" eaLnBrk="1" hangingPunct="1">
              <a:spcBef>
                <a:spcPct val="0"/>
              </a:spcBef>
              <a:defRPr/>
            </a:pPr>
            <a:r>
              <a:rPr lang="fr-FR" altLang="fr-FR" sz="1400" dirty="0"/>
              <a:t>la rénovation du système fiscal en 2000 (renforcement du régime déclaratif, réforme du Code des douanes et impôts indirects) ;</a:t>
            </a:r>
          </a:p>
          <a:p>
            <a:pPr marL="285750" indent="-285750" algn="just" eaLnBrk="1" hangingPunct="1">
              <a:spcBef>
                <a:spcPct val="0"/>
              </a:spcBef>
              <a:defRPr/>
            </a:pPr>
            <a:r>
              <a:rPr lang="fr-FR" altLang="fr-FR" sz="1400" dirty="0"/>
              <a:t>l’adoption d’une nouvelle approche budgétaire, axée sur les résultats et la reddition des comptes, ainsi que la simplification des procédures budgétaires ;</a:t>
            </a:r>
          </a:p>
          <a:p>
            <a:pPr marL="285750" indent="-285750" algn="just" eaLnBrk="1" hangingPunct="1">
              <a:spcBef>
                <a:spcPct val="0"/>
              </a:spcBef>
              <a:defRPr/>
            </a:pPr>
            <a:r>
              <a:rPr lang="fr-FR" altLang="fr-FR" sz="1400" dirty="0"/>
              <a:t>la dynamisation des travaux de contrôle et d’audit.</a:t>
            </a:r>
          </a:p>
          <a:p>
            <a:pPr algn="just" eaLnBrk="1" hangingPunct="1">
              <a:spcBef>
                <a:spcPct val="0"/>
              </a:spcBef>
              <a:buFont typeface="Arial" panose="020B0604020202020204" pitchFamily="34" charset="0"/>
              <a:buNone/>
              <a:defRPr/>
            </a:pPr>
            <a:endParaRPr lang="fr-FR" sz="1400" b="1" dirty="0">
              <a:solidFill>
                <a:schemeClr val="bg1">
                  <a:lumMod val="50000"/>
                </a:schemeClr>
              </a:solidFill>
              <a:cs typeface="Times New Roman" pitchFamily="18" charset="0"/>
            </a:endParaRPr>
          </a:p>
          <a:p>
            <a:pPr algn="just">
              <a:buFont typeface="Arial" panose="020B0604020202020204" pitchFamily="34" charset="0"/>
              <a:buNone/>
              <a:defRPr/>
            </a:pPr>
            <a:r>
              <a:rPr lang="fr-FR" sz="1400" b="1" dirty="0"/>
              <a:t>2- Amélioration des conditions d’accès aux prestations publiques :</a:t>
            </a:r>
          </a:p>
          <a:p>
            <a:pPr>
              <a:buFont typeface="Arial" panose="020B0604020202020204" pitchFamily="34" charset="0"/>
              <a:buNone/>
              <a:defRPr/>
            </a:pPr>
            <a:r>
              <a:rPr lang="fr-FR" sz="1400" dirty="0"/>
              <a:t>Des initiatives importantes ont été entreprises en vue de promouvoir une démarche-qualité dans les relations de l’administration avec les citoyens, à travers les mesures suivantes :</a:t>
            </a:r>
            <a:endParaRPr lang="fr-FR" sz="1400" b="1" dirty="0">
              <a:solidFill>
                <a:schemeClr val="bg1">
                  <a:lumMod val="50000"/>
                </a:schemeClr>
              </a:solidFill>
              <a:cs typeface="Times New Roman" pitchFamily="18" charset="0"/>
            </a:endParaRPr>
          </a:p>
          <a:p>
            <a:pPr>
              <a:defRPr/>
            </a:pPr>
            <a:r>
              <a:rPr lang="fr-FR" altLang="fr-FR" sz="1400" dirty="0"/>
              <a:t> la mise en place d’un système interactif de détermination du tarif douanier;</a:t>
            </a:r>
            <a:endParaRPr lang="fr-FR" altLang="fr-FR" sz="1400" i="1" dirty="0">
              <a:cs typeface="Times New Roman" panose="02020603050405020304" pitchFamily="18" charset="0"/>
            </a:endParaRPr>
          </a:p>
          <a:p>
            <a:pPr algn="just" eaLnBrk="1" hangingPunct="1">
              <a:buFont typeface="Arial" panose="020B0604020202020204" pitchFamily="34" charset="0"/>
              <a:buNone/>
              <a:defRPr/>
            </a:pPr>
            <a:endParaRPr lang="fr-FR" altLang="fr-FR" sz="1400" dirty="0">
              <a:cs typeface="Times New Roman" panose="02020603050405020304" pitchFamily="18" charset="0"/>
            </a:endParaRPr>
          </a:p>
          <a:p>
            <a:pPr algn="just" eaLnBrk="1" hangingPunct="1">
              <a:buFont typeface="Arial" panose="020B0604020202020204" pitchFamily="34" charset="0"/>
              <a:buNone/>
              <a:defRPr/>
            </a:pPr>
            <a:r>
              <a:rPr lang="fr-FR" altLang="fr-FR" sz="1400" dirty="0"/>
              <a:t>Source : </a:t>
            </a:r>
            <a:r>
              <a:rPr lang="fr-FR" altLang="fr-FR" sz="1400" i="1" dirty="0"/>
              <a:t>Causes de la dépravation de la vie publique au Maroc</a:t>
            </a:r>
            <a:r>
              <a:rPr lang="fr-FR" altLang="fr-FR" sz="1400" dirty="0"/>
              <a:t> (extraits), in </a:t>
            </a:r>
            <a:r>
              <a:rPr lang="fr-FR" altLang="fr-FR" sz="1400" i="1" dirty="0"/>
              <a:t>La Moralisation de la Vie Publique au Maroc</a:t>
            </a:r>
            <a:r>
              <a:rPr lang="fr-FR" altLang="fr-FR" sz="1400" dirty="0"/>
              <a:t>, Aida LAARICHI, </a:t>
            </a:r>
            <a:r>
              <a:rPr lang="fr-FR" altLang="fr-FR" sz="1400" dirty="0" err="1"/>
              <a:t>Abdelhak</a:t>
            </a:r>
            <a:r>
              <a:rPr lang="fr-FR" altLang="fr-FR" sz="1400" dirty="0"/>
              <a:t> BOLGOT, </a:t>
            </a:r>
            <a:r>
              <a:rPr lang="fr-FR" altLang="fr-FR" sz="1400" dirty="0">
                <a:hlinkClick r:id="rId2"/>
              </a:rPr>
              <a:t>www.maitrebolgot.com/doccs/expo%20moralisation.ppt</a:t>
            </a:r>
            <a:r>
              <a:rPr lang="fr-FR" altLang="fr-FR" sz="1400" dirty="0"/>
              <a:t>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793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794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258FFF4-051C-4A4F-A0D5-A7AAA3CDCDE1}" type="slidenum">
              <a:rPr lang="fr-FR" altLang="fr-FR" sz="1200">
                <a:solidFill>
                  <a:srgbClr val="898989"/>
                </a:solidFill>
              </a:rPr>
              <a:pPr algn="r" eaLnBrk="1" hangingPunct="1">
                <a:spcBef>
                  <a:spcPct val="0"/>
                </a:spcBef>
                <a:buFontTx/>
                <a:buNone/>
              </a:pPr>
              <a:t>205</a:t>
            </a:fld>
            <a:endParaRPr lang="fr-FR" altLang="fr-FR" sz="1200">
              <a:solidFill>
                <a:srgbClr val="898989"/>
              </a:solidFill>
            </a:endParaRPr>
          </a:p>
        </p:txBody>
      </p:sp>
      <p:sp>
        <p:nvSpPr>
          <p:cNvPr id="142341" name="ZoneTexte 5"/>
          <p:cNvSpPr txBox="1">
            <a:spLocks noChangeArrowheads="1"/>
          </p:cNvSpPr>
          <p:nvPr/>
        </p:nvSpPr>
        <p:spPr bwMode="auto">
          <a:xfrm>
            <a:off x="107950" y="836613"/>
            <a:ext cx="8928100" cy="603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t>Les principales actions entreprises pour lutter contre la corruption au Maroc :</a:t>
            </a:r>
          </a:p>
          <a:p>
            <a:pPr algn="just" eaLnBrk="1" hangingPunct="1">
              <a:spcBef>
                <a:spcPct val="0"/>
              </a:spcBef>
              <a:buFont typeface="Arial" panose="020B0604020202020204" pitchFamily="34" charset="0"/>
              <a:buNone/>
              <a:defRPr/>
            </a:pPr>
            <a:endParaRPr lang="fr-FR" sz="1400" b="1" dirty="0">
              <a:solidFill>
                <a:schemeClr val="bg1">
                  <a:lumMod val="50000"/>
                </a:schemeClr>
              </a:solidFill>
              <a:cs typeface="Times New Roman" pitchFamily="18" charset="0"/>
            </a:endParaRPr>
          </a:p>
          <a:p>
            <a:pPr algn="just">
              <a:buFont typeface="Arial" panose="020B0604020202020204" pitchFamily="34" charset="0"/>
              <a:buNone/>
              <a:defRPr/>
            </a:pPr>
            <a:r>
              <a:rPr lang="fr-FR" sz="1400" b="1" dirty="0"/>
              <a:t>2- Amélioration des conditions d’accès aux prestations publiques (suite) :</a:t>
            </a:r>
          </a:p>
          <a:p>
            <a:pPr algn="just" eaLnBrk="1" hangingPunct="1">
              <a:defRPr/>
            </a:pPr>
            <a:r>
              <a:rPr lang="fr-FR" altLang="fr-FR" sz="1400" dirty="0"/>
              <a:t>la mise en place d’applications informatiques de gestion fiscale, permettant une automatisation du suivi des déclarations, des recouvrements et du contrôle ;</a:t>
            </a:r>
          </a:p>
          <a:p>
            <a:pPr algn="just" eaLnBrk="1" hangingPunct="1">
              <a:defRPr/>
            </a:pPr>
            <a:r>
              <a:rPr lang="fr-FR" altLang="fr-FR" sz="1400" dirty="0"/>
              <a:t>la création des guichets uniques régionaux (Centres Régionaux d’Investissement) qui contribuent à réduire les intervenants et les délais dans le processus de création d’entreprises (</a:t>
            </a:r>
            <a:r>
              <a:rPr lang="fr-FR" altLang="fr-FR" sz="1100" dirty="0"/>
              <a:t>Lettre Royale adressée au Premier Ministre le 9 janvier 2002) ;</a:t>
            </a:r>
            <a:endParaRPr lang="fr-FR" altLang="fr-FR" sz="1400" dirty="0"/>
          </a:p>
          <a:p>
            <a:pPr algn="just" eaLnBrk="1" hangingPunct="1">
              <a:defRPr/>
            </a:pPr>
            <a:r>
              <a:rPr lang="fr-FR" altLang="fr-FR" sz="1400" dirty="0"/>
              <a:t> l’élaboration et la diffusion d’un répertoire des procédures administratives les plus usitées ;</a:t>
            </a:r>
            <a:endParaRPr lang="fr-FR" altLang="fr-FR" sz="1400" b="1" dirty="0">
              <a:solidFill>
                <a:schemeClr val="bg1">
                  <a:lumMod val="50000"/>
                </a:schemeClr>
              </a:solidFill>
              <a:cs typeface="Times New Roman" pitchFamily="18" charset="0"/>
            </a:endParaRPr>
          </a:p>
          <a:p>
            <a:pPr algn="just" eaLnBrk="1" hangingPunct="1">
              <a:defRPr/>
            </a:pPr>
            <a:r>
              <a:rPr lang="fr-FR" altLang="fr-FR" sz="1400" i="1" dirty="0">
                <a:cs typeface="Times New Roman" panose="02020603050405020304" pitchFamily="18" charset="0"/>
              </a:rPr>
              <a:t> </a:t>
            </a:r>
            <a:r>
              <a:rPr lang="fr-FR" altLang="fr-FR" sz="1400" dirty="0"/>
              <a:t>Simplification des procédures administratives a travers la promulgation de la loi n° 35-06 instituant la carte nationale d’identité électronique (B.O N° 5584 du 6/12/2007) ;</a:t>
            </a:r>
          </a:p>
          <a:p>
            <a:pPr algn="just" eaLnBrk="1" hangingPunct="1">
              <a:defRPr/>
            </a:pPr>
            <a:r>
              <a:rPr lang="fr-FR" altLang="fr-FR" sz="1400" i="1" dirty="0">
                <a:cs typeface="Times New Roman" panose="02020603050405020304" pitchFamily="18" charset="0"/>
              </a:rPr>
              <a:t> </a:t>
            </a:r>
            <a:r>
              <a:rPr lang="fr-FR" altLang="fr-FR" sz="1400" dirty="0"/>
              <a:t>le développement des nouvelles technologies de l’information et de la communication au sein des administrations publiques (création du Comité e-gouvernement et démarrage effectif des projets de services publics en ligne).</a:t>
            </a:r>
          </a:p>
          <a:p>
            <a:pPr algn="just" eaLnBrk="1" hangingPunct="1">
              <a:buFont typeface="Arial" panose="020B0604020202020204" pitchFamily="34" charset="0"/>
              <a:buNone/>
              <a:defRPr/>
            </a:pPr>
            <a:endParaRPr lang="fr-FR" altLang="fr-FR" sz="1400" dirty="0"/>
          </a:p>
          <a:p>
            <a:pPr algn="just" eaLnBrk="1" hangingPunct="1">
              <a:buFont typeface="Arial" panose="020B0604020202020204" pitchFamily="34" charset="0"/>
              <a:buNone/>
              <a:defRPr/>
            </a:pPr>
            <a:r>
              <a:rPr lang="fr-FR" sz="1400" b="1" dirty="0"/>
              <a:t>3- Renforcement du cadre institutionnel de prévention de la corruption par le biais de :</a:t>
            </a:r>
            <a:endParaRPr lang="fr-FR" sz="1050" b="1" dirty="0">
              <a:solidFill>
                <a:schemeClr val="bg1">
                  <a:lumMod val="50000"/>
                </a:schemeClr>
              </a:solidFill>
              <a:cs typeface="Times New Roman" pitchFamily="18" charset="0"/>
            </a:endParaRPr>
          </a:p>
          <a:p>
            <a:pPr algn="just" eaLnBrk="1" hangingPunct="1">
              <a:defRPr/>
            </a:pPr>
            <a:r>
              <a:rPr lang="fr-FR" altLang="fr-FR" sz="1400" dirty="0"/>
              <a:t>l’institution d’une Haute Cour de Justice chargée de statuer sur les affaires impliquant les ministres (Dahir n° 1-77-278 du 8/10/1977 portant loi organique de la Haute Cour. B.O n° 3388 bis du 10/10/1977)</a:t>
            </a:r>
            <a:endParaRPr lang="fr-FR" altLang="fr-FR" sz="1400" i="1" dirty="0">
              <a:cs typeface="Times New Roman" panose="02020603050405020304" pitchFamily="18" charset="0"/>
            </a:endParaRPr>
          </a:p>
          <a:p>
            <a:pPr algn="just" eaLnBrk="1" hangingPunct="1">
              <a:defRPr/>
            </a:pPr>
            <a:r>
              <a:rPr lang="fr-FR" altLang="fr-FR" sz="1400" i="1" dirty="0">
                <a:cs typeface="Times New Roman" panose="02020603050405020304" pitchFamily="18" charset="0"/>
              </a:rPr>
              <a:t> </a:t>
            </a:r>
            <a:r>
              <a:rPr lang="fr-FR" altLang="fr-FR" sz="1400" dirty="0"/>
              <a:t>la suppression de la Cour Spéciale de Justice (loi n° 79.03) et la dévolution de ses compétences à des cours d’appel de droit commun en vue de renforcer les conditions du procès équitable, tout en continuant à adopter la même fermeté dans le traitement des affaires de détournement et de dilapidation des deniers publics (B.O n° 5248 du 16/9/2004) ;</a:t>
            </a:r>
          </a:p>
          <a:p>
            <a:pPr algn="just" eaLnBrk="1" hangingPunct="1">
              <a:defRPr/>
            </a:pPr>
            <a:r>
              <a:rPr lang="fr-FR" altLang="fr-FR" sz="1400" i="1" dirty="0">
                <a:cs typeface="Times New Roman" panose="02020603050405020304" pitchFamily="18" charset="0"/>
              </a:rPr>
              <a:t> </a:t>
            </a:r>
            <a:r>
              <a:rPr lang="fr-FR" altLang="fr-FR" sz="1400" dirty="0"/>
              <a:t>la création du </a:t>
            </a:r>
            <a:r>
              <a:rPr lang="fr-FR" altLang="fr-FR" sz="1400" b="1" dirty="0"/>
              <a:t>« </a:t>
            </a:r>
            <a:r>
              <a:rPr lang="fr-FR" altLang="fr-FR" sz="1400" b="1" dirty="0" err="1"/>
              <a:t>Diwan</a:t>
            </a:r>
            <a:r>
              <a:rPr lang="fr-FR" altLang="fr-FR" sz="1400" b="1" dirty="0"/>
              <a:t> al </a:t>
            </a:r>
            <a:r>
              <a:rPr lang="fr-FR" altLang="fr-FR" sz="1400" b="1" dirty="0" err="1"/>
              <a:t>Madhalim</a:t>
            </a:r>
            <a:r>
              <a:rPr lang="fr-FR" altLang="fr-FR" sz="1400" b="1" dirty="0"/>
              <a:t> </a:t>
            </a:r>
            <a:r>
              <a:rPr lang="fr-FR" altLang="fr-FR" sz="1400" dirty="0"/>
              <a:t>» </a:t>
            </a:r>
            <a:r>
              <a:rPr lang="fr-FR" altLang="fr-FR" sz="1100" dirty="0"/>
              <a:t>(dahir du 9 décembre 2001) </a:t>
            </a:r>
            <a:r>
              <a:rPr lang="fr-FR" altLang="fr-FR" sz="1400" dirty="0"/>
              <a:t>pour renforcer le dispositif institutionnel de sauvegarde des intérêts du citoyen et de protection de ses droits, tout en contribuant à diffuser l’éthique et la culture du service public ;</a:t>
            </a:r>
          </a:p>
          <a:p>
            <a:pPr algn="just" eaLnBrk="1" hangingPunct="1">
              <a:buFont typeface="Arial" panose="020B0604020202020204" pitchFamily="34" charset="0"/>
              <a:buNone/>
              <a:defRPr/>
            </a:pPr>
            <a:endParaRPr lang="fr-FR" altLang="fr-FR" sz="1400" dirty="0">
              <a:latin typeface="+mn-lt"/>
              <a:cs typeface="Times New Roman" panose="02020603050405020304" pitchFamily="18" charset="0"/>
            </a:endParaRPr>
          </a:p>
          <a:p>
            <a:pPr algn="just" eaLnBrk="1" hangingPunct="1">
              <a:buFont typeface="Arial" panose="020B0604020202020204" pitchFamily="34" charset="0"/>
              <a:buNone/>
              <a:defRPr/>
            </a:pPr>
            <a:r>
              <a:rPr lang="fr-FR" altLang="fr-FR" sz="1400" dirty="0">
                <a:latin typeface="+mn-lt"/>
              </a:rPr>
              <a:t>Source : </a:t>
            </a:r>
            <a:r>
              <a:rPr lang="fr-FR" altLang="fr-FR" sz="1400" i="1" dirty="0">
                <a:latin typeface="+mn-lt"/>
              </a:rPr>
              <a:t>Causes de la dépravation de la vie publique au Maroc</a:t>
            </a:r>
            <a:r>
              <a:rPr lang="fr-FR" altLang="fr-FR" sz="1400" dirty="0">
                <a:latin typeface="+mn-lt"/>
              </a:rPr>
              <a:t> (extraits), in </a:t>
            </a:r>
            <a:r>
              <a:rPr lang="fr-FR" altLang="fr-FR" sz="1400" i="1" dirty="0">
                <a:latin typeface="+mn-lt"/>
              </a:rPr>
              <a:t>La Moralisation de la Vie Publique au Maroc</a:t>
            </a:r>
            <a:r>
              <a:rPr lang="fr-FR" altLang="fr-FR" sz="1400" dirty="0">
                <a:latin typeface="+mn-lt"/>
              </a:rPr>
              <a:t>, Aida LAARICHI, </a:t>
            </a:r>
            <a:r>
              <a:rPr lang="fr-FR" altLang="fr-FR" sz="1400" dirty="0" err="1">
                <a:latin typeface="+mn-lt"/>
              </a:rPr>
              <a:t>Abdelhak</a:t>
            </a:r>
            <a:r>
              <a:rPr lang="fr-FR" altLang="fr-FR" sz="1400" dirty="0">
                <a:latin typeface="+mn-lt"/>
              </a:rPr>
              <a:t> BOLGOT, </a:t>
            </a:r>
            <a:r>
              <a:rPr lang="fr-FR" altLang="fr-FR" sz="1400" dirty="0">
                <a:latin typeface="+mn-lt"/>
                <a:hlinkClick r:id="rId2"/>
              </a:rPr>
              <a:t>www.maitrebolgot.com/doccs/expo%20moralisation.ppt</a:t>
            </a:r>
            <a:r>
              <a:rPr lang="fr-FR" altLang="fr-FR" sz="1400" dirty="0">
                <a:latin typeface="+mn-lt"/>
              </a:rPr>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107952" y="404813"/>
            <a:ext cx="3959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8963"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896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86A1541-F84D-4723-BDD2-A76831ACF518}" type="slidenum">
              <a:rPr lang="fr-FR" altLang="fr-FR" sz="1200">
                <a:solidFill>
                  <a:srgbClr val="898989"/>
                </a:solidFill>
              </a:rPr>
              <a:pPr algn="r" eaLnBrk="1" hangingPunct="1">
                <a:spcBef>
                  <a:spcPct val="0"/>
                </a:spcBef>
                <a:buFontTx/>
                <a:buNone/>
              </a:pPr>
              <a:t>206</a:t>
            </a:fld>
            <a:endParaRPr lang="fr-FR" altLang="fr-FR" sz="1200">
              <a:solidFill>
                <a:srgbClr val="898989"/>
              </a:solidFill>
            </a:endParaRPr>
          </a:p>
        </p:txBody>
      </p:sp>
      <p:sp>
        <p:nvSpPr>
          <p:cNvPr id="142341" name="ZoneTexte 5"/>
          <p:cNvSpPr txBox="1">
            <a:spLocks noChangeArrowheads="1"/>
          </p:cNvSpPr>
          <p:nvPr/>
        </p:nvSpPr>
        <p:spPr bwMode="auto">
          <a:xfrm>
            <a:off x="107950" y="836614"/>
            <a:ext cx="89281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dirty="0"/>
              <a:t>Les principales actions entreprises pour lutter contre la corruption au Maroc :</a:t>
            </a:r>
          </a:p>
          <a:p>
            <a:pPr algn="just" eaLnBrk="1" hangingPunct="1">
              <a:buFont typeface="Arial" panose="020B0604020202020204" pitchFamily="34" charset="0"/>
              <a:buNone/>
              <a:defRPr/>
            </a:pPr>
            <a:endParaRPr lang="fr-FR" altLang="fr-FR" sz="1400" i="1" dirty="0">
              <a:cs typeface="Times New Roman" panose="02020603050405020304" pitchFamily="18" charset="0"/>
            </a:endParaRPr>
          </a:p>
          <a:p>
            <a:pPr algn="just" eaLnBrk="1" hangingPunct="1">
              <a:buFont typeface="Arial" panose="020B0604020202020204" pitchFamily="34" charset="0"/>
              <a:buNone/>
              <a:defRPr/>
            </a:pPr>
            <a:r>
              <a:rPr lang="fr-FR" sz="1400" b="1" dirty="0"/>
              <a:t>3- Renforcement du cadre institutionnel de prévention de la corruption par le biais de (suite) :</a:t>
            </a:r>
            <a:endParaRPr lang="fr-FR" sz="1050" b="1" dirty="0">
              <a:solidFill>
                <a:schemeClr val="bg1">
                  <a:lumMod val="50000"/>
                </a:schemeClr>
              </a:solidFill>
              <a:cs typeface="Times New Roman" pitchFamily="18" charset="0"/>
            </a:endParaRPr>
          </a:p>
          <a:p>
            <a:pPr algn="just" eaLnBrk="1" hangingPunct="1">
              <a:defRPr/>
            </a:pPr>
            <a:r>
              <a:rPr lang="fr-FR" altLang="fr-FR" sz="1400" dirty="0"/>
              <a:t>le renforcement du rôle de l’Agence Judiciaire du Royaume en matière de suivi de certaines affaires de détournement ou de dilapidation des deniers publics ;</a:t>
            </a:r>
          </a:p>
          <a:p>
            <a:pPr algn="just" eaLnBrk="1" hangingPunct="1">
              <a:defRPr/>
            </a:pPr>
            <a:r>
              <a:rPr lang="fr-FR" altLang="fr-FR" sz="1400" i="1" dirty="0">
                <a:cs typeface="Times New Roman" panose="02020603050405020304" pitchFamily="18" charset="0"/>
              </a:rPr>
              <a:t> </a:t>
            </a:r>
            <a:r>
              <a:rPr lang="fr-FR" altLang="fr-FR" sz="1400" dirty="0"/>
              <a:t>la mise en place des Cours Régionales des Comptes (Loi n° 62.99 portant Code des Juridictions Financières. B.O. n° 5030 du 15/8/2002) ;</a:t>
            </a:r>
          </a:p>
          <a:p>
            <a:pPr algn="just" eaLnBrk="1" hangingPunct="1">
              <a:defRPr/>
            </a:pPr>
            <a:r>
              <a:rPr lang="fr-FR" altLang="fr-FR" sz="1400" i="1" dirty="0">
                <a:cs typeface="Times New Roman" panose="02020603050405020304" pitchFamily="18" charset="0"/>
              </a:rPr>
              <a:t> </a:t>
            </a:r>
            <a:r>
              <a:rPr lang="fr-FR" altLang="fr-FR" sz="1400" dirty="0"/>
              <a:t>l'engagement d’actions en justice, en saisissant les tribunaux compétents chaque fois que des preuves suffisantes laissent présumer qu’un délit de corruption a été commis.</a:t>
            </a:r>
          </a:p>
          <a:p>
            <a:pPr algn="just" eaLnBrk="1" hangingPunct="1">
              <a:buFont typeface="Arial" panose="020B0604020202020204" pitchFamily="34" charset="0"/>
              <a:buNone/>
              <a:defRPr/>
            </a:pPr>
            <a:endParaRPr lang="fr-FR" altLang="fr-FR" sz="1400" i="1" dirty="0">
              <a:cs typeface="Times New Roman" panose="02020603050405020304" pitchFamily="18" charset="0"/>
            </a:endParaRPr>
          </a:p>
          <a:p>
            <a:pPr algn="just" eaLnBrk="1" hangingPunct="1">
              <a:buFont typeface="Arial" panose="020B0604020202020204" pitchFamily="34" charset="0"/>
              <a:buNone/>
              <a:defRPr/>
            </a:pPr>
            <a:r>
              <a:rPr lang="fr-FR" altLang="fr-FR" sz="1400" b="1" dirty="0">
                <a:cs typeface="Times New Roman" panose="02020603050405020304" pitchFamily="18" charset="0"/>
              </a:rPr>
              <a:t>Conclusion</a:t>
            </a:r>
            <a:r>
              <a:rPr lang="fr-FR" altLang="fr-FR" sz="1400" dirty="0">
                <a:cs typeface="Times New Roman" panose="02020603050405020304" pitchFamily="18" charset="0"/>
              </a:rPr>
              <a:t> :</a:t>
            </a:r>
          </a:p>
          <a:p>
            <a:pPr algn="just">
              <a:defRPr/>
            </a:pPr>
            <a:r>
              <a:rPr lang="fr-FR" sz="1400" dirty="0"/>
              <a:t>Une politique de moralisation de la vie publique restera toujours menacée d’une régression tant qu’elle apparaîtra comme une concession momentanée du pouvoir et qu’elle ne sera pas garantie par une exigence citoyenne accompagnée d’une progression significative de l’action des institutions. </a:t>
            </a:r>
          </a:p>
          <a:p>
            <a:pPr algn="just">
              <a:defRPr/>
            </a:pPr>
            <a:r>
              <a:rPr lang="fr-FR" sz="1400" dirty="0"/>
              <a:t>Ainsi, toute stratégie crédible devrait reposer sur  trois piliers : </a:t>
            </a:r>
            <a:r>
              <a:rPr lang="fr-FR" sz="1400" b="1" dirty="0">
                <a:solidFill>
                  <a:srgbClr val="C00000"/>
                </a:solidFill>
              </a:rPr>
              <a:t>la transparence</a:t>
            </a:r>
            <a:r>
              <a:rPr lang="fr-FR" sz="1400" dirty="0"/>
              <a:t>, </a:t>
            </a:r>
            <a:r>
              <a:rPr lang="fr-FR" sz="1400" dirty="0">
                <a:solidFill>
                  <a:srgbClr val="C00000"/>
                </a:solidFill>
              </a:rPr>
              <a:t>la </a:t>
            </a:r>
            <a:r>
              <a:rPr lang="fr-FR" sz="1400" b="1" dirty="0">
                <a:solidFill>
                  <a:srgbClr val="C00000"/>
                </a:solidFill>
              </a:rPr>
              <a:t>réforme institutionnelle</a:t>
            </a:r>
            <a:r>
              <a:rPr lang="fr-FR" sz="1400" b="1" dirty="0"/>
              <a:t> </a:t>
            </a:r>
            <a:r>
              <a:rPr lang="fr-FR" sz="1400" dirty="0"/>
              <a:t>et la </a:t>
            </a:r>
            <a:r>
              <a:rPr lang="fr-FR" sz="1400" b="1" dirty="0">
                <a:solidFill>
                  <a:srgbClr val="C00000"/>
                </a:solidFill>
              </a:rPr>
              <a:t>conscience citoyenne</a:t>
            </a:r>
            <a:r>
              <a:rPr lang="fr-FR" sz="1400" dirty="0"/>
              <a:t>. Ces trois grands objectifs ne se conjuguent pas au même temps, ils relèvent réciproquement du court, moyen et long terme. Cependant, ceci ne doit empêcher la mise en œuvre des actions réalisables dans l’immédiat sous prétexte d’attendre un hypothétique changement social. </a:t>
            </a:r>
          </a:p>
          <a:p>
            <a:pPr algn="just" eaLnBrk="1" hangingPunct="1">
              <a:buFont typeface="Arial" panose="020B0604020202020204" pitchFamily="34" charset="0"/>
              <a:buNone/>
              <a:defRPr/>
            </a:pPr>
            <a:endParaRPr lang="fr-FR" altLang="fr-FR" sz="1200" dirty="0">
              <a:cs typeface="Times New Roman" panose="02020603050405020304" pitchFamily="18" charset="0"/>
            </a:endParaRPr>
          </a:p>
          <a:p>
            <a:pPr algn="just" eaLnBrk="1" hangingPunct="1">
              <a:buFont typeface="Arial" panose="020B0604020202020204" pitchFamily="34" charset="0"/>
              <a:buNone/>
              <a:defRPr/>
            </a:pPr>
            <a:r>
              <a:rPr lang="fr-FR" altLang="fr-FR" sz="1200" dirty="0">
                <a:latin typeface="Arial" panose="020B0604020202020204" pitchFamily="34" charset="0"/>
              </a:rPr>
              <a:t>Source : </a:t>
            </a:r>
            <a:r>
              <a:rPr lang="fr-FR" altLang="fr-FR" sz="1200" i="1" dirty="0">
                <a:latin typeface="Arial" panose="020B0604020202020204" pitchFamily="34" charset="0"/>
              </a:rPr>
              <a:t>Causes de la dépravation de la vie publique au Maroc</a:t>
            </a:r>
            <a:r>
              <a:rPr lang="fr-FR" altLang="fr-FR" sz="1200" dirty="0">
                <a:latin typeface="Arial" panose="020B0604020202020204" pitchFamily="34" charset="0"/>
              </a:rPr>
              <a:t> (extraits), in </a:t>
            </a:r>
            <a:r>
              <a:rPr lang="fr-FR" altLang="fr-FR" sz="1200" i="1" dirty="0">
                <a:latin typeface="Arial" panose="020B0604020202020204" pitchFamily="34" charset="0"/>
              </a:rPr>
              <a:t>La Moralisation de la Vie Publique au Maroc</a:t>
            </a:r>
            <a:r>
              <a:rPr lang="fr-FR" altLang="fr-FR" sz="1200" dirty="0">
                <a:latin typeface="Arial" panose="020B0604020202020204" pitchFamily="34" charset="0"/>
              </a:rPr>
              <a:t>, Aida LAARICHI, </a:t>
            </a:r>
            <a:r>
              <a:rPr lang="fr-FR" altLang="fr-FR" sz="1200" dirty="0" err="1">
                <a:latin typeface="Arial" panose="020B0604020202020204" pitchFamily="34" charset="0"/>
              </a:rPr>
              <a:t>Abdelhak</a:t>
            </a:r>
            <a:r>
              <a:rPr lang="fr-FR" altLang="fr-FR" sz="1200" dirty="0">
                <a:latin typeface="Arial" panose="020B0604020202020204" pitchFamily="34" charset="0"/>
              </a:rPr>
              <a:t> BOLGOT, </a:t>
            </a:r>
            <a:r>
              <a:rPr lang="fr-FR" altLang="fr-FR" sz="1200" dirty="0">
                <a:latin typeface="Arial" panose="020B0604020202020204" pitchFamily="34" charset="0"/>
                <a:hlinkClick r:id="rId2"/>
              </a:rPr>
              <a:t>www.maitrebolgot.com/doccs/expo%20moralisation.ppt</a:t>
            </a:r>
            <a:r>
              <a:rPr lang="fr-FR" altLang="fr-FR" sz="1200" dirty="0">
                <a:latin typeface="Arial" panose="020B0604020202020204" pitchFamily="34" charset="0"/>
              </a:rPr>
              <a:t>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179390" y="404813"/>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6998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699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3BF652B-1BBD-4FCF-AED8-82D633DD3F7B}" type="slidenum">
              <a:rPr lang="fr-FR" altLang="fr-FR" sz="1200">
                <a:solidFill>
                  <a:srgbClr val="898989"/>
                </a:solidFill>
              </a:rPr>
              <a:pPr algn="r" eaLnBrk="1" hangingPunct="1">
                <a:spcBef>
                  <a:spcPct val="0"/>
                </a:spcBef>
                <a:buFontTx/>
                <a:buNone/>
              </a:pPr>
              <a:t>207</a:t>
            </a:fld>
            <a:endParaRPr lang="fr-FR" altLang="fr-FR" sz="1200">
              <a:solidFill>
                <a:srgbClr val="898989"/>
              </a:solidFill>
            </a:endParaRPr>
          </a:p>
        </p:txBody>
      </p:sp>
      <p:sp>
        <p:nvSpPr>
          <p:cNvPr id="169989" name="Text Box 5"/>
          <p:cNvSpPr txBox="1">
            <a:spLocks noChangeArrowheads="1"/>
          </p:cNvSpPr>
          <p:nvPr/>
        </p:nvSpPr>
        <p:spPr bwMode="auto">
          <a:xfrm>
            <a:off x="250827" y="981076"/>
            <a:ext cx="85693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b="1" u="sng">
                <a:latin typeface="Arial" panose="020B0604020202020204" pitchFamily="34" charset="0"/>
              </a:rPr>
              <a:t>Les solutions contre la corruption</a:t>
            </a:r>
            <a:r>
              <a:rPr lang="fr-FR" altLang="fr-FR" sz="1800">
                <a:latin typeface="Arial" panose="020B0604020202020204" pitchFamily="34" charset="0"/>
              </a:rPr>
              <a:t> : </a:t>
            </a:r>
          </a:p>
          <a:p>
            <a:pPr algn="just" eaLnBrk="1" hangingPunct="1">
              <a:spcBef>
                <a:spcPct val="50000"/>
              </a:spcBef>
              <a:buFontTx/>
              <a:buChar char="•"/>
            </a:pPr>
            <a:r>
              <a:rPr lang="fr-FR" altLang="fr-FR" sz="1800">
                <a:latin typeface="Arial" panose="020B0604020202020204" pitchFamily="34" charset="0"/>
              </a:rPr>
              <a:t> Cette lutte est complexe, multiforme mais souvent efficace sur le long terme. </a:t>
            </a:r>
          </a:p>
          <a:p>
            <a:pPr algn="just" eaLnBrk="1" hangingPunct="1">
              <a:spcBef>
                <a:spcPct val="50000"/>
              </a:spcBef>
              <a:buFontTx/>
              <a:buChar char="•"/>
            </a:pPr>
            <a:r>
              <a:rPr lang="fr-FR" altLang="fr-FR" sz="1800">
                <a:latin typeface="Arial" panose="020B0604020202020204" pitchFamily="34" charset="0"/>
              </a:rPr>
              <a:t> Il n’y a pas une solution unique, mais, le plus souvent, de multiples solutions adaptées aux lieux et circonstances. Elles peuvent sembler naïves mais elles existent malgré tout.</a:t>
            </a:r>
          </a:p>
          <a:p>
            <a:pPr algn="just" eaLnBrk="1" hangingPunct="1">
              <a:spcBef>
                <a:spcPct val="50000"/>
              </a:spcBef>
              <a:buFontTx/>
              <a:buChar char="•"/>
            </a:pPr>
            <a:r>
              <a:rPr lang="fr-FR" altLang="fr-FR" sz="1800">
                <a:latin typeface="Arial" panose="020B0604020202020204" pitchFamily="34" charset="0"/>
              </a:rPr>
              <a:t> Elle nécessite souvent des moyens (en hommes, en moyens techniques …).</a:t>
            </a:r>
          </a:p>
          <a:p>
            <a:pPr algn="just" eaLnBrk="1" hangingPunct="1">
              <a:spcBef>
                <a:spcPct val="50000"/>
              </a:spcBef>
              <a:buFontTx/>
              <a:buChar char="•"/>
            </a:pPr>
            <a:r>
              <a:rPr lang="fr-FR" altLang="fr-FR" sz="1800">
                <a:latin typeface="Arial" panose="020B0604020202020204" pitchFamily="34" charset="0"/>
              </a:rPr>
              <a:t> Elle nécessite aussi de l’imagination, </a:t>
            </a:r>
            <a:r>
              <a:rPr lang="fr-FR" altLang="fr-FR" sz="1800" b="1">
                <a:latin typeface="Arial" panose="020B0604020202020204" pitchFamily="34" charset="0"/>
              </a:rPr>
              <a:t>une volonté (politique) forte</a:t>
            </a:r>
            <a:r>
              <a:rPr lang="fr-FR" altLang="fr-FR" sz="1800">
                <a:latin typeface="Arial" panose="020B0604020202020204" pitchFamily="34" charset="0"/>
              </a:rPr>
              <a:t>, car les corrompus et corrupteurs ne manquent ni d’imagination, ni de volonté.</a:t>
            </a:r>
          </a:p>
          <a:p>
            <a:pPr algn="just" eaLnBrk="1" hangingPunct="1">
              <a:spcBef>
                <a:spcPct val="50000"/>
              </a:spcBef>
              <a:buFontTx/>
              <a:buChar char="•"/>
            </a:pPr>
            <a:r>
              <a:rPr lang="fr-FR" altLang="fr-FR" sz="1800">
                <a:latin typeface="Arial" panose="020B0604020202020204" pitchFamily="34" charset="0"/>
              </a:rPr>
              <a:t> On peut s’attaquer à la corruption, de l’extérieur (ONG, journalistes …) ou de l’intérieur de l’institution corrompue (par la police, la justice ou/et des organismes anti-corruption etc.).</a:t>
            </a:r>
          </a:p>
          <a:p>
            <a:pPr algn="just" eaLnBrk="1" hangingPunct="1">
              <a:spcBef>
                <a:spcPct val="50000"/>
              </a:spcBef>
              <a:buFontTx/>
              <a:buNone/>
            </a:pPr>
            <a:r>
              <a:rPr lang="fr-FR" altLang="fr-FR" sz="1800">
                <a:latin typeface="Arial" panose="020B0604020202020204" pitchFamily="34" charset="0"/>
              </a:rPr>
              <a:t>Voici une liste de solutions </a:t>
            </a:r>
            <a:r>
              <a:rPr lang="fr-FR" altLang="fr-FR" sz="1800">
                <a:latin typeface="Arial" panose="020B0604020202020204" pitchFamily="34" charset="0"/>
                <a:sym typeface="Symbol" panose="05050102010706020507" pitchFamily="18" charset="2"/>
              </a:rPr>
              <a:t>(voir </a:t>
            </a:r>
            <a:r>
              <a:rPr lang="fr-FR" altLang="fr-FR" sz="1800">
                <a:latin typeface="Arial" panose="020B0604020202020204" pitchFamily="34" charset="0"/>
              </a:rPr>
              <a:t>pages suivantes) </a:t>
            </a:r>
            <a:r>
              <a:rPr lang="fr-FR" altLang="fr-FR" sz="1800">
                <a:latin typeface="Arial" panose="020B0604020202020204" pitchFamily="34" charset="0"/>
                <a:sym typeface="Symbol" panose="05050102010706020507" pitchFamily="18" charset="2"/>
              </a:rPr>
              <a:t></a:t>
            </a:r>
            <a:endParaRPr lang="fr-FR" altLang="fr-FR" sz="1800">
              <a:latin typeface="Arial" panose="020B0604020202020204" pitchFamily="34" charset="0"/>
            </a:endParaRPr>
          </a:p>
        </p:txBody>
      </p:sp>
      <p:pic>
        <p:nvPicPr>
          <p:cNvPr id="169990" name="Image 4" descr="images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5270501"/>
            <a:ext cx="23749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1" name="Image 7" descr="téléchargemen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6752" y="4683126"/>
            <a:ext cx="340201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79390" y="404813"/>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1011"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101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E53D030-337B-439D-B504-0A6D95C6A259}" type="slidenum">
              <a:rPr lang="fr-FR" altLang="fr-FR" sz="1200">
                <a:solidFill>
                  <a:srgbClr val="898989"/>
                </a:solidFill>
              </a:rPr>
              <a:pPr algn="r" eaLnBrk="1" hangingPunct="1">
                <a:spcBef>
                  <a:spcPct val="0"/>
                </a:spcBef>
                <a:buFontTx/>
                <a:buNone/>
              </a:pPr>
              <a:t>208</a:t>
            </a:fld>
            <a:endParaRPr lang="fr-FR" altLang="fr-FR" sz="1200">
              <a:solidFill>
                <a:srgbClr val="898989"/>
              </a:solidFill>
            </a:endParaRPr>
          </a:p>
        </p:txBody>
      </p:sp>
      <p:sp>
        <p:nvSpPr>
          <p:cNvPr id="143365" name="Text Box 5"/>
          <p:cNvSpPr txBox="1">
            <a:spLocks noChangeArrowheads="1"/>
          </p:cNvSpPr>
          <p:nvPr/>
        </p:nvSpPr>
        <p:spPr bwMode="auto">
          <a:xfrm>
            <a:off x="107950" y="774700"/>
            <a:ext cx="87947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fr-FR" altLang="fr-FR" sz="1800" b="1" u="sng" dirty="0">
                <a:latin typeface="Arial" panose="020B0604020202020204" pitchFamily="34" charset="0"/>
              </a:rPr>
              <a:t>Les solutions contre la corruption</a:t>
            </a:r>
            <a:r>
              <a:rPr lang="fr-FR" altLang="fr-FR" sz="1800" dirty="0">
                <a:latin typeface="Arial" panose="020B0604020202020204" pitchFamily="34" charset="0"/>
              </a:rPr>
              <a:t> (suite) : </a:t>
            </a:r>
          </a:p>
          <a:p>
            <a:pPr eaLnBrk="1" hangingPunct="1">
              <a:spcBef>
                <a:spcPts val="0"/>
              </a:spcBef>
              <a:buFontTx/>
              <a:buNone/>
              <a:defRPr/>
            </a:pPr>
            <a:endParaRPr lang="fr-FR" altLang="fr-FR" sz="1800" dirty="0">
              <a:latin typeface="Arial" panose="020B0604020202020204" pitchFamily="34" charset="0"/>
            </a:endParaRPr>
          </a:p>
          <a:p>
            <a:pPr eaLnBrk="1" hangingPunct="1">
              <a:spcBef>
                <a:spcPts val="0"/>
              </a:spcBef>
              <a:defRPr/>
            </a:pPr>
            <a:r>
              <a:rPr lang="fr-FR" altLang="fr-FR" sz="1800" dirty="0">
                <a:latin typeface="Arial" panose="020B0604020202020204" pitchFamily="34" charset="0"/>
              </a:rPr>
              <a:t> </a:t>
            </a:r>
            <a:r>
              <a:rPr lang="fr-FR" sz="1800" dirty="0"/>
              <a:t>Pour lutter contre la corruption, vous devez lutter contre les inégalités économiques. </a:t>
            </a:r>
          </a:p>
          <a:p>
            <a:pPr eaLnBrk="1" hangingPunct="1">
              <a:spcBef>
                <a:spcPts val="0"/>
              </a:spcBef>
              <a:defRPr/>
            </a:pPr>
            <a:r>
              <a:rPr lang="fr-FR" sz="1800" dirty="0"/>
              <a:t> La meilleure façon de réduire les inégalités l'est par des programmes de protection sociale universelle, plutôt que par les programmes d'aide sociale [comme aux USA, les "</a:t>
            </a:r>
            <a:r>
              <a:rPr lang="fr-FR" sz="1800" dirty="0" err="1"/>
              <a:t>welfare</a:t>
            </a:r>
            <a:r>
              <a:rPr lang="fr-FR" sz="1800" dirty="0"/>
              <a:t> programs"].</a:t>
            </a:r>
            <a:endParaRPr lang="en-US" sz="1800" dirty="0"/>
          </a:p>
          <a:p>
            <a:pPr eaLnBrk="1" hangingPunct="1">
              <a:spcBef>
                <a:spcPts val="0"/>
              </a:spcBef>
              <a:defRPr/>
            </a:pPr>
            <a:r>
              <a:rPr lang="fr-FR" altLang="fr-FR" sz="1800" dirty="0">
                <a:latin typeface="Arial" panose="020B0604020202020204" pitchFamily="34" charset="0"/>
              </a:rPr>
              <a:t> </a:t>
            </a:r>
            <a:r>
              <a:rPr lang="fr-FR" sz="1800" dirty="0"/>
              <a:t>Il est souvent difficile d'obtenir le soutien du public pour les programmes de protection sociale universelle, dans les sociétés très inégalitaires en raison de: </a:t>
            </a:r>
          </a:p>
          <a:p>
            <a:pPr marL="285750" indent="-285750" eaLnBrk="1" hangingPunct="1">
              <a:spcBef>
                <a:spcPts val="0"/>
              </a:spcBef>
              <a:buFont typeface="Wingdings" panose="05000000000000000000" pitchFamily="2" charset="2"/>
              <a:buChar char="Ø"/>
              <a:defRPr/>
            </a:pPr>
            <a:r>
              <a:rPr lang="fr-FR" sz="1800" dirty="0"/>
              <a:t>Des envies et de la jalousie. </a:t>
            </a:r>
          </a:p>
          <a:p>
            <a:pPr marL="285750" indent="-285750" eaLnBrk="1" hangingPunct="1">
              <a:spcBef>
                <a:spcPts val="0"/>
              </a:spcBef>
              <a:buFont typeface="Wingdings" panose="05000000000000000000" pitchFamily="2" charset="2"/>
              <a:buChar char="Ø"/>
              <a:defRPr/>
            </a:pPr>
            <a:r>
              <a:rPr lang="fr-FR" sz="1800" dirty="0"/>
              <a:t>La perception que les programmes ne distribueront [fourniront] pas les bienfaits promis [ne tiendront pas leurs promesse], à cause de la corruption.</a:t>
            </a:r>
            <a:endParaRPr lang="en-US" sz="1800" dirty="0"/>
          </a:p>
          <a:p>
            <a:pPr eaLnBrk="1" hangingPunct="1">
              <a:spcBef>
                <a:spcPts val="0"/>
              </a:spcBef>
              <a:defRPr/>
            </a:pPr>
            <a:r>
              <a:rPr lang="fr-FR" altLang="fr-FR" sz="1800" dirty="0">
                <a:latin typeface="Arial" panose="020B0604020202020204" pitchFamily="34" charset="0"/>
              </a:rPr>
              <a:t> </a:t>
            </a:r>
            <a:r>
              <a:rPr lang="fr-FR" sz="1800" dirty="0"/>
              <a:t>Ces difficultés sont une des raisons pour lesquelles des pays inégaux restent inégaux et corrompus, pourquoi les inégalités constituent souvent un « piège ». </a:t>
            </a:r>
          </a:p>
          <a:p>
            <a:pPr eaLnBrk="1" hangingPunct="1">
              <a:spcBef>
                <a:spcPts val="0"/>
              </a:spcBef>
              <a:defRPr/>
            </a:pPr>
            <a:r>
              <a:rPr lang="fr-FR" sz="1800" dirty="0"/>
              <a:t> Sans changement de politique, il y a peu d'espoir de lutter contre la corruption.</a:t>
            </a:r>
            <a:endParaRPr lang="en-US" sz="1800" dirty="0"/>
          </a:p>
          <a:p>
            <a:pPr algn="just" eaLnBrk="1" hangingPunct="1">
              <a:spcBef>
                <a:spcPts val="0"/>
              </a:spcBef>
              <a:buFontTx/>
              <a:buChar char="•"/>
              <a:defRPr/>
            </a:pPr>
            <a:r>
              <a:rPr lang="fr-FR" altLang="fr-FR" sz="1800" dirty="0">
                <a:latin typeface="+mn-lt"/>
              </a:rPr>
              <a:t> Il faut créer </a:t>
            </a:r>
            <a:r>
              <a:rPr lang="fr-FR" sz="1800" dirty="0"/>
              <a:t>des commissions anti-corruption énergiques (voir l’exemple de Singapour, de Hong Kong [est-ce que pour Hong-Kong cela va durer ?] et du Botswana). </a:t>
            </a:r>
          </a:p>
          <a:p>
            <a:pPr eaLnBrk="1" hangingPunct="1">
              <a:spcBef>
                <a:spcPts val="0"/>
              </a:spcBef>
              <a:defRPr/>
            </a:pPr>
            <a:r>
              <a:rPr lang="fr-FR" altLang="fr-FR" sz="1800" dirty="0">
                <a:latin typeface="Arial" panose="020B0604020202020204" pitchFamily="34" charset="0"/>
              </a:rPr>
              <a:t> </a:t>
            </a:r>
            <a:r>
              <a:rPr lang="fr-FR" sz="1800" dirty="0"/>
              <a:t>Les pays démocratiques sont beaucoup moins corrompus que les pays non démocratiques. </a:t>
            </a:r>
          </a:p>
          <a:p>
            <a:pPr eaLnBrk="1" hangingPunct="1">
              <a:spcBef>
                <a:spcPts val="0"/>
              </a:spcBef>
              <a:defRPr/>
            </a:pPr>
            <a:r>
              <a:rPr lang="fr-FR" sz="1800" dirty="0"/>
              <a:t> Les pays ayant de solides pratiques démocratiques, en particulier dans le traitement à égalité de tout le monde, sont beaucoup moins susceptibles d'être corrompus.</a:t>
            </a:r>
          </a:p>
          <a:p>
            <a:pPr eaLnBrk="1" hangingPunct="1">
              <a:spcBef>
                <a:spcPts val="0"/>
              </a:spcBef>
              <a:buFont typeface="Arial" panose="020B0604020202020204" pitchFamily="34" charset="0"/>
              <a:buNone/>
              <a:defRPr/>
            </a:pPr>
            <a:endParaRPr lang="fr-FR" altLang="fr-FR" sz="1200" dirty="0">
              <a:latin typeface="Arial" panose="020B0604020202020204" pitchFamily="34" charset="0"/>
            </a:endParaRPr>
          </a:p>
          <a:p>
            <a:pPr eaLnBrk="1" hangingPunct="1">
              <a:spcBef>
                <a:spcPts val="0"/>
              </a:spcBef>
              <a:buFont typeface="Arial" panose="020B0604020202020204" pitchFamily="34" charset="0"/>
              <a:buNone/>
              <a:defRPr/>
            </a:pPr>
            <a:r>
              <a:rPr lang="fr-FR" altLang="fr-FR" sz="1200" dirty="0">
                <a:latin typeface="Arial" panose="020B0604020202020204" pitchFamily="34" charset="0"/>
              </a:rPr>
              <a:t>Source : </a:t>
            </a:r>
            <a:r>
              <a:rPr lang="en-US" altLang="fr-FR" sz="1200" i="1" dirty="0">
                <a:latin typeface="Arial" panose="020B0604020202020204" pitchFamily="34" charset="0"/>
              </a:rPr>
              <a:t>The Roots of Corruption</a:t>
            </a:r>
            <a:r>
              <a:rPr lang="en-US" altLang="fr-FR" sz="1200" dirty="0">
                <a:latin typeface="Arial" panose="020B0604020202020204" pitchFamily="34" charset="0"/>
              </a:rPr>
              <a:t>. Eric M. </a:t>
            </a:r>
            <a:r>
              <a:rPr lang="en-US" altLang="fr-FR" sz="1200" dirty="0" err="1">
                <a:latin typeface="Arial" panose="020B0604020202020204" pitchFamily="34" charset="0"/>
              </a:rPr>
              <a:t>Uslaner</a:t>
            </a:r>
            <a:r>
              <a:rPr lang="en-US" altLang="fr-FR" sz="1200" dirty="0">
                <a:latin typeface="Arial" panose="020B0604020202020204" pitchFamily="34" charset="0"/>
              </a:rPr>
              <a:t>. Department of Government and Politics. University of Maryland--College Park. College Park, MD 20742 USA, </a:t>
            </a:r>
            <a:r>
              <a:rPr lang="en-US" altLang="fr-FR" sz="1200" dirty="0">
                <a:latin typeface="Arial" panose="020B0604020202020204" pitchFamily="34" charset="0"/>
                <a:hlinkClick r:id="rId2"/>
              </a:rPr>
              <a:t>http://</a:t>
            </a:r>
            <a:r>
              <a:rPr lang="fr-FR" altLang="fr-FR" sz="1200" dirty="0">
                <a:hlinkClick r:id="rId2"/>
              </a:rPr>
              <a:t>www.gvpt.umd.edu/uslaner/uslaner</a:t>
            </a:r>
            <a:r>
              <a:rPr lang="fr-FR" altLang="fr-FR" sz="1200" b="1" dirty="0">
                <a:hlinkClick r:id="rId2"/>
              </a:rPr>
              <a:t>corruption</a:t>
            </a:r>
            <a:r>
              <a:rPr lang="fr-FR" altLang="fr-FR" sz="1200" dirty="0">
                <a:hlinkClick r:id="rId2"/>
              </a:rPr>
              <a:t>rev.ppt</a:t>
            </a:r>
            <a:r>
              <a:rPr lang="fr-FR" altLang="fr-FR" sz="1200" dirty="0"/>
              <a:t> </a:t>
            </a:r>
            <a:endParaRPr lang="fr-FR" altLang="fr-FR" sz="1800" dirty="0">
              <a:latin typeface="Arial" panose="020B0604020202020204"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179390" y="404813"/>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203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203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C39E405-7546-4072-974B-EAC6914A3047}" type="slidenum">
              <a:rPr lang="fr-FR" altLang="fr-FR" sz="1200">
                <a:solidFill>
                  <a:srgbClr val="898989"/>
                </a:solidFill>
              </a:rPr>
              <a:pPr algn="r" eaLnBrk="1" hangingPunct="1">
                <a:spcBef>
                  <a:spcPct val="0"/>
                </a:spcBef>
                <a:buFontTx/>
                <a:buNone/>
              </a:pPr>
              <a:t>209</a:t>
            </a:fld>
            <a:endParaRPr lang="fr-FR" altLang="fr-FR" sz="1200">
              <a:solidFill>
                <a:srgbClr val="898989"/>
              </a:solidFill>
            </a:endParaRPr>
          </a:p>
        </p:txBody>
      </p:sp>
      <p:sp>
        <p:nvSpPr>
          <p:cNvPr id="172037" name="Text Box 5"/>
          <p:cNvSpPr txBox="1">
            <a:spLocks noChangeArrowheads="1"/>
          </p:cNvSpPr>
          <p:nvPr/>
        </p:nvSpPr>
        <p:spPr bwMode="auto">
          <a:xfrm>
            <a:off x="250827" y="981075"/>
            <a:ext cx="8785225" cy="575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b="1" u="sng">
                <a:latin typeface="Arial" panose="020B0604020202020204" pitchFamily="34" charset="0"/>
              </a:rPr>
              <a:t>Les solutions contre la corruption</a:t>
            </a:r>
            <a:r>
              <a:rPr lang="fr-FR" altLang="fr-FR" sz="1800">
                <a:latin typeface="Arial" panose="020B0604020202020204" pitchFamily="34" charset="0"/>
              </a:rPr>
              <a:t> (suite) : </a:t>
            </a:r>
          </a:p>
          <a:p>
            <a:pPr eaLnBrk="1" hangingPunct="1">
              <a:spcBef>
                <a:spcPct val="50000"/>
              </a:spcBef>
              <a:buFontTx/>
              <a:buNone/>
            </a:pPr>
            <a:endParaRPr lang="fr-FR" altLang="fr-FR" sz="1800">
              <a:latin typeface="Arial" panose="020B0604020202020204" pitchFamily="34" charset="0"/>
            </a:endParaRPr>
          </a:p>
          <a:p>
            <a:pPr eaLnBrk="1" hangingPunct="1"/>
            <a:r>
              <a:rPr lang="fr-FR" altLang="fr-FR" sz="1800">
                <a:latin typeface="Arial" panose="020B0604020202020204" pitchFamily="34" charset="0"/>
              </a:rPr>
              <a:t> </a:t>
            </a:r>
            <a:r>
              <a:rPr lang="fr-FR" altLang="fr-FR" sz="1800"/>
              <a:t>Les réformes structurelles n'ont pas toujours nécessairement l’effet escompté sur la corruption.  Toutefois, les démocraties (°) ont globalement moins de corruption: </a:t>
            </a:r>
          </a:p>
          <a:p>
            <a:pPr eaLnBrk="1" hangingPunct="1"/>
            <a:r>
              <a:rPr lang="fr-FR" altLang="fr-FR" sz="1800"/>
              <a:t> Sur l'Indice de perception de la corruption, allant de  1-10, où des scores plus élevés indiquent moins de corruption: </a:t>
            </a:r>
          </a:p>
          <a:p>
            <a:pPr eaLnBrk="1" hangingPunct="1"/>
            <a:r>
              <a:rPr lang="fr-FR" altLang="fr-FR" sz="1800"/>
              <a:t> Les pays libres ont une moyenne de 5,9, pays partiellement libres une moyenne de 3,2, et les pays non libres une moyenne de 3.0</a:t>
            </a:r>
            <a:endParaRPr lang="en-US" altLang="fr-FR" sz="1800"/>
          </a:p>
          <a:p>
            <a:pPr eaLnBrk="1" hangingPunct="1"/>
            <a:r>
              <a:rPr lang="fr-FR" altLang="fr-FR" sz="1800">
                <a:latin typeface="Arial" panose="020B0604020202020204" pitchFamily="34" charset="0"/>
              </a:rPr>
              <a:t> </a:t>
            </a:r>
            <a:r>
              <a:rPr lang="fr-FR" altLang="fr-FR" sz="1800"/>
              <a:t>Le seul facteur institutionnel qui compte pour lutter contre la corruption est l'équité du système juridique, et non l '« efficacité » du système juridique. </a:t>
            </a:r>
          </a:p>
          <a:p>
            <a:pPr eaLnBrk="1" hangingPunct="1"/>
            <a:r>
              <a:rPr lang="fr-FR" altLang="fr-FR" sz="1800"/>
              <a:t> Le fonctionnement politique du pays a aussi son importance : l'étouffement de la loi [de la réglementation] conduit à des niveaux élevés de corruption.</a:t>
            </a:r>
            <a:endParaRPr lang="en-US" altLang="fr-FR" sz="1800"/>
          </a:p>
          <a:p>
            <a:pPr eaLnBrk="1" hangingPunct="1"/>
            <a:r>
              <a:rPr lang="fr-FR" altLang="fr-FR" sz="1800">
                <a:latin typeface="Arial" panose="020B0604020202020204" pitchFamily="34" charset="0"/>
              </a:rPr>
              <a:t> </a:t>
            </a:r>
            <a:r>
              <a:rPr lang="fr-FR" altLang="fr-FR" sz="1800"/>
              <a:t>L'accès aux médias, la centralisation, le fédéralisme, la nature du système électoral, le niveau des salaires versés aux fonctionnaires n'aurait pas autant d'influence qu'on le souhaite. </a:t>
            </a:r>
          </a:p>
          <a:p>
            <a:pPr eaLnBrk="1" hangingPunct="1">
              <a:buFont typeface="Arial" panose="020B0604020202020204" pitchFamily="34" charset="0"/>
              <a:buNone/>
            </a:pPr>
            <a:r>
              <a:rPr lang="fr-FR" altLang="fr-FR" sz="1200">
                <a:latin typeface="Arial" panose="020B0604020202020204" pitchFamily="34" charset="0"/>
              </a:rPr>
              <a:t>Source : </a:t>
            </a:r>
            <a:r>
              <a:rPr lang="en-US" altLang="fr-FR" sz="1200" i="1">
                <a:latin typeface="Arial" panose="020B0604020202020204" pitchFamily="34" charset="0"/>
              </a:rPr>
              <a:t>The Roots of Corruption</a:t>
            </a:r>
            <a:r>
              <a:rPr lang="en-US" altLang="fr-FR" sz="1200">
                <a:latin typeface="Arial" panose="020B0604020202020204" pitchFamily="34" charset="0"/>
              </a:rPr>
              <a:t>. Eric M. Uslaner. Department of Government and Politics. University of Maryland--College Park. College Park, MD 20742 USA, </a:t>
            </a:r>
            <a:r>
              <a:rPr lang="en-US" altLang="fr-FR" sz="1200">
                <a:latin typeface="Arial" panose="020B0604020202020204" pitchFamily="34" charset="0"/>
                <a:hlinkClick r:id="rId2"/>
              </a:rPr>
              <a:t>http://</a:t>
            </a:r>
            <a:r>
              <a:rPr lang="fr-FR" altLang="fr-FR" sz="1200">
                <a:hlinkClick r:id="rId2"/>
              </a:rPr>
              <a:t>www.gvpt.umd.edu/uslaner/uslaner</a:t>
            </a:r>
            <a:r>
              <a:rPr lang="fr-FR" altLang="fr-FR" sz="1200" b="1">
                <a:hlinkClick r:id="rId2"/>
              </a:rPr>
              <a:t>corruption</a:t>
            </a:r>
            <a:r>
              <a:rPr lang="fr-FR" altLang="fr-FR" sz="1200">
                <a:hlinkClick r:id="rId2"/>
              </a:rPr>
              <a:t>rev.ppt</a:t>
            </a:r>
            <a:r>
              <a:rPr lang="fr-FR" altLang="fr-FR" sz="1200"/>
              <a:t> </a:t>
            </a:r>
          </a:p>
          <a:p>
            <a:pPr eaLnBrk="1" hangingPunct="1">
              <a:buFont typeface="Arial" panose="020B0604020202020204" pitchFamily="34" charset="0"/>
              <a:buNone/>
            </a:pPr>
            <a:endParaRPr lang="fr-FR" altLang="fr-FR" sz="1200">
              <a:latin typeface="Arial" panose="020B0604020202020204" pitchFamily="34" charset="0"/>
            </a:endParaRPr>
          </a:p>
          <a:p>
            <a:pPr eaLnBrk="1" hangingPunct="1">
              <a:buFont typeface="Arial" panose="020B0604020202020204" pitchFamily="34" charset="0"/>
              <a:buNone/>
            </a:pPr>
            <a:r>
              <a:rPr lang="fr-FR" altLang="fr-FR" sz="1200">
                <a:latin typeface="Arial" panose="020B0604020202020204" pitchFamily="34" charset="0"/>
              </a:rPr>
              <a:t>(°) L’exercice de la démocratie (multi-parties) nécessite un certain niveau d’éducation et de responsabilité : </a:t>
            </a:r>
            <a:r>
              <a:rPr lang="fr-FR" altLang="fr-FR" sz="1200" i="1">
                <a:latin typeface="Arial" panose="020B0604020202020204" pitchFamily="34" charset="0"/>
              </a:rPr>
              <a:t>Pas de liberté sans responsabilité.</a:t>
            </a:r>
            <a:endParaRPr lang="fr-FR" altLang="fr-FR" sz="120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435" name="Espace réservé du numéro de diapositive 2"/>
          <p:cNvSpPr txBox="1">
            <a:spLocks/>
          </p:cNvSpPr>
          <p:nvPr/>
        </p:nvSpPr>
        <p:spPr bwMode="auto">
          <a:xfrm>
            <a:off x="250827" y="188914"/>
            <a:ext cx="5873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DCBB6FB-E564-42DC-A162-7D9CFA1C0D55}" type="slidenum">
              <a:rPr lang="fr-FR" altLang="fr-FR" sz="1200">
                <a:solidFill>
                  <a:srgbClr val="898989"/>
                </a:solidFill>
              </a:rPr>
              <a:pPr algn="r" eaLnBrk="1" hangingPunct="1">
                <a:spcBef>
                  <a:spcPct val="0"/>
                </a:spcBef>
                <a:buFontTx/>
                <a:buNone/>
              </a:pPr>
              <a:t>21</a:t>
            </a:fld>
            <a:endParaRPr lang="fr-FR" altLang="fr-FR" sz="1200">
              <a:solidFill>
                <a:srgbClr val="898989"/>
              </a:solidFill>
            </a:endParaRPr>
          </a:p>
        </p:txBody>
      </p:sp>
      <p:sp>
        <p:nvSpPr>
          <p:cNvPr id="18436" name="Text Box 5"/>
          <p:cNvSpPr txBox="1">
            <a:spLocks noChangeArrowheads="1"/>
          </p:cNvSpPr>
          <p:nvPr/>
        </p:nvSpPr>
        <p:spPr bwMode="auto">
          <a:xfrm>
            <a:off x="107952" y="692150"/>
            <a:ext cx="8856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a:t>
            </a:r>
          </a:p>
        </p:txBody>
      </p:sp>
      <p:sp>
        <p:nvSpPr>
          <p:cNvPr id="18437" name="Text Box 5"/>
          <p:cNvSpPr txBox="1">
            <a:spLocks noChangeArrowheads="1"/>
          </p:cNvSpPr>
          <p:nvPr/>
        </p:nvSpPr>
        <p:spPr bwMode="auto">
          <a:xfrm>
            <a:off x="179390" y="3357565"/>
            <a:ext cx="871378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u="sng" dirty="0">
                <a:latin typeface="Arial" panose="020B0604020202020204" pitchFamily="34" charset="0"/>
              </a:rPr>
              <a:t>Dans les pays développés </a:t>
            </a:r>
            <a:r>
              <a:rPr lang="fr-FR" altLang="fr-FR" sz="1800" dirty="0">
                <a:latin typeface="Arial" panose="020B0604020202020204" pitchFamily="34" charset="0"/>
              </a:rPr>
              <a:t>: </a:t>
            </a:r>
          </a:p>
          <a:p>
            <a:pPr algn="just" eaLnBrk="1" hangingPunct="1">
              <a:spcBef>
                <a:spcPct val="0"/>
              </a:spcBef>
            </a:pPr>
            <a:r>
              <a:rPr lang="fr-FR" altLang="fr-FR" sz="1800" b="1" dirty="0">
                <a:latin typeface="Arial" panose="020B0604020202020204" pitchFamily="34" charset="0"/>
              </a:rPr>
              <a:t> 6 milliards d'euros pour les crimes en col blanc </a:t>
            </a:r>
            <a:r>
              <a:rPr lang="fr-FR" altLang="fr-FR" sz="1800" dirty="0">
                <a:latin typeface="Arial" panose="020B0604020202020204" pitchFamily="34" charset="0"/>
              </a:rPr>
              <a:t>- Les entreprises allemandes perdent plus 6 milliards d'euros par an à cause de la corruption, du détournement et de la fraude. (</a:t>
            </a:r>
            <a:r>
              <a:rPr lang="fr-FR" altLang="fr-FR" sz="1800" dirty="0" err="1">
                <a:latin typeface="Arial" panose="020B0604020202020204" pitchFamily="34" charset="0"/>
              </a:rPr>
              <a:t>GermanMartinLutherUniversity</a:t>
            </a:r>
            <a:r>
              <a:rPr lang="fr-FR" altLang="fr-FR" sz="1800" dirty="0">
                <a:latin typeface="Arial" panose="020B0604020202020204" pitchFamily="34" charset="0"/>
              </a:rPr>
              <a:t> of Halle-Wittenberg, PricewaterhouseCoopers and </a:t>
            </a:r>
            <a:r>
              <a:rPr lang="fr-FR" altLang="fr-FR" sz="1800" dirty="0" err="1">
                <a:latin typeface="Arial" panose="020B0604020202020204" pitchFamily="34" charset="0"/>
              </a:rPr>
              <a:t>Germany's</a:t>
            </a:r>
            <a:r>
              <a:rPr lang="fr-FR" altLang="fr-FR" sz="1800" dirty="0">
                <a:latin typeface="Arial" panose="020B0604020202020204" pitchFamily="34" charset="0"/>
              </a:rPr>
              <a:t> TNS-</a:t>
            </a:r>
            <a:r>
              <a:rPr lang="fr-FR" altLang="fr-FR" sz="1800" dirty="0" err="1">
                <a:latin typeface="Arial" panose="020B0604020202020204" pitchFamily="34" charset="0"/>
              </a:rPr>
              <a:t>Emnid</a:t>
            </a:r>
            <a:r>
              <a:rPr lang="fr-FR" altLang="fr-FR" sz="1800" dirty="0">
                <a:latin typeface="Arial" panose="020B0604020202020204" pitchFamily="34" charset="0"/>
              </a:rPr>
              <a:t>, 2007). </a:t>
            </a:r>
          </a:p>
          <a:p>
            <a:pPr algn="just" eaLnBrk="1" hangingPunct="1">
              <a:spcBef>
                <a:spcPct val="0"/>
              </a:spcBef>
            </a:pPr>
            <a:r>
              <a:rPr lang="fr-FR" altLang="fr-FR" sz="1800" b="1" dirty="0">
                <a:latin typeface="Arial" panose="020B0604020202020204" pitchFamily="34" charset="0"/>
              </a:rPr>
              <a:t> 50 milliards de dollars issus de la corruption </a:t>
            </a:r>
            <a:r>
              <a:rPr lang="fr-FR" altLang="fr-FR" sz="1800" dirty="0">
                <a:latin typeface="Arial" panose="020B0604020202020204" pitchFamily="34" charset="0"/>
              </a:rPr>
              <a:t>- C'est la quantité approximative d'argent issu de la corruption déposé chaque année sur les comptes bancaires et dans les paradis fiscaux en occident (Raymond Baker). </a:t>
            </a:r>
          </a:p>
          <a:p>
            <a:pPr algn="just" eaLnBrk="1" hangingPunct="1">
              <a:spcBef>
                <a:spcPct val="0"/>
              </a:spcBef>
            </a:pPr>
            <a:r>
              <a:rPr lang="fr-FR" altLang="fr-FR" sz="1800" b="1" dirty="0">
                <a:latin typeface="Arial" panose="020B0604020202020204" pitchFamily="34" charset="0"/>
              </a:rPr>
              <a:t> 250 milliards de dollars blanchis </a:t>
            </a:r>
            <a:r>
              <a:rPr lang="fr-FR" altLang="fr-FR" sz="1800" dirty="0">
                <a:latin typeface="Arial" panose="020B0604020202020204" pitchFamily="34" charset="0"/>
              </a:rPr>
              <a:t>- C'est l'estimation de la valeur de l’argent blanchi transféré, tous les ans, vers les banques américaines, en provenance des pays en voie de développement et des économies en transition (Raymond Baker).</a:t>
            </a:r>
          </a:p>
        </p:txBody>
      </p:sp>
      <p:pic>
        <p:nvPicPr>
          <p:cNvPr id="18438" name="Image 6" descr="pfj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6102" y="1196975"/>
            <a:ext cx="4537075" cy="239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ZoneTexte 7"/>
          <p:cNvSpPr txBox="1">
            <a:spLocks noChangeArrowheads="1"/>
          </p:cNvSpPr>
          <p:nvPr/>
        </p:nvSpPr>
        <p:spPr bwMode="auto">
          <a:xfrm>
            <a:off x="179390" y="1125538"/>
            <a:ext cx="410527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latin typeface="Arial" panose="020B0604020202020204" pitchFamily="34" charset="0"/>
              </a:rPr>
              <a:t> Selon l’ONU, dans les pays africains de 1960 à 1990 la fuite des capitaux vers les paradis fiscaux a représenté près de deux fois le montant de la dette du continent africain.</a:t>
            </a:r>
            <a:endParaRPr lang="fr-FR" altLang="fr-FR" sz="1800" dirty="0">
              <a:latin typeface="Arial" panose="020B0604020202020204" pitchFamily="34" charset="0"/>
              <a:sym typeface="Symbol" panose="05050102010706020507" pitchFamily="18" charset="2"/>
            </a:endParaRPr>
          </a:p>
          <a:p>
            <a:pPr algn="just" eaLnBrk="1" hangingPunct="1">
              <a:spcBef>
                <a:spcPct val="0"/>
              </a:spcBef>
              <a:buFontTx/>
              <a:buNone/>
            </a:pPr>
            <a:r>
              <a:rPr lang="fr-FR" altLang="fr-FR" sz="1200" dirty="0">
                <a:latin typeface="Arial" panose="020B0604020202020204" pitchFamily="34" charset="0"/>
                <a:sym typeface="Symbol" panose="05050102010706020507" pitchFamily="18" charset="2"/>
              </a:rPr>
              <a:t> </a:t>
            </a:r>
            <a:r>
              <a:rPr lang="fr-FR" altLang="fr-FR" sz="1200" dirty="0">
                <a:latin typeface="Arial" panose="020B0604020202020204" pitchFamily="34" charset="0"/>
              </a:rPr>
              <a:t>Source : </a:t>
            </a:r>
            <a:r>
              <a:rPr lang="fr-FR" altLang="fr-FR" sz="1200" i="1" dirty="0">
                <a:latin typeface="Arial" panose="020B0604020202020204" pitchFamily="34" charset="0"/>
              </a:rPr>
              <a:t>L’impossible développement : les paradis fiscaux responsables de l’hémorragie fiscale des pays du Sud. </a:t>
            </a:r>
            <a:r>
              <a:rPr lang="fr-FR" altLang="fr-FR" sz="1200" dirty="0">
                <a:latin typeface="Arial" panose="020B0604020202020204" pitchFamily="34" charset="0"/>
                <a:hlinkClick r:id="rId3"/>
              </a:rPr>
              <a:t>http://www.argentsale.org/la-fuite-des-capitaux-des-pays-du-sud.php</a:t>
            </a:r>
            <a:r>
              <a:rPr lang="fr-FR" altLang="fr-FR" sz="1200" dirty="0">
                <a:latin typeface="Arial" panose="020B0604020202020204" pitchFamily="34" charset="0"/>
              </a:rPr>
              <a:t>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305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306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D7D503E-2962-45B2-BB36-EB19409CC85C}" type="slidenum">
              <a:rPr lang="fr-FR" altLang="fr-FR" sz="1200">
                <a:solidFill>
                  <a:srgbClr val="898989"/>
                </a:solidFill>
              </a:rPr>
              <a:pPr algn="r" eaLnBrk="1" hangingPunct="1">
                <a:spcBef>
                  <a:spcPct val="0"/>
                </a:spcBef>
                <a:buFontTx/>
                <a:buNone/>
              </a:pPr>
              <a:t>210</a:t>
            </a:fld>
            <a:endParaRPr lang="fr-FR" altLang="fr-FR" sz="1200">
              <a:solidFill>
                <a:srgbClr val="898989"/>
              </a:solidFill>
            </a:endParaRPr>
          </a:p>
        </p:txBody>
      </p:sp>
      <p:sp>
        <p:nvSpPr>
          <p:cNvPr id="173061" name="Text Box 5"/>
          <p:cNvSpPr txBox="1">
            <a:spLocks noChangeArrowheads="1"/>
          </p:cNvSpPr>
          <p:nvPr/>
        </p:nvSpPr>
        <p:spPr bwMode="auto">
          <a:xfrm>
            <a:off x="323850" y="836614"/>
            <a:ext cx="8713788"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800" b="1" u="sng">
                <a:latin typeface="Arial" panose="020B0604020202020204" pitchFamily="34" charset="0"/>
              </a:rPr>
              <a:t>Les solutions contre la corruption (suite)</a:t>
            </a:r>
            <a:r>
              <a:rPr lang="fr-FR" altLang="fr-FR" sz="1800">
                <a:latin typeface="Arial" panose="020B0604020202020204" pitchFamily="34" charset="0"/>
              </a:rPr>
              <a:t> : </a:t>
            </a:r>
          </a:p>
          <a:p>
            <a:pPr algn="just" eaLnBrk="1" hangingPunct="1">
              <a:spcBef>
                <a:spcPct val="50000"/>
              </a:spcBef>
              <a:buFontTx/>
              <a:buNone/>
            </a:pPr>
            <a:r>
              <a:rPr lang="fr-FR" altLang="fr-FR" sz="1400">
                <a:latin typeface="Arial" panose="020B0604020202020204" pitchFamily="34" charset="0"/>
              </a:rPr>
              <a:t>a) </a:t>
            </a:r>
            <a:r>
              <a:rPr lang="fr-FR" altLang="fr-FR" sz="1400" u="sng">
                <a:latin typeface="Arial" panose="020B0604020202020204" pitchFamily="34" charset="0"/>
              </a:rPr>
              <a:t>Au niveau européen</a:t>
            </a:r>
            <a:r>
              <a:rPr lang="fr-FR" altLang="fr-FR" sz="1400">
                <a:latin typeface="Arial" panose="020B0604020202020204" pitchFamily="34" charset="0"/>
              </a:rPr>
              <a:t> : </a:t>
            </a:r>
          </a:p>
          <a:p>
            <a:pPr algn="just" eaLnBrk="1" hangingPunct="1">
              <a:spcBef>
                <a:spcPct val="50000"/>
              </a:spcBef>
              <a:buFontTx/>
              <a:buNone/>
            </a:pPr>
            <a:r>
              <a:rPr lang="fr-FR" altLang="fr-FR" sz="1400">
                <a:latin typeface="Arial" panose="020B0604020202020204" pitchFamily="34" charset="0"/>
              </a:rPr>
              <a:t>Le conseils de l’Europe a définit des outils de lutte contre la corruption décrits dans les documents suivants élaborés par le </a:t>
            </a:r>
            <a:r>
              <a:rPr lang="fr-FR" altLang="fr-FR" sz="1400">
                <a:latin typeface="Arial" panose="020B0604020202020204" pitchFamily="34" charset="0"/>
                <a:hlinkClick r:id="rId2" tooltip="GRECO (Conseil de l'Europe)"/>
              </a:rPr>
              <a:t>Groupe d'Etats contre la Corruption (GRECO)</a:t>
            </a:r>
            <a:r>
              <a:rPr lang="fr-FR" altLang="fr-FR" sz="1400">
                <a:latin typeface="Arial" panose="020B0604020202020204" pitchFamily="34" charset="0"/>
              </a:rPr>
              <a:t>  et d’autres organismes européens :  </a:t>
            </a:r>
          </a:p>
          <a:p>
            <a:pPr algn="just" eaLnBrk="1" hangingPunct="1">
              <a:spcBef>
                <a:spcPct val="0"/>
              </a:spcBef>
              <a:buFontTx/>
              <a:buChar char="•"/>
            </a:pPr>
            <a:r>
              <a:rPr lang="fr-FR" altLang="fr-FR" sz="1400">
                <a:latin typeface="Arial" panose="020B0604020202020204" pitchFamily="34" charset="0"/>
              </a:rPr>
              <a:t> la </a:t>
            </a:r>
            <a:r>
              <a:rPr lang="fr-FR" altLang="fr-FR" sz="1400" b="1">
                <a:latin typeface="Arial" panose="020B0604020202020204" pitchFamily="34" charset="0"/>
              </a:rPr>
              <a:t>Résolution (97) 24 portant les vingt principes directeurs pour la lutte contre la corruption</a:t>
            </a:r>
            <a:r>
              <a:rPr lang="fr-FR" altLang="fr-FR" sz="1400">
                <a:latin typeface="Arial" panose="020B0604020202020204" pitchFamily="34" charset="0"/>
              </a:rPr>
              <a:t> : ce texte recense de manière synthétique les éléments de base de toute politique anti-corruption ambitieuse et efficace ; </a:t>
            </a:r>
          </a:p>
          <a:p>
            <a:pPr algn="just" eaLnBrk="1" hangingPunct="1">
              <a:spcBef>
                <a:spcPct val="0"/>
              </a:spcBef>
              <a:buFontTx/>
              <a:buChar char="•"/>
            </a:pPr>
            <a:r>
              <a:rPr lang="fr-FR" altLang="fr-FR" sz="1400">
                <a:latin typeface="Arial" panose="020B0604020202020204" pitchFamily="34" charset="0"/>
              </a:rPr>
              <a:t> la </a:t>
            </a:r>
            <a:r>
              <a:rPr lang="fr-FR" altLang="fr-FR" sz="1400" b="1">
                <a:latin typeface="Arial" panose="020B0604020202020204" pitchFamily="34" charset="0"/>
              </a:rPr>
              <a:t>Convention pénale sur la corruption (STE N°173)</a:t>
            </a:r>
            <a:r>
              <a:rPr lang="fr-FR" altLang="fr-FR" sz="1400">
                <a:latin typeface="Arial" panose="020B0604020202020204" pitchFamily="34" charset="0"/>
              </a:rPr>
              <a:t> : ce traité fixe notamment des obligations en matière d'incrimination de diverses formes de corruption, qu'il s'agisse du secteur public ou privé ou encore de la corruption nationale ou transnationale; </a:t>
            </a:r>
          </a:p>
          <a:p>
            <a:pPr algn="just" eaLnBrk="1" hangingPunct="1">
              <a:spcBef>
                <a:spcPct val="0"/>
              </a:spcBef>
              <a:buFontTx/>
              <a:buChar char="•"/>
            </a:pPr>
            <a:r>
              <a:rPr lang="fr-FR" altLang="fr-FR" sz="1400">
                <a:latin typeface="Arial" panose="020B0604020202020204" pitchFamily="34" charset="0"/>
              </a:rPr>
              <a:t> la </a:t>
            </a:r>
            <a:r>
              <a:rPr lang="fr-FR" altLang="fr-FR" sz="1400" b="1">
                <a:latin typeface="Arial" panose="020B0604020202020204" pitchFamily="34" charset="0"/>
              </a:rPr>
              <a:t>Convention civile sur la corruption (STE N°174)</a:t>
            </a:r>
            <a:r>
              <a:rPr lang="fr-FR" altLang="fr-FR" sz="1400">
                <a:latin typeface="Arial" panose="020B0604020202020204" pitchFamily="34" charset="0"/>
              </a:rPr>
              <a:t> : cet autre traité impose aux pays de prendre des mesures diverses en matière civile (mécanismes de recours et d'indemnisation ouverts aux victimes de la corruption, nullité des contrats entachés par la corruption), ou encore notamment d'introduire des mécanismes de protection professionnelle et autres des personnes signalant de bonne foi les soupçons de corruption ; </a:t>
            </a:r>
          </a:p>
          <a:p>
            <a:pPr algn="just" eaLnBrk="1" hangingPunct="1">
              <a:spcBef>
                <a:spcPct val="0"/>
              </a:spcBef>
              <a:buFontTx/>
              <a:buChar char="•"/>
            </a:pPr>
            <a:r>
              <a:rPr lang="fr-FR" altLang="fr-FR" sz="1400">
                <a:latin typeface="Arial" panose="020B0604020202020204" pitchFamily="34" charset="0"/>
              </a:rPr>
              <a:t> la </a:t>
            </a:r>
            <a:r>
              <a:rPr lang="fr-FR" altLang="fr-FR" sz="1400" b="1">
                <a:latin typeface="Arial" panose="020B0604020202020204" pitchFamily="34" charset="0"/>
              </a:rPr>
              <a:t>Recommandation N° R (2000) 10 sur les codes de conduite pour les agents publics et Code modèle de conduite pour les agents publics (annexe à la Recommandation)</a:t>
            </a:r>
            <a:r>
              <a:rPr lang="fr-FR" altLang="fr-FR" sz="1400">
                <a:latin typeface="Arial" panose="020B0604020202020204" pitchFamily="34" charset="0"/>
              </a:rPr>
              <a:t> : ce texte invite les pays à adopter de tels codes et il offre un modèle en annexe dont les gouvernements ou administrations individuelles peuvent facilement s'inspirer ; </a:t>
            </a:r>
          </a:p>
          <a:p>
            <a:pPr algn="just" eaLnBrk="1" hangingPunct="1">
              <a:spcBef>
                <a:spcPct val="0"/>
              </a:spcBef>
              <a:buFontTx/>
              <a:buChar char="•"/>
            </a:pPr>
            <a:r>
              <a:rPr lang="fr-FR" altLang="fr-FR" sz="1400">
                <a:latin typeface="Arial" panose="020B0604020202020204" pitchFamily="34" charset="0"/>
              </a:rPr>
              <a:t> le </a:t>
            </a:r>
            <a:r>
              <a:rPr lang="fr-FR" altLang="fr-FR" sz="1400" b="1">
                <a:latin typeface="Arial" panose="020B0604020202020204" pitchFamily="34" charset="0"/>
              </a:rPr>
              <a:t>Protocole additionnel à la Convention pénale sur la corruption (STE N°191)</a:t>
            </a:r>
            <a:r>
              <a:rPr lang="fr-FR" altLang="fr-FR" sz="1400">
                <a:latin typeface="Arial" panose="020B0604020202020204" pitchFamily="34" charset="0"/>
              </a:rPr>
              <a:t> : ce traité étend le champ des incriminations de la corruption dans la Convention pénale aux arbitres (en matière commerciale, civile ou autre) ainsi qu'aux jurés - ces deux catégories de personnes constituant des catégories complémentaires aux magistrats de l'ordre judiciaire ; </a:t>
            </a:r>
          </a:p>
          <a:p>
            <a:pPr algn="just" eaLnBrk="1" hangingPunct="1">
              <a:spcBef>
                <a:spcPct val="0"/>
              </a:spcBef>
              <a:buFontTx/>
              <a:buChar char="•"/>
            </a:pPr>
            <a:r>
              <a:rPr lang="fr-FR" altLang="fr-FR" sz="1400">
                <a:latin typeface="Arial" panose="020B0604020202020204" pitchFamily="34" charset="0"/>
              </a:rPr>
              <a:t> la </a:t>
            </a:r>
            <a:r>
              <a:rPr lang="fr-FR" altLang="fr-FR" sz="1400" b="1">
                <a:latin typeface="Arial" panose="020B0604020202020204" pitchFamily="34" charset="0"/>
              </a:rPr>
              <a:t>Recommandation N° R (2003) 4 sur les règles communes contre la corruption dans le financement des partis politiques et des campagnes électorales</a:t>
            </a:r>
            <a:r>
              <a:rPr lang="fr-FR" altLang="fr-FR" sz="1400">
                <a:latin typeface="Arial" panose="020B0604020202020204" pitchFamily="34" charset="0"/>
              </a:rPr>
              <a:t> : texte unique en son genre au niveau international, de par les thèmes qu'il couvre et la portée des principes énoncés.</a:t>
            </a:r>
          </a:p>
        </p:txBody>
      </p:sp>
      <p:pic>
        <p:nvPicPr>
          <p:cNvPr id="17306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612776"/>
            <a:ext cx="18097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34925" y="712789"/>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4083" name="Rectangle 1"/>
          <p:cNvSpPr>
            <a:spLocks noChangeArrowheads="1"/>
          </p:cNvSpPr>
          <p:nvPr/>
        </p:nvSpPr>
        <p:spPr bwMode="auto">
          <a:xfrm>
            <a:off x="176371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4084" name="Espace réservé du numéro de diapositive 2"/>
          <p:cNvSpPr txBox="1">
            <a:spLocks/>
          </p:cNvSpPr>
          <p:nvPr/>
        </p:nvSpPr>
        <p:spPr bwMode="auto">
          <a:xfrm>
            <a:off x="17780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E2F647A-EAE9-4584-A857-2E9D70F4AD85}" type="slidenum">
              <a:rPr lang="fr-FR" altLang="fr-FR" sz="1200">
                <a:solidFill>
                  <a:srgbClr val="898989"/>
                </a:solidFill>
              </a:rPr>
              <a:pPr algn="r" eaLnBrk="1" hangingPunct="1">
                <a:spcBef>
                  <a:spcPct val="0"/>
                </a:spcBef>
                <a:buFontTx/>
                <a:buNone/>
              </a:pPr>
              <a:t>211</a:t>
            </a:fld>
            <a:endParaRPr lang="fr-FR" altLang="fr-FR" sz="1200">
              <a:solidFill>
                <a:srgbClr val="898989"/>
              </a:solidFill>
            </a:endParaRPr>
          </a:p>
        </p:txBody>
      </p:sp>
      <p:sp>
        <p:nvSpPr>
          <p:cNvPr id="174085" name="Text Box 5"/>
          <p:cNvSpPr txBox="1">
            <a:spLocks noChangeArrowheads="1"/>
          </p:cNvSpPr>
          <p:nvPr/>
        </p:nvSpPr>
        <p:spPr bwMode="auto">
          <a:xfrm>
            <a:off x="177800" y="1235077"/>
            <a:ext cx="87137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a:latin typeface="Arial" panose="020B0604020202020204" pitchFamily="34" charset="0"/>
              </a:rPr>
              <a:t>Les solutions contre la corruption (suite)</a:t>
            </a:r>
            <a:r>
              <a:rPr lang="fr-FR" altLang="fr-FR" sz="1800">
                <a:latin typeface="Arial" panose="020B0604020202020204" pitchFamily="34" charset="0"/>
              </a:rPr>
              <a:t> :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800">
                <a:latin typeface="Arial" panose="020B0604020202020204" pitchFamily="34" charset="0"/>
              </a:rPr>
              <a:t>Voici diverses solutions proposées (en Europe et ailleurs)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Char char="•"/>
            </a:pPr>
            <a:r>
              <a:rPr lang="fr-FR" altLang="fr-FR" sz="1800">
                <a:latin typeface="Arial" panose="020B0604020202020204" pitchFamily="34" charset="0"/>
              </a:rPr>
              <a:t> Placer les </a:t>
            </a:r>
            <a:r>
              <a:rPr lang="fr-FR" altLang="fr-FR" sz="1800" b="1" i="1">
                <a:latin typeface="Arial" panose="020B0604020202020204" pitchFamily="34" charset="0"/>
                <a:hlinkClick r:id="rId2" tooltip="Chambres de compensation"/>
              </a:rPr>
              <a:t>chambres de compensation</a:t>
            </a:r>
            <a:r>
              <a:rPr lang="fr-FR" altLang="fr-FR" sz="1800">
                <a:latin typeface="Arial" panose="020B0604020202020204" pitchFamily="34" charset="0"/>
              </a:rPr>
              <a:t> et de routing (</a:t>
            </a:r>
            <a:r>
              <a:rPr lang="fr-FR" altLang="fr-FR" sz="1800">
                <a:latin typeface="Arial" panose="020B0604020202020204" pitchFamily="34" charset="0"/>
                <a:hlinkClick r:id="rId3" tooltip="Clearstream"/>
              </a:rPr>
              <a:t>Clearstream</a:t>
            </a:r>
            <a:r>
              <a:rPr lang="fr-FR" altLang="fr-FR" sz="1800">
                <a:latin typeface="Arial" panose="020B0604020202020204" pitchFamily="34" charset="0"/>
              </a:rPr>
              <a:t>, </a:t>
            </a:r>
            <a:r>
              <a:rPr lang="fr-FR" altLang="fr-FR" sz="1800">
                <a:latin typeface="Arial" panose="020B0604020202020204" pitchFamily="34" charset="0"/>
                <a:hlinkClick r:id="rId4" tooltip="Euroclear"/>
              </a:rPr>
              <a:t>Euroclear</a:t>
            </a:r>
            <a:r>
              <a:rPr lang="fr-FR" altLang="fr-FR" sz="1800">
                <a:latin typeface="Arial" panose="020B0604020202020204" pitchFamily="34" charset="0"/>
              </a:rPr>
              <a:t> …) _ institutions facilitatrices de blanchiments d’argent _ « </a:t>
            </a:r>
            <a:r>
              <a:rPr lang="fr-FR" altLang="fr-FR" sz="1800" b="1">
                <a:latin typeface="Arial" panose="020B0604020202020204" pitchFamily="34" charset="0"/>
              </a:rPr>
              <a:t>sous le contrôle d'une organisation internationale qui pourrait jouer le rôle du </a:t>
            </a:r>
            <a:r>
              <a:rPr lang="fr-FR" altLang="fr-FR" sz="1800" b="1">
                <a:latin typeface="Arial" panose="020B0604020202020204" pitchFamily="34" charset="0"/>
                <a:hlinkClick r:id="rId5" tooltip="Tiers de confiance"/>
              </a:rPr>
              <a:t>tiers de confiance</a:t>
            </a:r>
            <a:r>
              <a:rPr lang="fr-FR" altLang="fr-FR" sz="1800" b="1">
                <a:latin typeface="Arial" panose="020B0604020202020204" pitchFamily="34" charset="0"/>
              </a:rPr>
              <a:t>. </a:t>
            </a:r>
            <a:r>
              <a:rPr lang="fr-FR" altLang="fr-FR" sz="1800">
                <a:latin typeface="Arial" panose="020B0604020202020204" pitchFamily="34" charset="0"/>
              </a:rPr>
              <a:t>» (en Europe).</a:t>
            </a:r>
          </a:p>
          <a:p>
            <a:pPr algn="just" eaLnBrk="1" hangingPunct="1">
              <a:spcBef>
                <a:spcPct val="0"/>
              </a:spcBef>
              <a:buFontTx/>
              <a:buChar char="•"/>
            </a:pPr>
            <a:r>
              <a:rPr lang="fr-FR" altLang="fr-FR" sz="1800">
                <a:latin typeface="Arial" panose="020B0604020202020204" pitchFamily="34" charset="0"/>
              </a:rPr>
              <a:t> </a:t>
            </a:r>
            <a:r>
              <a:rPr lang="fr-FR" altLang="fr-FR" sz="1800" b="1">
                <a:latin typeface="Arial" panose="020B0604020202020204" pitchFamily="34" charset="0"/>
              </a:rPr>
              <a:t>Favoriser l’entraide judiciaire entre états, la mise en place de cellules de lutte </a:t>
            </a:r>
            <a:r>
              <a:rPr lang="fr-FR" altLang="fr-FR" sz="1800">
                <a:latin typeface="Arial" panose="020B0604020202020204" pitchFamily="34" charset="0"/>
              </a:rPr>
              <a:t>(policières et judiciaires) </a:t>
            </a:r>
            <a:r>
              <a:rPr lang="fr-FR" altLang="fr-FR" sz="1800" b="1">
                <a:latin typeface="Arial" panose="020B0604020202020204" pitchFamily="34" charset="0"/>
              </a:rPr>
              <a:t>contre le blanchiment ou la corruption et la cybercriminalité </a:t>
            </a:r>
            <a:r>
              <a:rPr lang="fr-FR" altLang="fr-FR" sz="1800">
                <a:latin typeface="Arial" panose="020B0604020202020204" pitchFamily="34" charset="0"/>
              </a:rPr>
              <a:t>(en Europe).</a:t>
            </a:r>
          </a:p>
          <a:p>
            <a:pPr algn="just" eaLnBrk="1" hangingPunct="1">
              <a:spcBef>
                <a:spcPct val="0"/>
              </a:spcBef>
              <a:buFontTx/>
              <a:buChar char="•"/>
            </a:pPr>
            <a:r>
              <a:rPr lang="fr-FR" altLang="fr-FR" sz="1800">
                <a:latin typeface="Arial" panose="020B0604020202020204" pitchFamily="34" charset="0"/>
              </a:rPr>
              <a:t> </a:t>
            </a:r>
            <a:r>
              <a:rPr lang="fr-FR" altLang="fr-FR" sz="1800" b="1">
                <a:latin typeface="Arial" panose="020B0604020202020204" pitchFamily="34" charset="0"/>
              </a:rPr>
              <a:t>Création d’une liste noire des états et des représentants gouvernementaux corrompus, la suspension des prêts afin de prévenir les détournements de fonds publics, l'allocation d'une partie de l’aide au développement des organismes de surveillance, plus de transparence des programmes d’aide </a:t>
            </a:r>
            <a:r>
              <a:rPr lang="fr-FR" altLang="fr-FR" sz="1800">
                <a:latin typeface="Arial" panose="020B0604020202020204" pitchFamily="34" charset="0"/>
              </a:rPr>
              <a:t>de l’Union européenne (qui représentent près de 55% de l’aide publique internationale) (En Europe). Source : </a:t>
            </a:r>
            <a:r>
              <a:rPr lang="fr-FR" altLang="fr-FR" sz="1800" b="1" i="1">
                <a:latin typeface="Arial" panose="020B0604020202020204" pitchFamily="34" charset="0"/>
                <a:hlinkClick r:id="rId6"/>
              </a:rPr>
              <a:t>Corruption dans les PED : le Parlement pour une liste noire</a:t>
            </a:r>
            <a:r>
              <a:rPr lang="fr-FR" altLang="fr-FR" sz="1800">
                <a:latin typeface="Arial" panose="020B0604020202020204" pitchFamily="34" charset="0"/>
              </a:rPr>
              <a:t> [</a:t>
            </a:r>
            <a:r>
              <a:rPr lang="fr-FR" altLang="fr-FR" sz="1800" b="1" i="1">
                <a:latin typeface="Arial" panose="020B0604020202020204" pitchFamily="34" charset="0"/>
                <a:hlinkClick r:id="rId7" tooltip="archive de Corruption dans les PED : le Parlement pour une liste noire"/>
              </a:rPr>
              <a:t>archive</a:t>
            </a:r>
            <a:r>
              <a:rPr lang="fr-FR" altLang="fr-FR" sz="1800">
                <a:latin typeface="Arial" panose="020B0604020202020204" pitchFamily="34" charset="0"/>
              </a:rPr>
              <a:t>], site du parlement européen, avril 2006.</a:t>
            </a:r>
          </a:p>
        </p:txBody>
      </p:sp>
      <p:pic>
        <p:nvPicPr>
          <p:cNvPr id="174086" name="Imag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16690" y="207963"/>
            <a:ext cx="23145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510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510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30F6B31-3BAF-4164-91F2-E051E4563EA9}" type="slidenum">
              <a:rPr lang="fr-FR" altLang="fr-FR" sz="1200">
                <a:solidFill>
                  <a:srgbClr val="898989"/>
                </a:solidFill>
              </a:rPr>
              <a:pPr algn="r" eaLnBrk="1" hangingPunct="1">
                <a:spcBef>
                  <a:spcPct val="0"/>
                </a:spcBef>
                <a:buFontTx/>
                <a:buNone/>
              </a:pPr>
              <a:t>212</a:t>
            </a:fld>
            <a:endParaRPr lang="fr-FR" altLang="fr-FR" sz="1200">
              <a:solidFill>
                <a:srgbClr val="898989"/>
              </a:solidFill>
            </a:endParaRPr>
          </a:p>
        </p:txBody>
      </p:sp>
      <p:sp>
        <p:nvSpPr>
          <p:cNvPr id="175109" name="Text Box 5"/>
          <p:cNvSpPr txBox="1">
            <a:spLocks noChangeArrowheads="1"/>
          </p:cNvSpPr>
          <p:nvPr/>
        </p:nvSpPr>
        <p:spPr bwMode="auto">
          <a:xfrm>
            <a:off x="250825" y="981077"/>
            <a:ext cx="87137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a:latin typeface="Arial" panose="020B0604020202020204" pitchFamily="34" charset="0"/>
              </a:rPr>
              <a:t>Les solutions contre la corruption (suite)</a:t>
            </a:r>
            <a:r>
              <a:rPr lang="fr-FR" altLang="fr-FR" sz="1800">
                <a:latin typeface="Arial" panose="020B0604020202020204" pitchFamily="34" charset="0"/>
              </a:rPr>
              <a:t> :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800">
                <a:latin typeface="Arial" panose="020B0604020202020204" pitchFamily="34" charset="0"/>
              </a:rPr>
              <a:t>Voici diverses solutions proposées (en Europe et ailleurs) (suite)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Char char="•"/>
            </a:pPr>
            <a:r>
              <a:rPr lang="fr-FR" altLang="fr-FR" sz="1800">
                <a:latin typeface="Arial" panose="020B0604020202020204" pitchFamily="34" charset="0"/>
              </a:rPr>
              <a:t>Favoriser des services comme le </a:t>
            </a:r>
            <a:r>
              <a:rPr lang="fr-FR" altLang="fr-FR" sz="1800" b="1" i="1">
                <a:latin typeface="Arial" panose="020B0604020202020204" pitchFamily="34" charset="0"/>
                <a:hlinkClick r:id="rId2" tooltip="Service Central de Prévention contre la Corruption (page inexistante)"/>
              </a:rPr>
              <a:t>Service Central de Prévention contre la Corruption</a:t>
            </a:r>
            <a:r>
              <a:rPr lang="fr-FR" altLang="fr-FR" sz="1800">
                <a:latin typeface="Arial" panose="020B0604020202020204" pitchFamily="34" charset="0"/>
              </a:rPr>
              <a:t> (</a:t>
            </a:r>
            <a:r>
              <a:rPr lang="fr-FR" altLang="fr-FR" sz="1800" b="1" i="1">
                <a:latin typeface="Arial" panose="020B0604020202020204" pitchFamily="34" charset="0"/>
                <a:hlinkClick r:id="rId3" tooltip="SCPC"/>
              </a:rPr>
              <a:t>SCPC</a:t>
            </a:r>
            <a:r>
              <a:rPr lang="fr-FR" altLang="fr-FR" sz="1800">
                <a:latin typeface="Arial" panose="020B0604020202020204" pitchFamily="34" charset="0"/>
              </a:rPr>
              <a:t>), qui publie chaque année un rapport sur la corruption en France et émet des propositions (en France).</a:t>
            </a:r>
          </a:p>
          <a:p>
            <a:pPr algn="just" eaLnBrk="1" hangingPunct="1">
              <a:spcBef>
                <a:spcPct val="0"/>
              </a:spcBef>
              <a:buFontTx/>
              <a:buChar char="•"/>
            </a:pPr>
            <a:r>
              <a:rPr lang="fr-FR" altLang="fr-FR" sz="1800">
                <a:latin typeface="Arial" panose="020B0604020202020204" pitchFamily="34" charset="0"/>
              </a:rPr>
              <a:t> Favoriser les ONG (voir leur liste à la fin de ce document), les journalistes d'investigation, les juristes et les philosophes qui luttent contre les diverses formes de corruption à travers leurs ouvrages (voir certains de ces ouvrages à la fin de ce document) _ parfois au risque de leur vie dans certains pays hors de l’Europe.</a:t>
            </a:r>
          </a:p>
          <a:p>
            <a:pPr algn="just" eaLnBrk="1" hangingPunct="1">
              <a:spcBef>
                <a:spcPct val="0"/>
              </a:spcBef>
              <a:buFontTx/>
              <a:buChar char="•"/>
            </a:pPr>
            <a:r>
              <a:rPr lang="fr-FR" altLang="fr-FR" sz="1800">
                <a:latin typeface="Arial" panose="020B0604020202020204" pitchFamily="34" charset="0"/>
              </a:rPr>
              <a:t> En 2006, faire déboucher le </a:t>
            </a:r>
            <a:r>
              <a:rPr lang="fr-FR" altLang="fr-FR" sz="1800" b="1">
                <a:latin typeface="Arial" panose="020B0604020202020204" pitchFamily="34" charset="0"/>
              </a:rPr>
              <a:t>projet de résolution d'une proposition de règlement sur la circulation des lobbyistes au sein de l'Assemblée nationale </a:t>
            </a:r>
            <a:r>
              <a:rPr lang="fr-FR" altLang="fr-FR" sz="1800">
                <a:latin typeface="Arial" panose="020B0604020202020204" pitchFamily="34" charset="0"/>
              </a:rPr>
              <a:t>(la même proposition a été faite ultérieurement au sein du parlement européen).</a:t>
            </a:r>
          </a:p>
          <a:p>
            <a:pPr algn="just" eaLnBrk="1" hangingPunct="1">
              <a:spcBef>
                <a:spcPct val="0"/>
              </a:spcBef>
              <a:buFontTx/>
              <a:buChar char="•"/>
            </a:pPr>
            <a:r>
              <a:rPr lang="fr-FR" altLang="fr-FR" sz="1800">
                <a:latin typeface="Arial" panose="020B0604020202020204" pitchFamily="34" charset="0"/>
              </a:rPr>
              <a:t> </a:t>
            </a:r>
            <a:r>
              <a:rPr lang="fr-FR" altLang="fr-FR" sz="1800" b="1">
                <a:latin typeface="Arial" panose="020B0604020202020204" pitchFamily="34" charset="0"/>
              </a:rPr>
              <a:t>Renforcer le droit à l’information (dans tous les pays du monde) _ par la transparence _</a:t>
            </a:r>
            <a:r>
              <a:rPr lang="fr-FR" altLang="fr-FR" sz="1800">
                <a:latin typeface="Arial" panose="020B0604020202020204" pitchFamily="34" charset="0"/>
              </a:rPr>
              <a:t> : car l’accès à une information crédible sur les activités du gouvernement devrait participer à décourager les pratiques de mauvaise gestion, de malversation et de détournement des ressources publiques (a priori (?)). </a:t>
            </a:r>
          </a:p>
        </p:txBody>
      </p:sp>
      <p:pic>
        <p:nvPicPr>
          <p:cNvPr id="175110" name="Image 4" descr="13851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2" y="763589"/>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6131"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613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03D67A8-AB6C-44C4-922B-B0253016DD41}" type="slidenum">
              <a:rPr lang="fr-FR" altLang="fr-FR" sz="1200">
                <a:solidFill>
                  <a:srgbClr val="898989"/>
                </a:solidFill>
              </a:rPr>
              <a:pPr algn="r" eaLnBrk="1" hangingPunct="1">
                <a:spcBef>
                  <a:spcPct val="0"/>
                </a:spcBef>
                <a:buFontTx/>
                <a:buNone/>
              </a:pPr>
              <a:t>213</a:t>
            </a:fld>
            <a:endParaRPr lang="fr-FR" altLang="fr-FR" sz="1200">
              <a:solidFill>
                <a:srgbClr val="898989"/>
              </a:solidFill>
            </a:endParaRPr>
          </a:p>
        </p:txBody>
      </p:sp>
      <p:pic>
        <p:nvPicPr>
          <p:cNvPr id="30722" name="Picture 2" descr="D:\Users\blisan\Pictures\perso\corruption-images\corruption donat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5057775"/>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50825" y="981077"/>
            <a:ext cx="87137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dirty="0">
                <a:latin typeface="Arial" panose="020B0604020202020204" pitchFamily="34" charset="0"/>
              </a:rPr>
              <a:t>Les solutions  contre la corruption (suite)</a:t>
            </a:r>
            <a:r>
              <a:rPr lang="fr-FR" altLang="fr-FR" sz="1800" dirty="0">
                <a:latin typeface="Arial" panose="020B0604020202020204" pitchFamily="34" charset="0"/>
              </a:rPr>
              <a:t> : </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None/>
            </a:pPr>
            <a:r>
              <a:rPr lang="fr-FR" altLang="fr-FR" sz="1800" dirty="0">
                <a:latin typeface="Arial" panose="020B0604020202020204" pitchFamily="34" charset="0"/>
              </a:rPr>
              <a:t>Voici diverses solutions proposées (en Europe et ailleurs) (suite) :</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Char char="•"/>
            </a:pPr>
            <a:r>
              <a:rPr lang="fr-FR" altLang="fr-FR" sz="1800" dirty="0">
                <a:latin typeface="Arial" panose="020B0604020202020204" pitchFamily="34" charset="0"/>
              </a:rPr>
              <a:t> </a:t>
            </a:r>
            <a:r>
              <a:rPr lang="fr-FR" altLang="fr-FR" sz="1800" b="1" dirty="0">
                <a:latin typeface="Arial" panose="020B0604020202020204" pitchFamily="34" charset="0"/>
              </a:rPr>
              <a:t>Lutter pour la bonne conservation des archives publiques et leur mise à disposition des citoyens</a:t>
            </a:r>
            <a:r>
              <a:rPr lang="fr-FR" altLang="fr-FR" sz="1800" dirty="0">
                <a:latin typeface="Arial" panose="020B0604020202020204" pitchFamily="34" charset="0"/>
              </a:rPr>
              <a:t>.</a:t>
            </a:r>
          </a:p>
          <a:p>
            <a:pPr algn="just" eaLnBrk="1" hangingPunct="1">
              <a:spcBef>
                <a:spcPct val="0"/>
              </a:spcBef>
              <a:buFontTx/>
              <a:buChar char="•"/>
            </a:pPr>
            <a:r>
              <a:rPr lang="fr-FR" altLang="fr-FR" sz="1800" dirty="0">
                <a:solidFill>
                  <a:srgbClr val="FF0000"/>
                </a:solidFill>
                <a:latin typeface="Arial" panose="020B0604020202020204" pitchFamily="34" charset="0"/>
              </a:rPr>
              <a:t> </a:t>
            </a:r>
            <a:r>
              <a:rPr lang="fr-FR" altLang="fr-FR" sz="1800" b="1" dirty="0">
                <a:solidFill>
                  <a:srgbClr val="FF0000"/>
                </a:solidFill>
                <a:latin typeface="Arial" panose="020B0604020202020204" pitchFamily="34" charset="0"/>
              </a:rPr>
              <a:t>fournir aux fonctionnaires, magistrats et policiers des salaires décents (dignes) dans les pays pauvres</a:t>
            </a:r>
            <a:r>
              <a:rPr lang="fr-FR" altLang="fr-FR" sz="1800" dirty="0">
                <a:solidFill>
                  <a:srgbClr val="FF0000"/>
                </a:solidFill>
                <a:latin typeface="Arial" panose="020B0604020202020204" pitchFamily="34" charset="0"/>
              </a:rPr>
              <a:t>.</a:t>
            </a:r>
          </a:p>
          <a:p>
            <a:pPr algn="just" eaLnBrk="1" hangingPunct="1">
              <a:spcBef>
                <a:spcPct val="0"/>
              </a:spcBef>
              <a:buFontTx/>
              <a:buChar char="•"/>
            </a:pPr>
            <a:r>
              <a:rPr lang="fr-FR" altLang="fr-FR" sz="1800" dirty="0">
                <a:latin typeface="Arial" panose="020B0604020202020204" pitchFamily="34" charset="0"/>
              </a:rPr>
              <a:t>Les ONG anti-corruption indépendantes des institutions gouvernementales peuvent avoir un rôle important à jouer pour moraliser les règles du jeu au sein de ces institutions. Elles peuvent par exemple :</a:t>
            </a:r>
          </a:p>
          <a:p>
            <a:pPr algn="just" eaLnBrk="1" hangingPunct="1">
              <a:spcBef>
                <a:spcPct val="0"/>
              </a:spcBef>
              <a:buFont typeface="Wingdings" panose="05000000000000000000" pitchFamily="2" charset="2"/>
              <a:buChar char="Ø"/>
            </a:pPr>
            <a:r>
              <a:rPr lang="fr-FR" altLang="fr-FR" sz="1800" dirty="0">
                <a:latin typeface="Arial" panose="020B0604020202020204" pitchFamily="34" charset="0"/>
              </a:rPr>
              <a:t> Mener des campagnes de sensibilisation sur le phénomène de la corruption ; </a:t>
            </a:r>
          </a:p>
          <a:p>
            <a:pPr algn="just" eaLnBrk="1" hangingPunct="1">
              <a:spcBef>
                <a:spcPct val="0"/>
              </a:spcBef>
              <a:buFont typeface="Wingdings" panose="05000000000000000000" pitchFamily="2" charset="2"/>
              <a:buChar char="Ø"/>
            </a:pPr>
            <a:r>
              <a:rPr lang="fr-FR" altLang="fr-FR" sz="1800" dirty="0">
                <a:latin typeface="Arial" panose="020B0604020202020204" pitchFamily="34" charset="0"/>
              </a:rPr>
              <a:t> Veiller à l’application des textes existants en matière de lutte contre la corruption et faire des codifications dans les domaines non couverts ; </a:t>
            </a:r>
          </a:p>
          <a:p>
            <a:pPr algn="just" eaLnBrk="1" hangingPunct="1">
              <a:spcBef>
                <a:spcPct val="0"/>
              </a:spcBef>
              <a:buFont typeface="Wingdings" panose="05000000000000000000" pitchFamily="2" charset="2"/>
              <a:buChar char="Ø"/>
            </a:pPr>
            <a:r>
              <a:rPr lang="fr-FR" altLang="fr-FR" sz="1800" dirty="0">
                <a:latin typeface="Arial" panose="020B0604020202020204" pitchFamily="34" charset="0"/>
              </a:rPr>
              <a:t> Recevoir et instruire les plaintes des citoyens victimes d'actes de corruption ; </a:t>
            </a:r>
          </a:p>
          <a:p>
            <a:pPr algn="just" eaLnBrk="1" hangingPunct="1">
              <a:spcBef>
                <a:spcPct val="0"/>
              </a:spcBef>
              <a:buFont typeface="Wingdings" panose="05000000000000000000" pitchFamily="2" charset="2"/>
              <a:buChar char="Ø"/>
            </a:pPr>
            <a:r>
              <a:rPr lang="fr-FR" altLang="fr-FR" sz="1800" dirty="0">
                <a:latin typeface="Arial" panose="020B0604020202020204" pitchFamily="34" charset="0"/>
              </a:rPr>
              <a:t> Donner son avis sur tout dossier relatif à la corruption ; </a:t>
            </a:r>
          </a:p>
        </p:txBody>
      </p:sp>
      <p:sp>
        <p:nvSpPr>
          <p:cNvPr id="2" name="ZoneTexte 1"/>
          <p:cNvSpPr txBox="1"/>
          <p:nvPr/>
        </p:nvSpPr>
        <p:spPr>
          <a:xfrm>
            <a:off x="1763688" y="5589240"/>
            <a:ext cx="4837137" cy="1015663"/>
          </a:xfrm>
          <a:prstGeom prst="rect">
            <a:avLst/>
          </a:prstGeom>
          <a:noFill/>
        </p:spPr>
        <p:txBody>
          <a:bodyPr wrap="square" rtlCol="0">
            <a:spAutoFit/>
          </a:bodyPr>
          <a:lstStyle/>
          <a:p>
            <a:pPr algn="r"/>
            <a:r>
              <a:rPr lang="fr-FR" sz="1200" dirty="0"/>
              <a:t>Lors des grands catastrophes naturelles, une bonne partie de l’aide internationale aux sinistrées est le plus souvent détournée (peu d’aide arrive, en finale, aux sinistrés) (cas des sinistrées du tremblement de terre, du 12 janvier 2010, à Haïti, cas des sinistrés du cyclone </a:t>
            </a:r>
            <a:r>
              <a:rPr lang="fr-FR" sz="1200" i="1" dirty="0"/>
              <a:t>Giovanna</a:t>
            </a:r>
            <a:r>
              <a:rPr lang="fr-FR" sz="1200" dirty="0"/>
              <a:t> à Madagascar, en février 2012) </a:t>
            </a:r>
            <a:r>
              <a:rPr lang="fr-FR" sz="1200" dirty="0">
                <a:latin typeface="Calibri"/>
              </a:rPr>
              <a:t>→</a:t>
            </a:r>
            <a:r>
              <a:rPr lang="fr-FR" sz="1200" dirty="0"/>
              <a: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715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715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3197CCE-FE46-4975-AB22-F997D088BAD0}" type="slidenum">
              <a:rPr lang="fr-FR" altLang="fr-FR" sz="1200">
                <a:solidFill>
                  <a:srgbClr val="898989"/>
                </a:solidFill>
              </a:rPr>
              <a:pPr algn="r" eaLnBrk="1" hangingPunct="1">
                <a:spcBef>
                  <a:spcPct val="0"/>
                </a:spcBef>
                <a:buFontTx/>
                <a:buNone/>
              </a:pPr>
              <a:t>214</a:t>
            </a:fld>
            <a:endParaRPr lang="fr-FR" altLang="fr-FR" sz="1200">
              <a:solidFill>
                <a:srgbClr val="898989"/>
              </a:solidFill>
            </a:endParaRPr>
          </a:p>
        </p:txBody>
      </p:sp>
      <p:sp>
        <p:nvSpPr>
          <p:cNvPr id="177157" name="Text Box 5"/>
          <p:cNvSpPr txBox="1">
            <a:spLocks noChangeArrowheads="1"/>
          </p:cNvSpPr>
          <p:nvPr/>
        </p:nvSpPr>
        <p:spPr bwMode="auto">
          <a:xfrm>
            <a:off x="250825" y="981075"/>
            <a:ext cx="871378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800" b="1" u="sng">
                <a:latin typeface="Arial" panose="020B0604020202020204" pitchFamily="34" charset="0"/>
              </a:rPr>
              <a:t>Les solutions  contre la corruption (suite)</a:t>
            </a:r>
            <a:r>
              <a:rPr lang="fr-FR" altLang="fr-FR" sz="1800">
                <a:latin typeface="Arial" panose="020B0604020202020204" pitchFamily="34" charset="0"/>
              </a:rPr>
              <a:t> :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800">
                <a:latin typeface="Arial" panose="020B0604020202020204" pitchFamily="34" charset="0"/>
              </a:rPr>
              <a:t>Voici diverses solutions proposées (en Europe et ailleurs) (suite)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 typeface="Wingdings" panose="05000000000000000000" pitchFamily="2" charset="2"/>
              <a:buChar char="Ø"/>
            </a:pPr>
            <a:r>
              <a:rPr lang="fr-FR" altLang="fr-FR" sz="1800">
                <a:latin typeface="Arial" panose="020B0604020202020204" pitchFamily="34" charset="0"/>
              </a:rPr>
              <a:t> Veiller à la prise par l'Etat de mesures visant à combattre les actes de corruption dans les transactions commerciales nationales et internationales ; </a:t>
            </a:r>
          </a:p>
          <a:p>
            <a:pPr algn="just" eaLnBrk="1" hangingPunct="1">
              <a:spcBef>
                <a:spcPct val="0"/>
              </a:spcBef>
              <a:buFont typeface="Wingdings" panose="05000000000000000000" pitchFamily="2" charset="2"/>
              <a:buChar char="Ø"/>
            </a:pPr>
            <a:r>
              <a:rPr lang="fr-FR" altLang="fr-FR" sz="1800">
                <a:latin typeface="Arial" panose="020B0604020202020204" pitchFamily="34" charset="0"/>
              </a:rPr>
              <a:t> œuvrer à l'adoption par l'Etat d'un code de conduite des agents de la fonction publique et veiller à l'efficacité de sa mise en œuvre ; </a:t>
            </a:r>
          </a:p>
          <a:p>
            <a:pPr algn="just" eaLnBrk="1" hangingPunct="1">
              <a:spcBef>
                <a:spcPct val="0"/>
              </a:spcBef>
              <a:buFontTx/>
              <a:buChar char="•"/>
            </a:pPr>
            <a:r>
              <a:rPr lang="fr-FR" altLang="fr-FR" sz="1800" i="1">
                <a:latin typeface="Arial" panose="020B0604020202020204" pitchFamily="34" charset="0"/>
              </a:rPr>
              <a:t> Par exemple l’association burkina be, REN-LAC, a apposé des plaques inamovibles dans des hôpitaux pour expliquer que le montant des soins ne se payent qu’à un certain guichet et non auprès des médecins.</a:t>
            </a:r>
          </a:p>
          <a:p>
            <a:pPr algn="just" eaLnBrk="1" hangingPunct="1">
              <a:spcBef>
                <a:spcPct val="0"/>
              </a:spcBef>
              <a:buFontTx/>
              <a:buChar char="•"/>
            </a:pPr>
            <a:r>
              <a:rPr lang="fr-FR" altLang="fr-FR" sz="1800" b="1">
                <a:latin typeface="Arial" panose="020B0604020202020204" pitchFamily="34" charset="0"/>
              </a:rPr>
              <a:t> Favoriser l’instruction civique et l’éducation morale à l’école, dès le plus jeune âge.</a:t>
            </a:r>
          </a:p>
          <a:p>
            <a:pPr algn="just" eaLnBrk="1" hangingPunct="1">
              <a:spcBef>
                <a:spcPct val="0"/>
              </a:spcBef>
              <a:buFontTx/>
              <a:buChar char="•"/>
            </a:pPr>
            <a:r>
              <a:rPr lang="fr-FR" altLang="fr-FR" sz="1800" b="1">
                <a:latin typeface="Arial" panose="020B0604020202020204" pitchFamily="34" charset="0"/>
              </a:rPr>
              <a:t> Faire des campagnes répétées anti-corruption, au niveau de la rue, des médias </a:t>
            </a:r>
            <a:r>
              <a:rPr lang="fr-FR" altLang="fr-FR" sz="1800">
                <a:latin typeface="Arial" panose="020B0604020202020204" pitchFamily="34" charset="0"/>
              </a:rPr>
              <a:t>(TV …) (à voir (?)).</a:t>
            </a:r>
          </a:p>
          <a:p>
            <a:pPr algn="just" eaLnBrk="1" hangingPunct="1">
              <a:spcBef>
                <a:spcPct val="0"/>
              </a:spcBef>
              <a:buFontTx/>
              <a:buChar char="•"/>
            </a:pPr>
            <a:r>
              <a:rPr lang="fr-FR" altLang="fr-FR" sz="1800">
                <a:latin typeface="Arial" panose="020B0604020202020204" pitchFamily="34" charset="0"/>
              </a:rPr>
              <a:t> Faire que des organismes comme la cours des comptes soient gérés par des magistrats indépendants.</a:t>
            </a:r>
          </a:p>
          <a:p>
            <a:pPr algn="just" eaLnBrk="1" hangingPunct="1">
              <a:spcBef>
                <a:spcPct val="0"/>
              </a:spcBef>
              <a:buFontTx/>
              <a:buChar char="•"/>
            </a:pPr>
            <a:r>
              <a:rPr lang="fr-FR" altLang="fr-FR" sz="1800" b="1">
                <a:latin typeface="Arial" panose="020B0604020202020204" pitchFamily="34" charset="0"/>
              </a:rPr>
              <a:t> Faire que la justice soit totalement indépendante du pouvoir politique (ce qui est un combat difficile à mener)</a:t>
            </a:r>
            <a:r>
              <a:rPr lang="fr-FR" altLang="fr-FR" sz="1800">
                <a:latin typeface="Arial" panose="020B0604020202020204" pitchFamily="34" charset="0"/>
              </a:rPr>
              <a:t>. </a:t>
            </a:r>
          </a:p>
        </p:txBody>
      </p:sp>
      <p:pic>
        <p:nvPicPr>
          <p:cNvPr id="177158" name="Picture 8" descr="Default_en-corrup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981077"/>
            <a:ext cx="9525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817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818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15DDC2D-A850-457F-A344-B1CBEFCBDBFB}" type="slidenum">
              <a:rPr lang="fr-FR" altLang="fr-FR" sz="1200">
                <a:solidFill>
                  <a:srgbClr val="898989"/>
                </a:solidFill>
              </a:rPr>
              <a:pPr algn="r" eaLnBrk="1" hangingPunct="1">
                <a:spcBef>
                  <a:spcPct val="0"/>
                </a:spcBef>
                <a:buFontTx/>
                <a:buNone/>
              </a:pPr>
              <a:t>215</a:t>
            </a:fld>
            <a:endParaRPr lang="fr-FR" altLang="fr-FR" sz="1200">
              <a:solidFill>
                <a:srgbClr val="898989"/>
              </a:solidFill>
            </a:endParaRPr>
          </a:p>
        </p:txBody>
      </p:sp>
      <p:sp>
        <p:nvSpPr>
          <p:cNvPr id="149509" name="Text Box 5"/>
          <p:cNvSpPr txBox="1">
            <a:spLocks noChangeArrowheads="1"/>
          </p:cNvSpPr>
          <p:nvPr/>
        </p:nvSpPr>
        <p:spPr bwMode="auto">
          <a:xfrm>
            <a:off x="250825" y="981075"/>
            <a:ext cx="8713788"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800" b="1" u="sng" dirty="0">
                <a:latin typeface="Arial" panose="020B0604020202020204" pitchFamily="34" charset="0"/>
              </a:rPr>
              <a:t>Les solutions  contre la corruption (suite)</a:t>
            </a:r>
            <a:r>
              <a:rPr lang="fr-FR" altLang="fr-FR" sz="1800" dirty="0">
                <a:latin typeface="Arial" panose="020B0604020202020204" pitchFamily="34" charset="0"/>
              </a:rPr>
              <a:t> : </a:t>
            </a:r>
          </a:p>
          <a:p>
            <a:pPr algn="just" eaLnBrk="1" hangingPunct="1">
              <a:spcBef>
                <a:spcPct val="0"/>
              </a:spcBef>
              <a:buFontTx/>
              <a:buNone/>
              <a:defRPr/>
            </a:pPr>
            <a:endParaRPr lang="fr-FR" altLang="fr-FR" sz="1800" dirty="0">
              <a:latin typeface="Arial" panose="020B0604020202020204" pitchFamily="34" charset="0"/>
            </a:endParaRPr>
          </a:p>
          <a:p>
            <a:pPr algn="just" eaLnBrk="1" hangingPunct="1">
              <a:spcBef>
                <a:spcPct val="0"/>
              </a:spcBef>
              <a:defRPr/>
            </a:pPr>
            <a:r>
              <a:rPr lang="fr-FR" altLang="fr-FR" sz="1600" dirty="0">
                <a:latin typeface="Arial" panose="020B0604020202020204" pitchFamily="34" charset="0"/>
              </a:rPr>
              <a:t> </a:t>
            </a:r>
            <a:r>
              <a:rPr lang="fr-FR" altLang="fr-FR" sz="1600" b="1" dirty="0">
                <a:solidFill>
                  <a:srgbClr val="FF0000"/>
                </a:solidFill>
                <a:latin typeface="Arial" panose="020B0604020202020204" pitchFamily="34" charset="0"/>
              </a:rPr>
              <a:t>Enquêter sur les signes extérieurs de richesse anormaux des politiques et les sanctionner (mettre en place des lois, des magistrats et policiers indépendants dédiés à cette lutte). </a:t>
            </a:r>
            <a:r>
              <a:rPr lang="fr-FR" altLang="fr-FR" sz="1600" dirty="0">
                <a:solidFill>
                  <a:srgbClr val="FF0000"/>
                </a:solidFill>
                <a:latin typeface="Arial" panose="020B0604020202020204" pitchFamily="34" charset="0"/>
              </a:rPr>
              <a:t>Mais le combat pour mettre en place de tels moyens de contrôle sera très dur.</a:t>
            </a:r>
            <a:endParaRPr lang="fr-FR" altLang="fr-FR" sz="1600" b="1" dirty="0">
              <a:solidFill>
                <a:srgbClr val="FF0000"/>
              </a:solidFill>
              <a:latin typeface="Arial" panose="020B0604020202020204" pitchFamily="34" charset="0"/>
            </a:endParaRPr>
          </a:p>
          <a:p>
            <a:pPr algn="just" eaLnBrk="1" hangingPunct="1">
              <a:spcBef>
                <a:spcPct val="0"/>
              </a:spcBef>
              <a:defRPr/>
            </a:pPr>
            <a:r>
              <a:rPr lang="fr-FR" altLang="fr-FR" sz="1600" dirty="0">
                <a:latin typeface="Arial" panose="020B0604020202020204" pitchFamily="34" charset="0"/>
              </a:rPr>
              <a:t> </a:t>
            </a:r>
            <a:r>
              <a:rPr lang="fr-FR" altLang="fr-FR" sz="1600" i="1" dirty="0">
                <a:latin typeface="Arial" panose="020B0604020202020204" pitchFamily="34" charset="0"/>
              </a:rPr>
              <a:t>vœux pieux : augmenter le niveau de vie des habitants des pays pauvres, en incitant les entreprises à investir dans les pays pauvres (car par l’augmentation du niveau de vie, une plus grande partie de la population pauvre peut avoir accès à l’éducation.</a:t>
            </a:r>
            <a:endParaRPr lang="fr-FR" altLang="fr-FR" sz="1600" dirty="0">
              <a:latin typeface="Arial" panose="020B0604020202020204" pitchFamily="34" charset="0"/>
            </a:endParaRPr>
          </a:p>
          <a:p>
            <a:pPr algn="just" eaLnBrk="1" hangingPunct="1">
              <a:spcBef>
                <a:spcPct val="0"/>
              </a:spcBef>
              <a:buFontTx/>
              <a:buChar char="•"/>
              <a:defRPr/>
            </a:pPr>
            <a:r>
              <a:rPr lang="fr-FR" altLang="fr-FR" sz="1600" dirty="0">
                <a:latin typeface="Arial" panose="020B0604020202020204" pitchFamily="34" charset="0"/>
              </a:rPr>
              <a:t> L’ONG </a:t>
            </a:r>
            <a:r>
              <a:rPr lang="fr-FR" altLang="fr-FR" sz="1600" b="1" dirty="0" err="1">
                <a:latin typeface="Arial" panose="020B0604020202020204" pitchFamily="34" charset="0"/>
              </a:rPr>
              <a:t>Transparency</a:t>
            </a:r>
            <a:r>
              <a:rPr lang="fr-FR" altLang="fr-FR" sz="1600" b="1" dirty="0">
                <a:latin typeface="Arial" panose="020B0604020202020204" pitchFamily="34" charset="0"/>
              </a:rPr>
              <a:t> International</a:t>
            </a:r>
            <a:r>
              <a:rPr lang="fr-FR" altLang="fr-FR" sz="1600" dirty="0">
                <a:latin typeface="Arial" panose="020B0604020202020204" pitchFamily="34" charset="0"/>
              </a:rPr>
              <a:t>, en relation avec la société </a:t>
            </a:r>
            <a:r>
              <a:rPr lang="fr-FR" altLang="fr-FR" sz="1600" dirty="0" err="1">
                <a:latin typeface="Arial" panose="020B0604020202020204" pitchFamily="34" charset="0"/>
              </a:rPr>
              <a:t>Enablon</a:t>
            </a:r>
            <a:r>
              <a:rPr lang="fr-FR" altLang="fr-FR" sz="1600" dirty="0">
                <a:latin typeface="Arial" panose="020B0604020202020204" pitchFamily="34" charset="0"/>
              </a:rPr>
              <a:t>, a créé une solution logicielle unique facilitant la gestion de programmes anti-corruption dans les entreprises et ONG (à voir (?)).  </a:t>
            </a:r>
          </a:p>
          <a:p>
            <a:pPr eaLnBrk="1" hangingPunct="1">
              <a:spcBef>
                <a:spcPct val="0"/>
              </a:spcBef>
              <a:buFontTx/>
              <a:buNone/>
              <a:defRPr/>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http://enablon.fr/produits/developpement-durable-gestion-qhse/gestion-anti-corruption.aspx?gclid=CLyu_fjbiKMCFepc4wodH2Mdeg</a:t>
            </a:r>
            <a:r>
              <a:rPr lang="fr-FR" altLang="fr-FR" sz="1200" dirty="0">
                <a:latin typeface="Arial" panose="020B0604020202020204" pitchFamily="34" charset="0"/>
              </a:rPr>
              <a:t> </a:t>
            </a:r>
          </a:p>
          <a:p>
            <a:pPr algn="just" eaLnBrk="1" hangingPunct="1">
              <a:spcBef>
                <a:spcPct val="0"/>
              </a:spcBef>
              <a:defRPr/>
            </a:pPr>
            <a:r>
              <a:rPr lang="fr-FR" altLang="fr-FR" sz="1800" dirty="0">
                <a:latin typeface="Arial" panose="020B0604020202020204" pitchFamily="34" charset="0"/>
              </a:rPr>
              <a:t> </a:t>
            </a:r>
            <a:r>
              <a:rPr lang="fr-FR" altLang="fr-FR" sz="1600" b="1" dirty="0">
                <a:latin typeface="Arial" panose="020B0604020202020204" pitchFamily="34" charset="0"/>
              </a:rPr>
              <a:t>La première École internationale de lutte anticorruption au monde </a:t>
            </a:r>
            <a:r>
              <a:rPr lang="fr-FR" altLang="fr-FR" sz="1600" dirty="0">
                <a:latin typeface="Arial" panose="020B0604020202020204" pitchFamily="34" charset="0"/>
              </a:rPr>
              <a:t>_ l’International Anti-Corruption </a:t>
            </a:r>
            <a:r>
              <a:rPr lang="fr-FR" altLang="fr-FR" sz="1600" dirty="0" err="1">
                <a:latin typeface="Arial" panose="020B0604020202020204" pitchFamily="34" charset="0"/>
              </a:rPr>
              <a:t>Academy</a:t>
            </a:r>
            <a:r>
              <a:rPr lang="fr-FR" altLang="fr-FR" sz="1600" dirty="0">
                <a:latin typeface="Arial" panose="020B0604020202020204" pitchFamily="34" charset="0"/>
              </a:rPr>
              <a:t> _, </a:t>
            </a:r>
            <a:r>
              <a:rPr lang="fr-FR" altLang="fr-FR" sz="1600" b="1" dirty="0">
                <a:latin typeface="Arial" panose="020B0604020202020204" pitchFamily="34" charset="0"/>
              </a:rPr>
              <a:t>soutenue par Interpol a été ouverte à </a:t>
            </a:r>
            <a:r>
              <a:rPr lang="fr-FR" altLang="fr-FR" sz="1600" b="1" dirty="0" err="1">
                <a:latin typeface="Arial" panose="020B0604020202020204" pitchFamily="34" charset="0"/>
              </a:rPr>
              <a:t>Laxenburg</a:t>
            </a:r>
            <a:r>
              <a:rPr lang="fr-FR" altLang="fr-FR" sz="1600" dirty="0">
                <a:latin typeface="Arial" panose="020B0604020202020204" pitchFamily="34" charset="0"/>
              </a:rPr>
              <a:t>, près de Vienne, en Autriche, fin 2009 (on en attend beaucoup (!)). </a:t>
            </a:r>
          </a:p>
          <a:p>
            <a:pPr eaLnBrk="1" hangingPunct="1">
              <a:spcBef>
                <a:spcPct val="0"/>
              </a:spcBef>
              <a:buFontTx/>
              <a:buNone/>
              <a:defRPr/>
            </a:pPr>
            <a:r>
              <a:rPr lang="fr-FR" altLang="fr-FR" sz="1200" dirty="0">
                <a:latin typeface="Arial" panose="020B0604020202020204" pitchFamily="34" charset="0"/>
              </a:rPr>
              <a:t>Source : </a:t>
            </a:r>
            <a:r>
              <a:rPr lang="fr-FR" altLang="fr-FR" sz="1200" dirty="0">
                <a:latin typeface="Arial" panose="020B0604020202020204" pitchFamily="34" charset="0"/>
                <a:hlinkClick r:id="rId3"/>
              </a:rPr>
              <a:t>http://www.interpol.int/Public/ICPO/PressReleases/PR2010/PR006Fr.asp</a:t>
            </a:r>
            <a:r>
              <a:rPr lang="fr-FR" altLang="fr-FR" sz="1200" dirty="0">
                <a:latin typeface="Arial" panose="020B0604020202020204" pitchFamily="34" charset="0"/>
              </a:rPr>
              <a:t>  &amp; </a:t>
            </a:r>
            <a:r>
              <a:rPr lang="fr-FR" altLang="fr-FR" sz="1200" dirty="0">
                <a:latin typeface="Arial" panose="020B0604020202020204" pitchFamily="34" charset="0"/>
                <a:hlinkClick r:id="rId4"/>
              </a:rPr>
              <a:t>http://www.unodc.org/unodc/en/frontpage/international-anti-corruption-academy-established-in-austria.html</a:t>
            </a:r>
            <a:r>
              <a:rPr lang="fr-FR" altLang="fr-FR" sz="1200" dirty="0">
                <a:latin typeface="Arial" panose="020B0604020202020204" pitchFamily="34" charset="0"/>
              </a:rPr>
              <a:t> </a:t>
            </a:r>
          </a:p>
          <a:p>
            <a:pPr marL="285750" indent="-285750" eaLnBrk="1" hangingPunct="1">
              <a:spcBef>
                <a:spcPct val="0"/>
              </a:spcBef>
              <a:defRPr/>
            </a:pPr>
            <a:r>
              <a:rPr lang="fr-FR" sz="1600" dirty="0">
                <a:latin typeface="Arial" panose="020B0604020202020204" pitchFamily="34" charset="0"/>
              </a:rPr>
              <a:t>En France, le Parlement a adopté, le 17/07/13, la loi sur l'indépendance du parquet. </a:t>
            </a:r>
            <a:r>
              <a:rPr lang="fr-FR" sz="1200" dirty="0"/>
              <a:t>Source : </a:t>
            </a:r>
            <a:r>
              <a:rPr lang="fr-FR" sz="1200" dirty="0">
                <a:hlinkClick r:id="rId5"/>
              </a:rPr>
              <a:t>http://www.lemonde.fr/societe/article/2013/07/16/le-parlement-adopte-la-loi-sur-l-independance-du-parquet_3448585_3224.html</a:t>
            </a:r>
            <a:r>
              <a:rPr lang="fr-FR" sz="1200" dirty="0"/>
              <a:t> </a:t>
            </a:r>
          </a:p>
          <a:p>
            <a:pPr marL="285750" indent="-285750" eaLnBrk="1" hangingPunct="1">
              <a:spcBef>
                <a:spcPct val="0"/>
              </a:spcBef>
              <a:defRPr/>
            </a:pPr>
            <a:r>
              <a:rPr lang="fr-FR" altLang="fr-FR" sz="1600" dirty="0">
                <a:latin typeface="Arial" panose="020B0604020202020204" pitchFamily="34" charset="0"/>
              </a:rPr>
              <a:t>Un accord d’échange automatiques d’informations sur les comptes bancaires a été ratifié entre 50 nations … Mais pour les comptes contenant plus de 250.000 $. (Note : dans le futur, il faudrait que ce montant baisse à 100.000 $).</a:t>
            </a:r>
          </a:p>
          <a:p>
            <a:pPr marL="285750" indent="-285750" eaLnBrk="1" hangingPunct="1">
              <a:spcBef>
                <a:spcPct val="0"/>
              </a:spcBef>
              <a:defRPr/>
            </a:pPr>
            <a:endParaRPr lang="fr-FR" altLang="fr-FR" sz="1600" dirty="0">
              <a:latin typeface="Arial" panose="020B0604020202020204"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817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818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15DDC2D-A850-457F-A344-B1CBEFCBDBFB}" type="slidenum">
              <a:rPr lang="fr-FR" altLang="fr-FR" sz="1200">
                <a:solidFill>
                  <a:srgbClr val="898989"/>
                </a:solidFill>
              </a:rPr>
              <a:pPr algn="r" eaLnBrk="1" hangingPunct="1">
                <a:spcBef>
                  <a:spcPct val="0"/>
                </a:spcBef>
                <a:buFontTx/>
                <a:buNone/>
              </a:pPr>
              <a:t>216</a:t>
            </a:fld>
            <a:endParaRPr lang="fr-FR" altLang="fr-FR" sz="1200">
              <a:solidFill>
                <a:srgbClr val="898989"/>
              </a:solidFill>
            </a:endParaRPr>
          </a:p>
        </p:txBody>
      </p:sp>
      <p:sp>
        <p:nvSpPr>
          <p:cNvPr id="149509" name="Text Box 5"/>
          <p:cNvSpPr txBox="1">
            <a:spLocks noChangeArrowheads="1"/>
          </p:cNvSpPr>
          <p:nvPr/>
        </p:nvSpPr>
        <p:spPr bwMode="auto">
          <a:xfrm>
            <a:off x="188912" y="790865"/>
            <a:ext cx="8713788" cy="586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800" b="1" u="sng" dirty="0">
                <a:latin typeface="Arial" panose="020B0604020202020204" pitchFamily="34" charset="0"/>
              </a:rPr>
              <a:t>Les solutions  contre la corruption (suite)</a:t>
            </a:r>
            <a:r>
              <a:rPr lang="fr-FR" altLang="fr-FR" sz="1800" dirty="0">
                <a:latin typeface="Arial" panose="020B0604020202020204" pitchFamily="34" charset="0"/>
              </a:rPr>
              <a:t> : </a:t>
            </a:r>
          </a:p>
          <a:p>
            <a:pPr algn="just" eaLnBrk="1" hangingPunct="1">
              <a:spcBef>
                <a:spcPct val="0"/>
              </a:spcBef>
              <a:buFontTx/>
              <a:buNone/>
              <a:defRPr/>
            </a:pPr>
            <a:endParaRPr lang="fr-FR" altLang="fr-FR" sz="1800" dirty="0">
              <a:latin typeface="Arial" panose="020B0604020202020204" pitchFamily="34" charset="0"/>
            </a:endParaRPr>
          </a:p>
          <a:p>
            <a:pPr algn="just" eaLnBrk="1" hangingPunct="1">
              <a:spcBef>
                <a:spcPct val="0"/>
              </a:spcBef>
              <a:buNone/>
              <a:defRPr/>
            </a:pPr>
            <a:r>
              <a:rPr lang="fr-FR" sz="1600" dirty="0"/>
              <a:t>Au début de décembre 2014, l’ONG </a:t>
            </a:r>
            <a:r>
              <a:rPr lang="fr-FR" sz="1600" b="1" dirty="0" err="1"/>
              <a:t>Transparency</a:t>
            </a:r>
            <a:r>
              <a:rPr lang="fr-FR" sz="1600" b="1" dirty="0"/>
              <a:t> International </a:t>
            </a:r>
            <a:r>
              <a:rPr lang="fr-FR" sz="1600" dirty="0"/>
              <a:t>vient de lancer </a:t>
            </a:r>
            <a:r>
              <a:rPr lang="fr-FR" sz="1600" dirty="0">
                <a:hlinkClick r:id="rId2"/>
              </a:rPr>
              <a:t>une plate-forme</a:t>
            </a:r>
            <a:r>
              <a:rPr lang="fr-FR" sz="1600" dirty="0"/>
              <a:t> pour inciter les citoyens français à agir contre ce problème. Sur le site Internet de l'opération, à l'ergonomie très simple, l'ONG propose "6 outils citoyens pour agir". A commencer par </a:t>
            </a:r>
            <a:r>
              <a:rPr lang="fr-FR" sz="1600" dirty="0">
                <a:hlinkClick r:id="rId3"/>
              </a:rPr>
              <a:t>une carte interactive</a:t>
            </a:r>
            <a:r>
              <a:rPr lang="fr-FR" sz="1600" dirty="0"/>
              <a:t> qui recense les condamnations d'élus dans des affaires de corruption (détournement de fonds publics, prise illégale d'intérêts, abus de biens sociaux, blanchiment, favoritisme, emplois fictifs...), et qui sera mise à jour en fonction de l'actualité.   </a:t>
            </a:r>
            <a:r>
              <a:rPr lang="fr-FR" sz="1600" dirty="0" err="1"/>
              <a:t>Transparency</a:t>
            </a:r>
            <a:r>
              <a:rPr lang="fr-FR" sz="1600" dirty="0"/>
              <a:t> propose un autre outil intéressant, qui permet aux citoyens de </a:t>
            </a:r>
            <a:r>
              <a:rPr lang="fr-FR" sz="1600" dirty="0">
                <a:hlinkClick r:id="rId4"/>
              </a:rPr>
              <a:t>signaler un conflit d'intérêts</a:t>
            </a:r>
            <a:r>
              <a:rPr lang="fr-FR" sz="1600" dirty="0"/>
              <a:t>, en se fondant sur </a:t>
            </a:r>
            <a:r>
              <a:rPr lang="fr-FR" sz="1600" dirty="0">
                <a:hlinkClick r:id="rId5"/>
              </a:rPr>
              <a:t>les déclarations d'intérêts des parlementaires</a:t>
            </a:r>
            <a:r>
              <a:rPr lang="fr-FR" sz="1600" dirty="0"/>
              <a:t> et des membres du gouvernement, récemment publiées </a:t>
            </a:r>
            <a:r>
              <a:rPr lang="fr-FR" sz="1600" dirty="0">
                <a:hlinkClick r:id="rId6"/>
              </a:rPr>
              <a:t>sur le site</a:t>
            </a:r>
            <a:r>
              <a:rPr lang="fr-FR" sz="1600" dirty="0"/>
              <a:t> de la Haute Autorité pour la transparence de la vie publique. L'ONG encourage aussi les citoyens qui détiendraient des informations sensibles à devenir des lanceurs d'alerte, et met à leur disposition </a:t>
            </a:r>
            <a:r>
              <a:rPr lang="fr-FR" sz="1600" dirty="0">
                <a:hlinkClick r:id="rId7"/>
              </a:rPr>
              <a:t>un guide pratique</a:t>
            </a:r>
            <a:r>
              <a:rPr lang="fr-FR" sz="1600" dirty="0"/>
              <a:t>. On y trouve une liste d'organisations qui pourraient leur venir en aide, des informations juridiques et des conseils pour leur éviter "</a:t>
            </a:r>
            <a:r>
              <a:rPr lang="fr-FR" sz="1600" i="1" dirty="0"/>
              <a:t>de commettre des erreurs qui les priveraient de la protection prévue par la loi</a:t>
            </a:r>
            <a:r>
              <a:rPr lang="fr-FR" sz="1600" dirty="0"/>
              <a:t>", peut-on lire sur le site. Enfin, la plate-forme incite les internautes à interpeller leurs élus, à suivre </a:t>
            </a:r>
            <a:r>
              <a:rPr lang="fr-FR" sz="1600" dirty="0">
                <a:hlinkClick r:id="rId8"/>
              </a:rPr>
              <a:t>un cours en ligne</a:t>
            </a:r>
            <a:r>
              <a:rPr lang="fr-FR" sz="1600" dirty="0"/>
              <a:t> sur la lutte contre la corruption et à consulter les positions des groupes d'intérêts, grâce à </a:t>
            </a:r>
            <a:r>
              <a:rPr lang="fr-FR" sz="1600" dirty="0">
                <a:hlinkClick r:id="rId9"/>
              </a:rPr>
              <a:t>un outil</a:t>
            </a:r>
            <a:r>
              <a:rPr lang="fr-FR" sz="1600" dirty="0"/>
              <a:t> développé en mai 2014 par le média Contexte.</a:t>
            </a:r>
          </a:p>
          <a:p>
            <a:pPr>
              <a:buNone/>
            </a:pPr>
            <a:r>
              <a:rPr lang="fr-FR" sz="1600" i="1" dirty="0"/>
              <a:t>Des conseils juridiques gratuits pour dénoncer la corruption </a:t>
            </a:r>
            <a:r>
              <a:rPr lang="fr-FR" sz="1600" dirty="0"/>
              <a:t>:L'antenne française de </a:t>
            </a:r>
            <a:r>
              <a:rPr lang="fr-FR" sz="1600" dirty="0" err="1"/>
              <a:t>Transparency</a:t>
            </a:r>
            <a:r>
              <a:rPr lang="fr-FR" sz="1600" dirty="0"/>
              <a:t> a publié </a:t>
            </a:r>
            <a:r>
              <a:rPr lang="fr-FR" sz="1600" dirty="0">
                <a:hlinkClick r:id="rId10"/>
              </a:rPr>
              <a:t>un guide à destination des futurs témoins d'actes de corruption</a:t>
            </a:r>
            <a:r>
              <a:rPr lang="fr-FR" sz="1600" dirty="0"/>
              <a:t>. Premier conseil : s'informer avant de les dénoncer. L'ONG liste entre autres les lieux où trouver des conseils juridiques gratuits : les "</a:t>
            </a:r>
            <a:r>
              <a:rPr lang="fr-FR" sz="1600" dirty="0">
                <a:hlinkClick r:id="rId11"/>
              </a:rPr>
              <a:t>Maisons de la justice et du droit</a:t>
            </a:r>
            <a:r>
              <a:rPr lang="fr-FR" sz="1600" dirty="0"/>
              <a:t>" (près d'une centaine répartie sur tout le territoire), l'association de juristes "</a:t>
            </a:r>
            <a:r>
              <a:rPr lang="fr-FR" sz="1600" dirty="0">
                <a:hlinkClick r:id="rId12"/>
              </a:rPr>
              <a:t>Droits d'urgence</a:t>
            </a:r>
            <a:r>
              <a:rPr lang="fr-FR" sz="1600" dirty="0"/>
              <a:t>" ou encore les "</a:t>
            </a:r>
            <a:r>
              <a:rPr lang="fr-FR" sz="1600" dirty="0">
                <a:hlinkClick r:id="rId13"/>
              </a:rPr>
              <a:t>cliniques du droit</a:t>
            </a:r>
            <a:r>
              <a:rPr lang="fr-FR" sz="1600" dirty="0"/>
              <a:t>" - des permanences juridiques tenues dans plusieurs universités. Adresse de la plateforme : </a:t>
            </a:r>
            <a:r>
              <a:rPr lang="fr-FR" sz="1600" dirty="0">
                <a:hlinkClick r:id="rId2"/>
              </a:rPr>
              <a:t>http://www.agircontrelacorruption.fr/</a:t>
            </a:r>
            <a:r>
              <a:rPr lang="fr-FR" sz="1600" dirty="0"/>
              <a:t> </a:t>
            </a:r>
          </a:p>
        </p:txBody>
      </p:sp>
    </p:spTree>
    <p:extLst>
      <p:ext uri="{BB962C8B-B14F-4D97-AF65-F5344CB8AC3E}">
        <p14:creationId xmlns:p14="http://schemas.microsoft.com/office/powerpoint/2010/main" val="33497505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817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818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15DDC2D-A850-457F-A344-B1CBEFCBDBFB}" type="slidenum">
              <a:rPr lang="fr-FR" altLang="fr-FR" sz="1200">
                <a:solidFill>
                  <a:srgbClr val="898989"/>
                </a:solidFill>
              </a:rPr>
              <a:pPr algn="r" eaLnBrk="1" hangingPunct="1">
                <a:spcBef>
                  <a:spcPct val="0"/>
                </a:spcBef>
                <a:buFontTx/>
                <a:buNone/>
              </a:pPr>
              <a:t>217</a:t>
            </a:fld>
            <a:endParaRPr lang="fr-FR" altLang="fr-FR" sz="1200">
              <a:solidFill>
                <a:srgbClr val="898989"/>
              </a:solidFill>
            </a:endParaRPr>
          </a:p>
        </p:txBody>
      </p:sp>
      <p:sp>
        <p:nvSpPr>
          <p:cNvPr id="149509" name="Text Box 5"/>
          <p:cNvSpPr txBox="1">
            <a:spLocks noChangeArrowheads="1"/>
          </p:cNvSpPr>
          <p:nvPr/>
        </p:nvSpPr>
        <p:spPr bwMode="auto">
          <a:xfrm>
            <a:off x="188912" y="790866"/>
            <a:ext cx="87137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800" b="1" u="sng" dirty="0">
                <a:latin typeface="Arial" panose="020B0604020202020204" pitchFamily="34" charset="0"/>
              </a:rPr>
              <a:t>Les solutions  contre la corruption (suite)</a:t>
            </a:r>
            <a:r>
              <a:rPr lang="fr-FR" altLang="fr-FR" sz="1800" dirty="0">
                <a:latin typeface="Arial" panose="020B0604020202020204" pitchFamily="34" charset="0"/>
              </a:rPr>
              <a:t> : </a:t>
            </a:r>
          </a:p>
          <a:p>
            <a:pPr algn="just" eaLnBrk="1" hangingPunct="1">
              <a:spcBef>
                <a:spcPct val="0"/>
              </a:spcBef>
              <a:buFontTx/>
              <a:buNone/>
              <a:defRPr/>
            </a:pPr>
            <a:endParaRPr lang="fr-FR" altLang="fr-FR" sz="1800" dirty="0">
              <a:latin typeface="Arial" panose="020B0604020202020204"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3173031141"/>
              </p:ext>
            </p:extLst>
          </p:nvPr>
        </p:nvGraphicFramePr>
        <p:xfrm>
          <a:off x="683570" y="1397000"/>
          <a:ext cx="8064897" cy="3472160"/>
        </p:xfrm>
        <a:graphic>
          <a:graphicData uri="http://schemas.openxmlformats.org/drawingml/2006/table">
            <a:tbl>
              <a:tblPr firstRow="1" bandRow="1">
                <a:tableStyleId>{2D5ABB26-0587-4C30-8999-92F81FD0307C}</a:tableStyleId>
              </a:tblPr>
              <a:tblGrid>
                <a:gridCol w="2613624">
                  <a:extLst>
                    <a:ext uri="{9D8B030D-6E8A-4147-A177-3AD203B41FA5}">
                      <a16:colId xmlns:a16="http://schemas.microsoft.com/office/drawing/2014/main" val="20000"/>
                    </a:ext>
                  </a:extLst>
                </a:gridCol>
                <a:gridCol w="2837649">
                  <a:extLst>
                    <a:ext uri="{9D8B030D-6E8A-4147-A177-3AD203B41FA5}">
                      <a16:colId xmlns:a16="http://schemas.microsoft.com/office/drawing/2014/main" val="20001"/>
                    </a:ext>
                  </a:extLst>
                </a:gridCol>
                <a:gridCol w="2613624">
                  <a:extLst>
                    <a:ext uri="{9D8B030D-6E8A-4147-A177-3AD203B41FA5}">
                      <a16:colId xmlns:a16="http://schemas.microsoft.com/office/drawing/2014/main" val="20002"/>
                    </a:ext>
                  </a:extLst>
                </a:gridCol>
              </a:tblGrid>
              <a:tr h="1736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b="1" i="0" u="none" strike="noStrike" kern="1200" cap="all" dirty="0">
                          <a:solidFill>
                            <a:schemeClr val="tx1"/>
                          </a:solidFill>
                          <a:effectLst/>
                          <a:latin typeface="+mn-lt"/>
                          <a:ea typeface="+mn-ea"/>
                          <a:cs typeface="+mn-cs"/>
                          <a:hlinkClick r:id="rId2"/>
                        </a:rPr>
                        <a:t>SIGNALER UN CONFLIT D’INTÉRÊTS</a:t>
                      </a:r>
                      <a:endParaRPr lang="fr-FR" sz="1900" b="1" i="0" u="none" strike="noStrike" kern="1200" cap="all" dirty="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r-FR" sz="1900" b="1" i="0" u="none" strike="noStrike" kern="1200" cap="all"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b="1" i="0" u="none" strike="noStrike" kern="1200" cap="all" dirty="0">
                          <a:solidFill>
                            <a:schemeClr val="tx1"/>
                          </a:solidFill>
                          <a:effectLst/>
                          <a:latin typeface="+mn-lt"/>
                          <a:ea typeface="+mn-ea"/>
                          <a:cs typeface="+mn-cs"/>
                          <a:hlinkClick r:id="rId3"/>
                        </a:rPr>
                        <a:t>ENCOURAGER MES ÉLUS À ÊTRE EXEMPLAIRES</a:t>
                      </a:r>
                      <a:endParaRPr lang="fr-FR" sz="1900" b="1" i="0" u="none" strike="noStrike" kern="1200" cap="all" dirty="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r-FR" sz="1900" b="1" i="0" u="none" strike="noStrike" kern="1200" cap="all"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b="1" i="0" u="none" strike="noStrike" kern="1200" cap="all" dirty="0">
                          <a:solidFill>
                            <a:schemeClr val="tx1"/>
                          </a:solidFill>
                          <a:effectLst/>
                          <a:latin typeface="+mn-lt"/>
                          <a:ea typeface="+mn-ea"/>
                          <a:cs typeface="+mn-cs"/>
                          <a:hlinkClick r:id="rId4"/>
                        </a:rPr>
                        <a:t>VISUALISER LA CORRUPTION EN France</a:t>
                      </a:r>
                      <a:endParaRPr lang="fr-FR" sz="1900" b="1" i="0" u="none" strike="noStrike" kern="1200" cap="all" dirty="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r-FR" sz="1900" b="1" i="0" u="none" strike="noStrike" kern="1200" cap="all"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36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b="1" i="0" u="none" strike="noStrike" kern="1200" cap="all" dirty="0">
                          <a:solidFill>
                            <a:schemeClr val="tx1"/>
                          </a:solidFill>
                          <a:effectLst/>
                          <a:latin typeface="+mn-lt"/>
                          <a:ea typeface="+mn-ea"/>
                          <a:cs typeface="+mn-cs"/>
                          <a:hlinkClick r:id="rId5"/>
                        </a:rPr>
                        <a:t>ACCÉDER AUX POSITIONS DES GROUPES D’INTÉRÊTS</a:t>
                      </a:r>
                      <a:endParaRPr lang="fr-FR" sz="1900" b="1" i="0" u="none" strike="noStrike" kern="1200" cap="all" dirty="0">
                        <a:solidFill>
                          <a:schemeClr val="tx1"/>
                        </a:solidFill>
                        <a:effectLst/>
                        <a:latin typeface="+mn-lt"/>
                        <a:ea typeface="+mn-ea"/>
                        <a:cs typeface="+mn-cs"/>
                      </a:endParaRPr>
                    </a:p>
                    <a:p>
                      <a:pPr algn="ctr"/>
                      <a:endParaRPr lang="fr-FR"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b="1" i="0" u="none" strike="noStrike" kern="1200" cap="all" dirty="0">
                          <a:solidFill>
                            <a:schemeClr val="tx1"/>
                          </a:solidFill>
                          <a:effectLst/>
                          <a:latin typeface="+mn-lt"/>
                          <a:ea typeface="+mn-ea"/>
                          <a:cs typeface="+mn-cs"/>
                          <a:hlinkClick r:id="rId6"/>
                        </a:rPr>
                        <a:t>LANCER L’ALERTE</a:t>
                      </a:r>
                      <a:endParaRPr lang="fr-FR" sz="1900" b="1" i="0" u="none" strike="noStrike" kern="1200" cap="all" dirty="0">
                        <a:solidFill>
                          <a:schemeClr val="tx1"/>
                        </a:solidFill>
                        <a:effectLst/>
                        <a:latin typeface="+mn-lt"/>
                        <a:ea typeface="+mn-ea"/>
                        <a:cs typeface="+mn-cs"/>
                      </a:endParaRPr>
                    </a:p>
                    <a:p>
                      <a:pPr algn="ctr"/>
                      <a:endParaRPr lang="fr-FR"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b="1" i="0" u="none" strike="noStrike" kern="1200" cap="all" dirty="0">
                          <a:solidFill>
                            <a:schemeClr val="tx1"/>
                          </a:solidFill>
                          <a:effectLst/>
                          <a:latin typeface="+mn-lt"/>
                          <a:ea typeface="+mn-ea"/>
                          <a:cs typeface="+mn-cs"/>
                          <a:hlinkClick r:id="rId7"/>
                        </a:rPr>
                        <a:t>ME FORMER À LA LUTTE CONTRE LA CORRUPTION</a:t>
                      </a:r>
                      <a:endParaRPr lang="fr-FR" sz="1900" b="1" i="0" u="none" strike="noStrike" kern="1200" cap="all" dirty="0">
                        <a:solidFill>
                          <a:schemeClr val="tx1"/>
                        </a:solidFill>
                        <a:effectLst/>
                        <a:latin typeface="+mn-lt"/>
                        <a:ea typeface="+mn-ea"/>
                        <a:cs typeface="+mn-cs"/>
                      </a:endParaRPr>
                    </a:p>
                    <a:p>
                      <a:pPr algn="ctr"/>
                      <a:endParaRPr lang="fr-FR"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1896269" y="4894772"/>
            <a:ext cx="5940152" cy="461665"/>
          </a:xfrm>
          <a:prstGeom prst="rect">
            <a:avLst/>
          </a:prstGeom>
        </p:spPr>
        <p:txBody>
          <a:bodyPr wrap="square">
            <a:spAutoFit/>
          </a:bodyPr>
          <a:lstStyle/>
          <a:p>
            <a:pPr algn="ctr"/>
            <a:r>
              <a:rPr lang="fr-FR" sz="1200" dirty="0"/>
              <a:t> </a:t>
            </a:r>
            <a:r>
              <a:rPr lang="fr-FR" sz="1200" dirty="0">
                <a:hlinkClick r:id="rId8"/>
              </a:rPr>
              <a:t>Plate-forme </a:t>
            </a:r>
            <a:r>
              <a:rPr lang="fr-FR" sz="1200" dirty="0"/>
              <a:t>de </a:t>
            </a:r>
            <a:r>
              <a:rPr lang="fr-FR" sz="1200" b="1" dirty="0" err="1"/>
              <a:t>Transparency</a:t>
            </a:r>
            <a:r>
              <a:rPr lang="fr-FR" sz="1200" b="1" dirty="0"/>
              <a:t> International </a:t>
            </a:r>
            <a:r>
              <a:rPr lang="fr-FR" sz="1200" dirty="0"/>
              <a:t>pour aider les citoyens à lutter contre la corruption; Source : </a:t>
            </a:r>
            <a:r>
              <a:rPr lang="fr-FR" sz="1200" dirty="0">
                <a:hlinkClick r:id="rId8"/>
              </a:rPr>
              <a:t>http://www.agircontrelacorruption.fr/</a:t>
            </a:r>
            <a:r>
              <a:rPr lang="fr-FR" sz="1200" dirty="0"/>
              <a:t> </a:t>
            </a:r>
          </a:p>
        </p:txBody>
      </p:sp>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794" y="2060850"/>
            <a:ext cx="742950" cy="866775"/>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4360" y="2124333"/>
            <a:ext cx="1066800" cy="781051"/>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9071" y="4005064"/>
            <a:ext cx="942975" cy="857251"/>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7176" y="2036211"/>
            <a:ext cx="837193" cy="858659"/>
          </a:xfrm>
          <a:prstGeom prst="rect">
            <a:avLst/>
          </a:prstGeom>
        </p:spPr>
      </p:pic>
      <p:pic>
        <p:nvPicPr>
          <p:cNvPr id="9" name="Imag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2175" y="3547864"/>
            <a:ext cx="1047750" cy="914400"/>
          </a:xfrm>
          <a:prstGeom prst="rect">
            <a:avLst/>
          </a:prstGeom>
        </p:spPr>
      </p:pic>
      <p:pic>
        <p:nvPicPr>
          <p:cNvPr id="10" name="Imag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61177" y="3789040"/>
            <a:ext cx="1133475" cy="781051"/>
          </a:xfrm>
          <a:prstGeom prst="rect">
            <a:avLst/>
          </a:prstGeom>
        </p:spPr>
      </p:pic>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506" y="5364891"/>
            <a:ext cx="2064119" cy="1356208"/>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5077" y="5520043"/>
            <a:ext cx="3857625" cy="1181100"/>
          </a:xfrm>
          <a:prstGeom prst="rect">
            <a:avLst/>
          </a:prstGeom>
        </p:spPr>
      </p:pic>
      <p:sp>
        <p:nvSpPr>
          <p:cNvPr id="14" name="ZoneTexte 13"/>
          <p:cNvSpPr txBox="1"/>
          <p:nvPr/>
        </p:nvSpPr>
        <p:spPr>
          <a:xfrm>
            <a:off x="2627786" y="5661249"/>
            <a:ext cx="2238561" cy="830997"/>
          </a:xfrm>
          <a:prstGeom prst="rect">
            <a:avLst/>
          </a:prstGeom>
          <a:noFill/>
        </p:spPr>
        <p:txBody>
          <a:bodyPr wrap="square" rtlCol="0">
            <a:spAutoFit/>
          </a:bodyPr>
          <a:lstStyle/>
          <a:p>
            <a:pPr algn="r"/>
            <a:r>
              <a:rPr lang="fr-FR" sz="1200" dirty="0"/>
              <a:t>Politique de lutte contre la corruption, annoncé par l’opérateur Orange : vœux pieux ou réalité ? </a:t>
            </a:r>
            <a:r>
              <a:rPr lang="fr-FR" sz="1200" dirty="0">
                <a:latin typeface="Calibri" panose="020F0502020204030204" pitchFamily="34" charset="0"/>
              </a:rPr>
              <a:t>→</a:t>
            </a:r>
            <a:r>
              <a:rPr lang="fr-FR" sz="1200" dirty="0"/>
              <a:t> </a:t>
            </a:r>
          </a:p>
        </p:txBody>
      </p:sp>
    </p:spTree>
    <p:extLst>
      <p:ext uri="{BB962C8B-B14F-4D97-AF65-F5344CB8AC3E}">
        <p14:creationId xmlns:p14="http://schemas.microsoft.com/office/powerpoint/2010/main" val="62268031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79203"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7920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A4D8DB0-543F-4D2B-85EF-C06CF6699997}" type="slidenum">
              <a:rPr lang="fr-FR" altLang="fr-FR" sz="1200">
                <a:solidFill>
                  <a:srgbClr val="898989"/>
                </a:solidFill>
              </a:rPr>
              <a:pPr algn="r" eaLnBrk="1" hangingPunct="1">
                <a:spcBef>
                  <a:spcPct val="0"/>
                </a:spcBef>
                <a:buFontTx/>
                <a:buNone/>
              </a:pPr>
              <a:t>218</a:t>
            </a:fld>
            <a:endParaRPr lang="fr-FR" altLang="fr-FR" sz="1200">
              <a:solidFill>
                <a:srgbClr val="898989"/>
              </a:solidFill>
            </a:endParaRPr>
          </a:p>
        </p:txBody>
      </p:sp>
      <p:sp>
        <p:nvSpPr>
          <p:cNvPr id="179205" name="Text Box 5"/>
          <p:cNvSpPr txBox="1">
            <a:spLocks noChangeArrowheads="1"/>
          </p:cNvSpPr>
          <p:nvPr/>
        </p:nvSpPr>
        <p:spPr bwMode="auto">
          <a:xfrm>
            <a:off x="250825" y="981075"/>
            <a:ext cx="871378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u="sng" dirty="0">
                <a:latin typeface="Arial" panose="020B0604020202020204" pitchFamily="34" charset="0"/>
              </a:rPr>
              <a:t>Les solutions  contre la corruption (suite)</a:t>
            </a:r>
            <a:r>
              <a:rPr lang="fr-FR" altLang="fr-FR" sz="1800" dirty="0">
                <a:latin typeface="Arial" panose="020B0604020202020204" pitchFamily="34" charset="0"/>
              </a:rPr>
              <a:t> : </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pPr>
            <a:r>
              <a:rPr lang="fr-FR" altLang="fr-FR" sz="1600" dirty="0">
                <a:latin typeface="Arial" panose="020B0604020202020204" pitchFamily="34" charset="0"/>
              </a:rPr>
              <a:t> </a:t>
            </a:r>
            <a:r>
              <a:rPr lang="fr-FR" altLang="fr-FR" sz="1600" i="1" dirty="0">
                <a:latin typeface="Arial" panose="020B0604020202020204" pitchFamily="34" charset="0"/>
              </a:rPr>
              <a:t>Obliger les compagnies pétrolières et minières à publier leurs transactions sur le continent africain pour porter un coup à la corruption</a:t>
            </a:r>
            <a:r>
              <a:rPr lang="fr-FR" altLang="fr-FR" sz="1600" dirty="0">
                <a:latin typeface="Arial" panose="020B0604020202020204" pitchFamily="34" charset="0"/>
              </a:rPr>
              <a:t>, comme l’ont fait les Etats-Unis, dans leur récente loi de finance (proposition de l’ONG ONE). </a:t>
            </a:r>
          </a:p>
          <a:p>
            <a:pPr eaLnBrk="1" hangingPunct="1">
              <a:spcBef>
                <a:spcPct val="0"/>
              </a:spcBef>
            </a:pPr>
            <a:r>
              <a:rPr lang="fr-FR" altLang="fr-FR" sz="1600" dirty="0">
                <a:latin typeface="Arial" panose="020B0604020202020204" pitchFamily="34" charset="0"/>
              </a:rPr>
              <a:t> Orienter l’aide publique au développement sur les programmes les plus efficaces et les mieux contrôlés au plan de leurs dépenses (proposition de ONE) (+).</a:t>
            </a:r>
          </a:p>
          <a:p>
            <a:pPr algn="just" eaLnBrk="1" hangingPunct="1">
              <a:spcBef>
                <a:spcPct val="0"/>
              </a:spcBef>
            </a:pPr>
            <a:r>
              <a:rPr lang="fr-FR" altLang="fr-FR" sz="1600" dirty="0">
                <a:latin typeface="Arial" panose="020B0604020202020204" pitchFamily="34" charset="0"/>
              </a:rPr>
              <a:t> Un élément du dispositif de lutte contre la corruption est constitué par </a:t>
            </a:r>
            <a:r>
              <a:rPr lang="fr-FR" altLang="fr-FR" sz="1600" b="1" dirty="0">
                <a:latin typeface="Arial" panose="020B0604020202020204" pitchFamily="34" charset="0"/>
              </a:rPr>
              <a:t>l’Initiative pour la restitution des avoirs volé</a:t>
            </a:r>
            <a:r>
              <a:rPr lang="fr-FR" altLang="fr-FR" sz="1600" dirty="0">
                <a:latin typeface="Arial" panose="020B0604020202020204" pitchFamily="34" charset="0"/>
              </a:rPr>
              <a:t>s (</a:t>
            </a:r>
            <a:r>
              <a:rPr lang="fr-FR" altLang="fr-FR" sz="1600" b="1" dirty="0">
                <a:latin typeface="Arial" panose="020B0604020202020204" pitchFamily="34" charset="0"/>
              </a:rPr>
              <a:t>Initiative </a:t>
            </a:r>
            <a:r>
              <a:rPr lang="fr-FR" altLang="fr-FR" sz="1600" b="1" dirty="0" err="1">
                <a:latin typeface="Arial" panose="020B0604020202020204" pitchFamily="34" charset="0"/>
              </a:rPr>
              <a:t>StAR</a:t>
            </a:r>
            <a:r>
              <a:rPr lang="fr-FR" altLang="fr-FR" sz="1600" dirty="0">
                <a:latin typeface="Arial" panose="020B0604020202020204" pitchFamily="34" charset="0"/>
              </a:rPr>
              <a:t>), que la Banque mondiale a lancée en collaboration avec l’Office des Nations Unies contre la drogue et le crime. Elle tente de faire disparaître les zones d’impunité (paradis fiscaux), pour les fonds frauduleux.</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 Pour info : Les Etats-Unis ont mis en place depuis le 1er octobre 1996 les dispositions anti-corruption suivantes dans les contrats financés par l'USAID (</a:t>
            </a:r>
            <a:r>
              <a:rPr lang="fr-FR" altLang="fr-FR" sz="1400" b="1" dirty="0">
                <a:latin typeface="Arial" panose="020B0604020202020204" pitchFamily="34" charset="0"/>
                <a:hlinkClick r:id="rId2"/>
              </a:rPr>
              <a:t>Agence des États-Unis pour le développement international</a:t>
            </a:r>
            <a:r>
              <a:rPr lang="fr-FR" altLang="fr-FR" sz="1400" dirty="0">
                <a:latin typeface="Arial" panose="020B0604020202020204" pitchFamily="34" charset="0"/>
              </a:rPr>
              <a:t>) pour la fourniture aux pays d'accueil de services techniques et professionnels, d'équipement ou de matériel : Aucune offre ou rémunération, aucun paiement ou avantage d'aucune sorte constituant un acte illicite ou une pratique de corruption ne sera accordé, directement ou indirectement, en vue ou en contrepartie de la conclusion du présent contrat. Tout acte de cette nature est un motif suffisant pour justifier l'annulation du contrat et pour engager les actions appropriées devant des juridictions civiles et/ou pénales, selon le cas (source OCDE).</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4" y="5589242"/>
            <a:ext cx="3895725" cy="1171575"/>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250825" y="404813"/>
            <a:ext cx="4033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a:t>
            </a:r>
          </a:p>
        </p:txBody>
      </p:sp>
      <p:sp>
        <p:nvSpPr>
          <p:cNvPr id="18022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022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89866DB-0EB2-46F0-B208-214975F1E7A2}" type="slidenum">
              <a:rPr lang="fr-FR" altLang="fr-FR" sz="1200">
                <a:solidFill>
                  <a:srgbClr val="898989"/>
                </a:solidFill>
              </a:rPr>
              <a:pPr algn="r" eaLnBrk="1" hangingPunct="1">
                <a:spcBef>
                  <a:spcPct val="0"/>
                </a:spcBef>
                <a:buFontTx/>
                <a:buNone/>
              </a:pPr>
              <a:t>219</a:t>
            </a:fld>
            <a:endParaRPr lang="fr-FR" altLang="fr-FR" sz="1200">
              <a:solidFill>
                <a:srgbClr val="898989"/>
              </a:solidFill>
            </a:endParaRPr>
          </a:p>
        </p:txBody>
      </p:sp>
      <p:sp>
        <p:nvSpPr>
          <p:cNvPr id="180229" name="Text Box 5"/>
          <p:cNvSpPr txBox="1">
            <a:spLocks noChangeArrowheads="1"/>
          </p:cNvSpPr>
          <p:nvPr/>
        </p:nvSpPr>
        <p:spPr bwMode="auto">
          <a:xfrm>
            <a:off x="250825" y="981077"/>
            <a:ext cx="87137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fr-FR" altLang="fr-FR" sz="1800" b="1" u="sng">
                <a:latin typeface="Arial" panose="020B0604020202020204" pitchFamily="34" charset="0"/>
              </a:rPr>
              <a:t>Les solutions  contre la corruption (suite)</a:t>
            </a:r>
            <a:r>
              <a:rPr lang="fr-FR" altLang="fr-FR" sz="1800">
                <a:latin typeface="Arial" panose="020B0604020202020204" pitchFamily="34" charset="0"/>
              </a:rPr>
              <a:t> : </a:t>
            </a:r>
          </a:p>
          <a:p>
            <a:pPr algn="just" eaLnBrk="1" hangingPunct="1">
              <a:spcBef>
                <a:spcPct val="50000"/>
              </a:spcBef>
              <a:buFontTx/>
              <a:buNone/>
            </a:pPr>
            <a:r>
              <a:rPr lang="fr-FR" altLang="fr-FR" sz="1800">
                <a:latin typeface="Arial" panose="020B0604020202020204" pitchFamily="34" charset="0"/>
              </a:rPr>
              <a:t>L’exemple du REN-LAC, une ONG anti-corruption du Burkina Faso, : </a:t>
            </a:r>
          </a:p>
          <a:p>
            <a:pPr algn="just" eaLnBrk="1" hangingPunct="1">
              <a:spcBef>
                <a:spcPct val="50000"/>
              </a:spcBef>
              <a:buFontTx/>
              <a:buChar char="•"/>
            </a:pPr>
            <a:r>
              <a:rPr lang="fr-FR" altLang="fr-FR" sz="1400">
                <a:latin typeface="Arial" panose="020B0604020202020204" pitchFamily="34" charset="0"/>
              </a:rPr>
              <a:t>Le </a:t>
            </a:r>
            <a:r>
              <a:rPr lang="fr-FR" altLang="fr-FR" sz="1400" i="1">
                <a:latin typeface="Arial" panose="020B0604020202020204" pitchFamily="34" charset="0"/>
              </a:rPr>
              <a:t>REN-LAC</a:t>
            </a:r>
            <a:r>
              <a:rPr lang="fr-FR" altLang="fr-FR" sz="1400">
                <a:latin typeface="Arial" panose="020B0604020202020204" pitchFamily="34" charset="0"/>
              </a:rPr>
              <a:t> mène des enquêtes et des sondages auprès des usagers et du personnel afin de publier un rapport annuel sur l'Etat de la corruption au Burkina Faso, dans les 10 secteurs suivants : </a:t>
            </a:r>
          </a:p>
        </p:txBody>
      </p:sp>
      <p:graphicFrame>
        <p:nvGraphicFramePr>
          <p:cNvPr id="9" name="Group 25"/>
          <p:cNvGraphicFramePr>
            <a:graphicFrameLocks noGrp="1"/>
          </p:cNvGraphicFramePr>
          <p:nvPr/>
        </p:nvGraphicFramePr>
        <p:xfrm>
          <a:off x="323852" y="2349501"/>
          <a:ext cx="8569325" cy="1234490"/>
        </p:xfrm>
        <a:graphic>
          <a:graphicData uri="http://schemas.openxmlformats.org/drawingml/2006/table">
            <a:tbl>
              <a:tblPr/>
              <a:tblGrid>
                <a:gridCol w="3686175">
                  <a:extLst>
                    <a:ext uri="{9D8B030D-6E8A-4147-A177-3AD203B41FA5}">
                      <a16:colId xmlns:a16="http://schemas.microsoft.com/office/drawing/2014/main" val="20000"/>
                    </a:ext>
                  </a:extLst>
                </a:gridCol>
                <a:gridCol w="4883150">
                  <a:extLst>
                    <a:ext uri="{9D8B030D-6E8A-4147-A177-3AD203B41FA5}">
                      <a16:colId xmlns:a16="http://schemas.microsoft.com/office/drawing/2014/main" val="20001"/>
                    </a:ext>
                  </a:extLst>
                </a:gridCol>
              </a:tblGrid>
              <a:tr h="120909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les douanes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la sécurité (la police, la gendarmerie)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les marchés publics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les mairies (services décentralisés)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les médias </a:t>
                      </a:r>
                    </a:p>
                  </a:txBody>
                  <a:tcPr marT="45745" marB="457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l'éducation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la justice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les impôts et la fiscalité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l'administration publique (services centraux)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fr-FR" sz="1500" b="0" i="0" u="none" strike="noStrike" cap="none" normalizeH="0" baseline="0" dirty="0">
                          <a:ln>
                            <a:noFill/>
                          </a:ln>
                          <a:solidFill>
                            <a:srgbClr val="002060"/>
                          </a:solidFill>
                          <a:effectLst/>
                          <a:latin typeface="Arial" charset="0"/>
                          <a:ea typeface="Times New Roman" pitchFamily="18" charset="0"/>
                          <a:cs typeface="Arial" charset="0"/>
                        </a:rPr>
                        <a:t>la santé </a:t>
                      </a:r>
                    </a:p>
                  </a:txBody>
                  <a:tcPr marT="45745" marB="457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80238" name="Text Box 23"/>
          <p:cNvSpPr txBox="1">
            <a:spLocks noChangeArrowheads="1"/>
          </p:cNvSpPr>
          <p:nvPr/>
        </p:nvSpPr>
        <p:spPr bwMode="auto">
          <a:xfrm>
            <a:off x="179390" y="3644901"/>
            <a:ext cx="8785225"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Char char="•"/>
            </a:pPr>
            <a:r>
              <a:rPr lang="fr-FR" altLang="fr-FR" sz="1400">
                <a:latin typeface="Arial" panose="020B0604020202020204" pitchFamily="34" charset="0"/>
              </a:rPr>
              <a:t>Le </a:t>
            </a:r>
            <a:r>
              <a:rPr lang="fr-FR" altLang="fr-FR" sz="1400" i="1">
                <a:latin typeface="Arial" panose="020B0604020202020204" pitchFamily="34" charset="0"/>
              </a:rPr>
              <a:t>REN-LAC</a:t>
            </a:r>
            <a:r>
              <a:rPr lang="fr-FR" altLang="fr-FR" sz="1400">
                <a:latin typeface="Arial" panose="020B0604020202020204" pitchFamily="34" charset="0"/>
              </a:rPr>
              <a:t> réalise des émissions mensuelles et hebdomadaires dans les radios, publie des articles dans des quotidiens comme « L'Observateur Paalga » (« Corruption dans la Cité ») ou encore sur Internet.</a:t>
            </a:r>
          </a:p>
          <a:p>
            <a:pPr algn="just" eaLnBrk="1" hangingPunct="1">
              <a:spcBef>
                <a:spcPct val="50000"/>
              </a:spcBef>
              <a:buFontTx/>
              <a:buChar char="•"/>
            </a:pPr>
            <a:r>
              <a:rPr lang="fr-FR" altLang="fr-FR" sz="1400">
                <a:latin typeface="Arial" panose="020B0604020202020204" pitchFamily="34" charset="0"/>
              </a:rPr>
              <a:t>Il met en scène des pièces de théâtre sur la corruption, en provinces. </a:t>
            </a:r>
          </a:p>
          <a:p>
            <a:pPr algn="just" eaLnBrk="1" hangingPunct="1">
              <a:spcBef>
                <a:spcPct val="50000"/>
              </a:spcBef>
              <a:buFontTx/>
              <a:buChar char="•"/>
            </a:pPr>
            <a:r>
              <a:rPr lang="fr-FR" altLang="fr-FR" sz="1400">
                <a:latin typeface="Arial" panose="020B0604020202020204" pitchFamily="34" charset="0"/>
              </a:rPr>
              <a:t>Le </a:t>
            </a:r>
            <a:r>
              <a:rPr lang="fr-FR" altLang="fr-FR" sz="1400" i="1">
                <a:latin typeface="Arial" panose="020B0604020202020204" pitchFamily="34" charset="0"/>
              </a:rPr>
              <a:t>REN-LAC</a:t>
            </a:r>
            <a:r>
              <a:rPr lang="fr-FR" altLang="fr-FR" sz="1400">
                <a:latin typeface="Arial" panose="020B0604020202020204" pitchFamily="34" charset="0"/>
              </a:rPr>
              <a:t> organise également des conférences et des séminaires sur la lutte contre la corruption.</a:t>
            </a:r>
          </a:p>
          <a:p>
            <a:pPr algn="just" eaLnBrk="1" hangingPunct="1">
              <a:spcBef>
                <a:spcPct val="50000"/>
              </a:spcBef>
              <a:buFontTx/>
              <a:buChar char="•"/>
            </a:pPr>
            <a:r>
              <a:rPr lang="fr-FR" altLang="fr-FR" sz="1400">
                <a:latin typeface="Arial" panose="020B0604020202020204" pitchFamily="34" charset="0"/>
              </a:rPr>
              <a:t>Il travaille sur la conscientisation et la sensibilisation de la population à travers des activités telles qu'un "théâtre-forum" et des bandes-dessinées pour enfant.</a:t>
            </a:r>
          </a:p>
          <a:p>
            <a:pPr eaLnBrk="1" hangingPunct="1">
              <a:spcBef>
                <a:spcPct val="50000"/>
              </a:spcBef>
              <a:buFontTx/>
              <a:buChar char="•"/>
            </a:pPr>
            <a:r>
              <a:rPr lang="fr-FR" altLang="fr-FR" sz="1400">
                <a:latin typeface="Arial" panose="020B0604020202020204" pitchFamily="34" charset="0"/>
              </a:rPr>
              <a:t>Il lutte pour la dissémination de l’information, car le manque de transparence et la pauvreté engendrent souvent la corruption </a:t>
            </a:r>
            <a:r>
              <a:rPr lang="fr-FR" altLang="fr-FR" sz="1400" u="sng">
                <a:latin typeface="Arial" panose="020B0604020202020204" pitchFamily="34" charset="0"/>
              </a:rPr>
              <a:t>[1]</a:t>
            </a:r>
            <a:r>
              <a:rPr lang="fr-FR" altLang="fr-FR" sz="1400">
                <a:latin typeface="Arial" panose="020B0604020202020204" pitchFamily="34" charset="0"/>
              </a:rPr>
              <a:t>. </a:t>
            </a:r>
            <a:br>
              <a:rPr lang="fr-FR" altLang="fr-FR" sz="1400">
                <a:latin typeface="Arial" panose="020B0604020202020204" pitchFamily="34" charset="0"/>
              </a:rPr>
            </a:br>
            <a:r>
              <a:rPr lang="fr-FR" altLang="fr-FR" sz="1200" u="sng">
                <a:latin typeface="Arial" panose="020B0604020202020204" pitchFamily="34" charset="0"/>
              </a:rPr>
              <a:t>[1]</a:t>
            </a:r>
            <a:r>
              <a:rPr lang="fr-FR" altLang="fr-FR" sz="1200">
                <a:latin typeface="Arial" panose="020B0604020202020204" pitchFamily="34" charset="0"/>
              </a:rPr>
              <a:t> Source : </a:t>
            </a:r>
            <a:r>
              <a:rPr lang="fr-FR" altLang="fr-FR" sz="1200">
                <a:latin typeface="Arial" panose="020B0604020202020204" pitchFamily="34" charset="0"/>
                <a:hlinkClick r:id="rId2"/>
              </a:rPr>
              <a:t>http://courantsdefemmes.free.fr/Assoces/Burkina/RENLAC/RENLAC.html</a:t>
            </a:r>
            <a:r>
              <a:rPr lang="fr-FR" altLang="fr-FR" sz="1200">
                <a:latin typeface="Arial" panose="020B0604020202020204" pitchFamily="34" charset="0"/>
              </a:rPr>
              <a:t> </a:t>
            </a:r>
          </a:p>
          <a:p>
            <a:pPr algn="just" eaLnBrk="1" hangingPunct="1">
              <a:spcBef>
                <a:spcPct val="50000"/>
              </a:spcBef>
              <a:buFontTx/>
              <a:buChar char="•"/>
            </a:pPr>
            <a:r>
              <a:rPr lang="fr-FR" altLang="fr-FR" sz="1400">
                <a:latin typeface="Arial" panose="020B0604020202020204" pitchFamily="34" charset="0"/>
              </a:rPr>
              <a:t> Argument de campagne du REN-LAC : « </a:t>
            </a:r>
            <a:r>
              <a:rPr lang="fr-FR" altLang="fr-FR" sz="1400" i="1">
                <a:latin typeface="Arial" panose="020B0604020202020204" pitchFamily="34" charset="0"/>
              </a:rPr>
              <a:t>votre silence est complice et vous rend aussi coupable du sous-développement du Burkina</a:t>
            </a:r>
            <a:r>
              <a:rPr lang="fr-FR" altLang="fr-FR" sz="1400">
                <a:latin typeface="Arial" panose="020B0604020202020204" pitchFamily="34"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459" name="Espace réservé du numéro de diapositive 2"/>
          <p:cNvSpPr txBox="1">
            <a:spLocks/>
          </p:cNvSpPr>
          <p:nvPr/>
        </p:nvSpPr>
        <p:spPr bwMode="auto">
          <a:xfrm>
            <a:off x="250827" y="188914"/>
            <a:ext cx="5873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4863B31-97A1-43DD-ACF1-C86489088214}" type="slidenum">
              <a:rPr lang="fr-FR" altLang="fr-FR" sz="1200">
                <a:solidFill>
                  <a:srgbClr val="898989"/>
                </a:solidFill>
              </a:rPr>
              <a:pPr algn="r" eaLnBrk="1" hangingPunct="1">
                <a:spcBef>
                  <a:spcPct val="0"/>
                </a:spcBef>
                <a:buFontTx/>
                <a:buNone/>
              </a:pPr>
              <a:t>22</a:t>
            </a:fld>
            <a:endParaRPr lang="fr-FR" altLang="fr-FR" sz="1200">
              <a:solidFill>
                <a:srgbClr val="898989"/>
              </a:solidFill>
            </a:endParaRPr>
          </a:p>
        </p:txBody>
      </p:sp>
      <p:sp>
        <p:nvSpPr>
          <p:cNvPr id="19460" name="Text Box 5"/>
          <p:cNvSpPr txBox="1">
            <a:spLocks noChangeArrowheads="1"/>
          </p:cNvSpPr>
          <p:nvPr/>
        </p:nvSpPr>
        <p:spPr bwMode="auto">
          <a:xfrm>
            <a:off x="107952" y="692150"/>
            <a:ext cx="8856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a:t>
            </a:r>
          </a:p>
        </p:txBody>
      </p:sp>
      <p:sp>
        <p:nvSpPr>
          <p:cNvPr id="19461" name="ZoneTexte 8"/>
          <p:cNvSpPr txBox="1">
            <a:spLocks noChangeArrowheads="1"/>
          </p:cNvSpPr>
          <p:nvPr/>
        </p:nvSpPr>
        <p:spPr bwMode="auto">
          <a:xfrm>
            <a:off x="179390" y="1196975"/>
            <a:ext cx="8785225"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La corruption peut se produire dans de nombreux secteurs économiques différents, que ce soit l'industrie publique ou privée, les administrations ou même les </a:t>
            </a:r>
            <a:r>
              <a:rPr lang="fr-FR" altLang="fr-FR" sz="1400" dirty="0">
                <a:latin typeface="Arial" panose="020B0604020202020204" pitchFamily="34" charset="0"/>
                <a:hlinkClick r:id="rId2" tooltip="ONG"/>
              </a:rPr>
              <a:t>ONG</a:t>
            </a:r>
            <a:r>
              <a:rPr lang="fr-FR" altLang="fr-FR" sz="1400" dirty="0">
                <a:latin typeface="Arial" panose="020B0604020202020204" pitchFamily="34" charset="0"/>
              </a:rPr>
              <a:t> (ces dernières ne sont ne sont pas à l'abri de la corruption et peuvent être liées à la corruption politique).</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u="sng" dirty="0">
                <a:latin typeface="Arial" panose="020B0604020202020204" pitchFamily="34" charset="0"/>
              </a:rPr>
              <a:t>Sur la corruption et les détournements de fonds dans les ONG</a:t>
            </a:r>
            <a:r>
              <a:rPr lang="fr-FR" altLang="fr-FR" sz="1400" dirty="0">
                <a:latin typeface="Arial" panose="020B0604020202020204" pitchFamily="34" charset="0"/>
              </a:rPr>
              <a:t>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La Croix-Rouge américaine a reçu plus de 486 millions de dollars de dons pour Haïti. Selon l'organisation, deux tiers de cet argent a servi à sous-traiter l'intervention d'urgence et la reconstruction, bien qu'il soit difficile d'obtenir plus de détails. Le salaire annuel du PDG de la Croix-Rouge est supérieur à 500 000 dollars par an [390 000 euros, soit 33 000 euros par mois]. </a:t>
            </a:r>
          </a:p>
          <a:p>
            <a:pPr algn="just"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u="sng" dirty="0">
                <a:latin typeface="Arial" panose="020B0604020202020204" pitchFamily="34" charset="0"/>
              </a:rPr>
              <a:t>Note</a:t>
            </a:r>
            <a:r>
              <a:rPr lang="fr-FR" altLang="fr-FR" sz="1400" dirty="0">
                <a:latin typeface="Arial" panose="020B0604020202020204" pitchFamily="34" charset="0"/>
              </a:rPr>
              <a:t>: le professeur Jean-Jacques </a:t>
            </a:r>
            <a:r>
              <a:rPr lang="fr-FR" altLang="fr-FR" sz="1400" dirty="0" err="1">
                <a:latin typeface="Arial" panose="020B0604020202020204" pitchFamily="34" charset="0"/>
              </a:rPr>
              <a:t>Eledjam</a:t>
            </a:r>
            <a:r>
              <a:rPr lang="fr-FR" altLang="fr-FR" sz="1400" dirty="0">
                <a:latin typeface="Arial" panose="020B0604020202020204" pitchFamily="34" charset="0"/>
              </a:rPr>
              <a:t> a exposé les mécanismes utilisés pour s'approprier  tous les dons (des millions) par les gouvernements, occidentaux et locaux, les ONG et les autres, à Haïti. Pratiquement, début 2013, rien n'arrivait aux victimes. Même la Croix rouge aurait été impliquée dans un scandale avant que le professeur Gentilini ne la redresse grâce à un rendu des comptes très strict. </a:t>
            </a:r>
          </a:p>
          <a:p>
            <a:pPr eaLnBrk="1" hangingPunct="1">
              <a:spcBef>
                <a:spcPct val="0"/>
              </a:spcBef>
              <a:buFontTx/>
              <a:buNone/>
            </a:pPr>
            <a:endParaRPr lang="fr-FR" altLang="fr-FR" sz="1100" dirty="0">
              <a:latin typeface="Arial" panose="020B0604020202020204" pitchFamily="34" charset="0"/>
            </a:endParaRPr>
          </a:p>
          <a:p>
            <a:pPr eaLnBrk="1" hangingPunct="1">
              <a:spcBef>
                <a:spcPct val="0"/>
              </a:spcBef>
              <a:buFontTx/>
              <a:buNone/>
            </a:pPr>
            <a:r>
              <a:rPr lang="fr-FR" altLang="fr-FR" sz="1100" dirty="0">
                <a:latin typeface="Arial" panose="020B0604020202020204" pitchFamily="34" charset="0"/>
              </a:rPr>
              <a:t>Sources :  1) </a:t>
            </a:r>
            <a:r>
              <a:rPr lang="fr-FR" altLang="fr-FR" sz="1100" i="1" dirty="0">
                <a:latin typeface="Arial" panose="020B0604020202020204" pitchFamily="34" charset="0"/>
              </a:rPr>
              <a:t>HAÏTI, Mais où diable est passé l'argent de la reconstruction </a:t>
            </a:r>
            <a:r>
              <a:rPr lang="fr-FR" altLang="fr-FR" sz="1100" dirty="0">
                <a:latin typeface="Arial" panose="020B0604020202020204" pitchFamily="34" charset="0"/>
              </a:rPr>
              <a:t>?, BILL QUIGLEY &amp; AMBER RAMANAUSKAS, </a:t>
            </a:r>
            <a:r>
              <a:rPr lang="fr-FR" altLang="fr-FR" sz="1100" dirty="0" err="1">
                <a:latin typeface="Arial" panose="020B0604020202020204" pitchFamily="34" charset="0"/>
              </a:rPr>
              <a:t>CounterPunch</a:t>
            </a:r>
            <a:r>
              <a:rPr lang="fr-FR" altLang="fr-FR" sz="1100" dirty="0">
                <a:latin typeface="Arial" panose="020B0604020202020204" pitchFamily="34" charset="0"/>
              </a:rPr>
              <a:t>, 12 JANVIER 2012,</a:t>
            </a:r>
          </a:p>
          <a:p>
            <a:pPr eaLnBrk="1" hangingPunct="1">
              <a:spcBef>
                <a:spcPct val="0"/>
              </a:spcBef>
              <a:buFontTx/>
              <a:buNone/>
            </a:pPr>
            <a:r>
              <a:rPr lang="fr-FR" altLang="fr-FR" sz="1100" dirty="0">
                <a:latin typeface="Arial" panose="020B0604020202020204" pitchFamily="34" charset="0"/>
                <a:hlinkClick r:id="rId3"/>
              </a:rPr>
              <a:t>http://www.courrierinternational.com/article/2012/01/12/mais-ou-diable-est-passe-l-argent-de-la-reconstruction</a:t>
            </a:r>
            <a:r>
              <a:rPr lang="fr-FR" altLang="fr-FR" sz="1100" dirty="0">
                <a:latin typeface="Arial" panose="020B0604020202020204" pitchFamily="34" charset="0"/>
              </a:rPr>
              <a:t> </a:t>
            </a:r>
          </a:p>
          <a:p>
            <a:pPr eaLnBrk="1" hangingPunct="1">
              <a:spcBef>
                <a:spcPct val="0"/>
              </a:spcBef>
              <a:buFontTx/>
              <a:buNone/>
            </a:pPr>
            <a:r>
              <a:rPr lang="fr-FR" altLang="fr-FR" sz="1100" dirty="0">
                <a:latin typeface="Arial" panose="020B0604020202020204" pitchFamily="34" charset="0"/>
              </a:rPr>
              <a:t>2) Emission Radio bleue, avec l’exposé du professeur Jean-Jacques </a:t>
            </a:r>
            <a:r>
              <a:rPr lang="fr-FR" altLang="fr-FR" sz="1100" dirty="0" err="1">
                <a:latin typeface="Arial" panose="020B0604020202020204" pitchFamily="34" charset="0"/>
              </a:rPr>
              <a:t>Eledjam</a:t>
            </a:r>
            <a:r>
              <a:rPr lang="fr-FR" altLang="fr-FR" sz="1100" dirty="0">
                <a:latin typeface="Arial" panose="020B0604020202020204" pitchFamily="34" charset="0"/>
              </a:rPr>
              <a:t>, élu Administrateur national de la Croix-Rouge française, du 22 juin 2013, sur la situation de l’aide humanitaire à Haïti.</a:t>
            </a:r>
          </a:p>
          <a:p>
            <a:pPr eaLnBrk="1" hangingPunct="1">
              <a:spcBef>
                <a:spcPct val="0"/>
              </a:spcBef>
              <a:buFontTx/>
              <a:buNone/>
            </a:pPr>
            <a:r>
              <a:rPr lang="fr-FR" altLang="fr-FR" sz="1100" dirty="0">
                <a:latin typeface="Arial" panose="020B0604020202020204" pitchFamily="34" charset="0"/>
              </a:rPr>
              <a:t>3) Haïti-Justice : Deux responsables de la Croix rouge accusés d’avoir détourné une aide contre le cholera, 21 novembre 2011, </a:t>
            </a:r>
            <a:r>
              <a:rPr lang="fr-FR" altLang="fr-FR" sz="1100" dirty="0">
                <a:latin typeface="Arial" panose="020B0604020202020204" pitchFamily="34" charset="0"/>
                <a:hlinkClick r:id="rId4"/>
              </a:rPr>
              <a:t>http://www.alterpresse.org/spip.php?article11925</a:t>
            </a:r>
            <a:r>
              <a:rPr lang="fr-FR" altLang="fr-FR" sz="1100" dirty="0">
                <a:latin typeface="Arial" panose="020B0604020202020204" pitchFamily="34" charset="0"/>
              </a:rPr>
              <a:t>  </a:t>
            </a:r>
          </a:p>
          <a:p>
            <a:pPr eaLnBrk="1" hangingPunct="1">
              <a:spcBef>
                <a:spcPct val="0"/>
              </a:spcBef>
              <a:buFontTx/>
              <a:buNone/>
            </a:pPr>
            <a:r>
              <a:rPr lang="fr-FR" altLang="fr-FR" sz="1100" dirty="0">
                <a:latin typeface="Arial" panose="020B0604020202020204" pitchFamily="34" charset="0"/>
              </a:rPr>
              <a:t>4) </a:t>
            </a:r>
            <a:r>
              <a:rPr lang="fr-FR" altLang="fr-FR" sz="1100" i="1" dirty="0">
                <a:latin typeface="Arial" panose="020B0604020202020204" pitchFamily="34" charset="0"/>
              </a:rPr>
              <a:t>HAITI: Les dons aux victimes du séisme investis dans un hôtel cinq étoiles</a:t>
            </a:r>
            <a:r>
              <a:rPr lang="fr-FR" altLang="fr-FR" sz="1100" dirty="0">
                <a:latin typeface="Arial" panose="020B0604020202020204" pitchFamily="34" charset="0"/>
              </a:rPr>
              <a:t>, Julie Lévesque, </a:t>
            </a:r>
            <a:r>
              <a:rPr lang="fr-FR" altLang="fr-FR" sz="1100" dirty="0">
                <a:latin typeface="Arial" panose="020B0604020202020204" pitchFamily="34" charset="0"/>
                <a:hlinkClick r:id="rId5"/>
              </a:rPr>
              <a:t>http://jacques.tourtaux.over-blog.com.over-blog.com/article-haiti-les-dons-aux-victimes-du-seisme-detournes-et-investis-dans-la-construction-d-un-hotel-de-lux-108392648.html</a:t>
            </a:r>
            <a:r>
              <a:rPr lang="fr-FR" altLang="fr-FR" sz="1100" dirty="0">
                <a:latin typeface="Arial" panose="020B0604020202020204" pitchFamily="34" charset="0"/>
              </a:rPr>
              <a:t> </a:t>
            </a:r>
          </a:p>
          <a:p>
            <a:pPr eaLnBrk="1" hangingPunct="1">
              <a:spcBef>
                <a:spcPct val="0"/>
              </a:spcBef>
              <a:buFontTx/>
              <a:buNone/>
            </a:pPr>
            <a:r>
              <a:rPr lang="fr-FR" altLang="fr-FR" sz="1400" dirty="0">
                <a:latin typeface="Arial" panose="020B0604020202020204" pitchFamily="34" charset="0"/>
              </a:rPr>
              <a:t>Dans les pays pauvres, l’accès aux soins de santé est souvent tributaire de la corruption,</a:t>
            </a:r>
            <a:r>
              <a:rPr lang="fr-FR" altLang="fr-FR" sz="1400" i="1" dirty="0">
                <a:latin typeface="Arial" panose="020B0604020202020204" pitchFamily="34" charset="0"/>
              </a:rPr>
              <a:t> </a:t>
            </a:r>
            <a:r>
              <a:rPr lang="fr-FR" altLang="fr-FR" sz="1100" dirty="0">
                <a:latin typeface="Arial" panose="020B0604020202020204" pitchFamily="34" charset="0"/>
              </a:rPr>
              <a:t>des passe-droits et des by-pass. Source : </a:t>
            </a:r>
            <a:r>
              <a:rPr lang="en-US" altLang="fr-FR" sz="1100" i="1" dirty="0">
                <a:latin typeface="Arial" panose="020B0604020202020204" pitchFamily="34" charset="0"/>
              </a:rPr>
              <a:t>The Big C: word is that double accounting is commonplace in Bulgaria's corrupt hospitals,</a:t>
            </a:r>
          </a:p>
          <a:p>
            <a:pPr eaLnBrk="1" hangingPunct="1">
              <a:spcBef>
                <a:spcPct val="0"/>
              </a:spcBef>
              <a:buFontTx/>
              <a:buNone/>
            </a:pPr>
            <a:r>
              <a:rPr lang="en-US" altLang="fr-FR" sz="1100" dirty="0">
                <a:latin typeface="Arial" panose="020B0604020202020204" pitchFamily="34" charset="0"/>
                <a:hlinkClick r:id="rId6"/>
              </a:rPr>
              <a:t>http://www.thefreelibrary.com/The+Big+C%3A+word+is+that+double+accounting+is+commonplace+in...-a0240108160</a:t>
            </a:r>
            <a:r>
              <a:rPr lang="en-US" altLang="fr-FR" sz="1100" dirty="0">
                <a:latin typeface="Arial" panose="020B0604020202020204" pitchFamily="34" charset="0"/>
              </a:rPr>
              <a:t> </a:t>
            </a:r>
            <a:endParaRPr lang="fr-FR" altLang="fr-FR" sz="1100" dirty="0">
              <a:latin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179390" y="476251"/>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 et fin)</a:t>
            </a:r>
          </a:p>
        </p:txBody>
      </p:sp>
      <p:sp>
        <p:nvSpPr>
          <p:cNvPr id="181251" name="Rectangle 1"/>
          <p:cNvSpPr>
            <a:spLocks noChangeArrowheads="1"/>
          </p:cNvSpPr>
          <p:nvPr/>
        </p:nvSpPr>
        <p:spPr bwMode="auto">
          <a:xfrm>
            <a:off x="47164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1252" name="Espace réservé du numéro de diapositive 2"/>
          <p:cNvSpPr txBox="1">
            <a:spLocks/>
          </p:cNvSpPr>
          <p:nvPr/>
        </p:nvSpPr>
        <p:spPr bwMode="auto">
          <a:xfrm>
            <a:off x="8459788" y="620714"/>
            <a:ext cx="5143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16BB9FA-6909-40A7-9551-D31EA1CCF203}" type="slidenum">
              <a:rPr lang="fr-FR" altLang="fr-FR" sz="1200">
                <a:solidFill>
                  <a:srgbClr val="898989"/>
                </a:solidFill>
              </a:rPr>
              <a:pPr algn="r" eaLnBrk="1" hangingPunct="1">
                <a:spcBef>
                  <a:spcPct val="0"/>
                </a:spcBef>
                <a:buFontTx/>
                <a:buNone/>
              </a:pPr>
              <a:t>220</a:t>
            </a:fld>
            <a:endParaRPr lang="fr-FR" altLang="fr-FR" sz="1200">
              <a:solidFill>
                <a:srgbClr val="898989"/>
              </a:solidFill>
            </a:endParaRPr>
          </a:p>
        </p:txBody>
      </p:sp>
      <p:sp>
        <p:nvSpPr>
          <p:cNvPr id="181253" name="Text Box 5"/>
          <p:cNvSpPr txBox="1">
            <a:spLocks noChangeArrowheads="1"/>
          </p:cNvSpPr>
          <p:nvPr/>
        </p:nvSpPr>
        <p:spPr bwMode="auto">
          <a:xfrm>
            <a:off x="250827" y="981076"/>
            <a:ext cx="856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b="1" u="sng">
                <a:latin typeface="Arial" panose="020B0604020202020204" pitchFamily="34" charset="0"/>
              </a:rPr>
              <a:t>Les solutions  contre la corruption</a:t>
            </a:r>
            <a:r>
              <a:rPr lang="fr-FR" altLang="fr-FR" sz="1800">
                <a:latin typeface="Arial" panose="020B0604020202020204" pitchFamily="34" charset="0"/>
              </a:rPr>
              <a:t> (suite) : </a:t>
            </a:r>
          </a:p>
        </p:txBody>
      </p:sp>
      <p:pic>
        <p:nvPicPr>
          <p:cNvPr id="181254" name="Picture 7" descr="justice-contre-corruption_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4"/>
            <a:ext cx="3200400"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8"/>
          <p:cNvSpPr txBox="1">
            <a:spLocks noChangeArrowheads="1"/>
          </p:cNvSpPr>
          <p:nvPr/>
        </p:nvSpPr>
        <p:spPr bwMode="auto">
          <a:xfrm>
            <a:off x="250826" y="6453189"/>
            <a:ext cx="8112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 Source : </a:t>
            </a:r>
            <a:r>
              <a:rPr lang="fr-FR" altLang="fr-FR" sz="1200">
                <a:latin typeface="Arial" panose="020B0604020202020204" pitchFamily="34" charset="0"/>
                <a:hlinkClick r:id="rId3"/>
              </a:rPr>
              <a:t>www.lemonde.fr/societe/article/2008/01/26/justice-contre-corruption-la-lutte-continue_1004002_3224.html</a:t>
            </a:r>
            <a:r>
              <a:rPr lang="fr-FR" altLang="fr-FR" sz="1200">
                <a:latin typeface="Arial" panose="020B0604020202020204" pitchFamily="34" charset="0"/>
              </a:rPr>
              <a:t> </a:t>
            </a:r>
          </a:p>
        </p:txBody>
      </p:sp>
      <p:sp>
        <p:nvSpPr>
          <p:cNvPr id="181256" name="Text Box 9"/>
          <p:cNvSpPr txBox="1">
            <a:spLocks noChangeArrowheads="1"/>
          </p:cNvSpPr>
          <p:nvPr/>
        </p:nvSpPr>
        <p:spPr bwMode="auto">
          <a:xfrm>
            <a:off x="3419475" y="5445126"/>
            <a:ext cx="5473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sym typeface="Symbol" panose="05050102010706020507" pitchFamily="18" charset="2"/>
              </a:rPr>
              <a:t> ↑Les journaux et les journalistes d’investigation peuvent jouer un grand rôle dans la lutte contre la corruption (du moins s’ils sont autorisés et non systématiquement censurés, sur place, par le gouvernement local visé par le journal). Ces journaux et journalistes doivent souvent agir avec beaucoup de prudence (s’ils ne veulent pas finir en prison ou mourir assassinés).</a:t>
            </a:r>
          </a:p>
        </p:txBody>
      </p:sp>
      <p:pic>
        <p:nvPicPr>
          <p:cNvPr id="181257" name="Picture 9" descr="ali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300" y="1700214"/>
            <a:ext cx="4678363"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8" name="Text Box 10"/>
          <p:cNvSpPr txBox="1">
            <a:spLocks noChangeArrowheads="1"/>
          </p:cNvSpPr>
          <p:nvPr/>
        </p:nvSpPr>
        <p:spPr bwMode="auto">
          <a:xfrm>
            <a:off x="468314" y="1412875"/>
            <a:ext cx="8263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5"/>
              </a:rPr>
              <a:t>http://www.lynxtogo.info/oeil-du-lynx/afrique/625-ali-bongo-il-sachete-une-maison-a-100-millions-deuros.html</a:t>
            </a:r>
            <a:r>
              <a:rPr lang="fr-FR" altLang="fr-FR" sz="1200">
                <a:latin typeface="Arial" panose="020B0604020202020204" pitchFamily="34" charset="0"/>
              </a:rPr>
              <a:t>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179390" y="476251"/>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 et fin)</a:t>
            </a:r>
          </a:p>
        </p:txBody>
      </p:sp>
      <p:sp>
        <p:nvSpPr>
          <p:cNvPr id="182275" name="Rectangle 1"/>
          <p:cNvSpPr>
            <a:spLocks noChangeArrowheads="1"/>
          </p:cNvSpPr>
          <p:nvPr/>
        </p:nvSpPr>
        <p:spPr bwMode="auto">
          <a:xfrm>
            <a:off x="47164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2276" name="Espace réservé du numéro de diapositive 2"/>
          <p:cNvSpPr txBox="1">
            <a:spLocks/>
          </p:cNvSpPr>
          <p:nvPr/>
        </p:nvSpPr>
        <p:spPr bwMode="auto">
          <a:xfrm>
            <a:off x="8459788" y="620714"/>
            <a:ext cx="5143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267230D-E907-46E7-B166-847C0999D2FE}" type="slidenum">
              <a:rPr lang="fr-FR" altLang="fr-FR" sz="1200">
                <a:solidFill>
                  <a:srgbClr val="898989"/>
                </a:solidFill>
              </a:rPr>
              <a:pPr algn="r" eaLnBrk="1" hangingPunct="1">
                <a:spcBef>
                  <a:spcPct val="0"/>
                </a:spcBef>
                <a:buFontTx/>
                <a:buNone/>
              </a:pPr>
              <a:t>221</a:t>
            </a:fld>
            <a:endParaRPr lang="fr-FR" altLang="fr-FR" sz="1200">
              <a:solidFill>
                <a:srgbClr val="898989"/>
              </a:solidFill>
            </a:endParaRPr>
          </a:p>
        </p:txBody>
      </p:sp>
      <p:sp>
        <p:nvSpPr>
          <p:cNvPr id="182277" name="Text Box 5"/>
          <p:cNvSpPr txBox="1">
            <a:spLocks noChangeArrowheads="1"/>
          </p:cNvSpPr>
          <p:nvPr/>
        </p:nvSpPr>
        <p:spPr bwMode="auto">
          <a:xfrm>
            <a:off x="152402" y="939800"/>
            <a:ext cx="856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b="1" u="sng">
                <a:latin typeface="Arial" panose="020B0604020202020204" pitchFamily="34" charset="0"/>
              </a:rPr>
              <a:t>Les solutions  contre la corruption</a:t>
            </a:r>
            <a:r>
              <a:rPr lang="fr-FR" altLang="fr-FR" sz="1800">
                <a:latin typeface="Arial" panose="020B0604020202020204" pitchFamily="34" charset="0"/>
              </a:rPr>
              <a:t> (suite) : </a:t>
            </a:r>
          </a:p>
        </p:txBody>
      </p:sp>
      <p:sp>
        <p:nvSpPr>
          <p:cNvPr id="182278" name="Text Box 10"/>
          <p:cNvSpPr txBox="1">
            <a:spLocks noChangeArrowheads="1"/>
          </p:cNvSpPr>
          <p:nvPr/>
        </p:nvSpPr>
        <p:spPr bwMode="auto">
          <a:xfrm>
            <a:off x="107950" y="1412877"/>
            <a:ext cx="8866188"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u="sng" dirty="0">
                <a:latin typeface="Arial" panose="020B0604020202020204" pitchFamily="34" charset="0"/>
              </a:rPr>
              <a:t>Solutions contre la corruption dans les ONG et associations</a:t>
            </a:r>
            <a:r>
              <a:rPr lang="fr-FR" altLang="fr-FR" sz="1400" dirty="0">
                <a:latin typeface="Arial" panose="020B0604020202020204" pitchFamily="34" charset="0"/>
              </a:rPr>
              <a:t> :</a:t>
            </a:r>
          </a:p>
          <a:p>
            <a:pPr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400" i="1" dirty="0">
                <a:latin typeface="Arial" panose="020B0604020202020204" pitchFamily="34" charset="0"/>
              </a:rPr>
              <a:t>Un employé de Greenpeace [de son unité financière internationale à Amsterdam] a perdu 5,1 millions de $, lors d'un ordre aberrant sur le marché de devises </a:t>
            </a:r>
            <a:r>
              <a:rPr lang="fr-FR" altLang="fr-FR" sz="1400" dirty="0">
                <a:latin typeface="Arial" panose="020B0604020202020204" pitchFamily="34" charset="0"/>
              </a:rPr>
              <a:t>(</a:t>
            </a:r>
            <a:r>
              <a:rPr lang="fr-FR" altLang="fr-FR" sz="1400" i="1" dirty="0" err="1">
                <a:latin typeface="Arial" panose="020B0604020202020204" pitchFamily="34" charset="0"/>
              </a:rPr>
              <a:t>forex</a:t>
            </a:r>
            <a:r>
              <a:rPr lang="fr-FR" altLang="fr-FR" sz="1400" i="1" dirty="0">
                <a:latin typeface="Arial" panose="020B0604020202020204" pitchFamily="34" charset="0"/>
              </a:rPr>
              <a:t> </a:t>
            </a:r>
            <a:r>
              <a:rPr lang="fr-FR" altLang="fr-FR" sz="1400" i="1" dirty="0" err="1">
                <a:latin typeface="Arial" panose="020B0604020202020204" pitchFamily="34" charset="0"/>
              </a:rPr>
              <a:t>trades</a:t>
            </a:r>
            <a:r>
              <a:rPr lang="fr-FR" altLang="fr-FR" sz="1400" dirty="0">
                <a:latin typeface="Arial" panose="020B0604020202020204" pitchFamily="34" charset="0"/>
              </a:rPr>
              <a:t>).</a:t>
            </a:r>
          </a:p>
          <a:p>
            <a:pPr algn="just" eaLnBrk="1" hangingPunct="1">
              <a:spcBef>
                <a:spcPct val="0"/>
              </a:spcBef>
              <a:buFontTx/>
              <a:buNone/>
            </a:pPr>
            <a:r>
              <a:rPr lang="fr-FR" altLang="fr-FR" sz="1200" dirty="0">
                <a:latin typeface="Arial" panose="020B0604020202020204" pitchFamily="34" charset="0"/>
              </a:rPr>
              <a:t>Source: A Greenpeace </a:t>
            </a:r>
            <a:r>
              <a:rPr lang="fr-FR" altLang="fr-FR" sz="1200" dirty="0" err="1">
                <a:latin typeface="Arial" panose="020B0604020202020204" pitchFamily="34" charset="0"/>
              </a:rPr>
              <a:t>Employee</a:t>
            </a:r>
            <a:r>
              <a:rPr lang="fr-FR" altLang="fr-FR" sz="1200" dirty="0">
                <a:latin typeface="Arial" panose="020B0604020202020204" pitchFamily="34" charset="0"/>
              </a:rPr>
              <a:t> </a:t>
            </a:r>
            <a:r>
              <a:rPr lang="fr-FR" altLang="fr-FR" sz="1200" dirty="0" err="1">
                <a:latin typeface="Arial" panose="020B0604020202020204" pitchFamily="34" charset="0"/>
              </a:rPr>
              <a:t>Lost</a:t>
            </a:r>
            <a:r>
              <a:rPr lang="fr-FR" altLang="fr-FR" sz="1200" dirty="0">
                <a:latin typeface="Arial" panose="020B0604020202020204" pitchFamily="34" charset="0"/>
              </a:rPr>
              <a:t> $5.1 Million On A Bad </a:t>
            </a:r>
            <a:r>
              <a:rPr lang="fr-FR" altLang="fr-FR" sz="1200" dirty="0" err="1">
                <a:latin typeface="Arial" panose="020B0604020202020204" pitchFamily="34" charset="0"/>
              </a:rPr>
              <a:t>Currency</a:t>
            </a:r>
            <a:r>
              <a:rPr lang="fr-FR" altLang="fr-FR" sz="1200" dirty="0">
                <a:latin typeface="Arial" panose="020B0604020202020204" pitchFamily="34" charset="0"/>
              </a:rPr>
              <a:t> Trade, Julia La Roche, 16 Juin 2014,  </a:t>
            </a:r>
            <a:r>
              <a:rPr lang="fr-FR" altLang="fr-FR" sz="1200" dirty="0">
                <a:latin typeface="Arial" panose="020B0604020202020204" pitchFamily="34" charset="0"/>
                <a:hlinkClick r:id="rId2"/>
              </a:rPr>
              <a:t>http://www.businessinsider.com/greenpeace-loses-millions-on-forex-trade-2014-6</a:t>
            </a:r>
            <a:r>
              <a:rPr lang="fr-FR" altLang="fr-FR" sz="1200" dirty="0">
                <a:latin typeface="Arial" panose="020B0604020202020204" pitchFamily="34" charset="0"/>
              </a:rPr>
              <a:t> </a:t>
            </a:r>
          </a:p>
          <a:p>
            <a:pPr algn="just" eaLnBrk="1" hangingPunct="1">
              <a:spcBef>
                <a:spcPct val="0"/>
              </a:spcBef>
              <a:buFontTx/>
              <a:buNone/>
            </a:pPr>
            <a:r>
              <a:rPr lang="fr-FR" altLang="fr-FR" sz="1400" dirty="0">
                <a:latin typeface="Arial" panose="020B0604020202020204" pitchFamily="34" charset="0"/>
              </a:rPr>
              <a:t>Ce cas est-il est un cas de corruption ? Non, plutôt un accident, un défaillance de passage. Ce cas illustre un problème de gouvernance, surtout une mauvais contrôle des investissements financiers que peut faire une équipe au sein d’un service dans une ONG. Cela peut être évité s’il y a un contrôle rigoureux des comptes et investissements de cette ONG, par exemple, par des experts comptables indépendants et agréés ou un commissaire aux comptes ou la cours des comptes (dans le cas des ONG reconnus </a:t>
            </a:r>
            <a:r>
              <a:rPr lang="fr-FR" altLang="fr-FR" sz="1400" b="1" dirty="0">
                <a:latin typeface="Arial" panose="020B0604020202020204" pitchFamily="34" charset="0"/>
              </a:rPr>
              <a:t>d’utilité publique</a:t>
            </a:r>
            <a:r>
              <a:rPr lang="fr-FR" altLang="fr-FR" sz="1400" dirty="0">
                <a:latin typeface="Arial" panose="020B0604020202020204" pitchFamily="34" charset="0"/>
              </a:rPr>
              <a:t>).</a:t>
            </a:r>
          </a:p>
          <a:p>
            <a:pPr algn="just" eaLnBrk="1" hangingPunct="1">
              <a:spcBef>
                <a:spcPct val="0"/>
              </a:spcBef>
              <a:buFontTx/>
              <a:buNone/>
            </a:pPr>
            <a:r>
              <a:rPr lang="fr-FR" altLang="fr-FR" sz="1400" dirty="0">
                <a:latin typeface="Arial" panose="020B0604020202020204" pitchFamily="34" charset="0"/>
              </a:rPr>
              <a:t>Une partie de l’argent donné pour les victimes du Tsunami n’a pas été affecté à ces dernières. Il a été consacré à d’autres causes, par les ONG qui l’avait reçu. Est-ce de la corruption ? Non. Mais les ONG devraient être plus transparente, envers les donateurs, sur l’affectation de leurs fonds et des dons.</a:t>
            </a:r>
          </a:p>
          <a:p>
            <a:pPr algn="just" eaLnBrk="1" hangingPunct="1">
              <a:spcBef>
                <a:spcPct val="0"/>
              </a:spcBef>
              <a:buFontTx/>
              <a:buNone/>
            </a:pPr>
            <a:r>
              <a:rPr lang="fr-FR" altLang="fr-FR" sz="1400" dirty="0">
                <a:latin typeface="Arial" panose="020B0604020202020204" pitchFamily="34" charset="0"/>
              </a:rPr>
              <a:t>Le cas de l’ARC était lui un cas de corruption manifeste (+), découvert en 1991, par Michel Lucas de l’IGASC.</a:t>
            </a:r>
          </a:p>
          <a:p>
            <a:pPr algn="just" eaLnBrk="1" hangingPunct="1">
              <a:spcBef>
                <a:spcPct val="0"/>
              </a:spcBef>
              <a:buFontTx/>
              <a:buNone/>
            </a:pPr>
            <a:r>
              <a:rPr lang="fr-FR" altLang="fr-FR" sz="1400" dirty="0">
                <a:latin typeface="Arial" panose="020B0604020202020204" pitchFamily="34" charset="0"/>
              </a:rPr>
              <a:t>Les donateurs veulent et doivent pouvoir donner en toute confiance, sans que des dérives, comme celles de l’ARC, puissent se reproduire. Normalement, le « </a:t>
            </a:r>
            <a:r>
              <a:rPr lang="fr-FR" altLang="fr-FR" sz="1400" b="1" dirty="0">
                <a:latin typeface="Arial" panose="020B0604020202020204" pitchFamily="34" charset="0"/>
              </a:rPr>
              <a:t>label don en confiance</a:t>
            </a:r>
            <a:r>
              <a:rPr lang="fr-FR" altLang="fr-FR" sz="1400" dirty="0">
                <a:latin typeface="Arial" panose="020B0604020202020204" pitchFamily="34" charset="0"/>
              </a:rPr>
              <a:t> » doit garantir cette confiance (°). Le </a:t>
            </a:r>
            <a:r>
              <a:rPr lang="fr-FR" altLang="fr-FR" sz="1400" b="1" dirty="0">
                <a:latin typeface="Arial" panose="020B0604020202020204" pitchFamily="34" charset="0"/>
              </a:rPr>
              <a:t>Comité de la Charte</a:t>
            </a:r>
            <a:r>
              <a:rPr lang="fr-FR" altLang="fr-FR" sz="1400" dirty="0">
                <a:latin typeface="Arial" panose="020B0604020202020204" pitchFamily="34" charset="0"/>
              </a:rPr>
              <a:t>, qui le garantit, est un organisme français de contrôle des </a:t>
            </a:r>
            <a:r>
              <a:rPr lang="fr-FR" altLang="fr-FR" sz="1400" dirty="0">
                <a:latin typeface="Arial" panose="020B0604020202020204" pitchFamily="34" charset="0"/>
                <a:hlinkClick r:id="rId3" tooltip="Association à but non lucratif"/>
              </a:rPr>
              <a:t>associations</a:t>
            </a:r>
            <a:r>
              <a:rPr lang="fr-FR" altLang="fr-FR" sz="1400" dirty="0">
                <a:latin typeface="Arial" panose="020B0604020202020204" pitchFamily="34" charset="0"/>
              </a:rPr>
              <a:t> et </a:t>
            </a:r>
            <a:r>
              <a:rPr lang="fr-FR" altLang="fr-FR" sz="1400" dirty="0">
                <a:latin typeface="Arial" panose="020B0604020202020204" pitchFamily="34" charset="0"/>
                <a:hlinkClick r:id="rId4" tooltip="Fondation (institution)"/>
              </a:rPr>
              <a:t>fondations</a:t>
            </a:r>
            <a:r>
              <a:rPr lang="fr-FR" altLang="fr-FR" sz="1400" dirty="0">
                <a:latin typeface="Arial" panose="020B0604020202020204" pitchFamily="34" charset="0"/>
              </a:rPr>
              <a:t> qui sont agréées comme membres du Comité et qui acceptent de se soumettre à son contrôle, afin d’assurer la transparence de l’usage des dons et </a:t>
            </a:r>
            <a:r>
              <a:rPr lang="fr-FR" altLang="fr-FR" sz="1400" dirty="0">
                <a:latin typeface="Arial" panose="020B0604020202020204" pitchFamily="34" charset="0"/>
                <a:hlinkClick r:id="rId5" tooltip="Legs en France"/>
              </a:rPr>
              <a:t>legs</a:t>
            </a:r>
            <a:r>
              <a:rPr lang="fr-FR" altLang="fr-FR" sz="1400" dirty="0">
                <a:latin typeface="Arial" panose="020B0604020202020204" pitchFamily="34" charset="0"/>
              </a:rPr>
              <a:t> dont elles sont bénéficiaires, et le respect par chacun de ses membres d’une </a:t>
            </a:r>
            <a:r>
              <a:rPr lang="fr-FR" altLang="fr-FR" sz="1400" dirty="0">
                <a:latin typeface="Arial" panose="020B0604020202020204" pitchFamily="34" charset="0"/>
                <a:hlinkClick r:id="rId6" tooltip="Charte"/>
              </a:rPr>
              <a:t>charte</a:t>
            </a:r>
            <a:r>
              <a:rPr lang="fr-FR" altLang="fr-FR" sz="1400" dirty="0">
                <a:latin typeface="Arial" panose="020B0604020202020204" pitchFamily="34" charset="0"/>
              </a:rPr>
              <a:t> </a:t>
            </a:r>
            <a:r>
              <a:rPr lang="fr-FR" altLang="fr-FR" sz="1400" dirty="0" err="1">
                <a:latin typeface="Arial" panose="020B0604020202020204" pitchFamily="34" charset="0"/>
              </a:rPr>
              <a:t>de</a:t>
            </a:r>
            <a:r>
              <a:rPr lang="fr-FR" altLang="fr-FR" sz="1400" dirty="0" err="1">
                <a:latin typeface="Arial" panose="020B0604020202020204" pitchFamily="34" charset="0"/>
                <a:hlinkClick r:id="rId7" tooltip="Déontologie"/>
              </a:rPr>
              <a:t>déontologie</a:t>
            </a:r>
            <a:r>
              <a:rPr lang="fr-FR" altLang="fr-FR" sz="1400" dirty="0">
                <a:latin typeface="Arial" panose="020B0604020202020204" pitchFamily="34" charset="0"/>
              </a:rPr>
              <a:t> commune. L’essentiel des ressources du Comité de la Charte provient des organisations membres</a:t>
            </a:r>
            <a:r>
              <a:rPr lang="fr-FR" altLang="fr-FR" sz="1400" baseline="30000" dirty="0">
                <a:latin typeface="Arial" panose="020B0604020202020204" pitchFamily="34" charset="0"/>
                <a:hlinkClick r:id="rId8"/>
              </a:rPr>
              <a:t>1</a:t>
            </a:r>
            <a:r>
              <a:rPr lang="fr-FR" altLang="fr-FR" sz="1400" dirty="0">
                <a:latin typeface="Arial" panose="020B0604020202020204" pitchFamily="34" charset="0"/>
              </a:rPr>
              <a:t>.</a:t>
            </a:r>
          </a:p>
          <a:p>
            <a:pPr eaLnBrk="1" hangingPunct="1">
              <a:spcBef>
                <a:spcPct val="0"/>
              </a:spcBef>
              <a:buFontTx/>
              <a:buNone/>
            </a:pPr>
            <a:r>
              <a:rPr lang="fr-FR" altLang="fr-FR" sz="1200" dirty="0">
                <a:latin typeface="Arial" panose="020B0604020202020204" pitchFamily="34" charset="0"/>
              </a:rPr>
              <a:t>(°) </a:t>
            </a:r>
            <a:r>
              <a:rPr lang="fr-FR" altLang="fr-FR" sz="1200" i="1" dirty="0"/>
              <a:t>Comité de la Charte du Don en confiance</a:t>
            </a:r>
            <a:r>
              <a:rPr lang="fr-FR" altLang="fr-FR" sz="1200" dirty="0">
                <a:latin typeface="Arial" panose="020B0604020202020204" pitchFamily="34" charset="0"/>
              </a:rPr>
              <a:t>, </a:t>
            </a:r>
            <a:r>
              <a:rPr lang="fr-FR" altLang="fr-FR" sz="1200" dirty="0">
                <a:latin typeface="Arial" panose="020B0604020202020204" pitchFamily="34" charset="0"/>
                <a:hlinkClick r:id="rId8"/>
              </a:rPr>
              <a:t>http://fr.wikipedia.org/wiki/Comit%C3%A9_de_la_Charte</a:t>
            </a:r>
            <a:r>
              <a:rPr lang="fr-FR"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rPr>
              <a:t>(+) Son directeur Jacques Crozemarie s’offrait villa avec piscine sur la côte d’Azur, </a:t>
            </a:r>
            <a:r>
              <a:rPr lang="fr-FR" altLang="fr-FR" sz="1200" dirty="0" err="1">
                <a:latin typeface="Arial" panose="020B0604020202020204" pitchFamily="34" charset="0"/>
              </a:rPr>
              <a:t>Lamborguini</a:t>
            </a:r>
            <a:r>
              <a:rPr lang="fr-FR" altLang="fr-FR" sz="1200" dirty="0">
                <a:latin typeface="Arial" panose="020B0604020202020204" pitchFamily="34" charset="0"/>
              </a:rPr>
              <a:t> etc. 72% à 80% des dons n’allait pas à la recherche.</a:t>
            </a:r>
          </a:p>
        </p:txBody>
      </p:sp>
      <p:pic>
        <p:nvPicPr>
          <p:cNvPr id="182279" name="Imag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69373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179390" y="476251"/>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12. </a:t>
            </a:r>
            <a:r>
              <a:rPr lang="fr-FR" altLang="fr-FR" sz="1800" b="1">
                <a:latin typeface="Arial" panose="020B0604020202020204" pitchFamily="34" charset="0"/>
              </a:rPr>
              <a:t>Combattre la corruption (suite et fin)</a:t>
            </a:r>
          </a:p>
        </p:txBody>
      </p:sp>
      <p:sp>
        <p:nvSpPr>
          <p:cNvPr id="183299" name="Rectangle 1"/>
          <p:cNvSpPr>
            <a:spLocks noChangeArrowheads="1"/>
          </p:cNvSpPr>
          <p:nvPr/>
        </p:nvSpPr>
        <p:spPr bwMode="auto">
          <a:xfrm>
            <a:off x="47164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3300" name="Espace réservé du numéro de diapositive 2"/>
          <p:cNvSpPr txBox="1">
            <a:spLocks/>
          </p:cNvSpPr>
          <p:nvPr/>
        </p:nvSpPr>
        <p:spPr bwMode="auto">
          <a:xfrm>
            <a:off x="8459788" y="620714"/>
            <a:ext cx="5143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751B451-A01C-485B-8F87-96125496DF4E}" type="slidenum">
              <a:rPr lang="fr-FR" altLang="fr-FR" sz="1200">
                <a:solidFill>
                  <a:srgbClr val="898989"/>
                </a:solidFill>
              </a:rPr>
              <a:pPr algn="r" eaLnBrk="1" hangingPunct="1">
                <a:spcBef>
                  <a:spcPct val="0"/>
                </a:spcBef>
                <a:buFontTx/>
                <a:buNone/>
              </a:pPr>
              <a:t>222</a:t>
            </a:fld>
            <a:endParaRPr lang="fr-FR" altLang="fr-FR" sz="1200">
              <a:solidFill>
                <a:srgbClr val="898989"/>
              </a:solidFill>
            </a:endParaRPr>
          </a:p>
        </p:txBody>
      </p:sp>
      <p:sp>
        <p:nvSpPr>
          <p:cNvPr id="183301" name="Text Box 5"/>
          <p:cNvSpPr txBox="1">
            <a:spLocks noChangeArrowheads="1"/>
          </p:cNvSpPr>
          <p:nvPr/>
        </p:nvSpPr>
        <p:spPr bwMode="auto">
          <a:xfrm>
            <a:off x="152402" y="939800"/>
            <a:ext cx="856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b="1" u="sng">
                <a:latin typeface="Arial" panose="020B0604020202020204" pitchFamily="34" charset="0"/>
              </a:rPr>
              <a:t>Les solutions  contre la corruption</a:t>
            </a:r>
            <a:r>
              <a:rPr lang="fr-FR" altLang="fr-FR" sz="1800">
                <a:latin typeface="Arial" panose="020B0604020202020204" pitchFamily="34" charset="0"/>
              </a:rPr>
              <a:t> (suite et fin) : </a:t>
            </a:r>
          </a:p>
        </p:txBody>
      </p:sp>
      <p:sp>
        <p:nvSpPr>
          <p:cNvPr id="183302" name="Text Box 10"/>
          <p:cNvSpPr txBox="1">
            <a:spLocks noChangeArrowheads="1"/>
          </p:cNvSpPr>
          <p:nvPr/>
        </p:nvSpPr>
        <p:spPr bwMode="auto">
          <a:xfrm>
            <a:off x="107950" y="1412876"/>
            <a:ext cx="886618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u="sng">
                <a:latin typeface="Arial" panose="020B0604020202020204" pitchFamily="34" charset="0"/>
              </a:rPr>
              <a:t>Solutions contre la corruption dans les ONG</a:t>
            </a:r>
            <a:r>
              <a:rPr lang="fr-FR" altLang="fr-FR" sz="1400">
                <a:latin typeface="Arial" panose="020B0604020202020204" pitchFamily="34" charset="0"/>
              </a:rPr>
              <a:t> (suite et fin) :</a:t>
            </a:r>
          </a:p>
          <a:p>
            <a:pPr eaLnBrk="1" hangingPunct="1">
              <a:spcBef>
                <a:spcPct val="0"/>
              </a:spcBef>
              <a:buFontTx/>
              <a:buNone/>
            </a:pPr>
            <a:endParaRPr lang="fr-FR" altLang="fr-FR" sz="1400">
              <a:latin typeface="Arial" panose="020B0604020202020204" pitchFamily="34" charset="0"/>
            </a:endParaRPr>
          </a:p>
          <a:p>
            <a:pPr algn="just" eaLnBrk="1" hangingPunct="1">
              <a:spcBef>
                <a:spcPct val="0"/>
              </a:spcBef>
              <a:buFontTx/>
              <a:buNone/>
            </a:pPr>
            <a:r>
              <a:rPr lang="fr-FR" altLang="fr-FR" sz="1400">
                <a:latin typeface="Arial" panose="020B0604020202020204" pitchFamily="34" charset="0"/>
              </a:rPr>
              <a:t>Il y a aussi le label IDEAS, une certification valable, pour l’ONG, durant 3 ans (Cf. </a:t>
            </a:r>
            <a:r>
              <a:rPr lang="fr-FR" altLang="fr-FR" sz="1400">
                <a:latin typeface="Arial" panose="020B0604020202020204" pitchFamily="34" charset="0"/>
                <a:hlinkClick r:id="rId2"/>
              </a:rPr>
              <a:t>http://www.ideas.asso.fr/</a:t>
            </a:r>
            <a:r>
              <a:rPr lang="fr-FR" altLang="fr-FR" sz="1400">
                <a:latin typeface="Arial" panose="020B0604020202020204" pitchFamily="34" charset="0"/>
              </a:rPr>
              <a:t>).</a:t>
            </a:r>
          </a:p>
          <a:p>
            <a:pPr algn="just" eaLnBrk="1" hangingPunct="1">
              <a:spcBef>
                <a:spcPct val="0"/>
              </a:spcBef>
              <a:buFontTx/>
              <a:buNone/>
            </a:pPr>
            <a:r>
              <a:rPr lang="fr-FR" altLang="fr-FR" sz="1400">
                <a:latin typeface="Arial" panose="020B0604020202020204" pitchFamily="34" charset="0"/>
              </a:rPr>
              <a:t>IDEAS </a:t>
            </a:r>
            <a:r>
              <a:rPr lang="fr-FR" altLang="fr-FR" sz="1400" b="1">
                <a:latin typeface="Arial" panose="020B0604020202020204" pitchFamily="34" charset="0"/>
              </a:rPr>
              <a:t>proposer aux organismes éligibles au mécénat</a:t>
            </a:r>
            <a:r>
              <a:rPr lang="fr-FR" altLang="fr-FR" sz="1400">
                <a:latin typeface="Arial" panose="020B0604020202020204" pitchFamily="34" charset="0"/>
              </a:rPr>
              <a:t>, </a:t>
            </a:r>
            <a:r>
              <a:rPr lang="fr-FR" altLang="fr-FR" sz="1400">
                <a:latin typeface="Arial" panose="020B0604020202020204" pitchFamily="34" charset="0"/>
                <a:hlinkClick r:id="rId3"/>
              </a:rPr>
              <a:t>un accompagnement</a:t>
            </a:r>
            <a:r>
              <a:rPr lang="fr-FR" altLang="fr-FR" sz="1400">
                <a:latin typeface="Arial" panose="020B0604020202020204" pitchFamily="34" charset="0"/>
              </a:rPr>
              <a:t> les aidant à optimiser leurs modes de fonctionnement et leur permettant d’être </a:t>
            </a:r>
            <a:r>
              <a:rPr lang="fr-FR" altLang="fr-FR" sz="1400">
                <a:latin typeface="Arial" panose="020B0604020202020204" pitchFamily="34" charset="0"/>
                <a:hlinkClick r:id="rId4"/>
              </a:rPr>
              <a:t>candidats au Label IDEAS</a:t>
            </a:r>
            <a:r>
              <a:rPr lang="fr-FR" altLang="fr-FR" sz="1400">
                <a:latin typeface="Arial" panose="020B0604020202020204" pitchFamily="34" charset="0"/>
              </a:rPr>
              <a:t>. </a:t>
            </a:r>
            <a:r>
              <a:rPr lang="fr-FR" altLang="fr-FR" sz="1400">
                <a:latin typeface="Arial" panose="020B0604020202020204" pitchFamily="34" charset="0"/>
                <a:hlinkClick r:id="rId5"/>
              </a:rPr>
              <a:t>Ce Label</a:t>
            </a:r>
            <a:r>
              <a:rPr lang="fr-FR" altLang="fr-FR" sz="1400">
                <a:latin typeface="Arial" panose="020B0604020202020204" pitchFamily="34" charset="0"/>
              </a:rPr>
              <a:t>, décerné par </a:t>
            </a:r>
            <a:r>
              <a:rPr lang="fr-FR" altLang="fr-FR" sz="1400">
                <a:latin typeface="Arial" panose="020B0604020202020204" pitchFamily="34" charset="0"/>
                <a:hlinkClick r:id="rId6"/>
              </a:rPr>
              <a:t>un comité indépendant</a:t>
            </a:r>
            <a:r>
              <a:rPr lang="fr-FR" altLang="fr-FR" sz="1400">
                <a:latin typeface="Arial" panose="020B0604020202020204" pitchFamily="34" charset="0"/>
              </a:rPr>
              <a:t> est un vecteur de confiance fort entre le monde associatif, signe de compétence et d’efficience, et les donateurs. Une ONG transparente doit préciser les ratios, à quoi votre argent sert : par exemple, 5% de frais de fonctionnement et de frais de collecte …</a:t>
            </a:r>
          </a:p>
          <a:p>
            <a:pPr algn="just" eaLnBrk="1" hangingPunct="1">
              <a:spcBef>
                <a:spcPct val="0"/>
              </a:spcBef>
              <a:buFontTx/>
              <a:buNone/>
            </a:pPr>
            <a:r>
              <a:rPr lang="fr-FR" altLang="fr-FR" sz="1400">
                <a:latin typeface="Arial" panose="020B0604020202020204" pitchFamily="34" charset="0"/>
              </a:rPr>
              <a:t>Un don est irrévocable : « donner c’est donner, reprendre c’est voler ». Une ONG a le droit de boursicoter et de faire des placements financiers, mais elle doit le faire avec rigueur et professionnalisme. </a:t>
            </a:r>
          </a:p>
          <a:p>
            <a:pPr algn="just" eaLnBrk="1" hangingPunct="1">
              <a:spcBef>
                <a:spcPct val="0"/>
              </a:spcBef>
              <a:buFontTx/>
              <a:buNone/>
            </a:pPr>
            <a:r>
              <a:rPr lang="fr-FR" altLang="fr-FR" sz="1400">
                <a:latin typeface="Arial" panose="020B0604020202020204" pitchFamily="34" charset="0"/>
              </a:rPr>
              <a:t>Peut-on avoir confiance dans ces organismes de contrôle ? Par exemple, on ne pourra avoir confiance dans le « Comité de la Charte » que si elle exclut une ONG, pour manquement … Or le financement de ce Comité  est assuré par les ONG qui le compose. « Tu me tiens par la barbichette ». En France, il y a trop de petites associations (*) (par ex., dans la lutte contre le SIDA …) dont les finances ne sont pas contrôlées ou difficiles à contrôler. Il y a des risques de dérapages ou de mauvaises gestion et « </a:t>
            </a:r>
            <a:r>
              <a:rPr lang="fr-FR" altLang="fr-FR" sz="1400" i="1">
                <a:latin typeface="Arial" panose="020B0604020202020204" pitchFamily="34" charset="0"/>
              </a:rPr>
              <a:t>d’associations lucratives sans but </a:t>
            </a:r>
            <a:r>
              <a:rPr lang="fr-FR" altLang="fr-FR" sz="1400">
                <a:latin typeface="Arial" panose="020B0604020202020204" pitchFamily="34" charset="0"/>
              </a:rPr>
              <a:t>».</a:t>
            </a:r>
          </a:p>
          <a:p>
            <a:pPr algn="just" eaLnBrk="1" hangingPunct="1">
              <a:spcBef>
                <a:spcPct val="0"/>
              </a:spcBef>
              <a:buFontTx/>
              <a:buNone/>
            </a:pPr>
            <a:r>
              <a:rPr lang="fr-FR" altLang="fr-FR" sz="1400">
                <a:latin typeface="Arial" panose="020B0604020202020204" pitchFamily="34" charset="0"/>
              </a:rPr>
              <a:t>(*) 1.300.000 associations en France, 580.000 en Allemagne, 130.000 en Angleterre. </a:t>
            </a:r>
          </a:p>
          <a:p>
            <a:pPr algn="just" eaLnBrk="1" hangingPunct="1">
              <a:spcBef>
                <a:spcPct val="0"/>
              </a:spcBef>
              <a:buFontTx/>
              <a:buNone/>
            </a:pPr>
            <a:r>
              <a:rPr lang="fr-FR" altLang="fr-FR" sz="1200">
                <a:latin typeface="Arial" panose="020B0604020202020204" pitchFamily="34" charset="0"/>
              </a:rPr>
              <a:t>Sources : a) </a:t>
            </a:r>
            <a:r>
              <a:rPr lang="fr-FR" altLang="fr-FR" sz="1200" i="1">
                <a:latin typeface="Arial" panose="020B0604020202020204" pitchFamily="34" charset="0"/>
              </a:rPr>
              <a:t>Associations caritatives : celles qui méritent vos dons et les autres</a:t>
            </a:r>
            <a:r>
              <a:rPr lang="fr-FR" altLang="fr-FR" sz="1200">
                <a:latin typeface="Arial" panose="020B0604020202020204" pitchFamily="34" charset="0"/>
              </a:rPr>
              <a:t>, Étienne Gingembre, Mis à jour le </a:t>
            </a:r>
          </a:p>
          <a:p>
            <a:pPr algn="just" eaLnBrk="1" hangingPunct="1">
              <a:spcBef>
                <a:spcPct val="0"/>
              </a:spcBef>
              <a:buFontTx/>
              <a:buNone/>
            </a:pPr>
            <a:r>
              <a:rPr lang="fr-FR" altLang="fr-FR" sz="1200">
                <a:latin typeface="Arial" panose="020B0604020202020204" pitchFamily="34" charset="0"/>
              </a:rPr>
              <a:t>23/01/14, </a:t>
            </a:r>
            <a:r>
              <a:rPr lang="fr-FR" altLang="fr-FR" sz="1200">
                <a:latin typeface="Arial" panose="020B0604020202020204" pitchFamily="34" charset="0"/>
                <a:hlinkClick r:id="rId7"/>
              </a:rPr>
              <a:t>http://www.capital.fr/enquetes/revelations/associations-caritatives-celles-qui-meritent-vos-dons-et-les-autres-548319</a:t>
            </a:r>
            <a:endParaRPr lang="fr-FR" altLang="fr-FR" sz="1200">
              <a:latin typeface="Arial" panose="020B0604020202020204" pitchFamily="34" charset="0"/>
            </a:endParaRPr>
          </a:p>
          <a:p>
            <a:pPr algn="just" eaLnBrk="1" hangingPunct="1">
              <a:spcBef>
                <a:spcPct val="0"/>
              </a:spcBef>
              <a:buFontTx/>
              <a:buNone/>
            </a:pPr>
            <a:r>
              <a:rPr lang="fr-FR" altLang="fr-FR" sz="1200">
                <a:latin typeface="Arial" panose="020B0604020202020204" pitchFamily="34" charset="0"/>
              </a:rPr>
              <a:t>b) </a:t>
            </a:r>
            <a:r>
              <a:rPr lang="fr-FR" altLang="fr-FR" sz="1200">
                <a:latin typeface="Arial" panose="020B0604020202020204" pitchFamily="34" charset="0"/>
                <a:hlinkClick r:id="rId8"/>
              </a:rPr>
              <a:t>http://www.aquidonner.com/</a:t>
            </a:r>
            <a:r>
              <a:rPr lang="fr-FR" altLang="fr-FR" sz="1200">
                <a:latin typeface="Arial" panose="020B0604020202020204" pitchFamily="34" charset="0"/>
              </a:rPr>
              <a:t>  </a:t>
            </a:r>
          </a:p>
        </p:txBody>
      </p:sp>
      <p:pic>
        <p:nvPicPr>
          <p:cNvPr id="183303" name="Imag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72252" y="661989"/>
            <a:ext cx="1319213"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4" name="Rectangle 3"/>
          <p:cNvSpPr>
            <a:spLocks noChangeArrowheads="1"/>
          </p:cNvSpPr>
          <p:nvPr/>
        </p:nvSpPr>
        <p:spPr bwMode="auto">
          <a:xfrm>
            <a:off x="163514" y="5891214"/>
            <a:ext cx="20697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t>je te tiens par la barbichette</a:t>
            </a:r>
          </a:p>
        </p:txBody>
      </p:sp>
      <p:pic>
        <p:nvPicPr>
          <p:cNvPr id="183305" name="Imag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17750" y="5267326"/>
            <a:ext cx="114935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ZoneTexte 5"/>
          <p:cNvSpPr txBox="1">
            <a:spLocks noChangeArrowheads="1"/>
          </p:cNvSpPr>
          <p:nvPr/>
        </p:nvSpPr>
        <p:spPr bwMode="auto">
          <a:xfrm>
            <a:off x="3635377" y="5267326"/>
            <a:ext cx="53387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a:t>Précautions : Soyez vigilent une fois le don donné.</a:t>
            </a:r>
          </a:p>
          <a:p>
            <a:r>
              <a:rPr lang="fr-FR" altLang="fr-FR" sz="1400"/>
              <a:t>N’hésitez pas à consulter régulièrement les comptes de l’association sur Internet. </a:t>
            </a:r>
          </a:p>
          <a:p>
            <a:r>
              <a:rPr lang="fr-FR" altLang="fr-FR" sz="1400"/>
              <a:t>Ne vous focalisez pas sur l’utilisation précise de vos dons.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432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3204161-595F-49A2-B642-30B92B813F07}" type="slidenum">
              <a:rPr lang="fr-FR" altLang="fr-FR" sz="1200">
                <a:solidFill>
                  <a:srgbClr val="898989"/>
                </a:solidFill>
              </a:rPr>
              <a:pPr algn="r" eaLnBrk="1" hangingPunct="1">
                <a:spcBef>
                  <a:spcPct val="0"/>
                </a:spcBef>
                <a:buFontTx/>
                <a:buNone/>
              </a:pPr>
              <a:t>223</a:t>
            </a:fld>
            <a:endParaRPr lang="fr-FR" altLang="fr-FR" sz="1200">
              <a:solidFill>
                <a:srgbClr val="898989"/>
              </a:solidFill>
            </a:endParaRPr>
          </a:p>
        </p:txBody>
      </p:sp>
      <p:sp>
        <p:nvSpPr>
          <p:cNvPr id="184324" name="Text Box 5"/>
          <p:cNvSpPr txBox="1">
            <a:spLocks noChangeArrowheads="1"/>
          </p:cNvSpPr>
          <p:nvPr/>
        </p:nvSpPr>
        <p:spPr bwMode="auto">
          <a:xfrm>
            <a:off x="250827" y="765176"/>
            <a:ext cx="8569325"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dirty="0">
                <a:latin typeface="Arial" panose="020B0604020202020204" pitchFamily="34" charset="0"/>
              </a:rPr>
              <a:t>13. </a:t>
            </a:r>
            <a:r>
              <a:rPr lang="fr-FR" altLang="fr-FR" sz="1800" b="1" u="sng" dirty="0">
                <a:latin typeface="Arial" panose="020B0604020202020204" pitchFamily="34" charset="0"/>
              </a:rPr>
              <a:t>Conclusions sur la lutte la corruption</a:t>
            </a:r>
            <a:r>
              <a:rPr lang="fr-FR" altLang="fr-FR" sz="1800" dirty="0">
                <a:latin typeface="Arial" panose="020B0604020202020204" pitchFamily="34" charset="0"/>
              </a:rPr>
              <a:t> : </a:t>
            </a:r>
          </a:p>
          <a:p>
            <a:pPr eaLnBrk="1" hangingPunct="1">
              <a:spcBef>
                <a:spcPct val="0"/>
              </a:spcBef>
              <a:buFontTx/>
              <a:buNone/>
            </a:pPr>
            <a:endParaRPr lang="fr-FR" altLang="fr-FR" sz="1800" dirty="0">
              <a:latin typeface="Arial" panose="020B0604020202020204" pitchFamily="34" charset="0"/>
            </a:endParaRPr>
          </a:p>
          <a:p>
            <a:pPr eaLnBrk="1" hangingPunct="1">
              <a:spcBef>
                <a:spcPct val="0"/>
              </a:spcBef>
              <a:buFontTx/>
              <a:buNone/>
            </a:pPr>
            <a:r>
              <a:rPr lang="fr-FR" altLang="fr-FR" sz="1600" dirty="0">
                <a:latin typeface="Arial" panose="020B0604020202020204" pitchFamily="34" charset="0"/>
              </a:rPr>
              <a:t>Bien des moyens ont été employés pour lutter contre la corruption avec des résultats très inégaux. Car il n’y a pas de solutions miracles (+).</a:t>
            </a:r>
          </a:p>
          <a:p>
            <a:pPr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Mais toutes ces politiques ne peuvent réussir que s’il y a une </a:t>
            </a:r>
            <a:r>
              <a:rPr lang="fr-FR" altLang="fr-FR" sz="1600" b="1" dirty="0">
                <a:solidFill>
                  <a:srgbClr val="FF0000"/>
                </a:solidFill>
                <a:latin typeface="Arial" panose="020B0604020202020204" pitchFamily="34" charset="0"/>
              </a:rPr>
              <a:t>forte volonté politique de tous les acteurs conscients (ONG …), ensuite de la population, à la longue conscientisée par les acteurs précédents et enfin des politiques</a:t>
            </a:r>
            <a:r>
              <a:rPr lang="fr-FR" altLang="fr-FR" sz="1600" dirty="0">
                <a:solidFill>
                  <a:srgbClr val="FF0000"/>
                </a:solidFill>
                <a:latin typeface="Arial" panose="020B0604020202020204" pitchFamily="34" charset="0"/>
              </a:rPr>
              <a:t> (°) pour lutter contre la corruption à tous les niveaux du pays. </a:t>
            </a:r>
          </a:p>
          <a:p>
            <a:pPr algn="just" eaLnBrk="1" hangingPunct="1">
              <a:spcBef>
                <a:spcPct val="0"/>
              </a:spcBef>
              <a:buFont typeface="Symbol" panose="05050102010706020507" pitchFamily="18" charset="2"/>
              <a:buNone/>
            </a:pPr>
            <a:r>
              <a:rPr lang="fr-FR" altLang="fr-FR" sz="1400" dirty="0">
                <a:solidFill>
                  <a:srgbClr val="FF0000"/>
                </a:solidFill>
                <a:latin typeface="Arial" panose="020B0604020202020204" pitchFamily="34" charset="0"/>
              </a:rPr>
              <a:t>(°) politiques constamment soumis à pression, afin de les inciter à lutter efficacement contre la corruption.</a:t>
            </a:r>
          </a:p>
          <a:p>
            <a:pPr algn="just" eaLnBrk="1" hangingPunct="1">
              <a:spcBef>
                <a:spcPct val="0"/>
              </a:spcBef>
              <a:buFont typeface="Symbol" panose="05050102010706020507" pitchFamily="18" charset="2"/>
              <a:buNone/>
            </a:pPr>
            <a:r>
              <a:rPr lang="fr-FR" altLang="fr-FR" sz="1400" dirty="0">
                <a:solidFill>
                  <a:srgbClr val="FF0000"/>
                </a:solidFill>
                <a:latin typeface="Arial" panose="020B0604020202020204" pitchFamily="34" charset="0"/>
              </a:rPr>
              <a:t>(+) Note : il celles-ci existaient, il y aurait longtemps qu’elles auraient été utilisées.</a:t>
            </a:r>
          </a:p>
          <a:p>
            <a:pPr algn="just" eaLnBrk="1" hangingPunct="1">
              <a:spcBef>
                <a:spcPct val="0"/>
              </a:spcBef>
              <a:buFont typeface="Symbol" panose="05050102010706020507" pitchFamily="18" charset="2"/>
              <a:buNone/>
            </a:pPr>
            <a:endParaRPr lang="fr-FR" altLang="fr-FR" sz="1400" dirty="0">
              <a:solidFill>
                <a:srgbClr val="FF0000"/>
              </a:solidFill>
              <a:latin typeface="Arial" panose="020B0604020202020204" pitchFamily="34" charset="0"/>
            </a:endParaRP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Dans cette lutte, il faut se garder d’être naïf : c’est un combat difficile … qui le sera toujours.</a:t>
            </a: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Ce n’est parce, par exemple, qu’on instaurera une « dictature morale » stricte et vertueuse (quelle soit religieuse ou non), exempte de « corruption des mœurs », dans un pays donné ou encore qu’on soumettra les corrompus à des peines lourdes _ à l’exemple de la peine de mort qui a été parfois prononcée contre certains corrompus, comme dans le passé en Chine _, qu’on y éradiquera la corruption (car par exemple en Iran, la plupart des Mollahs dirigeant les sociétés étatiques sont y totalement corrompus, ceux même qui disent lutter contre la « corruptions des mœurs »). Car ce sont souvent les « lampistes de services », les sous-fifres, les coupables idéaux, les boucs émissaires (faciles) qui triquent. Leur punition ne servira alors, le plus souvent, qu’à « enfumer » (abuser), encore une fois de plus, le peuple.</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534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E760867-4147-4A13-9553-DDEA1B8DB3CE}" type="slidenum">
              <a:rPr lang="fr-FR" altLang="fr-FR" sz="1200">
                <a:solidFill>
                  <a:srgbClr val="898989"/>
                </a:solidFill>
              </a:rPr>
              <a:pPr algn="r" eaLnBrk="1" hangingPunct="1">
                <a:spcBef>
                  <a:spcPct val="0"/>
                </a:spcBef>
                <a:buFontTx/>
                <a:buNone/>
              </a:pPr>
              <a:t>224</a:t>
            </a:fld>
            <a:endParaRPr lang="fr-FR" altLang="fr-FR" sz="1200">
              <a:solidFill>
                <a:srgbClr val="898989"/>
              </a:solidFill>
            </a:endParaRPr>
          </a:p>
        </p:txBody>
      </p:sp>
      <p:sp>
        <p:nvSpPr>
          <p:cNvPr id="185348" name="Text Box 5"/>
          <p:cNvSpPr txBox="1">
            <a:spLocks noChangeArrowheads="1"/>
          </p:cNvSpPr>
          <p:nvPr/>
        </p:nvSpPr>
        <p:spPr bwMode="auto">
          <a:xfrm>
            <a:off x="179514" y="692697"/>
            <a:ext cx="856932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13. </a:t>
            </a:r>
            <a:r>
              <a:rPr lang="fr-FR" altLang="fr-FR" sz="1800" b="1" u="sng" dirty="0">
                <a:latin typeface="Arial" panose="020B0604020202020204" pitchFamily="34" charset="0"/>
              </a:rPr>
              <a:t>Conclusions sur la lutte la corruption</a:t>
            </a:r>
            <a:r>
              <a:rPr lang="fr-FR" altLang="fr-FR" sz="1800" dirty="0">
                <a:latin typeface="Arial" panose="020B0604020202020204" pitchFamily="34" charset="0"/>
              </a:rPr>
              <a:t> (suite) : </a:t>
            </a:r>
          </a:p>
          <a:p>
            <a:pPr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Certains organismes anti-corruption créés par des gouvernements corrompus ne sont souvent que des écrans de fumées pour tromper le peuple (servant à le tromper sur vraie volonté sincère du gouvernement à éradiquer la corruption). Donc, il est nécessaire se méfier du double langage et de la langue de bois, concernant les bonnes intentions, a priori sincères, affichées par les gouvernements, surtout quand ces intentions sont affichées ostensiblement.</a:t>
            </a: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Seule la démocratie et l’éducation _ qu’il faut promouvoir à tous les échelons, grâce souvent au concours efficaces des ONG et de l’union d’hommes courageux et intègres _, peuvent faire changer, dans un sens positif, les mentalités et les habitudes favorisant la corruption (sur le long terme).</a:t>
            </a: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Il faut avoir conscience que la corruption touche aussi bien les pays développées et souvent leurs grandes institutions (Commission de la Communauté Européenne …), que les pays pauvres (simplement, dans les pays développés, il existe beaucoup plus de moyens de contrôles et de lutte contre la corruption, que dans les pays pauvres). </a:t>
            </a:r>
          </a:p>
          <a:p>
            <a:pPr algn="just" eaLnBrk="1" hangingPunct="1">
              <a:spcBef>
                <a:spcPct val="0"/>
              </a:spcBef>
              <a:buFont typeface="Symbol" panose="05050102010706020507" pitchFamily="18" charset="2"/>
              <a:buChar char="Þ"/>
            </a:pPr>
            <a:r>
              <a:rPr lang="fr-FR" altLang="fr-FR" sz="1600" dirty="0">
                <a:solidFill>
                  <a:srgbClr val="FF0000"/>
                </a:solidFill>
                <a:latin typeface="Arial" panose="020B0604020202020204" pitchFamily="34" charset="0"/>
              </a:rPr>
              <a:t> La corruption fait beaucoup plus dégâts dans les pays en voie de développement, parce que leur tissu économique balbutiant est bien plus fragile, que celui des pays riches.</a:t>
            </a:r>
          </a:p>
          <a:p>
            <a:pPr algn="just" eaLnBrk="1" hangingPunct="1">
              <a:spcBef>
                <a:spcPct val="0"/>
              </a:spcBef>
              <a:buFont typeface="Symbol" panose="05050102010706020507" pitchFamily="18" charset="2"/>
              <a:buChar char="Þ"/>
            </a:pPr>
            <a:r>
              <a:rPr lang="fr-FR" altLang="fr-FR" sz="1600" dirty="0">
                <a:solidFill>
                  <a:srgbClr val="008000"/>
                </a:solidFill>
                <a:latin typeface="Arial" panose="020B0604020202020204" pitchFamily="34" charset="0"/>
              </a:rPr>
              <a:t> Quand on est un puissant, il n’est pas facile d’être constamment vertueux, de ne pas profiter de sa position, des passe-droits, qui s’offrent à vous. Cela demande une très grande discipline intérieure, une grande vigilance à chaque instant, face à toute les « passions ou faiblesses humaines », qui peuvent nous « rendre dépendants », tels le goût de honneurs et de la gloire, le désir d’être reconnu, le désir effrénée de possessions matérielles …</a:t>
            </a:r>
          </a:p>
        </p:txBody>
      </p:sp>
      <p:pic>
        <p:nvPicPr>
          <p:cNvPr id="185349" name="Image 4" descr="images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3825" y="6181607"/>
            <a:ext cx="990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637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246B5A1-8526-45F2-A11E-54D71CD8E1BF}" type="slidenum">
              <a:rPr lang="fr-FR" altLang="fr-FR" sz="1200">
                <a:solidFill>
                  <a:srgbClr val="898989"/>
                </a:solidFill>
              </a:rPr>
              <a:pPr algn="r" eaLnBrk="1" hangingPunct="1">
                <a:spcBef>
                  <a:spcPct val="0"/>
                </a:spcBef>
                <a:buFontTx/>
                <a:buNone/>
              </a:pPr>
              <a:t>225</a:t>
            </a:fld>
            <a:endParaRPr lang="fr-FR" altLang="fr-FR" sz="1200">
              <a:solidFill>
                <a:srgbClr val="898989"/>
              </a:solidFill>
            </a:endParaRPr>
          </a:p>
        </p:txBody>
      </p:sp>
      <p:sp>
        <p:nvSpPr>
          <p:cNvPr id="186372" name="Text Box 5"/>
          <p:cNvSpPr txBox="1">
            <a:spLocks noChangeArrowheads="1"/>
          </p:cNvSpPr>
          <p:nvPr/>
        </p:nvSpPr>
        <p:spPr bwMode="auto">
          <a:xfrm>
            <a:off x="188915" y="557216"/>
            <a:ext cx="8848427" cy="574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13. </a:t>
            </a:r>
            <a:r>
              <a:rPr lang="fr-FR" altLang="fr-FR" sz="1800" b="1" u="sng" dirty="0">
                <a:latin typeface="Arial" panose="020B0604020202020204" pitchFamily="34" charset="0"/>
              </a:rPr>
              <a:t>Conclusions sur la lutte la corruption</a:t>
            </a:r>
            <a:r>
              <a:rPr lang="fr-FR" altLang="fr-FR" sz="1800" dirty="0">
                <a:latin typeface="Arial" panose="020B0604020202020204" pitchFamily="34" charset="0"/>
              </a:rPr>
              <a:t> (suite) :</a:t>
            </a:r>
          </a:p>
          <a:p>
            <a:pPr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Elle nécessite beaucoup d’imagination, d’intelligence, beaucoup de psychologique et d’expérience de la vie, de prudence </a:t>
            </a:r>
            <a:r>
              <a:rPr lang="fr-FR" altLang="fr-FR" sz="1500" b="1" dirty="0">
                <a:solidFill>
                  <a:srgbClr val="FF0000"/>
                </a:solidFill>
                <a:latin typeface="Arial" panose="020B0604020202020204" pitchFamily="34" charset="0"/>
              </a:rPr>
              <a:t>et surtout beaucoup d’humilité</a:t>
            </a:r>
            <a:r>
              <a:rPr lang="fr-FR" altLang="fr-FR" sz="1500" dirty="0">
                <a:solidFill>
                  <a:srgbClr val="FF0000"/>
                </a:solidFill>
                <a:latin typeface="Arial" panose="020B0604020202020204" pitchFamily="34" charset="0"/>
              </a:rPr>
              <a:t>. Car les « sauveurs de l’humanités » ou les « chevaliers blancs », les « Fanfan la tulipe » ne font souvent pas de « vieux os » dans cette lutte ou vont le plus souvent à l’échec. </a:t>
            </a: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Cette lutte ne peut être menée que sur le long terme. Et ses résultats ne se fait souvent sentir qu’à long terme. C’est une lutte sans fin qui sera toujours sans fin.</a:t>
            </a: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la lutte contre la corruption est toujours un sempiternel défi et un combat permanent.</a:t>
            </a: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Cette lutte n’est efficace, que s’il y a </a:t>
            </a:r>
            <a:r>
              <a:rPr lang="fr-FR" altLang="fr-FR" sz="1500" dirty="0" err="1">
                <a:solidFill>
                  <a:srgbClr val="FF0000"/>
                </a:solidFill>
                <a:latin typeface="Arial" panose="020B0604020202020204" pitchFamily="34" charset="0"/>
              </a:rPr>
              <a:t>a</a:t>
            </a:r>
            <a:r>
              <a:rPr lang="fr-FR" altLang="fr-FR" sz="1500" dirty="0">
                <a:solidFill>
                  <a:srgbClr val="FF0000"/>
                </a:solidFill>
                <a:latin typeface="Arial" panose="020B0604020202020204" pitchFamily="34" charset="0"/>
              </a:rPr>
              <a:t>) liberté d’opinion et de la presse et b) surtout, au niveau de l’état, </a:t>
            </a:r>
            <a:r>
              <a:rPr lang="fr-FR" altLang="fr-FR" sz="1500" b="1" dirty="0">
                <a:solidFill>
                  <a:srgbClr val="FF0000"/>
                </a:solidFill>
                <a:latin typeface="Arial" panose="020B0604020202020204" pitchFamily="34" charset="0"/>
              </a:rPr>
              <a:t>séparations des 3 pouvoirs : législatif, exécutif et judiciaire</a:t>
            </a:r>
            <a:r>
              <a:rPr lang="fr-FR" altLang="fr-FR" sz="1500" dirty="0">
                <a:solidFill>
                  <a:srgbClr val="FF0000"/>
                </a:solidFill>
                <a:latin typeface="Arial" panose="020B0604020202020204" pitchFamily="34" charset="0"/>
              </a:rPr>
              <a:t> (voir schéma page suivante). </a:t>
            </a:r>
            <a:r>
              <a:rPr lang="fr-FR" altLang="fr-FR" sz="1500" b="1" dirty="0">
                <a:solidFill>
                  <a:srgbClr val="FF0000"/>
                </a:solidFill>
                <a:latin typeface="Arial" panose="020B0604020202020204" pitchFamily="34" charset="0"/>
              </a:rPr>
              <a:t>Tant que dans tous les pays où cette séparation n’est pas assurée, l’arbitraire et donc la corruption règneront. </a:t>
            </a:r>
          </a:p>
          <a:p>
            <a:pPr algn="just" eaLnBrk="1" hangingPunct="1">
              <a:spcBef>
                <a:spcPct val="0"/>
              </a:spcBef>
              <a:buFont typeface="Symbol" panose="05050102010706020507" pitchFamily="18" charset="2"/>
              <a:buChar char="Þ"/>
            </a:pPr>
            <a:r>
              <a:rPr lang="fr-FR" altLang="fr-FR" sz="1500" b="1" dirty="0">
                <a:solidFill>
                  <a:srgbClr val="FF0000"/>
                </a:solidFill>
                <a:latin typeface="Arial" panose="020B0604020202020204" pitchFamily="34" charset="0"/>
              </a:rPr>
              <a:t> </a:t>
            </a:r>
            <a:r>
              <a:rPr lang="fr-FR" altLang="fr-FR" sz="1500" dirty="0">
                <a:solidFill>
                  <a:srgbClr val="FF0000"/>
                </a:solidFill>
                <a:latin typeface="Arial" panose="020B0604020202020204" pitchFamily="34" charset="0"/>
              </a:rPr>
              <a:t>Sinon, si l’on croit, comme le neuroscientifique, James Fallon, que la psychopathie serait causée, chez certains individus, par des lésions du lobe orbi-frontal, alors certains comportements asociaux et transgressifs seraient difficiles à résoudre (ce qui amènerait à des conclusions pessimistes, sur la nature réformable de l’être humain).</a:t>
            </a: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C’est un combat sans fin … tel le mythe de Sisyphe.</a:t>
            </a: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Elle est toujours associée au mensonge (même par omission), voire à la </a:t>
            </a:r>
          </a:p>
          <a:p>
            <a:pPr algn="just" eaLnBrk="1" hangingPunct="1">
              <a:spcBef>
                <a:spcPct val="0"/>
              </a:spcBef>
              <a:buNone/>
            </a:pPr>
            <a:r>
              <a:rPr lang="fr-FR" altLang="fr-FR" sz="1500" dirty="0">
                <a:solidFill>
                  <a:srgbClr val="FF0000"/>
                </a:solidFill>
                <a:latin typeface="Arial" panose="020B0604020202020204" pitchFamily="34" charset="0"/>
              </a:rPr>
              <a:t>violence.</a:t>
            </a:r>
          </a:p>
          <a:p>
            <a:pPr algn="just" eaLnBrk="1" hangingPunct="1">
              <a:spcBef>
                <a:spcPct val="0"/>
              </a:spcBef>
              <a:buFont typeface="Symbol" panose="05050102010706020507" pitchFamily="18" charset="2"/>
              <a:buChar char="Þ"/>
            </a:pPr>
            <a:r>
              <a:rPr lang="fr-FR" altLang="fr-FR" sz="1500" dirty="0">
                <a:solidFill>
                  <a:srgbClr val="FF0000"/>
                </a:solidFill>
                <a:latin typeface="Arial" panose="020B0604020202020204" pitchFamily="34" charset="0"/>
              </a:rPr>
              <a:t> La corruption est souvent partout, toujours dissimulée (les avocats, les </a:t>
            </a:r>
          </a:p>
          <a:p>
            <a:pPr algn="just" eaLnBrk="1" hangingPunct="1">
              <a:spcBef>
                <a:spcPct val="0"/>
              </a:spcBef>
              <a:buNone/>
            </a:pPr>
            <a:r>
              <a:rPr lang="fr-FR" altLang="fr-FR" sz="1500" dirty="0">
                <a:solidFill>
                  <a:srgbClr val="FF0000"/>
                </a:solidFill>
                <a:latin typeface="Arial" panose="020B0604020202020204" pitchFamily="34" charset="0"/>
              </a:rPr>
              <a:t>fonctionnaires européens etc. … peuvent se  faire acheter _ comme d’ailleurs </a:t>
            </a:r>
          </a:p>
          <a:p>
            <a:pPr algn="just" eaLnBrk="1" hangingPunct="1">
              <a:spcBef>
                <a:spcPct val="0"/>
              </a:spcBef>
              <a:buNone/>
            </a:pPr>
            <a:r>
              <a:rPr lang="fr-FR" altLang="fr-FR" sz="1500" dirty="0">
                <a:solidFill>
                  <a:srgbClr val="FF0000"/>
                </a:solidFill>
                <a:latin typeface="Arial" panose="020B0604020202020204" pitchFamily="34" charset="0"/>
              </a:rPr>
              <a:t>l’auteur l’a constaté, à son détriment, en 89 et à la CCE à Bruxelles en 1990).</a:t>
            </a:r>
          </a:p>
          <a:p>
            <a:pPr algn="just" eaLnBrk="1" hangingPunct="1">
              <a:spcBef>
                <a:spcPct val="0"/>
              </a:spcBef>
              <a:buNone/>
            </a:pPr>
            <a:endParaRPr lang="fr-FR" altLang="fr-FR" sz="1600" dirty="0">
              <a:solidFill>
                <a:srgbClr val="FF0000"/>
              </a:solidFill>
              <a:latin typeface="Arial" panose="020B0604020202020204" pitchFamily="34" charset="0"/>
            </a:endParaRPr>
          </a:p>
        </p:txBody>
      </p:sp>
      <p:pic>
        <p:nvPicPr>
          <p:cNvPr id="186373" name="Image 6" descr="sisyph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1579" y="4652880"/>
            <a:ext cx="165576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4" name="ZoneTexte 7"/>
          <p:cNvSpPr txBox="1">
            <a:spLocks noChangeArrowheads="1"/>
          </p:cNvSpPr>
          <p:nvPr/>
        </p:nvSpPr>
        <p:spPr bwMode="auto">
          <a:xfrm>
            <a:off x="3131840" y="6278482"/>
            <a:ext cx="590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latin typeface="Arial" panose="020B0604020202020204" pitchFamily="34" charset="0"/>
              </a:rPr>
              <a:t>La lutte contre la corruption ressemble au mythe de Sisyphe (la victime pousse un rocher au sujet d’une montagne qui ne cesse de retomber) </a:t>
            </a:r>
            <a:r>
              <a:rPr lang="fr-FR" altLang="fr-FR" sz="1200" dirty="0">
                <a:latin typeface="Arial" panose="020B0604020202020204" pitchFamily="34" charset="0"/>
                <a:sym typeface="Symbol" panose="05050102010706020507" pitchFamily="18" charset="2"/>
              </a:rPr>
              <a:t> </a:t>
            </a:r>
            <a:endParaRPr lang="fr-FR" altLang="fr-FR" sz="1200" dirty="0">
              <a:latin typeface="Arial" panose="020B060402020202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739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E356951-9F3D-4495-9F43-C1A028D108AA}" type="slidenum">
              <a:rPr lang="fr-FR" altLang="fr-FR" sz="1200">
                <a:solidFill>
                  <a:srgbClr val="898989"/>
                </a:solidFill>
              </a:rPr>
              <a:pPr algn="r" eaLnBrk="1" hangingPunct="1">
                <a:spcBef>
                  <a:spcPct val="0"/>
                </a:spcBef>
                <a:buFontTx/>
                <a:buNone/>
              </a:pPr>
              <a:t>226</a:t>
            </a:fld>
            <a:endParaRPr lang="fr-FR" altLang="fr-FR" sz="1200">
              <a:solidFill>
                <a:srgbClr val="898989"/>
              </a:solidFill>
            </a:endParaRPr>
          </a:p>
        </p:txBody>
      </p:sp>
      <p:sp>
        <p:nvSpPr>
          <p:cNvPr id="187396" name="Text Box 5"/>
          <p:cNvSpPr txBox="1">
            <a:spLocks noChangeArrowheads="1"/>
          </p:cNvSpPr>
          <p:nvPr/>
        </p:nvSpPr>
        <p:spPr bwMode="auto">
          <a:xfrm>
            <a:off x="107504" y="689571"/>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13. </a:t>
            </a:r>
            <a:r>
              <a:rPr lang="fr-FR" altLang="fr-FR" sz="1800" b="1" u="sng" dirty="0">
                <a:latin typeface="Arial" panose="020B0604020202020204" pitchFamily="34" charset="0"/>
              </a:rPr>
              <a:t>En conclusion sur la lutte la corruption</a:t>
            </a:r>
            <a:r>
              <a:rPr lang="fr-FR" altLang="fr-FR" sz="1800" dirty="0">
                <a:latin typeface="Arial" panose="020B0604020202020204" pitchFamily="34" charset="0"/>
              </a:rPr>
              <a:t> (suite &amp; fin) :</a:t>
            </a:r>
          </a:p>
        </p:txBody>
      </p:sp>
      <p:graphicFrame>
        <p:nvGraphicFramePr>
          <p:cNvPr id="5" name="Group 102"/>
          <p:cNvGraphicFramePr>
            <a:graphicFrameLocks noGrp="1"/>
          </p:cNvGraphicFramePr>
          <p:nvPr>
            <p:extLst>
              <p:ext uri="{D42A27DB-BD31-4B8C-83A1-F6EECF244321}">
                <p14:modId xmlns:p14="http://schemas.microsoft.com/office/powerpoint/2010/main" val="2839156435"/>
              </p:ext>
            </p:extLst>
          </p:nvPr>
        </p:nvGraphicFramePr>
        <p:xfrm>
          <a:off x="467546" y="2747248"/>
          <a:ext cx="8137525" cy="3642190"/>
        </p:xfrm>
        <a:graphic>
          <a:graphicData uri="http://schemas.openxmlformats.org/drawingml/2006/table">
            <a:tbl>
              <a:tblPr/>
              <a:tblGrid>
                <a:gridCol w="2713038">
                  <a:extLst>
                    <a:ext uri="{9D8B030D-6E8A-4147-A177-3AD203B41FA5}">
                      <a16:colId xmlns:a16="http://schemas.microsoft.com/office/drawing/2014/main" val="20000"/>
                    </a:ext>
                  </a:extLst>
                </a:gridCol>
                <a:gridCol w="2711450">
                  <a:extLst>
                    <a:ext uri="{9D8B030D-6E8A-4147-A177-3AD203B41FA5}">
                      <a16:colId xmlns:a16="http://schemas.microsoft.com/office/drawing/2014/main" val="20001"/>
                    </a:ext>
                  </a:extLst>
                </a:gridCol>
                <a:gridCol w="2713037">
                  <a:extLst>
                    <a:ext uri="{9D8B030D-6E8A-4147-A177-3AD203B41FA5}">
                      <a16:colId xmlns:a16="http://schemas.microsoft.com/office/drawing/2014/main" val="20002"/>
                    </a:ext>
                  </a:extLst>
                </a:gridCol>
              </a:tblGrid>
              <a:tr h="375885">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a:ln>
                            <a:noFill/>
                          </a:ln>
                          <a:solidFill>
                            <a:srgbClr val="002060"/>
                          </a:solidFill>
                          <a:effectLst/>
                          <a:latin typeface="Arial" pitchFamily="34" charset="0"/>
                          <a:cs typeface="Times New Roman" pitchFamily="18" charset="0"/>
                        </a:rPr>
                        <a:t>Les 3 pouvoirs de l’état</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790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Pouvoir législatif</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Pouvoir exécutif</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Pouvoir judiciaire</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59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Étude, discute, modifie et vote les lois.</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Détermine les politiques qui guident l’action de l’état</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Interprète les lois votées par le pouvoir législatif.</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2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Exécute un contrôle sur l’action du pouvoir exécutif</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Administre l’état en conformité avec les lois créées par le pouvoir législatif. </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0" i="0" u="none" strike="noStrike" cap="none" normalizeH="0" baseline="0">
                          <a:ln>
                            <a:noFill/>
                          </a:ln>
                          <a:solidFill>
                            <a:srgbClr val="002060"/>
                          </a:solidFill>
                          <a:effectLst/>
                          <a:latin typeface="Arial" pitchFamily="34" charset="0"/>
                          <a:cs typeface="Times New Roman" pitchFamily="18" charset="0"/>
                        </a:rPr>
                        <a:t>Décide si un citoyen ou un groupe a agi ou non en conformité avec la loi. </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036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a:ln>
                            <a:noFill/>
                          </a:ln>
                          <a:solidFill>
                            <a:srgbClr val="002060"/>
                          </a:solidFill>
                          <a:effectLst/>
                          <a:latin typeface="Arial" pitchFamily="34"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a:ln>
                            <a:noFill/>
                          </a:ln>
                          <a:solidFill>
                            <a:srgbClr val="002060"/>
                          </a:solidFill>
                          <a:effectLst/>
                          <a:latin typeface="Arial" pitchFamily="34" charset="0"/>
                          <a:cs typeface="Times New Roman" pitchFamily="18" charset="0"/>
                        </a:rPr>
                        <a:t>Parlement</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a:ln>
                            <a:noFill/>
                          </a:ln>
                          <a:solidFill>
                            <a:srgbClr val="002060"/>
                          </a:solidFill>
                          <a:effectLst/>
                          <a:latin typeface="Arial" pitchFamily="34"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a:ln>
                            <a:noFill/>
                          </a:ln>
                          <a:solidFill>
                            <a:srgbClr val="002060"/>
                          </a:solidFill>
                          <a:effectLst/>
                          <a:latin typeface="Arial" pitchFamily="34" charset="0"/>
                          <a:cs typeface="Times New Roman" pitchFamily="18" charset="0"/>
                        </a:rPr>
                        <a:t>Gouvernement</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dirty="0">
                          <a:ln>
                            <a:noFill/>
                          </a:ln>
                          <a:solidFill>
                            <a:srgbClr val="002060"/>
                          </a:solidFill>
                          <a:effectLst/>
                          <a:latin typeface="Arial" pitchFamily="34" charset="0"/>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900" b="1" i="0" u="none" strike="noStrike" cap="none" normalizeH="0" baseline="0" dirty="0">
                          <a:ln>
                            <a:noFill/>
                          </a:ln>
                          <a:solidFill>
                            <a:srgbClr val="002060"/>
                          </a:solidFill>
                          <a:effectLst/>
                          <a:latin typeface="Arial" pitchFamily="34" charset="0"/>
                          <a:cs typeface="Times New Roman" pitchFamily="18" charset="0"/>
                        </a:rPr>
                        <a:t>Tribunaux</a:t>
                      </a:r>
                    </a:p>
                  </a:txBody>
                  <a:tcPr marL="91447" marR="91447" marT="45703" marB="4570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7421" name="Rectangle 6"/>
          <p:cNvSpPr>
            <a:spLocks noChangeArrowheads="1"/>
          </p:cNvSpPr>
          <p:nvPr/>
        </p:nvSpPr>
        <p:spPr bwMode="auto">
          <a:xfrm>
            <a:off x="1620069" y="6237363"/>
            <a:ext cx="6192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400">
                <a:latin typeface="Arial" panose="020B0604020202020204" pitchFamily="34" charset="0"/>
                <a:sym typeface="Symbol" panose="05050102010706020507" pitchFamily="18" charset="2"/>
              </a:rPr>
              <a:t></a:t>
            </a:r>
            <a:r>
              <a:rPr lang="fr-FR" altLang="fr-FR" sz="1400">
                <a:latin typeface="Arial" panose="020B0604020202020204" pitchFamily="34" charset="0"/>
              </a:rPr>
              <a:t>Schéma de la séparation des pouvoirs, </a:t>
            </a:r>
          </a:p>
          <a:p>
            <a:pPr algn="ctr" eaLnBrk="1" hangingPunct="1">
              <a:spcBef>
                <a:spcPct val="0"/>
              </a:spcBef>
              <a:buFontTx/>
              <a:buNone/>
            </a:pPr>
            <a:r>
              <a:rPr lang="fr-FR" altLang="fr-FR" sz="1400">
                <a:latin typeface="Arial" panose="020B0604020202020204" pitchFamily="34" charset="0"/>
              </a:rPr>
              <a:t>Source : </a:t>
            </a:r>
            <a:r>
              <a:rPr lang="fr-FR" altLang="fr-FR" sz="1400">
                <a:latin typeface="Arial" panose="020B0604020202020204" pitchFamily="34" charset="0"/>
                <a:hlinkClick r:id="rId2"/>
              </a:rPr>
              <a:t>http://fr.wikipedia.org/wiki/S%C3%A9paration_des_pouvoirs</a:t>
            </a:r>
            <a:r>
              <a:rPr lang="fr-FR" altLang="fr-FR" sz="1400">
                <a:latin typeface="Arial" panose="020B0604020202020204" pitchFamily="34" charset="0"/>
              </a:rPr>
              <a:t>  </a:t>
            </a:r>
            <a:endParaRPr lang="fr-FR" altLang="fr-FR" sz="1400" b="1">
              <a:latin typeface="Arial" panose="020B0604020202020204" pitchFamily="34" charset="0"/>
            </a:endParaRPr>
          </a:p>
        </p:txBody>
      </p:sp>
      <p:pic>
        <p:nvPicPr>
          <p:cNvPr id="187422" name="Image 4" descr="image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2909" y="1066722"/>
            <a:ext cx="11525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7504" y="1190874"/>
            <a:ext cx="7669088" cy="1323439"/>
          </a:xfrm>
          <a:prstGeom prst="rect">
            <a:avLst/>
          </a:prstGeom>
          <a:noFill/>
        </p:spPr>
        <p:txBody>
          <a:bodyPr wrap="square" rtlCol="0">
            <a:spAutoFit/>
          </a:bodyPr>
          <a:lstStyle/>
          <a:p>
            <a:pPr algn="just"/>
            <a:r>
              <a:rPr lang="fr-FR" sz="1600" dirty="0"/>
              <a:t>Le comportement et la mentalité « corrompus » d’un individus peut être une sorte d’épiphénomène, cachant, en fait, des motivations plus irrationnelles, plus profondes, voire plus sombres ou dangereuses. La corruption peut être les manifestation extérieure de la folie ou des méandres « tortueux », insoupçonnés, de l’âme humaine.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ChangeArrowheads="1"/>
          </p:cNvSpPr>
          <p:nvPr/>
        </p:nvSpPr>
        <p:spPr bwMode="auto">
          <a:xfrm>
            <a:off x="2789239" y="2730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8419"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76F323A-1B9E-4AC5-8DE1-F3BAA70CB693}" type="slidenum">
              <a:rPr lang="fr-FR" altLang="fr-FR" sz="1200">
                <a:solidFill>
                  <a:srgbClr val="898989"/>
                </a:solidFill>
              </a:rPr>
              <a:pPr algn="r" eaLnBrk="1" hangingPunct="1">
                <a:spcBef>
                  <a:spcPct val="0"/>
                </a:spcBef>
                <a:buFontTx/>
                <a:buNone/>
              </a:pPr>
              <a:t>227</a:t>
            </a:fld>
            <a:endParaRPr lang="fr-FR" altLang="fr-FR" sz="1200">
              <a:solidFill>
                <a:srgbClr val="898989"/>
              </a:solidFill>
            </a:endParaRPr>
          </a:p>
        </p:txBody>
      </p:sp>
      <p:sp>
        <p:nvSpPr>
          <p:cNvPr id="188420" name="Text Box 5"/>
          <p:cNvSpPr txBox="1">
            <a:spLocks noChangeArrowheads="1"/>
          </p:cNvSpPr>
          <p:nvPr/>
        </p:nvSpPr>
        <p:spPr bwMode="auto">
          <a:xfrm>
            <a:off x="2446340" y="1773238"/>
            <a:ext cx="432117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4400">
                <a:latin typeface="Arial" panose="020B0604020202020204" pitchFamily="34" charset="0"/>
              </a:rPr>
              <a:t>A. </a:t>
            </a:r>
            <a:r>
              <a:rPr lang="fr-FR" altLang="fr-FR" sz="4400" b="1" u="sng">
                <a:latin typeface="Arial" panose="020B0604020202020204" pitchFamily="34" charset="0"/>
              </a:rPr>
              <a:t>Annexes</a:t>
            </a:r>
            <a:r>
              <a:rPr lang="fr-FR" altLang="fr-FR" sz="4400">
                <a:latin typeface="Arial" panose="020B0604020202020204" pitchFamily="34" charset="0"/>
              </a:rPr>
              <a:t> :</a:t>
            </a:r>
          </a:p>
          <a:p>
            <a:pPr eaLnBrk="1" hangingPunct="1">
              <a:spcBef>
                <a:spcPct val="0"/>
              </a:spcBef>
              <a:buFontTx/>
              <a:buNone/>
            </a:pPr>
            <a:endParaRPr lang="fr-FR" altLang="fr-FR" sz="1800">
              <a:latin typeface="Arial" panose="020B0604020202020204" pitchFamily="34"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239" y="3284984"/>
            <a:ext cx="2619375" cy="1743075"/>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5"/>
          <p:cNvSpPr txBox="1">
            <a:spLocks noChangeArrowheads="1"/>
          </p:cNvSpPr>
          <p:nvPr/>
        </p:nvSpPr>
        <p:spPr bwMode="auto">
          <a:xfrm>
            <a:off x="179390" y="765176"/>
            <a:ext cx="8785225" cy="583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a:latin typeface="Arial" panose="020B0604020202020204" pitchFamily="34" charset="0"/>
              </a:rPr>
              <a:t>A1. </a:t>
            </a:r>
            <a:r>
              <a:rPr lang="fr-FR" altLang="fr-FR" sz="1800" b="1" u="sng">
                <a:latin typeface="Arial" panose="020B0604020202020204" pitchFamily="34" charset="0"/>
              </a:rPr>
              <a:t>Annexe : Articles de loi contre la corruption</a:t>
            </a:r>
          </a:p>
          <a:p>
            <a:pPr eaLnBrk="1" hangingPunct="1">
              <a:spcBef>
                <a:spcPct val="50000"/>
              </a:spcBef>
              <a:buFontTx/>
              <a:buNone/>
            </a:pPr>
            <a:r>
              <a:rPr lang="fr-FR" altLang="fr-FR" sz="1800" u="sng">
                <a:latin typeface="Arial" panose="020B0604020202020204" pitchFamily="34" charset="0"/>
              </a:rPr>
              <a:t>Articles du code pénal français</a:t>
            </a:r>
            <a:r>
              <a:rPr lang="fr-FR" altLang="fr-FR" sz="1800">
                <a:latin typeface="Arial" panose="020B0604020202020204" pitchFamily="34" charset="0"/>
              </a:rPr>
              <a:t> :</a:t>
            </a:r>
          </a:p>
          <a:p>
            <a:pPr algn="just" eaLnBrk="1" hangingPunct="1">
              <a:spcBef>
                <a:spcPct val="50000"/>
              </a:spcBef>
              <a:buFontTx/>
              <a:buNone/>
            </a:pPr>
            <a:r>
              <a:rPr lang="fr-FR" altLang="fr-FR" sz="1600" i="1">
                <a:latin typeface="Arial" panose="020B0604020202020204" pitchFamily="34" charset="0"/>
              </a:rPr>
              <a:t>Pour l’application de la convention relative à la lutte contre la </a:t>
            </a:r>
            <a:r>
              <a:rPr lang="fr-FR" altLang="fr-FR" sz="1600" b="1" i="1">
                <a:latin typeface="Arial" panose="020B0604020202020204" pitchFamily="34" charset="0"/>
              </a:rPr>
              <a:t>corruption</a:t>
            </a:r>
            <a:r>
              <a:rPr lang="fr-FR" altLang="fr-FR" sz="1600" i="1">
                <a:latin typeface="Arial" panose="020B0604020202020204" pitchFamily="34" charset="0"/>
              </a:rPr>
              <a:t> impliquant des fonctionnaires des Communautés européennes ou des fonctionnaires des États membres de l’Union européenne faite à Bruxelles le 26 mai 1997, est puni de dix ans d’emprisonnement et de 150000 euros d’amende le fait de proposer sans droit, à tout moment, directement ou indirectement, des offres, des promesses, des dons, des présents ou des avantages quelconques, pour obtenir d’un fonctionnaire communautaire ou d’un fonctionnaire national […] qu’il accomplisse ou s’abstienne d’accomplir un acte de sa fonction, de sa mission ou de son mandat ou facilité par sa fonction, sa mission ou son mandat.</a:t>
            </a:r>
            <a:r>
              <a:rPr lang="fr-FR" altLang="fr-FR" sz="1600">
                <a:latin typeface="Arial" panose="020B0604020202020204" pitchFamily="34" charset="0"/>
              </a:rPr>
              <a:t> — (Article 435-2, </a:t>
            </a:r>
            <a:r>
              <a:rPr lang="fr-FR" altLang="fr-FR" sz="1600" i="1">
                <a:latin typeface="Arial" panose="020B0604020202020204" pitchFamily="34" charset="0"/>
              </a:rPr>
              <a:t>Code pénal français</a:t>
            </a:r>
            <a:r>
              <a:rPr lang="fr-FR" altLang="fr-FR" sz="1600">
                <a:latin typeface="Arial" panose="020B0604020202020204" pitchFamily="34" charset="0"/>
              </a:rPr>
              <a:t>, 2009).</a:t>
            </a:r>
          </a:p>
          <a:p>
            <a:pPr algn="just" eaLnBrk="1" hangingPunct="1">
              <a:spcBef>
                <a:spcPct val="50000"/>
              </a:spcBef>
              <a:buFontTx/>
              <a:buNone/>
            </a:pPr>
            <a:endParaRPr lang="fr-FR" altLang="fr-FR" sz="1600">
              <a:latin typeface="Arial" panose="020B0604020202020204" pitchFamily="34" charset="0"/>
            </a:endParaRPr>
          </a:p>
          <a:p>
            <a:pPr algn="just" eaLnBrk="1" hangingPunct="1">
              <a:spcBef>
                <a:spcPct val="5000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i="1">
                <a:latin typeface="Arial" panose="020B0604020202020204" pitchFamily="34" charset="0"/>
              </a:rPr>
              <a:t>Article 324-1 </a:t>
            </a:r>
            <a:r>
              <a:rPr lang="fr-FR" altLang="fr-FR" sz="1600" i="1" u="sng">
                <a:latin typeface="Arial" panose="020B0604020202020204" pitchFamily="34" charset="0"/>
              </a:rPr>
              <a:t>Du blanchiment simple et du blanchiment aggravé</a:t>
            </a:r>
            <a:r>
              <a:rPr lang="fr-FR" altLang="fr-FR" sz="1600" i="1">
                <a:latin typeface="Arial" panose="020B0604020202020204" pitchFamily="34" charset="0"/>
              </a:rPr>
              <a:t> : </a:t>
            </a:r>
          </a:p>
          <a:p>
            <a:pPr algn="just" eaLnBrk="1" hangingPunct="1">
              <a:spcBef>
                <a:spcPct val="0"/>
              </a:spcBef>
              <a:buFontTx/>
              <a:buNone/>
            </a:pPr>
            <a:r>
              <a:rPr lang="fr-FR" altLang="fr-FR" sz="1600" i="1">
                <a:latin typeface="Arial" panose="020B0604020202020204" pitchFamily="34" charset="0"/>
              </a:rPr>
              <a:t>Le blanchiment est le fait de faciliter, par tout moyen, la justification mensongère de l'origine des biens ou des revenus de l'auteur d'un crime ou d'un délit ayant procuré à celui-ci un profit direct ou indirect.</a:t>
            </a:r>
          </a:p>
          <a:p>
            <a:pPr algn="just" eaLnBrk="1" hangingPunct="1">
              <a:spcBef>
                <a:spcPct val="0"/>
              </a:spcBef>
              <a:buFontTx/>
              <a:buNone/>
            </a:pPr>
            <a:r>
              <a:rPr lang="fr-FR" altLang="fr-FR" sz="1600" i="1">
                <a:latin typeface="Arial" panose="020B0604020202020204" pitchFamily="34" charset="0"/>
              </a:rPr>
              <a:t>Constitue également un blanchiment le fait d'apporter un concours à une opération de placement, de dissimulation ou de conversion du produit direct ou indirect d'un crime ou d'un délit.</a:t>
            </a:r>
          </a:p>
          <a:p>
            <a:pPr algn="just" eaLnBrk="1" hangingPunct="1">
              <a:spcBef>
                <a:spcPct val="0"/>
              </a:spcBef>
              <a:buFontTx/>
              <a:buNone/>
            </a:pPr>
            <a:r>
              <a:rPr lang="fr-FR" altLang="fr-FR" sz="1600" i="1">
                <a:latin typeface="Arial" panose="020B0604020202020204" pitchFamily="34" charset="0"/>
              </a:rPr>
              <a:t>Le blanchiment est puni de cinq ans d'emprisonnement et de 375000 euros d'amende. </a:t>
            </a:r>
          </a:p>
        </p:txBody>
      </p:sp>
      <p:sp>
        <p:nvSpPr>
          <p:cNvPr id="189443" name="Rectangle 1"/>
          <p:cNvSpPr>
            <a:spLocks noChangeArrowheads="1"/>
          </p:cNvSpPr>
          <p:nvPr/>
        </p:nvSpPr>
        <p:spPr bwMode="auto">
          <a:xfrm>
            <a:off x="284321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89444" name="Espace réservé du numéro de diapositive 2"/>
          <p:cNvSpPr txBox="1">
            <a:spLocks/>
          </p:cNvSpPr>
          <p:nvPr/>
        </p:nvSpPr>
        <p:spPr bwMode="auto">
          <a:xfrm>
            <a:off x="1793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389538A-9A85-4F87-9C30-B3D432221BDC}" type="slidenum">
              <a:rPr lang="fr-FR" altLang="fr-FR" sz="1200">
                <a:solidFill>
                  <a:srgbClr val="898989"/>
                </a:solidFill>
              </a:rPr>
              <a:pPr algn="r" eaLnBrk="1" hangingPunct="1">
                <a:spcBef>
                  <a:spcPct val="0"/>
                </a:spcBef>
                <a:buFontTx/>
                <a:buNone/>
              </a:pPr>
              <a:t>228</a:t>
            </a:fld>
            <a:endParaRPr lang="fr-FR" altLang="fr-FR" sz="1200">
              <a:solidFill>
                <a:srgbClr val="898989"/>
              </a:solidFill>
            </a:endParaRPr>
          </a:p>
        </p:txBody>
      </p:sp>
      <p:pic>
        <p:nvPicPr>
          <p:cNvPr id="18944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8851" y="3716340"/>
            <a:ext cx="15843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6352" y="188914"/>
            <a:ext cx="12668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5"/>
          <p:cNvSpPr txBox="1">
            <a:spLocks noChangeArrowheads="1"/>
          </p:cNvSpPr>
          <p:nvPr/>
        </p:nvSpPr>
        <p:spPr bwMode="auto">
          <a:xfrm>
            <a:off x="179390" y="765177"/>
            <a:ext cx="8785225"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FR" altLang="fr-FR" sz="1800">
                <a:latin typeface="Arial" panose="020B0604020202020204" pitchFamily="34" charset="0"/>
              </a:rPr>
              <a:t>A1. </a:t>
            </a:r>
            <a:r>
              <a:rPr lang="fr-FR" altLang="fr-FR" sz="1800" b="1" u="sng">
                <a:latin typeface="Arial" panose="020B0604020202020204" pitchFamily="34" charset="0"/>
              </a:rPr>
              <a:t>Annexe : Articles de loi contre la corruption</a:t>
            </a:r>
          </a:p>
          <a:p>
            <a:pPr eaLnBrk="1" hangingPunct="1">
              <a:spcBef>
                <a:spcPct val="0"/>
              </a:spcBef>
              <a:buFontTx/>
              <a:buNone/>
            </a:pPr>
            <a:endParaRPr lang="fr-FR" altLang="fr-FR" sz="1800" u="sng">
              <a:latin typeface="Arial" panose="020B0604020202020204" pitchFamily="34" charset="0"/>
            </a:endParaRPr>
          </a:p>
          <a:p>
            <a:pPr eaLnBrk="1" hangingPunct="1">
              <a:spcBef>
                <a:spcPct val="0"/>
              </a:spcBef>
              <a:buFontTx/>
              <a:buNone/>
            </a:pPr>
            <a:r>
              <a:rPr lang="fr-FR" altLang="fr-FR" sz="1800" u="sng">
                <a:latin typeface="Arial" panose="020B0604020202020204" pitchFamily="34" charset="0"/>
              </a:rPr>
              <a:t>Articles du code pénal français</a:t>
            </a:r>
            <a:r>
              <a:rPr lang="fr-FR" altLang="fr-FR" sz="1800">
                <a:latin typeface="Arial" panose="020B0604020202020204" pitchFamily="34" charset="0"/>
              </a:rPr>
              <a:t> (suite et fin)</a:t>
            </a:r>
          </a:p>
          <a:p>
            <a:pPr eaLnBrk="1" hangingPunct="1">
              <a:spcBef>
                <a:spcPct val="0"/>
              </a:spcBef>
              <a:buFontTx/>
              <a:buNone/>
            </a:pPr>
            <a:endParaRPr lang="fr-FR" altLang="fr-FR" sz="1400">
              <a:latin typeface="Arial" panose="020B0604020202020204" pitchFamily="34" charset="0"/>
            </a:endParaRPr>
          </a:p>
          <a:p>
            <a:pPr>
              <a:spcBef>
                <a:spcPct val="0"/>
              </a:spcBef>
              <a:buFont typeface="Arial" panose="020B0604020202020204" pitchFamily="34" charset="0"/>
              <a:buNone/>
            </a:pPr>
            <a:r>
              <a:rPr lang="fr-FR" altLang="fr-FR" sz="1400" b="1"/>
              <a:t>130</a:t>
            </a:r>
          </a:p>
          <a:p>
            <a:pPr>
              <a:spcBef>
                <a:spcPct val="0"/>
              </a:spcBef>
              <a:buFont typeface="Arial" panose="020B0604020202020204" pitchFamily="34" charset="0"/>
              <a:buNone/>
            </a:pPr>
            <a:r>
              <a:rPr lang="fr-FR" altLang="fr-FR" sz="1400"/>
              <a:t>Les peines prévues par l'article </a:t>
            </a:r>
            <a:r>
              <a:rPr lang="fr-FR" altLang="fr-FR" sz="1400" b="1" u="sng">
                <a:hlinkClick r:id="rId2" tooltip="Code général des impôts Article 1743"/>
              </a:rPr>
              <a:t>1743-1°</a:t>
            </a:r>
            <a:r>
              <a:rPr lang="fr-FR" altLang="fr-FR" sz="1400"/>
              <a:t> du CGI pour le délit d'omission d'écritures ou de passation d'écritures inexactes ou fictives sont celles de l'article </a:t>
            </a:r>
            <a:r>
              <a:rPr lang="fr-FR" altLang="fr-FR" sz="1400" b="1" u="sng">
                <a:hlinkClick r:id="rId3" tooltip="Code général des impôts Article 1741"/>
              </a:rPr>
              <a:t>1741</a:t>
            </a:r>
            <a:r>
              <a:rPr lang="fr-FR" altLang="fr-FR" sz="1400"/>
              <a:t> du CGI à savoir, en ce qui concerne les peines principales une amende de 37 500 € et un emprisonnement de cinq ans.</a:t>
            </a:r>
          </a:p>
          <a:p>
            <a:pPr>
              <a:spcBef>
                <a:spcPct val="0"/>
              </a:spcBef>
              <a:buFont typeface="Arial" panose="020B0604020202020204" pitchFamily="34" charset="0"/>
              <a:buNone/>
            </a:pPr>
            <a:endParaRPr lang="fr-FR" altLang="fr-FR" sz="1400" b="1"/>
          </a:p>
          <a:p>
            <a:pPr>
              <a:spcBef>
                <a:spcPct val="0"/>
              </a:spcBef>
              <a:buFont typeface="Arial" panose="020B0604020202020204" pitchFamily="34" charset="0"/>
              <a:buNone/>
            </a:pPr>
            <a:r>
              <a:rPr lang="fr-FR" altLang="fr-FR" sz="1400" b="1"/>
              <a:t>140</a:t>
            </a:r>
          </a:p>
          <a:p>
            <a:pPr>
              <a:spcBef>
                <a:spcPct val="0"/>
              </a:spcBef>
              <a:buFont typeface="Arial" panose="020B0604020202020204" pitchFamily="34" charset="0"/>
              <a:buNone/>
            </a:pPr>
            <a:r>
              <a:rPr lang="fr-FR" altLang="fr-FR" sz="1400"/>
              <a:t>Les peines accessoires et complémentaires sont également celles prévues pour le délit de fraude fiscale.</a:t>
            </a:r>
          </a:p>
          <a:p>
            <a:pPr>
              <a:spcBef>
                <a:spcPct val="0"/>
              </a:spcBef>
              <a:buFont typeface="Arial" panose="020B0604020202020204" pitchFamily="34" charset="0"/>
              <a:buNone/>
            </a:pPr>
            <a:r>
              <a:rPr lang="fr-FR" altLang="fr-FR" sz="1400"/>
              <a:t>Enfin, l'application de l'article </a:t>
            </a:r>
            <a:r>
              <a:rPr lang="fr-FR" altLang="fr-FR" sz="1400" b="1" u="sng">
                <a:hlinkClick r:id="rId4" tooltip="Code général des impôts Article 1743"/>
              </a:rPr>
              <a:t>1743-1</a:t>
            </a:r>
            <a:r>
              <a:rPr lang="fr-FR" altLang="fr-FR" sz="1400"/>
              <a:t>° du CGI ne met pas obstacle à l'application des peines de droit commun.</a:t>
            </a:r>
          </a:p>
          <a:p>
            <a:pPr>
              <a:spcBef>
                <a:spcPct val="0"/>
              </a:spcBef>
              <a:buFont typeface="Arial" panose="020B0604020202020204" pitchFamily="34" charset="0"/>
              <a:buNone/>
            </a:pPr>
            <a:endParaRPr lang="fr-FR" altLang="fr-FR" sz="1400"/>
          </a:p>
          <a:p>
            <a:pPr>
              <a:spcBef>
                <a:spcPct val="0"/>
              </a:spcBef>
              <a:buFont typeface="Arial" panose="020B0604020202020204" pitchFamily="34" charset="0"/>
              <a:buNone/>
            </a:pPr>
            <a:r>
              <a:rPr lang="fr-FR" altLang="fr-FR" sz="1400"/>
              <a:t>Source:  CF - Infractions et sanctions pénales - Poursuites correctionnelles - Infractions assimilées au délit de fraude fiscale et délits spéciaux de fraude fiscale, </a:t>
            </a:r>
            <a:r>
              <a:rPr lang="fr-FR" altLang="fr-FR" sz="1400">
                <a:hlinkClick r:id="rId5"/>
              </a:rPr>
              <a:t>http://bofip.impots.gouv.fr/bofip/4265-PGP.html</a:t>
            </a:r>
            <a:r>
              <a:rPr lang="fr-FR" altLang="fr-FR" sz="1400"/>
              <a:t> </a:t>
            </a:r>
          </a:p>
        </p:txBody>
      </p:sp>
      <p:sp>
        <p:nvSpPr>
          <p:cNvPr id="190467" name="Rectangle 1"/>
          <p:cNvSpPr>
            <a:spLocks noChangeArrowheads="1"/>
          </p:cNvSpPr>
          <p:nvPr/>
        </p:nvSpPr>
        <p:spPr bwMode="auto">
          <a:xfrm>
            <a:off x="284321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0468" name="Espace réservé du numéro de diapositive 2"/>
          <p:cNvSpPr txBox="1">
            <a:spLocks/>
          </p:cNvSpPr>
          <p:nvPr/>
        </p:nvSpPr>
        <p:spPr bwMode="auto">
          <a:xfrm>
            <a:off x="1793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F89FA9D-AAEF-4D47-A883-7DDB8B6AE233}" type="slidenum">
              <a:rPr lang="fr-FR" altLang="fr-FR" sz="1200">
                <a:solidFill>
                  <a:srgbClr val="898989"/>
                </a:solidFill>
              </a:rPr>
              <a:pPr algn="r" eaLnBrk="1" hangingPunct="1">
                <a:spcBef>
                  <a:spcPct val="0"/>
                </a:spcBef>
                <a:buFontTx/>
                <a:buNone/>
              </a:pPr>
              <a:t>229</a:t>
            </a:fld>
            <a:endParaRPr lang="fr-FR" altLang="fr-FR" sz="1200">
              <a:solidFill>
                <a:srgbClr val="898989"/>
              </a:solidFill>
            </a:endParaRPr>
          </a:p>
        </p:txBody>
      </p:sp>
      <p:pic>
        <p:nvPicPr>
          <p:cNvPr id="4098" name="Picture 2" descr="D:\Users\blisan\Pictures\corruption\plan anti-magouil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338" y="4509120"/>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blisan\Pictures\corruption\justice corrup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923" y="4599609"/>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blisan\Pictures\corruption\justice corruption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4" y="4604371"/>
            <a:ext cx="1971675"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3132139" y="11747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483" name="Espace réservé du numéro de diapositive 2"/>
          <p:cNvSpPr txBox="1">
            <a:spLocks/>
          </p:cNvSpPr>
          <p:nvPr/>
        </p:nvSpPr>
        <p:spPr bwMode="auto">
          <a:xfrm>
            <a:off x="107952" y="117475"/>
            <a:ext cx="5873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0D7AB2D-E953-44DF-830F-61AF84CE2CDA}" type="slidenum">
              <a:rPr lang="fr-FR" altLang="fr-FR" sz="1200">
                <a:solidFill>
                  <a:srgbClr val="898989"/>
                </a:solidFill>
              </a:rPr>
              <a:pPr algn="r" eaLnBrk="1" hangingPunct="1">
                <a:spcBef>
                  <a:spcPct val="0"/>
                </a:spcBef>
                <a:buFontTx/>
                <a:buNone/>
              </a:pPr>
              <a:t>23</a:t>
            </a:fld>
            <a:endParaRPr lang="fr-FR" altLang="fr-FR" sz="1200">
              <a:solidFill>
                <a:srgbClr val="898989"/>
              </a:solidFill>
            </a:endParaRPr>
          </a:p>
        </p:txBody>
      </p:sp>
      <p:sp>
        <p:nvSpPr>
          <p:cNvPr id="20484" name="Text Box 5"/>
          <p:cNvSpPr txBox="1">
            <a:spLocks noChangeArrowheads="1"/>
          </p:cNvSpPr>
          <p:nvPr/>
        </p:nvSpPr>
        <p:spPr bwMode="auto">
          <a:xfrm>
            <a:off x="107950" y="549275"/>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a:t>
            </a:r>
          </a:p>
        </p:txBody>
      </p:sp>
      <p:sp>
        <p:nvSpPr>
          <p:cNvPr id="20485" name="ZoneTexte 8"/>
          <p:cNvSpPr txBox="1">
            <a:spLocks noChangeArrowheads="1"/>
          </p:cNvSpPr>
          <p:nvPr/>
        </p:nvSpPr>
        <p:spPr bwMode="auto">
          <a:xfrm>
            <a:off x="107952" y="981075"/>
            <a:ext cx="8856663"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u="sng" dirty="0">
                <a:latin typeface="Arial" panose="020B0604020202020204" pitchFamily="34" charset="0"/>
              </a:rPr>
              <a:t>La corruption au sein d’associations ou d’ONG</a:t>
            </a:r>
            <a:r>
              <a:rPr lang="fr-FR" altLang="fr-FR" sz="1400" dirty="0">
                <a:latin typeface="Arial" panose="020B0604020202020204" pitchFamily="34" charset="0"/>
              </a:rPr>
              <a:t> (suite) : </a:t>
            </a:r>
            <a:endParaRPr lang="fr-FR" altLang="fr-FR" sz="1400" u="sng"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dirty="0">
                <a:latin typeface="Arial" panose="020B0604020202020204" pitchFamily="34" charset="0"/>
              </a:rPr>
              <a:t>.</a:t>
            </a:r>
            <a:r>
              <a:rPr lang="fr-FR" altLang="fr-FR" sz="1400" i="1" dirty="0">
                <a:latin typeface="Arial" panose="020B0604020202020204" pitchFamily="34" charset="0"/>
              </a:rPr>
              <a:t>Le scandale de l’ARC et le système de l’escroc Jacques Crozemarie, qui a escroqué l’ARC, durant 30 ans</a:t>
            </a:r>
            <a:r>
              <a:rPr lang="fr-FR" altLang="fr-FR" sz="1400" dirty="0">
                <a:latin typeface="Arial" panose="020B0604020202020204" pitchFamily="34" charset="0"/>
              </a:rPr>
              <a:t> :</a:t>
            </a: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u="sng" dirty="0">
                <a:latin typeface="Arial" panose="020B0604020202020204" pitchFamily="34" charset="0"/>
              </a:rPr>
              <a:t>Ses méthodes (pour la mise en place et le maintient de son système de corruption) </a:t>
            </a:r>
            <a:r>
              <a:rPr lang="fr-FR" altLang="fr-FR" sz="1400" dirty="0">
                <a:latin typeface="Arial" panose="020B0604020202020204" pitchFamily="34" charset="0"/>
              </a:rPr>
              <a:t>:</a:t>
            </a:r>
          </a:p>
          <a:p>
            <a:pPr eaLnBrk="1" hangingPunct="1">
              <a:spcBef>
                <a:spcPct val="0"/>
              </a:spcBef>
            </a:pPr>
            <a:r>
              <a:rPr lang="fr-FR" altLang="fr-FR" sz="1400" dirty="0">
                <a:latin typeface="Arial" panose="020B0604020202020204" pitchFamily="34" charset="0"/>
              </a:rPr>
              <a:t> Le président fondateur de l'ARC, Jacques Crozemarie (J.C.), ne laisse à personne d'autre le soin de signer les chèques et aussi de contrôler l'affectation « partiale » des dons pour la recherche.</a:t>
            </a:r>
          </a:p>
          <a:p>
            <a:pPr eaLnBrk="1" hangingPunct="1">
              <a:spcBef>
                <a:spcPct val="0"/>
              </a:spcBef>
            </a:pPr>
            <a:r>
              <a:rPr lang="fr-FR" altLang="fr-FR" sz="1400" dirty="0">
                <a:latin typeface="Arial" panose="020B0604020202020204" pitchFamily="34" charset="0"/>
              </a:rPr>
              <a:t> Il approuve des contrats d'exclusivité avec des </a:t>
            </a:r>
            <a:r>
              <a:rPr lang="fr-FR" altLang="fr-FR" sz="1400" i="1" dirty="0">
                <a:latin typeface="Arial" panose="020B0604020202020204" pitchFamily="34" charset="0"/>
              </a:rPr>
              <a:t>fournisseurs</a:t>
            </a:r>
            <a:r>
              <a:rPr lang="fr-FR" altLang="fr-FR" sz="1400" dirty="0">
                <a:latin typeface="Arial" panose="020B0604020202020204" pitchFamily="34" charset="0"/>
              </a:rPr>
              <a:t>, moyennant pots-de-vin.</a:t>
            </a:r>
          </a:p>
          <a:p>
            <a:pPr eaLnBrk="1" hangingPunct="1">
              <a:spcBef>
                <a:spcPct val="0"/>
              </a:spcBef>
            </a:pPr>
            <a:r>
              <a:rPr lang="fr-FR" altLang="fr-FR" sz="1400" dirty="0">
                <a:latin typeface="Arial" panose="020B0604020202020204" pitchFamily="34" charset="0"/>
              </a:rPr>
              <a:t> Il s'entoure de sociétés écrans, d'intermédiaires (complices), grassement « servis », dont des dirigeants du groupe </a:t>
            </a:r>
            <a:r>
              <a:rPr lang="fr-FR" altLang="fr-FR" sz="1400" b="1" dirty="0">
                <a:latin typeface="Arial" panose="020B0604020202020204" pitchFamily="34" charset="0"/>
              </a:rPr>
              <a:t>International </a:t>
            </a:r>
            <a:r>
              <a:rPr lang="fr-FR" altLang="fr-FR" sz="1400" b="1" dirty="0" err="1">
                <a:latin typeface="Arial" panose="020B0604020202020204" pitchFamily="34" charset="0"/>
              </a:rPr>
              <a:t>Developpement</a:t>
            </a:r>
            <a:r>
              <a:rPr lang="fr-FR" altLang="fr-FR" sz="1400" b="1" dirty="0">
                <a:latin typeface="Arial" panose="020B0604020202020204" pitchFamily="34" charset="0"/>
              </a:rPr>
              <a:t> </a:t>
            </a:r>
            <a:r>
              <a:rPr lang="fr-FR" altLang="fr-FR" sz="1400" dirty="0">
                <a:latin typeface="Arial" panose="020B0604020202020204" pitchFamily="34" charset="0"/>
              </a:rPr>
              <a:t>(ID), principal sous-traitant de l'ARC, chargé de la communication, pour détourner l'argent des donateurs, grâce à de fausses factures (par exemple, concernant des stands fictif d'information ambulants sur le cancer _ sans que jamais la moindre de ces manifestions n'a eu lieu _, des équipements hospitaliers fantômes etc. ....), de faux honoraires, de fausses prestations, des surfacturations sur le papier destiné aux mailings et aux revues de l’ARC (Fondamental …) etc. </a:t>
            </a:r>
            <a:endParaRPr lang="fr-FR" altLang="fr-FR" sz="1400" dirty="0">
              <a:solidFill>
                <a:srgbClr val="FF0000"/>
              </a:solidFill>
              <a:latin typeface="Arial" panose="020B0604020202020204" pitchFamily="34" charset="0"/>
            </a:endParaRPr>
          </a:p>
          <a:p>
            <a:pPr eaLnBrk="1" hangingPunct="1">
              <a:spcBef>
                <a:spcPct val="0"/>
              </a:spcBef>
            </a:pPr>
            <a:r>
              <a:rPr lang="fr-FR" altLang="fr-FR" sz="1400" dirty="0">
                <a:latin typeface="Arial" panose="020B0604020202020204" pitchFamily="34" charset="0"/>
              </a:rPr>
              <a:t> Cadre administratif INSERM, sans formation médicale, il se fait appeler </a:t>
            </a:r>
            <a:r>
              <a:rPr lang="fr-FR" altLang="fr-FR" sz="1400" i="1" dirty="0">
                <a:latin typeface="Arial" panose="020B0604020202020204" pitchFamily="34" charset="0"/>
              </a:rPr>
              <a:t>Docteur</a:t>
            </a:r>
            <a:r>
              <a:rPr lang="fr-FR" altLang="fr-FR" sz="1400" dirty="0">
                <a:latin typeface="Arial" panose="020B0604020202020204" pitchFamily="34" charset="0"/>
              </a:rPr>
              <a:t> ou  </a:t>
            </a:r>
            <a:r>
              <a:rPr lang="fr-FR" altLang="fr-FR" sz="1400" i="1" dirty="0">
                <a:latin typeface="Arial" panose="020B0604020202020204" pitchFamily="34" charset="0"/>
              </a:rPr>
              <a:t>Professeur</a:t>
            </a:r>
            <a:r>
              <a:rPr lang="fr-FR" altLang="fr-FR" sz="1400" dirty="0">
                <a:latin typeface="Arial" panose="020B0604020202020204" pitchFamily="34" charset="0"/>
              </a:rPr>
              <a:t>.</a:t>
            </a:r>
          </a:p>
          <a:p>
            <a:pPr eaLnBrk="1" hangingPunct="1">
              <a:spcBef>
                <a:spcPct val="0"/>
              </a:spcBef>
            </a:pPr>
            <a:r>
              <a:rPr lang="fr-FR" altLang="fr-FR" sz="1400" dirty="0">
                <a:latin typeface="Arial" panose="020B0604020202020204" pitchFamily="34" charset="0"/>
              </a:rPr>
              <a:t> Il apparaît dans toutes les campagnes publicitaires de l'ARC, à la télé, d’où sa forte notoriété personnelle.</a:t>
            </a:r>
          </a:p>
          <a:p>
            <a:pPr eaLnBrk="1" hangingPunct="1">
              <a:spcBef>
                <a:spcPct val="0"/>
              </a:spcBef>
            </a:pPr>
            <a:r>
              <a:rPr lang="fr-FR" altLang="fr-FR" sz="1400" dirty="0">
                <a:latin typeface="Arial" panose="020B0604020202020204" pitchFamily="34" charset="0"/>
              </a:rPr>
              <a:t> Pour asseoir la notoriété de l'ARC, il s'entoure de cancérologues intègres et connus du grand public, qui lui font confiance : </a:t>
            </a:r>
            <a:r>
              <a:rPr lang="fr-FR" altLang="fr-FR" sz="1400" u="sng" dirty="0">
                <a:latin typeface="Arial" panose="020B0604020202020204" pitchFamily="34" charset="0"/>
                <a:hlinkClick r:id="rId2" tooltip="Lucien Israël (cancérologue)"/>
              </a:rPr>
              <a:t>Lucien Israël</a:t>
            </a:r>
            <a:r>
              <a:rPr lang="fr-FR" altLang="fr-FR" sz="1400" dirty="0">
                <a:latin typeface="Arial" panose="020B0604020202020204" pitchFamily="34" charset="0"/>
              </a:rPr>
              <a:t>, </a:t>
            </a:r>
            <a:r>
              <a:rPr lang="fr-FR" altLang="fr-FR" sz="1400" u="sng" dirty="0">
                <a:latin typeface="Arial" panose="020B0604020202020204" pitchFamily="34" charset="0"/>
                <a:hlinkClick r:id="rId3" tooltip="Georges Mathé"/>
              </a:rPr>
              <a:t>Georges Mathé</a:t>
            </a:r>
            <a:r>
              <a:rPr lang="fr-FR" altLang="fr-FR" sz="1400" dirty="0">
                <a:latin typeface="Arial" panose="020B0604020202020204" pitchFamily="34" charset="0"/>
              </a:rPr>
              <a:t> et </a:t>
            </a:r>
            <a:r>
              <a:rPr lang="fr-FR" altLang="fr-FR" sz="1400" u="sng" dirty="0">
                <a:latin typeface="Arial" panose="020B0604020202020204" pitchFamily="34" charset="0"/>
                <a:hlinkClick r:id="rId4" tooltip="Léon Schwartzenberg"/>
              </a:rPr>
              <a:t>Léon Schwartzenberg</a:t>
            </a:r>
            <a:r>
              <a:rPr lang="fr-FR" altLang="fr-FR" sz="1400" dirty="0">
                <a:latin typeface="Arial" panose="020B0604020202020204" pitchFamily="34" charset="0"/>
              </a:rPr>
              <a:t>.</a:t>
            </a:r>
          </a:p>
          <a:p>
            <a:pPr eaLnBrk="1" hangingPunct="1">
              <a:spcBef>
                <a:spcPct val="0"/>
              </a:spcBef>
            </a:pPr>
            <a:r>
              <a:rPr lang="fr-FR" altLang="fr-FR" sz="1400" dirty="0">
                <a:latin typeface="Arial" panose="020B0604020202020204" pitchFamily="34" charset="0"/>
              </a:rPr>
              <a:t> Il obtient le grade d’officier de la Légion d'Honneur, le 4 février 1986.</a:t>
            </a:r>
          </a:p>
          <a:p>
            <a:pPr eaLnBrk="1" hangingPunct="1">
              <a:spcBef>
                <a:spcPct val="0"/>
              </a:spcBef>
            </a:pPr>
            <a:r>
              <a:rPr lang="fr-FR" altLang="fr-FR" sz="1400" dirty="0">
                <a:latin typeface="Arial" panose="020B0604020202020204" pitchFamily="34" charset="0"/>
              </a:rPr>
              <a:t> Il sait tisser son réseau relationnel : J.C. était membre de la </a:t>
            </a:r>
            <a:r>
              <a:rPr lang="fr-FR" altLang="fr-FR" sz="1400" u="sng" dirty="0">
                <a:latin typeface="Arial" panose="020B0604020202020204" pitchFamily="34" charset="0"/>
                <a:hlinkClick r:id="rId5" tooltip="Grande Loge nationale française"/>
              </a:rPr>
              <a:t>Grande Loge nationale française</a:t>
            </a:r>
            <a:r>
              <a:rPr lang="fr-FR" altLang="fr-FR" sz="1400" dirty="0">
                <a:latin typeface="Arial" panose="020B0604020202020204" pitchFamily="34" charset="0"/>
              </a:rPr>
              <a:t>.</a:t>
            </a:r>
          </a:p>
          <a:p>
            <a:pPr eaLnBrk="1" hangingPunct="1">
              <a:spcBef>
                <a:spcPct val="0"/>
              </a:spcBef>
            </a:pPr>
            <a:r>
              <a:rPr lang="fr-FR" altLang="fr-FR" sz="1400" dirty="0">
                <a:latin typeface="Arial" panose="020B0604020202020204" pitchFamily="34" charset="0"/>
              </a:rPr>
              <a:t> Ainsi, il obtient les lettres de soutien, écrites sans discernement, d'éminents scientifiques, qui souvent qualifient de « scandaleuses », les « rumeurs » [de détournement d’argent] qui circulent sur l'ARC et Jacques Crozemarie. </a:t>
            </a:r>
            <a:r>
              <a:rPr lang="fr-FR" altLang="fr-FR" sz="1400" i="1" dirty="0">
                <a:latin typeface="Arial" panose="020B0604020202020204" pitchFamily="34" charset="0"/>
              </a:rPr>
              <a:t>Ce procédé avait ainsi toute l'efficacité de l'argument d'autorité</a:t>
            </a:r>
            <a:r>
              <a:rPr lang="fr-FR" altLang="fr-FR" sz="1400" dirty="0">
                <a:latin typeface="Arial" panose="020B0604020202020204" pitchFamily="34" charset="0"/>
              </a:rPr>
              <a:t>.</a:t>
            </a:r>
          </a:p>
          <a:p>
            <a:pPr eaLnBrk="1" hangingPunct="1">
              <a:spcBef>
                <a:spcPct val="0"/>
              </a:spcBef>
              <a:buFontTx/>
              <a:buNone/>
            </a:pPr>
            <a:r>
              <a:rPr lang="fr-FR" altLang="fr-FR" sz="1400" dirty="0">
                <a:solidFill>
                  <a:srgbClr val="FF0000"/>
                </a:solidFill>
                <a:latin typeface="Arial" panose="020B0604020202020204" pitchFamily="34" charset="0"/>
              </a:rPr>
              <a:t>Son système de détournement de dizaines de millions de francs, par an, de l’ARC durera 34 ans.</a:t>
            </a:r>
          </a:p>
          <a:p>
            <a:pPr eaLnBrk="1" hangingPunct="1">
              <a:spcBef>
                <a:spcPct val="0"/>
              </a:spcBef>
              <a:buFontTx/>
              <a:buNone/>
            </a:pPr>
            <a:r>
              <a:rPr lang="fr-FR" altLang="fr-FR" sz="1400" dirty="0">
                <a:solidFill>
                  <a:srgbClr val="FF0000"/>
                </a:solidFill>
                <a:latin typeface="Arial" panose="020B0604020202020204" pitchFamily="34" charset="0"/>
              </a:rPr>
              <a:t>Ainsi, seulement, 27 % des dons parvient à la recherche.</a:t>
            </a:r>
          </a:p>
          <a:p>
            <a:pPr eaLnBrk="1" hangingPunct="1">
              <a:spcBef>
                <a:spcPct val="0"/>
              </a:spcBef>
              <a:buFontTx/>
              <a:buNone/>
            </a:pPr>
            <a:r>
              <a:rPr lang="fr-FR" altLang="fr-FR" sz="1000" dirty="0">
                <a:latin typeface="Arial" panose="020B0604020202020204" pitchFamily="34" charset="0"/>
              </a:rPr>
              <a:t>Sources : a) </a:t>
            </a:r>
            <a:r>
              <a:rPr lang="fr-FR" altLang="fr-FR" sz="1000" i="1" dirty="0">
                <a:latin typeface="Arial" panose="020B0604020202020204" pitchFamily="34" charset="0"/>
              </a:rPr>
              <a:t>Le gang du cancer, </a:t>
            </a:r>
            <a:r>
              <a:rPr lang="fr-FR" altLang="fr-FR" sz="1000" dirty="0">
                <a:latin typeface="Arial" panose="020B0604020202020204" pitchFamily="34" charset="0"/>
              </a:rPr>
              <a:t>Jean </a:t>
            </a:r>
            <a:r>
              <a:rPr lang="fr-FR" altLang="fr-FR" sz="1000" dirty="0" err="1">
                <a:latin typeface="Arial" panose="020B0604020202020204" pitchFamily="34" charset="0"/>
              </a:rPr>
              <a:t>Montaldo</a:t>
            </a:r>
            <a:r>
              <a:rPr lang="fr-FR" altLang="fr-FR" sz="1000" dirty="0">
                <a:latin typeface="Arial" panose="020B0604020202020204" pitchFamily="34" charset="0"/>
              </a:rPr>
              <a:t>, Albin Michel, 1999 &amp; </a:t>
            </a:r>
            <a:r>
              <a:rPr lang="fr-FR" altLang="fr-FR" sz="1000" i="1" dirty="0">
                <a:latin typeface="Arial" panose="020B0604020202020204" pitchFamily="34" charset="0"/>
              </a:rPr>
              <a:t>La vraie vie de Crozemarie</a:t>
            </a:r>
            <a:r>
              <a:rPr lang="fr-FR" altLang="fr-FR" sz="1000" dirty="0">
                <a:latin typeface="Arial" panose="020B0604020202020204" pitchFamily="34" charset="0"/>
              </a:rPr>
              <a:t>, Le Point, le 06/07/1996, </a:t>
            </a:r>
          </a:p>
          <a:p>
            <a:pPr eaLnBrk="1" hangingPunct="1">
              <a:spcBef>
                <a:spcPct val="0"/>
              </a:spcBef>
              <a:buFontTx/>
              <a:buNone/>
            </a:pPr>
            <a:r>
              <a:rPr lang="fr-FR" altLang="fr-FR" sz="1000" dirty="0">
                <a:latin typeface="Arial" panose="020B0604020202020204" pitchFamily="34" charset="0"/>
              </a:rPr>
              <a:t>b) </a:t>
            </a:r>
            <a:r>
              <a:rPr lang="fr-FR" altLang="fr-FR" sz="1000" u="sng" dirty="0">
                <a:latin typeface="Arial" panose="020B0604020202020204" pitchFamily="34" charset="0"/>
                <a:hlinkClick r:id="rId6"/>
              </a:rPr>
              <a:t>http ://www.lepoint.fr/actualites-societe/1996-07-06/la-vraie-vie-de-crozemarie/920/0/104979</a:t>
            </a:r>
            <a:r>
              <a:rPr lang="fr-FR" altLang="fr-FR" sz="1000" dirty="0">
                <a:latin typeface="Arial" panose="020B0604020202020204" pitchFamily="34" charset="0"/>
              </a:rPr>
              <a:t> </a:t>
            </a:r>
            <a:endParaRPr lang="fr-FR" altLang="fr-FR" sz="1100" dirty="0">
              <a:latin typeface="Arial" panose="020B0604020202020204" pitchFamily="34" charset="0"/>
            </a:endParaRPr>
          </a:p>
        </p:txBody>
      </p:sp>
      <p:pic>
        <p:nvPicPr>
          <p:cNvPr id="20486"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0290" y="117476"/>
            <a:ext cx="1457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a:spLocks noChangeArrowheads="1"/>
          </p:cNvSpPr>
          <p:nvPr/>
        </p:nvSpPr>
        <p:spPr bwMode="auto">
          <a:xfrm>
            <a:off x="7264401" y="1193801"/>
            <a:ext cx="1590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a:t>Jacques Crozemarie</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5"/>
          <p:cNvSpPr txBox="1">
            <a:spLocks noChangeArrowheads="1"/>
          </p:cNvSpPr>
          <p:nvPr/>
        </p:nvSpPr>
        <p:spPr bwMode="auto">
          <a:xfrm>
            <a:off x="250825" y="212726"/>
            <a:ext cx="8713788" cy="66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defRPr/>
            </a:pPr>
            <a:r>
              <a:rPr lang="fr-FR" altLang="fr-FR" sz="1800" dirty="0">
                <a:latin typeface="Arial" panose="020B0604020202020204" pitchFamily="34" charset="0"/>
              </a:rPr>
              <a:t>A2. </a:t>
            </a:r>
            <a:r>
              <a:rPr lang="fr-FR" altLang="fr-FR" sz="1800" b="1" u="sng" dirty="0">
                <a:latin typeface="Arial" panose="020B0604020202020204" pitchFamily="34" charset="0"/>
              </a:rPr>
              <a:t>Annexe : Sur le clientélisme</a:t>
            </a:r>
          </a:p>
          <a:p>
            <a:pPr eaLnBrk="1" hangingPunct="1">
              <a:spcBef>
                <a:spcPts val="0"/>
              </a:spcBef>
              <a:buFontTx/>
              <a:buNone/>
              <a:defRPr/>
            </a:pPr>
            <a:endParaRPr lang="fr-FR" altLang="fr-FR" sz="1200" dirty="0">
              <a:latin typeface="Arial" panose="020B0604020202020204" pitchFamily="34" charset="0"/>
            </a:endParaRPr>
          </a:p>
          <a:p>
            <a:pPr algn="just" eaLnBrk="1" hangingPunct="1">
              <a:spcBef>
                <a:spcPts val="0"/>
              </a:spcBef>
              <a:buFont typeface="Arial" panose="020B0604020202020204" pitchFamily="34" charset="0"/>
              <a:buNone/>
              <a:defRPr/>
            </a:pPr>
            <a:r>
              <a:rPr lang="fr-FR" sz="1200" dirty="0"/>
              <a:t>« </a:t>
            </a:r>
            <a:r>
              <a:rPr lang="fr-FR" sz="1200" i="1" dirty="0"/>
              <a:t>le principe des régimes tyranniques, c’est la peur, le principe des régimes aristocratiques, c’est l’honneur et celui des régimes démocratiques, celui qui les fait tenir debout, c’est la vertu </a:t>
            </a:r>
            <a:r>
              <a:rPr lang="fr-FR" sz="1200" dirty="0"/>
              <a:t>[des hommes politiques et des citoyens] », Montesquieu.</a:t>
            </a:r>
          </a:p>
          <a:p>
            <a:pPr algn="just" eaLnBrk="1" hangingPunct="1">
              <a:spcBef>
                <a:spcPts val="0"/>
              </a:spcBef>
              <a:buFont typeface="Arial" panose="020B0604020202020204" pitchFamily="34" charset="0"/>
              <a:buNone/>
              <a:defRPr/>
            </a:pPr>
            <a:endParaRPr lang="fr-FR" altLang="fr-FR" sz="1200" dirty="0">
              <a:latin typeface="Arial" panose="020B0604020202020204" pitchFamily="34" charset="0"/>
            </a:endParaRPr>
          </a:p>
          <a:p>
            <a:pPr algn="just" eaLnBrk="1" hangingPunct="1">
              <a:spcBef>
                <a:spcPts val="0"/>
              </a:spcBef>
              <a:buFontTx/>
              <a:buNone/>
              <a:defRPr/>
            </a:pPr>
            <a:r>
              <a:rPr lang="fr-FR" sz="1800" dirty="0"/>
              <a:t>Le clientélisme repose sur un échange entre élus et électeurs. Les élus fournissent un certain nombre de biens et de services en échange d’un soutien politique. </a:t>
            </a:r>
            <a:r>
              <a:rPr lang="fr-FR" altLang="fr-FR" sz="1800" dirty="0">
                <a:latin typeface="+mn-lt"/>
              </a:rPr>
              <a:t>La </a:t>
            </a:r>
            <a:r>
              <a:rPr lang="fr-FR" sz="1800" dirty="0">
                <a:latin typeface="+mn-lt"/>
              </a:rPr>
              <a:t>honte ressentie pour une condamnation pour une affaire de corruption n’existe pas en politique (Des élus condamnés, comme Patrick Balkany, Alain Carignon, Jean-Noël </a:t>
            </a:r>
            <a:r>
              <a:rPr lang="fr-FR" sz="1800" dirty="0" err="1">
                <a:latin typeface="+mn-lt"/>
              </a:rPr>
              <a:t>Guérini</a:t>
            </a:r>
            <a:r>
              <a:rPr lang="fr-FR" sz="1800" dirty="0">
                <a:latin typeface="+mn-lt"/>
              </a:rPr>
              <a:t>, … ont été réélus par leurs administrés). </a:t>
            </a:r>
            <a:r>
              <a:rPr lang="fr-FR" sz="1800" dirty="0"/>
              <a:t>On attribue à l’ancien maire de Toulon, Maurice </a:t>
            </a:r>
            <a:r>
              <a:rPr lang="fr-FR" sz="1800" dirty="0" err="1"/>
              <a:t>Arreckx</a:t>
            </a:r>
            <a:r>
              <a:rPr lang="fr-FR" sz="1800" dirty="0"/>
              <a:t>, cette définition du clientélisme : “ </a:t>
            </a:r>
            <a:r>
              <a:rPr lang="fr-FR" sz="1800" i="1" dirty="0"/>
              <a:t>La justice pour tous, les faveurs pour mes amis </a:t>
            </a:r>
            <a:r>
              <a:rPr lang="fr-FR" sz="1800" dirty="0"/>
              <a:t>”. </a:t>
            </a:r>
            <a:r>
              <a:rPr lang="fr-FR" sz="1800" dirty="0">
                <a:latin typeface="+mn-lt"/>
              </a:rPr>
              <a:t>Car certains élus savent accorder des petits avantages, des cadeaux opportuns qui attirent la fidélité des électeurs (même si ces derniers sont pourtant informés de condamnations passées de leurs élus). En effet, ce qui compte pour ces électeurs, c’est la perception de l’efficacité au niveau de leur actions et de leur personnalité forte que donnent ces élus, et non les données sur leur honnêteté ou moralité.  Dans la région PACA, </a:t>
            </a:r>
            <a:r>
              <a:rPr lang="fr-FR" sz="1800" dirty="0"/>
              <a:t>seul un tiers des PV dressés sont effectivement payés... Les subventions aux associations sont par exemple fréquemment utilisées à des fins clientélistes. Alors que la distribution de logements ou d’emplois concerne plutôt les plus pauvres, la distribution de subventions permet d’atteindre d’autres catégories, les classes moyennes, et de suivre l’évolution de la société. A Marseille, les institutions de gauche subventionnent de manières privilégiées les quartiers qui votent à gauche.</a:t>
            </a:r>
            <a:endParaRPr lang="fr-FR" altLang="fr-FR" sz="1800" dirty="0">
              <a:latin typeface="Arial" panose="020B0604020202020204" pitchFamily="34" charset="0"/>
            </a:endParaRPr>
          </a:p>
          <a:p>
            <a:pPr>
              <a:buFont typeface="Arial" panose="020B0604020202020204" pitchFamily="34" charset="0"/>
              <a:buNone/>
              <a:defRPr/>
            </a:pPr>
            <a:endParaRPr lang="fr-FR" altLang="fr-FR" sz="1200" dirty="0">
              <a:latin typeface="+mn-lt"/>
            </a:endParaRPr>
          </a:p>
          <a:p>
            <a:pPr>
              <a:buFont typeface="Arial" panose="020B0604020202020204" pitchFamily="34" charset="0"/>
              <a:buNone/>
              <a:defRPr/>
            </a:pPr>
            <a:r>
              <a:rPr lang="fr-FR" altLang="fr-FR" sz="1200" dirty="0">
                <a:latin typeface="+mn-lt"/>
              </a:rPr>
              <a:t>Sources : a) </a:t>
            </a:r>
            <a:r>
              <a:rPr lang="fr-FR" sz="1200" i="1" dirty="0">
                <a:latin typeface="+mn-lt"/>
              </a:rPr>
              <a:t>“Sarkozy fout le feu à la République pour se sauver des juges”, </a:t>
            </a:r>
            <a:r>
              <a:rPr lang="fr-FR" sz="1200" dirty="0">
                <a:latin typeface="+mn-lt"/>
              </a:rPr>
              <a:t>15/10/2014, </a:t>
            </a:r>
            <a:r>
              <a:rPr lang="fr-FR" sz="1200" dirty="0">
                <a:latin typeface="+mn-lt"/>
                <a:hlinkClick r:id="rId2"/>
              </a:rPr>
              <a:t>http://www.lesinrocks.com/2014/10/15/actualite/antoine-peillon-fabrice-arfi-corruption-cest-lassassinat-contre-lidee-meme-societe-organisee-11529996/</a:t>
            </a:r>
            <a:r>
              <a:rPr lang="fr-FR" sz="1200" dirty="0">
                <a:latin typeface="+mn-lt"/>
              </a:rPr>
              <a:t>, b) </a:t>
            </a:r>
            <a:r>
              <a:rPr lang="fr-FR" sz="1200" dirty="0">
                <a:hlinkClick r:id="rId3"/>
              </a:rPr>
              <a:t>Le clientélisme en questions</a:t>
            </a:r>
            <a:r>
              <a:rPr lang="fr-FR" sz="1200" dirty="0"/>
              <a:t>, </a:t>
            </a:r>
            <a:r>
              <a:rPr lang="fr-FR" sz="1200" dirty="0">
                <a:hlinkClick r:id="rId4"/>
              </a:rPr>
              <a:t>http://www.leravi.org/article.php3?id_article=248</a:t>
            </a:r>
            <a:r>
              <a:rPr lang="fr-FR" sz="1200" dirty="0"/>
              <a:t> </a:t>
            </a:r>
            <a:endParaRPr lang="fr-FR" sz="1200" dirty="0">
              <a:latin typeface="+mn-lt"/>
            </a:endParaRPr>
          </a:p>
        </p:txBody>
      </p:sp>
      <p:sp>
        <p:nvSpPr>
          <p:cNvPr id="191491" name="Rectangle 1"/>
          <p:cNvSpPr>
            <a:spLocks noChangeArrowheads="1"/>
          </p:cNvSpPr>
          <p:nvPr/>
        </p:nvSpPr>
        <p:spPr bwMode="auto">
          <a:xfrm>
            <a:off x="4530726" y="2127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14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2AB8DBA-F258-4175-B97F-4E4CDEB8A4DA}" type="slidenum">
              <a:rPr lang="fr-FR" altLang="fr-FR" sz="1200">
                <a:solidFill>
                  <a:srgbClr val="898989"/>
                </a:solidFill>
              </a:rPr>
              <a:pPr algn="r" eaLnBrk="1" hangingPunct="1">
                <a:spcBef>
                  <a:spcPct val="0"/>
                </a:spcBef>
                <a:buFontTx/>
                <a:buNone/>
              </a:pPr>
              <a:t>230</a:t>
            </a:fld>
            <a:endParaRPr lang="fr-FR" altLang="fr-FR" sz="1200">
              <a:solidFill>
                <a:srgbClr val="898989"/>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558800"/>
            <a:ext cx="8785225" cy="624786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a:t>
            </a:r>
          </a:p>
          <a:p>
            <a:pPr marL="342900" indent="-342900" eaLnBrk="1" hangingPunct="1">
              <a:defRPr/>
            </a:pPr>
            <a:endParaRPr lang="fr-FR" dirty="0">
              <a:latin typeface="Arial" charset="0"/>
              <a:cs typeface="Arial" charset="0"/>
            </a:endParaRPr>
          </a:p>
          <a:p>
            <a:pPr marL="342900" indent="-342900" eaLnBrk="1" hangingPunct="1">
              <a:defRPr/>
            </a:pPr>
            <a:r>
              <a:rPr lang="fr-FR" sz="1400" dirty="0">
                <a:latin typeface="Arial" charset="0"/>
                <a:cs typeface="Arial" charset="0"/>
              </a:rPr>
              <a:t>Termes en rapport avec la corruption ou la psychologie des corrompus et corrupteurs : </a:t>
            </a:r>
          </a:p>
          <a:p>
            <a:pPr marL="342900" indent="-342900" eaLnBrk="1" hangingPunct="1">
              <a:defRPr/>
            </a:pPr>
            <a:endParaRPr lang="fr-FR" sz="1400" dirty="0">
              <a:latin typeface="Arial" charset="0"/>
              <a:cs typeface="Arial" charset="0"/>
            </a:endParaRPr>
          </a:p>
          <a:p>
            <a:pPr marL="342900" indent="-342900" eaLnBrk="1" hangingPunct="1">
              <a:defRPr/>
            </a:pPr>
            <a:r>
              <a:rPr lang="fr-FR" sz="1400" b="1" i="1" dirty="0">
                <a:latin typeface="Arial" charset="0"/>
                <a:cs typeface="Arial" charset="0"/>
              </a:rPr>
              <a:t>Abus</a:t>
            </a:r>
            <a:r>
              <a:rPr lang="fr-FR" sz="1400" dirty="0">
                <a:latin typeface="Arial" charset="0"/>
                <a:cs typeface="Arial" charset="0"/>
              </a:rPr>
              <a:t> : i</a:t>
            </a:r>
            <a:r>
              <a:rPr lang="fr-FR" sz="1400" dirty="0"/>
              <a:t>njustice, déni de droit.</a:t>
            </a:r>
            <a:endParaRPr lang="fr-FR" sz="1400" dirty="0">
              <a:latin typeface="Arial" charset="0"/>
              <a:cs typeface="Arial" charset="0"/>
            </a:endParaRPr>
          </a:p>
          <a:p>
            <a:pPr marL="342900" indent="-342900" eaLnBrk="1" hangingPunct="1">
              <a:defRPr/>
            </a:pPr>
            <a:r>
              <a:rPr lang="fr-FR" sz="1400" b="1" i="1" dirty="0">
                <a:latin typeface="Arial" charset="0"/>
                <a:cs typeface="Arial" charset="0"/>
              </a:rPr>
              <a:t>Abus de confiance </a:t>
            </a:r>
            <a:r>
              <a:rPr lang="fr-FR" sz="1400" dirty="0">
                <a:latin typeface="Arial" charset="0"/>
                <a:cs typeface="Arial" charset="0"/>
              </a:rPr>
              <a:t>: tromperie, escroquerie.</a:t>
            </a:r>
          </a:p>
          <a:p>
            <a:pPr algn="just" eaLnBrk="1" hangingPunct="1">
              <a:defRPr/>
            </a:pPr>
            <a:r>
              <a:rPr lang="fr-FR" sz="1400" b="1" i="1" dirty="0">
                <a:latin typeface="Arial" charset="0"/>
                <a:cs typeface="Arial" charset="0"/>
              </a:rPr>
              <a:t>Abus de biens sociaux</a:t>
            </a:r>
            <a:r>
              <a:rPr lang="fr-FR" sz="1400" dirty="0">
                <a:latin typeface="Arial" charset="0"/>
                <a:cs typeface="Arial" charset="0"/>
              </a:rPr>
              <a:t> : </a:t>
            </a:r>
            <a:r>
              <a:rPr lang="fr-FR" sz="1400" dirty="0"/>
              <a:t>utilisation à des fins personnelles des biens d'une société commerciale. </a:t>
            </a:r>
            <a:r>
              <a:rPr lang="fr-FR" sz="1400" dirty="0">
                <a:latin typeface="Arial" charset="0"/>
                <a:cs typeface="Arial" charset="0"/>
              </a:rPr>
              <a:t>En </a:t>
            </a:r>
            <a:r>
              <a:rPr lang="fr-FR" sz="1400" dirty="0">
                <a:latin typeface="Arial" charset="0"/>
                <a:cs typeface="Arial" charset="0"/>
                <a:hlinkClick r:id="rId2" tooltip="France"/>
              </a:rPr>
              <a:t>France</a:t>
            </a:r>
            <a:r>
              <a:rPr lang="fr-FR" sz="1400" dirty="0">
                <a:latin typeface="Arial" charset="0"/>
                <a:cs typeface="Arial" charset="0"/>
              </a:rPr>
              <a:t>, le fait pour tout dirigeant de </a:t>
            </a:r>
            <a:r>
              <a:rPr lang="fr-FR" sz="1400" dirty="0">
                <a:latin typeface="Arial" charset="0"/>
                <a:cs typeface="Arial" charset="0"/>
                <a:hlinkClick r:id="rId3" tooltip="Société (droit français)"/>
              </a:rPr>
              <a:t>société</a:t>
            </a:r>
            <a:r>
              <a:rPr lang="fr-FR" sz="1400" dirty="0">
                <a:latin typeface="Arial" charset="0"/>
                <a:cs typeface="Arial" charset="0"/>
              </a:rPr>
              <a:t> commerciale ou civile d'avoir utilisé en connaissance de cause les biens, le crédit, les pouvoirs ou les voix de la société, à des fins personnelles directes ou indirectes. Par exemple, il y a abus de biens sociaux lorsqu’un dirigeant s’octroie une rémunération excessive par rapport aux capacités de trésorerie de la société, quand un dirigeant utilise et détourne pour un usage personnel le fichier clients de la société etc.</a:t>
            </a:r>
          </a:p>
          <a:p>
            <a:pPr algn="just" eaLnBrk="1" hangingPunct="1">
              <a:defRPr/>
            </a:pPr>
            <a:r>
              <a:rPr lang="fr-FR" sz="1400" b="1" i="1" dirty="0">
                <a:latin typeface="Arial" charset="0"/>
                <a:cs typeface="Arial" charset="0"/>
              </a:rPr>
              <a:t>Abus de pouvoir </a:t>
            </a:r>
            <a:r>
              <a:rPr lang="fr-FR" sz="1400" dirty="0">
                <a:latin typeface="Arial" charset="0"/>
                <a:cs typeface="Arial" charset="0"/>
              </a:rPr>
              <a:t>: </a:t>
            </a:r>
            <a:r>
              <a:rPr lang="fr-FR" sz="1400" dirty="0"/>
              <a:t>dépassement des limites légales d'une fonction.</a:t>
            </a:r>
          </a:p>
          <a:p>
            <a:pPr algn="just" eaLnBrk="1" hangingPunct="1">
              <a:defRPr/>
            </a:pPr>
            <a:r>
              <a:rPr lang="fr-FR" sz="1400" b="1" dirty="0"/>
              <a:t>Accaparement des terres</a:t>
            </a:r>
            <a:r>
              <a:rPr lang="fr-FR" sz="1400" dirty="0"/>
              <a:t> (</a:t>
            </a:r>
            <a:r>
              <a:rPr lang="fr-FR" sz="1400" i="1" dirty="0"/>
              <a:t>land </a:t>
            </a:r>
            <a:r>
              <a:rPr lang="fr-FR" sz="1400" i="1" dirty="0" err="1"/>
              <a:t>grabbing</a:t>
            </a:r>
            <a:r>
              <a:rPr lang="fr-FR" sz="1400" dirty="0"/>
              <a:t> en </a:t>
            </a:r>
            <a:r>
              <a:rPr lang="fr-FR" sz="1400" dirty="0">
                <a:hlinkClick r:id="rId4" tooltip="Anglais"/>
              </a:rPr>
              <a:t>anglais</a:t>
            </a:r>
            <a:r>
              <a:rPr lang="fr-FR" sz="1400" dirty="0"/>
              <a:t>) : acquisition controversée de grandes étendues de </a:t>
            </a:r>
            <a:r>
              <a:rPr lang="fr-FR" sz="1400" dirty="0">
                <a:hlinkClick r:id="rId5" tooltip="Terre agricole"/>
              </a:rPr>
              <a:t>terre agricole</a:t>
            </a:r>
            <a:r>
              <a:rPr lang="fr-FR" sz="1400" dirty="0"/>
              <a:t> auprès des </a:t>
            </a:r>
            <a:r>
              <a:rPr lang="fr-FR" sz="1400" dirty="0">
                <a:hlinkClick r:id="rId6" tooltip="Pays en développement"/>
              </a:rPr>
              <a:t>pays en développement</a:t>
            </a:r>
            <a:r>
              <a:rPr lang="fr-FR" sz="1400" dirty="0"/>
              <a:t>, par des entreprises transnationales et gouvernementales. Le terme fait référence principalement aux investissements à grande échelle (et principalement étrangers) à la suite de la hausse des prix alimentaires mondiaux et des inquiétudes sur la </a:t>
            </a:r>
            <a:r>
              <a:rPr lang="fr-FR" sz="1400" dirty="0">
                <a:hlinkClick r:id="rId7" tooltip="Sécurité alimentaire"/>
              </a:rPr>
              <a:t>sécurité alimentaire</a:t>
            </a:r>
            <a:r>
              <a:rPr lang="fr-FR" sz="1400" dirty="0"/>
              <a:t>. Des </a:t>
            </a:r>
            <a:r>
              <a:rPr lang="fr-FR" sz="1400" dirty="0">
                <a:hlinkClick r:id="rId8" tooltip="Ressources en eau"/>
              </a:rPr>
              <a:t>ressources en eau</a:t>
            </a:r>
            <a:r>
              <a:rPr lang="fr-FR" sz="1400" dirty="0"/>
              <a:t> sont généralement cruciales, et par conséquent on observe aussi une tendance associée à l'</a:t>
            </a:r>
            <a:r>
              <a:rPr lang="fr-FR" sz="1400" dirty="0">
                <a:hlinkClick r:id="rId9" tooltip="Accaparement de l'eau (page inexistante)"/>
              </a:rPr>
              <a:t>accaparement de l'eau</a:t>
            </a:r>
            <a:r>
              <a:rPr lang="fr-FR" sz="1400" dirty="0"/>
              <a:t>.</a:t>
            </a:r>
            <a:r>
              <a:rPr lang="fr-FR" sz="1400" dirty="0">
                <a:solidFill>
                  <a:schemeClr val="accent3">
                    <a:lumMod val="50000"/>
                  </a:schemeClr>
                </a:solidFill>
              </a:rPr>
              <a:t> </a:t>
            </a:r>
            <a:r>
              <a:rPr lang="fr-FR" sz="1400" i="1" dirty="0">
                <a:solidFill>
                  <a:schemeClr val="accent3">
                    <a:lumMod val="50000"/>
                  </a:schemeClr>
                </a:solidFill>
              </a:rPr>
              <a:t>Ces grandes compagnies affirment qu’elles contribuent au développement du pays, par les taxes qu’elles payent (impôts …). Mais en fait, ces grandes propriétés n’apportent que peu de retombées positives au pays, car ces compagnies n’embauchent que peu d’ouvriers agricoles, les produits agricoles sont en général intégralement exportés et n’assurent donc pas la sécurité alimentaire du pays. De plus, les revenus (de la vente des terres, des taxes) servent à enrichir les poches de politiciens corrompus. Ces accaparements de terre s’accompagnent souvent de l’expulsion manu-militari des paysans qui exploitaient ces terres depuis des générations. Les paysans dupés ont l’impression d’avoir été spoliés. Affirmer que cet accaparement contribue au développement économique du pays est une escroquerie intellectuelle. L’absence de démocratie et de transparence favorise ce vol de terre. Derrière cet accaparement, sans retombé pour les populations locales, il y a des calculs économiques sans état d’âme.</a:t>
            </a:r>
            <a:endParaRPr lang="fr-FR" sz="1400" i="1" dirty="0"/>
          </a:p>
        </p:txBody>
      </p:sp>
      <p:sp>
        <p:nvSpPr>
          <p:cNvPr id="192515" name="Rectangle 1"/>
          <p:cNvSpPr>
            <a:spLocks noChangeArrowheads="1"/>
          </p:cNvSpPr>
          <p:nvPr/>
        </p:nvSpPr>
        <p:spPr bwMode="auto">
          <a:xfrm>
            <a:off x="2716214" y="1905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2516" name="Espace réservé du numéro de diapositive 2"/>
          <p:cNvSpPr>
            <a:spLocks noGrp="1"/>
          </p:cNvSpPr>
          <p:nvPr>
            <p:ph type="sldNum" sz="quarter" idx="12"/>
          </p:nvPr>
        </p:nvSpPr>
        <p:spPr bwMode="auto">
          <a:xfrm>
            <a:off x="250825" y="190500"/>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0CDCE7-F601-4123-8F8E-E65B043151E1}" type="slidenum">
              <a:rPr lang="fr-FR" altLang="fr-FR" sz="1200" smtClean="0">
                <a:solidFill>
                  <a:srgbClr val="898989"/>
                </a:solidFill>
              </a:rPr>
              <a:pPr>
                <a:spcBef>
                  <a:spcPct val="0"/>
                </a:spcBef>
                <a:buFontTx/>
                <a:buNone/>
              </a:pPr>
              <a:t>231</a:t>
            </a:fld>
            <a:endParaRPr lang="fr-FR" altLang="fr-FR" sz="1200">
              <a:solidFill>
                <a:srgbClr val="898989"/>
              </a:solidFill>
            </a:endParaRPr>
          </a:p>
        </p:txBody>
      </p:sp>
      <p:pic>
        <p:nvPicPr>
          <p:cNvPr id="192517"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35765" y="-7937"/>
            <a:ext cx="2408237" cy="113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558800"/>
            <a:ext cx="8785225" cy="624786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Addiction</a:t>
            </a:r>
            <a:r>
              <a:rPr lang="fr-FR" sz="1400" dirty="0">
                <a:latin typeface="Arial" charset="0"/>
                <a:cs typeface="Arial" charset="0"/>
              </a:rPr>
              <a:t> : </a:t>
            </a:r>
            <a:r>
              <a:rPr lang="fr-FR" sz="1400" i="1" dirty="0"/>
              <a:t>(</a:t>
            </a:r>
            <a:r>
              <a:rPr lang="fr-FR" sz="1400" i="1" dirty="0">
                <a:hlinkClick r:id="rId2" tooltip="Annexe:Glossaire grammatical"/>
              </a:rPr>
              <a:t>Anglicisme</a:t>
            </a:r>
            <a:r>
              <a:rPr lang="fr-FR" sz="1400" i="1" dirty="0"/>
              <a:t>)</a:t>
            </a:r>
            <a:r>
              <a:rPr lang="fr-FR" sz="1400" dirty="0"/>
              <a:t> </a:t>
            </a:r>
            <a:r>
              <a:rPr lang="fr-FR" sz="1400" dirty="0">
                <a:hlinkClick r:id="rId3" tooltip="dépendance"/>
              </a:rPr>
              <a:t>Dépendance</a:t>
            </a:r>
            <a:r>
              <a:rPr lang="fr-FR" sz="1400" dirty="0"/>
              <a:t> à une </a:t>
            </a:r>
            <a:r>
              <a:rPr lang="fr-FR" sz="1400" dirty="0">
                <a:hlinkClick r:id="rId4" tooltip="drogue"/>
              </a:rPr>
              <a:t>drogue</a:t>
            </a:r>
            <a:r>
              <a:rPr lang="fr-FR" sz="1400" dirty="0"/>
              <a:t>, une </a:t>
            </a:r>
            <a:r>
              <a:rPr lang="fr-FR" sz="1400" dirty="0">
                <a:hlinkClick r:id="rId5" tooltip="activité"/>
              </a:rPr>
              <a:t>activité</a:t>
            </a:r>
            <a:r>
              <a:rPr lang="fr-FR" sz="1400" dirty="0"/>
              <a:t> ou une </a:t>
            </a:r>
            <a:r>
              <a:rPr lang="fr-FR" sz="1400" dirty="0">
                <a:hlinkClick r:id="rId6" tooltip="structure"/>
              </a:rPr>
              <a:t>structure</a:t>
            </a:r>
            <a:r>
              <a:rPr lang="fr-FR" sz="1400" dirty="0"/>
              <a:t> </a:t>
            </a:r>
            <a:r>
              <a:rPr lang="fr-FR" sz="1400" dirty="0">
                <a:hlinkClick r:id="rId7" tooltip="sociale"/>
              </a:rPr>
              <a:t>sociale</a:t>
            </a:r>
            <a:r>
              <a:rPr lang="fr-FR" sz="1400" dirty="0"/>
              <a:t>. Certains considèrent la « cupidité » comme une </a:t>
            </a:r>
            <a:r>
              <a:rPr lang="fr-FR" sz="1400" i="1" dirty="0"/>
              <a:t>addiction</a:t>
            </a:r>
            <a:r>
              <a:rPr lang="fr-FR" sz="1400" dirty="0"/>
              <a:t>, tout comme la </a:t>
            </a:r>
            <a:r>
              <a:rPr lang="fr-FR" sz="1400" i="1" dirty="0"/>
              <a:t>dépendance</a:t>
            </a:r>
            <a:r>
              <a:rPr lang="fr-FR" sz="1400" dirty="0"/>
              <a:t> au jeux d’argent.</a:t>
            </a:r>
          </a:p>
          <a:p>
            <a:pPr algn="just" eaLnBrk="1" hangingPunct="1">
              <a:defRPr/>
            </a:pPr>
            <a:r>
              <a:rPr lang="fr-FR" sz="1400" b="1" i="1" dirty="0"/>
              <a:t>Aléa moral</a:t>
            </a:r>
            <a:r>
              <a:rPr lang="fr-FR" sz="1400" i="1" dirty="0"/>
              <a:t> </a:t>
            </a:r>
            <a:r>
              <a:rPr lang="fr-FR" sz="1400" dirty="0"/>
              <a:t>: Il  désigne pour l'économiste </a:t>
            </a:r>
            <a:r>
              <a:rPr lang="fr-FR" sz="1400" dirty="0">
                <a:hlinkClick r:id="rId8" tooltip="Adam Smith"/>
              </a:rPr>
              <a:t>Adam Smith</a:t>
            </a:r>
            <a:r>
              <a:rPr lang="fr-FR" sz="1400" dirty="0"/>
              <a:t> un effet pervers qui peut apparaître dans certaines situations de risque, dans une relation entre deux agents ou deux parties contractantes : c'est plus précisément la perspective qu'un agent, isolé d'un risque, se comporte différemment que s'il était totalement lui-même exposé au risque. Ainsi l'actionnaire d'une entreprise n'est pas justiciable si l'entreprise qu'il a financée et dont il tire ensuite bénéfice a un comportement non éthique, voire franchement dommageable pour l'économie, la société ou l'environnement</a:t>
            </a:r>
            <a:r>
              <a:rPr lang="fr-FR" sz="1400" baseline="30000" dirty="0">
                <a:hlinkClick r:id="rId9"/>
              </a:rPr>
              <a:t>1</a:t>
            </a:r>
            <a:r>
              <a:rPr lang="fr-FR" sz="1400" dirty="0"/>
              <a:t>. Ainsi </a:t>
            </a:r>
            <a:r>
              <a:rPr lang="fr-FR" sz="1400" dirty="0">
                <a:hlinkClick r:id="rId10" tooltip="Anne Krueger"/>
              </a:rPr>
              <a:t>Anne </a:t>
            </a:r>
            <a:r>
              <a:rPr lang="fr-FR" sz="1400" dirty="0" err="1">
                <a:hlinkClick r:id="rId10" tooltip="Anne Krueger"/>
              </a:rPr>
              <a:t>Krueger</a:t>
            </a:r>
            <a:r>
              <a:rPr lang="fr-FR" sz="1400" dirty="0"/>
              <a:t>, première directrice générale adjointe du </a:t>
            </a:r>
            <a:r>
              <a:rPr lang="fr-FR" sz="1400" dirty="0">
                <a:hlinkClick r:id="rId11" tooltip="Fonds monétaire international"/>
              </a:rPr>
              <a:t>Fonds monétaire international</a:t>
            </a:r>
            <a:r>
              <a:rPr lang="fr-FR" sz="1400" dirty="0"/>
              <a:t> (FMI) considérait en 2001 que « </a:t>
            </a:r>
            <a:r>
              <a:rPr lang="fr-FR" sz="1400" i="1" dirty="0"/>
              <a:t>La question de l’aléa moral demeure préoccupante. Les institutions privées pourraient se trouver encouragées à prêter et à investir imprudemment — ou du moins plus qu’elles ne devraient— dans la croyance que le FMI fera en sorte que </a:t>
            </a:r>
            <a:r>
              <a:rPr lang="fr-FR" sz="1400" i="1" dirty="0" err="1"/>
              <a:t>leurs</a:t>
            </a:r>
            <a:r>
              <a:rPr lang="fr-FR" sz="1400" i="1" dirty="0" err="1">
                <a:hlinkClick r:id="rId12" tooltip="Débiteur"/>
              </a:rPr>
              <a:t>débiteurs</a:t>
            </a:r>
            <a:r>
              <a:rPr lang="fr-FR" sz="1400" i="1" dirty="0"/>
              <a:t> puissent les rembourser</a:t>
            </a:r>
            <a:r>
              <a:rPr lang="fr-FR" sz="1400" dirty="0"/>
              <a:t> »</a:t>
            </a:r>
            <a:r>
              <a:rPr lang="fr-FR" sz="1400" baseline="30000" dirty="0">
                <a:hlinkClick r:id="rId9"/>
              </a:rPr>
              <a:t>2</a:t>
            </a:r>
            <a:r>
              <a:rPr lang="fr-FR" sz="1400" baseline="30000" dirty="0"/>
              <a:t>,</a:t>
            </a:r>
            <a:r>
              <a:rPr lang="fr-FR" sz="1400" baseline="30000" dirty="0">
                <a:hlinkClick r:id="rId9"/>
              </a:rPr>
              <a:t>3</a:t>
            </a:r>
            <a:r>
              <a:rPr lang="fr-FR" sz="1400" dirty="0"/>
              <a:t>. On parle aussi de </a:t>
            </a:r>
            <a:r>
              <a:rPr lang="fr-FR" sz="1400" b="1" dirty="0"/>
              <a:t>« risque moral »</a:t>
            </a:r>
            <a:r>
              <a:rPr lang="fr-FR" sz="1400" dirty="0"/>
              <a:t>, par exemple quand un </a:t>
            </a:r>
            <a:r>
              <a:rPr lang="fr-FR" sz="1400" dirty="0">
                <a:hlinkClick r:id="rId13" tooltip="Assureur"/>
              </a:rPr>
              <a:t>assureur</a:t>
            </a:r>
            <a:r>
              <a:rPr lang="fr-FR" sz="1400" dirty="0"/>
              <a:t> ne peut pas vérifier les efforts de prévention des risques faits par l'assuré</a:t>
            </a:r>
            <a:r>
              <a:rPr lang="fr-FR" sz="1400" baseline="30000" dirty="0">
                <a:hlinkClick r:id="rId9"/>
              </a:rPr>
              <a:t>4</a:t>
            </a:r>
            <a:r>
              <a:rPr lang="fr-FR" sz="1400" dirty="0"/>
              <a:t>.</a:t>
            </a:r>
          </a:p>
          <a:p>
            <a:pPr algn="just" eaLnBrk="1" hangingPunct="1">
              <a:defRPr/>
            </a:pPr>
            <a:r>
              <a:rPr lang="fr-FR" sz="1400" dirty="0"/>
              <a:t>On se repose sur les autres et on fait reposer la responsabilité d’une situation morale ou non sur les autres.</a:t>
            </a:r>
          </a:p>
          <a:p>
            <a:pPr algn="just" eaLnBrk="1" hangingPunct="1">
              <a:defRPr/>
            </a:pPr>
            <a:r>
              <a:rPr lang="fr-FR" sz="1400" b="1" i="1" dirty="0"/>
              <a:t>Aliénation</a:t>
            </a:r>
            <a:r>
              <a:rPr lang="fr-FR" sz="1400" dirty="0"/>
              <a:t> : (Psychologie) Situation de quelqu'un qui est dépossédé de sa liberté, de son libre arbitre.</a:t>
            </a:r>
          </a:p>
          <a:p>
            <a:pPr algn="just" eaLnBrk="1" hangingPunct="1">
              <a:defRPr/>
            </a:pPr>
            <a:r>
              <a:rPr lang="fr-FR" sz="1400" b="1" i="1" dirty="0" err="1">
                <a:latin typeface="Arial" charset="0"/>
                <a:cs typeface="Arial" charset="0"/>
              </a:rPr>
              <a:t>Ambito</a:t>
            </a:r>
            <a:r>
              <a:rPr lang="fr-FR" sz="1400" dirty="0">
                <a:latin typeface="Arial" charset="0"/>
                <a:cs typeface="Arial" charset="0"/>
              </a:rPr>
              <a:t> [</a:t>
            </a:r>
            <a:r>
              <a:rPr lang="fr-FR" sz="1400" dirty="0"/>
              <a:t>romain] </a:t>
            </a:r>
            <a:r>
              <a:rPr lang="fr-FR" sz="1400" dirty="0">
                <a:latin typeface="Arial" charset="0"/>
                <a:cs typeface="Arial" charset="0"/>
              </a:rPr>
              <a:t>: (Italien) Action de solliciter ou pratiques pour obtenir des offices [des charges ou postes] et des honneurs, dans la république de Venise au 16° et 17° siècle. "L'</a:t>
            </a:r>
            <a:r>
              <a:rPr lang="fr-FR" sz="1400" dirty="0" err="1">
                <a:latin typeface="Arial" charset="0"/>
                <a:cs typeface="Arial" charset="0"/>
              </a:rPr>
              <a:t>ambito</a:t>
            </a:r>
            <a:r>
              <a:rPr lang="fr-FR" sz="1400" dirty="0">
                <a:latin typeface="Arial" charset="0"/>
                <a:cs typeface="Arial" charset="0"/>
              </a:rPr>
              <a:t>" était légitime lorsqu’une personne offrait ouvertement son service à la patrie, laissant à chacun la liberté de juger ses prétentions. A l’inverse, l’</a:t>
            </a:r>
            <a:r>
              <a:rPr lang="fr-FR" sz="1400" dirty="0" err="1">
                <a:latin typeface="Arial" charset="0"/>
                <a:cs typeface="Arial" charset="0"/>
              </a:rPr>
              <a:t>ambito</a:t>
            </a:r>
            <a:r>
              <a:rPr lang="fr-FR" sz="1400" dirty="0">
                <a:latin typeface="Arial" charset="0"/>
                <a:cs typeface="Arial" charset="0"/>
              </a:rPr>
              <a:t>, comprenant l’utilisation de la « force », de la « flatterie malicieuse », du « mensonge », de « l’argent » et d’autres supercheries similaires, était réputé infâme, sévèrement puni par les lois vénitiennes et considéré comme une source de corruption et de mille autres désordres (voir </a:t>
            </a:r>
            <a:r>
              <a:rPr lang="fr-FR" sz="1400" i="1" dirty="0" err="1">
                <a:latin typeface="Arial" charset="0"/>
                <a:cs typeface="Arial" charset="0"/>
              </a:rPr>
              <a:t>Broglio</a:t>
            </a:r>
            <a:r>
              <a:rPr lang="fr-FR" sz="1400" dirty="0">
                <a:latin typeface="Arial" charset="0"/>
                <a:cs typeface="Arial" charset="0"/>
              </a:rPr>
              <a:t>).</a:t>
            </a:r>
          </a:p>
          <a:p>
            <a:pPr algn="just" eaLnBrk="1" hangingPunct="1">
              <a:defRPr/>
            </a:pPr>
            <a:r>
              <a:rPr lang="fr-FR" sz="1400" b="1" i="1" dirty="0">
                <a:latin typeface="Arial" charset="0"/>
                <a:cs typeface="Arial" charset="0"/>
              </a:rPr>
              <a:t>Ambition</a:t>
            </a:r>
            <a:r>
              <a:rPr lang="fr-FR" sz="1400" dirty="0">
                <a:latin typeface="Arial" charset="0"/>
                <a:cs typeface="Arial" charset="0"/>
              </a:rPr>
              <a:t> : a) </a:t>
            </a:r>
            <a:r>
              <a:rPr lang="fr-FR" sz="1400" dirty="0">
                <a:hlinkClick r:id="rId14" tooltip="recherche"/>
              </a:rPr>
              <a:t>Recherche</a:t>
            </a:r>
            <a:r>
              <a:rPr lang="fr-FR" sz="1400" dirty="0"/>
              <a:t> d’</a:t>
            </a:r>
            <a:r>
              <a:rPr lang="fr-FR" sz="1400" dirty="0">
                <a:hlinkClick r:id="rId15" tooltip="honneur"/>
              </a:rPr>
              <a:t>honneurs</a:t>
            </a:r>
            <a:r>
              <a:rPr lang="fr-FR" sz="1400" dirty="0"/>
              <a:t>, de </a:t>
            </a:r>
            <a:r>
              <a:rPr lang="fr-FR" sz="1400" dirty="0">
                <a:hlinkClick r:id="rId16" tooltip="gloire"/>
              </a:rPr>
              <a:t>gloire</a:t>
            </a:r>
            <a:r>
              <a:rPr lang="fr-FR" sz="1400" dirty="0"/>
              <a:t>, d’</a:t>
            </a:r>
            <a:r>
              <a:rPr lang="fr-FR" sz="1400" dirty="0">
                <a:hlinkClick r:id="rId17" tooltip="élévation"/>
              </a:rPr>
              <a:t>élévation</a:t>
            </a:r>
            <a:r>
              <a:rPr lang="fr-FR" sz="1400" dirty="0"/>
              <a:t> </a:t>
            </a:r>
            <a:r>
              <a:rPr lang="fr-FR" sz="1400" dirty="0">
                <a:hlinkClick r:id="rId18" tooltip="social"/>
              </a:rPr>
              <a:t>sociale</a:t>
            </a:r>
            <a:r>
              <a:rPr lang="fr-FR" sz="1400" dirty="0"/>
              <a:t>, de </a:t>
            </a:r>
            <a:r>
              <a:rPr lang="fr-FR" sz="1400" dirty="0">
                <a:hlinkClick r:id="rId19" tooltip="distinction"/>
              </a:rPr>
              <a:t>distinction</a:t>
            </a:r>
            <a:r>
              <a:rPr lang="fr-FR" sz="1400" dirty="0"/>
              <a:t>. b) </a:t>
            </a:r>
            <a:r>
              <a:rPr lang="fr-FR" sz="1400" dirty="0">
                <a:hlinkClick r:id="rId20" tooltip="motivation"/>
              </a:rPr>
              <a:t>Motivation</a:t>
            </a:r>
            <a:r>
              <a:rPr lang="fr-FR" sz="1400" dirty="0"/>
              <a:t> pour </a:t>
            </a:r>
            <a:r>
              <a:rPr lang="fr-FR" sz="1400" dirty="0">
                <a:hlinkClick r:id="rId21" tooltip="améliorer"/>
              </a:rPr>
              <a:t>améliorer</a:t>
            </a:r>
            <a:r>
              <a:rPr lang="fr-FR" sz="1400" dirty="0"/>
              <a:t> une </a:t>
            </a:r>
            <a:r>
              <a:rPr lang="fr-FR" sz="1400" dirty="0">
                <a:hlinkClick r:id="rId22" tooltip="situation"/>
              </a:rPr>
              <a:t>situation</a:t>
            </a:r>
            <a:r>
              <a:rPr lang="fr-FR" sz="1400" dirty="0"/>
              <a:t>. </a:t>
            </a:r>
            <a:r>
              <a:rPr lang="fr-FR" sz="1400" i="1" dirty="0">
                <a:solidFill>
                  <a:schemeClr val="accent3">
                    <a:lumMod val="50000"/>
                  </a:schemeClr>
                </a:solidFill>
              </a:rPr>
              <a:t>Les « corrompus » sont souvent des personnes très ambitieuses.</a:t>
            </a:r>
          </a:p>
          <a:p>
            <a:pPr algn="just" eaLnBrk="1" hangingPunct="1">
              <a:defRPr/>
            </a:pPr>
            <a:r>
              <a:rPr lang="fr-FR" sz="1400" b="1" i="1" dirty="0"/>
              <a:t>Apparatchik</a:t>
            </a:r>
            <a:r>
              <a:rPr lang="fr-FR" sz="1400" i="1" dirty="0">
                <a:solidFill>
                  <a:schemeClr val="accent3">
                    <a:lumMod val="50000"/>
                  </a:schemeClr>
                </a:solidFill>
              </a:rPr>
              <a:t> : </a:t>
            </a:r>
            <a:r>
              <a:rPr lang="fr-FR" sz="1400" i="1" dirty="0"/>
              <a:t>(</a:t>
            </a:r>
            <a:r>
              <a:rPr lang="fr-FR" sz="1400" i="1" u="sng" dirty="0">
                <a:hlinkClick r:id="rId2" tooltip="Annexe:Glossaire grammatical"/>
              </a:rPr>
              <a:t>Péjoratif</a:t>
            </a:r>
            <a:r>
              <a:rPr lang="fr-FR" sz="1400" i="1" dirty="0"/>
              <a:t>)</a:t>
            </a:r>
            <a:r>
              <a:rPr lang="fr-FR" sz="1400" dirty="0"/>
              <a:t> Dignitaire, </a:t>
            </a:r>
            <a:r>
              <a:rPr lang="fr-FR" sz="1400" dirty="0">
                <a:hlinkClick r:id="rId23" tooltip="cadre"/>
              </a:rPr>
              <a:t>cadre</a:t>
            </a:r>
            <a:r>
              <a:rPr lang="fr-FR" sz="1400" dirty="0"/>
              <a:t>, d'une </a:t>
            </a:r>
            <a:r>
              <a:rPr lang="fr-FR" sz="1400" dirty="0">
                <a:hlinkClick r:id="rId24" tooltip="bureaucratie"/>
              </a:rPr>
              <a:t>bureaucratie</a:t>
            </a:r>
            <a:r>
              <a:rPr lang="fr-FR" sz="1400" dirty="0"/>
              <a:t> </a:t>
            </a:r>
            <a:r>
              <a:rPr lang="fr-FR" sz="1400" dirty="0">
                <a:hlinkClick r:id="rId25" tooltip="administrative"/>
              </a:rPr>
              <a:t>administrative</a:t>
            </a:r>
            <a:r>
              <a:rPr lang="fr-FR" sz="1400" dirty="0"/>
              <a:t>, d'un </a:t>
            </a:r>
            <a:r>
              <a:rPr lang="fr-FR" sz="1400" dirty="0">
                <a:hlinkClick r:id="rId26" tooltip="parti politique"/>
              </a:rPr>
              <a:t>parti politique</a:t>
            </a:r>
            <a:r>
              <a:rPr lang="fr-FR" sz="1400" dirty="0"/>
              <a:t>.</a:t>
            </a:r>
          </a:p>
          <a:p>
            <a:pPr algn="just" eaLnBrk="1" hangingPunct="1">
              <a:defRPr/>
            </a:pPr>
            <a:r>
              <a:rPr lang="fr-FR" sz="1400" b="1" i="1" dirty="0">
                <a:solidFill>
                  <a:schemeClr val="accent3">
                    <a:lumMod val="50000"/>
                  </a:schemeClr>
                </a:solidFill>
              </a:rPr>
              <a:t>Apparatchik</a:t>
            </a:r>
            <a:r>
              <a:rPr lang="fr-FR" sz="1400" i="1" dirty="0">
                <a:solidFill>
                  <a:schemeClr val="accent3">
                    <a:lumMod val="50000"/>
                  </a:schemeClr>
                </a:solidFill>
              </a:rPr>
              <a:t> (syndrome) </a:t>
            </a:r>
            <a:r>
              <a:rPr lang="fr-FR" sz="1400" dirty="0">
                <a:solidFill>
                  <a:schemeClr val="accent3">
                    <a:lumMod val="50000"/>
                  </a:schemeClr>
                </a:solidFill>
              </a:rPr>
              <a:t>: Haut fonctionnaire, bénéficiant de privilèges, ayant peur de les perdre, et capable de tout (bassesses, lâchetés …) pour les conserver et au courant des turpitudes du régime.</a:t>
            </a:r>
          </a:p>
        </p:txBody>
      </p:sp>
      <p:sp>
        <p:nvSpPr>
          <p:cNvPr id="193539" name="Rectangle 1"/>
          <p:cNvSpPr>
            <a:spLocks noChangeArrowheads="1"/>
          </p:cNvSpPr>
          <p:nvPr/>
        </p:nvSpPr>
        <p:spPr bwMode="auto">
          <a:xfrm>
            <a:off x="2716214" y="1905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3540" name="Espace réservé du numéro de diapositive 2"/>
          <p:cNvSpPr>
            <a:spLocks noGrp="1"/>
          </p:cNvSpPr>
          <p:nvPr>
            <p:ph type="sldNum" sz="quarter" idx="12"/>
          </p:nvPr>
        </p:nvSpPr>
        <p:spPr bwMode="auto">
          <a:xfrm>
            <a:off x="250825" y="190500"/>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5EC98E-D28E-47E9-8B6F-341F4F988603}" type="slidenum">
              <a:rPr lang="fr-FR" altLang="fr-FR" sz="1200" smtClean="0">
                <a:solidFill>
                  <a:srgbClr val="898989"/>
                </a:solidFill>
              </a:rPr>
              <a:pPr>
                <a:spcBef>
                  <a:spcPct val="0"/>
                </a:spcBef>
                <a:buFontTx/>
                <a:buNone/>
              </a:pPr>
              <a:t>232</a:t>
            </a:fld>
            <a:endParaRPr lang="fr-FR" altLang="fr-FR" sz="1200">
              <a:solidFill>
                <a:srgbClr val="898989"/>
              </a:solidFill>
            </a:endParaRPr>
          </a:p>
        </p:txBody>
      </p:sp>
      <p:pic>
        <p:nvPicPr>
          <p:cNvPr id="193541" name="Image 1"/>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735765" y="-7937"/>
            <a:ext cx="2408237" cy="113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260351"/>
            <a:ext cx="8785225" cy="624786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algn="just" eaLnBrk="1" hangingPunct="1">
              <a:defRPr/>
            </a:pPr>
            <a:endParaRPr lang="fr-FR" dirty="0">
              <a:latin typeface="Arial" charset="0"/>
              <a:cs typeface="Arial" charset="0"/>
            </a:endParaRPr>
          </a:p>
          <a:p>
            <a:pPr algn="just" eaLnBrk="1" hangingPunct="1">
              <a:defRPr/>
            </a:pPr>
            <a:r>
              <a:rPr lang="fr-FR" sz="1400" b="1" i="1" dirty="0"/>
              <a:t>Appât du gain </a:t>
            </a:r>
            <a:r>
              <a:rPr lang="fr-FR" sz="1400" dirty="0"/>
              <a:t>: Recherche de l'argent, </a:t>
            </a:r>
            <a:r>
              <a:rPr lang="fr-FR" sz="1400" dirty="0">
                <a:hlinkClick r:id="rId2" tooltip="cupidité"/>
              </a:rPr>
              <a:t>Cupidité</a:t>
            </a:r>
            <a:r>
              <a:rPr lang="fr-FR" sz="1400" dirty="0"/>
              <a:t>; signifie que l'on agit que par intérêt pour l'argent. Exemple : </a:t>
            </a:r>
            <a:r>
              <a:rPr lang="fr-FR" sz="1400" i="1" dirty="0"/>
              <a:t>Ne croyez surtout pas qu'il nous vienne en aide par altruisme; quoi qu'il dise, quoi qu'il fasse, l'appât du gain motive toutes ses décisions.</a:t>
            </a:r>
          </a:p>
          <a:p>
            <a:pPr algn="just" eaLnBrk="1" hangingPunct="1">
              <a:defRPr/>
            </a:pPr>
            <a:r>
              <a:rPr lang="fr-FR" sz="1400" b="1" i="1" dirty="0">
                <a:latin typeface="Arial" charset="0"/>
                <a:cs typeface="Arial" charset="0"/>
              </a:rPr>
              <a:t>Argent</a:t>
            </a:r>
            <a:r>
              <a:rPr lang="fr-FR" sz="1400" dirty="0">
                <a:latin typeface="Arial" charset="0"/>
                <a:cs typeface="Arial" charset="0"/>
              </a:rPr>
              <a:t> : </a:t>
            </a:r>
            <a:r>
              <a:rPr lang="fr-FR" sz="1400" i="1" dirty="0"/>
              <a:t>(Commerce)</a:t>
            </a:r>
            <a:r>
              <a:rPr lang="fr-FR" sz="1400" dirty="0"/>
              <a:t> Toute </a:t>
            </a:r>
            <a:r>
              <a:rPr lang="fr-FR" sz="1400" dirty="0">
                <a:hlinkClick r:id="rId3" tooltip="valeur"/>
              </a:rPr>
              <a:t>valeur</a:t>
            </a:r>
            <a:r>
              <a:rPr lang="fr-FR" sz="1400" dirty="0"/>
              <a:t> </a:t>
            </a:r>
            <a:r>
              <a:rPr lang="fr-FR" sz="1400" dirty="0">
                <a:hlinkClick r:id="rId4" tooltip="monétaire"/>
              </a:rPr>
              <a:t>monétaire</a:t>
            </a:r>
            <a:r>
              <a:rPr lang="fr-FR" sz="1400" dirty="0"/>
              <a:t>.</a:t>
            </a:r>
            <a:endParaRPr lang="fr-FR" sz="1400" dirty="0">
              <a:latin typeface="Arial" charset="0"/>
              <a:cs typeface="Arial" charset="0"/>
            </a:endParaRPr>
          </a:p>
          <a:p>
            <a:pPr algn="just" eaLnBrk="1" hangingPunct="1">
              <a:defRPr/>
            </a:pPr>
            <a:r>
              <a:rPr lang="fr-FR" sz="1400" b="1" i="1" dirty="0">
                <a:latin typeface="Arial" charset="0"/>
                <a:cs typeface="Arial" charset="0"/>
              </a:rPr>
              <a:t>Assassinat</a:t>
            </a:r>
            <a:r>
              <a:rPr lang="fr-FR" sz="1400" dirty="0">
                <a:latin typeface="Arial" charset="0"/>
                <a:cs typeface="Arial" charset="0"/>
              </a:rPr>
              <a:t> : action de tuer ou </a:t>
            </a:r>
            <a:r>
              <a:rPr lang="fr-FR" sz="1400" dirty="0"/>
              <a:t>donner la mort intentionnellement. Pour se maintenir, les dictatures utilisent le mensonge, le secret, la violence, la torture, les assassinats, les procès truqués, les emprisonnements abusifs, la terreur, les intimidations, les menaces. </a:t>
            </a:r>
            <a:endParaRPr lang="fr-FR" sz="1400" b="1" i="1" dirty="0">
              <a:latin typeface="Arial" charset="0"/>
              <a:cs typeface="Arial" charset="0"/>
            </a:endParaRPr>
          </a:p>
          <a:p>
            <a:pPr algn="just" eaLnBrk="1" hangingPunct="1">
              <a:defRPr/>
            </a:pPr>
            <a:r>
              <a:rPr lang="fr-FR" sz="1400" b="1" i="1" dirty="0">
                <a:latin typeface="Arial" charset="0"/>
                <a:cs typeface="Arial" charset="0"/>
              </a:rPr>
              <a:t>Aspects culturels de la dépense</a:t>
            </a:r>
            <a:r>
              <a:rPr lang="fr-FR" sz="1400" dirty="0">
                <a:latin typeface="Arial" charset="0"/>
                <a:cs typeface="Arial" charset="0"/>
              </a:rPr>
              <a:t> : Euphémisme parfois utilisé dans le discours officiel au </a:t>
            </a:r>
            <a:r>
              <a:rPr lang="fr-FR" sz="1400" dirty="0">
                <a:latin typeface="Arial" charset="0"/>
                <a:cs typeface="Arial" charset="0"/>
                <a:hlinkClick r:id="rId5" tooltip="Viêt Nam"/>
              </a:rPr>
              <a:t>Viêt Nam</a:t>
            </a:r>
            <a:r>
              <a:rPr lang="fr-FR" sz="1400" dirty="0">
                <a:latin typeface="Arial" charset="0"/>
                <a:cs typeface="Arial" charset="0"/>
              </a:rPr>
              <a:t>. </a:t>
            </a:r>
          </a:p>
          <a:p>
            <a:pPr algn="just" eaLnBrk="1" hangingPunct="1">
              <a:defRPr/>
            </a:pPr>
            <a:r>
              <a:rPr lang="fr-FR" sz="1400" b="1" i="1" dirty="0">
                <a:latin typeface="Arial" charset="0"/>
                <a:cs typeface="Arial" charset="0"/>
              </a:rPr>
              <a:t>Arrangement</a:t>
            </a:r>
            <a:r>
              <a:rPr lang="fr-FR" sz="1400" dirty="0">
                <a:latin typeface="Arial" charset="0"/>
                <a:cs typeface="Arial" charset="0"/>
              </a:rPr>
              <a:t> : Accord amiable, transaction entre deux personnes ou deux groupes.</a:t>
            </a:r>
          </a:p>
          <a:p>
            <a:pPr algn="just" eaLnBrk="1" hangingPunct="1">
              <a:defRPr/>
            </a:pPr>
            <a:r>
              <a:rPr lang="fr-FR" sz="1400" b="1" i="1" dirty="0">
                <a:latin typeface="Arial" charset="0"/>
                <a:cs typeface="Arial" charset="0"/>
              </a:rPr>
              <a:t>Auto-aveuglement</a:t>
            </a:r>
            <a:r>
              <a:rPr lang="fr-FR" sz="1400" dirty="0">
                <a:latin typeface="Arial" charset="0"/>
                <a:cs typeface="Arial" charset="0"/>
              </a:rPr>
              <a:t> : a) Mauvaise foi, à un niveau presqu’inconscient. b) Refus d’assumer ses possibilités dans ses opinions ou actes. (voir </a:t>
            </a:r>
            <a:r>
              <a:rPr lang="fr-FR" sz="1400" i="1" dirty="0">
                <a:latin typeface="Arial" charset="0"/>
                <a:cs typeface="Arial" charset="0"/>
              </a:rPr>
              <a:t>Fanatisme</a:t>
            </a:r>
            <a:r>
              <a:rPr lang="fr-FR" sz="1400" dirty="0">
                <a:latin typeface="Arial" charset="0"/>
                <a:cs typeface="Arial" charset="0"/>
              </a:rPr>
              <a:t>). Source : </a:t>
            </a:r>
            <a:r>
              <a:rPr lang="fr-FR" sz="1400" dirty="0">
                <a:latin typeface="Arial" charset="0"/>
                <a:cs typeface="Arial" charset="0"/>
                <a:hlinkClick r:id="rId6"/>
              </a:rPr>
              <a:t>http://www.polycarpe.fr/doctorat/Chapitre7-3.html</a:t>
            </a:r>
            <a:r>
              <a:rPr lang="fr-FR" sz="1400" dirty="0">
                <a:latin typeface="Arial" charset="0"/>
                <a:cs typeface="Arial" charset="0"/>
              </a:rPr>
              <a:t> </a:t>
            </a:r>
          </a:p>
          <a:p>
            <a:pPr algn="just" eaLnBrk="1" hangingPunct="1">
              <a:defRPr/>
            </a:pPr>
            <a:r>
              <a:rPr lang="fr-FR" sz="1400" b="1" i="1" dirty="0"/>
              <a:t>Avantage compétitif</a:t>
            </a:r>
            <a:r>
              <a:rPr lang="fr-FR" sz="1400" dirty="0"/>
              <a:t> ou </a:t>
            </a:r>
            <a:r>
              <a:rPr lang="fr-FR" sz="1400" b="1" i="1" dirty="0"/>
              <a:t>concurrentiel</a:t>
            </a:r>
            <a:r>
              <a:rPr lang="fr-FR" sz="1400" dirty="0"/>
              <a:t> </a:t>
            </a:r>
            <a:r>
              <a:rPr lang="fr-FR" sz="1400" baseline="30000" dirty="0">
                <a:hlinkClick r:id="rId7"/>
              </a:rPr>
              <a:t>1</a:t>
            </a:r>
            <a:r>
              <a:rPr lang="fr-FR" sz="1400" dirty="0"/>
              <a:t> : tout ce qui permet à une entreprise de surpasser ses concurrents.</a:t>
            </a:r>
          </a:p>
          <a:p>
            <a:pPr algn="just" eaLnBrk="1" hangingPunct="1">
              <a:defRPr/>
            </a:pPr>
            <a:r>
              <a:rPr lang="fr-FR" sz="1400" b="1" i="1" dirty="0"/>
              <a:t>Avarice</a:t>
            </a:r>
            <a:r>
              <a:rPr lang="fr-FR" sz="1400" dirty="0"/>
              <a:t> : </a:t>
            </a:r>
            <a:r>
              <a:rPr lang="fr-FR" sz="1400" dirty="0">
                <a:hlinkClick r:id="rId8" tooltip="attachement"/>
              </a:rPr>
              <a:t>Attachement</a:t>
            </a:r>
            <a:r>
              <a:rPr lang="fr-FR" sz="1400" dirty="0"/>
              <a:t> excessif à la possession d’</a:t>
            </a:r>
            <a:r>
              <a:rPr lang="fr-FR" sz="1400" dirty="0">
                <a:hlinkClick r:id="rId9" tooltip="argent"/>
              </a:rPr>
              <a:t>argent</a:t>
            </a:r>
            <a:r>
              <a:rPr lang="fr-FR" sz="1400" dirty="0"/>
              <a:t>, de </a:t>
            </a:r>
            <a:r>
              <a:rPr lang="fr-FR" sz="1400" dirty="0">
                <a:hlinkClick r:id="rId10" tooltip="richesse"/>
              </a:rPr>
              <a:t>richesses</a:t>
            </a:r>
            <a:r>
              <a:rPr lang="fr-FR" sz="1400" dirty="0"/>
              <a:t>, sans en faire l’usage. Citation : « </a:t>
            </a:r>
            <a:r>
              <a:rPr lang="fr-FR" sz="1400" i="1" dirty="0"/>
              <a:t>Ne faites donc pas comme l'avare, qui perd beaucoup pour ne vouloir rien perdre</a:t>
            </a:r>
            <a:r>
              <a:rPr lang="fr-FR" sz="1400" dirty="0"/>
              <a:t> » (</a:t>
            </a:r>
            <a:r>
              <a:rPr lang="fr-FR" sz="1400" i="1" dirty="0">
                <a:hlinkClick r:id="rId11" tooltip="L'Émile"/>
              </a:rPr>
              <a:t>L'Émile</a:t>
            </a:r>
            <a:r>
              <a:rPr lang="fr-FR" sz="1400" dirty="0"/>
              <a:t>, </a:t>
            </a:r>
            <a:r>
              <a:rPr lang="fr-FR" sz="1400" dirty="0">
                <a:hlinkClick r:id="rId12" tooltip="Jean-Jacques Rousseau"/>
              </a:rPr>
              <a:t>Rousseau</a:t>
            </a:r>
            <a:r>
              <a:rPr lang="fr-FR" sz="1400" dirty="0"/>
              <a:t>). « </a:t>
            </a:r>
            <a:r>
              <a:rPr lang="fr-FR" sz="1400" i="1" dirty="0"/>
              <a:t>l'avarice est une épargne excessive ; la radinerie est un manque de prodigalité</a:t>
            </a:r>
            <a:r>
              <a:rPr lang="fr-FR" sz="1400" dirty="0"/>
              <a:t> ». « l'avare </a:t>
            </a:r>
            <a:r>
              <a:rPr lang="fr-FR" sz="1400" i="1" dirty="0"/>
              <a:t>se prive de tout pour ne manquer de rien</a:t>
            </a:r>
            <a:r>
              <a:rPr lang="fr-FR" sz="1400" dirty="0"/>
              <a:t> ».</a:t>
            </a:r>
          </a:p>
          <a:p>
            <a:pPr algn="just" eaLnBrk="1" hangingPunct="1">
              <a:defRPr/>
            </a:pPr>
            <a:r>
              <a:rPr lang="fr-FR" sz="1400" b="1" i="1" dirty="0">
                <a:latin typeface="Arial" charset="0"/>
                <a:cs typeface="Arial" charset="0"/>
              </a:rPr>
              <a:t>Ayant droit </a:t>
            </a:r>
            <a:r>
              <a:rPr lang="fr-FR" sz="1400" dirty="0">
                <a:latin typeface="Arial" charset="0"/>
                <a:cs typeface="Arial" charset="0"/>
              </a:rPr>
              <a:t>ou </a:t>
            </a:r>
            <a:r>
              <a:rPr lang="fr-FR" sz="1400" b="1" i="1" dirty="0">
                <a:latin typeface="Arial" charset="0"/>
                <a:cs typeface="Arial" charset="0"/>
              </a:rPr>
              <a:t>ayant cause </a:t>
            </a:r>
            <a:r>
              <a:rPr lang="fr-FR" sz="1400" dirty="0">
                <a:latin typeface="Arial" charset="0"/>
                <a:cs typeface="Arial" charset="0"/>
              </a:rPr>
              <a:t>: </a:t>
            </a:r>
            <a:r>
              <a:rPr lang="fr-FR" sz="1400" dirty="0"/>
              <a:t>Personne ayant des droits à quelque chose. </a:t>
            </a:r>
            <a:r>
              <a:rPr lang="fr-FR" sz="1400" b="1" dirty="0"/>
              <a:t>L'</a:t>
            </a:r>
            <a:r>
              <a:rPr lang="fr-FR" sz="1400" i="1" dirty="0"/>
              <a:t>ayant droit</a:t>
            </a:r>
            <a:r>
              <a:rPr lang="fr-FR" sz="1400" dirty="0"/>
              <a:t> est la personne détenant un droit du fait de son lien avec l'auteur. L'ayant droit (pl. ayants droit), ou </a:t>
            </a:r>
            <a:r>
              <a:rPr lang="fr-FR" sz="1400" i="1" dirty="0"/>
              <a:t>ayant cause</a:t>
            </a:r>
            <a:r>
              <a:rPr lang="fr-FR" sz="1400" dirty="0"/>
              <a:t>, est donc une personne bénéficiant d'un droit en raison de sa situation juridique, fiscale, financière, ou d'un lien familial avec le bénéficiaire direct de ce droit.</a:t>
            </a:r>
            <a:endParaRPr lang="fr-FR" sz="1400" dirty="0">
              <a:latin typeface="Arial" charset="0"/>
              <a:cs typeface="Arial" charset="0"/>
            </a:endParaRPr>
          </a:p>
          <a:p>
            <a:pPr algn="just" eaLnBrk="1" hangingPunct="1">
              <a:defRPr/>
            </a:pPr>
            <a:r>
              <a:rPr lang="fr-FR" sz="1400" b="1" i="1" dirty="0" err="1">
                <a:latin typeface="Arial" charset="0"/>
                <a:cs typeface="Arial" charset="0"/>
              </a:rPr>
              <a:t>Bakshish</a:t>
            </a:r>
            <a:r>
              <a:rPr lang="fr-FR" sz="1400" dirty="0">
                <a:latin typeface="Arial" charset="0"/>
                <a:cs typeface="Arial" charset="0"/>
              </a:rPr>
              <a:t> : dans l'</a:t>
            </a:r>
            <a:r>
              <a:rPr lang="fr-FR" sz="1400" dirty="0">
                <a:latin typeface="Arial" charset="0"/>
                <a:cs typeface="Arial" charset="0"/>
                <a:hlinkClick r:id="rId13" tooltip="Empire ottoman"/>
              </a:rPr>
              <a:t>Empire ottoman</a:t>
            </a:r>
            <a:r>
              <a:rPr lang="fr-FR" sz="1400" dirty="0">
                <a:latin typeface="Arial" charset="0"/>
                <a:cs typeface="Arial" charset="0"/>
              </a:rPr>
              <a:t>. On l'utilise aussi pour « </a:t>
            </a:r>
            <a:r>
              <a:rPr lang="fr-FR" sz="1400" i="1" dirty="0">
                <a:latin typeface="Arial" charset="0"/>
                <a:cs typeface="Arial" charset="0"/>
              </a:rPr>
              <a:t>pourboire</a:t>
            </a:r>
            <a:r>
              <a:rPr lang="fr-FR" sz="1400" dirty="0">
                <a:latin typeface="Arial" charset="0"/>
                <a:cs typeface="Arial" charset="0"/>
              </a:rPr>
              <a:t> » : voir </a:t>
            </a:r>
            <a:r>
              <a:rPr lang="fr-FR" sz="1400" i="1" dirty="0">
                <a:latin typeface="Arial" charset="0"/>
                <a:cs typeface="Arial" charset="0"/>
              </a:rPr>
              <a:t>pots-de-vin</a:t>
            </a:r>
            <a:r>
              <a:rPr lang="fr-FR" sz="1400" dirty="0">
                <a:latin typeface="Arial" charset="0"/>
                <a:cs typeface="Arial" charset="0"/>
              </a:rPr>
              <a:t>. </a:t>
            </a:r>
          </a:p>
          <a:p>
            <a:pPr algn="just" eaLnBrk="1" hangingPunct="1">
              <a:defRPr/>
            </a:pPr>
            <a:r>
              <a:rPr lang="fr-FR" sz="1400" b="1" i="1" dirty="0">
                <a:latin typeface="Arial" charset="0"/>
                <a:cs typeface="Arial" charset="0"/>
              </a:rPr>
              <a:t>Bas instincts </a:t>
            </a:r>
            <a:r>
              <a:rPr lang="fr-FR" sz="1400" dirty="0">
                <a:latin typeface="Arial" charset="0"/>
                <a:cs typeface="Arial" charset="0"/>
              </a:rPr>
              <a:t>: Les corrompus, dictateurs, populistes, démagogues font souvent appels aux plus bas instincts du peuples _ nationalisme, culte de la domination, goût du lucre, excitation de l’esprit de vengeance, recherche ou désignation de boucs émissaires … _, pour « les mettre dans leur poche » et détourner l’attention du peuple des vrais problèmes du pays (la corruption, le manque de démocratie du pays …). Hitler y a eu recourt à un niveau jamais égalé dans l’histoire.</a:t>
            </a:r>
          </a:p>
        </p:txBody>
      </p:sp>
      <p:sp>
        <p:nvSpPr>
          <p:cNvPr id="194563" name="Rectangle 1"/>
          <p:cNvSpPr>
            <a:spLocks noChangeArrowheads="1"/>
          </p:cNvSpPr>
          <p:nvPr/>
        </p:nvSpPr>
        <p:spPr bwMode="auto">
          <a:xfrm>
            <a:off x="39957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4564"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D7420B-6370-4CF6-AA7E-36F844CEEE55}" type="slidenum">
              <a:rPr lang="fr-FR" altLang="fr-FR" sz="1200" smtClean="0">
                <a:solidFill>
                  <a:srgbClr val="898989"/>
                </a:solidFill>
              </a:rPr>
              <a:pPr>
                <a:spcBef>
                  <a:spcPct val="0"/>
                </a:spcBef>
                <a:buFontTx/>
                <a:buNone/>
              </a:pPr>
              <a:t>233</a:t>
            </a:fld>
            <a:endParaRPr lang="fr-FR" altLang="fr-FR" sz="1200">
              <a:solidFill>
                <a:srgbClr val="898989"/>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07506" y="620688"/>
            <a:ext cx="8785225" cy="6093976"/>
          </a:xfrm>
          <a:prstGeom prst="rect">
            <a:avLst/>
          </a:prstGeom>
          <a:noFill/>
          <a:ln w="9525" algn="ctr">
            <a:noFill/>
            <a:miter lim="800000"/>
            <a:headEnd/>
            <a:tailEnd/>
          </a:ln>
        </p:spPr>
        <p:txBody>
          <a:bodyPr>
            <a:spAutoFit/>
          </a:bodyPr>
          <a:lstStyle/>
          <a:p>
            <a:pPr algn="just" eaLnBrk="1" hangingPunct="1">
              <a:defRPr/>
            </a:pPr>
            <a:r>
              <a:rPr lang="fr-FR" sz="1400" b="1" i="1" dirty="0">
                <a:latin typeface="Arial" charset="0"/>
                <a:cs typeface="Arial" charset="0"/>
              </a:rPr>
              <a:t>Beau parleur </a:t>
            </a:r>
            <a:r>
              <a:rPr lang="fr-FR" sz="1400" dirty="0">
                <a:latin typeface="Arial" charset="0"/>
                <a:cs typeface="Arial" charset="0"/>
              </a:rPr>
              <a:t>: Qui profère des paroles séduisantes mais peu fiables. Il est un </a:t>
            </a:r>
            <a:r>
              <a:rPr lang="fr-FR" sz="1400" dirty="0"/>
              <a:t>homme hâbleur, brillant, éloquent séduisant par des discours manipulateurs. Il promet monts et merveilles mais est peu fiable.</a:t>
            </a:r>
            <a:endParaRPr lang="fr-FR" sz="1400" dirty="0">
              <a:latin typeface="Arial" charset="0"/>
              <a:cs typeface="Arial" charset="0"/>
            </a:endParaRPr>
          </a:p>
          <a:p>
            <a:pPr algn="just" eaLnBrk="1" hangingPunct="1">
              <a:defRPr/>
            </a:pPr>
            <a:r>
              <a:rPr lang="fr-FR" sz="1400" b="1" i="1" dirty="0">
                <a:latin typeface="Arial" charset="0"/>
                <a:cs typeface="Arial" charset="0"/>
              </a:rPr>
              <a:t>Bellicisme</a:t>
            </a:r>
            <a:r>
              <a:rPr lang="fr-FR" sz="1400" dirty="0">
                <a:latin typeface="Arial" charset="0"/>
                <a:cs typeface="Arial" charset="0"/>
              </a:rPr>
              <a:t> : </a:t>
            </a:r>
            <a:r>
              <a:rPr lang="fr-FR" sz="1400" dirty="0"/>
              <a:t>Doctrine ou état d'esprit qui prône la </a:t>
            </a:r>
            <a:r>
              <a:rPr lang="fr-FR" sz="1400" dirty="0">
                <a:hlinkClick r:id="rId2" tooltip="guerre"/>
              </a:rPr>
              <a:t>guerre</a:t>
            </a:r>
            <a:r>
              <a:rPr lang="fr-FR" sz="1400" dirty="0"/>
              <a:t>, ou encourage l'esprit guerrier. Voir </a:t>
            </a:r>
            <a:r>
              <a:rPr lang="fr-FR" sz="1400" i="1" dirty="0"/>
              <a:t>guerre</a:t>
            </a:r>
            <a:r>
              <a:rPr lang="fr-FR" sz="1400" dirty="0"/>
              <a:t>.</a:t>
            </a:r>
          </a:p>
          <a:p>
            <a:pPr algn="just" eaLnBrk="1" hangingPunct="1">
              <a:defRPr/>
            </a:pPr>
            <a:r>
              <a:rPr lang="fr-FR" sz="1400" b="1" i="1" dirty="0"/>
              <a:t>Berlusconienne</a:t>
            </a:r>
            <a:r>
              <a:rPr lang="fr-FR" sz="1400" dirty="0"/>
              <a:t> (stratégie) : retour en politique d'une homme politique, pourtant mis en examen pour corruption et trafic d’influence, afin de se faire passer ses </a:t>
            </a:r>
            <a:r>
              <a:rPr lang="fr-FR" sz="1400" i="1" dirty="0"/>
              <a:t>mises en examens </a:t>
            </a:r>
            <a:r>
              <a:rPr lang="fr-FR" sz="1400" dirty="0"/>
              <a:t>pour des complots et des attaques d'une  “justice de gauche” qui veut l’abattre parce qu'il est "l’opposant numéro 1 à cette justice de gauche” (stratégie destinée à mettre en cause la légitimité de ces </a:t>
            </a:r>
            <a:r>
              <a:rPr lang="fr-FR" sz="1400" i="1" dirty="0"/>
              <a:t>mises en examen</a:t>
            </a:r>
            <a:r>
              <a:rPr lang="fr-FR" sz="1400" dirty="0"/>
              <a:t>).</a:t>
            </a:r>
          </a:p>
          <a:p>
            <a:pPr algn="just" eaLnBrk="1" hangingPunct="1">
              <a:defRPr/>
            </a:pPr>
            <a:r>
              <a:rPr lang="fr-FR" sz="1400" b="1" i="1" dirty="0"/>
              <a:t>Biais de conformation ou biais d’attention </a:t>
            </a:r>
            <a:r>
              <a:rPr lang="fr-FR" sz="1400" dirty="0"/>
              <a:t>: Tendance humaine à privilégier les informations qui confirment notre opinion ou ce qui nous rassure (ou encore </a:t>
            </a:r>
            <a:r>
              <a:rPr lang="fr-FR" sz="1400" i="1" dirty="0"/>
              <a:t>faisceau attentionnel</a:t>
            </a:r>
            <a:r>
              <a:rPr lang="fr-FR" sz="1400" dirty="0"/>
              <a:t>). Notre attention est limitée. Un sorte d’aveuglement au changement, aussi. </a:t>
            </a:r>
            <a:r>
              <a:rPr lang="fr-FR" sz="1400" i="1" dirty="0">
                <a:solidFill>
                  <a:schemeClr val="accent3">
                    <a:lumMod val="50000"/>
                  </a:schemeClr>
                </a:solidFill>
              </a:rPr>
              <a:t>Il serait un des facteurs expliquant les mécanismes du fanatisme.</a:t>
            </a:r>
            <a:endParaRPr lang="fr-FR" sz="1400" i="1" dirty="0"/>
          </a:p>
          <a:p>
            <a:pPr algn="just" eaLnBrk="1" hangingPunct="1">
              <a:defRPr/>
            </a:pPr>
            <a:r>
              <a:rPr lang="fr-FR" sz="1400" b="1" i="1" dirty="0"/>
              <a:t>Bien</a:t>
            </a:r>
            <a:r>
              <a:rPr lang="fr-FR" sz="1400" dirty="0"/>
              <a:t> : a) </a:t>
            </a:r>
            <a:r>
              <a:rPr lang="fr-FR" sz="1400" dirty="0">
                <a:hlinkClick r:id="rId3" tooltip="possession"/>
              </a:rPr>
              <a:t>Possession</a:t>
            </a:r>
            <a:r>
              <a:rPr lang="fr-FR" sz="1400" dirty="0"/>
              <a:t> en </a:t>
            </a:r>
            <a:r>
              <a:rPr lang="fr-FR" sz="1400" dirty="0">
                <a:hlinkClick r:id="rId4" tooltip="argent"/>
              </a:rPr>
              <a:t>argent</a:t>
            </a:r>
            <a:r>
              <a:rPr lang="fr-FR" sz="1400" dirty="0"/>
              <a:t>, en </a:t>
            </a:r>
            <a:r>
              <a:rPr lang="fr-FR" sz="1400" dirty="0">
                <a:hlinkClick r:id="rId5" tooltip="immeuble"/>
              </a:rPr>
              <a:t>immeuble</a:t>
            </a:r>
            <a:r>
              <a:rPr lang="fr-FR" sz="1400" dirty="0"/>
              <a:t>, ou </a:t>
            </a:r>
            <a:r>
              <a:rPr lang="fr-FR" sz="1400" dirty="0">
                <a:hlinkClick r:id="rId6" tooltip="autrement"/>
              </a:rPr>
              <a:t>autrement</a:t>
            </a:r>
            <a:r>
              <a:rPr lang="fr-FR" sz="1400" dirty="0"/>
              <a:t>. b) </a:t>
            </a:r>
            <a:r>
              <a:rPr lang="fr-FR" sz="1400" dirty="0">
                <a:hlinkClick r:id="rId7" tooltip="probité"/>
              </a:rPr>
              <a:t>Probité</a:t>
            </a:r>
            <a:r>
              <a:rPr lang="fr-FR" sz="1400" dirty="0"/>
              <a:t>, </a:t>
            </a:r>
            <a:r>
              <a:rPr lang="fr-FR" sz="1400" dirty="0">
                <a:hlinkClick r:id="rId8" tooltip="vertu"/>
              </a:rPr>
              <a:t>vertu</a:t>
            </a:r>
            <a:r>
              <a:rPr lang="fr-FR" sz="1400" dirty="0"/>
              <a:t>. c) Opposé du </a:t>
            </a:r>
            <a:r>
              <a:rPr lang="fr-FR" sz="1400" dirty="0">
                <a:hlinkClick r:id="rId9" tooltip="mal"/>
              </a:rPr>
              <a:t>mal</a:t>
            </a:r>
            <a:r>
              <a:rPr lang="fr-FR" sz="1400" dirty="0"/>
              <a:t>. </a:t>
            </a:r>
          </a:p>
          <a:p>
            <a:pPr algn="just" eaLnBrk="1" hangingPunct="1">
              <a:defRPr/>
            </a:pPr>
            <a:r>
              <a:rPr lang="fr-FR" sz="1400" b="1" i="1" dirty="0"/>
              <a:t>Biens mal acquis</a:t>
            </a:r>
            <a:r>
              <a:rPr lang="fr-FR" sz="1400" dirty="0"/>
              <a:t> : selon le </a:t>
            </a:r>
            <a:r>
              <a:rPr lang="fr-FR" sz="1400" dirty="0">
                <a:hlinkClick r:id="rId10" tooltip="Centre national de coopération au développement"/>
              </a:rPr>
              <a:t>Centre national de coopération au développement</a:t>
            </a:r>
            <a:r>
              <a:rPr lang="fr-FR" sz="1400" dirty="0"/>
              <a:t> (CNCD), en Belgique, </a:t>
            </a:r>
            <a:r>
              <a:rPr lang="fr-FR" sz="1400" i="1" dirty="0"/>
              <a:t>« tout bien meuble ou immeuble, tout avoir ou fonds susceptible d’appropriation privative soustrait illégalement du patrimoine public et qui a pour effet d’appauvrir le patrimoine de l’État. »</a:t>
            </a:r>
            <a:r>
              <a:rPr lang="fr-FR" sz="1400" dirty="0"/>
              <a:t>.</a:t>
            </a:r>
          </a:p>
          <a:p>
            <a:pPr algn="just" eaLnBrk="1" hangingPunct="1">
              <a:defRPr/>
            </a:pPr>
            <a:r>
              <a:rPr lang="fr-FR" sz="1400" b="1" i="1" dirty="0">
                <a:latin typeface="Arial" charset="0"/>
                <a:cs typeface="Arial" charset="0"/>
              </a:rPr>
              <a:t>Biens publics </a:t>
            </a:r>
            <a:r>
              <a:rPr lang="fr-FR" sz="1400" dirty="0">
                <a:latin typeface="Arial" charset="0"/>
                <a:cs typeface="Arial" charset="0"/>
              </a:rPr>
              <a:t>: Pour Samuelson, un bien public répond aux deux critères suivants : </a:t>
            </a:r>
          </a:p>
          <a:p>
            <a:pPr algn="just" eaLnBrk="1" hangingPunct="1">
              <a:defRPr/>
            </a:pPr>
            <a:r>
              <a:rPr lang="fr-FR" sz="1400" dirty="0">
                <a:latin typeface="Arial" charset="0"/>
                <a:cs typeface="Arial" charset="0"/>
              </a:rPr>
              <a:t>- un critère de </a:t>
            </a:r>
            <a:r>
              <a:rPr lang="fr-FR" sz="1400" i="1" dirty="0">
                <a:latin typeface="Arial" charset="0"/>
                <a:cs typeface="Arial" charset="0"/>
              </a:rPr>
              <a:t>non-rivalité</a:t>
            </a:r>
            <a:r>
              <a:rPr lang="fr-FR" sz="1400" dirty="0">
                <a:latin typeface="Arial" charset="0"/>
                <a:cs typeface="Arial" charset="0"/>
              </a:rPr>
              <a:t> : cela signifie que la consommation de ce bien par un usager n'entraîne aucune réduction de la consommation des autres usagers ; </a:t>
            </a:r>
          </a:p>
          <a:p>
            <a:pPr algn="just" eaLnBrk="1" hangingPunct="1">
              <a:defRPr/>
            </a:pPr>
            <a:r>
              <a:rPr lang="fr-FR" sz="1400" dirty="0">
                <a:latin typeface="Arial" charset="0"/>
                <a:cs typeface="Arial" charset="0"/>
              </a:rPr>
              <a:t>- un critère de </a:t>
            </a:r>
            <a:r>
              <a:rPr lang="fr-FR" sz="1400" i="1" dirty="0">
                <a:latin typeface="Arial" charset="0"/>
                <a:cs typeface="Arial" charset="0"/>
              </a:rPr>
              <a:t>non-exclusion</a:t>
            </a:r>
            <a:r>
              <a:rPr lang="fr-FR" sz="1400" dirty="0">
                <a:latin typeface="Arial" charset="0"/>
                <a:cs typeface="Arial" charset="0"/>
              </a:rPr>
              <a:t> : il est impossible d'exclure quiconque de la consommation de ce bien ; il est, par conséquent, impossible de faire payer l'usage de ce bien. </a:t>
            </a:r>
          </a:p>
          <a:p>
            <a:pPr algn="just" eaLnBrk="1" hangingPunct="1">
              <a:defRPr/>
            </a:pPr>
            <a:r>
              <a:rPr lang="fr-FR" sz="1400" dirty="0">
                <a:latin typeface="Arial" charset="0"/>
                <a:cs typeface="Arial" charset="0"/>
              </a:rPr>
              <a:t>Les deux exemples de biens publics traditionnellement cités sont les phares et l'éclairage public. L'usage d'un réverbère par un individu ne se fait pas au détriment de l'usage des autres consommateurs (non-rivalité) et il n'est pas possible de soumettre à paiement le bénéfice de l'éclairage public (non-exclusion).</a:t>
            </a:r>
          </a:p>
          <a:p>
            <a:pPr algn="just" eaLnBrk="1" hangingPunct="1">
              <a:defRPr/>
            </a:pPr>
            <a:r>
              <a:rPr lang="fr-FR" sz="1400" dirty="0">
                <a:latin typeface="Arial" charset="0"/>
                <a:cs typeface="Arial" charset="0"/>
              </a:rPr>
              <a:t>Les </a:t>
            </a:r>
            <a:r>
              <a:rPr lang="fr-FR" sz="1400" dirty="0"/>
              <a:t>biens publics présente un intérêt collectif. Ils appartiennent à  l’état, à la collectivité.</a:t>
            </a:r>
            <a:endParaRPr lang="fr-FR" sz="1400" dirty="0">
              <a:latin typeface="Arial" charset="0"/>
              <a:cs typeface="Arial" charset="0"/>
            </a:endParaRPr>
          </a:p>
          <a:p>
            <a:pPr algn="just" eaLnBrk="1" hangingPunct="1">
              <a:defRPr/>
            </a:pPr>
            <a:r>
              <a:rPr lang="fr-FR" sz="1200" dirty="0">
                <a:latin typeface="Arial" charset="0"/>
                <a:cs typeface="Arial" charset="0"/>
              </a:rPr>
              <a:t>Source : </a:t>
            </a:r>
            <a:r>
              <a:rPr lang="fr-FR" sz="1200" dirty="0"/>
              <a:t>Définition des biens publics,</a:t>
            </a:r>
            <a:r>
              <a:rPr lang="fr-FR" sz="1200" dirty="0">
                <a:latin typeface="Arial" charset="0"/>
                <a:cs typeface="Arial" charset="0"/>
              </a:rPr>
              <a:t> </a:t>
            </a:r>
            <a:r>
              <a:rPr lang="fr-FR" sz="1200" dirty="0">
                <a:latin typeface="Arial" charset="0"/>
                <a:cs typeface="Arial" charset="0"/>
                <a:hlinkClick r:id="rId11"/>
              </a:rPr>
              <a:t>http://www.senat.fr/rap/r03-233/r03-23319.html</a:t>
            </a:r>
            <a:r>
              <a:rPr lang="fr-FR" sz="1200" dirty="0">
                <a:latin typeface="Arial" charset="0"/>
                <a:cs typeface="Arial" charset="0"/>
              </a:rPr>
              <a:t> </a:t>
            </a:r>
          </a:p>
          <a:p>
            <a:pPr algn="just" eaLnBrk="1" hangingPunct="1">
              <a:defRPr/>
            </a:pPr>
            <a:r>
              <a:rPr lang="fr-FR" sz="1400" b="1" i="1" dirty="0">
                <a:latin typeface="Arial" charset="0"/>
                <a:cs typeface="Arial" charset="0"/>
              </a:rPr>
              <a:t>Blanchiment d’argent</a:t>
            </a:r>
            <a:r>
              <a:rPr lang="fr-FR" sz="1400" dirty="0">
                <a:latin typeface="Arial" charset="0"/>
                <a:cs typeface="Arial" charset="0"/>
              </a:rPr>
              <a:t> : action de dissimuler la provenance d'argent acquis de manière illégale (spéculations illégales, activités </a:t>
            </a:r>
            <a:r>
              <a:rPr lang="fr-FR" sz="1400" dirty="0">
                <a:latin typeface="Arial" charset="0"/>
                <a:cs typeface="Arial" charset="0"/>
                <a:hlinkClick r:id="rId12" tooltip="Mafia"/>
              </a:rPr>
              <a:t>mafieuses</a:t>
            </a:r>
            <a:r>
              <a:rPr lang="fr-FR" sz="1400" dirty="0">
                <a:latin typeface="Arial" charset="0"/>
                <a:cs typeface="Arial" charset="0"/>
              </a:rPr>
              <a:t>, </a:t>
            </a:r>
            <a:r>
              <a:rPr lang="fr-FR" sz="1400" dirty="0">
                <a:latin typeface="Arial" charset="0"/>
                <a:cs typeface="Arial" charset="0"/>
                <a:hlinkClick r:id="rId13" tooltip="Trafic de stupéfiant"/>
              </a:rPr>
              <a:t>trafic de drogue</a:t>
            </a:r>
            <a:r>
              <a:rPr lang="fr-FR" sz="1400" dirty="0">
                <a:latin typeface="Arial" charset="0"/>
                <a:cs typeface="Arial" charset="0"/>
              </a:rPr>
              <a:t>, d'</a:t>
            </a:r>
            <a:r>
              <a:rPr lang="fr-FR" sz="1400" dirty="0">
                <a:latin typeface="Arial" charset="0"/>
                <a:cs typeface="Arial" charset="0"/>
                <a:hlinkClick r:id="rId14" tooltip="Trafic d'armes"/>
              </a:rPr>
              <a:t>armes</a:t>
            </a:r>
            <a:r>
              <a:rPr lang="fr-FR" sz="1400" dirty="0">
                <a:latin typeface="Arial" charset="0"/>
                <a:cs typeface="Arial" charset="0"/>
              </a:rPr>
              <a:t>, </a:t>
            </a:r>
            <a:r>
              <a:rPr lang="fr-FR" sz="1400" dirty="0">
                <a:latin typeface="Arial" charset="0"/>
                <a:cs typeface="Arial" charset="0"/>
                <a:hlinkClick r:id="rId15" tooltip="Extorsion"/>
              </a:rPr>
              <a:t>extorsion</a:t>
            </a:r>
            <a:r>
              <a:rPr lang="fr-FR" sz="1400" dirty="0">
                <a:latin typeface="Arial" charset="0"/>
                <a:cs typeface="Arial" charset="0"/>
              </a:rPr>
              <a:t>, </a:t>
            </a:r>
            <a:r>
              <a:rPr lang="fr-FR" sz="1400" dirty="0">
                <a:latin typeface="Arial" charset="0"/>
                <a:cs typeface="Arial" charset="0"/>
                <a:hlinkClick r:id="rId16" tooltip="Corruption"/>
              </a:rPr>
              <a:t>corruption</a:t>
            </a:r>
            <a:r>
              <a:rPr lang="fr-FR" sz="1400" dirty="0">
                <a:latin typeface="Arial" charset="0"/>
                <a:cs typeface="Arial" charset="0"/>
              </a:rPr>
              <a:t>…) afin de le réinvestir dans des activités légales (par exemple la construction </a:t>
            </a:r>
            <a:r>
              <a:rPr lang="fr-FR" sz="1400" dirty="0">
                <a:latin typeface="Arial" charset="0"/>
                <a:cs typeface="Arial" charset="0"/>
                <a:hlinkClick r:id="rId17" tooltip="Immobilier"/>
              </a:rPr>
              <a:t>immobilière</a:t>
            </a:r>
            <a:r>
              <a:rPr lang="fr-FR" sz="1400" dirty="0">
                <a:latin typeface="Arial" charset="0"/>
                <a:cs typeface="Arial" charset="0"/>
              </a:rPr>
              <a:t>…). Voir aussi le chapitre « </a:t>
            </a:r>
            <a:r>
              <a:rPr lang="fr-FR" sz="1400" i="1" dirty="0">
                <a:latin typeface="Arial" charset="0"/>
                <a:cs typeface="Arial" charset="0"/>
              </a:rPr>
              <a:t>processus du blanchiment </a:t>
            </a:r>
            <a:r>
              <a:rPr lang="fr-FR" sz="1400" dirty="0">
                <a:latin typeface="Arial" charset="0"/>
                <a:cs typeface="Arial" charset="0"/>
              </a:rPr>
              <a:t>», en fin du document.</a:t>
            </a:r>
          </a:p>
        </p:txBody>
      </p:sp>
      <p:sp>
        <p:nvSpPr>
          <p:cNvPr id="195587" name="Rectangle 1"/>
          <p:cNvSpPr>
            <a:spLocks noChangeArrowheads="1"/>
          </p:cNvSpPr>
          <p:nvPr/>
        </p:nvSpPr>
        <p:spPr bwMode="auto">
          <a:xfrm>
            <a:off x="39957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5588"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C3A0A45-2187-4A89-8B20-E44D31998291}" type="slidenum">
              <a:rPr lang="fr-FR" altLang="fr-FR" sz="1200" smtClean="0">
                <a:solidFill>
                  <a:srgbClr val="898989"/>
                </a:solidFill>
              </a:rPr>
              <a:pPr>
                <a:spcBef>
                  <a:spcPct val="0"/>
                </a:spcBef>
                <a:buFontTx/>
                <a:buNone/>
              </a:pPr>
              <a:t>234</a:t>
            </a:fld>
            <a:endParaRPr lang="fr-FR" altLang="fr-FR" sz="1200">
              <a:solidFill>
                <a:srgbClr val="898989"/>
              </a:solidFill>
            </a:endParaRPr>
          </a:p>
        </p:txBody>
      </p:sp>
      <p:sp>
        <p:nvSpPr>
          <p:cNvPr id="2" name="Rectangle 1"/>
          <p:cNvSpPr/>
          <p:nvPr/>
        </p:nvSpPr>
        <p:spPr>
          <a:xfrm>
            <a:off x="137093" y="188913"/>
            <a:ext cx="3798168" cy="369332"/>
          </a:xfrm>
          <a:prstGeom prst="rect">
            <a:avLst/>
          </a:prstGeom>
        </p:spPr>
        <p:txBody>
          <a:bodyPr wrap="square">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07504" y="179249"/>
            <a:ext cx="8928992" cy="6678751"/>
          </a:xfrm>
          <a:prstGeom prst="rect">
            <a:avLst/>
          </a:prstGeom>
          <a:noFill/>
          <a:ln w="9525" algn="ctr">
            <a:noFill/>
            <a:miter lim="800000"/>
            <a:headEnd/>
            <a:tailEnd/>
          </a:ln>
        </p:spPr>
        <p:txBody>
          <a:bodyPr wrap="square">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algn="just" eaLnBrk="1" hangingPunct="1">
              <a:defRPr/>
            </a:pPr>
            <a:endParaRPr lang="fr-FR" dirty="0">
              <a:latin typeface="Arial" charset="0"/>
              <a:cs typeface="Arial" charset="0"/>
            </a:endParaRPr>
          </a:p>
          <a:p>
            <a:pPr algn="just" eaLnBrk="1" hangingPunct="1">
              <a:defRPr/>
            </a:pPr>
            <a:r>
              <a:rPr lang="fr-FR" sz="1400" b="1" i="1" dirty="0"/>
              <a:t>Blocage mental </a:t>
            </a:r>
            <a:r>
              <a:rPr lang="fr-FR" sz="1400" dirty="0"/>
              <a:t>: forme de résistance ou de refoulement incontrôlable, suspecté comme venant du cerveau. Il s'agit du refus inconscient d'une pensée ou d'une émotion. Le blocage mental apparaît comme un mode de défense du sujet, qui tient éloignée de sa conscience toute représentation susceptible de le perturber. </a:t>
            </a:r>
            <a:endParaRPr lang="fr-FR" sz="1400" dirty="0">
              <a:latin typeface="Arial" charset="0"/>
              <a:cs typeface="Arial" charset="0"/>
            </a:endParaRPr>
          </a:p>
          <a:p>
            <a:pPr algn="just" eaLnBrk="1" hangingPunct="1">
              <a:defRPr/>
            </a:pPr>
            <a:r>
              <a:rPr lang="fr-FR" sz="1400" b="1" i="1" dirty="0"/>
              <a:t>Bouc émissaire </a:t>
            </a:r>
            <a:r>
              <a:rPr lang="fr-FR" sz="1400" dirty="0"/>
              <a:t>: Personne sur laquelle on fait </a:t>
            </a:r>
            <a:r>
              <a:rPr lang="fr-FR" sz="1400" dirty="0">
                <a:hlinkClick r:id="rId2" tooltip="retomber"/>
              </a:rPr>
              <a:t>retomber</a:t>
            </a:r>
            <a:r>
              <a:rPr lang="fr-FR" sz="1400" dirty="0"/>
              <a:t> les </a:t>
            </a:r>
            <a:r>
              <a:rPr lang="fr-FR" sz="1400" dirty="0">
                <a:hlinkClick r:id="rId3" tooltip="tort"/>
              </a:rPr>
              <a:t>torts</a:t>
            </a:r>
            <a:r>
              <a:rPr lang="fr-FR" sz="1400" dirty="0"/>
              <a:t> des autres, </a:t>
            </a:r>
            <a:r>
              <a:rPr lang="fr-FR" sz="1400" dirty="0">
                <a:hlinkClick r:id="rId4" tooltip="victime"/>
              </a:rPr>
              <a:t>victime</a:t>
            </a:r>
            <a:r>
              <a:rPr lang="fr-FR" sz="1400" dirty="0"/>
              <a:t> </a:t>
            </a:r>
            <a:r>
              <a:rPr lang="fr-FR" sz="1400" dirty="0">
                <a:hlinkClick r:id="rId5" tooltip="expiatoire"/>
              </a:rPr>
              <a:t>expiatoire</a:t>
            </a:r>
            <a:r>
              <a:rPr lang="fr-FR" sz="1400" dirty="0"/>
              <a:t>. </a:t>
            </a:r>
            <a:r>
              <a:rPr lang="fr-FR" sz="1400" i="1" dirty="0">
                <a:solidFill>
                  <a:schemeClr val="accent3">
                    <a:lumMod val="50000"/>
                  </a:schemeClr>
                </a:solidFill>
              </a:rPr>
              <a:t>Les « corrompus » aiment bien détourner et focalisation l’attention du peuple sur une victime, choisie avec soin, sur laquelle il fait retomber la « faute » ou « l’accusation de corruption », qu’il donne en pâture au peuple [en général, cette victime est une personne honnête qui lutte justement contre la corruption] (voir procès truqué). </a:t>
            </a:r>
          </a:p>
          <a:p>
            <a:pPr algn="just" eaLnBrk="1" hangingPunct="1">
              <a:defRPr/>
            </a:pPr>
            <a:r>
              <a:rPr lang="fr-FR" sz="1400" b="1" i="1" dirty="0"/>
              <a:t>Bouclier fiscal</a:t>
            </a:r>
            <a:r>
              <a:rPr lang="fr-FR" sz="1400" dirty="0"/>
              <a:t> : </a:t>
            </a:r>
            <a:r>
              <a:rPr lang="fr-FR" sz="1400" dirty="0">
                <a:hlinkClick r:id="rId6" tooltip="Fiscalité"/>
              </a:rPr>
              <a:t>disposition fiscale</a:t>
            </a:r>
            <a:r>
              <a:rPr lang="fr-FR" sz="1400" dirty="0"/>
              <a:t> qui plafonne l'</a:t>
            </a:r>
            <a:r>
              <a:rPr lang="fr-FR" sz="1400" dirty="0">
                <a:hlinkClick r:id="rId7" tooltip="Impôt"/>
              </a:rPr>
              <a:t>imposition</a:t>
            </a:r>
            <a:r>
              <a:rPr lang="fr-FR" sz="1400" dirty="0"/>
              <a:t> globale du </a:t>
            </a:r>
            <a:r>
              <a:rPr lang="fr-FR" sz="1400" dirty="0">
                <a:hlinkClick r:id="rId8" tooltip="Contribuable"/>
              </a:rPr>
              <a:t>contribuable</a:t>
            </a:r>
            <a:r>
              <a:rPr lang="fr-FR" sz="1400" dirty="0"/>
              <a:t>. Pour ses défenseurs, la mesure vise à jouer le rôle de « garde-fou » d'un système fiscal dans lequel la superposition de différents impôts peut, dans certains cas particuliers, entraîner des </a:t>
            </a:r>
            <a:r>
              <a:rPr lang="fr-FR" sz="1400" dirty="0">
                <a:hlinkClick r:id="rId9" tooltip="Prélèvements obligatoires"/>
              </a:rPr>
              <a:t>prélèvements obligatoires</a:t>
            </a:r>
            <a:r>
              <a:rPr lang="fr-FR" sz="1400" dirty="0"/>
              <a:t> absorbant une proportion jugée excessive des revenus. Pour ses détracteurs, le bouclier fiscal est une mesure coûteuse pour les finances publiques, qui profite aux plus </a:t>
            </a:r>
            <a:r>
              <a:rPr lang="fr-FR" sz="1400" dirty="0">
                <a:hlinkClick r:id="rId10" tooltip="Richesse"/>
              </a:rPr>
              <a:t>riches</a:t>
            </a:r>
            <a:r>
              <a:rPr lang="fr-FR" sz="1400" dirty="0"/>
              <a:t>.</a:t>
            </a:r>
          </a:p>
          <a:p>
            <a:pPr algn="just" eaLnBrk="1" hangingPunct="1">
              <a:defRPr/>
            </a:pPr>
            <a:r>
              <a:rPr lang="fr-FR" sz="1400" b="1" i="1" dirty="0" err="1">
                <a:latin typeface="Arial" charset="0"/>
                <a:cs typeface="Arial" charset="0"/>
              </a:rPr>
              <a:t>Broglio</a:t>
            </a:r>
            <a:r>
              <a:rPr lang="fr-FR" sz="1400" dirty="0">
                <a:latin typeface="Arial" charset="0"/>
                <a:cs typeface="Arial" charset="0"/>
              </a:rPr>
              <a:t> : Fraude ou intrigue, en Italien. Le </a:t>
            </a:r>
            <a:r>
              <a:rPr lang="fr-FR" sz="1400" i="1" dirty="0" err="1">
                <a:latin typeface="Arial" charset="0"/>
                <a:cs typeface="Arial" charset="0"/>
              </a:rPr>
              <a:t>Broglio</a:t>
            </a:r>
            <a:r>
              <a:rPr lang="fr-FR" sz="1400" dirty="0">
                <a:latin typeface="Arial" charset="0"/>
                <a:cs typeface="Arial" charset="0"/>
              </a:rPr>
              <a:t> est souvent synonyme de corruption politique ou électorale (voir </a:t>
            </a:r>
            <a:r>
              <a:rPr lang="fr-FR" sz="1400" i="1" dirty="0" err="1">
                <a:latin typeface="Arial" charset="0"/>
                <a:cs typeface="Arial" charset="0"/>
              </a:rPr>
              <a:t>Ambito</a:t>
            </a:r>
            <a:r>
              <a:rPr lang="fr-FR" sz="1400" dirty="0">
                <a:latin typeface="Arial" charset="0"/>
                <a:cs typeface="Arial" charset="0"/>
              </a:rPr>
              <a:t>).</a:t>
            </a:r>
          </a:p>
          <a:p>
            <a:pPr algn="just" eaLnBrk="1" hangingPunct="1">
              <a:defRPr/>
            </a:pPr>
            <a:r>
              <a:rPr lang="fr-FR" sz="1200" b="1" i="1" dirty="0">
                <a:latin typeface="Arial" charset="0"/>
                <a:cs typeface="Arial" charset="0"/>
              </a:rPr>
              <a:t>Buzinezman</a:t>
            </a:r>
            <a:r>
              <a:rPr lang="fr-FR" sz="1200" dirty="0">
                <a:latin typeface="Arial" charset="0"/>
                <a:cs typeface="Arial" charset="0"/>
              </a:rPr>
              <a:t> : Même terme, en russe, pour indiquer un homme d’affaire et un mafieux (faisant parti du crime organisé).</a:t>
            </a:r>
          </a:p>
          <a:p>
            <a:pPr algn="just" eaLnBrk="1" hangingPunct="1">
              <a:defRPr/>
            </a:pPr>
            <a:r>
              <a:rPr lang="fr-FR" sz="1400" b="1" i="1" dirty="0"/>
              <a:t>Cabale</a:t>
            </a:r>
            <a:r>
              <a:rPr lang="fr-FR" sz="1400" dirty="0"/>
              <a:t> : forme de </a:t>
            </a:r>
            <a:r>
              <a:rPr lang="fr-FR" sz="1400" dirty="0">
                <a:hlinkClick r:id="rId11" tooltip="Complot"/>
              </a:rPr>
              <a:t>complot</a:t>
            </a:r>
            <a:r>
              <a:rPr lang="fr-FR" sz="1400" dirty="0"/>
              <a:t> ourdi par un groupe de personnes unies autour d’un projet secret visant à conspirer pour le succès de leurs opinions et de leurs intérêts au sein d’un État ou d’une communauté donnée et contre des personnes ou des groupes de personnes.</a:t>
            </a:r>
          </a:p>
          <a:p>
            <a:pPr algn="just" eaLnBrk="1" hangingPunct="1">
              <a:defRPr/>
            </a:pPr>
            <a:r>
              <a:rPr lang="fr-FR" sz="1400" b="1" i="1" dirty="0"/>
              <a:t>Cabinet noir</a:t>
            </a:r>
            <a:r>
              <a:rPr lang="fr-FR" sz="1400" dirty="0"/>
              <a:t> : a) </a:t>
            </a:r>
            <a:r>
              <a:rPr lang="fr-FR" sz="1400" dirty="0">
                <a:hlinkClick r:id="rId12" tooltip="Service de renseignement"/>
              </a:rPr>
              <a:t>service de renseignement</a:t>
            </a:r>
            <a:r>
              <a:rPr lang="fr-FR" sz="1400" dirty="0"/>
              <a:t>, chargé de l'inquisition </a:t>
            </a:r>
            <a:r>
              <a:rPr lang="fr-FR" sz="1400" dirty="0">
                <a:hlinkClick r:id="rId13" tooltip="Poste"/>
              </a:rPr>
              <a:t>postale</a:t>
            </a:r>
            <a:r>
              <a:rPr lang="fr-FR" sz="1400" dirty="0"/>
              <a:t> et de </a:t>
            </a:r>
            <a:r>
              <a:rPr lang="fr-FR" sz="1400" dirty="0">
                <a:hlinkClick r:id="rId14" tooltip="Cryptographie"/>
              </a:rPr>
              <a:t>cryptographie</a:t>
            </a:r>
            <a:r>
              <a:rPr lang="fr-FR" sz="1400" dirty="0"/>
              <a:t>. Il interceptait pour le compte des gouvernants de nombreuses correspondances, afin de repérer et censurer les opposants politiques, et s'informer des courriers diplomatiques ou militaires. B) (</a:t>
            </a:r>
            <a:r>
              <a:rPr lang="fr-FR" sz="1400" i="1" dirty="0"/>
              <a:t>sens moderne</a:t>
            </a:r>
            <a:r>
              <a:rPr lang="fr-FR" sz="1400" dirty="0"/>
              <a:t>) groupe secret constitué et destiné à éteindre les nombreuses affaires judiciaires susceptibles de menacer le pouvoir, à  allumer les contre-feux nécessaires et à monter des « chantiers » pour abattre les opposants, les rivaux et les gêneurs.</a:t>
            </a:r>
            <a:endParaRPr lang="fr-FR" sz="1400" dirty="0">
              <a:latin typeface="Arial" charset="0"/>
              <a:cs typeface="Arial" charset="0"/>
            </a:endParaRPr>
          </a:p>
          <a:p>
            <a:pPr algn="just" eaLnBrk="1" hangingPunct="1">
              <a:defRPr/>
            </a:pPr>
            <a:r>
              <a:rPr lang="fr-FR" sz="1400" b="1" i="1" dirty="0" err="1">
                <a:latin typeface="Arial" charset="0"/>
                <a:cs typeface="Arial" charset="0"/>
              </a:rPr>
              <a:t>Cahoua</a:t>
            </a:r>
            <a:r>
              <a:rPr lang="fr-FR" sz="1400" dirty="0">
                <a:latin typeface="Arial" charset="0"/>
                <a:cs typeface="Arial" charset="0"/>
              </a:rPr>
              <a:t> : mot arabe qui veut dire "café", euphémisme utilisé pour designer un pot-de-vin dans les pays du Maghreb. </a:t>
            </a:r>
          </a:p>
          <a:p>
            <a:pPr algn="just" eaLnBrk="1" hangingPunct="1">
              <a:defRPr/>
            </a:pPr>
            <a:r>
              <a:rPr lang="fr-FR" sz="1400" b="1" i="1" dirty="0">
                <a:latin typeface="Arial" charset="0"/>
                <a:cs typeface="Arial" charset="0"/>
              </a:rPr>
              <a:t>Caisse noire</a:t>
            </a:r>
            <a:r>
              <a:rPr lang="fr-FR" sz="1400" dirty="0">
                <a:latin typeface="Arial" charset="0"/>
                <a:cs typeface="Arial" charset="0"/>
              </a:rPr>
              <a:t> : a) Fonds clandestins non déclarés (au fisc). b) </a:t>
            </a:r>
            <a:r>
              <a:rPr lang="fr-FR" sz="1400" dirty="0">
                <a:latin typeface="Arial" charset="0"/>
                <a:cs typeface="Arial" charset="0"/>
                <a:hlinkClick r:id="rId15" tooltip="réserve"/>
              </a:rPr>
              <a:t>Réserve</a:t>
            </a:r>
            <a:r>
              <a:rPr lang="fr-FR" sz="1400" dirty="0">
                <a:latin typeface="Arial" charset="0"/>
                <a:cs typeface="Arial" charset="0"/>
              </a:rPr>
              <a:t> d'</a:t>
            </a:r>
            <a:r>
              <a:rPr lang="fr-FR" sz="1400" dirty="0">
                <a:latin typeface="Arial" charset="0"/>
                <a:cs typeface="Arial" charset="0"/>
                <a:hlinkClick r:id="rId16" tooltip="argent"/>
              </a:rPr>
              <a:t>argent</a:t>
            </a:r>
            <a:r>
              <a:rPr lang="fr-FR" sz="1400" dirty="0">
                <a:latin typeface="Arial" charset="0"/>
                <a:cs typeface="Arial" charset="0"/>
              </a:rPr>
              <a:t>, souvent </a:t>
            </a:r>
            <a:r>
              <a:rPr lang="fr-FR" sz="1400" dirty="0">
                <a:latin typeface="Arial" charset="0"/>
                <a:cs typeface="Arial" charset="0"/>
                <a:hlinkClick r:id="rId17" tooltip="illicite"/>
              </a:rPr>
              <a:t>illicite</a:t>
            </a:r>
            <a:r>
              <a:rPr lang="fr-FR" sz="1400" dirty="0">
                <a:latin typeface="Arial" charset="0"/>
                <a:cs typeface="Arial" charset="0"/>
              </a:rPr>
              <a:t>, </a:t>
            </a:r>
            <a:r>
              <a:rPr lang="fr-FR" sz="1400" dirty="0">
                <a:latin typeface="Arial" charset="0"/>
                <a:cs typeface="Arial" charset="0"/>
                <a:hlinkClick r:id="rId18" tooltip="opaque"/>
              </a:rPr>
              <a:t>opaque</a:t>
            </a:r>
            <a:r>
              <a:rPr lang="fr-FR" sz="1400" dirty="0">
                <a:latin typeface="Arial" charset="0"/>
                <a:cs typeface="Arial" charset="0"/>
              </a:rPr>
              <a:t> ou </a:t>
            </a:r>
            <a:r>
              <a:rPr lang="fr-FR" sz="1400" dirty="0">
                <a:latin typeface="Arial" charset="0"/>
                <a:cs typeface="Arial" charset="0"/>
                <a:hlinkClick r:id="rId19" tooltip="dissimulé"/>
              </a:rPr>
              <a:t>dissimulé</a:t>
            </a:r>
            <a:r>
              <a:rPr lang="fr-FR" sz="1400" dirty="0">
                <a:latin typeface="Arial" charset="0"/>
                <a:cs typeface="Arial" charset="0"/>
              </a:rPr>
              <a:t>, </a:t>
            </a:r>
            <a:r>
              <a:rPr lang="fr-FR" sz="1400" dirty="0"/>
              <a:t>servant à financer des actions </a:t>
            </a:r>
            <a:r>
              <a:rPr lang="fr-FR" sz="1400" dirty="0">
                <a:latin typeface="Arial" charset="0"/>
                <a:cs typeface="Arial" charset="0"/>
              </a:rPr>
              <a:t>le plus </a:t>
            </a:r>
            <a:r>
              <a:rPr lang="fr-FR" sz="1400" dirty="0"/>
              <a:t>souvent illicites, comme le versement de </a:t>
            </a:r>
            <a:r>
              <a:rPr lang="fr-FR" sz="1400" dirty="0">
                <a:hlinkClick r:id="rId20" tooltip="Pot-de-vin"/>
              </a:rPr>
              <a:t>pots-de-vin</a:t>
            </a:r>
            <a:r>
              <a:rPr lang="fr-FR" sz="1400" dirty="0"/>
              <a:t>, par exemple, pour la conclusion d'une vente, pour obtenir un marché, pour acheter des voix (lors d’élections) etc.</a:t>
            </a:r>
            <a:endParaRPr lang="fr-FR" sz="1400" dirty="0">
              <a:latin typeface="Arial" charset="0"/>
              <a:cs typeface="Arial" charset="0"/>
            </a:endParaRPr>
          </a:p>
        </p:txBody>
      </p:sp>
      <p:sp>
        <p:nvSpPr>
          <p:cNvPr id="196611" name="Rectangle 1"/>
          <p:cNvSpPr>
            <a:spLocks noChangeArrowheads="1"/>
          </p:cNvSpPr>
          <p:nvPr/>
        </p:nvSpPr>
        <p:spPr bwMode="auto">
          <a:xfrm>
            <a:off x="39957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6612"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DBB8AA-286E-4E2A-9B87-84FF6D1F56DF}" type="slidenum">
              <a:rPr lang="fr-FR" altLang="fr-FR" sz="1200" smtClean="0">
                <a:solidFill>
                  <a:srgbClr val="898989"/>
                </a:solidFill>
              </a:rPr>
              <a:pPr>
                <a:spcBef>
                  <a:spcPct val="0"/>
                </a:spcBef>
                <a:buFontTx/>
                <a:buNone/>
              </a:pPr>
              <a:t>235</a:t>
            </a:fld>
            <a:endParaRPr lang="fr-FR" altLang="fr-FR" sz="1200">
              <a:solidFill>
                <a:srgbClr val="898989"/>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88" y="260350"/>
            <a:ext cx="8856662" cy="5786199"/>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Calomnie</a:t>
            </a:r>
            <a:r>
              <a:rPr lang="fr-FR" sz="1400" dirty="0">
                <a:latin typeface="Arial" charset="0"/>
                <a:cs typeface="Arial" charset="0"/>
              </a:rPr>
              <a:t> : critique injustifiée et mensongère, inventée avec le dessein de nuire à la réputation ou à l’honneur ». En ce sens c'est une notion proche de l'</a:t>
            </a:r>
            <a:r>
              <a:rPr lang="fr-FR" sz="1400" i="1" dirty="0">
                <a:latin typeface="Arial" charset="0"/>
                <a:cs typeface="Arial" charset="0"/>
              </a:rPr>
              <a:t>injure</a:t>
            </a:r>
            <a:r>
              <a:rPr lang="fr-FR" sz="1400" dirty="0">
                <a:latin typeface="Arial" charset="0"/>
                <a:cs typeface="Arial" charset="0"/>
              </a:rPr>
              <a:t> et de la </a:t>
            </a:r>
            <a:r>
              <a:rPr lang="fr-FR" sz="1400" i="1" dirty="0">
                <a:latin typeface="Arial" charset="0"/>
                <a:cs typeface="Arial" charset="0"/>
              </a:rPr>
              <a:t>diffamation</a:t>
            </a:r>
            <a:r>
              <a:rPr lang="fr-FR" sz="1400" dirty="0">
                <a:latin typeface="Arial" charset="0"/>
                <a:cs typeface="Arial" charset="0"/>
              </a:rPr>
              <a:t> (voir aussi </a:t>
            </a:r>
            <a:r>
              <a:rPr lang="fr-FR" sz="1400" i="1" dirty="0">
                <a:hlinkClick r:id="rId2" tooltip="Désinformation"/>
              </a:rPr>
              <a:t>Désinformation</a:t>
            </a:r>
            <a:r>
              <a:rPr lang="fr-FR" sz="1400" dirty="0">
                <a:latin typeface="Arial" charset="0"/>
                <a:cs typeface="Arial" charset="0"/>
              </a:rPr>
              <a:t>). </a:t>
            </a:r>
            <a:r>
              <a:rPr lang="fr-FR" sz="1400" dirty="0">
                <a:hlinkClick r:id="rId3" tooltip="critique"/>
              </a:rPr>
              <a:t>Critique</a:t>
            </a:r>
            <a:r>
              <a:rPr lang="fr-FR" sz="1400" dirty="0"/>
              <a:t> </a:t>
            </a:r>
            <a:r>
              <a:rPr lang="fr-FR" sz="1400" dirty="0">
                <a:hlinkClick r:id="rId4" tooltip="injustifié"/>
              </a:rPr>
              <a:t>injustifiée</a:t>
            </a:r>
            <a:r>
              <a:rPr lang="fr-FR" sz="1400" dirty="0"/>
              <a:t>, </a:t>
            </a:r>
            <a:r>
              <a:rPr lang="fr-FR" sz="1400" dirty="0">
                <a:hlinkClick r:id="rId5" tooltip="inventée"/>
              </a:rPr>
              <a:t>inventée</a:t>
            </a:r>
            <a:r>
              <a:rPr lang="fr-FR" sz="1400" dirty="0"/>
              <a:t> avec le </a:t>
            </a:r>
            <a:r>
              <a:rPr lang="fr-FR" sz="1400" dirty="0">
                <a:hlinkClick r:id="rId6" tooltip="dessein"/>
              </a:rPr>
              <a:t>dessein</a:t>
            </a:r>
            <a:r>
              <a:rPr lang="fr-FR" sz="1400" dirty="0"/>
              <a:t> de </a:t>
            </a:r>
            <a:r>
              <a:rPr lang="fr-FR" sz="1400" dirty="0">
                <a:hlinkClick r:id="rId7" tooltip="nuire"/>
              </a:rPr>
              <a:t>nuire</a:t>
            </a:r>
            <a:r>
              <a:rPr lang="fr-FR" sz="1400" dirty="0"/>
              <a:t> à la </a:t>
            </a:r>
            <a:r>
              <a:rPr lang="fr-FR" sz="1400" dirty="0">
                <a:hlinkClick r:id="rId8" tooltip="réputation"/>
              </a:rPr>
              <a:t>réputation</a:t>
            </a:r>
            <a:r>
              <a:rPr lang="fr-FR" sz="1400" dirty="0"/>
              <a:t> ou à l’</a:t>
            </a:r>
            <a:r>
              <a:rPr lang="fr-FR" sz="1400" dirty="0">
                <a:hlinkClick r:id="rId9" tooltip="honneur"/>
              </a:rPr>
              <a:t>honneur</a:t>
            </a:r>
            <a:r>
              <a:rPr lang="fr-FR" sz="1400" dirty="0"/>
              <a:t>. Exemple : Ne supportant plus les </a:t>
            </a:r>
            <a:r>
              <a:rPr lang="fr-FR" sz="1400" i="1" dirty="0"/>
              <a:t>calomnies</a:t>
            </a:r>
            <a:r>
              <a:rPr lang="fr-FR" sz="1400" dirty="0"/>
              <a:t>, le ministre de l'Intérieur et homme politique français, </a:t>
            </a:r>
            <a:r>
              <a:rPr lang="fr-FR" sz="1400" i="1" dirty="0"/>
              <a:t>Roger Salengro</a:t>
            </a:r>
            <a:r>
              <a:rPr lang="fr-FR" sz="1400" dirty="0"/>
              <a:t>, décide de mettre fin à ses jours, le 17 novembre 1936.</a:t>
            </a:r>
          </a:p>
          <a:p>
            <a:pPr algn="just">
              <a:defRPr/>
            </a:pPr>
            <a:r>
              <a:rPr lang="fr-FR" sz="1400" b="1" i="1" dirty="0">
                <a:latin typeface="Arial" charset="0"/>
                <a:cs typeface="Arial" charset="0"/>
              </a:rPr>
              <a:t>Capitalisme</a:t>
            </a:r>
            <a:r>
              <a:rPr lang="fr-FR" sz="1400" dirty="0">
                <a:latin typeface="Arial" charset="0"/>
                <a:cs typeface="Arial" charset="0"/>
              </a:rPr>
              <a:t> : a) </a:t>
            </a:r>
            <a:r>
              <a:rPr lang="fr-FR" sz="1400" dirty="0"/>
              <a:t>Système économique dont les traits essentiels sont l'importance des capitaux techniques et la domination du capital financier. b) </a:t>
            </a:r>
            <a:r>
              <a:rPr lang="fr-FR" sz="1400" dirty="0">
                <a:hlinkClick r:id="rId10" tooltip="système"/>
              </a:rPr>
              <a:t>Système</a:t>
            </a:r>
            <a:r>
              <a:rPr lang="fr-FR" sz="1400" dirty="0"/>
              <a:t> </a:t>
            </a:r>
            <a:r>
              <a:rPr lang="fr-FR" sz="1400" dirty="0">
                <a:hlinkClick r:id="rId11" tooltip="économique"/>
              </a:rPr>
              <a:t>économique</a:t>
            </a:r>
            <a:r>
              <a:rPr lang="fr-FR" sz="1400" dirty="0"/>
              <a:t> et </a:t>
            </a:r>
            <a:r>
              <a:rPr lang="fr-FR" sz="1400" dirty="0">
                <a:hlinkClick r:id="rId12" tooltip="social"/>
              </a:rPr>
              <a:t>social</a:t>
            </a:r>
            <a:r>
              <a:rPr lang="fr-FR" sz="1400" dirty="0"/>
              <a:t>, qui est caractérisé par la </a:t>
            </a:r>
            <a:r>
              <a:rPr lang="fr-FR" sz="1400" dirty="0">
                <a:hlinkClick r:id="rId13" tooltip="propriété"/>
              </a:rPr>
              <a:t>propriété</a:t>
            </a:r>
            <a:r>
              <a:rPr lang="fr-FR" sz="1400" dirty="0"/>
              <a:t> </a:t>
            </a:r>
            <a:r>
              <a:rPr lang="fr-FR" sz="1400" dirty="0">
                <a:hlinkClick r:id="rId14" tooltip="privé"/>
              </a:rPr>
              <a:t>privée</a:t>
            </a:r>
            <a:r>
              <a:rPr lang="fr-FR" sz="1400" dirty="0"/>
              <a:t> des </a:t>
            </a:r>
            <a:r>
              <a:rPr lang="fr-FR" sz="1400" dirty="0">
                <a:hlinkClick r:id="rId15" tooltip="moyens de production (page inexistante)"/>
              </a:rPr>
              <a:t>moyens de production</a:t>
            </a:r>
            <a:r>
              <a:rPr lang="fr-FR" sz="1400" dirty="0"/>
              <a:t>, la </a:t>
            </a:r>
            <a:r>
              <a:rPr lang="fr-FR" sz="1400" dirty="0">
                <a:hlinkClick r:id="rId16" tooltip="recherche"/>
              </a:rPr>
              <a:t>recherche</a:t>
            </a:r>
            <a:r>
              <a:rPr lang="fr-FR" sz="1400" dirty="0"/>
              <a:t> du </a:t>
            </a:r>
            <a:r>
              <a:rPr lang="fr-FR" sz="1400" dirty="0">
                <a:hlinkClick r:id="rId17" tooltip="profit"/>
              </a:rPr>
              <a:t>profit</a:t>
            </a:r>
            <a:r>
              <a:rPr lang="fr-FR" sz="1400" dirty="0"/>
              <a:t>, la </a:t>
            </a:r>
            <a:r>
              <a:rPr lang="fr-FR" sz="1400" dirty="0">
                <a:hlinkClick r:id="rId18" tooltip="rémunération"/>
              </a:rPr>
              <a:t>rémunération</a:t>
            </a:r>
            <a:r>
              <a:rPr lang="fr-FR" sz="1400" dirty="0"/>
              <a:t> du </a:t>
            </a:r>
            <a:r>
              <a:rPr lang="fr-FR" sz="1400" dirty="0">
                <a:hlinkClick r:id="rId19" tooltip="travail"/>
              </a:rPr>
              <a:t>travail</a:t>
            </a:r>
            <a:r>
              <a:rPr lang="fr-FR" sz="1400" dirty="0"/>
              <a:t> par un </a:t>
            </a:r>
            <a:r>
              <a:rPr lang="fr-FR" sz="1400" dirty="0">
                <a:hlinkClick r:id="rId20" tooltip="salaire"/>
              </a:rPr>
              <a:t>salaire</a:t>
            </a:r>
            <a:r>
              <a:rPr lang="fr-FR" sz="1400" dirty="0"/>
              <a:t>, etc. c) Dans la terminologie marxiste, régime politique, économique et social dont la loi fondamentale est la recherche systématique de la plus-value, grâce à l'exploitation des travailleurs, par les détenteurs des moyens de production, en vue de la transformation d'une fraction importante de cette plus-value en capital additionnel, source de nouvelle plus-value. </a:t>
            </a:r>
            <a:r>
              <a:rPr lang="fr-FR" sz="1400" dirty="0">
                <a:latin typeface="Arial" charset="0"/>
                <a:cs typeface="Arial" charset="0"/>
              </a:rPr>
              <a:t>Citation : « </a:t>
            </a:r>
            <a:r>
              <a:rPr lang="fr-FR" sz="1400" i="1" dirty="0">
                <a:latin typeface="Arial" charset="0"/>
                <a:cs typeface="Arial" charset="0"/>
              </a:rPr>
              <a:t>Le capitalisme est un appel aux plus bas instincts</a:t>
            </a:r>
            <a:r>
              <a:rPr lang="fr-FR" sz="1400" dirty="0">
                <a:latin typeface="Arial" charset="0"/>
                <a:cs typeface="Arial" charset="0"/>
              </a:rPr>
              <a:t> », Pierre </a:t>
            </a:r>
            <a:r>
              <a:rPr lang="fr-FR" sz="1400" dirty="0" err="1">
                <a:latin typeface="Arial" charset="0"/>
                <a:cs typeface="Arial" charset="0"/>
              </a:rPr>
              <a:t>Boutang</a:t>
            </a:r>
            <a:r>
              <a:rPr lang="fr-FR" sz="1400" dirty="0">
                <a:latin typeface="Arial" charset="0"/>
                <a:cs typeface="Arial" charset="0"/>
              </a:rPr>
              <a:t>, philosophe et</a:t>
            </a:r>
            <a:r>
              <a:rPr lang="fr-FR" sz="1400" dirty="0"/>
              <a:t> </a:t>
            </a:r>
            <a:r>
              <a:rPr lang="fr-FR" sz="1400" dirty="0">
                <a:hlinkClick r:id="rId21" tooltip="Journalisme"/>
              </a:rPr>
              <a:t>journaliste</a:t>
            </a:r>
            <a:r>
              <a:rPr lang="fr-FR" sz="1400" dirty="0"/>
              <a:t> politique</a:t>
            </a:r>
            <a:r>
              <a:rPr lang="fr-FR" sz="1400" dirty="0">
                <a:latin typeface="Arial" charset="0"/>
                <a:cs typeface="Arial" charset="0"/>
              </a:rPr>
              <a:t>. « </a:t>
            </a:r>
            <a:r>
              <a:rPr lang="fr-FR" sz="1400" i="1" dirty="0">
                <a:latin typeface="Arial" charset="0"/>
                <a:cs typeface="Arial" charset="0"/>
              </a:rPr>
              <a:t>Le capitalisme est à l’origine de crises mais aussi d’innovations</a:t>
            </a:r>
            <a:r>
              <a:rPr lang="fr-FR" sz="1400" dirty="0">
                <a:latin typeface="Arial" charset="0"/>
                <a:cs typeface="Arial" charset="0"/>
              </a:rPr>
              <a:t> ».</a:t>
            </a:r>
          </a:p>
          <a:p>
            <a:pPr algn="just">
              <a:defRPr/>
            </a:pPr>
            <a:r>
              <a:rPr lang="fr-FR" sz="1400" b="1" i="1" dirty="0">
                <a:latin typeface="Arial" charset="0"/>
                <a:cs typeface="Arial" charset="0"/>
              </a:rPr>
              <a:t>Capitalisme sauvage </a:t>
            </a:r>
            <a:r>
              <a:rPr lang="fr-FR" sz="1400" dirty="0">
                <a:latin typeface="Arial" charset="0"/>
                <a:cs typeface="Arial" charset="0"/>
              </a:rPr>
              <a:t>: système économique où le pouvoir économique est protégé par le pouvoir politique.</a:t>
            </a:r>
          </a:p>
          <a:p>
            <a:pPr algn="just" eaLnBrk="1" hangingPunct="1">
              <a:defRPr/>
            </a:pPr>
            <a:r>
              <a:rPr lang="fr-FR" sz="1400" b="1" i="1" dirty="0">
                <a:latin typeface="Arial" charset="0"/>
                <a:cs typeface="Arial" charset="0"/>
              </a:rPr>
              <a:t>Capitalisme de copinage </a:t>
            </a:r>
            <a:r>
              <a:rPr lang="fr-FR" sz="1400" dirty="0">
                <a:latin typeface="Arial" charset="0"/>
                <a:cs typeface="Arial" charset="0"/>
              </a:rPr>
              <a:t>ou</a:t>
            </a:r>
            <a:r>
              <a:rPr lang="fr-FR" sz="1400" b="1" i="1" dirty="0">
                <a:latin typeface="Arial" charset="0"/>
                <a:cs typeface="Arial" charset="0"/>
              </a:rPr>
              <a:t> de connivence </a:t>
            </a:r>
            <a:r>
              <a:rPr lang="fr-FR" sz="1400" dirty="0">
                <a:latin typeface="Arial" charset="0"/>
                <a:cs typeface="Arial" charset="0"/>
              </a:rPr>
              <a:t>: D</a:t>
            </a:r>
            <a:r>
              <a:rPr lang="fr-FR" sz="1400" dirty="0"/>
              <a:t>ans le </a:t>
            </a:r>
            <a:r>
              <a:rPr lang="fr-FR" sz="1400" b="1" dirty="0"/>
              <a:t>capitalisme de connivence</a:t>
            </a:r>
            <a:r>
              <a:rPr lang="fr-FR" sz="1400" dirty="0"/>
              <a:t> (</a:t>
            </a:r>
            <a:r>
              <a:rPr lang="fr-FR" sz="1400" i="1" dirty="0" err="1"/>
              <a:t>crony</a:t>
            </a:r>
            <a:r>
              <a:rPr lang="fr-FR" sz="1400" i="1" dirty="0"/>
              <a:t> </a:t>
            </a:r>
            <a:r>
              <a:rPr lang="fr-FR" sz="1400" i="1" dirty="0" err="1"/>
              <a:t>capitalism</a:t>
            </a:r>
            <a:r>
              <a:rPr lang="fr-FR" sz="1400" dirty="0"/>
              <a:t> ou </a:t>
            </a:r>
            <a:r>
              <a:rPr lang="fr-FR" sz="1400" i="1" dirty="0" err="1"/>
              <a:t>corporatism</a:t>
            </a:r>
            <a:r>
              <a:rPr lang="fr-FR" sz="1400" dirty="0"/>
              <a:t> en anglais) l'</a:t>
            </a:r>
            <a:r>
              <a:rPr lang="fr-FR" sz="1400" dirty="0">
                <a:hlinkClick r:id="rId22" tooltip="État"/>
              </a:rPr>
              <a:t>État</a:t>
            </a:r>
            <a:r>
              <a:rPr lang="fr-FR" sz="1400" dirty="0"/>
              <a:t> soutient certaines </a:t>
            </a:r>
            <a:r>
              <a:rPr lang="fr-FR" sz="1400" dirty="0">
                <a:hlinkClick r:id="rId23" tooltip="Entreprise"/>
              </a:rPr>
              <a:t>entreprises</a:t>
            </a:r>
            <a:r>
              <a:rPr lang="fr-FR" sz="1400" dirty="0"/>
              <a:t>, </a:t>
            </a:r>
            <a:r>
              <a:rPr lang="fr-FR" sz="1400" i="1" dirty="0"/>
              <a:t>soit qu'il cède à leur pression par </a:t>
            </a:r>
            <a:r>
              <a:rPr lang="fr-FR" sz="1400" i="1" dirty="0">
                <a:hlinkClick r:id="rId24" tooltip="Corruption"/>
              </a:rPr>
              <a:t>corruption</a:t>
            </a:r>
            <a:r>
              <a:rPr lang="fr-FR" sz="1400" i="1" dirty="0"/>
              <a:t>, soit que ce soit de sa part une volonté délibérée à des fins politiques</a:t>
            </a:r>
            <a:r>
              <a:rPr lang="fr-FR" sz="1400" dirty="0"/>
              <a:t>.  </a:t>
            </a:r>
            <a:r>
              <a:rPr lang="fr-FR" sz="1400" dirty="0">
                <a:hlinkClick r:id="rId25" tooltip="Charles Gave"/>
              </a:rPr>
              <a:t>Charles Gave</a:t>
            </a:r>
            <a:r>
              <a:rPr lang="fr-FR" sz="1400" dirty="0"/>
              <a:t> préfère employer le terme de "social-clientélisme", qui pour lui est une "maladie de la </a:t>
            </a:r>
            <a:r>
              <a:rPr lang="fr-FR" sz="1400" dirty="0">
                <a:hlinkClick r:id="rId26" tooltip="Démocratie"/>
              </a:rPr>
              <a:t>démocratie</a:t>
            </a:r>
            <a:r>
              <a:rPr lang="fr-FR" sz="1400" dirty="0"/>
              <a:t>". On parle également de "capitalisme de copinage" (</a:t>
            </a:r>
            <a:r>
              <a:rPr lang="fr-FR" sz="1400" i="1" dirty="0" err="1"/>
              <a:t>crony</a:t>
            </a:r>
            <a:r>
              <a:rPr lang="fr-FR" sz="1400" dirty="0"/>
              <a:t> = copain) ou de "captation de l’État" (</a:t>
            </a:r>
            <a:r>
              <a:rPr lang="fr-FR" sz="1400" i="1" dirty="0"/>
              <a:t>state capture</a:t>
            </a:r>
            <a:r>
              <a:rPr lang="fr-FR" sz="1400" dirty="0"/>
              <a:t>).</a:t>
            </a:r>
            <a:endParaRPr lang="fr-FR" sz="1200" dirty="0"/>
          </a:p>
          <a:p>
            <a:pPr algn="just" eaLnBrk="1" hangingPunct="1">
              <a:defRPr/>
            </a:pPr>
            <a:r>
              <a:rPr lang="fr-FR" sz="1200" dirty="0">
                <a:latin typeface="Arial" charset="0"/>
                <a:cs typeface="Arial" charset="0"/>
              </a:rPr>
              <a:t>Source : </a:t>
            </a:r>
            <a:r>
              <a:rPr lang="fr-FR" sz="1200" dirty="0">
                <a:latin typeface="Arial" charset="0"/>
                <a:cs typeface="Arial" charset="0"/>
                <a:hlinkClick r:id="rId27"/>
              </a:rPr>
              <a:t>http://www.wikiberal.org/wiki/Capitalisme_de_connivence</a:t>
            </a:r>
            <a:r>
              <a:rPr lang="fr-FR" sz="1200" dirty="0">
                <a:latin typeface="Arial" charset="0"/>
                <a:cs typeface="Arial" charset="0"/>
              </a:rPr>
              <a:t> </a:t>
            </a:r>
          </a:p>
          <a:p>
            <a:pPr algn="just" eaLnBrk="1" hangingPunct="1">
              <a:defRPr/>
            </a:pPr>
            <a:r>
              <a:rPr lang="fr-FR" sz="1400" dirty="0">
                <a:latin typeface="Arial" charset="0"/>
                <a:cs typeface="Arial" charset="0"/>
              </a:rPr>
              <a:t>« </a:t>
            </a:r>
            <a:r>
              <a:rPr lang="fr-FR" sz="1400" b="1" i="1" dirty="0">
                <a:latin typeface="Arial" charset="0"/>
                <a:cs typeface="Arial" charset="0"/>
              </a:rPr>
              <a:t>Capture de l’État</a:t>
            </a:r>
            <a:r>
              <a:rPr lang="fr-FR" sz="1400" dirty="0">
                <a:latin typeface="Arial" charset="0"/>
                <a:cs typeface="Arial" charset="0"/>
              </a:rPr>
              <a:t> » : collusion entre des entités du secteur privé et des fonctionnaires ou politiciens pour leur bénéfice personnel et mutuel. Autrement dit, le secteur privé « capture » l’appareil législatif, exécutif et judiciaire d’un État à des fins personnelles.</a:t>
            </a:r>
          </a:p>
        </p:txBody>
      </p:sp>
      <p:sp>
        <p:nvSpPr>
          <p:cNvPr id="197635" name="Rectangle 1"/>
          <p:cNvSpPr>
            <a:spLocks noChangeArrowheads="1"/>
          </p:cNvSpPr>
          <p:nvPr/>
        </p:nvSpPr>
        <p:spPr bwMode="auto">
          <a:xfrm>
            <a:off x="39957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7636"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8CBE92-E54A-41FB-A443-BA094F94388A}" type="slidenum">
              <a:rPr lang="fr-FR" altLang="fr-FR" sz="1200" smtClean="0">
                <a:solidFill>
                  <a:srgbClr val="898989"/>
                </a:solidFill>
              </a:rPr>
              <a:pPr>
                <a:spcBef>
                  <a:spcPct val="0"/>
                </a:spcBef>
                <a:buFontTx/>
                <a:buNone/>
              </a:pPr>
              <a:t>236</a:t>
            </a:fld>
            <a:endParaRPr lang="fr-FR" altLang="fr-FR" sz="1200">
              <a:solidFill>
                <a:srgbClr val="898989"/>
              </a:solidFill>
            </a:endParaRPr>
          </a:p>
        </p:txBody>
      </p:sp>
      <p:pic>
        <p:nvPicPr>
          <p:cNvPr id="2" name="Image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228184" y="5733256"/>
            <a:ext cx="1568954" cy="1039432"/>
          </a:xfrm>
          <a:prstGeom prst="rect">
            <a:avLst/>
          </a:prstGeom>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88" y="260349"/>
            <a:ext cx="8856662" cy="495520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Cartel</a:t>
            </a:r>
            <a:r>
              <a:rPr lang="fr-FR" sz="1400" dirty="0">
                <a:latin typeface="Arial" charset="0"/>
                <a:cs typeface="Arial" charset="0"/>
              </a:rPr>
              <a:t> : </a:t>
            </a:r>
            <a:r>
              <a:rPr lang="fr-FR" sz="1400" dirty="0"/>
              <a:t>En Colombie et au Mexique, un </a:t>
            </a:r>
            <a:r>
              <a:rPr lang="fr-FR" sz="1400" dirty="0">
                <a:hlinkClick r:id="rId2" tooltip="Cartel de la drogue"/>
              </a:rPr>
              <a:t>cartel de la drogue</a:t>
            </a:r>
            <a:r>
              <a:rPr lang="fr-FR" sz="1400" dirty="0"/>
              <a:t> est une organisation criminelle : </a:t>
            </a:r>
            <a:r>
              <a:rPr lang="fr-FR" sz="1400" dirty="0">
                <a:hlinkClick r:id="rId3" tooltip="Cartel de Cali"/>
              </a:rPr>
              <a:t>Cartel de Cali</a:t>
            </a:r>
            <a:r>
              <a:rPr lang="fr-FR" sz="1400" dirty="0"/>
              <a:t>, </a:t>
            </a:r>
            <a:r>
              <a:rPr lang="fr-FR" sz="1400" dirty="0">
                <a:hlinkClick r:id="rId4" tooltip="Cartel de Medellín"/>
              </a:rPr>
              <a:t>Cartel de Medellín</a:t>
            </a:r>
            <a:r>
              <a:rPr lang="fr-FR" sz="1400" dirty="0"/>
              <a:t>, etc.</a:t>
            </a:r>
          </a:p>
          <a:p>
            <a:pPr algn="just" eaLnBrk="1" hangingPunct="1">
              <a:defRPr/>
            </a:pPr>
            <a:r>
              <a:rPr lang="fr-FR" sz="1400" b="1" i="1" dirty="0">
                <a:latin typeface="Arial" charset="0"/>
                <a:cs typeface="Arial" charset="0"/>
              </a:rPr>
              <a:t>Cavalerie bancaire </a:t>
            </a:r>
            <a:r>
              <a:rPr lang="fr-FR" sz="1400" dirty="0">
                <a:latin typeface="Arial" charset="0"/>
                <a:cs typeface="Arial" charset="0"/>
              </a:rPr>
              <a:t>(Droit) : </a:t>
            </a:r>
            <a:r>
              <a:rPr lang="fr-FR" sz="1400" dirty="0"/>
              <a:t>processus financier où de nouveaux </a:t>
            </a:r>
            <a:r>
              <a:rPr lang="fr-FR" sz="1400" dirty="0">
                <a:hlinkClick r:id="rId5" tooltip="Crédit"/>
              </a:rPr>
              <a:t>emprunts</a:t>
            </a:r>
            <a:r>
              <a:rPr lang="fr-FR" sz="1400" dirty="0"/>
              <a:t> servent sans cesse à rembourser les emprunts antérieurs. Exemple : une (fausse) entreprise ouvre des comptes dans deux banques. Un premier emprunt est fait dans la première banque et l'argent sert à justifier auprès de la seconde banque la possibilité de faire un nouvel emprunt (plus gros), qui sert à payer le premier emprunt, etc. Le système peut être affiné en multipliant les </a:t>
            </a:r>
            <a:r>
              <a:rPr lang="fr-FR" sz="1400" dirty="0">
                <a:hlinkClick r:id="rId6" tooltip="Société écran"/>
              </a:rPr>
              <a:t>sociétés écrans</a:t>
            </a:r>
            <a:r>
              <a:rPr lang="fr-FR" sz="1400" dirty="0"/>
              <a:t> et les bailleurs de fonds (voir </a:t>
            </a:r>
            <a:r>
              <a:rPr lang="fr-FR" sz="1400" i="1" dirty="0"/>
              <a:t>système de </a:t>
            </a:r>
            <a:r>
              <a:rPr lang="fr-FR" sz="1400" i="1" dirty="0" err="1"/>
              <a:t>Ponzi</a:t>
            </a:r>
            <a:r>
              <a:rPr lang="fr-FR" sz="1400" dirty="0"/>
              <a:t>).</a:t>
            </a:r>
            <a:endParaRPr lang="fr-FR" sz="1400" dirty="0">
              <a:latin typeface="Arial" charset="0"/>
              <a:cs typeface="Arial" charset="0"/>
            </a:endParaRPr>
          </a:p>
          <a:p>
            <a:pPr algn="just" eaLnBrk="1" hangingPunct="1">
              <a:defRPr/>
            </a:pPr>
            <a:r>
              <a:rPr lang="fr-FR" sz="1400" b="1" i="1" dirty="0">
                <a:latin typeface="Arial" charset="0"/>
                <a:cs typeface="Arial" charset="0"/>
              </a:rPr>
              <a:t>Chantage</a:t>
            </a:r>
            <a:r>
              <a:rPr lang="fr-FR" sz="1400" dirty="0">
                <a:latin typeface="Arial" charset="0"/>
                <a:cs typeface="Arial" charset="0"/>
              </a:rPr>
              <a:t> : Fait d'obtenir, en menaçant de révéler ou d'imputer des faits de nature à porter atteinte à l'honneur ou à la considération, soit une signature, un engagement ou une renonciation, soit la révélation d'un secret, soit la remise de fonds, de valeurs ou d'un bien quelconque (</a:t>
            </a:r>
            <a:r>
              <a:rPr lang="fr-FR" sz="1400" dirty="0"/>
              <a:t>article 312-10 du Code pénal)</a:t>
            </a:r>
            <a:r>
              <a:rPr lang="fr-FR" sz="1400" dirty="0">
                <a:latin typeface="Arial" charset="0"/>
                <a:cs typeface="Arial" charset="0"/>
              </a:rPr>
              <a:t>.</a:t>
            </a:r>
          </a:p>
          <a:p>
            <a:pPr eaLnBrk="1" hangingPunct="1">
              <a:defRPr/>
            </a:pPr>
            <a:r>
              <a:rPr lang="fr-FR" sz="1400" b="1" i="1" dirty="0">
                <a:latin typeface="Arial" charset="0"/>
                <a:cs typeface="Arial" charset="0"/>
              </a:rPr>
              <a:t>Clandestinité</a:t>
            </a:r>
            <a:r>
              <a:rPr lang="fr-FR" sz="1400" dirty="0">
                <a:latin typeface="Arial" charset="0"/>
                <a:cs typeface="Arial" charset="0"/>
              </a:rPr>
              <a:t> : a) Vie </a:t>
            </a:r>
            <a:r>
              <a:rPr lang="fr-FR" sz="1400" dirty="0"/>
              <a:t>qui se fait en </a:t>
            </a:r>
            <a:r>
              <a:rPr lang="fr-FR" sz="1400" dirty="0">
                <a:hlinkClick r:id="rId7" tooltip="cachette"/>
              </a:rPr>
              <a:t>cachette</a:t>
            </a:r>
            <a:r>
              <a:rPr lang="fr-FR" sz="1400" dirty="0"/>
              <a:t> et contre les </a:t>
            </a:r>
            <a:r>
              <a:rPr lang="fr-FR" sz="1400" dirty="0">
                <a:hlinkClick r:id="rId8" tooltip="loi"/>
              </a:rPr>
              <a:t>lois</a:t>
            </a:r>
            <a:r>
              <a:rPr lang="fr-FR" sz="1400" dirty="0"/>
              <a:t> ou la </a:t>
            </a:r>
            <a:r>
              <a:rPr lang="fr-FR" sz="1400" dirty="0">
                <a:hlinkClick r:id="rId9" tooltip="moral"/>
              </a:rPr>
              <a:t>morale</a:t>
            </a:r>
            <a:r>
              <a:rPr lang="fr-FR" sz="1400" dirty="0"/>
              <a:t>. </a:t>
            </a:r>
          </a:p>
          <a:p>
            <a:pPr eaLnBrk="1" hangingPunct="1">
              <a:defRPr/>
            </a:pPr>
            <a:r>
              <a:rPr lang="fr-FR" sz="1400" dirty="0"/>
              <a:t>b) (</a:t>
            </a:r>
            <a:r>
              <a:rPr lang="fr-FR" sz="1400" i="1" dirty="0"/>
              <a:t>Droit</a:t>
            </a:r>
            <a:r>
              <a:rPr lang="fr-FR" sz="1400" dirty="0"/>
              <a:t>) Le vice d’une chose faite en secret et contre la loi.</a:t>
            </a:r>
          </a:p>
          <a:p>
            <a:pPr algn="just" eaLnBrk="1" hangingPunct="1">
              <a:defRPr/>
            </a:pPr>
            <a:r>
              <a:rPr lang="fr-FR" sz="1400" b="1" i="1" dirty="0"/>
              <a:t>Censure </a:t>
            </a:r>
            <a:r>
              <a:rPr lang="fr-FR" sz="1400" dirty="0">
                <a:latin typeface="Arial" charset="0"/>
                <a:cs typeface="Arial" charset="0"/>
              </a:rPr>
              <a:t>: </a:t>
            </a:r>
            <a:r>
              <a:rPr lang="fr-FR" sz="1400" dirty="0"/>
              <a:t>limitation arbitraire ou doctrinale de la </a:t>
            </a:r>
            <a:r>
              <a:rPr lang="fr-FR" sz="1400" dirty="0">
                <a:hlinkClick r:id="rId10" tooltip="Liberté d'expression"/>
              </a:rPr>
              <a:t>liberté d'expression</a:t>
            </a:r>
            <a:r>
              <a:rPr lang="fr-FR" sz="1400" dirty="0"/>
              <a:t> de chacun. Elle passe par l'examen du détenteur d'un pouvoir (étatique ou religieux par exemple) sur des livres, journaux, bulletins d'informations, pièces de théâtre et </a:t>
            </a:r>
            <a:r>
              <a:rPr lang="fr-FR" sz="1400" dirty="0" err="1"/>
              <a:t>films,etc</a:t>
            </a:r>
            <a:r>
              <a:rPr lang="fr-FR" sz="1400" dirty="0"/>
              <a:t>... avant d'en permettre la diffusion au public. Par extension, la censure désigne différentes formes d'atteintes à la liberté d'expression, avant et/ou après leur diffusion (censure </a:t>
            </a:r>
            <a:r>
              <a:rPr lang="fr-FR" sz="1400" i="1" dirty="0"/>
              <a:t>a priori</a:t>
            </a:r>
            <a:r>
              <a:rPr lang="fr-FR" sz="1400" dirty="0"/>
              <a:t> et </a:t>
            </a:r>
            <a:r>
              <a:rPr lang="fr-FR" sz="1400" i="1" dirty="0"/>
              <a:t>a posteriori</a:t>
            </a:r>
            <a:r>
              <a:rPr lang="fr-FR" sz="1400" dirty="0"/>
              <a:t>). La censure politique (limitation par le </a:t>
            </a:r>
            <a:r>
              <a:rPr lang="fr-FR" sz="1400" dirty="0">
                <a:hlinkClick r:id="rId11" tooltip="Gouvernement"/>
              </a:rPr>
              <a:t>gouvernement</a:t>
            </a:r>
            <a:r>
              <a:rPr lang="fr-FR" sz="1400" dirty="0"/>
              <a:t> de la liberté d'expression) est différente de la censure indirecte, non officielle, mais sous forme de pression, en particulier une forme de censure économique (due notamment à la </a:t>
            </a:r>
            <a:r>
              <a:rPr lang="fr-FR" sz="1400" dirty="0">
                <a:hlinkClick r:id="rId12" tooltip="Concentration des médias"/>
              </a:rPr>
              <a:t>concentration des médias</a:t>
            </a:r>
            <a:r>
              <a:rPr lang="fr-FR" sz="1400" dirty="0"/>
              <a:t>, etc.) ; les phénomènes d'</a:t>
            </a:r>
            <a:r>
              <a:rPr lang="fr-FR" sz="1400" dirty="0">
                <a:hlinkClick r:id="rId13" tooltip="Autocensure"/>
              </a:rPr>
              <a:t>autocensure</a:t>
            </a:r>
            <a:r>
              <a:rPr lang="fr-FR" sz="1400" dirty="0"/>
              <a:t> peuvent également être ajoutés (Source : </a:t>
            </a:r>
            <a:r>
              <a:rPr lang="fr-FR" sz="1400" dirty="0" err="1"/>
              <a:t>Wikipedia</a:t>
            </a:r>
            <a:r>
              <a:rPr lang="fr-FR" sz="1400" dirty="0"/>
              <a:t>).</a:t>
            </a:r>
            <a:endParaRPr lang="fr-FR" sz="1400" dirty="0">
              <a:latin typeface="Arial" charset="0"/>
              <a:cs typeface="Arial" charset="0"/>
            </a:endParaRPr>
          </a:p>
        </p:txBody>
      </p:sp>
      <p:sp>
        <p:nvSpPr>
          <p:cNvPr id="198659" name="Rectangle 1"/>
          <p:cNvSpPr>
            <a:spLocks noChangeArrowheads="1"/>
          </p:cNvSpPr>
          <p:nvPr/>
        </p:nvSpPr>
        <p:spPr bwMode="auto">
          <a:xfrm>
            <a:off x="39957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8660"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55C054-A72D-434F-9D94-D06CC630F1A4}" type="slidenum">
              <a:rPr lang="fr-FR" altLang="fr-FR" sz="1200" smtClean="0">
                <a:solidFill>
                  <a:srgbClr val="898989"/>
                </a:solidFill>
              </a:rPr>
              <a:pPr>
                <a:spcBef>
                  <a:spcPct val="0"/>
                </a:spcBef>
                <a:buFontTx/>
                <a:buNone/>
              </a:pPr>
              <a:t>237</a:t>
            </a:fld>
            <a:endParaRPr lang="fr-FR" altLang="fr-FR" sz="1200">
              <a:solidFill>
                <a:srgbClr val="898989"/>
              </a:solidFill>
            </a:endParaRPr>
          </a:p>
        </p:txBody>
      </p:sp>
      <p:pic>
        <p:nvPicPr>
          <p:cNvPr id="4" name="Imag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74821" y="4976812"/>
            <a:ext cx="2362200" cy="1933575"/>
          </a:xfrm>
          <a:prstGeom prst="rect">
            <a:avLst/>
          </a:prstGeom>
        </p:spPr>
      </p:pic>
      <p:pic>
        <p:nvPicPr>
          <p:cNvPr id="5" name="Imag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62524" y="5029200"/>
            <a:ext cx="2495550" cy="1828800"/>
          </a:xfrm>
          <a:prstGeom prst="rect">
            <a:avLst/>
          </a:prstGeom>
        </p:spPr>
      </p:pic>
      <p:pic>
        <p:nvPicPr>
          <p:cNvPr id="2" name="Imag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502" y="5149661"/>
            <a:ext cx="3267075" cy="1400175"/>
          </a:xfrm>
          <a:prstGeom prst="rect">
            <a:avLst/>
          </a:prstGeom>
        </p:spPr>
      </p:pic>
      <p:sp>
        <p:nvSpPr>
          <p:cNvPr id="6" name="ZoneTexte 5"/>
          <p:cNvSpPr txBox="1"/>
          <p:nvPr/>
        </p:nvSpPr>
        <p:spPr>
          <a:xfrm>
            <a:off x="199852" y="6527140"/>
            <a:ext cx="3384376" cy="261610"/>
          </a:xfrm>
          <a:prstGeom prst="rect">
            <a:avLst/>
          </a:prstGeom>
          <a:noFill/>
        </p:spPr>
        <p:txBody>
          <a:bodyPr wrap="square" rtlCol="0">
            <a:spAutoFit/>
          </a:bodyPr>
          <a:lstStyle/>
          <a:p>
            <a:pPr algn="ctr"/>
            <a:r>
              <a:rPr lang="fr-FR" sz="1100" i="1" dirty="0"/>
              <a:t>Ambition</a:t>
            </a:r>
            <a:r>
              <a:rPr lang="fr-FR" sz="1100" dirty="0"/>
              <a:t>. Source image : Idées noires de Franquin.</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88" y="260351"/>
            <a:ext cx="8856662" cy="3877985"/>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Clientélisme</a:t>
            </a:r>
            <a:r>
              <a:rPr lang="fr-FR" sz="1400" dirty="0"/>
              <a:t> : a) faveur injustifiée accordée à une personne, souvent en échange de son vote ou de son soutien. Exemples : Sous l'</a:t>
            </a:r>
            <a:r>
              <a:rPr lang="fr-FR" sz="1400" dirty="0">
                <a:hlinkClick r:id="rId2" tooltip="Ancien Régime"/>
              </a:rPr>
              <a:t>Ancien Régime</a:t>
            </a:r>
            <a:r>
              <a:rPr lang="fr-FR" sz="1400" dirty="0"/>
              <a:t>, </a:t>
            </a:r>
            <a:r>
              <a:rPr lang="fr-FR" sz="1400" dirty="0">
                <a:hlinkClick r:id="rId3" tooltip="Richelieu"/>
              </a:rPr>
              <a:t>Richelieu</a:t>
            </a:r>
            <a:r>
              <a:rPr lang="fr-FR" sz="1400" dirty="0"/>
              <a:t>, </a:t>
            </a:r>
            <a:r>
              <a:rPr lang="fr-FR" sz="1400" dirty="0">
                <a:hlinkClick r:id="rId4" tooltip="Mazarin"/>
              </a:rPr>
              <a:t>Mazarin</a:t>
            </a:r>
            <a:r>
              <a:rPr lang="fr-FR" sz="1400" dirty="0"/>
              <a:t> et autres </a:t>
            </a:r>
            <a:r>
              <a:rPr lang="fr-FR" sz="1400" dirty="0">
                <a:hlinkClick r:id="rId5" tooltip="Jean-Baptiste Colbert"/>
              </a:rPr>
              <a:t>Colbert</a:t>
            </a:r>
            <a:r>
              <a:rPr lang="fr-FR" sz="1400" dirty="0"/>
              <a:t> ont eux aussi beaucoup utilisé le clientélisme pour asseoir leur pouvoir. Un  </a:t>
            </a:r>
            <a:r>
              <a:rPr lang="fr-FR" sz="1400" dirty="0">
                <a:hlinkClick r:id="rId6" tooltip="Tribunal de commerce (France)"/>
              </a:rPr>
              <a:t>juge de commerce</a:t>
            </a:r>
            <a:r>
              <a:rPr lang="fr-FR" sz="1400" dirty="0"/>
              <a:t> rend un jugement favorable, ou une personnalité politique octroie un appartement (</a:t>
            </a:r>
            <a:r>
              <a:rPr lang="fr-FR" sz="1400" dirty="0">
                <a:hlinkClick r:id="rId7" tooltip="Affaire des HLM de Paris"/>
              </a:rPr>
              <a:t>affaire des HLM de Paris</a:t>
            </a:r>
            <a:r>
              <a:rPr lang="fr-FR" sz="1400" dirty="0"/>
              <a:t>), en échange d'un soutien futur (vote, soutien de la campagne électorale…). b) Relations d’</a:t>
            </a:r>
            <a:r>
              <a:rPr lang="fr-FR" sz="1400" dirty="0">
                <a:hlinkClick r:id="rId8" tooltip="intérêt"/>
              </a:rPr>
              <a:t>intérêt</a:t>
            </a:r>
            <a:r>
              <a:rPr lang="fr-FR" sz="1400" dirty="0"/>
              <a:t> entre les </a:t>
            </a:r>
            <a:r>
              <a:rPr lang="fr-FR" sz="1400" dirty="0">
                <a:hlinkClick r:id="rId9" tooltip="homme politique"/>
              </a:rPr>
              <a:t>hommes politiques</a:t>
            </a:r>
            <a:r>
              <a:rPr lang="fr-FR" sz="1400" dirty="0"/>
              <a:t> et les </a:t>
            </a:r>
            <a:r>
              <a:rPr lang="fr-FR" sz="1400" dirty="0">
                <a:hlinkClick r:id="rId10" tooltip="citoyen"/>
              </a:rPr>
              <a:t>citoyens</a:t>
            </a:r>
            <a:r>
              <a:rPr lang="fr-FR" sz="1400" dirty="0"/>
              <a:t>, échange de faveurs (commission, appel d’offre attribué préférentiellement contre vote et soutien à la campagne électorale, etc.).</a:t>
            </a:r>
          </a:p>
          <a:p>
            <a:pPr algn="just" eaLnBrk="1" hangingPunct="1">
              <a:defRPr/>
            </a:pPr>
            <a:r>
              <a:rPr lang="fr-FR" sz="1400" b="1" i="1" dirty="0">
                <a:solidFill>
                  <a:schemeClr val="accent3">
                    <a:lumMod val="50000"/>
                  </a:schemeClr>
                </a:solidFill>
                <a:latin typeface="Arial" charset="0"/>
                <a:cs typeface="Arial" charset="0"/>
              </a:rPr>
              <a:t>Cloisonnement de l'information </a:t>
            </a:r>
            <a:r>
              <a:rPr lang="fr-FR" sz="1400" dirty="0">
                <a:solidFill>
                  <a:schemeClr val="accent3">
                    <a:lumMod val="50000"/>
                  </a:schemeClr>
                </a:solidFill>
                <a:latin typeface="Arial" charset="0"/>
                <a:cs typeface="Arial" charset="0"/>
              </a:rPr>
              <a:t>: Il est nécessaire à certaines entreprises commerciales, à la Défense militaire, aux Services Secrets, pour protéger des secrets de fabrication ou des informations sensibles. Dans le cas des dictatures, son rôle essentiel est de dissimuler, aux yeux du grand public, des pratiques ou des organisations mafieuses ou illégales, des détournements d’argents, les commanditaires d’assassinats etc. …</a:t>
            </a:r>
          </a:p>
          <a:p>
            <a:pPr algn="just" eaLnBrk="1" hangingPunct="1">
              <a:defRPr/>
            </a:pPr>
            <a:r>
              <a:rPr lang="fr-FR" sz="1400" dirty="0">
                <a:solidFill>
                  <a:schemeClr val="accent3">
                    <a:lumMod val="50000"/>
                  </a:schemeClr>
                </a:solidFill>
                <a:latin typeface="Arial" charset="0"/>
                <a:cs typeface="Arial" charset="0"/>
              </a:rPr>
              <a:t>Le cloisonnement des services et/ou de l’information peut freiner la prévention ou la lutte contre la corruption. </a:t>
            </a:r>
          </a:p>
          <a:p>
            <a:pPr algn="just" eaLnBrk="1" hangingPunct="1">
              <a:defRPr/>
            </a:pPr>
            <a:r>
              <a:rPr lang="fr-FR" sz="1400" dirty="0">
                <a:solidFill>
                  <a:schemeClr val="accent3">
                    <a:lumMod val="50000"/>
                  </a:schemeClr>
                </a:solidFill>
                <a:latin typeface="Arial" charset="0"/>
                <a:cs typeface="Arial" charset="0"/>
              </a:rPr>
              <a:t>« </a:t>
            </a:r>
            <a:r>
              <a:rPr lang="fr-FR" sz="1400" dirty="0">
                <a:solidFill>
                  <a:schemeClr val="accent3">
                    <a:lumMod val="50000"/>
                  </a:schemeClr>
                </a:solidFill>
              </a:rPr>
              <a:t> </a:t>
            </a:r>
            <a:r>
              <a:rPr lang="fr-FR" sz="1400" i="1" dirty="0">
                <a:solidFill>
                  <a:schemeClr val="accent3">
                    <a:lumMod val="50000"/>
                  </a:schemeClr>
                </a:solidFill>
              </a:rPr>
              <a:t>Le cloisonnement de l'information a permis aux élus de faire n'importe quoi et personne n'ose les remettre au pas</a:t>
            </a:r>
            <a:r>
              <a:rPr lang="fr-FR" sz="1400" dirty="0">
                <a:solidFill>
                  <a:schemeClr val="accent3">
                    <a:lumMod val="50000"/>
                  </a:schemeClr>
                </a:solidFill>
              </a:rPr>
              <a:t> </a:t>
            </a:r>
            <a:r>
              <a:rPr lang="fr-FR" sz="1000" dirty="0">
                <a:solidFill>
                  <a:schemeClr val="accent3">
                    <a:lumMod val="50000"/>
                  </a:schemeClr>
                </a:solidFill>
              </a:rPr>
              <a:t>» Source : </a:t>
            </a:r>
            <a:r>
              <a:rPr lang="fr-FR" sz="1000" dirty="0">
                <a:hlinkClick r:id="rId11"/>
              </a:rPr>
              <a:t>http://www.ipreunion.com/photo-du-jour/reportage/2013/03/01/lutte-contre-la-corruption-politique-anticor-974-est-ne,19411.html</a:t>
            </a:r>
            <a:r>
              <a:rPr lang="fr-FR" sz="1000" dirty="0"/>
              <a:t> .</a:t>
            </a:r>
            <a:endParaRPr lang="fr-FR" sz="1000" dirty="0">
              <a:latin typeface="Arial" charset="0"/>
              <a:cs typeface="Arial" charset="0"/>
            </a:endParaRPr>
          </a:p>
          <a:p>
            <a:pPr algn="just" eaLnBrk="1" hangingPunct="1">
              <a:defRPr/>
            </a:pPr>
            <a:endParaRPr lang="fr-FR" sz="1400" dirty="0"/>
          </a:p>
        </p:txBody>
      </p:sp>
      <p:sp>
        <p:nvSpPr>
          <p:cNvPr id="199683" name="Rectangle 1"/>
          <p:cNvSpPr>
            <a:spLocks noChangeArrowheads="1"/>
          </p:cNvSpPr>
          <p:nvPr/>
        </p:nvSpPr>
        <p:spPr bwMode="auto">
          <a:xfrm>
            <a:off x="39957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99684"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709C00-C1D7-45BC-B34F-671E8CB4CFBC}" type="slidenum">
              <a:rPr lang="fr-FR" altLang="fr-FR" sz="1200" smtClean="0">
                <a:solidFill>
                  <a:srgbClr val="898989"/>
                </a:solidFill>
              </a:rPr>
              <a:pPr>
                <a:spcBef>
                  <a:spcPct val="0"/>
                </a:spcBef>
                <a:buFontTx/>
                <a:buNone/>
              </a:pPr>
              <a:t>238</a:t>
            </a:fld>
            <a:endParaRPr lang="fr-FR" altLang="fr-FR" sz="1200">
              <a:solidFill>
                <a:srgbClr val="898989"/>
              </a:solidFill>
            </a:endParaRPr>
          </a:p>
        </p:txBody>
      </p:sp>
      <p:pic>
        <p:nvPicPr>
          <p:cNvPr id="199685" name="Imag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8290" y="47244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Imag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67746" y="4292600"/>
            <a:ext cx="37433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11107" y="3933056"/>
            <a:ext cx="2653506" cy="2737555"/>
          </a:xfrm>
          <a:prstGeom prst="rect">
            <a:avLst/>
          </a:prstGeom>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220663"/>
            <a:ext cx="8785225" cy="443198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a:defRPr/>
            </a:pPr>
            <a:r>
              <a:rPr lang="fr-FR" sz="1400" b="1" i="1" dirty="0">
                <a:latin typeface="Arial" charset="0"/>
                <a:cs typeface="Arial" charset="0"/>
              </a:rPr>
              <a:t>Collusion</a:t>
            </a:r>
            <a:r>
              <a:rPr lang="fr-FR" sz="1400" dirty="0">
                <a:latin typeface="Arial" charset="0"/>
                <a:cs typeface="Arial" charset="0"/>
              </a:rPr>
              <a:t> : a) (</a:t>
            </a:r>
            <a:r>
              <a:rPr lang="fr-FR" sz="1400" dirty="0"/>
              <a:t>Terme de droit) Intelligence de deux parties qui plaident, mais qui ne laissent pas de s'entendre, pour tromper un tiers. b) Dans le langage général, entente secrète entre deux ou plusieurs parties, pour faire préjudice ou simplement pour tromper. c) Entente secrète entre deux ou plusieurs personnes pour nuire à un tiers. d) Toute intelligence, tout accord secret entre personnes pour nuire à quelqu'un. </a:t>
            </a:r>
            <a:r>
              <a:rPr lang="fr-FR" sz="1400" i="1" dirty="0"/>
              <a:t>Collusion d'intérêts</a:t>
            </a:r>
            <a:r>
              <a:rPr lang="fr-FR" sz="1400" dirty="0"/>
              <a:t>. e) </a:t>
            </a:r>
            <a:r>
              <a:rPr lang="fr-FR" sz="1400" dirty="0">
                <a:hlinkClick r:id="rId2" tooltip="intelligence"/>
              </a:rPr>
              <a:t>Intelligence</a:t>
            </a:r>
            <a:r>
              <a:rPr lang="fr-FR" sz="1400" dirty="0"/>
              <a:t> </a:t>
            </a:r>
            <a:r>
              <a:rPr lang="fr-FR" sz="1400" dirty="0">
                <a:hlinkClick r:id="rId3" tooltip="secret"/>
              </a:rPr>
              <a:t>secrète</a:t>
            </a:r>
            <a:r>
              <a:rPr lang="fr-FR" sz="1400" dirty="0"/>
              <a:t> entre </a:t>
            </a:r>
            <a:r>
              <a:rPr lang="fr-FR" sz="1400" dirty="0">
                <a:hlinkClick r:id="rId4" tooltip="deux"/>
              </a:rPr>
              <a:t>deux</a:t>
            </a:r>
            <a:r>
              <a:rPr lang="fr-FR" sz="1400" dirty="0"/>
              <a:t> ou </a:t>
            </a:r>
            <a:r>
              <a:rPr lang="fr-FR" sz="1400" dirty="0">
                <a:hlinkClick r:id="rId5" tooltip="plusieurs"/>
              </a:rPr>
              <a:t>plusieurs</a:t>
            </a:r>
            <a:r>
              <a:rPr lang="fr-FR" sz="1400" dirty="0"/>
              <a:t> </a:t>
            </a:r>
            <a:r>
              <a:rPr lang="fr-FR" sz="1400" dirty="0">
                <a:hlinkClick r:id="rId6" tooltip="partie"/>
              </a:rPr>
              <a:t>parties</a:t>
            </a:r>
            <a:r>
              <a:rPr lang="fr-FR" sz="1400" dirty="0"/>
              <a:t> au </a:t>
            </a:r>
            <a:r>
              <a:rPr lang="fr-FR" sz="1400" dirty="0">
                <a:hlinkClick r:id="rId7" tooltip="préjudice"/>
              </a:rPr>
              <a:t>préjudice</a:t>
            </a:r>
            <a:r>
              <a:rPr lang="fr-FR" sz="1400" dirty="0"/>
              <a:t> d’un </a:t>
            </a:r>
            <a:r>
              <a:rPr lang="fr-FR" sz="1400" dirty="0">
                <a:hlinkClick r:id="rId8" tooltip="tiers"/>
              </a:rPr>
              <a:t>tiers</a:t>
            </a:r>
            <a:r>
              <a:rPr lang="fr-FR" sz="1400" dirty="0"/>
              <a:t>.</a:t>
            </a:r>
          </a:p>
          <a:p>
            <a:pPr algn="just">
              <a:defRPr/>
            </a:pPr>
            <a:r>
              <a:rPr lang="fr-FR" sz="1400" dirty="0">
                <a:latin typeface="Arial" charset="0"/>
                <a:cs typeface="Arial" charset="0"/>
              </a:rPr>
              <a:t>Exemples : </a:t>
            </a:r>
            <a:r>
              <a:rPr lang="fr-FR" sz="1400" i="1" dirty="0"/>
              <a:t>Avec le grand capitalisme commence l’inévitable </a:t>
            </a:r>
            <a:r>
              <a:rPr lang="fr-FR" sz="1400" b="1" i="1" dirty="0"/>
              <a:t>collusion</a:t>
            </a:r>
            <a:r>
              <a:rPr lang="fr-FR" sz="1400" i="1" dirty="0"/>
              <a:t> de la richesse et de la puissance politique </a:t>
            </a:r>
            <a:r>
              <a:rPr lang="fr-FR" sz="1200" dirty="0"/>
              <a:t>(</a:t>
            </a:r>
            <a:r>
              <a:rPr lang="fr-FR" sz="1200" dirty="0">
                <a:hlinkClick r:id="rId9" tooltip="w:André Maurois"/>
              </a:rPr>
              <a:t>André </a:t>
            </a:r>
            <a:r>
              <a:rPr lang="fr-FR" sz="1200" cap="small" dirty="0">
                <a:hlinkClick r:id="rId9" tooltip="w:André Maurois"/>
              </a:rPr>
              <a:t>Maurois</a:t>
            </a:r>
            <a:r>
              <a:rPr lang="fr-FR" sz="1200" dirty="0"/>
              <a:t>, </a:t>
            </a:r>
            <a:r>
              <a:rPr lang="fr-FR" sz="1200" i="1" dirty="0"/>
              <a:t>Histoire de l’Angleterre</a:t>
            </a:r>
            <a:r>
              <a:rPr lang="fr-FR" sz="1200" dirty="0"/>
              <a:t>, Fayard &amp; C</a:t>
            </a:r>
            <a:r>
              <a:rPr lang="fr-FR" sz="1200" baseline="30000" dirty="0"/>
              <a:t>ie</a:t>
            </a:r>
            <a:r>
              <a:rPr lang="fr-FR" sz="1200" dirty="0"/>
              <a:t>, 1937, p.238). </a:t>
            </a:r>
            <a:r>
              <a:rPr lang="fr-FR" sz="1400" i="1" dirty="0"/>
              <a:t>Dès 1989, la caisse populaire de </a:t>
            </a:r>
            <a:r>
              <a:rPr lang="fr-FR" sz="1400" i="1" dirty="0" err="1"/>
              <a:t>Cissin</a:t>
            </a:r>
            <a:r>
              <a:rPr lang="fr-FR" sz="1400" i="1" dirty="0"/>
              <a:t> va connaître un début de détournement avec la </a:t>
            </a:r>
            <a:r>
              <a:rPr lang="fr-FR" sz="1400" b="1" i="1" dirty="0"/>
              <a:t>collusion</a:t>
            </a:r>
            <a:r>
              <a:rPr lang="fr-FR" sz="1400" i="1" dirty="0"/>
              <a:t> du gérant et du président de la caisse. </a:t>
            </a:r>
            <a:r>
              <a:rPr lang="fr-FR" sz="1200" dirty="0"/>
              <a:t>(Alpha </a:t>
            </a:r>
            <a:r>
              <a:rPr lang="fr-FR" sz="1200" cap="small" dirty="0" err="1"/>
              <a:t>Ouedraogo</a:t>
            </a:r>
            <a:r>
              <a:rPr lang="fr-FR" sz="1200" dirty="0"/>
              <a:t> et Dominique </a:t>
            </a:r>
            <a:r>
              <a:rPr lang="fr-FR" sz="1200" cap="small" dirty="0"/>
              <a:t>Gentil</a:t>
            </a:r>
            <a:r>
              <a:rPr lang="fr-FR" sz="1200" dirty="0"/>
              <a:t> (directeurs), </a:t>
            </a:r>
            <a:r>
              <a:rPr lang="fr-FR" sz="1200" i="1" dirty="0"/>
              <a:t>La microfinance en Afrique de l'Ouest: histoires et innovations</a:t>
            </a:r>
            <a:r>
              <a:rPr lang="fr-FR" sz="1200" dirty="0"/>
              <a:t>, </a:t>
            </a:r>
            <a:r>
              <a:rPr lang="fr-FR" sz="1200" dirty="0" err="1"/>
              <a:t>Khartala</a:t>
            </a:r>
            <a:r>
              <a:rPr lang="fr-FR" sz="1200" dirty="0"/>
              <a:t>, 2008, p.28).</a:t>
            </a:r>
            <a:endParaRPr lang="fr-FR" sz="1200" dirty="0">
              <a:latin typeface="Arial" charset="0"/>
              <a:cs typeface="Arial" charset="0"/>
            </a:endParaRPr>
          </a:p>
          <a:p>
            <a:pPr algn="just" eaLnBrk="1" hangingPunct="1">
              <a:defRPr/>
            </a:pPr>
            <a:r>
              <a:rPr lang="fr-FR" sz="1400" b="1" i="1" u="sng" dirty="0">
                <a:latin typeface="Arial" charset="0"/>
                <a:cs typeface="Arial" charset="0"/>
                <a:hlinkClick r:id="rId10"/>
              </a:rPr>
              <a:t>Commission</a:t>
            </a:r>
            <a:r>
              <a:rPr lang="fr-FR" sz="1400" dirty="0">
                <a:latin typeface="Arial" charset="0"/>
                <a:cs typeface="Arial" charset="0"/>
              </a:rPr>
              <a:t> : voir Pots-de-vin.</a:t>
            </a:r>
          </a:p>
          <a:p>
            <a:pPr algn="just" eaLnBrk="1" hangingPunct="1">
              <a:defRPr/>
            </a:pPr>
            <a:r>
              <a:rPr lang="fr-FR" sz="1400" b="1" i="1" dirty="0"/>
              <a:t>Communautarisme</a:t>
            </a:r>
            <a:r>
              <a:rPr lang="fr-FR" sz="1400" dirty="0"/>
              <a:t> : forme d'</a:t>
            </a:r>
            <a:r>
              <a:rPr lang="fr-FR" sz="1400" u="sng" dirty="0">
                <a:hlinkClick r:id="rId11"/>
              </a:rPr>
              <a:t>ethnocentrisme</a:t>
            </a:r>
            <a:r>
              <a:rPr lang="fr-FR" sz="1400" dirty="0"/>
              <a:t> ou de sociocentrisme qui donne à la </a:t>
            </a:r>
            <a:r>
              <a:rPr lang="fr-FR" sz="1400" u="sng" dirty="0">
                <a:hlinkClick r:id="rId12"/>
              </a:rPr>
              <a:t>communauté</a:t>
            </a:r>
            <a:r>
              <a:rPr lang="fr-FR" sz="1400" dirty="0"/>
              <a:t> (</a:t>
            </a:r>
            <a:r>
              <a:rPr lang="fr-FR" sz="1400" u="sng" dirty="0">
                <a:hlinkClick r:id="rId13" tooltip="Définition d'ethnie"/>
              </a:rPr>
              <a:t>ethnique</a:t>
            </a:r>
            <a:r>
              <a:rPr lang="fr-FR" sz="1400" dirty="0"/>
              <a:t>, religieuse, culturelle, sociale, politique, mystique, sportive...) une valeur plus importante qu'à l'individu, avec une tendance au repli sur soi. Ce repli </a:t>
            </a:r>
            <a:r>
              <a:rPr lang="fr-FR" sz="1400" u="sng" dirty="0">
                <a:hlinkClick r:id="rId14"/>
              </a:rPr>
              <a:t>"identitaire"</a:t>
            </a:r>
            <a:r>
              <a:rPr lang="fr-FR" sz="1400" dirty="0"/>
              <a:t>, "culturel" ou "communautaire" s'accompagne d'une prétention à contrôler les </a:t>
            </a:r>
            <a:r>
              <a:rPr lang="fr-FR" sz="1400" u="sng" dirty="0">
                <a:hlinkClick r:id="rId15"/>
              </a:rPr>
              <a:t>opinions</a:t>
            </a:r>
            <a:r>
              <a:rPr lang="fr-FR" sz="1400" dirty="0"/>
              <a:t> et les comportements des membres de la communauté contraints à une obligation d'appartenance </a:t>
            </a:r>
            <a:r>
              <a:rPr lang="fr-FR" sz="1200" dirty="0"/>
              <a:t>(source : </a:t>
            </a:r>
            <a:r>
              <a:rPr lang="fr-FR" sz="1200" dirty="0">
                <a:hlinkClick r:id="rId16"/>
              </a:rPr>
              <a:t>http://www.toupie.org/Dictionnaire/Communautarisme.htm</a:t>
            </a:r>
            <a:r>
              <a:rPr lang="fr-FR" sz="1200" dirty="0"/>
              <a:t>).</a:t>
            </a:r>
          </a:p>
          <a:p>
            <a:pPr algn="just" eaLnBrk="1" hangingPunct="1">
              <a:defRPr/>
            </a:pPr>
            <a:r>
              <a:rPr lang="fr-FR" sz="1300" b="1" i="1" dirty="0">
                <a:latin typeface="Arial" charset="0"/>
                <a:cs typeface="Arial" charset="0"/>
              </a:rPr>
              <a:t>Complot</a:t>
            </a:r>
            <a:r>
              <a:rPr lang="fr-FR" sz="1300" dirty="0">
                <a:latin typeface="Arial" charset="0"/>
                <a:cs typeface="Arial" charset="0"/>
              </a:rPr>
              <a:t> : </a:t>
            </a:r>
            <a:r>
              <a:rPr lang="fr-FR" sz="1300" dirty="0">
                <a:hlinkClick r:id="rId17" tooltip="entreprise"/>
              </a:rPr>
              <a:t>Entreprise</a:t>
            </a:r>
            <a:r>
              <a:rPr lang="fr-FR" sz="1300" dirty="0"/>
              <a:t> </a:t>
            </a:r>
            <a:r>
              <a:rPr lang="fr-FR" sz="1300" dirty="0">
                <a:hlinkClick r:id="rId18" tooltip="former"/>
              </a:rPr>
              <a:t>formée</a:t>
            </a:r>
            <a:r>
              <a:rPr lang="fr-FR" sz="1300" dirty="0"/>
              <a:t> </a:t>
            </a:r>
            <a:r>
              <a:rPr lang="fr-FR" sz="1300" dirty="0">
                <a:hlinkClick r:id="rId19" tooltip="secrètement"/>
              </a:rPr>
              <a:t>secrètement</a:t>
            </a:r>
            <a:r>
              <a:rPr lang="fr-FR" sz="1300" dirty="0"/>
              <a:t> </a:t>
            </a:r>
            <a:r>
              <a:rPr lang="fr-FR" sz="1300" dirty="0">
                <a:hlinkClick r:id="rId20" tooltip="entre"/>
              </a:rPr>
              <a:t>entre</a:t>
            </a:r>
            <a:r>
              <a:rPr lang="fr-FR" sz="1300" dirty="0"/>
              <a:t> </a:t>
            </a:r>
            <a:r>
              <a:rPr lang="fr-FR" sz="1300" dirty="0">
                <a:hlinkClick r:id="rId4" tooltip="deux"/>
              </a:rPr>
              <a:t>deux</a:t>
            </a:r>
            <a:r>
              <a:rPr lang="fr-FR" sz="1300" dirty="0"/>
              <a:t> ou </a:t>
            </a:r>
            <a:r>
              <a:rPr lang="fr-FR" sz="1300" dirty="0">
                <a:hlinkClick r:id="rId5" tooltip="plusieurs"/>
              </a:rPr>
              <a:t>plusieurs</a:t>
            </a:r>
            <a:r>
              <a:rPr lang="fr-FR" sz="1300" dirty="0"/>
              <a:t> </a:t>
            </a:r>
          </a:p>
          <a:p>
            <a:pPr algn="just" eaLnBrk="1" hangingPunct="1">
              <a:defRPr/>
            </a:pPr>
            <a:r>
              <a:rPr lang="fr-FR" sz="1300" dirty="0">
                <a:hlinkClick r:id="rId21" tooltip="personne"/>
              </a:rPr>
              <a:t>personnes</a:t>
            </a:r>
            <a:r>
              <a:rPr lang="fr-FR" sz="1300" dirty="0"/>
              <a:t> </a:t>
            </a:r>
            <a:r>
              <a:rPr lang="fr-FR" sz="1300" dirty="0">
                <a:hlinkClick r:id="rId22" tooltip="contre"/>
              </a:rPr>
              <a:t>contre</a:t>
            </a:r>
            <a:r>
              <a:rPr lang="fr-FR" sz="1300" dirty="0"/>
              <a:t> la </a:t>
            </a:r>
            <a:r>
              <a:rPr lang="fr-FR" sz="1300" dirty="0">
                <a:hlinkClick r:id="rId23" tooltip="sûreté"/>
              </a:rPr>
              <a:t>sûreté</a:t>
            </a:r>
            <a:r>
              <a:rPr lang="fr-FR" sz="1300" dirty="0"/>
              <a:t> de l’</a:t>
            </a:r>
            <a:r>
              <a:rPr lang="fr-FR" sz="1300" dirty="0">
                <a:hlinkClick r:id="rId24" tooltip="état"/>
              </a:rPr>
              <a:t>état</a:t>
            </a:r>
            <a:r>
              <a:rPr lang="fr-FR" sz="1300" dirty="0"/>
              <a:t> ou contre </a:t>
            </a:r>
            <a:r>
              <a:rPr lang="fr-FR" sz="1300" dirty="0">
                <a:hlinkClick r:id="rId25" tooltip="quelqu’un"/>
              </a:rPr>
              <a:t>quelqu’un</a:t>
            </a:r>
            <a:r>
              <a:rPr lang="fr-FR" sz="1300" dirty="0"/>
              <a:t>.</a:t>
            </a:r>
            <a:endParaRPr lang="fr-FR" sz="1300" dirty="0">
              <a:latin typeface="Arial" charset="0"/>
              <a:cs typeface="Arial" charset="0"/>
            </a:endParaRPr>
          </a:p>
        </p:txBody>
      </p:sp>
      <p:sp>
        <p:nvSpPr>
          <p:cNvPr id="200707" name="Rectangle 1"/>
          <p:cNvSpPr>
            <a:spLocks noChangeArrowheads="1"/>
          </p:cNvSpPr>
          <p:nvPr/>
        </p:nvSpPr>
        <p:spPr bwMode="auto">
          <a:xfrm>
            <a:off x="3924301"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0708" name="Espace réservé du numéro de diapositive 2"/>
          <p:cNvSpPr>
            <a:spLocks noGrp="1"/>
          </p:cNvSpPr>
          <p:nvPr>
            <p:ph type="sldNum" sz="quarter" idx="12"/>
          </p:nvPr>
        </p:nvSpPr>
        <p:spPr bwMode="auto">
          <a:xfrm>
            <a:off x="8027988" y="220665"/>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D1A6F1-B887-4A27-80C0-BF265DB138B6}" type="slidenum">
              <a:rPr lang="fr-FR" altLang="fr-FR" sz="1200" smtClean="0">
                <a:solidFill>
                  <a:srgbClr val="898989"/>
                </a:solidFill>
              </a:rPr>
              <a:pPr>
                <a:spcBef>
                  <a:spcPct val="0"/>
                </a:spcBef>
                <a:buFontTx/>
                <a:buNone/>
              </a:pPr>
              <a:t>239</a:t>
            </a:fld>
            <a:endParaRPr lang="fr-FR" altLang="fr-FR" sz="1200">
              <a:solidFill>
                <a:srgbClr val="898989"/>
              </a:solidFill>
            </a:endParaRPr>
          </a:p>
        </p:txBody>
      </p:sp>
      <p:pic>
        <p:nvPicPr>
          <p:cNvPr id="200709" name="Image 1"/>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66690" y="4797426"/>
            <a:ext cx="273208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Image 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059113" y="4795839"/>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1" name="Image 7"/>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5286377" y="4283076"/>
            <a:ext cx="38385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2411760" y="13335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507" name="Espace réservé du numéro de diapositive 2"/>
          <p:cNvSpPr txBox="1">
            <a:spLocks/>
          </p:cNvSpPr>
          <p:nvPr/>
        </p:nvSpPr>
        <p:spPr bwMode="auto">
          <a:xfrm>
            <a:off x="107952" y="117475"/>
            <a:ext cx="5873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8C423AF-7E50-4E05-905F-AE93E03D26CD}" type="slidenum">
              <a:rPr lang="fr-FR" altLang="fr-FR" sz="1200">
                <a:solidFill>
                  <a:srgbClr val="898989"/>
                </a:solidFill>
              </a:rPr>
              <a:pPr algn="r" eaLnBrk="1" hangingPunct="1">
                <a:spcBef>
                  <a:spcPct val="0"/>
                </a:spcBef>
                <a:buFontTx/>
                <a:buNone/>
              </a:pPr>
              <a:t>24</a:t>
            </a:fld>
            <a:endParaRPr lang="fr-FR" altLang="fr-FR" sz="1200">
              <a:solidFill>
                <a:srgbClr val="898989"/>
              </a:solidFill>
            </a:endParaRPr>
          </a:p>
        </p:txBody>
      </p:sp>
      <p:sp>
        <p:nvSpPr>
          <p:cNvPr id="21509" name="ZoneTexte 8"/>
          <p:cNvSpPr txBox="1">
            <a:spLocks noChangeArrowheads="1"/>
          </p:cNvSpPr>
          <p:nvPr/>
        </p:nvSpPr>
        <p:spPr bwMode="auto">
          <a:xfrm>
            <a:off x="107950" y="981076"/>
            <a:ext cx="8928546"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u="sng" dirty="0">
                <a:latin typeface="Arial" panose="020B0604020202020204" pitchFamily="34" charset="0"/>
              </a:rPr>
              <a:t>La corruption au sein d’associations ou d’ONG</a:t>
            </a:r>
            <a:r>
              <a:rPr lang="fr-FR" altLang="fr-FR" sz="1400" dirty="0">
                <a:latin typeface="Arial" panose="020B0604020202020204" pitchFamily="34" charset="0"/>
              </a:rPr>
              <a:t> (suite) : </a:t>
            </a:r>
            <a:endParaRPr lang="fr-FR" altLang="fr-FR" sz="1400" u="sng"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i="1" dirty="0">
                <a:latin typeface="Arial" panose="020B0604020202020204" pitchFamily="34" charset="0"/>
              </a:rPr>
              <a:t>Témoignage personnel de l’auteur </a:t>
            </a:r>
            <a:r>
              <a:rPr lang="fr-FR" altLang="fr-FR" sz="1400" dirty="0">
                <a:latin typeface="Arial" panose="020B0604020202020204" pitchFamily="34" charset="0"/>
              </a:rPr>
              <a:t>:</a:t>
            </a:r>
          </a:p>
          <a:p>
            <a:pPr eaLnBrk="1" hangingPunct="1">
              <a:spcBef>
                <a:spcPct val="0"/>
              </a:spcBef>
              <a:buNone/>
            </a:pPr>
            <a:endParaRPr lang="fr-FR" altLang="fr-FR" sz="1400" dirty="0">
              <a:latin typeface="Arial" panose="020B0604020202020204" pitchFamily="34" charset="0"/>
            </a:endParaRPr>
          </a:p>
          <a:p>
            <a:pPr algn="just"/>
            <a:r>
              <a:rPr lang="fr-FR" altLang="fr-FR" sz="1400" dirty="0"/>
              <a:t> La directrice réunionnaise d’une ONG agissant sur la côte Est de Madagascar ne s’inquiétait pas que les guides malgaches qui avaient repris la direction de l’ONG puisent dans la trésorerie (sans que ces « prélèvement » soit comptabilisé / tracé). Un seule guide malgache avait reconnu avoir puisé dans la caisse. Et la directrice avait alors engueulé la stagiaire humanitaire, celle qui avait été recrutée pour faire cet audit financier et qui avait détecté le trou dans la caisse, de l’avoir dit aux nouveaux responsables _ guides … _ de l’ONG (et surtout de l’avoir dit aussi à l’auteur).</a:t>
            </a:r>
          </a:p>
          <a:p>
            <a:pPr algn="just"/>
            <a:r>
              <a:rPr lang="fr-FR" altLang="fr-FR" sz="1400" dirty="0"/>
              <a:t> Une association malgache importante spécialisée en aromathérapie, dirigé par un Français, avait une collaborateur malgache dévoué, serviable, en apparence humble, ayant travaillé pour cette ONG durant plus de 20 ans, qui était l’ami de ce directeur français. Ce dernier, repartant en France, lui confie alors, en toute confiance, les rennes de l’ONG. Ce malgache alors entreprend une dérive dictatoriale à la à la tête de l’ONG et détourne l’argent de cette ONG (s’accaparant, dans l’opacité, toute sa gestion financière). </a:t>
            </a:r>
          </a:p>
          <a:p>
            <a:pPr algn="just"/>
            <a:r>
              <a:rPr lang="fr-FR" altLang="fr-FR" sz="1400" dirty="0"/>
              <a:t> Un prêtre Lazariste gérant depuis 40 ans une ONG s’occupant d’handicapé sur la côté Est disait, à l’auteur, qu’il évitait de confier la comptabilité à un malgache (il la fait vérifier par un frère Lazariste français).</a:t>
            </a:r>
          </a:p>
          <a:p>
            <a:pPr algn="just"/>
            <a:r>
              <a:rPr lang="fr-FR" altLang="fr-FR" sz="1400" dirty="0"/>
              <a:t> L’auteur a été lui-même victime de la corruption d’une très grande ONG malgache, pourtant réputée. Car il avait proposé à cette ONG d’apporter 5 ordinateurs portables pour y créer une salle informatique, elle-même servant à créer une « école du développement durable », pour aider au développement durable du pays. Le jour de leur remise, en septembre 2010, l’</a:t>
            </a:r>
            <a:r>
              <a:rPr lang="fr-FR" altLang="fr-FR" sz="1400" dirty="0" err="1"/>
              <a:t>aueur</a:t>
            </a:r>
            <a:r>
              <a:rPr lang="fr-FR" altLang="fr-FR" sz="1400" dirty="0"/>
              <a:t> est reçu en grande pompe. Mais à son retour en France, la directrice malgache de cette ONG lui fait comprendre désormais qu’il n’intéresse plus l’ONG. Cette dernière devient même menaçante et va même le diffamer ensuite. Elle refusera aussi de rendre un appareil photo numérique que l’auteur lui avait confié temporairement.</a:t>
            </a:r>
          </a:p>
          <a:p>
            <a:pPr algn="just"/>
            <a:r>
              <a:rPr lang="fr-FR" altLang="fr-FR" sz="1400" dirty="0"/>
              <a:t> </a:t>
            </a:r>
            <a:r>
              <a:rPr lang="fr-FR" altLang="fr-FR" sz="1200" dirty="0"/>
              <a:t> </a:t>
            </a:r>
            <a:r>
              <a:rPr lang="fr-FR" altLang="fr-FR" sz="1400" dirty="0">
                <a:solidFill>
                  <a:srgbClr val="002060"/>
                </a:solidFill>
              </a:rPr>
              <a:t>Durant 3 ans, l’auteur a été a été approché par la directeur d’une ONG béninoise, disant être intéressé par l’école du développement durable. Ce dernier lui a donné toutes les « preuves » susceptibles de lui inspirer confiance. Finalement, en mars 2014, l’auteur lui apporte et offre, au Bénin, 11 tablettes tactiles, un vidéoprojecteur et leurs accessoires, puis achète 4 ordinateurs supplémentaires, sur place. L’ONG lui organise une petite fête </a:t>
            </a:r>
            <a:r>
              <a:rPr lang="fr-FR" altLang="fr-FR" sz="1400" i="1" dirty="0">
                <a:solidFill>
                  <a:srgbClr val="002060"/>
                </a:solidFill>
              </a:rPr>
              <a:t>(suite du récit page suivante →).</a:t>
            </a:r>
            <a:endParaRPr lang="fr-FR" altLang="fr-FR" sz="1400" dirty="0"/>
          </a:p>
        </p:txBody>
      </p:sp>
      <p:pic>
        <p:nvPicPr>
          <p:cNvPr id="31746" name="Picture 2" descr="D:\Users\blisan\Pictures\perso\corruption-images\corruption sa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5" y="11747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07953" y="549275"/>
            <a:ext cx="7488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latin typeface="Arial" panose="020B0604020202020204" pitchFamily="34" charset="0"/>
              </a:rPr>
              <a:t>3. </a:t>
            </a:r>
            <a:r>
              <a:rPr lang="fr-FR" altLang="fr-FR" sz="1800" b="1" dirty="0">
                <a:latin typeface="Arial" panose="020B0604020202020204" pitchFamily="34" charset="0"/>
              </a:rPr>
              <a:t>L’étendue de la corruption dans le monde en chiffres (suite)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220664"/>
            <a:ext cx="8785225" cy="572464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Compromettre</a:t>
            </a:r>
            <a:r>
              <a:rPr lang="fr-FR" sz="1400" dirty="0">
                <a:latin typeface="Arial" charset="0"/>
                <a:cs typeface="Arial" charset="0"/>
              </a:rPr>
              <a:t> : a) </a:t>
            </a:r>
            <a:r>
              <a:rPr lang="fr-FR" sz="1400" dirty="0">
                <a:hlinkClick r:id="rId3" tooltip="exposer"/>
              </a:rPr>
              <a:t>Exposer</a:t>
            </a:r>
            <a:r>
              <a:rPr lang="fr-FR" sz="1400" dirty="0"/>
              <a:t> quelqu’un à se </a:t>
            </a:r>
            <a:r>
              <a:rPr lang="fr-FR" sz="1400" dirty="0">
                <a:hlinkClick r:id="rId4" tooltip="trouver"/>
              </a:rPr>
              <a:t>trouver</a:t>
            </a:r>
            <a:r>
              <a:rPr lang="fr-FR" sz="1400" dirty="0"/>
              <a:t> dans quelque </a:t>
            </a:r>
            <a:r>
              <a:rPr lang="fr-FR" sz="1400" dirty="0">
                <a:hlinkClick r:id="rId5" tooltip="embarras"/>
              </a:rPr>
              <a:t>embarras</a:t>
            </a:r>
            <a:r>
              <a:rPr lang="fr-FR" sz="1400" dirty="0"/>
              <a:t> soit </a:t>
            </a:r>
            <a:r>
              <a:rPr lang="fr-FR" sz="1400" dirty="0">
                <a:hlinkClick r:id="rId6" tooltip="user"/>
              </a:rPr>
              <a:t>en usant</a:t>
            </a:r>
            <a:r>
              <a:rPr lang="fr-FR" sz="1400" dirty="0"/>
              <a:t> de son </a:t>
            </a:r>
            <a:r>
              <a:rPr lang="fr-FR" sz="1400" dirty="0">
                <a:hlinkClick r:id="rId7" tooltip="nom"/>
              </a:rPr>
              <a:t>nom</a:t>
            </a:r>
            <a:r>
              <a:rPr lang="fr-FR" sz="1400" dirty="0"/>
              <a:t> sans son </a:t>
            </a:r>
            <a:r>
              <a:rPr lang="fr-FR" sz="1400" dirty="0">
                <a:hlinkClick r:id="rId8" tooltip="aveu"/>
              </a:rPr>
              <a:t>aveu</a:t>
            </a:r>
            <a:r>
              <a:rPr lang="fr-FR" sz="1400" dirty="0"/>
              <a:t>, soit en l’</a:t>
            </a:r>
            <a:r>
              <a:rPr lang="fr-FR" sz="1400" dirty="0">
                <a:hlinkClick r:id="rId9" tooltip="engageant"/>
              </a:rPr>
              <a:t>engageant</a:t>
            </a:r>
            <a:r>
              <a:rPr lang="fr-FR" sz="1400" dirty="0"/>
              <a:t> dans des </a:t>
            </a:r>
            <a:r>
              <a:rPr lang="fr-FR" sz="1400" dirty="0">
                <a:hlinkClick r:id="rId10" tooltip="démêlé"/>
              </a:rPr>
              <a:t>démêlés</a:t>
            </a:r>
            <a:r>
              <a:rPr lang="fr-FR" sz="1400" dirty="0"/>
              <a:t>, dans des </a:t>
            </a:r>
            <a:r>
              <a:rPr lang="fr-FR" sz="1400" dirty="0">
                <a:hlinkClick r:id="rId11" tooltip="affaire"/>
              </a:rPr>
              <a:t>affaires</a:t>
            </a:r>
            <a:r>
              <a:rPr lang="fr-FR" sz="1400" dirty="0"/>
              <a:t>. b) </a:t>
            </a:r>
            <a:r>
              <a:rPr lang="fr-FR" sz="1400" dirty="0">
                <a:hlinkClick r:id="rId12" tooltip="mettre"/>
              </a:rPr>
              <a:t>Mettre</a:t>
            </a:r>
            <a:r>
              <a:rPr lang="fr-FR" sz="1400" dirty="0"/>
              <a:t> une réputation en </a:t>
            </a:r>
            <a:r>
              <a:rPr lang="fr-FR" sz="1400" dirty="0">
                <a:hlinkClick r:id="rId13" tooltip="péril"/>
              </a:rPr>
              <a:t>péril</a:t>
            </a:r>
            <a:r>
              <a:rPr lang="fr-FR" sz="1400" dirty="0"/>
              <a:t>. Une manœuvre souvent utilisée par les « corrompus » pour « impliquer » d’autres personnes dans leurs « affaires de corruption ».</a:t>
            </a:r>
          </a:p>
          <a:p>
            <a:pPr algn="just" eaLnBrk="1" hangingPunct="1">
              <a:defRPr/>
            </a:pPr>
            <a:r>
              <a:rPr lang="fr-FR" sz="1400" b="1" i="1" dirty="0"/>
              <a:t>Concussion</a:t>
            </a:r>
            <a:r>
              <a:rPr lang="fr-FR" sz="1400" dirty="0"/>
              <a:t> : Infraction commise par un représentant de l'autorité publique ou une personne chargée d'une mission de service public qui, sciemment, reçoit, exige ou ordonne de percevoir une somme qui n'est pas due.</a:t>
            </a:r>
          </a:p>
          <a:p>
            <a:pPr algn="just" eaLnBrk="1" hangingPunct="1">
              <a:defRPr/>
            </a:pPr>
            <a:r>
              <a:rPr lang="fr-FR" sz="1400" b="1" i="1" dirty="0"/>
              <a:t>Conditionner</a:t>
            </a:r>
            <a:r>
              <a:rPr lang="fr-FR" sz="1400" dirty="0"/>
              <a:t> : Influencer fortement le comportement et l'opinion de quelqu'un, d'un groupe, et le plus souvent sans qu'ils se rendent compte du processus : </a:t>
            </a:r>
            <a:r>
              <a:rPr lang="fr-FR" sz="1400" i="1" dirty="0"/>
              <a:t>Les publicitaires conditionnent le public </a:t>
            </a:r>
            <a:r>
              <a:rPr lang="fr-FR" sz="1400" dirty="0"/>
              <a:t>(</a:t>
            </a:r>
            <a:r>
              <a:rPr lang="fr-FR" sz="1400" i="1" dirty="0"/>
              <a:t>voir manipuler</a:t>
            </a:r>
            <a:r>
              <a:rPr lang="fr-FR" sz="1400" dirty="0"/>
              <a:t>).</a:t>
            </a:r>
          </a:p>
          <a:p>
            <a:pPr algn="just">
              <a:defRPr/>
            </a:pPr>
            <a:r>
              <a:rPr lang="fr-FR" sz="1400" b="1" dirty="0"/>
              <a:t>Conflit d'intérêts</a:t>
            </a:r>
            <a:r>
              <a:rPr lang="fr-FR" sz="1400" dirty="0"/>
              <a:t> : il apparaît quand un </a:t>
            </a:r>
            <a:r>
              <a:rPr lang="fr-FR" sz="1400" dirty="0">
                <a:hlinkClick r:id="rId14" tooltip="Individu"/>
              </a:rPr>
              <a:t>individu</a:t>
            </a:r>
            <a:r>
              <a:rPr lang="fr-FR" sz="1400" dirty="0"/>
              <a:t> ou une </a:t>
            </a:r>
            <a:r>
              <a:rPr lang="fr-FR" sz="1400" dirty="0">
                <a:hlinkClick r:id="rId15" tooltip="Organisation"/>
              </a:rPr>
              <a:t>organisation</a:t>
            </a:r>
            <a:r>
              <a:rPr lang="fr-FR" sz="1400" dirty="0"/>
              <a:t> est impliquée dans de multiples intérêts, l'un d'eux pouvant </a:t>
            </a:r>
            <a:r>
              <a:rPr lang="fr-FR" sz="1400" dirty="0">
                <a:hlinkClick r:id="rId16" tooltip="Corruption"/>
              </a:rPr>
              <a:t>corrompre</a:t>
            </a:r>
            <a:r>
              <a:rPr lang="fr-FR" sz="1400" dirty="0"/>
              <a:t> la </a:t>
            </a:r>
            <a:r>
              <a:rPr lang="fr-FR" sz="1400" dirty="0">
                <a:hlinkClick r:id="rId17" tooltip="Motivation"/>
              </a:rPr>
              <a:t>motivation</a:t>
            </a:r>
            <a:r>
              <a:rPr lang="fr-FR" sz="1400" dirty="0"/>
              <a:t> à agir sur les autres. Un conflit d'intérêts apparaît ainsi chez une </a:t>
            </a:r>
            <a:r>
              <a:rPr lang="fr-FR" sz="1400" dirty="0">
                <a:hlinkClick r:id="rId18" tooltip="Personne physique"/>
              </a:rPr>
              <a:t>personne physique</a:t>
            </a:r>
            <a:r>
              <a:rPr lang="fr-FR" sz="1400" dirty="0"/>
              <a:t> ayant à accomplir une </a:t>
            </a:r>
            <a:r>
              <a:rPr lang="fr-FR" sz="1400" dirty="0">
                <a:hlinkClick r:id="rId19" tooltip="Fonction (sciences sociales)"/>
              </a:rPr>
              <a:t>fonction</a:t>
            </a:r>
            <a:r>
              <a:rPr lang="fr-FR" sz="1400" dirty="0"/>
              <a:t> d'</a:t>
            </a:r>
            <a:r>
              <a:rPr lang="fr-FR" sz="1400" dirty="0">
                <a:hlinkClick r:id="rId20" tooltip="Intérêt général"/>
              </a:rPr>
              <a:t>intérêt général</a:t>
            </a:r>
            <a:r>
              <a:rPr lang="fr-FR" sz="1400" dirty="0"/>
              <a:t> et dont les intérêts personnels sont en </a:t>
            </a:r>
            <a:r>
              <a:rPr lang="fr-FR" sz="1400" dirty="0">
                <a:hlinkClick r:id="rId21" tooltip="Concurrence"/>
              </a:rPr>
              <a:t>concurrence</a:t>
            </a:r>
            <a:r>
              <a:rPr lang="fr-FR" sz="1400" dirty="0"/>
              <a:t> avec la mission qui lui est confiée par son </a:t>
            </a:r>
            <a:r>
              <a:rPr lang="fr-FR" sz="1400" dirty="0">
                <a:hlinkClick r:id="rId22" tooltip="Administration"/>
              </a:rPr>
              <a:t>administration</a:t>
            </a:r>
            <a:r>
              <a:rPr lang="fr-FR" sz="1400" dirty="0"/>
              <a:t> ou son </a:t>
            </a:r>
            <a:r>
              <a:rPr lang="fr-FR" sz="1400" dirty="0">
                <a:hlinkClick r:id="rId23" tooltip="Entreprise"/>
              </a:rPr>
              <a:t>entreprise</a:t>
            </a:r>
            <a:r>
              <a:rPr lang="fr-FR" sz="1400" baseline="30000" dirty="0">
                <a:hlinkClick r:id="rId24"/>
              </a:rPr>
              <a:t>1</a:t>
            </a:r>
            <a:r>
              <a:rPr lang="fr-FR" sz="1400" dirty="0"/>
              <a:t>. Le conflit d'intérêts est plus fréquent dans certaines </a:t>
            </a:r>
            <a:r>
              <a:rPr lang="fr-FR" sz="1400" dirty="0">
                <a:hlinkClick r:id="rId25" tooltip="Professions réglementées"/>
              </a:rPr>
              <a:t>professions réglementées</a:t>
            </a:r>
            <a:r>
              <a:rPr lang="fr-FR" sz="1400" dirty="0"/>
              <a:t>. Ces professions s'organisent généralement autour d'une charte de </a:t>
            </a:r>
            <a:r>
              <a:rPr lang="fr-FR" sz="1400" dirty="0">
                <a:hlinkClick r:id="rId26" tooltip="Déontologie professionnelle"/>
              </a:rPr>
              <a:t>déontologie</a:t>
            </a:r>
            <a:r>
              <a:rPr lang="fr-FR" sz="1400" dirty="0"/>
              <a:t> car ces intérêts en concurrence compliquent la </a:t>
            </a:r>
            <a:r>
              <a:rPr lang="fr-FR" sz="1400" dirty="0">
                <a:hlinkClick r:id="rId27" tooltip="Obligation (droit)"/>
              </a:rPr>
              <a:t>tâche</a:t>
            </a:r>
            <a:r>
              <a:rPr lang="fr-FR" sz="1400" dirty="0"/>
              <a:t> à accomplir avec neutralité ou </a:t>
            </a:r>
            <a:r>
              <a:rPr lang="fr-FR" sz="1400" dirty="0">
                <a:hlinkClick r:id="rId28" tooltip="Impartialité"/>
              </a:rPr>
              <a:t>impartialité</a:t>
            </a:r>
            <a:r>
              <a:rPr lang="fr-FR" sz="1400" dirty="0"/>
              <a:t>. Le conflit d'intérêts n'est pas, en </a:t>
            </a:r>
            <a:r>
              <a:rPr lang="fr-FR" sz="1400" dirty="0">
                <a:hlinkClick r:id="rId29" tooltip="Droit français"/>
              </a:rPr>
              <a:t>droit français</a:t>
            </a:r>
            <a:r>
              <a:rPr lang="fr-FR" sz="1400" dirty="0"/>
              <a:t>, un </a:t>
            </a:r>
            <a:r>
              <a:rPr lang="fr-FR" sz="1400" dirty="0">
                <a:hlinkClick r:id="rId30" tooltip="Délit civil"/>
              </a:rPr>
              <a:t>délit civil</a:t>
            </a:r>
            <a:r>
              <a:rPr lang="fr-FR" sz="1400" dirty="0"/>
              <a:t> ou un </a:t>
            </a:r>
            <a:r>
              <a:rPr lang="fr-FR" sz="1400" dirty="0">
                <a:hlinkClick r:id="rId31" tooltip="Délit pénal en France"/>
              </a:rPr>
              <a:t>délit pénal</a:t>
            </a:r>
            <a:r>
              <a:rPr lang="fr-FR" sz="1400" dirty="0"/>
              <a:t>. Ce sont le </a:t>
            </a:r>
            <a:r>
              <a:rPr lang="fr-FR" sz="1400" dirty="0">
                <a:hlinkClick r:id="rId32" tooltip="Trafic d'influence"/>
              </a:rPr>
              <a:t>trafic d'influence</a:t>
            </a:r>
            <a:r>
              <a:rPr lang="fr-FR" sz="1400" dirty="0"/>
              <a:t> et la </a:t>
            </a:r>
            <a:r>
              <a:rPr lang="fr-FR" sz="1400" dirty="0">
                <a:hlinkClick r:id="rId33" tooltip="Prise illégale d'intérêt"/>
              </a:rPr>
              <a:t>prise illégale d'intérêt</a:t>
            </a:r>
            <a:r>
              <a:rPr lang="fr-FR" sz="1400" dirty="0"/>
              <a:t> qui peut en découler et qui sont, quant à eux délictueux. Même s'il n'y a aucune </a:t>
            </a:r>
            <a:r>
              <a:rPr lang="fr-FR" sz="1400" dirty="0">
                <a:hlinkClick r:id="rId34" tooltip="Preuve"/>
              </a:rPr>
              <a:t>preuve</a:t>
            </a:r>
            <a:r>
              <a:rPr lang="fr-FR" sz="1400" dirty="0"/>
              <a:t> d'actes préjudiciables, un conflit d'intérêts peut créer une apparence d'indélicatesse susceptible de miner la </a:t>
            </a:r>
            <a:r>
              <a:rPr lang="fr-FR" sz="1400" dirty="0">
                <a:hlinkClick r:id="rId35" tooltip="Confiance"/>
              </a:rPr>
              <a:t>confiance</a:t>
            </a:r>
            <a:r>
              <a:rPr lang="fr-FR" sz="1400" dirty="0"/>
              <a:t> en la capacité de cette personne à assumer sa </a:t>
            </a:r>
            <a:r>
              <a:rPr lang="fr-FR" sz="1400" dirty="0">
                <a:hlinkClick r:id="rId36" tooltip="Responsabilité"/>
              </a:rPr>
              <a:t>responsabilité</a:t>
            </a:r>
            <a:r>
              <a:rPr lang="fr-FR" sz="1400" dirty="0"/>
              <a:t>.</a:t>
            </a:r>
            <a:r>
              <a:rPr lang="fr-FR" sz="1200" dirty="0"/>
              <a:t> Lorsqu’un </a:t>
            </a:r>
            <a:r>
              <a:rPr lang="fr-FR" sz="1200" i="1" dirty="0"/>
              <a:t>intérêt personnel </a:t>
            </a:r>
            <a:r>
              <a:rPr lang="fr-FR" sz="1200" dirty="0"/>
              <a:t>peut venir « influencer » le comportement de la personne exerçant ses fonctions professionnelles. Sources  : a) </a:t>
            </a:r>
            <a:r>
              <a:rPr lang="fr-FR" sz="1200" dirty="0">
                <a:hlinkClick r:id="rId24"/>
              </a:rPr>
              <a:t>http://fr.wikipedia.org/wiki/Conflit_d%27int%C3%A9r%C3%AAts</a:t>
            </a:r>
            <a:r>
              <a:rPr lang="fr-FR" sz="1200" dirty="0"/>
              <a:t>, </a:t>
            </a:r>
          </a:p>
          <a:p>
            <a:pPr algn="just">
              <a:defRPr/>
            </a:pPr>
            <a:r>
              <a:rPr lang="fr-FR" sz="1200" dirty="0"/>
              <a:t>b) </a:t>
            </a:r>
            <a:r>
              <a:rPr lang="fr-FR" sz="1200" dirty="0">
                <a:hlinkClick r:id="rId37"/>
              </a:rPr>
              <a:t>http://www.transparency-france.org/ewb_pages/l/le_conflit_d_interets.php</a:t>
            </a:r>
            <a:r>
              <a:rPr lang="fr-FR" sz="1200" dirty="0"/>
              <a:t> </a:t>
            </a:r>
          </a:p>
          <a:p>
            <a:pPr algn="just">
              <a:defRPr/>
            </a:pPr>
            <a:r>
              <a:rPr lang="fr-FR" sz="1200" dirty="0"/>
              <a:t>c) </a:t>
            </a:r>
            <a:r>
              <a:rPr lang="fr-FR" sz="1200" dirty="0">
                <a:hlinkClick r:id="rId38"/>
              </a:rPr>
              <a:t>http://droit-finances.commentcamarche.net/contents/7208-conflit-d-interets-definition</a:t>
            </a:r>
            <a:r>
              <a:rPr lang="fr-FR" sz="1200" dirty="0"/>
              <a:t> </a:t>
            </a:r>
          </a:p>
        </p:txBody>
      </p:sp>
      <p:sp>
        <p:nvSpPr>
          <p:cNvPr id="201731" name="Rectangle 1"/>
          <p:cNvSpPr>
            <a:spLocks noChangeArrowheads="1"/>
          </p:cNvSpPr>
          <p:nvPr/>
        </p:nvSpPr>
        <p:spPr bwMode="auto">
          <a:xfrm>
            <a:off x="3924301"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1732" name="Espace réservé du numéro de diapositive 2"/>
          <p:cNvSpPr>
            <a:spLocks noGrp="1"/>
          </p:cNvSpPr>
          <p:nvPr>
            <p:ph type="sldNum" sz="quarter" idx="12"/>
          </p:nvPr>
        </p:nvSpPr>
        <p:spPr bwMode="auto">
          <a:xfrm>
            <a:off x="8027988" y="220665"/>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776A33-993B-418A-AB74-902F20E0384D}" type="slidenum">
              <a:rPr lang="fr-FR" altLang="fr-FR" sz="1200" smtClean="0">
                <a:solidFill>
                  <a:srgbClr val="898989"/>
                </a:solidFill>
              </a:rPr>
              <a:pPr>
                <a:spcBef>
                  <a:spcPct val="0"/>
                </a:spcBef>
                <a:buFontTx/>
                <a:buNone/>
              </a:pPr>
              <a:t>240</a:t>
            </a:fld>
            <a:endParaRPr lang="fr-FR" altLang="fr-FR" sz="1200">
              <a:solidFill>
                <a:srgbClr val="898989"/>
              </a:solidFill>
            </a:endParaRPr>
          </a:p>
        </p:txBody>
      </p:sp>
      <p:pic>
        <p:nvPicPr>
          <p:cNvPr id="37890" name="Picture 2" descr="D:\Users\blisan\Pictures\perso\corruption-images\censure.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067944" y="5915025"/>
            <a:ext cx="1352550" cy="94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07952" y="220665"/>
            <a:ext cx="8856663" cy="4524315"/>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Conformité</a:t>
            </a:r>
            <a:r>
              <a:rPr lang="fr-FR" sz="1400" dirty="0"/>
              <a:t> (ou </a:t>
            </a:r>
            <a:r>
              <a:rPr lang="fr-FR" sz="1400" b="1" i="1" dirty="0"/>
              <a:t>mise en conformité</a:t>
            </a:r>
            <a:r>
              <a:rPr lang="fr-FR" sz="1400" dirty="0"/>
              <a:t>) (Juridique) : « </a:t>
            </a:r>
            <a:r>
              <a:rPr lang="fr-FR" sz="1400" i="1" dirty="0"/>
              <a:t>ensemble d'actions visant à rendre les mesures </a:t>
            </a:r>
            <a:r>
              <a:rPr lang="fr-FR" sz="1400" dirty="0"/>
              <a:t>comme les comportements des dirigeants et personnel au sein d'organismes publics ou privés (</a:t>
            </a:r>
            <a:r>
              <a:rPr lang="fr-FR" sz="1400" dirty="0">
                <a:hlinkClick r:id="rId2" tooltip="Association à but non lucratif"/>
              </a:rPr>
              <a:t>associations à but non lucratif</a:t>
            </a:r>
            <a:r>
              <a:rPr lang="fr-FR" sz="1400" dirty="0"/>
              <a:t>, </a:t>
            </a:r>
            <a:r>
              <a:rPr lang="fr-FR" sz="1400" dirty="0" err="1">
                <a:hlinkClick r:id="rId3" tooltip="Entreprise"/>
              </a:rPr>
              <a:t>entreprises</a:t>
            </a:r>
            <a:r>
              <a:rPr lang="fr-FR" sz="1400" dirty="0" err="1"/>
              <a:t>,</a:t>
            </a:r>
            <a:r>
              <a:rPr lang="fr-FR" sz="1400" dirty="0" err="1">
                <a:hlinkClick r:id="rId4" tooltip="Syndicat"/>
              </a:rPr>
              <a:t>syndicats</a:t>
            </a:r>
            <a:r>
              <a:rPr lang="fr-FR" sz="1400" dirty="0"/>
              <a:t>, etc.) comme vis-à-vis de tiers </a:t>
            </a:r>
            <a:r>
              <a:rPr lang="fr-FR" sz="1400" i="1" dirty="0"/>
              <a:t>conformes à la norme externe et/ou interne applicable au lieu où ils opèrent</a:t>
            </a:r>
            <a:r>
              <a:rPr lang="fr-FR" sz="1400" dirty="0"/>
              <a:t> ». Par norme, on se réfère aux éléments pertinents du </a:t>
            </a:r>
            <a:r>
              <a:rPr lang="fr-FR" sz="1400" dirty="0">
                <a:hlinkClick r:id="rId5" tooltip="Droit"/>
              </a:rPr>
              <a:t>droit</a:t>
            </a:r>
            <a:r>
              <a:rPr lang="fr-FR" sz="1400" dirty="0"/>
              <a:t> (</a:t>
            </a:r>
            <a:r>
              <a:rPr lang="fr-FR" sz="1400" dirty="0">
                <a:hlinkClick r:id="rId6" tooltip="Norme"/>
              </a:rPr>
              <a:t>normes</a:t>
            </a:r>
            <a:r>
              <a:rPr lang="fr-FR" sz="1400" dirty="0"/>
              <a:t> de droit, </a:t>
            </a:r>
            <a:r>
              <a:rPr lang="fr-FR" sz="1400" dirty="0">
                <a:hlinkClick r:id="rId7" tooltip="Directive"/>
              </a:rPr>
              <a:t>directives</a:t>
            </a:r>
            <a:r>
              <a:rPr lang="fr-FR" sz="1400" dirty="0"/>
              <a:t>, </a:t>
            </a:r>
            <a:r>
              <a:rPr lang="fr-FR" sz="1400" dirty="0">
                <a:hlinkClick r:id="rId8" tooltip="Loi"/>
              </a:rPr>
              <a:t>lois</a:t>
            </a:r>
            <a:r>
              <a:rPr lang="fr-FR" sz="1400" dirty="0"/>
              <a:t>, et règlements) sans oublier les normes internes à l'organisation de </a:t>
            </a:r>
            <a:r>
              <a:rPr lang="fr-FR" sz="1400" dirty="0">
                <a:hlinkClick r:id="rId9" tooltip="Soft law"/>
              </a:rPr>
              <a:t>soft </a:t>
            </a:r>
            <a:r>
              <a:rPr lang="fr-FR" sz="1400" dirty="0" err="1">
                <a:hlinkClick r:id="rId9" tooltip="Soft law"/>
              </a:rPr>
              <a:t>law</a:t>
            </a:r>
            <a:r>
              <a:rPr lang="fr-FR" sz="1400" dirty="0"/>
              <a:t> qui peuvent être assimilés à des engagements unilatéraux. (en Anglais : </a:t>
            </a:r>
            <a:r>
              <a:rPr lang="fr-FR" sz="1400" i="1" dirty="0"/>
              <a:t>compliance</a:t>
            </a:r>
            <a:r>
              <a:rPr lang="fr-FR" sz="1400" dirty="0"/>
              <a:t>).</a:t>
            </a:r>
          </a:p>
          <a:p>
            <a:pPr algn="just" eaLnBrk="1" hangingPunct="1">
              <a:defRPr/>
            </a:pPr>
            <a:r>
              <a:rPr lang="fr-FR" sz="1400" b="1" i="1" dirty="0">
                <a:latin typeface="Arial" charset="0"/>
                <a:cs typeface="Arial" charset="0"/>
              </a:rPr>
              <a:t>Conscience</a:t>
            </a:r>
            <a:r>
              <a:rPr lang="fr-FR" sz="1400" dirty="0">
                <a:latin typeface="Arial" charset="0"/>
                <a:cs typeface="Arial" charset="0"/>
              </a:rPr>
              <a:t> : </a:t>
            </a:r>
            <a:r>
              <a:rPr lang="fr-FR" sz="1400" dirty="0">
                <a:hlinkClick r:id="rId10" tooltip="éthique"/>
              </a:rPr>
              <a:t>Éthique</a:t>
            </a:r>
            <a:r>
              <a:rPr lang="fr-FR" sz="1400" dirty="0"/>
              <a:t>, sentiment du </a:t>
            </a:r>
            <a:r>
              <a:rPr lang="fr-FR" sz="1400" dirty="0">
                <a:hlinkClick r:id="rId11" tooltip="bien"/>
              </a:rPr>
              <a:t>bien</a:t>
            </a:r>
            <a:r>
              <a:rPr lang="fr-FR" sz="1400" dirty="0"/>
              <a:t> et du </a:t>
            </a:r>
            <a:r>
              <a:rPr lang="fr-FR" sz="1400" dirty="0">
                <a:hlinkClick r:id="rId12" tooltip="mal"/>
              </a:rPr>
              <a:t>mal</a:t>
            </a:r>
            <a:r>
              <a:rPr lang="fr-FR" sz="1400" dirty="0"/>
              <a:t>. </a:t>
            </a:r>
          </a:p>
          <a:p>
            <a:pPr algn="just" eaLnBrk="1" hangingPunct="1">
              <a:defRPr/>
            </a:pPr>
            <a:r>
              <a:rPr lang="fr-FR" sz="1400" b="1" i="1" dirty="0"/>
              <a:t>Conscience morale </a:t>
            </a:r>
            <a:r>
              <a:rPr lang="fr-FR" sz="1400" dirty="0"/>
              <a:t>: jugement de la raison qui, au moment opportun, enjoint à l’homme d’accomplir le bien et d’éviter le mal. Faculté de porter spontanément des jugements sur la valeur morale des actions humaines. Certaines personnes, douées de cette conscience, sont </a:t>
            </a:r>
            <a:r>
              <a:rPr lang="fr-FR" sz="1400" dirty="0">
                <a:hlinkClick r:id="rId13" tooltip="remarquable"/>
              </a:rPr>
              <a:t>remarquables</a:t>
            </a:r>
            <a:r>
              <a:rPr lang="fr-FR" sz="1400" dirty="0"/>
              <a:t> par leurs </a:t>
            </a:r>
            <a:r>
              <a:rPr lang="fr-FR" sz="1400" dirty="0">
                <a:hlinkClick r:id="rId14" tooltip="droiture"/>
              </a:rPr>
              <a:t>droiture</a:t>
            </a:r>
            <a:r>
              <a:rPr lang="fr-FR" sz="1400" dirty="0"/>
              <a:t>, leurs </a:t>
            </a:r>
            <a:r>
              <a:rPr lang="fr-FR" sz="1400" dirty="0">
                <a:hlinkClick r:id="rId15" tooltip="idées"/>
              </a:rPr>
              <a:t>idées</a:t>
            </a:r>
            <a:r>
              <a:rPr lang="fr-FR" sz="1400" dirty="0"/>
              <a:t> et leur conduite exemplaire. Ce qui n’est souvent pas le cas des personnes « corrompues ». Certaines peuvent se révéler être de vrais </a:t>
            </a:r>
            <a:r>
              <a:rPr lang="fr-FR" sz="1400" i="1" dirty="0"/>
              <a:t>psychopathes</a:t>
            </a:r>
            <a:r>
              <a:rPr lang="fr-FR" sz="1400" dirty="0"/>
              <a:t> (voir </a:t>
            </a:r>
            <a:r>
              <a:rPr lang="fr-FR" sz="1400" i="1" dirty="0"/>
              <a:t>psychopathe</a:t>
            </a:r>
            <a:r>
              <a:rPr lang="fr-FR" sz="1400" dirty="0"/>
              <a:t>).</a:t>
            </a:r>
          </a:p>
          <a:p>
            <a:pPr algn="just" eaLnBrk="1" hangingPunct="1">
              <a:defRPr/>
            </a:pPr>
            <a:r>
              <a:rPr lang="fr-FR" sz="1400" b="1" i="1" dirty="0">
                <a:latin typeface="Arial" charset="0"/>
                <a:cs typeface="Arial" charset="0"/>
              </a:rPr>
              <a:t>Conspiration</a:t>
            </a:r>
            <a:r>
              <a:rPr lang="fr-FR" sz="1400" dirty="0">
                <a:latin typeface="Arial" charset="0"/>
                <a:cs typeface="Arial" charset="0"/>
              </a:rPr>
              <a:t> : </a:t>
            </a:r>
            <a:r>
              <a:rPr lang="fr-FR" sz="1400" dirty="0">
                <a:hlinkClick r:id="rId16" tooltip="entente"/>
              </a:rPr>
              <a:t>Entente</a:t>
            </a:r>
            <a:r>
              <a:rPr lang="fr-FR" sz="1400" dirty="0"/>
              <a:t> </a:t>
            </a:r>
            <a:r>
              <a:rPr lang="fr-FR" sz="1400" dirty="0">
                <a:hlinkClick r:id="rId17" tooltip="secret"/>
              </a:rPr>
              <a:t>secrète</a:t>
            </a:r>
            <a:r>
              <a:rPr lang="fr-FR" sz="1400" dirty="0"/>
              <a:t> </a:t>
            </a:r>
            <a:r>
              <a:rPr lang="fr-FR" sz="1400" dirty="0">
                <a:hlinkClick r:id="rId18" tooltip="entre"/>
              </a:rPr>
              <a:t>entre</a:t>
            </a:r>
            <a:r>
              <a:rPr lang="fr-FR" sz="1400" dirty="0"/>
              <a:t> </a:t>
            </a:r>
            <a:r>
              <a:rPr lang="fr-FR" sz="1400" dirty="0">
                <a:hlinkClick r:id="rId19" tooltip="plusieurs"/>
              </a:rPr>
              <a:t>plusieurs</a:t>
            </a:r>
            <a:r>
              <a:rPr lang="fr-FR" sz="1400" dirty="0"/>
              <a:t> </a:t>
            </a:r>
            <a:r>
              <a:rPr lang="fr-FR" sz="1400" dirty="0">
                <a:hlinkClick r:id="rId20" tooltip="personne"/>
              </a:rPr>
              <a:t>personnes</a:t>
            </a:r>
            <a:r>
              <a:rPr lang="fr-FR" sz="1400" dirty="0"/>
              <a:t>. Voire contre l’</a:t>
            </a:r>
            <a:r>
              <a:rPr lang="fr-FR" sz="1400" dirty="0">
                <a:hlinkClick r:id="rId21" tooltip="État"/>
              </a:rPr>
              <a:t>État</a:t>
            </a:r>
            <a:r>
              <a:rPr lang="fr-FR" sz="1400" dirty="0"/>
              <a:t> et les </a:t>
            </a:r>
            <a:r>
              <a:rPr lang="fr-FR" sz="1400" dirty="0">
                <a:hlinkClick r:id="rId22" tooltip="pouvoirs publics"/>
              </a:rPr>
              <a:t>pouvoirs publics</a:t>
            </a:r>
            <a:r>
              <a:rPr lang="fr-FR" sz="1400" dirty="0"/>
              <a:t>.</a:t>
            </a:r>
            <a:endParaRPr lang="fr-FR" sz="1400" dirty="0">
              <a:latin typeface="Arial" charset="0"/>
              <a:cs typeface="Arial" charset="0"/>
            </a:endParaRPr>
          </a:p>
          <a:p>
            <a:pPr algn="just" eaLnBrk="1" hangingPunct="1">
              <a:defRPr/>
            </a:pPr>
            <a:r>
              <a:rPr lang="fr-FR" sz="1400" b="1" i="1" dirty="0">
                <a:latin typeface="Arial" charset="0"/>
                <a:cs typeface="Arial" charset="0"/>
              </a:rPr>
              <a:t>Corporatisme</a:t>
            </a:r>
            <a:r>
              <a:rPr lang="fr-FR" sz="1400" dirty="0">
                <a:latin typeface="Arial" charset="0"/>
                <a:cs typeface="Arial" charset="0"/>
              </a:rPr>
              <a:t> : 1) système favorable à l'existence d'organisations - les </a:t>
            </a:r>
            <a:r>
              <a:rPr lang="fr-FR" sz="1400" b="1" dirty="0">
                <a:latin typeface="Arial" charset="0"/>
                <a:cs typeface="Arial" charset="0"/>
              </a:rPr>
              <a:t>corporations</a:t>
            </a:r>
            <a:r>
              <a:rPr lang="fr-FR" sz="1400" dirty="0">
                <a:latin typeface="Arial" charset="0"/>
                <a:cs typeface="Arial" charset="0"/>
              </a:rPr>
              <a:t> - regroupant les </a:t>
            </a:r>
            <a:r>
              <a:rPr lang="fr-FR" sz="1400" b="1" dirty="0">
                <a:latin typeface="Arial" charset="0"/>
                <a:cs typeface="Arial" charset="0"/>
              </a:rPr>
              <a:t>acteurs d'une même profession</a:t>
            </a:r>
            <a:r>
              <a:rPr lang="fr-FR" sz="1400" dirty="0">
                <a:latin typeface="Arial" charset="0"/>
                <a:cs typeface="Arial" charset="0"/>
              </a:rPr>
              <a:t>, qu'ils soient </a:t>
            </a:r>
            <a:r>
              <a:rPr lang="fr-FR" sz="1400" dirty="0">
                <a:latin typeface="Arial" charset="0"/>
                <a:cs typeface="Arial" charset="0"/>
                <a:hlinkClick r:id="rId23"/>
              </a:rPr>
              <a:t>salariés</a:t>
            </a:r>
            <a:r>
              <a:rPr lang="fr-FR" sz="1400" dirty="0">
                <a:latin typeface="Arial" charset="0"/>
                <a:cs typeface="Arial" charset="0"/>
              </a:rPr>
              <a:t> ou employeurs. 2) désigne, de manière péjorative, l'attitude consistant à défendre les intérêts de sa corporation, de sa </a:t>
            </a:r>
            <a:r>
              <a:rPr lang="fr-FR" sz="1400" dirty="0">
                <a:latin typeface="Arial" charset="0"/>
                <a:cs typeface="Arial" charset="0"/>
                <a:hlinkClick r:id="rId24"/>
              </a:rPr>
              <a:t>caste</a:t>
            </a:r>
            <a:r>
              <a:rPr lang="fr-FR" sz="1400" dirty="0">
                <a:latin typeface="Arial" charset="0"/>
                <a:cs typeface="Arial" charset="0"/>
              </a:rPr>
              <a:t> ou de son groupe social. </a:t>
            </a:r>
          </a:p>
          <a:p>
            <a:pPr algn="just" eaLnBrk="1" hangingPunct="1">
              <a:defRPr/>
            </a:pPr>
            <a:r>
              <a:rPr lang="fr-FR" sz="1400" dirty="0">
                <a:latin typeface="Arial" charset="0"/>
                <a:cs typeface="Arial" charset="0"/>
              </a:rPr>
              <a:t>3) Groupe contrôlant les recrutement et faisant pression sur les pouvoirs économiques, sociaux et politiques et à contrôler leurs décisions au </a:t>
            </a:r>
            <a:r>
              <a:rPr lang="fr-FR" sz="1400" dirty="0">
                <a:latin typeface="Arial" charset="0"/>
                <a:cs typeface="Arial" charset="0"/>
                <a:hlinkClick r:id="rId25"/>
              </a:rPr>
              <a:t>bénéfice</a:t>
            </a:r>
            <a:r>
              <a:rPr lang="fr-FR" sz="1400" dirty="0">
                <a:latin typeface="Arial" charset="0"/>
                <a:cs typeface="Arial" charset="0"/>
              </a:rPr>
              <a:t> de ses adhérents, plutôt qu'à celui de l'</a:t>
            </a:r>
            <a:r>
              <a:rPr lang="fr-FR" sz="1400" dirty="0">
                <a:latin typeface="Arial" charset="0"/>
                <a:cs typeface="Arial" charset="0"/>
                <a:hlinkClick r:id="rId26"/>
              </a:rPr>
              <a:t>intérêt général</a:t>
            </a:r>
            <a:r>
              <a:rPr lang="fr-FR" sz="1400" dirty="0">
                <a:latin typeface="Arial" charset="0"/>
                <a:cs typeface="Arial" charset="0"/>
              </a:rPr>
              <a:t>.</a:t>
            </a:r>
          </a:p>
        </p:txBody>
      </p:sp>
      <p:sp>
        <p:nvSpPr>
          <p:cNvPr id="203779" name="Rectangle 1"/>
          <p:cNvSpPr>
            <a:spLocks noChangeArrowheads="1"/>
          </p:cNvSpPr>
          <p:nvPr/>
        </p:nvSpPr>
        <p:spPr bwMode="auto">
          <a:xfrm>
            <a:off x="3924301"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3780" name="Espace réservé du numéro de diapositive 2"/>
          <p:cNvSpPr>
            <a:spLocks noGrp="1"/>
          </p:cNvSpPr>
          <p:nvPr>
            <p:ph type="sldNum" sz="quarter" idx="12"/>
          </p:nvPr>
        </p:nvSpPr>
        <p:spPr bwMode="auto">
          <a:xfrm>
            <a:off x="8027988" y="220665"/>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7AD9ED8-7E62-4A5E-87E8-325CC58A6923}" type="slidenum">
              <a:rPr lang="fr-FR" altLang="fr-FR" sz="1200" smtClean="0">
                <a:solidFill>
                  <a:srgbClr val="898989"/>
                </a:solidFill>
              </a:rPr>
              <a:pPr>
                <a:spcBef>
                  <a:spcPct val="0"/>
                </a:spcBef>
                <a:buFontTx/>
                <a:buNone/>
              </a:pPr>
              <a:t>241</a:t>
            </a:fld>
            <a:endParaRPr lang="fr-FR" altLang="fr-FR" sz="1200">
              <a:solidFill>
                <a:srgbClr val="898989"/>
              </a:solidFill>
            </a:endParaRPr>
          </a:p>
        </p:txBody>
      </p:sp>
      <p:pic>
        <p:nvPicPr>
          <p:cNvPr id="2" name="Imag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1520" y="4745039"/>
            <a:ext cx="2848050" cy="1929997"/>
          </a:xfrm>
          <a:prstGeom prst="rect">
            <a:avLst/>
          </a:prstGeom>
        </p:spPr>
      </p:pic>
      <p:pic>
        <p:nvPicPr>
          <p:cNvPr id="4" name="Imag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123452" y="4795837"/>
            <a:ext cx="1976098" cy="1976099"/>
          </a:xfrm>
          <a:prstGeom prst="rect">
            <a:avLst/>
          </a:prstGeom>
        </p:spPr>
      </p:pic>
      <p:pic>
        <p:nvPicPr>
          <p:cNvPr id="5" name="Image 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56638" y="4795840"/>
            <a:ext cx="3712532" cy="1909641"/>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07952" y="220663"/>
            <a:ext cx="8856663" cy="560153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eaLnBrk="1" hangingPunct="1">
              <a:defRPr/>
            </a:pPr>
            <a:r>
              <a:rPr lang="fr-FR" sz="1400" b="1" i="1" dirty="0">
                <a:latin typeface="Arial" charset="0"/>
                <a:cs typeface="Arial" charset="0"/>
              </a:rPr>
              <a:t>Corrompu</a:t>
            </a:r>
            <a:r>
              <a:rPr lang="fr-FR" sz="1400" dirty="0">
                <a:latin typeface="Arial" charset="0"/>
                <a:cs typeface="Arial" charset="0"/>
              </a:rPr>
              <a:t> : a) </a:t>
            </a:r>
            <a:r>
              <a:rPr lang="fr-FR" sz="1400" dirty="0"/>
              <a:t>Qui s'est fait modifié en mal. b) </a:t>
            </a:r>
            <a:r>
              <a:rPr lang="fr-FR" sz="1400" dirty="0">
                <a:hlinkClick r:id="rId2" tooltip="Definition de Que"/>
              </a:rPr>
              <a:t>Que</a:t>
            </a:r>
            <a:r>
              <a:rPr lang="fr-FR" sz="1400" dirty="0"/>
              <a:t> </a:t>
            </a:r>
            <a:r>
              <a:rPr lang="fr-FR" sz="1400" dirty="0">
                <a:hlinkClick r:id="rId3" tooltip="Definition de l"/>
              </a:rPr>
              <a:t>l</a:t>
            </a:r>
            <a:r>
              <a:rPr lang="fr-FR" sz="1400" dirty="0"/>
              <a:t>' </a:t>
            </a:r>
            <a:r>
              <a:rPr lang="fr-FR" sz="1400" dirty="0">
                <a:hlinkClick r:id="rId4" tooltip="Definition de on"/>
              </a:rPr>
              <a:t>on</a:t>
            </a:r>
            <a:r>
              <a:rPr lang="fr-FR" sz="1400" dirty="0"/>
              <a:t> </a:t>
            </a:r>
            <a:r>
              <a:rPr lang="fr-FR" sz="1400" dirty="0">
                <a:hlinkClick r:id="rId5" tooltip="Definition de peut"/>
              </a:rPr>
              <a:t>peut</a:t>
            </a:r>
            <a:r>
              <a:rPr lang="fr-FR" sz="1400" dirty="0"/>
              <a:t> </a:t>
            </a:r>
            <a:r>
              <a:rPr lang="fr-FR" sz="1400" dirty="0">
                <a:hlinkClick r:id="rId6" tooltip="Definition de corrompre"/>
              </a:rPr>
              <a:t>corrompre</a:t>
            </a:r>
            <a:r>
              <a:rPr lang="fr-FR" sz="1400" dirty="0"/>
              <a:t>, </a:t>
            </a:r>
            <a:r>
              <a:rPr lang="fr-FR" sz="1400" dirty="0">
                <a:hlinkClick r:id="rId7" tooltip="Definition de qui"/>
              </a:rPr>
              <a:t>qui</a:t>
            </a:r>
            <a:r>
              <a:rPr lang="fr-FR" sz="1400" dirty="0"/>
              <a:t> </a:t>
            </a:r>
            <a:r>
              <a:rPr lang="fr-FR" sz="1400" dirty="0">
                <a:hlinkClick r:id="rId8" tooltip="Definition de s"/>
              </a:rPr>
              <a:t>s</a:t>
            </a:r>
            <a:r>
              <a:rPr lang="fr-FR" sz="1400" dirty="0"/>
              <a:t>' </a:t>
            </a:r>
            <a:r>
              <a:rPr lang="fr-FR" sz="1400" dirty="0">
                <a:hlinkClick r:id="rId9" tooltip="Definition de est"/>
              </a:rPr>
              <a:t>est</a:t>
            </a:r>
            <a:r>
              <a:rPr lang="fr-FR" sz="1400" dirty="0"/>
              <a:t> </a:t>
            </a:r>
            <a:r>
              <a:rPr lang="fr-FR" sz="1400" dirty="0">
                <a:hlinkClick r:id="rId10" tooltip="Definition de laissé"/>
              </a:rPr>
              <a:t>laissé</a:t>
            </a:r>
            <a:r>
              <a:rPr lang="fr-FR" sz="1400" dirty="0"/>
              <a:t> corrompre.</a:t>
            </a:r>
            <a:br>
              <a:rPr lang="fr-FR" sz="1400" dirty="0"/>
            </a:br>
            <a:r>
              <a:rPr lang="fr-FR" sz="1400" dirty="0"/>
              <a:t>Synonymes </a:t>
            </a:r>
            <a:r>
              <a:rPr lang="fr-FR" sz="1400" dirty="0">
                <a:hlinkClick r:id="rId11"/>
              </a:rPr>
              <a:t>abâtardi</a:t>
            </a:r>
            <a:r>
              <a:rPr lang="fr-FR" sz="1400" dirty="0"/>
              <a:t>, </a:t>
            </a:r>
            <a:r>
              <a:rPr lang="fr-FR" sz="1400" dirty="0">
                <a:hlinkClick r:id="rId12"/>
              </a:rPr>
              <a:t>acheté</a:t>
            </a:r>
            <a:r>
              <a:rPr lang="fr-FR" sz="1400" dirty="0"/>
              <a:t>, </a:t>
            </a:r>
            <a:r>
              <a:rPr lang="fr-FR" sz="1400" dirty="0">
                <a:hlinkClick r:id="rId13"/>
              </a:rPr>
              <a:t>altéré</a:t>
            </a:r>
            <a:r>
              <a:rPr lang="fr-FR" sz="1400" dirty="0"/>
              <a:t>, </a:t>
            </a:r>
            <a:r>
              <a:rPr lang="fr-FR" sz="1400" dirty="0">
                <a:hlinkClick r:id="rId14"/>
              </a:rPr>
              <a:t>avarié</a:t>
            </a:r>
            <a:r>
              <a:rPr lang="fr-FR" sz="1400" dirty="0"/>
              <a:t>, </a:t>
            </a:r>
            <a:r>
              <a:rPr lang="fr-FR" sz="1400" dirty="0">
                <a:hlinkClick r:id="rId15"/>
              </a:rPr>
              <a:t>débauché</a:t>
            </a:r>
            <a:r>
              <a:rPr lang="fr-FR" sz="1400" dirty="0"/>
              <a:t>, </a:t>
            </a:r>
            <a:r>
              <a:rPr lang="fr-FR" sz="1400" dirty="0">
                <a:hlinkClick r:id="rId16"/>
              </a:rPr>
              <a:t>décomposé</a:t>
            </a:r>
            <a:r>
              <a:rPr lang="fr-FR" sz="1400" dirty="0"/>
              <a:t>, </a:t>
            </a:r>
            <a:r>
              <a:rPr lang="fr-FR" sz="1400" dirty="0">
                <a:hlinkClick r:id="rId17"/>
              </a:rPr>
              <a:t>déformé</a:t>
            </a:r>
            <a:r>
              <a:rPr lang="fr-FR" sz="1400" dirty="0"/>
              <a:t>, </a:t>
            </a:r>
            <a:r>
              <a:rPr lang="fr-FR" sz="1400" dirty="0">
                <a:hlinkClick r:id="rId18"/>
              </a:rPr>
              <a:t>dénaturé</a:t>
            </a:r>
            <a:r>
              <a:rPr lang="fr-FR" sz="1400" dirty="0"/>
              <a:t>, </a:t>
            </a:r>
            <a:r>
              <a:rPr lang="fr-FR" sz="1400" dirty="0">
                <a:hlinkClick r:id="rId19"/>
              </a:rPr>
              <a:t>dépravé</a:t>
            </a:r>
            <a:r>
              <a:rPr lang="fr-FR" sz="1400" dirty="0"/>
              <a:t>, </a:t>
            </a:r>
            <a:r>
              <a:rPr lang="fr-FR" sz="1400" dirty="0" err="1">
                <a:hlinkClick r:id="rId20"/>
              </a:rPr>
              <a:t>détérioré</a:t>
            </a:r>
            <a:r>
              <a:rPr lang="fr-FR" sz="1400" dirty="0" err="1"/>
              <a:t>,</a:t>
            </a:r>
            <a:r>
              <a:rPr lang="fr-FR" sz="1400" dirty="0" err="1">
                <a:hlinkClick r:id="rId21"/>
              </a:rPr>
              <a:t>détourné</a:t>
            </a:r>
            <a:r>
              <a:rPr lang="fr-FR" sz="1400" dirty="0"/>
              <a:t>, </a:t>
            </a:r>
            <a:r>
              <a:rPr lang="fr-FR" sz="1400" dirty="0">
                <a:hlinkClick r:id="rId22"/>
              </a:rPr>
              <a:t>dissolu</a:t>
            </a:r>
            <a:r>
              <a:rPr lang="fr-FR" sz="1400" dirty="0"/>
              <a:t>, </a:t>
            </a:r>
            <a:r>
              <a:rPr lang="fr-FR" sz="1400" dirty="0">
                <a:hlinkClick r:id="rId23"/>
              </a:rPr>
              <a:t>gangrené</a:t>
            </a:r>
            <a:r>
              <a:rPr lang="fr-FR" sz="1400" dirty="0"/>
              <a:t>, </a:t>
            </a:r>
            <a:r>
              <a:rPr lang="fr-FR" sz="1400" dirty="0">
                <a:hlinkClick r:id="rId24"/>
              </a:rPr>
              <a:t>graissé</a:t>
            </a:r>
            <a:r>
              <a:rPr lang="fr-FR" sz="1400" dirty="0"/>
              <a:t>, </a:t>
            </a:r>
            <a:r>
              <a:rPr lang="fr-FR" sz="1400" dirty="0">
                <a:hlinkClick r:id="rId25"/>
              </a:rPr>
              <a:t>perverti</a:t>
            </a:r>
            <a:r>
              <a:rPr lang="fr-FR" sz="1400" dirty="0"/>
              <a:t>, </a:t>
            </a:r>
            <a:r>
              <a:rPr lang="fr-FR" sz="1400" dirty="0">
                <a:hlinkClick r:id="rId26"/>
              </a:rPr>
              <a:t>pourri</a:t>
            </a:r>
            <a:r>
              <a:rPr lang="fr-FR" sz="1400" dirty="0"/>
              <a:t>, </a:t>
            </a:r>
            <a:r>
              <a:rPr lang="fr-FR" sz="1400" dirty="0">
                <a:hlinkClick r:id="rId27"/>
              </a:rPr>
              <a:t>putréfié</a:t>
            </a:r>
            <a:r>
              <a:rPr lang="fr-FR" sz="1400" dirty="0"/>
              <a:t>, </a:t>
            </a:r>
            <a:r>
              <a:rPr lang="fr-FR" sz="1400" dirty="0">
                <a:hlinkClick r:id="rId28"/>
              </a:rPr>
              <a:t>soudoyé</a:t>
            </a:r>
            <a:r>
              <a:rPr lang="fr-FR" sz="1400" dirty="0"/>
              <a:t>, </a:t>
            </a:r>
            <a:r>
              <a:rPr lang="fr-FR" sz="1400" dirty="0">
                <a:hlinkClick r:id="rId29"/>
              </a:rPr>
              <a:t>suborné</a:t>
            </a:r>
            <a:r>
              <a:rPr lang="fr-FR" sz="1400" dirty="0"/>
              <a:t>, </a:t>
            </a:r>
            <a:r>
              <a:rPr lang="fr-FR" sz="1400" dirty="0">
                <a:hlinkClick r:id="rId30"/>
              </a:rPr>
              <a:t>vénal</a:t>
            </a:r>
            <a:r>
              <a:rPr lang="fr-FR" sz="1400" dirty="0"/>
              <a:t>, </a:t>
            </a:r>
            <a:r>
              <a:rPr lang="fr-FR" sz="1400" dirty="0">
                <a:hlinkClick r:id="rId31"/>
              </a:rPr>
              <a:t>vénale</a:t>
            </a:r>
            <a:r>
              <a:rPr lang="fr-FR" sz="1400" dirty="0"/>
              <a:t>, </a:t>
            </a:r>
            <a:r>
              <a:rPr lang="fr-FR" sz="1400" dirty="0">
                <a:hlinkClick r:id="rId32"/>
              </a:rPr>
              <a:t>vendu</a:t>
            </a:r>
            <a:r>
              <a:rPr lang="fr-FR" sz="1400" dirty="0"/>
              <a:t>, </a:t>
            </a:r>
            <a:r>
              <a:rPr lang="fr-FR" sz="1400" dirty="0" err="1">
                <a:hlinkClick r:id="rId33"/>
              </a:rPr>
              <a:t>véreux</a:t>
            </a:r>
            <a:r>
              <a:rPr lang="fr-FR" sz="1400" dirty="0" err="1"/>
              <a:t>,</a:t>
            </a:r>
            <a:r>
              <a:rPr lang="fr-FR" sz="1400" dirty="0" err="1">
                <a:hlinkClick r:id="rId34"/>
              </a:rPr>
              <a:t>vicié</a:t>
            </a:r>
            <a:r>
              <a:rPr lang="fr-FR" sz="1400" dirty="0"/>
              <a:t>.</a:t>
            </a:r>
          </a:p>
          <a:p>
            <a:pPr algn="just" eaLnBrk="1" hangingPunct="1">
              <a:defRPr/>
            </a:pPr>
            <a:r>
              <a:rPr lang="fr-FR" sz="1400" b="1" i="1" dirty="0">
                <a:latin typeface="Arial" charset="0"/>
                <a:cs typeface="Arial" charset="0"/>
              </a:rPr>
              <a:t>Corrupteur, corruptrice </a:t>
            </a:r>
            <a:r>
              <a:rPr lang="fr-FR" sz="1400" dirty="0">
                <a:latin typeface="Arial" charset="0"/>
                <a:cs typeface="Arial" charset="0"/>
              </a:rPr>
              <a:t>: a) </a:t>
            </a:r>
            <a:r>
              <a:rPr lang="fr-FR" sz="1400" dirty="0"/>
              <a:t>Celui, celle qui </a:t>
            </a:r>
            <a:r>
              <a:rPr lang="fr-FR" sz="1400" dirty="0">
                <a:hlinkClick r:id="rId35" tooltip="corrompre"/>
              </a:rPr>
              <a:t>corrompt</a:t>
            </a:r>
            <a:r>
              <a:rPr lang="fr-FR" sz="1400" dirty="0"/>
              <a:t> les </a:t>
            </a:r>
            <a:r>
              <a:rPr lang="fr-FR" sz="1400" dirty="0">
                <a:hlinkClick r:id="rId36" tooltip="mœurs"/>
              </a:rPr>
              <a:t>mœurs</a:t>
            </a:r>
            <a:r>
              <a:rPr lang="fr-FR" sz="1400" dirty="0"/>
              <a:t>, l’</a:t>
            </a:r>
            <a:r>
              <a:rPr lang="fr-FR" sz="1400" dirty="0">
                <a:hlinkClick r:id="rId37" tooltip="esprit"/>
              </a:rPr>
              <a:t>esprit</a:t>
            </a:r>
            <a:r>
              <a:rPr lang="fr-FR" sz="1400" dirty="0"/>
              <a:t>, le </a:t>
            </a:r>
            <a:r>
              <a:rPr lang="fr-FR" sz="1400" dirty="0">
                <a:hlinkClick r:id="rId38" tooltip="langage"/>
              </a:rPr>
              <a:t>langage</a:t>
            </a:r>
            <a:r>
              <a:rPr lang="fr-FR" sz="1400" dirty="0"/>
              <a:t>, le </a:t>
            </a:r>
            <a:r>
              <a:rPr lang="fr-FR" sz="1400" dirty="0">
                <a:hlinkClick r:id="rId39" tooltip="goût"/>
              </a:rPr>
              <a:t>goût</a:t>
            </a:r>
            <a:r>
              <a:rPr lang="fr-FR" sz="1400" dirty="0"/>
              <a:t>, etc. b) Qui pervertit, qui détruit ce qui est sain, honnête. c) Qui corrompt, qui </a:t>
            </a:r>
            <a:r>
              <a:rPr lang="fr-FR" sz="1400" dirty="0">
                <a:hlinkClick r:id="rId40" tooltip="détourner"/>
              </a:rPr>
              <a:t>détourne</a:t>
            </a:r>
            <a:r>
              <a:rPr lang="fr-FR" sz="1400" dirty="0"/>
              <a:t> quelqu’un de son </a:t>
            </a:r>
            <a:r>
              <a:rPr lang="fr-FR" sz="1400" dirty="0">
                <a:hlinkClick r:id="rId41" tooltip="devoir"/>
              </a:rPr>
              <a:t>devoir</a:t>
            </a:r>
            <a:r>
              <a:rPr lang="fr-FR" sz="1400" dirty="0"/>
              <a:t> par des </a:t>
            </a:r>
            <a:r>
              <a:rPr lang="fr-FR" sz="1400" dirty="0">
                <a:hlinkClick r:id="rId42" tooltip="promesse"/>
              </a:rPr>
              <a:t>promesses</a:t>
            </a:r>
            <a:r>
              <a:rPr lang="fr-FR" sz="1400" dirty="0"/>
              <a:t>, des dons, etc. d) Qui cherche à détourner quelqu'un de son devoir en lui offrant de l'argent.</a:t>
            </a:r>
            <a:endParaRPr lang="fr-FR" sz="1400" dirty="0">
              <a:latin typeface="Arial" charset="0"/>
              <a:cs typeface="Arial" charset="0"/>
            </a:endParaRPr>
          </a:p>
          <a:p>
            <a:pPr algn="just" eaLnBrk="1" hangingPunct="1">
              <a:defRPr/>
            </a:pPr>
            <a:r>
              <a:rPr lang="fr-FR" sz="1400" b="1" i="1" dirty="0">
                <a:latin typeface="Arial" charset="0"/>
                <a:cs typeface="Arial" charset="0"/>
              </a:rPr>
              <a:t>Corruption</a:t>
            </a:r>
            <a:r>
              <a:rPr lang="fr-FR" sz="1400" dirty="0">
                <a:latin typeface="Arial" charset="0"/>
                <a:cs typeface="Arial" charset="0"/>
              </a:rPr>
              <a:t> : </a:t>
            </a:r>
            <a:r>
              <a:rPr lang="fr-FR" sz="1400" i="1" dirty="0"/>
              <a:t>(Droit)</a:t>
            </a:r>
            <a:r>
              <a:rPr lang="fr-FR" sz="1400" dirty="0"/>
              <a:t> Action de </a:t>
            </a:r>
            <a:r>
              <a:rPr lang="fr-FR" sz="1400" dirty="0">
                <a:hlinkClick r:id="rId40" tooltip="détourner"/>
              </a:rPr>
              <a:t>détourner</a:t>
            </a:r>
            <a:r>
              <a:rPr lang="fr-FR" sz="1400" dirty="0"/>
              <a:t> </a:t>
            </a:r>
            <a:r>
              <a:rPr lang="fr-FR" sz="1400" dirty="0">
                <a:hlinkClick r:id="rId43" tooltip="quelqu’un"/>
              </a:rPr>
              <a:t>quelqu’un</a:t>
            </a:r>
            <a:r>
              <a:rPr lang="fr-FR" sz="1400" dirty="0"/>
              <a:t> de son </a:t>
            </a:r>
            <a:r>
              <a:rPr lang="fr-FR" sz="1400" dirty="0">
                <a:hlinkClick r:id="rId41" tooltip="devoir"/>
              </a:rPr>
              <a:t>devoir</a:t>
            </a:r>
            <a:r>
              <a:rPr lang="fr-FR" sz="1400" dirty="0"/>
              <a:t>, pour l’</a:t>
            </a:r>
            <a:r>
              <a:rPr lang="fr-FR" sz="1400" dirty="0">
                <a:hlinkClick r:id="rId44" tooltip="engager"/>
              </a:rPr>
              <a:t>engager</a:t>
            </a:r>
            <a:r>
              <a:rPr lang="fr-FR" sz="1400" dirty="0"/>
              <a:t> à faire </a:t>
            </a:r>
            <a:r>
              <a:rPr lang="fr-FR" sz="1400" dirty="0">
                <a:hlinkClick r:id="rId45" tooltip="quelque chose"/>
              </a:rPr>
              <a:t>quelque chose</a:t>
            </a:r>
            <a:r>
              <a:rPr lang="fr-FR" sz="1400" dirty="0"/>
              <a:t> contre l’</a:t>
            </a:r>
            <a:r>
              <a:rPr lang="fr-FR" sz="1400" dirty="0">
                <a:hlinkClick r:id="rId46" tooltip="honneur"/>
              </a:rPr>
              <a:t>honneur</a:t>
            </a:r>
            <a:r>
              <a:rPr lang="fr-FR" sz="1400" dirty="0"/>
              <a:t>, moyennant </a:t>
            </a:r>
            <a:r>
              <a:rPr lang="fr-FR" sz="1400" dirty="0">
                <a:hlinkClick r:id="rId47" tooltip="finance"/>
              </a:rPr>
              <a:t>finance</a:t>
            </a:r>
            <a:r>
              <a:rPr lang="fr-FR" sz="1400" dirty="0"/>
              <a:t>.</a:t>
            </a:r>
          </a:p>
          <a:p>
            <a:pPr algn="just" eaLnBrk="1" hangingPunct="1">
              <a:defRPr/>
            </a:pPr>
            <a:r>
              <a:rPr lang="fr-FR" sz="1400" b="1" i="1" dirty="0">
                <a:latin typeface="Arial" charset="0"/>
                <a:cs typeface="Arial" charset="0"/>
              </a:rPr>
              <a:t>Corruption</a:t>
            </a:r>
            <a:r>
              <a:rPr lang="fr-FR" sz="1400" dirty="0">
                <a:latin typeface="Arial" charset="0"/>
                <a:cs typeface="Arial" charset="0"/>
              </a:rPr>
              <a:t> </a:t>
            </a:r>
            <a:r>
              <a:rPr lang="fr-FR" sz="1400" b="1" i="1" dirty="0">
                <a:latin typeface="Arial" charset="0"/>
                <a:cs typeface="Arial" charset="0"/>
              </a:rPr>
              <a:t>des mœurs </a:t>
            </a:r>
            <a:r>
              <a:rPr lang="fr-FR" sz="1400" dirty="0">
                <a:latin typeface="Arial" charset="0"/>
                <a:cs typeface="Arial" charset="0"/>
              </a:rPr>
              <a:t>: Elle </a:t>
            </a:r>
            <a:r>
              <a:rPr lang="fr-FR" sz="1400" dirty="0"/>
              <a:t>réfère à un affaiblissement de la </a:t>
            </a:r>
            <a:r>
              <a:rPr lang="fr-FR" sz="1400" dirty="0">
                <a:hlinkClick r:id="rId48" tooltip="Moralité publique"/>
              </a:rPr>
              <a:t>moralité publique</a:t>
            </a:r>
            <a:r>
              <a:rPr lang="fr-FR" sz="1400" dirty="0"/>
              <a:t>. La notion de corruption des mœurs est intégrée dans le </a:t>
            </a:r>
            <a:r>
              <a:rPr lang="fr-FR" sz="1400" dirty="0">
                <a:hlinkClick r:id="rId49" tooltip="Système judiciaire"/>
              </a:rPr>
              <a:t>système judiciaire</a:t>
            </a:r>
            <a:r>
              <a:rPr lang="fr-FR" sz="1400" dirty="0"/>
              <a:t> de plusieurs pays. Par exemple : Au </a:t>
            </a:r>
            <a:r>
              <a:rPr lang="fr-FR" sz="1400" dirty="0">
                <a:hlinkClick r:id="rId50" tooltip="Canada"/>
              </a:rPr>
              <a:t>Canada</a:t>
            </a:r>
            <a:r>
              <a:rPr lang="fr-FR" sz="1400" dirty="0"/>
              <a:t>, la corruption des mœurs est l'objet de l'article 163 du </a:t>
            </a:r>
            <a:r>
              <a:rPr lang="fr-FR" sz="1400" dirty="0">
                <a:hlinkClick r:id="rId51" tooltip="Code criminel du Canada"/>
              </a:rPr>
              <a:t>code criminel</a:t>
            </a:r>
            <a:r>
              <a:rPr lang="fr-FR" sz="1400" baseline="30000" dirty="0">
                <a:hlinkClick r:id="rId52"/>
              </a:rPr>
              <a:t>1</a:t>
            </a:r>
            <a:r>
              <a:rPr lang="fr-FR" sz="1400" baseline="30000" dirty="0"/>
              <a:t>,</a:t>
            </a:r>
            <a:r>
              <a:rPr lang="fr-FR" sz="1400" baseline="30000" dirty="0">
                <a:hlinkClick r:id="rId52"/>
              </a:rPr>
              <a:t>2</a:t>
            </a:r>
            <a:r>
              <a:rPr lang="fr-FR" sz="1400" dirty="0"/>
              <a:t> (relativement à la publication d’histoires illustrées de crimes ou pornographiques). </a:t>
            </a:r>
            <a:r>
              <a:rPr lang="fr-FR" sz="1400" i="1" dirty="0">
                <a:solidFill>
                  <a:schemeClr val="accent3">
                    <a:lumMod val="50000"/>
                  </a:schemeClr>
                </a:solidFill>
              </a:rPr>
              <a:t>Dans certains pays [Iran …], la « lutte contre la corruption des mœurs » peut servir de prétexte à restreindre la liberté de la presse et d’opinion et à empêcher l’égalité entre les hommes et femmes. Elle peut détourner l’attention du peuple envers les vrais problèmes du pays (la corruption etc.).</a:t>
            </a:r>
            <a:endParaRPr lang="fr-FR" sz="1400" i="1" dirty="0"/>
          </a:p>
          <a:p>
            <a:pPr algn="just" eaLnBrk="1" hangingPunct="1">
              <a:defRPr/>
            </a:pPr>
            <a:r>
              <a:rPr lang="fr-FR" sz="1400" b="1" i="1" dirty="0">
                <a:solidFill>
                  <a:schemeClr val="accent3">
                    <a:lumMod val="50000"/>
                  </a:schemeClr>
                </a:solidFill>
                <a:latin typeface="Arial" charset="0"/>
                <a:cs typeface="Arial" charset="0"/>
              </a:rPr>
              <a:t>Courage</a:t>
            </a:r>
            <a:r>
              <a:rPr lang="fr-FR" sz="1400" dirty="0">
                <a:solidFill>
                  <a:schemeClr val="accent3">
                    <a:lumMod val="50000"/>
                  </a:schemeClr>
                </a:solidFill>
                <a:latin typeface="Arial" charset="0"/>
                <a:cs typeface="Arial" charset="0"/>
              </a:rPr>
              <a:t> : a) </a:t>
            </a:r>
            <a:r>
              <a:rPr lang="fr-FR" sz="1400" dirty="0">
                <a:solidFill>
                  <a:schemeClr val="accent3">
                    <a:lumMod val="50000"/>
                  </a:schemeClr>
                </a:solidFill>
              </a:rPr>
              <a:t>Fermeté, force de caractère qui permet d'affronter le danger, la souffrance, les revers, les circonstances difficiles</a:t>
            </a:r>
            <a:r>
              <a:rPr lang="fr-FR" sz="1400" dirty="0">
                <a:solidFill>
                  <a:schemeClr val="accent3">
                    <a:lumMod val="50000"/>
                  </a:schemeClr>
                </a:solidFill>
                <a:latin typeface="Arial" charset="0"/>
                <a:cs typeface="Arial" charset="0"/>
              </a:rPr>
              <a:t>. b) </a:t>
            </a:r>
            <a:r>
              <a:rPr lang="fr-FR" sz="1400" dirty="0">
                <a:solidFill>
                  <a:schemeClr val="accent3">
                    <a:lumMod val="50000"/>
                  </a:schemeClr>
                </a:solidFill>
                <a:hlinkClick r:id="rId53" tooltip="caractéristique"/>
              </a:rPr>
              <a:t>Caractéristique</a:t>
            </a:r>
            <a:r>
              <a:rPr lang="fr-FR" sz="1400" dirty="0">
                <a:solidFill>
                  <a:schemeClr val="accent3">
                    <a:lumMod val="50000"/>
                  </a:schemeClr>
                </a:solidFill>
              </a:rPr>
              <a:t> d'un </a:t>
            </a:r>
            <a:r>
              <a:rPr lang="fr-FR" sz="1400" dirty="0">
                <a:solidFill>
                  <a:schemeClr val="accent3">
                    <a:lumMod val="50000"/>
                  </a:schemeClr>
                </a:solidFill>
                <a:hlinkClick r:id="rId54" tooltip="être vivant"/>
              </a:rPr>
              <a:t>être vivant</a:t>
            </a:r>
            <a:r>
              <a:rPr lang="fr-FR" sz="1400" dirty="0">
                <a:solidFill>
                  <a:schemeClr val="accent3">
                    <a:lumMod val="50000"/>
                  </a:schemeClr>
                </a:solidFill>
              </a:rPr>
              <a:t> qui lui </a:t>
            </a:r>
            <a:r>
              <a:rPr lang="fr-FR" sz="1400" dirty="0">
                <a:solidFill>
                  <a:schemeClr val="accent3">
                    <a:lumMod val="50000"/>
                  </a:schemeClr>
                </a:solidFill>
                <a:hlinkClick r:id="rId55" tooltip="permet"/>
              </a:rPr>
              <a:t>permet</a:t>
            </a:r>
            <a:r>
              <a:rPr lang="fr-FR" sz="1400" dirty="0">
                <a:solidFill>
                  <a:schemeClr val="accent3">
                    <a:lumMod val="50000"/>
                  </a:schemeClr>
                </a:solidFill>
              </a:rPr>
              <a:t> de </a:t>
            </a:r>
            <a:r>
              <a:rPr lang="fr-FR" sz="1400" dirty="0">
                <a:solidFill>
                  <a:schemeClr val="accent3">
                    <a:lumMod val="50000"/>
                  </a:schemeClr>
                </a:solidFill>
                <a:hlinkClick r:id="rId56" tooltip="vaincre"/>
              </a:rPr>
              <a:t>vaincre</a:t>
            </a:r>
            <a:r>
              <a:rPr lang="fr-FR" sz="1400" dirty="0">
                <a:solidFill>
                  <a:schemeClr val="accent3">
                    <a:lumMod val="50000"/>
                  </a:schemeClr>
                </a:solidFill>
              </a:rPr>
              <a:t> sa </a:t>
            </a:r>
            <a:r>
              <a:rPr lang="fr-FR" sz="1400" dirty="0">
                <a:solidFill>
                  <a:schemeClr val="accent3">
                    <a:lumMod val="50000"/>
                  </a:schemeClr>
                </a:solidFill>
                <a:hlinkClick r:id="rId57" tooltip="peur"/>
              </a:rPr>
              <a:t>peur</a:t>
            </a:r>
            <a:r>
              <a:rPr lang="fr-FR" sz="1400" dirty="0">
                <a:solidFill>
                  <a:schemeClr val="accent3">
                    <a:lumMod val="50000"/>
                  </a:schemeClr>
                </a:solidFill>
              </a:rPr>
              <a:t>, lui fait </a:t>
            </a:r>
            <a:r>
              <a:rPr lang="fr-FR" sz="1400" dirty="0">
                <a:solidFill>
                  <a:schemeClr val="accent3">
                    <a:lumMod val="50000"/>
                  </a:schemeClr>
                </a:solidFill>
                <a:hlinkClick r:id="rId58" tooltip="supporter"/>
              </a:rPr>
              <a:t>supporter</a:t>
            </a:r>
            <a:r>
              <a:rPr lang="fr-FR" sz="1400" dirty="0">
                <a:solidFill>
                  <a:schemeClr val="accent3">
                    <a:lumMod val="50000"/>
                  </a:schemeClr>
                </a:solidFill>
              </a:rPr>
              <a:t> la </a:t>
            </a:r>
            <a:r>
              <a:rPr lang="fr-FR" sz="1400" dirty="0">
                <a:solidFill>
                  <a:schemeClr val="accent3">
                    <a:lumMod val="50000"/>
                  </a:schemeClr>
                </a:solidFill>
                <a:hlinkClick r:id="rId59" tooltip="souffrance"/>
              </a:rPr>
              <a:t>souffrance</a:t>
            </a:r>
            <a:r>
              <a:rPr lang="fr-FR" sz="1400" dirty="0">
                <a:solidFill>
                  <a:schemeClr val="accent3">
                    <a:lumMod val="50000"/>
                  </a:schemeClr>
                </a:solidFill>
              </a:rPr>
              <a:t>, </a:t>
            </a:r>
            <a:r>
              <a:rPr lang="fr-FR" sz="1400" dirty="0">
                <a:solidFill>
                  <a:schemeClr val="accent3">
                    <a:lumMod val="50000"/>
                  </a:schemeClr>
                </a:solidFill>
                <a:hlinkClick r:id="rId60" tooltip="braver"/>
              </a:rPr>
              <a:t>braver</a:t>
            </a:r>
            <a:r>
              <a:rPr lang="fr-FR" sz="1400" dirty="0">
                <a:solidFill>
                  <a:schemeClr val="accent3">
                    <a:lumMod val="50000"/>
                  </a:schemeClr>
                </a:solidFill>
              </a:rPr>
              <a:t> le </a:t>
            </a:r>
            <a:r>
              <a:rPr lang="fr-FR" sz="1400" dirty="0">
                <a:solidFill>
                  <a:schemeClr val="accent3">
                    <a:lumMod val="50000"/>
                  </a:schemeClr>
                </a:solidFill>
                <a:hlinkClick r:id="rId61" tooltip="danger"/>
              </a:rPr>
              <a:t>danger</a:t>
            </a:r>
            <a:r>
              <a:rPr lang="fr-FR" sz="1400" dirty="0">
                <a:solidFill>
                  <a:schemeClr val="accent3">
                    <a:lumMod val="50000"/>
                  </a:schemeClr>
                </a:solidFill>
              </a:rPr>
              <a:t>, </a:t>
            </a:r>
            <a:r>
              <a:rPr lang="fr-FR" sz="1400" dirty="0">
                <a:solidFill>
                  <a:schemeClr val="accent3">
                    <a:lumMod val="50000"/>
                  </a:schemeClr>
                </a:solidFill>
                <a:hlinkClick r:id="rId62" tooltip="entreprendre"/>
              </a:rPr>
              <a:t>entreprendre</a:t>
            </a:r>
            <a:r>
              <a:rPr lang="fr-FR" sz="1400" dirty="0">
                <a:solidFill>
                  <a:schemeClr val="accent3">
                    <a:lumMod val="50000"/>
                  </a:schemeClr>
                </a:solidFill>
              </a:rPr>
              <a:t> des choses </a:t>
            </a:r>
            <a:r>
              <a:rPr lang="fr-FR" sz="1400" dirty="0">
                <a:solidFill>
                  <a:schemeClr val="accent3">
                    <a:lumMod val="50000"/>
                  </a:schemeClr>
                </a:solidFill>
                <a:hlinkClick r:id="rId63" tooltip="difficile"/>
              </a:rPr>
              <a:t>difficiles</a:t>
            </a:r>
            <a:r>
              <a:rPr lang="fr-FR" sz="1400" dirty="0">
                <a:solidFill>
                  <a:schemeClr val="accent3">
                    <a:lumMod val="50000"/>
                  </a:schemeClr>
                </a:solidFill>
              </a:rPr>
              <a:t> ou </a:t>
            </a:r>
            <a:r>
              <a:rPr lang="fr-FR" sz="1400" dirty="0">
                <a:solidFill>
                  <a:schemeClr val="accent3">
                    <a:lumMod val="50000"/>
                  </a:schemeClr>
                </a:solidFill>
                <a:hlinkClick r:id="rId64" tooltip="hardi"/>
              </a:rPr>
              <a:t>hardies</a:t>
            </a:r>
            <a:r>
              <a:rPr lang="fr-FR" sz="1400" dirty="0">
                <a:solidFill>
                  <a:schemeClr val="accent3">
                    <a:lumMod val="50000"/>
                  </a:schemeClr>
                </a:solidFill>
              </a:rPr>
              <a:t>.</a:t>
            </a:r>
          </a:p>
          <a:p>
            <a:pPr>
              <a:defRPr/>
            </a:pPr>
            <a:r>
              <a:rPr lang="fr-FR" sz="1400" b="1" i="1" dirty="0">
                <a:solidFill>
                  <a:schemeClr val="accent3">
                    <a:lumMod val="50000"/>
                  </a:schemeClr>
                </a:solidFill>
                <a:latin typeface="Arial" charset="0"/>
                <a:cs typeface="Arial" charset="0"/>
              </a:rPr>
              <a:t>Cupidité</a:t>
            </a:r>
            <a:r>
              <a:rPr lang="fr-FR" sz="1400" dirty="0">
                <a:solidFill>
                  <a:schemeClr val="accent3">
                    <a:lumMod val="50000"/>
                  </a:schemeClr>
                </a:solidFill>
                <a:latin typeface="Arial" charset="0"/>
                <a:cs typeface="Arial" charset="0"/>
              </a:rPr>
              <a:t> : </a:t>
            </a:r>
            <a:r>
              <a:rPr lang="fr-FR" sz="1400" dirty="0">
                <a:solidFill>
                  <a:schemeClr val="accent3">
                    <a:lumMod val="50000"/>
                  </a:schemeClr>
                </a:solidFill>
                <a:hlinkClick r:id="rId65" tooltip="recherche"/>
              </a:rPr>
              <a:t>Recherche</a:t>
            </a:r>
            <a:r>
              <a:rPr lang="fr-FR" sz="1400" dirty="0">
                <a:solidFill>
                  <a:schemeClr val="accent3">
                    <a:lumMod val="50000"/>
                  </a:schemeClr>
                </a:solidFill>
              </a:rPr>
              <a:t> </a:t>
            </a:r>
            <a:r>
              <a:rPr lang="fr-FR" sz="1400" dirty="0">
                <a:solidFill>
                  <a:schemeClr val="accent3">
                    <a:lumMod val="50000"/>
                  </a:schemeClr>
                </a:solidFill>
                <a:hlinkClick r:id="rId66" tooltip="immodérée"/>
              </a:rPr>
              <a:t>immodérée</a:t>
            </a:r>
            <a:r>
              <a:rPr lang="fr-FR" sz="1400" dirty="0">
                <a:solidFill>
                  <a:schemeClr val="accent3">
                    <a:lumMod val="50000"/>
                  </a:schemeClr>
                </a:solidFill>
              </a:rPr>
              <a:t> du </a:t>
            </a:r>
            <a:r>
              <a:rPr lang="fr-FR" sz="1400" dirty="0">
                <a:solidFill>
                  <a:schemeClr val="accent3">
                    <a:lumMod val="50000"/>
                  </a:schemeClr>
                </a:solidFill>
                <a:hlinkClick r:id="rId67" tooltip="gain"/>
              </a:rPr>
              <a:t>gain</a:t>
            </a:r>
            <a:r>
              <a:rPr lang="fr-FR" sz="1400" dirty="0">
                <a:solidFill>
                  <a:schemeClr val="accent3">
                    <a:lumMod val="50000"/>
                  </a:schemeClr>
                </a:solidFill>
              </a:rPr>
              <a:t>, des </a:t>
            </a:r>
            <a:r>
              <a:rPr lang="fr-FR" sz="1400" dirty="0">
                <a:solidFill>
                  <a:schemeClr val="accent3">
                    <a:lumMod val="50000"/>
                  </a:schemeClr>
                </a:solidFill>
                <a:hlinkClick r:id="rId68" tooltip="richesse"/>
              </a:rPr>
              <a:t>richesses</a:t>
            </a:r>
            <a:r>
              <a:rPr lang="fr-FR" sz="1400" dirty="0">
                <a:solidFill>
                  <a:schemeClr val="accent3">
                    <a:lumMod val="50000"/>
                  </a:schemeClr>
                </a:solidFill>
              </a:rPr>
              <a:t>. Syn. Convoitise, appât du gain, avidité.</a:t>
            </a:r>
          </a:p>
          <a:p>
            <a:pPr>
              <a:defRPr/>
            </a:pPr>
            <a:r>
              <a:rPr lang="fr-FR" sz="1400" b="1" i="1" dirty="0"/>
              <a:t>Cynisme</a:t>
            </a:r>
            <a:r>
              <a:rPr lang="fr-FR" sz="1400" dirty="0"/>
              <a:t> : a) </a:t>
            </a:r>
            <a:r>
              <a:rPr lang="fr-FR" sz="1400" dirty="0">
                <a:hlinkClick r:id="rId69" tooltip="mépris"/>
              </a:rPr>
              <a:t>Mépris</a:t>
            </a:r>
            <a:r>
              <a:rPr lang="fr-FR" sz="1400" dirty="0"/>
              <a:t> des </a:t>
            </a:r>
            <a:r>
              <a:rPr lang="fr-FR" sz="1400" dirty="0">
                <a:hlinkClick r:id="rId70" tooltip="convenance"/>
              </a:rPr>
              <a:t>convenances</a:t>
            </a:r>
            <a:r>
              <a:rPr lang="fr-FR" sz="1400" dirty="0"/>
              <a:t> et de la </a:t>
            </a:r>
            <a:r>
              <a:rPr lang="fr-FR" sz="1400" dirty="0">
                <a:hlinkClick r:id="rId71" tooltip="morale"/>
              </a:rPr>
              <a:t>morale</a:t>
            </a:r>
            <a:r>
              <a:rPr lang="fr-FR" sz="1400" dirty="0"/>
              <a:t>. b) Mépris effronté des convenances et de l'opinion qui pousse à exprimer sans ménagements des principes contraires à la morale, à la norme sociale. Citation : </a:t>
            </a:r>
            <a:r>
              <a:rPr lang="fr-FR" sz="1400" i="1" dirty="0">
                <a:solidFill>
                  <a:schemeClr val="accent3">
                    <a:lumMod val="50000"/>
                  </a:schemeClr>
                </a:solidFill>
              </a:rPr>
              <a:t>Le raisonnement des cyniques est que le mal est, par nature, dans l’homme. Il est vrai de vouloir l’extirper. Parce que les salauds gagneront toujours. </a:t>
            </a:r>
          </a:p>
        </p:txBody>
      </p:sp>
      <p:sp>
        <p:nvSpPr>
          <p:cNvPr id="204803" name="Rectangle 1"/>
          <p:cNvSpPr>
            <a:spLocks noChangeArrowheads="1"/>
          </p:cNvSpPr>
          <p:nvPr/>
        </p:nvSpPr>
        <p:spPr bwMode="auto">
          <a:xfrm>
            <a:off x="3924301" y="169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4804" name="Espace réservé du numéro de diapositive 2"/>
          <p:cNvSpPr>
            <a:spLocks noGrp="1"/>
          </p:cNvSpPr>
          <p:nvPr>
            <p:ph type="sldNum" sz="quarter" idx="12"/>
          </p:nvPr>
        </p:nvSpPr>
        <p:spPr bwMode="auto">
          <a:xfrm>
            <a:off x="8027988" y="220665"/>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DF8A1E3-536E-46B1-BF34-ED1CC6373ED9}" type="slidenum">
              <a:rPr lang="fr-FR" altLang="fr-FR" sz="1200" smtClean="0">
                <a:solidFill>
                  <a:srgbClr val="898989"/>
                </a:solidFill>
              </a:rPr>
              <a:pPr>
                <a:spcBef>
                  <a:spcPct val="0"/>
                </a:spcBef>
                <a:buFontTx/>
                <a:buNone/>
              </a:pPr>
              <a:t>242</a:t>
            </a:fld>
            <a:endParaRPr lang="fr-FR" altLang="fr-FR" sz="1200">
              <a:solidFill>
                <a:srgbClr val="898989"/>
              </a:solidFill>
            </a:endParaRPr>
          </a:p>
        </p:txBody>
      </p:sp>
      <p:pic>
        <p:nvPicPr>
          <p:cNvPr id="204805" name="Image 1"/>
          <p:cNvPicPr>
            <a:picLocks noChangeAspect="1"/>
          </p:cNvPicPr>
          <p:nvPr/>
        </p:nvPicPr>
        <p:blipFill>
          <a:blip r:embed="rId72">
            <a:extLst>
              <a:ext uri="{28A0092B-C50C-407E-A947-70E740481C1C}">
                <a14:useLocalDpi xmlns:a14="http://schemas.microsoft.com/office/drawing/2010/main" val="0"/>
              </a:ext>
            </a:extLst>
          </a:blip>
          <a:srcRect/>
          <a:stretch>
            <a:fillRect/>
          </a:stretch>
        </p:blipFill>
        <p:spPr bwMode="auto">
          <a:xfrm>
            <a:off x="3240090" y="5605463"/>
            <a:ext cx="2592387" cy="11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Image 6"/>
          <p:cNvPicPr>
            <a:picLocks noChangeAspect="1"/>
          </p:cNvPicPr>
          <p:nvPr/>
        </p:nvPicPr>
        <p:blipFill>
          <a:blip r:embed="rId73">
            <a:extLst>
              <a:ext uri="{28A0092B-C50C-407E-A947-70E740481C1C}">
                <a14:useLocalDpi xmlns:a14="http://schemas.microsoft.com/office/drawing/2010/main" val="0"/>
              </a:ext>
            </a:extLst>
          </a:blip>
          <a:srcRect/>
          <a:stretch>
            <a:fillRect/>
          </a:stretch>
        </p:blipFill>
        <p:spPr bwMode="auto">
          <a:xfrm>
            <a:off x="6119814" y="5551488"/>
            <a:ext cx="2528887"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187325"/>
            <a:ext cx="8785225" cy="4093428"/>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Diamants de conflits </a:t>
            </a:r>
            <a:r>
              <a:rPr lang="fr-FR" sz="1400" dirty="0"/>
              <a:t>: aussi nommés « diamants de sang », sont des diamants issus du continent </a:t>
            </a:r>
            <a:r>
              <a:rPr lang="fr-FR" sz="1400" dirty="0">
                <a:hlinkClick r:id="rId2" tooltip="Afrique"/>
              </a:rPr>
              <a:t>africain</a:t>
            </a:r>
            <a:r>
              <a:rPr lang="fr-FR" sz="1400" dirty="0"/>
              <a:t>, et qui alimentent les nombreuses guerres livrées par des rebelles aux gouvernements. Extraits de mines localisées dans des zones où la guerre fait rage, ces diamants sont vendus en toute illégalité et en toute clandestinité, afin de fournir en armes et en munitions les groupes armés qui les exploitent (cas de </a:t>
            </a:r>
            <a:r>
              <a:rPr lang="fr-FR" sz="1400" dirty="0">
                <a:hlinkClick r:id="rId3"/>
              </a:rPr>
              <a:t>Angola</a:t>
            </a:r>
            <a:r>
              <a:rPr lang="fr-FR" sz="1400" dirty="0"/>
              <a:t>, </a:t>
            </a:r>
            <a:r>
              <a:rPr lang="fr-FR" sz="1400" dirty="0">
                <a:hlinkClick r:id="rId3"/>
              </a:rPr>
              <a:t>Libéria et Sierra Leone</a:t>
            </a:r>
            <a:r>
              <a:rPr lang="fr-FR" sz="1400" dirty="0"/>
              <a:t>, </a:t>
            </a:r>
            <a:r>
              <a:rPr lang="fr-FR" sz="1400" dirty="0">
                <a:hlinkClick r:id="rId3"/>
              </a:rPr>
              <a:t>Côte d'Ivoire</a:t>
            </a:r>
            <a:r>
              <a:rPr lang="fr-FR" sz="1400" dirty="0"/>
              <a:t>, </a:t>
            </a:r>
            <a:r>
              <a:rPr lang="fr-FR" sz="1400" dirty="0">
                <a:hlinkClick r:id="rId3"/>
              </a:rPr>
              <a:t>République centrafricaine</a:t>
            </a:r>
            <a:r>
              <a:rPr lang="fr-FR" sz="1400" dirty="0"/>
              <a:t>, </a:t>
            </a:r>
            <a:r>
              <a:rPr lang="fr-FR" sz="1400" dirty="0">
                <a:hlinkClick r:id="rId3"/>
              </a:rPr>
              <a:t>République du Congo</a:t>
            </a:r>
            <a:r>
              <a:rPr lang="fr-FR" sz="1400" dirty="0"/>
              <a:t>, </a:t>
            </a:r>
            <a:r>
              <a:rPr lang="fr-FR" sz="1400" dirty="0">
                <a:hlinkClick r:id="rId3"/>
              </a:rPr>
              <a:t>Zimbabwe</a:t>
            </a:r>
            <a:r>
              <a:rPr lang="fr-FR" sz="1400" dirty="0"/>
              <a:t> …).</a:t>
            </a:r>
          </a:p>
          <a:p>
            <a:pPr algn="just" eaLnBrk="1" hangingPunct="1">
              <a:defRPr/>
            </a:pPr>
            <a:r>
              <a:rPr lang="fr-FR" sz="1400" b="1" i="1" dirty="0"/>
              <a:t>Délation</a:t>
            </a:r>
            <a:r>
              <a:rPr lang="fr-FR" sz="1400" dirty="0"/>
              <a:t> : </a:t>
            </a:r>
            <a:r>
              <a:rPr lang="fr-FR" sz="1400" dirty="0">
                <a:hlinkClick r:id="rId4" tooltip="dénonciation"/>
              </a:rPr>
              <a:t>Dénonciation</a:t>
            </a:r>
            <a:r>
              <a:rPr lang="fr-FR" sz="1400" dirty="0"/>
              <a:t> faite dans un </a:t>
            </a:r>
            <a:r>
              <a:rPr lang="fr-FR" sz="1400" dirty="0">
                <a:hlinkClick r:id="rId5" tooltip="mauvais"/>
              </a:rPr>
              <a:t>mauvais</a:t>
            </a:r>
            <a:r>
              <a:rPr lang="fr-FR" sz="1400" dirty="0"/>
              <a:t> </a:t>
            </a:r>
            <a:r>
              <a:rPr lang="fr-FR" sz="1400" dirty="0">
                <a:hlinkClick r:id="rId6" tooltip="dessein"/>
              </a:rPr>
              <a:t>dessein</a:t>
            </a:r>
            <a:r>
              <a:rPr lang="fr-FR" sz="1400" dirty="0"/>
              <a:t> (obtenir un avantage quelconque, tel de l’argent).</a:t>
            </a:r>
          </a:p>
          <a:p>
            <a:pPr algn="just" eaLnBrk="1" hangingPunct="1">
              <a:defRPr/>
            </a:pPr>
            <a:r>
              <a:rPr lang="fr-FR" sz="1400" b="1" i="1" dirty="0"/>
              <a:t>Délit d'initié</a:t>
            </a:r>
            <a:r>
              <a:rPr lang="fr-FR" sz="1400" dirty="0"/>
              <a:t> : a) </a:t>
            </a:r>
            <a:r>
              <a:rPr lang="fr-FR" sz="1400" dirty="0">
                <a:hlinkClick r:id="rId7" tooltip="Délit civil"/>
              </a:rPr>
              <a:t>délit</a:t>
            </a:r>
            <a:r>
              <a:rPr lang="fr-FR" sz="1400" dirty="0"/>
              <a:t> </a:t>
            </a:r>
            <a:r>
              <a:rPr lang="fr-FR" sz="1400" dirty="0">
                <a:hlinkClick r:id="rId8" tooltip="Bourse (économie)"/>
              </a:rPr>
              <a:t>boursier</a:t>
            </a:r>
            <a:r>
              <a:rPr lang="fr-FR" sz="1400" dirty="0"/>
              <a:t> que commet une personne qui vend ou achète des </a:t>
            </a:r>
            <a:r>
              <a:rPr lang="fr-FR" sz="1400" dirty="0">
                <a:hlinkClick r:id="rId9" tooltip="Valeurs mobilières"/>
              </a:rPr>
              <a:t>valeurs mobilières</a:t>
            </a:r>
            <a:r>
              <a:rPr lang="fr-FR" sz="1400" dirty="0"/>
              <a:t> en se basant sur des informations dont ne disposent pas les autres. b) l'utilisation ou la communication d'éléments privilégiés peuvent permettre des gains illicites lors de </a:t>
            </a:r>
            <a:r>
              <a:rPr lang="fr-FR" sz="1400" dirty="0">
                <a:hlinkClick r:id="rId10" tooltip="Transaction boursière"/>
              </a:rPr>
              <a:t>transactions boursières</a:t>
            </a:r>
            <a:r>
              <a:rPr lang="fr-FR" sz="1400" dirty="0"/>
              <a:t>, qui sont interdits par la règlementation de </a:t>
            </a:r>
            <a:r>
              <a:rPr lang="fr-FR" sz="1400" dirty="0">
                <a:hlinkClick r:id="rId11" tooltip="Contrôle des marchés financiers"/>
              </a:rPr>
              <a:t>contrôle des marchés financiers</a:t>
            </a:r>
            <a:r>
              <a:rPr lang="fr-FR" sz="1400" dirty="0"/>
              <a:t>. c) délit en Bourse, consistant à profiter d'informations privilégiées pour faire des bénéfices. d) Délit qui consiste à utiliser ou à transmettre des informations non connues du public qui si elles l'étaient, auraient un impact positif ou négatif sur la valeur de titres cotés en bourse. Par exemple, acheter un titre peu avant le lancement d'une </a:t>
            </a:r>
            <a:r>
              <a:rPr lang="fr-FR" sz="1400" dirty="0">
                <a:hlinkClick r:id="rId12" tooltip="Définition de OPA"/>
              </a:rPr>
              <a:t>OPA</a:t>
            </a:r>
            <a:r>
              <a:rPr lang="fr-FR" sz="1400" dirty="0"/>
              <a:t> pour le revendre quelques temps après avec une </a:t>
            </a:r>
            <a:r>
              <a:rPr lang="fr-FR" sz="1400" dirty="0">
                <a:hlinkClick r:id="rId13" tooltip="Définition de Plus-value"/>
              </a:rPr>
              <a:t>plus-values</a:t>
            </a:r>
            <a:r>
              <a:rPr lang="fr-FR" sz="1400" dirty="0"/>
              <a:t> importante. Il se produit alors une </a:t>
            </a:r>
            <a:r>
              <a:rPr lang="fr-FR" sz="1400" i="1" dirty="0"/>
              <a:t>asymétrie de l'information</a:t>
            </a:r>
            <a:r>
              <a:rPr lang="fr-FR" sz="1400" dirty="0"/>
              <a:t>. Les personnes disposant de cette information de par leur fonctions (dirigeants, avocats, associés, créanciers …) sont tenus par la confidentialité et l'interdiction d'émettre des transactions boursières.</a:t>
            </a:r>
          </a:p>
        </p:txBody>
      </p:sp>
      <p:sp>
        <p:nvSpPr>
          <p:cNvPr id="205827" name="Rectangle 1"/>
          <p:cNvSpPr>
            <a:spLocks noChangeArrowheads="1"/>
          </p:cNvSpPr>
          <p:nvPr/>
        </p:nvSpPr>
        <p:spPr bwMode="auto">
          <a:xfrm>
            <a:off x="4595814" y="1873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5828" name="Espace réservé du numéro de diapositive 2"/>
          <p:cNvSpPr>
            <a:spLocks noGrp="1"/>
          </p:cNvSpPr>
          <p:nvPr>
            <p:ph type="sldNum" sz="quarter" idx="12"/>
          </p:nvPr>
        </p:nvSpPr>
        <p:spPr bwMode="auto">
          <a:xfrm>
            <a:off x="8234363" y="1873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DCB306-5EC6-454C-86F0-D069CEC01B28}" type="slidenum">
              <a:rPr lang="fr-FR" altLang="fr-FR" sz="1200" smtClean="0">
                <a:solidFill>
                  <a:srgbClr val="898989"/>
                </a:solidFill>
              </a:rPr>
              <a:pPr>
                <a:spcBef>
                  <a:spcPct val="0"/>
                </a:spcBef>
                <a:buFontTx/>
                <a:buNone/>
              </a:pPr>
              <a:t>243</a:t>
            </a:fld>
            <a:endParaRPr lang="fr-FR" altLang="fr-FR" sz="1200">
              <a:solidFill>
                <a:srgbClr val="898989"/>
              </a:solidFill>
            </a:endParaRPr>
          </a:p>
        </p:txBody>
      </p:sp>
      <p:pic>
        <p:nvPicPr>
          <p:cNvPr id="2" name="Imag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92082" y="4280753"/>
            <a:ext cx="1819275" cy="2514600"/>
          </a:xfrm>
          <a:prstGeom prst="rect">
            <a:avLst/>
          </a:prstGeom>
        </p:spPr>
      </p:pic>
      <p:pic>
        <p:nvPicPr>
          <p:cNvPr id="4" name="Imag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0590" y="4137879"/>
            <a:ext cx="1724025" cy="2657475"/>
          </a:xfrm>
          <a:prstGeom prst="rect">
            <a:avLst/>
          </a:prstGeom>
        </p:spPr>
      </p:pic>
      <p:pic>
        <p:nvPicPr>
          <p:cNvPr id="5" name="Imag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9388" y="4280753"/>
            <a:ext cx="3240484" cy="2427235"/>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187326"/>
            <a:ext cx="8785225" cy="624786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Démagogie</a:t>
            </a:r>
            <a:r>
              <a:rPr lang="fr-FR" sz="1400" dirty="0">
                <a:latin typeface="Arial" charset="0"/>
                <a:cs typeface="Arial" charset="0"/>
              </a:rPr>
              <a:t> : </a:t>
            </a:r>
            <a:r>
              <a:rPr lang="fr-FR" sz="1400" i="1" dirty="0"/>
              <a:t>(Politique) </a:t>
            </a:r>
            <a:r>
              <a:rPr lang="fr-FR" sz="1400" dirty="0"/>
              <a:t>a) </a:t>
            </a:r>
            <a:r>
              <a:rPr lang="fr-FR" sz="1400" dirty="0">
                <a:hlinkClick r:id="rId2" tooltip="politique"/>
              </a:rPr>
              <a:t>Politique</a:t>
            </a:r>
            <a:r>
              <a:rPr lang="fr-FR" sz="1400" dirty="0"/>
              <a:t> qui </a:t>
            </a:r>
            <a:r>
              <a:rPr lang="fr-FR" sz="1400" dirty="0">
                <a:hlinkClick r:id="rId3" tooltip="chercher"/>
              </a:rPr>
              <a:t>cherche</a:t>
            </a:r>
            <a:r>
              <a:rPr lang="fr-FR" sz="1400" dirty="0"/>
              <a:t> à </a:t>
            </a:r>
            <a:r>
              <a:rPr lang="fr-FR" sz="1400" dirty="0">
                <a:hlinkClick r:id="rId4" tooltip="exploiter"/>
              </a:rPr>
              <a:t>exploiter</a:t>
            </a:r>
            <a:r>
              <a:rPr lang="fr-FR" sz="1400" dirty="0"/>
              <a:t> les </a:t>
            </a:r>
            <a:r>
              <a:rPr lang="fr-FR" sz="1400" dirty="0">
                <a:hlinkClick r:id="rId5" tooltip="passion"/>
              </a:rPr>
              <a:t>passions</a:t>
            </a:r>
            <a:r>
              <a:rPr lang="fr-FR" sz="1400" dirty="0"/>
              <a:t> de la </a:t>
            </a:r>
            <a:r>
              <a:rPr lang="fr-FR" sz="1400" dirty="0">
                <a:hlinkClick r:id="rId6" tooltip="multitude"/>
              </a:rPr>
              <a:t>multitude</a:t>
            </a:r>
            <a:r>
              <a:rPr lang="fr-FR" sz="1400" dirty="0"/>
              <a:t>. b) Action de flatter les aspirations à la facilité et les passions des masses populaires pour obtenir ou conserver le pouvoir ou pour accroître sa popularité. </a:t>
            </a:r>
            <a:r>
              <a:rPr lang="fr-FR" sz="1400" i="1" dirty="0">
                <a:solidFill>
                  <a:schemeClr val="accent3">
                    <a:lumMod val="50000"/>
                  </a:schemeClr>
                </a:solidFill>
              </a:rPr>
              <a:t>Méthode politique couramment employées par les hommes politiques corrompus (voir aussi Populisme, Nationalisme, Guerre). Ils n’hésiteront pas à céder aux bas instincts de la foule.</a:t>
            </a:r>
          </a:p>
          <a:p>
            <a:pPr algn="just" eaLnBrk="1" hangingPunct="1">
              <a:defRPr/>
            </a:pPr>
            <a:r>
              <a:rPr lang="fr-FR" sz="1400" b="1" i="1" dirty="0"/>
              <a:t>Déni</a:t>
            </a:r>
            <a:r>
              <a:rPr lang="fr-FR" sz="1400" dirty="0"/>
              <a:t> : stratégie de défense [psychologique] qui mène à éviter, sinon à nier une réalité (ex : une adolescente refusant d’admettre la réalité de sa grossesse et dissimulant celle-ci à elle-même). Dans le cas d'une </a:t>
            </a:r>
            <a:r>
              <a:rPr lang="fr-FR" sz="1400" dirty="0">
                <a:hlinkClick r:id="rId7"/>
              </a:rPr>
              <a:t>psychose</a:t>
            </a:r>
            <a:r>
              <a:rPr lang="fr-FR" sz="1400" dirty="0"/>
              <a:t>, il y a véritablement négation de cette réalité extérieure à laquelle se substitue une idée subjective fantasmée. Le schizophrène, par exemple, s’invente un monde déréel. C’est le </a:t>
            </a:r>
            <a:r>
              <a:rPr lang="fr-FR" sz="1400" dirty="0">
                <a:hlinkClick r:id="rId8"/>
              </a:rPr>
              <a:t>refus de percevoir et le rejet de l'intolérable</a:t>
            </a:r>
            <a:r>
              <a:rPr lang="fr-FR" sz="1400" dirty="0"/>
              <a:t>. L'acte de déni refuse de prendre en charge certaines </a:t>
            </a:r>
            <a:r>
              <a:rPr lang="fr-FR" sz="1400" dirty="0">
                <a:hlinkClick r:id="rId9" tooltip="Perception"/>
              </a:rPr>
              <a:t>perceptions</a:t>
            </a:r>
            <a:r>
              <a:rPr lang="fr-FR" sz="1400" dirty="0"/>
              <a:t> : un fragment, éventuellement important, de la réalité, se voit totalement ignoré; la personne qui dénie se comporte comme si cette réalité n'existait simplement pas, alors qu'elle la perçoit pourtant (voir « </a:t>
            </a:r>
            <a:r>
              <a:rPr lang="fr-FR" sz="1400" i="1" dirty="0"/>
              <a:t>blocage psychologique </a:t>
            </a:r>
            <a:r>
              <a:rPr lang="fr-FR" sz="1400" dirty="0"/>
              <a:t>»).</a:t>
            </a:r>
          </a:p>
          <a:p>
            <a:pPr algn="just" eaLnBrk="1" hangingPunct="1">
              <a:defRPr/>
            </a:pPr>
            <a:r>
              <a:rPr lang="fr-FR" sz="1400" b="1" i="1" dirty="0"/>
              <a:t>Déni historique</a:t>
            </a:r>
            <a:r>
              <a:rPr lang="fr-FR" sz="1400" dirty="0"/>
              <a:t> : Le déni de l'</a:t>
            </a:r>
            <a:r>
              <a:rPr lang="fr-FR" sz="1400" dirty="0">
                <a:hlinkClick r:id="rId10" tooltip="Histoire"/>
              </a:rPr>
              <a:t>histoire</a:t>
            </a:r>
            <a:r>
              <a:rPr lang="fr-FR" sz="1400" dirty="0"/>
              <a:t> est une partie du </a:t>
            </a:r>
            <a:r>
              <a:rPr lang="fr-FR" sz="1400" dirty="0">
                <a:hlinkClick r:id="rId11" tooltip="Révisionnisme"/>
              </a:rPr>
              <a:t>révisionnisme</a:t>
            </a:r>
            <a:r>
              <a:rPr lang="fr-FR" sz="1400" dirty="0"/>
              <a:t> et du </a:t>
            </a:r>
            <a:r>
              <a:rPr lang="fr-FR" sz="1400" dirty="0">
                <a:hlinkClick r:id="rId12" tooltip="Négationnisme"/>
              </a:rPr>
              <a:t>négationnisme</a:t>
            </a:r>
            <a:r>
              <a:rPr lang="fr-FR" sz="1400" dirty="0"/>
              <a:t>. Certaines personnes et certains États pratiquent un déni de génocides, massacres ou événements de ce type. Le </a:t>
            </a:r>
            <a:r>
              <a:rPr lang="fr-FR" sz="1400" dirty="0">
                <a:hlinkClick r:id="rId12" tooltip="Négationnisme"/>
              </a:rPr>
              <a:t>négationnisme</a:t>
            </a:r>
            <a:r>
              <a:rPr lang="fr-FR" sz="1400" dirty="0"/>
              <a:t> est à distinguer d'un déni simple : </a:t>
            </a:r>
            <a:r>
              <a:rPr lang="fr-FR" sz="1400" i="1" dirty="0"/>
              <a:t>le déni simple tend à écarter ce qui est considéré comme gênant, à faire comme s'il n'existait pas, tandis que le négationnisme le place au contraire au centre de son discours pour se proposer de prouver, pas toujours de façon très rigoureuse </a:t>
            </a:r>
            <a:r>
              <a:rPr lang="fr-FR" sz="1400" dirty="0"/>
              <a:t>(voir </a:t>
            </a:r>
            <a:r>
              <a:rPr lang="fr-FR" sz="1400" dirty="0">
                <a:hlinkClick r:id="rId13" tooltip="Méthode hypercritique"/>
              </a:rPr>
              <a:t>méthode hypercritique</a:t>
            </a:r>
            <a:r>
              <a:rPr lang="fr-FR" sz="1400" dirty="0"/>
              <a:t>), qu'il n'aurait pas existé. Source : </a:t>
            </a:r>
            <a:r>
              <a:rPr lang="fr-FR" sz="1400" dirty="0">
                <a:hlinkClick r:id="rId14"/>
              </a:rPr>
              <a:t>http://fr.wikipedia.org/wiki/D%C3%A9ni</a:t>
            </a:r>
            <a:r>
              <a:rPr lang="fr-FR" sz="1400" dirty="0"/>
              <a:t> (voir aussi « </a:t>
            </a:r>
            <a:r>
              <a:rPr lang="fr-FR" sz="1400" i="1" dirty="0"/>
              <a:t>réécriture de l’histoire</a:t>
            </a:r>
            <a:r>
              <a:rPr lang="fr-FR" sz="1400" dirty="0"/>
              <a:t> » et « </a:t>
            </a:r>
            <a:r>
              <a:rPr lang="fr-FR" sz="1400" i="1" dirty="0"/>
              <a:t>fanatisme</a:t>
            </a:r>
            <a:r>
              <a:rPr lang="fr-FR" sz="1400" dirty="0"/>
              <a:t> »).</a:t>
            </a:r>
          </a:p>
          <a:p>
            <a:pPr>
              <a:defRPr/>
            </a:pPr>
            <a:r>
              <a:rPr lang="fr-FR" sz="1400" b="1" i="1" dirty="0">
                <a:latin typeface="Arial" charset="0"/>
                <a:cs typeface="Arial" charset="0"/>
              </a:rPr>
              <a:t>Déontologie</a:t>
            </a:r>
            <a:r>
              <a:rPr lang="fr-FR" sz="1400" dirty="0">
                <a:latin typeface="Arial" charset="0"/>
                <a:cs typeface="Arial" charset="0"/>
              </a:rPr>
              <a:t> : a) </a:t>
            </a:r>
            <a:r>
              <a:rPr lang="fr-FR" sz="1400" i="1" dirty="0"/>
              <a:t>(Travail)</a:t>
            </a:r>
            <a:r>
              <a:rPr lang="fr-FR" sz="1400" dirty="0"/>
              <a:t> Code de conduite, </a:t>
            </a:r>
            <a:r>
              <a:rPr lang="fr-FR" sz="1400" dirty="0">
                <a:hlinkClick r:id="rId15" tooltip="règle"/>
              </a:rPr>
              <a:t>règles</a:t>
            </a:r>
            <a:r>
              <a:rPr lang="fr-FR" sz="1400" dirty="0"/>
              <a:t> </a:t>
            </a:r>
            <a:r>
              <a:rPr lang="fr-FR" sz="1400" dirty="0">
                <a:hlinkClick r:id="rId16" tooltip="morale"/>
              </a:rPr>
              <a:t>morales</a:t>
            </a:r>
            <a:r>
              <a:rPr lang="fr-FR" sz="1400" dirty="0"/>
              <a:t>, d'une </a:t>
            </a:r>
            <a:r>
              <a:rPr lang="fr-FR" sz="1400" dirty="0">
                <a:hlinkClick r:id="rId17" tooltip="profession"/>
              </a:rPr>
              <a:t>profession</a:t>
            </a:r>
            <a:r>
              <a:rPr lang="fr-FR" sz="1400" dirty="0"/>
              <a:t>. </a:t>
            </a:r>
            <a:r>
              <a:rPr lang="fr-FR" sz="1400" dirty="0">
                <a:latin typeface="Arial" charset="0"/>
                <a:cs typeface="Arial" charset="0"/>
              </a:rPr>
              <a:t>b) </a:t>
            </a:r>
            <a:r>
              <a:rPr lang="fr-FR" sz="1400" dirty="0"/>
              <a:t>Ensemble des règles et des devoirs qui régissent une profession, la conduite de ceux qui l'exercent, les rapports entre ceux-ci et leurs clients et le public. Le mot </a:t>
            </a:r>
            <a:r>
              <a:rPr lang="fr-FR" sz="1400" i="1" dirty="0"/>
              <a:t>Déontologie</a:t>
            </a:r>
            <a:r>
              <a:rPr lang="fr-FR" sz="1400" dirty="0"/>
              <a:t> peut se référer à :</a:t>
            </a:r>
          </a:p>
          <a:p>
            <a:pPr marL="285750" indent="-285750">
              <a:buFont typeface="Arial" panose="020B0604020202020204" pitchFamily="34" charset="0"/>
              <a:buChar char="•"/>
              <a:defRPr/>
            </a:pPr>
            <a:r>
              <a:rPr lang="fr-FR" sz="1400" dirty="0"/>
              <a:t>L'</a:t>
            </a:r>
            <a:r>
              <a:rPr lang="fr-FR" sz="1400" dirty="0">
                <a:hlinkClick r:id="rId18" tooltip="Éthique déontologique"/>
              </a:rPr>
              <a:t>éthique déontologique</a:t>
            </a:r>
            <a:r>
              <a:rPr lang="fr-FR" sz="1400" dirty="0"/>
              <a:t>, une forme de </a:t>
            </a:r>
            <a:r>
              <a:rPr lang="fr-FR" sz="1400" dirty="0">
                <a:hlinkClick r:id="rId19" tooltip="Philosophie morale"/>
              </a:rPr>
              <a:t>philosophie morale</a:t>
            </a:r>
            <a:r>
              <a:rPr lang="fr-FR" sz="1400" dirty="0"/>
              <a:t>.</a:t>
            </a:r>
          </a:p>
          <a:p>
            <a:pPr marL="285750" indent="-285750">
              <a:buFont typeface="Arial" panose="020B0604020202020204" pitchFamily="34" charset="0"/>
              <a:buChar char="•"/>
              <a:defRPr/>
            </a:pPr>
            <a:r>
              <a:rPr lang="fr-FR" sz="1400" dirty="0"/>
              <a:t>La </a:t>
            </a:r>
            <a:r>
              <a:rPr lang="fr-FR" sz="1400" dirty="0">
                <a:hlinkClick r:id="rId20" tooltip="Déontologie professionnelle"/>
              </a:rPr>
              <a:t>déontologie professionnelle</a:t>
            </a:r>
            <a:r>
              <a:rPr lang="fr-FR" sz="1400" dirty="0"/>
              <a:t>, qui s'exprime dans un </a:t>
            </a:r>
            <a:r>
              <a:rPr lang="fr-FR" sz="1400" dirty="0">
                <a:hlinkClick r:id="rId21" tooltip="Code de déontologie"/>
              </a:rPr>
              <a:t>code de déontologie</a:t>
            </a:r>
            <a:r>
              <a:rPr lang="fr-FR" sz="1400" dirty="0"/>
              <a:t>.</a:t>
            </a:r>
          </a:p>
          <a:p>
            <a:pPr>
              <a:defRPr/>
            </a:pPr>
            <a:r>
              <a:rPr lang="fr-FR" sz="1400" b="1" i="1" dirty="0">
                <a:latin typeface="Arial" charset="0"/>
                <a:cs typeface="Arial" charset="0"/>
              </a:rPr>
              <a:t>Déontologique</a:t>
            </a:r>
            <a:r>
              <a:rPr lang="fr-FR" sz="1400" dirty="0">
                <a:latin typeface="Arial" charset="0"/>
                <a:cs typeface="Arial" charset="0"/>
              </a:rPr>
              <a:t> (</a:t>
            </a:r>
            <a:r>
              <a:rPr lang="fr-FR" sz="1400" i="1" dirty="0">
                <a:latin typeface="Arial" charset="0"/>
                <a:cs typeface="Arial" charset="0"/>
              </a:rPr>
              <a:t>système</a:t>
            </a:r>
            <a:r>
              <a:rPr lang="fr-FR" sz="1400" dirty="0">
                <a:latin typeface="Arial" charset="0"/>
                <a:cs typeface="Arial" charset="0"/>
              </a:rPr>
              <a:t>) : Encadré par la loi ou des règles déontologique, il </a:t>
            </a:r>
            <a:r>
              <a:rPr lang="fr-FR" sz="1400" dirty="0"/>
              <a:t> tend à développer, au sein des services (policiers …), des normes élevées de services et de conscience professionnelle et vise une meilleure protection des citoyens en veillant au respect de leurs droits et libertés.</a:t>
            </a:r>
            <a:endParaRPr lang="fr-FR" sz="1400" dirty="0">
              <a:latin typeface="Arial" charset="0"/>
              <a:cs typeface="Arial" charset="0"/>
            </a:endParaRPr>
          </a:p>
        </p:txBody>
      </p:sp>
      <p:sp>
        <p:nvSpPr>
          <p:cNvPr id="205827" name="Rectangle 1"/>
          <p:cNvSpPr>
            <a:spLocks noChangeArrowheads="1"/>
          </p:cNvSpPr>
          <p:nvPr/>
        </p:nvSpPr>
        <p:spPr bwMode="auto">
          <a:xfrm>
            <a:off x="4595814" y="1873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5828" name="Espace réservé du numéro de diapositive 2"/>
          <p:cNvSpPr>
            <a:spLocks noGrp="1"/>
          </p:cNvSpPr>
          <p:nvPr>
            <p:ph type="sldNum" sz="quarter" idx="12"/>
          </p:nvPr>
        </p:nvSpPr>
        <p:spPr bwMode="auto">
          <a:xfrm>
            <a:off x="8234363" y="1873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DCB306-5EC6-454C-86F0-D069CEC01B28}" type="slidenum">
              <a:rPr lang="fr-FR" altLang="fr-FR" sz="1200" smtClean="0">
                <a:solidFill>
                  <a:srgbClr val="898989"/>
                </a:solidFill>
              </a:rPr>
              <a:pPr>
                <a:spcBef>
                  <a:spcPct val="0"/>
                </a:spcBef>
                <a:buFontTx/>
                <a:buNone/>
              </a:pPr>
              <a:t>244</a:t>
            </a:fld>
            <a:endParaRPr lang="fr-FR" altLang="fr-FR" sz="1200">
              <a:solidFill>
                <a:srgbClr val="898989"/>
              </a:solidFill>
            </a:endParaRPr>
          </a:p>
        </p:txBody>
      </p:sp>
    </p:spTree>
    <p:extLst>
      <p:ext uri="{BB962C8B-B14F-4D97-AF65-F5344CB8AC3E}">
        <p14:creationId xmlns:p14="http://schemas.microsoft.com/office/powerpoint/2010/main" val="371000785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187326"/>
            <a:ext cx="8785225" cy="624786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Dessous-de-table</a:t>
            </a:r>
            <a:r>
              <a:rPr lang="fr-FR" sz="1400" dirty="0">
                <a:latin typeface="Arial" charset="0"/>
                <a:cs typeface="Arial" charset="0"/>
              </a:rPr>
              <a:t> : versements à des responsables officiels afin qu’ils agissent plus vite, de façon plus souple et plus favorable. Synonyme de </a:t>
            </a:r>
            <a:r>
              <a:rPr lang="fr-FR" sz="1400" i="1" dirty="0">
                <a:latin typeface="Arial" charset="0"/>
                <a:cs typeface="Arial" charset="0"/>
              </a:rPr>
              <a:t>Pots-de-vin</a:t>
            </a:r>
            <a:r>
              <a:rPr lang="fr-FR" sz="1400" dirty="0">
                <a:latin typeface="Arial" charset="0"/>
                <a:cs typeface="Arial" charset="0"/>
              </a:rPr>
              <a:t> (voir P</a:t>
            </a:r>
            <a:r>
              <a:rPr lang="fr-FR" sz="1400" i="1" dirty="0">
                <a:latin typeface="Arial" charset="0"/>
                <a:cs typeface="Arial" charset="0"/>
              </a:rPr>
              <a:t>ots-de-vin</a:t>
            </a:r>
            <a:r>
              <a:rPr lang="fr-FR" sz="1400" dirty="0">
                <a:latin typeface="Arial" charset="0"/>
                <a:cs typeface="Arial" charset="0"/>
              </a:rPr>
              <a:t>).</a:t>
            </a:r>
          </a:p>
          <a:p>
            <a:pPr algn="just" eaLnBrk="1" hangingPunct="1">
              <a:defRPr/>
            </a:pPr>
            <a:r>
              <a:rPr lang="fr-FR" sz="1400" b="1" dirty="0"/>
              <a:t>Dérégulation</a:t>
            </a:r>
            <a:r>
              <a:rPr lang="fr-FR" sz="1400" dirty="0"/>
              <a:t> : politique qui consiste à réduire ou à </a:t>
            </a:r>
            <a:r>
              <a:rPr lang="fr-FR" sz="1400" i="1" dirty="0"/>
              <a:t>supprimer la </a:t>
            </a:r>
            <a:r>
              <a:rPr lang="fr-FR" sz="1400" i="1" u="sng" dirty="0">
                <a:hlinkClick r:id="rId2"/>
              </a:rPr>
              <a:t>régulation</a:t>
            </a:r>
            <a:r>
              <a:rPr lang="fr-FR" sz="1400" i="1" dirty="0"/>
              <a:t> d'un </a:t>
            </a:r>
            <a:r>
              <a:rPr lang="fr-FR" sz="1400" i="1" u="sng" dirty="0">
                <a:hlinkClick r:id="rId3"/>
              </a:rPr>
              <a:t>secteur économique</a:t>
            </a:r>
            <a:r>
              <a:rPr lang="fr-FR" sz="1400" i="1" dirty="0"/>
              <a:t> ou d'une profession</a:t>
            </a:r>
            <a:r>
              <a:rPr lang="fr-FR" sz="1400" dirty="0"/>
              <a:t>, ou bien à rendre plus libre la fixation des prix. Elle a pour objectif de favoriser la </a:t>
            </a:r>
            <a:r>
              <a:rPr lang="fr-FR" sz="1400" u="sng" dirty="0">
                <a:hlinkClick r:id="rId4"/>
              </a:rPr>
              <a:t>concurrence</a:t>
            </a:r>
            <a:r>
              <a:rPr lang="fr-FR" sz="1400" dirty="0"/>
              <a:t> et l'</a:t>
            </a:r>
            <a:r>
              <a:rPr lang="fr-FR" sz="1400" u="sng" dirty="0">
                <a:hlinkClick r:id="rId5"/>
              </a:rPr>
              <a:t>innovation</a:t>
            </a:r>
            <a:r>
              <a:rPr lang="fr-FR" sz="1400" dirty="0"/>
              <a:t> en s'appuyant sur le postulat d'une dynamique naturelle des </a:t>
            </a:r>
            <a:r>
              <a:rPr lang="fr-FR" sz="1400" u="sng" dirty="0">
                <a:hlinkClick r:id="rId6"/>
              </a:rPr>
              <a:t>marchés</a:t>
            </a:r>
            <a:r>
              <a:rPr lang="fr-FR" sz="1400" u="sng" dirty="0"/>
              <a:t> </a:t>
            </a:r>
            <a:r>
              <a:rPr lang="fr-FR" sz="1400" dirty="0"/>
              <a:t>en question et de leur capacité d'</a:t>
            </a:r>
            <a:r>
              <a:rPr lang="fr-FR" sz="1400" u="sng" dirty="0">
                <a:hlinkClick r:id="rId7"/>
              </a:rPr>
              <a:t>autorégulation</a:t>
            </a:r>
            <a:r>
              <a:rPr lang="fr-FR" sz="1400" dirty="0"/>
              <a:t>. La dérégulation se traduit par une </a:t>
            </a:r>
            <a:r>
              <a:rPr lang="fr-FR" sz="1400" i="1" dirty="0"/>
              <a:t>réduction des interventions de l'Etat dans l'</a:t>
            </a:r>
            <a:r>
              <a:rPr lang="fr-FR" sz="1400" i="1" u="sng" dirty="0">
                <a:hlinkClick r:id="rId8"/>
              </a:rPr>
              <a:t>économie</a:t>
            </a:r>
            <a:r>
              <a:rPr lang="fr-FR" sz="1400" dirty="0"/>
              <a:t>, la privatisation d'</a:t>
            </a:r>
            <a:r>
              <a:rPr lang="fr-FR" sz="1400" u="sng" dirty="0">
                <a:hlinkClick r:id="rId9"/>
              </a:rPr>
              <a:t>entreprises publiques</a:t>
            </a:r>
            <a:r>
              <a:rPr lang="fr-FR" sz="1400" dirty="0"/>
              <a:t>, l'abandon ou l'assouplissement de </a:t>
            </a:r>
            <a:r>
              <a:rPr lang="fr-FR" sz="1400" u="sng" dirty="0">
                <a:hlinkClick r:id="rId10"/>
              </a:rPr>
              <a:t>réglementations</a:t>
            </a:r>
            <a:r>
              <a:rPr lang="fr-FR" sz="1400" dirty="0"/>
              <a:t>… Elle s'oppose à l'</a:t>
            </a:r>
            <a:r>
              <a:rPr lang="fr-FR" sz="1400" u="sng" dirty="0">
                <a:hlinkClick r:id="rId11"/>
              </a:rPr>
              <a:t>interventionnisme</a:t>
            </a:r>
            <a:r>
              <a:rPr lang="fr-FR" sz="1400" dirty="0"/>
              <a:t> de l'Etat. Cette politique est fortement contestée, notamment par les </a:t>
            </a:r>
            <a:r>
              <a:rPr lang="fr-FR" sz="1400" u="sng" dirty="0">
                <a:hlinkClick r:id="rId12"/>
              </a:rPr>
              <a:t>altermondialistes</a:t>
            </a:r>
            <a:r>
              <a:rPr lang="fr-FR" sz="1400" dirty="0"/>
              <a:t>, qui y voient un recul des Etats au profit du marché et au détriment des acquis sociaux</a:t>
            </a:r>
            <a:r>
              <a:rPr lang="fr-FR" sz="1200" dirty="0"/>
              <a:t> (source : </a:t>
            </a:r>
            <a:r>
              <a:rPr lang="fr-FR" sz="1200" dirty="0">
                <a:hlinkClick r:id="rId13"/>
              </a:rPr>
              <a:t>http://www.toupie.org/Dictionnaire/Deregulation.htm</a:t>
            </a:r>
            <a:r>
              <a:rPr lang="fr-FR" sz="1200" dirty="0"/>
              <a:t>).</a:t>
            </a:r>
          </a:p>
          <a:p>
            <a:pPr algn="just">
              <a:defRPr/>
            </a:pPr>
            <a:r>
              <a:rPr lang="fr-FR" sz="1400" b="1" i="1" dirty="0"/>
              <a:t>Déréglementation</a:t>
            </a:r>
            <a:r>
              <a:rPr lang="fr-FR" sz="1400" dirty="0"/>
              <a:t> (en </a:t>
            </a:r>
            <a:r>
              <a:rPr lang="fr-FR" sz="1400" dirty="0">
                <a:hlinkClick r:id="rId14" tooltip="Anglais"/>
              </a:rPr>
              <a:t>anglais</a:t>
            </a:r>
            <a:r>
              <a:rPr lang="fr-FR" sz="1400" dirty="0"/>
              <a:t> </a:t>
            </a:r>
            <a:r>
              <a:rPr lang="fr-FR" sz="1400" i="1" dirty="0" err="1"/>
              <a:t>deregulation</a:t>
            </a:r>
            <a:r>
              <a:rPr lang="fr-FR" sz="1400" dirty="0"/>
              <a:t>) : démarche entreprise par l'autorité publique (exécutif ou judiciaire) pour faire évoluer les secteurs d'activité concernés au profit de la concurrence</a:t>
            </a:r>
            <a:r>
              <a:rPr lang="fr-FR" sz="1400" baseline="30000" dirty="0">
                <a:hlinkClick r:id="rId15"/>
              </a:rPr>
              <a:t>1</a:t>
            </a:r>
            <a:r>
              <a:rPr lang="fr-FR" sz="1400" baseline="30000" dirty="0"/>
              <a:t>,</a:t>
            </a:r>
            <a:r>
              <a:rPr lang="fr-FR" sz="1400" baseline="30000" dirty="0">
                <a:hlinkClick r:id="rId15"/>
              </a:rPr>
              <a:t>2</a:t>
            </a:r>
            <a:r>
              <a:rPr lang="fr-FR" sz="1400" dirty="0"/>
              <a:t>. La déréglementation consiste étymologiquement en la suppression de réglementations. Pour les investisseurs qui profitent de cette concurrence, les anciennes réglementations (c'est-à-dire le cadre juridique précédent) sont vues comme des contraintes </a:t>
            </a:r>
            <a:r>
              <a:rPr lang="fr-FR" sz="1400" dirty="0">
                <a:hlinkClick r:id="rId16" tooltip="Règlementation"/>
              </a:rPr>
              <a:t>règlementaires</a:t>
            </a:r>
            <a:r>
              <a:rPr lang="fr-FR" sz="1400" dirty="0"/>
              <a:t>. La déréglementation est en général une composante importante de la mise en œuvre des principes du </a:t>
            </a:r>
            <a:r>
              <a:rPr lang="fr-FR" sz="1400" dirty="0">
                <a:hlinkClick r:id="rId17" tooltip="Libéralisme économique"/>
              </a:rPr>
              <a:t>libéralisme économique</a:t>
            </a:r>
            <a:r>
              <a:rPr lang="fr-FR" sz="1400" dirty="0"/>
              <a:t>. Cependant, lorsque dans une </a:t>
            </a:r>
            <a:r>
              <a:rPr lang="fr-FR" sz="1400" dirty="0">
                <a:hlinkClick r:id="rId18" tooltip="Branche d'activité"/>
              </a:rPr>
              <a:t>branche d'activité</a:t>
            </a:r>
            <a:r>
              <a:rPr lang="fr-FR" sz="1400" dirty="0"/>
              <a:t> un </a:t>
            </a:r>
            <a:r>
              <a:rPr lang="fr-FR" sz="1400" dirty="0">
                <a:hlinkClick r:id="rId19" tooltip="Monopole public"/>
              </a:rPr>
              <a:t>monopole public</a:t>
            </a:r>
            <a:r>
              <a:rPr lang="fr-FR" sz="1400" dirty="0"/>
              <a:t> est aboli, il est parfois nécessaire d’augmenter la règlementation et la régulation de cette branche.</a:t>
            </a:r>
            <a:endParaRPr lang="fr-FR" sz="1400" dirty="0">
              <a:latin typeface="Arial" charset="0"/>
              <a:cs typeface="Arial" charset="0"/>
            </a:endParaRPr>
          </a:p>
          <a:p>
            <a:pPr algn="just" eaLnBrk="1" hangingPunct="1">
              <a:defRPr/>
            </a:pPr>
            <a:r>
              <a:rPr lang="fr-FR" sz="1400" b="1" i="1" dirty="0">
                <a:latin typeface="Arial" charset="0"/>
                <a:cs typeface="Arial" charset="0"/>
              </a:rPr>
              <a:t>Désinformer</a:t>
            </a:r>
            <a:r>
              <a:rPr lang="fr-FR" sz="1400" dirty="0">
                <a:latin typeface="Arial" charset="0"/>
                <a:cs typeface="Arial" charset="0"/>
              </a:rPr>
              <a:t> : </a:t>
            </a:r>
            <a:r>
              <a:rPr lang="fr-FR" sz="1400" dirty="0">
                <a:hlinkClick r:id="rId20" tooltip="communiquer"/>
              </a:rPr>
              <a:t>Communiquer</a:t>
            </a:r>
            <a:r>
              <a:rPr lang="fr-FR" sz="1400" dirty="0"/>
              <a:t> </a:t>
            </a:r>
            <a:r>
              <a:rPr lang="fr-FR" sz="1400" dirty="0">
                <a:hlinkClick r:id="rId21" tooltip="sciemment"/>
              </a:rPr>
              <a:t>sciemment</a:t>
            </a:r>
            <a:r>
              <a:rPr lang="fr-FR" sz="1400" dirty="0"/>
              <a:t> de l’</a:t>
            </a:r>
            <a:r>
              <a:rPr lang="fr-FR" sz="1400" dirty="0">
                <a:hlinkClick r:id="rId22" tooltip="information"/>
              </a:rPr>
              <a:t>information</a:t>
            </a:r>
            <a:r>
              <a:rPr lang="fr-FR" sz="1400" dirty="0"/>
              <a:t> </a:t>
            </a:r>
            <a:r>
              <a:rPr lang="fr-FR" sz="1400" dirty="0">
                <a:hlinkClick r:id="rId23" tooltip="faux"/>
              </a:rPr>
              <a:t>fausse</a:t>
            </a:r>
            <a:r>
              <a:rPr lang="fr-FR" sz="1400" dirty="0"/>
              <a:t>.</a:t>
            </a:r>
            <a:endParaRPr lang="fr-FR" sz="1400" dirty="0">
              <a:latin typeface="Arial" charset="0"/>
              <a:cs typeface="Arial" charset="0"/>
            </a:endParaRPr>
          </a:p>
          <a:p>
            <a:pPr algn="just" eaLnBrk="1" hangingPunct="1">
              <a:defRPr/>
            </a:pPr>
            <a:r>
              <a:rPr lang="fr-FR" sz="1400" b="1" i="1" dirty="0">
                <a:latin typeface="Arial" charset="0"/>
                <a:cs typeface="Arial" charset="0"/>
              </a:rPr>
              <a:t>Détournement</a:t>
            </a:r>
            <a:r>
              <a:rPr lang="fr-FR" sz="1400" dirty="0">
                <a:latin typeface="Arial" charset="0"/>
                <a:cs typeface="Arial" charset="0"/>
              </a:rPr>
              <a:t> : appropriation de biens publics.</a:t>
            </a:r>
          </a:p>
          <a:p>
            <a:pPr algn="just" eaLnBrk="1" hangingPunct="1">
              <a:defRPr/>
            </a:pPr>
            <a:r>
              <a:rPr lang="fr-FR" sz="1400" b="1" i="1" dirty="0"/>
              <a:t>Détournement de fonds</a:t>
            </a:r>
            <a:r>
              <a:rPr lang="fr-FR" sz="1400" dirty="0"/>
              <a:t> : a) appropriation frauduleuse de biens par quelqu'un pour son propre intérêt à qui l'on avait fait confiance pour gérer l'argent et les fonds détenus par un autre individu ou par une organisation tiers. Les fonds peuvent être des fonds sociaux ou des fonds publics. b) prise illégale ou l'appropriation de l'argent ou des biens qui a été confiée à une personne, mais détenues par une autre. quand le titulaire d'une charge politique utilise illégalement des fonds publics à des fins personnelles. c) vol de ressources publiques par des fonctionnaires.</a:t>
            </a:r>
          </a:p>
        </p:txBody>
      </p:sp>
      <p:sp>
        <p:nvSpPr>
          <p:cNvPr id="206851" name="Rectangle 1"/>
          <p:cNvSpPr>
            <a:spLocks noChangeArrowheads="1"/>
          </p:cNvSpPr>
          <p:nvPr/>
        </p:nvSpPr>
        <p:spPr bwMode="auto">
          <a:xfrm>
            <a:off x="4595814" y="1873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6852" name="Espace réservé du numéro de diapositive 2"/>
          <p:cNvSpPr>
            <a:spLocks noGrp="1"/>
          </p:cNvSpPr>
          <p:nvPr>
            <p:ph type="sldNum" sz="quarter" idx="12"/>
          </p:nvPr>
        </p:nvSpPr>
        <p:spPr bwMode="auto">
          <a:xfrm>
            <a:off x="8234363" y="1873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63773D-EE8F-4549-BA58-F513B2E4C496}" type="slidenum">
              <a:rPr lang="fr-FR" altLang="fr-FR" sz="1200" smtClean="0">
                <a:solidFill>
                  <a:srgbClr val="898989"/>
                </a:solidFill>
              </a:rPr>
              <a:pPr>
                <a:spcBef>
                  <a:spcPct val="0"/>
                </a:spcBef>
                <a:buFontTx/>
                <a:buNone/>
              </a:pPr>
              <a:t>245</a:t>
            </a:fld>
            <a:endParaRPr lang="fr-FR" altLang="fr-FR" sz="1200">
              <a:solidFill>
                <a:srgbClr val="898989"/>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187326"/>
            <a:ext cx="8785225" cy="3662541"/>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hlinkClick r:id="rId2" tooltip="Dictateur (sens moderne)"/>
              </a:rPr>
              <a:t>Dictateur</a:t>
            </a:r>
            <a:r>
              <a:rPr lang="fr-FR" sz="1400" dirty="0"/>
              <a:t> : a) </a:t>
            </a:r>
            <a:r>
              <a:rPr lang="fr-FR" sz="1400" i="1" dirty="0"/>
              <a:t>(Politique)</a:t>
            </a:r>
            <a:r>
              <a:rPr lang="fr-FR" sz="1400" dirty="0"/>
              <a:t> Tout </a:t>
            </a:r>
            <a:r>
              <a:rPr lang="fr-FR" sz="1400" dirty="0">
                <a:hlinkClick r:id="rId3" tooltip="chef"/>
              </a:rPr>
              <a:t>chef</a:t>
            </a:r>
            <a:r>
              <a:rPr lang="fr-FR" sz="1400" dirty="0"/>
              <a:t> </a:t>
            </a:r>
            <a:r>
              <a:rPr lang="fr-FR" sz="1400" dirty="0">
                <a:hlinkClick r:id="rId4" tooltip="investir"/>
              </a:rPr>
              <a:t>investi</a:t>
            </a:r>
            <a:r>
              <a:rPr lang="fr-FR" sz="1400" dirty="0"/>
              <a:t>, </a:t>
            </a:r>
            <a:r>
              <a:rPr lang="fr-FR" sz="1400" dirty="0">
                <a:hlinkClick r:id="rId5" tooltip="temporairement"/>
              </a:rPr>
              <a:t>temporairement</a:t>
            </a:r>
            <a:r>
              <a:rPr lang="fr-FR" sz="1400" dirty="0"/>
              <a:t> ou à </a:t>
            </a:r>
            <a:r>
              <a:rPr lang="fr-FR" sz="1400" dirty="0">
                <a:hlinkClick r:id="rId6" tooltip="perpétuité"/>
              </a:rPr>
              <a:t>perpétuité</a:t>
            </a:r>
            <a:r>
              <a:rPr lang="fr-FR" sz="1400" dirty="0"/>
              <a:t>, d’une </a:t>
            </a:r>
            <a:r>
              <a:rPr lang="fr-FR" sz="1400" dirty="0">
                <a:hlinkClick r:id="rId7" tooltip="autorité"/>
              </a:rPr>
              <a:t>autorité</a:t>
            </a:r>
            <a:r>
              <a:rPr lang="fr-FR" sz="1400" dirty="0"/>
              <a:t> souveraine et </a:t>
            </a:r>
            <a:r>
              <a:rPr lang="fr-FR" sz="1400" dirty="0">
                <a:hlinkClick r:id="rId8" tooltip="absolu"/>
              </a:rPr>
              <a:t>absolue</a:t>
            </a:r>
            <a:r>
              <a:rPr lang="fr-FR" sz="1400" dirty="0"/>
              <a:t> et de tous les pouvoirs </a:t>
            </a:r>
            <a:r>
              <a:rPr lang="fr-FR" sz="1400" dirty="0">
                <a:hlinkClick r:id="rId9" tooltip="politique"/>
              </a:rPr>
              <a:t>politiques</a:t>
            </a:r>
            <a:r>
              <a:rPr lang="fr-FR" sz="1400" dirty="0"/>
              <a:t>. b) chef d'État exerçant seul un </a:t>
            </a:r>
            <a:r>
              <a:rPr lang="fr-FR" sz="1400" dirty="0">
                <a:hlinkClick r:id="rId10" tooltip="Régime politique"/>
              </a:rPr>
              <a:t>régime politique</a:t>
            </a:r>
            <a:r>
              <a:rPr lang="fr-FR" sz="1400" dirty="0"/>
              <a:t> de </a:t>
            </a:r>
            <a:r>
              <a:rPr lang="fr-FR" sz="1400" dirty="0">
                <a:hlinkClick r:id="rId11" tooltip="Dictature"/>
              </a:rPr>
              <a:t>dictature</a:t>
            </a:r>
            <a:r>
              <a:rPr lang="fr-FR" sz="1400" dirty="0"/>
              <a:t>. c) Personne autoritaire imposant son point de vue et sa manière de vivre aux autres (synonyme de despote, tyran, autocrate). </a:t>
            </a:r>
            <a:endParaRPr lang="fr-FR" sz="1400" b="1" i="1" dirty="0"/>
          </a:p>
          <a:p>
            <a:pPr algn="just" eaLnBrk="1" hangingPunct="1">
              <a:defRPr/>
            </a:pPr>
            <a:r>
              <a:rPr lang="fr-FR" sz="1400" b="1" i="1" dirty="0"/>
              <a:t>Dictature</a:t>
            </a:r>
            <a:r>
              <a:rPr lang="fr-FR" sz="1400" dirty="0"/>
              <a:t> : a) </a:t>
            </a:r>
            <a:r>
              <a:rPr lang="fr-FR" sz="1400" dirty="0">
                <a:hlinkClick r:id="rId10" tooltip="Régime politique"/>
              </a:rPr>
              <a:t>régime politique</a:t>
            </a:r>
            <a:r>
              <a:rPr lang="fr-FR" sz="1400" dirty="0"/>
              <a:t> dans lequel une personne ou un groupe de personnes exercent tous les pouvoirs de façon absolue, sans qu'aucune </a:t>
            </a:r>
            <a:r>
              <a:rPr lang="fr-FR" sz="1400" dirty="0">
                <a:hlinkClick r:id="rId12" tooltip="Loi"/>
              </a:rPr>
              <a:t>loi</a:t>
            </a:r>
            <a:r>
              <a:rPr lang="fr-FR" sz="1400" dirty="0"/>
              <a:t> ou institution ne les limite</a:t>
            </a:r>
            <a:r>
              <a:rPr lang="fr-FR" sz="1400" baseline="30000" dirty="0">
                <a:hlinkClick r:id="rId11"/>
              </a:rPr>
              <a:t>1</a:t>
            </a:r>
            <a:r>
              <a:rPr lang="fr-FR" sz="1400" dirty="0"/>
              <a:t> (synonyme de </a:t>
            </a:r>
            <a:r>
              <a:rPr lang="fr-FR" sz="1400" dirty="0">
                <a:hlinkClick r:id="rId13" tooltip="Régime autoritaire"/>
              </a:rPr>
              <a:t>régime autoritaire</a:t>
            </a:r>
            <a:r>
              <a:rPr lang="fr-FR" sz="1400" dirty="0"/>
              <a:t>).</a:t>
            </a:r>
          </a:p>
          <a:p>
            <a:pPr algn="just" eaLnBrk="1" hangingPunct="1">
              <a:defRPr/>
            </a:pPr>
            <a:r>
              <a:rPr lang="fr-FR" sz="1400" dirty="0"/>
              <a:t>b) </a:t>
            </a:r>
            <a:r>
              <a:rPr lang="fr-FR" sz="1400" u="sng" dirty="0">
                <a:hlinkClick r:id="rId14"/>
              </a:rPr>
              <a:t>régime politique</a:t>
            </a:r>
            <a:r>
              <a:rPr lang="fr-FR" sz="1400" dirty="0"/>
              <a:t> </a:t>
            </a:r>
            <a:r>
              <a:rPr lang="fr-FR" sz="1400" u="sng" dirty="0">
                <a:hlinkClick r:id="rId15"/>
              </a:rPr>
              <a:t>arbitraire</a:t>
            </a:r>
            <a:r>
              <a:rPr lang="fr-FR" sz="1400" dirty="0"/>
              <a:t> et coercitif dans lequel tous les </a:t>
            </a:r>
            <a:r>
              <a:rPr lang="fr-FR" sz="1400" u="sng" dirty="0">
                <a:hlinkClick r:id="rId16"/>
              </a:rPr>
              <a:t>pouvoirs</a:t>
            </a:r>
            <a:r>
              <a:rPr lang="fr-FR" sz="1400" dirty="0"/>
              <a:t> sont concentrés entre les mains d'un seul homme, le </a:t>
            </a:r>
            <a:r>
              <a:rPr lang="fr-FR" sz="1400" b="1" dirty="0"/>
              <a:t>dictateur</a:t>
            </a:r>
            <a:r>
              <a:rPr lang="fr-FR" sz="1400" dirty="0"/>
              <a:t>, ou d'un groupe d'hommes (ex : </a:t>
            </a:r>
            <a:r>
              <a:rPr lang="fr-FR" sz="1400" u="sng" dirty="0">
                <a:hlinkClick r:id="rId17"/>
              </a:rPr>
              <a:t>junte</a:t>
            </a:r>
            <a:r>
              <a:rPr lang="fr-FR" sz="1400" dirty="0"/>
              <a:t> militaire). Le pouvoir n'étant ni partagé (pas de </a:t>
            </a:r>
            <a:r>
              <a:rPr lang="fr-FR" sz="1400" u="sng" dirty="0">
                <a:hlinkClick r:id="rId18"/>
              </a:rPr>
              <a:t>séparation des pouvoirs</a:t>
            </a:r>
            <a:r>
              <a:rPr lang="fr-FR" sz="1400" dirty="0"/>
              <a:t>), ni contrôlé (absence d'élections libres, de constitution), les libertés individuelles n'étant pas garanties, la dictature s'oppose à la </a:t>
            </a:r>
            <a:r>
              <a:rPr lang="fr-FR" sz="1400" u="sng" dirty="0">
                <a:hlinkClick r:id="rId19"/>
              </a:rPr>
              <a:t>démocratie</a:t>
            </a:r>
            <a:r>
              <a:rPr lang="fr-FR" sz="1400" dirty="0"/>
              <a:t>. Elle doit donc s'imposer et se maintenir </a:t>
            </a:r>
            <a:r>
              <a:rPr lang="fr-FR" sz="1400" b="1" dirty="0"/>
              <a:t>par la force</a:t>
            </a:r>
            <a:r>
              <a:rPr lang="fr-FR" sz="1400" dirty="0"/>
              <a:t> en s'appuyant sur l'armée, sur une milice, sur un parti, sur une </a:t>
            </a:r>
            <a:r>
              <a:rPr lang="fr-FR" sz="1400" u="sng" dirty="0">
                <a:hlinkClick r:id="rId20"/>
              </a:rPr>
              <a:t>caste</a:t>
            </a:r>
            <a:r>
              <a:rPr lang="fr-FR" sz="1400" dirty="0"/>
              <a:t>, sur un groupe religieux ou social. </a:t>
            </a:r>
          </a:p>
          <a:p>
            <a:pPr algn="just" eaLnBrk="1" hangingPunct="1">
              <a:defRPr/>
            </a:pPr>
            <a:r>
              <a:rPr lang="fr-FR" sz="1400" dirty="0"/>
              <a:t>Cette absence de garde-fous institutionnels concernant l’exercice du pouvoir du dictateur peut pousser progressivement ce dernier vers la mégalomanie, la folie et à se couper des réalités et du peuple. Par cet exercice, sans contre-pouvoir, rien ne l’empêche de détourner l’argent de l’état.</a:t>
            </a:r>
          </a:p>
        </p:txBody>
      </p:sp>
      <p:sp>
        <p:nvSpPr>
          <p:cNvPr id="207875" name="Rectangle 1"/>
          <p:cNvSpPr>
            <a:spLocks noChangeArrowheads="1"/>
          </p:cNvSpPr>
          <p:nvPr/>
        </p:nvSpPr>
        <p:spPr bwMode="auto">
          <a:xfrm>
            <a:off x="45720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7876" name="Espace réservé du numéro de diapositive 2"/>
          <p:cNvSpPr>
            <a:spLocks noGrp="1"/>
          </p:cNvSpPr>
          <p:nvPr>
            <p:ph type="sldNum" sz="quarter" idx="12"/>
          </p:nvPr>
        </p:nvSpPr>
        <p:spPr bwMode="auto">
          <a:xfrm>
            <a:off x="8234363" y="1873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8202D5-FF7D-40C4-B8F2-340613B2BA6B}" type="slidenum">
              <a:rPr lang="fr-FR" altLang="fr-FR" sz="1200" smtClean="0">
                <a:solidFill>
                  <a:srgbClr val="898989"/>
                </a:solidFill>
              </a:rPr>
              <a:pPr>
                <a:spcBef>
                  <a:spcPct val="0"/>
                </a:spcBef>
                <a:buFontTx/>
                <a:buNone/>
              </a:pPr>
              <a:t>246</a:t>
            </a:fld>
            <a:endParaRPr lang="fr-FR" altLang="fr-FR" sz="1200">
              <a:solidFill>
                <a:srgbClr val="898989"/>
              </a:solidFill>
            </a:endParaRPr>
          </a:p>
        </p:txBody>
      </p:sp>
      <p:pic>
        <p:nvPicPr>
          <p:cNvPr id="207877" name="Image 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79388" y="38750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ZoneTexte 3"/>
          <p:cNvSpPr txBox="1">
            <a:spLocks noChangeArrowheads="1"/>
          </p:cNvSpPr>
          <p:nvPr/>
        </p:nvSpPr>
        <p:spPr bwMode="auto">
          <a:xfrm>
            <a:off x="179388" y="5502277"/>
            <a:ext cx="2857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Procès spectaculaire destiner à montrer au peuple que la lutte contre la corruption est sérieusement menée en Chine communiste.</a:t>
            </a:r>
          </a:p>
        </p:txBody>
      </p:sp>
      <p:pic>
        <p:nvPicPr>
          <p:cNvPr id="207879" name="Image 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483350" y="3752850"/>
            <a:ext cx="2571750" cy="310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0" name="Rectangle 4"/>
          <p:cNvSpPr>
            <a:spLocks noChangeArrowheads="1"/>
          </p:cNvSpPr>
          <p:nvPr/>
        </p:nvSpPr>
        <p:spPr bwMode="auto">
          <a:xfrm>
            <a:off x="2432820" y="6184901"/>
            <a:ext cx="40505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dirty="0">
                <a:latin typeface="Arial" panose="020B0604020202020204" pitchFamily="34" charset="0"/>
              </a:rPr>
              <a:t>Illustration de ce qu’est l’esprit critique </a:t>
            </a:r>
            <a:r>
              <a:rPr lang="fr-FR" altLang="fr-FR" sz="1200" dirty="0"/>
              <a:t>→</a:t>
            </a:r>
          </a:p>
          <a:p>
            <a:pPr algn="r">
              <a:spcBef>
                <a:spcPct val="0"/>
              </a:spcBef>
              <a:buFontTx/>
              <a:buNone/>
            </a:pPr>
            <a:r>
              <a:rPr lang="fr-FR" altLang="fr-FR" sz="1200" dirty="0"/>
              <a:t>Traduction des légendes : </a:t>
            </a:r>
            <a:r>
              <a:rPr lang="fr-FR" altLang="fr-FR" sz="1200" i="1" dirty="0"/>
              <a:t>Étape 2 = « ici un miracle survient »</a:t>
            </a:r>
            <a:r>
              <a:rPr lang="fr-FR" altLang="fr-FR" sz="1200" i="1" dirty="0">
                <a:latin typeface="Arial" panose="020B0604020202020204" pitchFamily="34" charset="0"/>
              </a:rPr>
              <a:t>.</a:t>
            </a:r>
            <a:endParaRPr lang="fr-FR" altLang="fr-FR" sz="1200" i="1" dirty="0"/>
          </a:p>
          <a:p>
            <a:pPr algn="r">
              <a:spcBef>
                <a:spcPct val="0"/>
              </a:spcBef>
              <a:buFontTx/>
              <a:buNone/>
            </a:pPr>
            <a:r>
              <a:rPr lang="fr-FR" altLang="fr-FR" sz="1200" i="1" dirty="0"/>
              <a:t>« je pense que vous devriez être plus explicite ici à l’étape 2 ».</a:t>
            </a:r>
          </a:p>
        </p:txBody>
      </p:sp>
      <p:pic>
        <p:nvPicPr>
          <p:cNvPr id="207881" name="Image 5"/>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411540" y="3806825"/>
            <a:ext cx="26955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2" name="ZoneTexte 7"/>
          <p:cNvSpPr txBox="1">
            <a:spLocks noChangeArrowheads="1"/>
          </p:cNvSpPr>
          <p:nvPr/>
        </p:nvSpPr>
        <p:spPr bwMode="auto">
          <a:xfrm>
            <a:off x="3352800" y="5475289"/>
            <a:ext cx="2832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Les tortures sont plus facilement pratiquées dans les dictatures que dans les démocraties pluralistes.</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9390" y="187326"/>
            <a:ext cx="8785225" cy="495520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Dignité</a:t>
            </a:r>
            <a:r>
              <a:rPr lang="fr-FR" sz="1400" dirty="0"/>
              <a:t> : </a:t>
            </a:r>
            <a:r>
              <a:rPr lang="fr-FR" sz="1400" i="1" dirty="0"/>
              <a:t>(</a:t>
            </a:r>
            <a:r>
              <a:rPr lang="fr-FR" sz="1400" i="1" u="sng" dirty="0">
                <a:hlinkClick r:id="rId2" tooltip="philosophie"/>
              </a:rPr>
              <a:t>Philosophie</a:t>
            </a:r>
            <a:r>
              <a:rPr lang="fr-FR" sz="1400" i="1" dirty="0"/>
              <a:t>)</a:t>
            </a:r>
            <a:r>
              <a:rPr lang="fr-FR" sz="1400" dirty="0"/>
              <a:t> </a:t>
            </a:r>
            <a:r>
              <a:rPr lang="fr-FR" sz="1400" i="1" dirty="0"/>
              <a:t>(Politique)</a:t>
            </a:r>
            <a:r>
              <a:rPr lang="fr-FR" sz="1400" dirty="0"/>
              <a:t> </a:t>
            </a:r>
            <a:r>
              <a:rPr lang="fr-FR" sz="1400" i="1" dirty="0"/>
              <a:t>(Droit)</a:t>
            </a:r>
            <a:r>
              <a:rPr lang="fr-FR" sz="1400" dirty="0"/>
              <a:t> a) Fait que la </a:t>
            </a:r>
            <a:r>
              <a:rPr lang="fr-FR" sz="1400" dirty="0">
                <a:hlinkClick r:id="rId3" tooltip="personne"/>
              </a:rPr>
              <a:t>personne</a:t>
            </a:r>
            <a:r>
              <a:rPr lang="fr-FR" sz="1400" dirty="0"/>
              <a:t> </a:t>
            </a:r>
            <a:r>
              <a:rPr lang="fr-FR" sz="1400" dirty="0">
                <a:hlinkClick r:id="rId4" tooltip="humain"/>
              </a:rPr>
              <a:t>humaine</a:t>
            </a:r>
            <a:r>
              <a:rPr lang="fr-FR" sz="1400" dirty="0"/>
              <a:t> ne </a:t>
            </a:r>
            <a:r>
              <a:rPr lang="fr-FR" sz="1400" dirty="0">
                <a:hlinkClick r:id="rId5" tooltip="doit"/>
              </a:rPr>
              <a:t>doit</a:t>
            </a:r>
            <a:r>
              <a:rPr lang="fr-FR" sz="1400" dirty="0"/>
              <a:t> </a:t>
            </a:r>
            <a:r>
              <a:rPr lang="fr-FR" sz="1400" dirty="0">
                <a:hlinkClick r:id="rId6" tooltip="jamais"/>
              </a:rPr>
              <a:t>jamais</a:t>
            </a:r>
            <a:r>
              <a:rPr lang="fr-FR" sz="1400" dirty="0"/>
              <a:t> être </a:t>
            </a:r>
            <a:r>
              <a:rPr lang="fr-FR" sz="1400" dirty="0">
                <a:hlinkClick r:id="rId7" tooltip="traiter"/>
              </a:rPr>
              <a:t>traitée</a:t>
            </a:r>
            <a:r>
              <a:rPr lang="fr-FR" sz="1400" dirty="0"/>
              <a:t> comme un </a:t>
            </a:r>
            <a:r>
              <a:rPr lang="fr-FR" sz="1400" dirty="0">
                <a:hlinkClick r:id="rId8" tooltip="moyen"/>
              </a:rPr>
              <a:t>moyen</a:t>
            </a:r>
            <a:r>
              <a:rPr lang="fr-FR" sz="1400" dirty="0"/>
              <a:t>, mais comme une </a:t>
            </a:r>
            <a:r>
              <a:rPr lang="fr-FR" sz="1400" dirty="0">
                <a:hlinkClick r:id="rId9" tooltip="fin"/>
              </a:rPr>
              <a:t>fin</a:t>
            </a:r>
            <a:r>
              <a:rPr lang="fr-FR" sz="1400" dirty="0"/>
              <a:t> en soi. b) Respect que mérite quelqu'un ou quelque chose : </a:t>
            </a:r>
            <a:r>
              <a:rPr lang="fr-FR" sz="1400" i="1" dirty="0"/>
              <a:t>Ces sévices sont une atteinte à la dignité d'un être humain.</a:t>
            </a:r>
            <a:endParaRPr lang="fr-FR" sz="1400" dirty="0"/>
          </a:p>
          <a:p>
            <a:pPr algn="just" eaLnBrk="1" hangingPunct="1">
              <a:defRPr/>
            </a:pPr>
            <a:r>
              <a:rPr lang="fr-FR" sz="1400" b="1" i="1" dirty="0"/>
              <a:t>Dissimulation</a:t>
            </a:r>
            <a:r>
              <a:rPr lang="fr-FR" sz="1400" dirty="0"/>
              <a:t> : Action de </a:t>
            </a:r>
            <a:r>
              <a:rPr lang="fr-FR" sz="1400" dirty="0">
                <a:hlinkClick r:id="rId10" tooltip="rendre"/>
              </a:rPr>
              <a:t>rendre</a:t>
            </a:r>
            <a:r>
              <a:rPr lang="fr-FR" sz="1400" dirty="0"/>
              <a:t> moins </a:t>
            </a:r>
            <a:r>
              <a:rPr lang="fr-FR" sz="1400" dirty="0">
                <a:hlinkClick r:id="rId11" tooltip="apparent"/>
              </a:rPr>
              <a:t>apparent</a:t>
            </a:r>
            <a:r>
              <a:rPr lang="fr-FR" sz="1400" dirty="0"/>
              <a:t> ou </a:t>
            </a:r>
            <a:r>
              <a:rPr lang="fr-FR" sz="1400" dirty="0">
                <a:hlinkClick r:id="rId12" tooltip="invisible"/>
              </a:rPr>
              <a:t>invisible</a:t>
            </a:r>
            <a:r>
              <a:rPr lang="fr-FR" sz="1400" dirty="0"/>
              <a:t> ou de </a:t>
            </a:r>
            <a:r>
              <a:rPr lang="fr-FR" sz="1400" dirty="0">
                <a:hlinkClick r:id="rId13" tooltip="cacher"/>
              </a:rPr>
              <a:t>cacher</a:t>
            </a:r>
            <a:r>
              <a:rPr lang="fr-FR" sz="1400" dirty="0"/>
              <a:t>.</a:t>
            </a:r>
          </a:p>
          <a:p>
            <a:pPr algn="just" eaLnBrk="1" hangingPunct="1">
              <a:defRPr/>
            </a:pPr>
            <a:r>
              <a:rPr lang="fr-FR" sz="1400" b="1" i="1" dirty="0"/>
              <a:t>Dissimulation d'activité </a:t>
            </a:r>
            <a:r>
              <a:rPr lang="fr-FR" sz="1400" dirty="0"/>
              <a:t>: exercice à but lucratif d'une activité de production, de transformation, de réparation ou de prestation de services ou l'accomplissement d'actes de commerce par toute personne qui, se soustrayant intentionnellement à ses obligations fiscales, administratives (non déclaration …) …</a:t>
            </a:r>
          </a:p>
          <a:p>
            <a:pPr algn="just" eaLnBrk="1" hangingPunct="1">
              <a:defRPr/>
            </a:pPr>
            <a:r>
              <a:rPr lang="fr-FR" sz="1400" b="1" i="1" dirty="0"/>
              <a:t>Double billetterie </a:t>
            </a:r>
            <a:r>
              <a:rPr lang="fr-FR" sz="1400" dirty="0"/>
              <a:t>: détournement d'une partie de la recette d'un évènement médiatique, sportif, d'une exposition etc., en vendant au plein tarif des billets édités comme gratuits ou à tarifs réduits, en faisant imprimer clandestinement et en vendant des billets non comptabilisés et non déclarés au fisc. Ou les billets vendus aux visiteurs sont immédiatement récupérés à l'entrée, par un complice, puis revendus à nouveau sans entrer dans la comptabilité. Le système se fait soit avec la complicité des organisateurs de l’évènement soit avec celle des caissiers.</a:t>
            </a:r>
          </a:p>
          <a:p>
            <a:pPr algn="just" eaLnBrk="1" hangingPunct="1">
              <a:defRPr/>
            </a:pPr>
            <a:r>
              <a:rPr lang="fr-FR" sz="1400" b="1" i="1" dirty="0"/>
              <a:t>Double comptabilité </a:t>
            </a:r>
            <a:r>
              <a:rPr lang="fr-FR" sz="1400" dirty="0"/>
              <a:t>: Le fait de tenir deux livres comptables ou deux jeux d’écritures comptables, a) l’un officiel, contenant les sommes, soit disant gagnées et déclarés aux administrations (fiscales …), b) l’autre occulte (caché) inventoriant les sommes réellement perçues par l’entreprise, l’activité commerciale ou/et le fraudeur (celle-ci est illégale).</a:t>
            </a:r>
          </a:p>
          <a:p>
            <a:pPr algn="just" eaLnBrk="1" hangingPunct="1">
              <a:defRPr/>
            </a:pPr>
            <a:r>
              <a:rPr lang="fr-FR" sz="1400" b="1" i="1" dirty="0">
                <a:solidFill>
                  <a:schemeClr val="accent3">
                    <a:lumMod val="50000"/>
                  </a:schemeClr>
                </a:solidFill>
              </a:rPr>
              <a:t>Double-jeu</a:t>
            </a:r>
            <a:r>
              <a:rPr lang="fr-FR" sz="1400" dirty="0">
                <a:solidFill>
                  <a:schemeClr val="accent3">
                    <a:lumMod val="50000"/>
                  </a:schemeClr>
                </a:solidFill>
              </a:rPr>
              <a:t> :  a) Fait d’agir simultanément pour deux parties ennemies, </a:t>
            </a:r>
            <a:r>
              <a:rPr lang="fr-FR" sz="1400" dirty="0">
                <a:solidFill>
                  <a:schemeClr val="accent3">
                    <a:lumMod val="50000"/>
                  </a:schemeClr>
                </a:solidFill>
                <a:hlinkClick r:id="rId14" tooltip="trahir"/>
              </a:rPr>
              <a:t>trahissant</a:t>
            </a:r>
            <a:r>
              <a:rPr lang="fr-FR" sz="1400" dirty="0">
                <a:solidFill>
                  <a:schemeClr val="accent3">
                    <a:lumMod val="50000"/>
                  </a:schemeClr>
                </a:solidFill>
              </a:rPr>
              <a:t> ainsi la </a:t>
            </a:r>
            <a:r>
              <a:rPr lang="fr-FR" sz="1400" dirty="0">
                <a:solidFill>
                  <a:schemeClr val="accent3">
                    <a:lumMod val="50000"/>
                  </a:schemeClr>
                </a:solidFill>
                <a:hlinkClick r:id="rId15" tooltip="confiance"/>
              </a:rPr>
              <a:t>confiance</a:t>
            </a:r>
            <a:r>
              <a:rPr lang="fr-FR" sz="1400" dirty="0">
                <a:solidFill>
                  <a:schemeClr val="accent3">
                    <a:lumMod val="50000"/>
                  </a:schemeClr>
                </a:solidFill>
              </a:rPr>
              <a:t> de l’une d’elles, voire des deux à la fois. b) Action de trahir quelqu'un, dans l'intérêt d'une autre personne ou de soi-même.</a:t>
            </a:r>
          </a:p>
        </p:txBody>
      </p:sp>
      <p:sp>
        <p:nvSpPr>
          <p:cNvPr id="208899" name="Rectangle 1"/>
          <p:cNvSpPr>
            <a:spLocks noChangeArrowheads="1"/>
          </p:cNvSpPr>
          <p:nvPr/>
        </p:nvSpPr>
        <p:spPr bwMode="auto">
          <a:xfrm>
            <a:off x="3705226" y="1651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8900" name="Espace réservé du numéro de diapositive 2"/>
          <p:cNvSpPr>
            <a:spLocks noGrp="1"/>
          </p:cNvSpPr>
          <p:nvPr>
            <p:ph type="sldNum" sz="quarter" idx="12"/>
          </p:nvPr>
        </p:nvSpPr>
        <p:spPr bwMode="auto">
          <a:xfrm>
            <a:off x="8234363" y="1873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6361263-3DB9-4C25-8ED6-DC4F6E8F1D9F}" type="slidenum">
              <a:rPr lang="fr-FR" altLang="fr-FR" sz="1200" smtClean="0">
                <a:solidFill>
                  <a:srgbClr val="898989"/>
                </a:solidFill>
              </a:rPr>
              <a:pPr>
                <a:spcBef>
                  <a:spcPct val="0"/>
                </a:spcBef>
                <a:buFontTx/>
                <a:buNone/>
              </a:pPr>
              <a:t>247</a:t>
            </a:fld>
            <a:endParaRPr lang="fr-FR" altLang="fr-FR" sz="1200">
              <a:solidFill>
                <a:srgbClr val="898989"/>
              </a:solidFill>
            </a:endParaRPr>
          </a:p>
        </p:txBody>
      </p:sp>
      <p:pic>
        <p:nvPicPr>
          <p:cNvPr id="208901" name="Image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556254" y="4868863"/>
            <a:ext cx="184785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27786" y="4868864"/>
            <a:ext cx="2486025" cy="1838325"/>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07952" y="333375"/>
            <a:ext cx="8856663" cy="3877985"/>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dirty="0"/>
              <a:t>École de Chicago</a:t>
            </a:r>
            <a:r>
              <a:rPr lang="fr-FR" sz="1400" dirty="0"/>
              <a:t> : groupe informel d'économistes </a:t>
            </a:r>
            <a:r>
              <a:rPr lang="fr-FR" sz="1400" dirty="0">
                <a:hlinkClick r:id="rId2" tooltip="Libéralisme économique"/>
              </a:rPr>
              <a:t>libéraux</a:t>
            </a:r>
            <a:r>
              <a:rPr lang="fr-FR" sz="1400" dirty="0"/>
              <a:t>, symbolisé pour le grand public par la figure de l’économiste </a:t>
            </a:r>
            <a:r>
              <a:rPr lang="fr-FR" sz="1400" dirty="0">
                <a:hlinkClick r:id="rId3" tooltip="Milton Friedman"/>
              </a:rPr>
              <a:t>Milton Friedman</a:t>
            </a:r>
            <a:r>
              <a:rPr lang="fr-FR" sz="1400" dirty="0"/>
              <a:t>, partisans du  </a:t>
            </a:r>
            <a:r>
              <a:rPr lang="fr-FR" sz="1400" dirty="0">
                <a:hlinkClick r:id="rId4" tooltip="Libre marché"/>
              </a:rPr>
              <a:t>libre marché</a:t>
            </a:r>
            <a:r>
              <a:rPr lang="fr-FR" sz="1400" dirty="0"/>
              <a:t> </a:t>
            </a:r>
            <a:r>
              <a:rPr lang="fr-FR" sz="1400" dirty="0" err="1">
                <a:hlinkClick r:id="rId5" tooltip="Libertarianisme"/>
              </a:rPr>
              <a:t>libertarien</a:t>
            </a:r>
            <a:r>
              <a:rPr lang="fr-FR" sz="1400" dirty="0"/>
              <a:t>, de la dérégulation des marchés, dérégulation qui selon eux les rendraient plus efficients. Il sont opposés au </a:t>
            </a:r>
            <a:r>
              <a:rPr lang="fr-FR" sz="1400" dirty="0">
                <a:hlinkClick r:id="rId6" tooltip="Keynésianisme"/>
              </a:rPr>
              <a:t>keynésianisme</a:t>
            </a:r>
            <a:r>
              <a:rPr lang="fr-FR" sz="1400" dirty="0"/>
              <a:t>.</a:t>
            </a:r>
          </a:p>
          <a:p>
            <a:pPr algn="just" eaLnBrk="1" hangingPunct="1">
              <a:defRPr/>
            </a:pPr>
            <a:r>
              <a:rPr lang="fr-FR" sz="1400" b="1" i="1" dirty="0"/>
              <a:t>Education</a:t>
            </a:r>
            <a:r>
              <a:rPr lang="fr-FR" sz="1400" dirty="0"/>
              <a:t> : a) </a:t>
            </a:r>
            <a:r>
              <a:rPr lang="fr-FR" sz="1400" dirty="0">
                <a:hlinkClick r:id="rId7" tooltip="action"/>
              </a:rPr>
              <a:t>Action</a:t>
            </a:r>
            <a:r>
              <a:rPr lang="fr-FR" sz="1400" dirty="0"/>
              <a:t> d’</a:t>
            </a:r>
            <a:r>
              <a:rPr lang="fr-FR" sz="1400" dirty="0">
                <a:hlinkClick r:id="rId8" tooltip="élever"/>
              </a:rPr>
              <a:t>élever</a:t>
            </a:r>
            <a:r>
              <a:rPr lang="fr-FR" sz="1400" dirty="0"/>
              <a:t>, de </a:t>
            </a:r>
            <a:r>
              <a:rPr lang="fr-FR" sz="1400" dirty="0">
                <a:hlinkClick r:id="rId9" tooltip="former"/>
              </a:rPr>
              <a:t>former</a:t>
            </a:r>
            <a:r>
              <a:rPr lang="fr-FR" sz="1400" dirty="0"/>
              <a:t> un </a:t>
            </a:r>
            <a:r>
              <a:rPr lang="fr-FR" sz="1400" dirty="0">
                <a:hlinkClick r:id="rId10" tooltip="enfant"/>
              </a:rPr>
              <a:t>enfant</a:t>
            </a:r>
            <a:r>
              <a:rPr lang="fr-FR" sz="1400" dirty="0"/>
              <a:t>, un </a:t>
            </a:r>
            <a:r>
              <a:rPr lang="fr-FR" sz="1400" dirty="0">
                <a:hlinkClick r:id="rId11" tooltip="jeune"/>
              </a:rPr>
              <a:t>jeune</a:t>
            </a:r>
            <a:r>
              <a:rPr lang="fr-FR" sz="1400" dirty="0"/>
              <a:t> </a:t>
            </a:r>
            <a:r>
              <a:rPr lang="fr-FR" sz="1400" dirty="0">
                <a:hlinkClick r:id="rId12" tooltip="homme"/>
              </a:rPr>
              <a:t>homme</a:t>
            </a:r>
            <a:r>
              <a:rPr lang="fr-FR" sz="1400" dirty="0"/>
              <a:t>, une jeune </a:t>
            </a:r>
            <a:r>
              <a:rPr lang="fr-FR" sz="1400" dirty="0">
                <a:hlinkClick r:id="rId13" tooltip="fille"/>
              </a:rPr>
              <a:t>fille</a:t>
            </a:r>
            <a:r>
              <a:rPr lang="fr-FR" sz="1400" dirty="0"/>
              <a:t>, de </a:t>
            </a:r>
            <a:r>
              <a:rPr lang="fr-FR" sz="1400" dirty="0">
                <a:hlinkClick r:id="rId14" tooltip="développer"/>
              </a:rPr>
              <a:t>développer</a:t>
            </a:r>
            <a:r>
              <a:rPr lang="fr-FR" sz="1400" dirty="0"/>
              <a:t> ses </a:t>
            </a:r>
            <a:r>
              <a:rPr lang="fr-FR" sz="1400" dirty="0">
                <a:hlinkClick r:id="rId15" tooltip="faculté"/>
              </a:rPr>
              <a:t>facultés</a:t>
            </a:r>
            <a:r>
              <a:rPr lang="fr-FR" sz="1400" dirty="0"/>
              <a:t> </a:t>
            </a:r>
            <a:r>
              <a:rPr lang="fr-FR" sz="1400" dirty="0">
                <a:hlinkClick r:id="rId16" tooltip="intellectuel"/>
              </a:rPr>
              <a:t>intellectuelles</a:t>
            </a:r>
            <a:r>
              <a:rPr lang="fr-FR" sz="1400" dirty="0"/>
              <a:t> et </a:t>
            </a:r>
            <a:r>
              <a:rPr lang="fr-FR" sz="1400" dirty="0">
                <a:hlinkClick r:id="rId17" tooltip="moral"/>
              </a:rPr>
              <a:t>morales</a:t>
            </a:r>
            <a:r>
              <a:rPr lang="fr-FR" sz="1400" dirty="0"/>
              <a:t> ; </a:t>
            </a:r>
            <a:r>
              <a:rPr lang="fr-FR" sz="1400" dirty="0">
                <a:hlinkClick r:id="rId18" tooltip="résultat"/>
              </a:rPr>
              <a:t>résultat</a:t>
            </a:r>
            <a:r>
              <a:rPr lang="fr-FR" sz="1400" dirty="0"/>
              <a:t> de cette action. b) </a:t>
            </a:r>
            <a:r>
              <a:rPr lang="fr-FR" sz="1400" i="1" dirty="0"/>
              <a:t>(Plus largement)</a:t>
            </a:r>
            <a:r>
              <a:rPr lang="fr-FR" sz="1400" dirty="0"/>
              <a:t> </a:t>
            </a:r>
            <a:r>
              <a:rPr lang="fr-FR" sz="1400" dirty="0">
                <a:hlinkClick r:id="rId19" tooltip="élévation"/>
              </a:rPr>
              <a:t>Élévation</a:t>
            </a:r>
            <a:r>
              <a:rPr lang="fr-FR" sz="1400" dirty="0"/>
              <a:t> morale, intellectuelle des </a:t>
            </a:r>
            <a:r>
              <a:rPr lang="fr-FR" sz="1400" dirty="0">
                <a:hlinkClick r:id="rId12" tooltip="homme"/>
              </a:rPr>
              <a:t>hommes</a:t>
            </a:r>
            <a:r>
              <a:rPr lang="fr-FR" sz="1400" dirty="0"/>
              <a:t> de tout </a:t>
            </a:r>
            <a:r>
              <a:rPr lang="fr-FR" sz="1400" dirty="0">
                <a:hlinkClick r:id="rId20" tooltip="âge"/>
              </a:rPr>
              <a:t>âge</a:t>
            </a:r>
            <a:r>
              <a:rPr lang="fr-FR" sz="1400" dirty="0"/>
              <a:t> ou d’une </a:t>
            </a:r>
            <a:r>
              <a:rPr lang="fr-FR" sz="1400" dirty="0">
                <a:hlinkClick r:id="rId21" tooltip="collectivité"/>
              </a:rPr>
              <a:t>collectivité</a:t>
            </a:r>
            <a:r>
              <a:rPr lang="fr-FR" sz="1400" dirty="0"/>
              <a:t>.  Empêcher l’accès à l’éducation et l’esprit critique, permet aux dictatures de se maintenir plus facilement au pouvoir.</a:t>
            </a:r>
          </a:p>
          <a:p>
            <a:pPr algn="just" eaLnBrk="1" hangingPunct="1">
              <a:defRPr/>
            </a:pPr>
            <a:r>
              <a:rPr lang="fr-FR" sz="1400" b="1" i="1" dirty="0">
                <a:solidFill>
                  <a:schemeClr val="accent3">
                    <a:lumMod val="50000"/>
                  </a:schemeClr>
                </a:solidFill>
              </a:rPr>
              <a:t>Egoïsme</a:t>
            </a:r>
            <a:r>
              <a:rPr lang="fr-FR" sz="1400" dirty="0">
                <a:solidFill>
                  <a:schemeClr val="accent3">
                    <a:lumMod val="50000"/>
                  </a:schemeClr>
                </a:solidFill>
              </a:rPr>
              <a:t> : a) Attachement excessif porté à soi-même et à ses intérêts, au mépris des intérêts des autres. b) Considération exclusive de l'intérêt du groupe, chez tous ceux qui en sont membres : </a:t>
            </a:r>
            <a:r>
              <a:rPr lang="fr-FR" sz="1400" i="1" dirty="0">
                <a:solidFill>
                  <a:schemeClr val="accent3">
                    <a:lumMod val="50000"/>
                  </a:schemeClr>
                </a:solidFill>
              </a:rPr>
              <a:t>Égoïsme familial</a:t>
            </a:r>
            <a:r>
              <a:rPr lang="fr-FR" sz="1400" dirty="0">
                <a:solidFill>
                  <a:schemeClr val="accent3">
                    <a:lumMod val="50000"/>
                  </a:schemeClr>
                </a:solidFill>
              </a:rPr>
              <a:t>. Citation : </a:t>
            </a:r>
            <a:r>
              <a:rPr lang="fr-FR" sz="1400" i="1" dirty="0">
                <a:solidFill>
                  <a:schemeClr val="accent3">
                    <a:lumMod val="50000"/>
                  </a:schemeClr>
                </a:solidFill>
              </a:rPr>
              <a:t>Egoïsme, l’un des visages de la faim</a:t>
            </a:r>
            <a:r>
              <a:rPr lang="fr-FR" sz="1400" dirty="0">
                <a:solidFill>
                  <a:schemeClr val="accent3">
                    <a:lumMod val="50000"/>
                  </a:schemeClr>
                </a:solidFill>
              </a:rPr>
              <a:t>.</a:t>
            </a:r>
          </a:p>
          <a:p>
            <a:pPr algn="just" eaLnBrk="1" hangingPunct="1">
              <a:defRPr/>
            </a:pPr>
            <a:r>
              <a:rPr lang="fr-FR" sz="1400" b="1" i="1" dirty="0">
                <a:solidFill>
                  <a:schemeClr val="accent3">
                    <a:lumMod val="50000"/>
                  </a:schemeClr>
                </a:solidFill>
              </a:rPr>
              <a:t>Egoïste</a:t>
            </a:r>
            <a:r>
              <a:rPr lang="fr-FR" sz="1400" dirty="0">
                <a:solidFill>
                  <a:schemeClr val="accent3">
                    <a:lumMod val="50000"/>
                  </a:schemeClr>
                </a:solidFill>
              </a:rPr>
              <a:t> : a) Personne qui ne recherche que son intérêt, son plaisir, sa satisfaction personnelle. Par exemple : </a:t>
            </a:r>
            <a:r>
              <a:rPr lang="fr-FR" sz="1400" i="1" dirty="0">
                <a:solidFill>
                  <a:schemeClr val="accent3">
                    <a:lumMod val="50000"/>
                  </a:schemeClr>
                </a:solidFill>
              </a:rPr>
              <a:t>Le narcissique est un égoïste trop soucieux de son apparence</a:t>
            </a:r>
            <a:r>
              <a:rPr lang="fr-FR" sz="1400" dirty="0">
                <a:solidFill>
                  <a:schemeClr val="accent3">
                    <a:lumMod val="50000"/>
                  </a:schemeClr>
                </a:solidFill>
              </a:rPr>
              <a:t>. b) Individualiste, qui rapporte tout à soi. </a:t>
            </a:r>
          </a:p>
          <a:p>
            <a:pPr algn="just" eaLnBrk="1" hangingPunct="1">
              <a:defRPr/>
            </a:pPr>
            <a:r>
              <a:rPr lang="fr-FR" sz="1400" dirty="0">
                <a:solidFill>
                  <a:schemeClr val="accent3">
                    <a:lumMod val="50000"/>
                  </a:schemeClr>
                </a:solidFill>
              </a:rPr>
              <a:t>L’égoïste justifie son égoïsme en expliquant que les pauvres ou les opprimés sont toujours responsables de leur sort « </a:t>
            </a:r>
            <a:r>
              <a:rPr lang="fr-FR" sz="1400" i="1" dirty="0">
                <a:solidFill>
                  <a:schemeClr val="accent3">
                    <a:lumMod val="50000"/>
                  </a:schemeClr>
                </a:solidFill>
              </a:rPr>
              <a:t>Les peuples ont le régimes qu’ils méritent</a:t>
            </a:r>
            <a:r>
              <a:rPr lang="fr-FR" sz="1400" dirty="0">
                <a:solidFill>
                  <a:schemeClr val="accent3">
                    <a:lumMod val="50000"/>
                  </a:schemeClr>
                </a:solidFill>
              </a:rPr>
              <a:t> », « </a:t>
            </a:r>
            <a:r>
              <a:rPr lang="fr-FR" sz="1400" i="1" dirty="0">
                <a:solidFill>
                  <a:schemeClr val="accent3">
                    <a:lumMod val="50000"/>
                  </a:schemeClr>
                </a:solidFill>
              </a:rPr>
              <a:t>Les pauvres n’avaient qu’à travailler. Ceux qui travaillent durs s’en sortent toujours </a:t>
            </a:r>
            <a:r>
              <a:rPr lang="fr-FR" sz="1400" dirty="0">
                <a:solidFill>
                  <a:schemeClr val="accent3">
                    <a:lumMod val="50000"/>
                  </a:schemeClr>
                </a:solidFill>
              </a:rPr>
              <a:t>».</a:t>
            </a:r>
          </a:p>
        </p:txBody>
      </p:sp>
      <p:sp>
        <p:nvSpPr>
          <p:cNvPr id="209923" name="Rectangle 1"/>
          <p:cNvSpPr>
            <a:spLocks noChangeArrowheads="1"/>
          </p:cNvSpPr>
          <p:nvPr/>
        </p:nvSpPr>
        <p:spPr bwMode="auto">
          <a:xfrm>
            <a:off x="3705226" y="1651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09924" name="Espace réservé du numéro de diapositive 2"/>
          <p:cNvSpPr>
            <a:spLocks noGrp="1"/>
          </p:cNvSpPr>
          <p:nvPr>
            <p:ph type="sldNum" sz="quarter" idx="12"/>
          </p:nvPr>
        </p:nvSpPr>
        <p:spPr bwMode="auto">
          <a:xfrm>
            <a:off x="8234363" y="1873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239494-D58C-4804-AD80-DA460F6E1905}" type="slidenum">
              <a:rPr lang="fr-FR" altLang="fr-FR" sz="1200" smtClean="0">
                <a:solidFill>
                  <a:srgbClr val="898989"/>
                </a:solidFill>
              </a:rPr>
              <a:pPr>
                <a:spcBef>
                  <a:spcPct val="0"/>
                </a:spcBef>
                <a:buFontTx/>
                <a:buNone/>
              </a:pPr>
              <a:t>248</a:t>
            </a:fld>
            <a:endParaRPr lang="fr-FR" altLang="fr-FR" sz="1200">
              <a:solidFill>
                <a:srgbClr val="898989"/>
              </a:solidFill>
            </a:endParaRPr>
          </a:p>
        </p:txBody>
      </p:sp>
      <p:pic>
        <p:nvPicPr>
          <p:cNvPr id="2" name="Image 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540190" y="4005065"/>
            <a:ext cx="2109253" cy="2636567"/>
          </a:xfrm>
          <a:prstGeom prst="rect">
            <a:avLst/>
          </a:prstGeom>
        </p:spPr>
      </p:pic>
      <p:pic>
        <p:nvPicPr>
          <p:cNvPr id="4" name="Image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6176" y="4005064"/>
            <a:ext cx="1740534" cy="2701219"/>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07952" y="584200"/>
            <a:ext cx="8856663" cy="42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defRPr/>
            </a:pPr>
            <a:r>
              <a:rPr lang="fr-FR" sz="1400" b="1" i="1" dirty="0">
                <a:latin typeface="Arial" panose="020B0604020202020204" pitchFamily="34" charset="0"/>
              </a:rPr>
              <a:t>Empilage</a:t>
            </a:r>
            <a:r>
              <a:rPr lang="fr-FR" sz="1400" dirty="0">
                <a:latin typeface="Arial" panose="020B0604020202020204" pitchFamily="34" charset="0"/>
              </a:rPr>
              <a:t> ou </a:t>
            </a:r>
            <a:r>
              <a:rPr lang="fr-FR" sz="1400" b="1" i="1" dirty="0">
                <a:latin typeface="Arial" panose="020B0604020202020204" pitchFamily="34" charset="0"/>
              </a:rPr>
              <a:t>lavage</a:t>
            </a:r>
            <a:r>
              <a:rPr lang="fr-FR" sz="1400" dirty="0">
                <a:latin typeface="Arial" panose="020B0604020202020204" pitchFamily="34" charset="0"/>
              </a:rPr>
              <a:t> : voir processus du blanchiment, en fin du document (Source : Larousse).</a:t>
            </a:r>
          </a:p>
          <a:p>
            <a:pPr algn="just" eaLnBrk="1" hangingPunct="1">
              <a:buNone/>
              <a:defRPr/>
            </a:pPr>
            <a:r>
              <a:rPr lang="fr-FR" sz="1400" b="1" i="1" dirty="0">
                <a:latin typeface="Arial" panose="020B0604020202020204" pitchFamily="34" charset="0"/>
              </a:rPr>
              <a:t>Emploi fictif </a:t>
            </a:r>
            <a:r>
              <a:rPr lang="fr-FR" sz="1400" dirty="0">
                <a:latin typeface="Arial" panose="020B0604020202020204" pitchFamily="34" charset="0"/>
              </a:rPr>
              <a:t>: On parle d'</a:t>
            </a:r>
            <a:r>
              <a:rPr lang="fr-FR" sz="1400" i="1" dirty="0">
                <a:latin typeface="Arial" panose="020B0604020202020204" pitchFamily="34" charset="0"/>
              </a:rPr>
              <a:t>emploi fictif</a:t>
            </a:r>
            <a:r>
              <a:rPr lang="fr-FR" sz="1400" dirty="0">
                <a:latin typeface="Arial" panose="020B0604020202020204" pitchFamily="34" charset="0"/>
              </a:rPr>
              <a:t> lorsqu'une personne perçoit une </a:t>
            </a:r>
            <a:r>
              <a:rPr lang="fr-FR" sz="1400" dirty="0">
                <a:latin typeface="Arial" panose="020B0604020202020204" pitchFamily="34" charset="0"/>
                <a:hlinkClick r:id="rId2" tooltip="Rémunération"/>
              </a:rPr>
              <a:t>rémunération</a:t>
            </a:r>
            <a:r>
              <a:rPr lang="fr-FR" sz="1400" dirty="0">
                <a:latin typeface="Arial" panose="020B0604020202020204" pitchFamily="34" charset="0"/>
              </a:rPr>
              <a:t> pour une activité qu'elle n'exerce pas, par exemple en poursuivant des activités </a:t>
            </a:r>
            <a:r>
              <a:rPr lang="fr-FR" sz="1400" dirty="0">
                <a:latin typeface="Arial" panose="020B0604020202020204" pitchFamily="34" charset="0"/>
                <a:hlinkClick r:id="rId3" tooltip="Partisan"/>
              </a:rPr>
              <a:t>partisanes</a:t>
            </a:r>
            <a:r>
              <a:rPr lang="fr-FR" sz="1400" dirty="0">
                <a:latin typeface="Arial" panose="020B0604020202020204" pitchFamily="34" charset="0"/>
              </a:rPr>
              <a:t> ou </a:t>
            </a:r>
            <a:r>
              <a:rPr lang="fr-FR" sz="1400" dirty="0">
                <a:latin typeface="Arial" panose="020B0604020202020204" pitchFamily="34" charset="0"/>
                <a:hlinkClick r:id="rId4" tooltip="Militant"/>
              </a:rPr>
              <a:t>militantes</a:t>
            </a:r>
            <a:r>
              <a:rPr lang="fr-FR" sz="1400" dirty="0">
                <a:latin typeface="Arial" panose="020B0604020202020204" pitchFamily="34" charset="0"/>
              </a:rPr>
              <a:t> au lieu d'effectuer le travail pour lequel elle est censée être rémunérée, ce qui est un </a:t>
            </a:r>
            <a:r>
              <a:rPr lang="fr-FR" sz="1400" dirty="0">
                <a:latin typeface="Arial" panose="020B0604020202020204" pitchFamily="34" charset="0"/>
                <a:hlinkClick r:id="rId5" tooltip="Délit pénal"/>
              </a:rPr>
              <a:t>délit</a:t>
            </a:r>
            <a:r>
              <a:rPr lang="fr-FR" sz="1400" dirty="0">
                <a:latin typeface="Arial" panose="020B0604020202020204" pitchFamily="34" charset="0"/>
              </a:rPr>
              <a:t>. L'emploi fictif a été une source très importante de </a:t>
            </a:r>
            <a:r>
              <a:rPr lang="fr-FR" sz="1400" dirty="0">
                <a:latin typeface="Arial" panose="020B0604020202020204" pitchFamily="34" charset="0"/>
                <a:hlinkClick r:id="rId6" tooltip="Financement occulte"/>
              </a:rPr>
              <a:t>financement occulte</a:t>
            </a:r>
            <a:r>
              <a:rPr lang="fr-FR" sz="1400" dirty="0">
                <a:latin typeface="Arial" panose="020B0604020202020204" pitchFamily="34" charset="0"/>
              </a:rPr>
              <a:t> des grands </a:t>
            </a:r>
            <a:r>
              <a:rPr lang="fr-FR" sz="1400" dirty="0">
                <a:latin typeface="Arial" panose="020B0604020202020204" pitchFamily="34" charset="0"/>
                <a:hlinkClick r:id="rId7" tooltip="Parti politique"/>
              </a:rPr>
              <a:t>partis politiques</a:t>
            </a:r>
            <a:r>
              <a:rPr lang="fr-FR" sz="1400" dirty="0">
                <a:latin typeface="Arial" panose="020B0604020202020204" pitchFamily="34" charset="0"/>
              </a:rPr>
              <a:t> en </a:t>
            </a:r>
            <a:r>
              <a:rPr lang="fr-FR" sz="1400" dirty="0">
                <a:latin typeface="Arial" panose="020B0604020202020204" pitchFamily="34" charset="0"/>
                <a:hlinkClick r:id="rId8" tooltip="France"/>
              </a:rPr>
              <a:t>France</a:t>
            </a:r>
            <a:r>
              <a:rPr lang="fr-FR" sz="1400" dirty="0">
                <a:latin typeface="Arial" panose="020B0604020202020204" pitchFamily="34" charset="0"/>
              </a:rPr>
              <a:t>, leur permettant de financer leurs activités et leurs permanents, entre autres. Parfois il a également été la source d'enrichissement personnel.</a:t>
            </a:r>
          </a:p>
          <a:p>
            <a:pPr algn="just" eaLnBrk="1" hangingPunct="1">
              <a:buNone/>
              <a:defRPr/>
            </a:pPr>
            <a:r>
              <a:rPr lang="fr-FR" sz="1400" b="1" i="1" dirty="0">
                <a:solidFill>
                  <a:schemeClr val="accent3">
                    <a:lumMod val="50000"/>
                  </a:schemeClr>
                </a:solidFill>
                <a:latin typeface="Arial" panose="020B0604020202020204" pitchFamily="34" charset="0"/>
              </a:rPr>
              <a:t>Enfumer</a:t>
            </a:r>
            <a:r>
              <a:rPr lang="fr-FR" sz="1400" dirty="0">
                <a:solidFill>
                  <a:schemeClr val="accent3">
                    <a:lumMod val="50000"/>
                  </a:schemeClr>
                </a:solidFill>
                <a:latin typeface="Arial" panose="020B0604020202020204" pitchFamily="34" charset="0"/>
              </a:rPr>
              <a:t> : </a:t>
            </a:r>
            <a:r>
              <a:rPr lang="fr-FR" sz="1400" i="1" dirty="0">
                <a:solidFill>
                  <a:schemeClr val="accent3">
                    <a:lumMod val="50000"/>
                  </a:schemeClr>
                </a:solidFill>
                <a:latin typeface="Arial" panose="020B0604020202020204" pitchFamily="34" charset="0"/>
              </a:rPr>
              <a:t>(</a:t>
            </a:r>
            <a:r>
              <a:rPr lang="fr-FR" sz="1400" i="1" dirty="0">
                <a:solidFill>
                  <a:schemeClr val="accent3">
                    <a:lumMod val="50000"/>
                  </a:schemeClr>
                </a:solidFill>
                <a:latin typeface="Arial" panose="020B0604020202020204" pitchFamily="34" charset="0"/>
                <a:hlinkClick r:id="rId9" tooltip="Annexe:Glossaire grammatical"/>
              </a:rPr>
              <a:t>Figuré</a:t>
            </a:r>
            <a:r>
              <a:rPr lang="fr-FR" sz="1400" i="1" dirty="0">
                <a:solidFill>
                  <a:schemeClr val="accent3">
                    <a:lumMod val="50000"/>
                  </a:schemeClr>
                </a:solidFill>
                <a:latin typeface="Arial" panose="020B0604020202020204" pitchFamily="34" charset="0"/>
              </a:rPr>
              <a:t>)</a:t>
            </a:r>
            <a:r>
              <a:rPr lang="fr-FR" sz="1400" dirty="0">
                <a:solidFill>
                  <a:schemeClr val="accent3">
                    <a:lumMod val="50000"/>
                  </a:schemeClr>
                </a:solidFill>
                <a:latin typeface="Arial" panose="020B0604020202020204" pitchFamily="34" charset="0"/>
              </a:rPr>
              <a:t> et </a:t>
            </a:r>
            <a:r>
              <a:rPr lang="fr-FR" sz="1400" i="1" dirty="0">
                <a:solidFill>
                  <a:schemeClr val="accent3">
                    <a:lumMod val="50000"/>
                  </a:schemeClr>
                </a:solidFill>
                <a:latin typeface="Arial" panose="020B0604020202020204" pitchFamily="34" charset="0"/>
              </a:rPr>
              <a:t>(</a:t>
            </a:r>
            <a:r>
              <a:rPr lang="fr-FR" sz="1400" i="1" dirty="0">
                <a:solidFill>
                  <a:schemeClr val="accent3">
                    <a:lumMod val="50000"/>
                  </a:schemeClr>
                </a:solidFill>
                <a:latin typeface="Arial" panose="020B0604020202020204" pitchFamily="34" charset="0"/>
                <a:hlinkClick r:id="rId9" tooltip="Annexe:Glossaire grammatical"/>
              </a:rPr>
              <a:t>Populaire</a:t>
            </a:r>
            <a:r>
              <a:rPr lang="fr-FR" sz="1400" i="1" dirty="0">
                <a:solidFill>
                  <a:schemeClr val="accent3">
                    <a:lumMod val="50000"/>
                  </a:schemeClr>
                </a:solidFill>
                <a:latin typeface="Arial" panose="020B0604020202020204" pitchFamily="34" charset="0"/>
              </a:rPr>
              <a:t>)</a:t>
            </a:r>
            <a:r>
              <a:rPr lang="fr-FR" sz="1400" dirty="0">
                <a:solidFill>
                  <a:schemeClr val="accent3">
                    <a:lumMod val="50000"/>
                  </a:schemeClr>
                </a:solidFill>
                <a:latin typeface="Arial" panose="020B0604020202020204" pitchFamily="34" charset="0"/>
              </a:rPr>
              <a:t> </a:t>
            </a:r>
            <a:r>
              <a:rPr lang="fr-FR" sz="1400" dirty="0">
                <a:solidFill>
                  <a:schemeClr val="accent3">
                    <a:lumMod val="50000"/>
                  </a:schemeClr>
                </a:solidFill>
                <a:latin typeface="Arial" panose="020B0604020202020204" pitchFamily="34" charset="0"/>
                <a:hlinkClick r:id="rId10" tooltip="chercher"/>
              </a:rPr>
              <a:t>Chercher</a:t>
            </a:r>
            <a:r>
              <a:rPr lang="fr-FR" sz="1400" dirty="0">
                <a:solidFill>
                  <a:schemeClr val="accent3">
                    <a:lumMod val="50000"/>
                  </a:schemeClr>
                </a:solidFill>
                <a:latin typeface="Arial" panose="020B0604020202020204" pitchFamily="34" charset="0"/>
              </a:rPr>
              <a:t> à </a:t>
            </a:r>
            <a:r>
              <a:rPr lang="fr-FR" sz="1400" dirty="0">
                <a:solidFill>
                  <a:schemeClr val="accent3">
                    <a:lumMod val="50000"/>
                  </a:schemeClr>
                </a:solidFill>
                <a:latin typeface="Arial" panose="020B0604020202020204" pitchFamily="34" charset="0"/>
                <a:hlinkClick r:id="rId11" tooltip="tromper"/>
              </a:rPr>
              <a:t>tromper</a:t>
            </a:r>
            <a:r>
              <a:rPr lang="fr-FR" sz="1400" dirty="0">
                <a:solidFill>
                  <a:schemeClr val="accent3">
                    <a:lumMod val="50000"/>
                  </a:schemeClr>
                </a:solidFill>
                <a:latin typeface="Arial" panose="020B0604020202020204" pitchFamily="34" charset="0"/>
              </a:rPr>
              <a:t>, à </a:t>
            </a:r>
            <a:r>
              <a:rPr lang="fr-FR" sz="1400" dirty="0">
                <a:solidFill>
                  <a:schemeClr val="accent3">
                    <a:lumMod val="50000"/>
                  </a:schemeClr>
                </a:solidFill>
                <a:latin typeface="Arial" panose="020B0604020202020204" pitchFamily="34" charset="0"/>
                <a:hlinkClick r:id="rId12" tooltip="mystifier"/>
              </a:rPr>
              <a:t>mystifier</a:t>
            </a:r>
            <a:r>
              <a:rPr lang="fr-FR" sz="1400" dirty="0">
                <a:solidFill>
                  <a:schemeClr val="accent3">
                    <a:lumMod val="50000"/>
                  </a:schemeClr>
                </a:solidFill>
                <a:latin typeface="Arial" panose="020B0604020202020204" pitchFamily="34" charset="0"/>
              </a:rPr>
              <a:t>, par des </a:t>
            </a:r>
            <a:r>
              <a:rPr lang="fr-FR" sz="1400" dirty="0">
                <a:solidFill>
                  <a:schemeClr val="accent3">
                    <a:lumMod val="50000"/>
                  </a:schemeClr>
                </a:solidFill>
                <a:latin typeface="Arial" panose="020B0604020202020204" pitchFamily="34" charset="0"/>
                <a:hlinkClick r:id="rId13" tooltip="parole"/>
              </a:rPr>
              <a:t>paroles</a:t>
            </a:r>
            <a:r>
              <a:rPr lang="fr-FR" sz="1400" dirty="0">
                <a:solidFill>
                  <a:schemeClr val="accent3">
                    <a:lumMod val="50000"/>
                  </a:schemeClr>
                </a:solidFill>
                <a:latin typeface="Arial" panose="020B0604020202020204" pitchFamily="34" charset="0"/>
              </a:rPr>
              <a:t> ou des </a:t>
            </a:r>
            <a:r>
              <a:rPr lang="fr-FR" sz="1400" dirty="0">
                <a:solidFill>
                  <a:schemeClr val="accent3">
                    <a:lumMod val="50000"/>
                  </a:schemeClr>
                </a:solidFill>
                <a:latin typeface="Arial" panose="020B0604020202020204" pitchFamily="34" charset="0"/>
                <a:hlinkClick r:id="rId14" tooltip="action"/>
              </a:rPr>
              <a:t>actions</a:t>
            </a:r>
            <a:r>
              <a:rPr lang="fr-FR" sz="1400" dirty="0">
                <a:solidFill>
                  <a:schemeClr val="accent3">
                    <a:lumMod val="50000"/>
                  </a:schemeClr>
                </a:solidFill>
                <a:latin typeface="Arial" panose="020B0604020202020204" pitchFamily="34" charset="0"/>
              </a:rPr>
              <a:t> </a:t>
            </a:r>
            <a:r>
              <a:rPr lang="fr-FR" sz="1400" dirty="0">
                <a:solidFill>
                  <a:schemeClr val="accent3">
                    <a:lumMod val="50000"/>
                  </a:schemeClr>
                </a:solidFill>
                <a:latin typeface="Arial" panose="020B0604020202020204" pitchFamily="34" charset="0"/>
                <a:hlinkClick r:id="rId15" tooltip="dilatoire"/>
              </a:rPr>
              <a:t>dilatoires</a:t>
            </a:r>
            <a:r>
              <a:rPr lang="fr-FR" sz="1400" dirty="0">
                <a:solidFill>
                  <a:schemeClr val="accent3">
                    <a:lumMod val="50000"/>
                  </a:schemeClr>
                </a:solidFill>
                <a:latin typeface="Arial" panose="020B0604020202020204" pitchFamily="34" charset="0"/>
              </a:rPr>
              <a:t>.</a:t>
            </a:r>
          </a:p>
          <a:p>
            <a:pPr algn="just" eaLnBrk="1" hangingPunct="1">
              <a:spcBef>
                <a:spcPct val="0"/>
              </a:spcBef>
              <a:buFontTx/>
              <a:buNone/>
            </a:pPr>
            <a:r>
              <a:rPr lang="fr-FR" altLang="fr-FR" sz="1400" b="1" i="1" dirty="0">
                <a:latin typeface="Arial" panose="020B0604020202020204" pitchFamily="34" charset="0"/>
              </a:rPr>
              <a:t>Enveloppe brune</a:t>
            </a:r>
            <a:r>
              <a:rPr lang="fr-FR" altLang="fr-FR" sz="1400" dirty="0">
                <a:latin typeface="Arial" panose="020B0604020202020204" pitchFamily="34" charset="0"/>
              </a:rPr>
              <a:t> : Au </a:t>
            </a:r>
            <a:r>
              <a:rPr lang="fr-FR" altLang="fr-FR" sz="1400" dirty="0">
                <a:latin typeface="Arial" panose="020B0604020202020204" pitchFamily="34" charset="0"/>
                <a:hlinkClick r:id="rId16" tooltip="Québec"/>
              </a:rPr>
              <a:t>Québec</a:t>
            </a:r>
            <a:r>
              <a:rPr lang="fr-FR" altLang="fr-FR" sz="1400" dirty="0">
                <a:latin typeface="Arial" panose="020B0604020202020204" pitchFamily="34" charset="0"/>
              </a:rPr>
              <a:t>, le terme </a:t>
            </a:r>
            <a:r>
              <a:rPr lang="fr-FR" altLang="fr-FR" sz="1400" i="1" dirty="0">
                <a:latin typeface="Arial" panose="020B0604020202020204" pitchFamily="34" charset="0"/>
              </a:rPr>
              <a:t>enveloppe brune</a:t>
            </a:r>
            <a:r>
              <a:rPr lang="fr-FR" altLang="fr-FR" sz="1400" dirty="0">
                <a:latin typeface="Arial" panose="020B0604020202020204" pitchFamily="34" charset="0"/>
              </a:rPr>
              <a:t> est passé dans le langage courant pour désigner un pot de vin, et ce, à partir de </a:t>
            </a:r>
            <a:r>
              <a:rPr lang="fr-FR" altLang="fr-FR" sz="1400" dirty="0">
                <a:latin typeface="Arial" panose="020B0604020202020204" pitchFamily="34" charset="0"/>
                <a:hlinkClick r:id="rId17" tooltip="2012"/>
              </a:rPr>
              <a:t>2012</a:t>
            </a:r>
            <a:r>
              <a:rPr lang="fr-FR" altLang="fr-FR" sz="1400" dirty="0">
                <a:latin typeface="Arial" panose="020B0604020202020204" pitchFamily="34" charset="0"/>
              </a:rPr>
              <a:t>. En effet, les témoins de la </a:t>
            </a:r>
            <a:r>
              <a:rPr lang="fr-FR" altLang="fr-FR" sz="1400" dirty="0">
                <a:latin typeface="Arial" panose="020B0604020202020204" pitchFamily="34" charset="0"/>
                <a:hlinkClick r:id="rId18" tooltip="Commission d'enquête sur l'octroi et la gestion des contrats publics dans l'industrie de la construction"/>
              </a:rPr>
              <a:t>Commission Charbonneau</a:t>
            </a:r>
            <a:r>
              <a:rPr lang="fr-FR" altLang="fr-FR" sz="1400" dirty="0">
                <a:latin typeface="Arial" panose="020B0604020202020204" pitchFamily="34" charset="0"/>
              </a:rPr>
              <a:t> ont tellement souvent mentionné le fait de donner des pots de vin sous forme d'argent dans des enveloppes brunes que l'expression s'est popularisée.</a:t>
            </a:r>
          </a:p>
          <a:p>
            <a:pPr algn="just" eaLnBrk="1" hangingPunct="1">
              <a:spcBef>
                <a:spcPct val="0"/>
              </a:spcBef>
              <a:buFontTx/>
              <a:buNone/>
            </a:pPr>
            <a:r>
              <a:rPr lang="fr-FR" altLang="fr-FR" sz="1400" b="1" i="1" dirty="0">
                <a:latin typeface="Arial" panose="020B0604020202020204" pitchFamily="34" charset="0"/>
              </a:rPr>
              <a:t>Esclavage</a:t>
            </a:r>
            <a:r>
              <a:rPr lang="fr-FR" altLang="fr-FR" sz="1400" dirty="0">
                <a:latin typeface="Arial" panose="020B0604020202020204" pitchFamily="34" charset="0"/>
              </a:rPr>
              <a:t> : État, </a:t>
            </a:r>
            <a:r>
              <a:rPr lang="fr-FR" altLang="fr-FR" sz="1400" dirty="0">
                <a:latin typeface="Arial" panose="020B0604020202020204" pitchFamily="34" charset="0"/>
                <a:hlinkClick r:id="rId19" tooltip="condition"/>
              </a:rPr>
              <a:t>condition</a:t>
            </a:r>
            <a:r>
              <a:rPr lang="fr-FR" altLang="fr-FR" sz="1400" dirty="0">
                <a:latin typeface="Arial" panose="020B0604020202020204" pitchFamily="34" charset="0"/>
              </a:rPr>
              <a:t> d’un </a:t>
            </a:r>
            <a:r>
              <a:rPr lang="fr-FR" altLang="fr-FR" sz="1400" dirty="0">
                <a:latin typeface="Arial" panose="020B0604020202020204" pitchFamily="34" charset="0"/>
                <a:hlinkClick r:id="rId20" tooltip="esclave"/>
              </a:rPr>
              <a:t>esclave</a:t>
            </a:r>
            <a:r>
              <a:rPr lang="fr-FR" altLang="fr-FR" sz="1400" dirty="0">
                <a:latin typeface="Arial" panose="020B0604020202020204" pitchFamily="34" charset="0"/>
              </a:rPr>
              <a:t>. </a:t>
            </a:r>
            <a:r>
              <a:rPr lang="fr-FR" altLang="fr-FR" sz="1400" i="1" dirty="0">
                <a:latin typeface="Arial" panose="020B0604020202020204" pitchFamily="34" charset="0"/>
              </a:rPr>
              <a:t>Les planteurs faisaient le choix d’une main d’œuvre servile parce qu’elle leur paraissait plus rentable économiquement que de le faire le choix d’une main d’œuvre libre. </a:t>
            </a:r>
            <a:r>
              <a:rPr lang="fr-FR" altLang="fr-FR" sz="1400" dirty="0"/>
              <a:t>S'agissant des plantations françaises des Antilles à l’apogée du prix du sucre, Paul </a:t>
            </a:r>
            <a:r>
              <a:rPr lang="fr-FR" altLang="fr-FR" sz="1400" dirty="0" err="1"/>
              <a:t>Butel</a:t>
            </a:r>
            <a:r>
              <a:rPr lang="fr-FR" altLang="fr-FR" sz="1400" dirty="0"/>
              <a:t> estime que le taux de profit des planteurs oscille entre 15 et 20 %</a:t>
            </a:r>
            <a:r>
              <a:rPr lang="fr-FR" altLang="fr-FR" sz="1400" baseline="30000" dirty="0">
                <a:hlinkClick r:id="rId21"/>
              </a:rPr>
              <a:t>51</a:t>
            </a:r>
            <a:r>
              <a:rPr lang="fr-FR" altLang="fr-FR" sz="1400" dirty="0"/>
              <a:t>.</a:t>
            </a:r>
            <a:endParaRPr lang="fr-FR" altLang="fr-FR" sz="1400" i="1" dirty="0">
              <a:latin typeface="Arial" panose="020B0604020202020204" pitchFamily="34" charset="0"/>
            </a:endParaRPr>
          </a:p>
          <a:p>
            <a:pPr algn="just" eaLnBrk="1" hangingPunct="1">
              <a:spcBef>
                <a:spcPct val="0"/>
              </a:spcBef>
              <a:buFontTx/>
              <a:buNone/>
            </a:pPr>
            <a:r>
              <a:rPr lang="fr-FR" altLang="fr-FR" sz="1400" b="1" i="1" dirty="0">
                <a:latin typeface="Arial" panose="020B0604020202020204" pitchFamily="34" charset="0"/>
              </a:rPr>
              <a:t>Esclave</a:t>
            </a:r>
            <a:r>
              <a:rPr lang="fr-FR" altLang="fr-FR" sz="1400" dirty="0">
                <a:latin typeface="Arial" panose="020B0604020202020204" pitchFamily="34" charset="0"/>
              </a:rPr>
              <a:t> : a) Celui ou celle qui par sa </a:t>
            </a:r>
            <a:r>
              <a:rPr lang="fr-FR" altLang="fr-FR" sz="1400" dirty="0">
                <a:latin typeface="Arial" panose="020B0604020202020204" pitchFamily="34" charset="0"/>
                <a:hlinkClick r:id="rId22" tooltip="naissance"/>
              </a:rPr>
              <a:t>naissance</a:t>
            </a:r>
            <a:r>
              <a:rPr lang="fr-FR" altLang="fr-FR" sz="1400" dirty="0">
                <a:latin typeface="Arial" panose="020B0604020202020204" pitchFamily="34" charset="0"/>
              </a:rPr>
              <a:t> n’est pas de </a:t>
            </a:r>
            <a:r>
              <a:rPr lang="fr-FR" altLang="fr-FR" sz="1400" dirty="0">
                <a:latin typeface="Arial" panose="020B0604020202020204" pitchFamily="34" charset="0"/>
                <a:hlinkClick r:id="rId19" tooltip="condition"/>
              </a:rPr>
              <a:t>condition</a:t>
            </a:r>
            <a:r>
              <a:rPr lang="fr-FR" altLang="fr-FR" sz="1400" dirty="0">
                <a:latin typeface="Arial" panose="020B0604020202020204" pitchFamily="34" charset="0"/>
              </a:rPr>
              <a:t> </a:t>
            </a:r>
            <a:r>
              <a:rPr lang="fr-FR" altLang="fr-FR" sz="1400" dirty="0">
                <a:latin typeface="Arial" panose="020B0604020202020204" pitchFamily="34" charset="0"/>
                <a:hlinkClick r:id="rId23" tooltip="libre"/>
              </a:rPr>
              <a:t>libre</a:t>
            </a:r>
            <a:r>
              <a:rPr lang="fr-FR" altLang="fr-FR" sz="1400" dirty="0">
                <a:latin typeface="Arial" panose="020B0604020202020204" pitchFamily="34" charset="0"/>
              </a:rPr>
              <a:t> ou que la </a:t>
            </a:r>
            <a:r>
              <a:rPr lang="fr-FR" altLang="fr-FR" sz="1400" dirty="0">
                <a:latin typeface="Arial" panose="020B0604020202020204" pitchFamily="34" charset="0"/>
                <a:hlinkClick r:id="rId24" tooltip="violence"/>
              </a:rPr>
              <a:t>violence</a:t>
            </a:r>
            <a:r>
              <a:rPr lang="fr-FR" altLang="fr-FR" sz="1400" dirty="0">
                <a:latin typeface="Arial" panose="020B0604020202020204" pitchFamily="34" charset="0"/>
              </a:rPr>
              <a:t> </a:t>
            </a:r>
            <a:r>
              <a:rPr lang="fr-FR" altLang="fr-FR" sz="1400" dirty="0">
                <a:latin typeface="Arial" panose="020B0604020202020204" pitchFamily="34" charset="0"/>
                <a:hlinkClick r:id="rId25" tooltip="mettre"/>
              </a:rPr>
              <a:t>a mis</a:t>
            </a:r>
            <a:r>
              <a:rPr lang="fr-FR" altLang="fr-FR" sz="1400" dirty="0">
                <a:latin typeface="Arial" panose="020B0604020202020204" pitchFamily="34" charset="0"/>
              </a:rPr>
              <a:t> </a:t>
            </a:r>
            <a:r>
              <a:rPr lang="fr-FR" altLang="fr-FR" sz="1400" dirty="0">
                <a:latin typeface="Arial" panose="020B0604020202020204" pitchFamily="34" charset="0"/>
                <a:hlinkClick r:id="rId26" tooltip="sous"/>
              </a:rPr>
              <a:t>sous</a:t>
            </a:r>
            <a:r>
              <a:rPr lang="fr-FR" altLang="fr-FR" sz="1400" dirty="0">
                <a:latin typeface="Arial" panose="020B0604020202020204" pitchFamily="34" charset="0"/>
              </a:rPr>
              <a:t> la </a:t>
            </a:r>
            <a:r>
              <a:rPr lang="fr-FR" altLang="fr-FR" sz="1400" dirty="0">
                <a:latin typeface="Arial" panose="020B0604020202020204" pitchFamily="34" charset="0"/>
                <a:hlinkClick r:id="rId27" tooltip="puissance"/>
              </a:rPr>
              <a:t>puissance</a:t>
            </a:r>
            <a:r>
              <a:rPr lang="fr-FR" altLang="fr-FR" sz="1400" dirty="0">
                <a:latin typeface="Arial" panose="020B0604020202020204" pitchFamily="34" charset="0"/>
              </a:rPr>
              <a:t> </a:t>
            </a:r>
            <a:r>
              <a:rPr lang="fr-FR" altLang="fr-FR" sz="1400" dirty="0">
                <a:latin typeface="Arial" panose="020B0604020202020204" pitchFamily="34" charset="0"/>
                <a:hlinkClick r:id="rId28" tooltip="absolu"/>
              </a:rPr>
              <a:t>absolue</a:t>
            </a:r>
            <a:r>
              <a:rPr lang="fr-FR" altLang="fr-FR" sz="1400" dirty="0">
                <a:latin typeface="Arial" panose="020B0604020202020204" pitchFamily="34" charset="0"/>
              </a:rPr>
              <a:t> d’un </a:t>
            </a:r>
            <a:r>
              <a:rPr lang="fr-FR" altLang="fr-FR" sz="1400" dirty="0">
                <a:latin typeface="Arial" panose="020B0604020202020204" pitchFamily="34" charset="0"/>
                <a:hlinkClick r:id="rId29" tooltip="maître"/>
              </a:rPr>
              <a:t>maître</a:t>
            </a:r>
            <a:r>
              <a:rPr lang="fr-FR" altLang="fr-FR" sz="1400" dirty="0">
                <a:latin typeface="Arial" panose="020B0604020202020204" pitchFamily="34" charset="0"/>
              </a:rPr>
              <a:t>. b) </a:t>
            </a:r>
            <a:r>
              <a:rPr lang="fr-FR" altLang="fr-FR" sz="1400" i="1" dirty="0">
                <a:latin typeface="Arial" panose="020B0604020202020204" pitchFamily="34" charset="0"/>
              </a:rPr>
              <a:t>(</a:t>
            </a:r>
            <a:r>
              <a:rPr lang="fr-FR" altLang="fr-FR" sz="1400" i="1" dirty="0">
                <a:latin typeface="Arial" panose="020B0604020202020204" pitchFamily="34" charset="0"/>
                <a:hlinkClick r:id="rId9" tooltip="Annexe:Glossaire grammatical"/>
              </a:rPr>
              <a:t>Par hyperbole</a:t>
            </a:r>
            <a:r>
              <a:rPr lang="fr-FR" altLang="fr-FR" sz="1400" i="1" dirty="0">
                <a:latin typeface="Arial" panose="020B0604020202020204" pitchFamily="34" charset="0"/>
              </a:rPr>
              <a:t>)</a:t>
            </a:r>
            <a:r>
              <a:rPr lang="fr-FR" altLang="fr-FR" sz="1400" dirty="0">
                <a:latin typeface="Arial" panose="020B0604020202020204" pitchFamily="34" charset="0"/>
              </a:rPr>
              <a:t> </a:t>
            </a:r>
            <a:r>
              <a:rPr lang="fr-FR" altLang="fr-FR" sz="1400" dirty="0">
                <a:latin typeface="Arial" panose="020B0604020202020204" pitchFamily="34" charset="0"/>
                <a:hlinkClick r:id="rId30" tooltip="prolétaire"/>
              </a:rPr>
              <a:t>Prolétaire</a:t>
            </a:r>
            <a:r>
              <a:rPr lang="fr-FR" altLang="fr-FR" sz="1400" dirty="0">
                <a:latin typeface="Arial" panose="020B0604020202020204" pitchFamily="34" charset="0"/>
              </a:rPr>
              <a:t> </a:t>
            </a:r>
            <a:r>
              <a:rPr lang="fr-FR" altLang="fr-FR" sz="1400" dirty="0">
                <a:latin typeface="Arial" panose="020B0604020202020204" pitchFamily="34" charset="0"/>
                <a:hlinkClick r:id="rId31" tooltip="opprimé"/>
              </a:rPr>
              <a:t>opprimé</a:t>
            </a:r>
            <a:r>
              <a:rPr lang="fr-FR" altLang="fr-FR" sz="1400" dirty="0">
                <a:latin typeface="Arial" panose="020B0604020202020204" pitchFamily="34" charset="0"/>
              </a:rPr>
              <a:t> et </a:t>
            </a:r>
            <a:r>
              <a:rPr lang="fr-FR" altLang="fr-FR" sz="1400" dirty="0">
                <a:latin typeface="Arial" panose="020B0604020202020204" pitchFamily="34" charset="0"/>
                <a:hlinkClick r:id="rId32" tooltip="exploité"/>
              </a:rPr>
              <a:t>exploité</a:t>
            </a:r>
            <a:r>
              <a:rPr lang="fr-FR" altLang="fr-FR" sz="1400" dirty="0">
                <a:latin typeface="Arial" panose="020B0604020202020204" pitchFamily="34" charset="0"/>
              </a:rPr>
              <a:t>.</a:t>
            </a:r>
          </a:p>
          <a:p>
            <a:pPr algn="just" eaLnBrk="1" hangingPunct="1">
              <a:spcBef>
                <a:spcPct val="0"/>
              </a:spcBef>
              <a:buFontTx/>
              <a:buNone/>
            </a:pPr>
            <a:r>
              <a:rPr lang="fr-FR" altLang="fr-FR" sz="1400" b="1" i="1" dirty="0">
                <a:latin typeface="Arial" panose="020B0604020202020204" pitchFamily="34" charset="0"/>
              </a:rPr>
              <a:t>Etat policier </a:t>
            </a:r>
            <a:r>
              <a:rPr lang="fr-FR" altLang="fr-FR" sz="1400" dirty="0">
                <a:latin typeface="Arial" panose="020B0604020202020204" pitchFamily="34" charset="0"/>
              </a:rPr>
              <a:t>: Régime dans lequel les autorités ont une grande liberté de décision concernant les citoyens. L'état policier s'appuie sur la police pour surveiller la population et les éventuels opposants. </a:t>
            </a:r>
          </a:p>
        </p:txBody>
      </p:sp>
      <p:sp>
        <p:nvSpPr>
          <p:cNvPr id="210947"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0948"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31FB43-A4B0-4058-9092-09CE88CF5B44}" type="slidenum">
              <a:rPr lang="fr-FR" altLang="fr-FR" sz="1200" smtClean="0">
                <a:solidFill>
                  <a:srgbClr val="898989"/>
                </a:solidFill>
              </a:rPr>
              <a:pPr>
                <a:spcBef>
                  <a:spcPct val="0"/>
                </a:spcBef>
                <a:buFontTx/>
                <a:buNone/>
              </a:pPr>
              <a:t>249</a:t>
            </a:fld>
            <a:endParaRPr lang="fr-FR" altLang="fr-FR" sz="1200">
              <a:solidFill>
                <a:srgbClr val="898989"/>
              </a:solidFill>
            </a:endParaRPr>
          </a:p>
        </p:txBody>
      </p:sp>
      <p:sp>
        <p:nvSpPr>
          <p:cNvPr id="210949" name="Rectangle 5"/>
          <p:cNvSpPr>
            <a:spLocks noChangeArrowheads="1"/>
          </p:cNvSpPr>
          <p:nvPr/>
        </p:nvSpPr>
        <p:spPr bwMode="auto">
          <a:xfrm>
            <a:off x="107951" y="18891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210950" name="Image 8" descr="enveloppeBrune.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534152" y="5011489"/>
            <a:ext cx="2430463" cy="172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1" name="Image 1"/>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4536283" y="5046415"/>
            <a:ext cx="1739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7951" y="4797152"/>
            <a:ext cx="4428332" cy="1892826"/>
          </a:xfrm>
          <a:prstGeom prst="rect">
            <a:avLst/>
          </a:prstGeom>
          <a:noFill/>
        </p:spPr>
        <p:txBody>
          <a:bodyPr wrap="square" rtlCol="0">
            <a:spAutoFit/>
          </a:bodyPr>
          <a:lstStyle/>
          <a:p>
            <a:pPr algn="just"/>
            <a:r>
              <a:rPr lang="fr-FR" sz="1300" dirty="0">
                <a:hlinkClick r:id="rId35" tooltip="État"/>
              </a:rPr>
              <a:t>État</a:t>
            </a:r>
            <a:r>
              <a:rPr lang="fr-FR" sz="1300" dirty="0"/>
              <a:t> qui, pour maintenir et faire respecter les prérogatives du </a:t>
            </a:r>
            <a:r>
              <a:rPr lang="fr-FR" sz="1300" dirty="0">
                <a:hlinkClick r:id="rId36" tooltip="Pouvoir politique"/>
              </a:rPr>
              <a:t>pouvoir politique</a:t>
            </a:r>
            <a:r>
              <a:rPr lang="fr-FR" sz="1300" dirty="0"/>
              <a:t>, utilise la </a:t>
            </a:r>
            <a:r>
              <a:rPr lang="fr-FR" sz="1300" dirty="0">
                <a:hlinkClick r:id="rId37" tooltip="Police (institution)"/>
              </a:rPr>
              <a:t>police</a:t>
            </a:r>
            <a:r>
              <a:rPr lang="fr-FR" sz="1300" dirty="0"/>
              <a:t>, en particulier la </a:t>
            </a:r>
            <a:r>
              <a:rPr lang="fr-FR" sz="1300" dirty="0">
                <a:hlinkClick r:id="rId38" tooltip="Service secret"/>
              </a:rPr>
              <a:t>police secrète</a:t>
            </a:r>
            <a:r>
              <a:rPr lang="fr-FR" sz="1300" dirty="0"/>
              <a:t>, et de manière générale la surveillance policière grâce notamment aux </a:t>
            </a:r>
            <a:r>
              <a:rPr lang="fr-FR" sz="1300" dirty="0">
                <a:hlinkClick r:id="rId39" tooltip="Fichage des populations"/>
              </a:rPr>
              <a:t>fichiers policiers</a:t>
            </a:r>
            <a:r>
              <a:rPr lang="fr-FR" sz="1300" dirty="0"/>
              <a:t> allant jusqu’à faire usage de moyens violents et arbitraires si nécessaire. Dans un tel État, la police n’est pas soumise aux règles de l’</a:t>
            </a:r>
            <a:r>
              <a:rPr lang="fr-FR" sz="1300" dirty="0">
                <a:hlinkClick r:id="rId40" tooltip="État de droit"/>
              </a:rPr>
              <a:t>État de droit</a:t>
            </a:r>
            <a:r>
              <a:rPr lang="fr-FR" sz="1300" dirty="0"/>
              <a:t>. Dérive vers lequel vont les présidents paranoïaques ou corrompus (voir  </a:t>
            </a:r>
            <a:r>
              <a:rPr lang="fr-FR" sz="1300" dirty="0">
                <a:hlinkClick r:id="rId41" tooltip="République bananière"/>
              </a:rPr>
              <a:t>république bananière</a:t>
            </a:r>
            <a:r>
              <a:rPr lang="fr-FR" sz="1300" dirty="0"/>
              <a:t>, paranoïa).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3132139" y="11747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531" name="Espace réservé du numéro de diapositive 2"/>
          <p:cNvSpPr txBox="1">
            <a:spLocks/>
          </p:cNvSpPr>
          <p:nvPr/>
        </p:nvSpPr>
        <p:spPr bwMode="auto">
          <a:xfrm>
            <a:off x="107952" y="117475"/>
            <a:ext cx="5873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BB6753F-E249-4EF9-8EEC-44CB258BDF5A}" type="slidenum">
              <a:rPr lang="fr-FR" altLang="fr-FR" sz="1200">
                <a:solidFill>
                  <a:srgbClr val="898989"/>
                </a:solidFill>
              </a:rPr>
              <a:pPr algn="r" eaLnBrk="1" hangingPunct="1">
                <a:spcBef>
                  <a:spcPct val="0"/>
                </a:spcBef>
                <a:buFontTx/>
                <a:buNone/>
              </a:pPr>
              <a:t>25</a:t>
            </a:fld>
            <a:endParaRPr lang="fr-FR" altLang="fr-FR" sz="1200">
              <a:solidFill>
                <a:srgbClr val="898989"/>
              </a:solidFill>
            </a:endParaRPr>
          </a:p>
        </p:txBody>
      </p:sp>
      <p:sp>
        <p:nvSpPr>
          <p:cNvPr id="22532" name="Text Box 5"/>
          <p:cNvSpPr txBox="1">
            <a:spLocks noChangeArrowheads="1"/>
          </p:cNvSpPr>
          <p:nvPr/>
        </p:nvSpPr>
        <p:spPr bwMode="auto">
          <a:xfrm>
            <a:off x="107952" y="549275"/>
            <a:ext cx="8856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 et fin (?))</a:t>
            </a:r>
          </a:p>
        </p:txBody>
      </p:sp>
      <p:sp>
        <p:nvSpPr>
          <p:cNvPr id="22533" name="ZoneTexte 8"/>
          <p:cNvSpPr txBox="1">
            <a:spLocks noChangeArrowheads="1"/>
          </p:cNvSpPr>
          <p:nvPr/>
        </p:nvSpPr>
        <p:spPr bwMode="auto">
          <a:xfrm>
            <a:off x="107952" y="917575"/>
            <a:ext cx="88566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u="sng" dirty="0">
                <a:latin typeface="Arial" panose="020B0604020202020204" pitchFamily="34" charset="0"/>
              </a:rPr>
              <a:t>La corruption au sein d’associations ou d’ONG</a:t>
            </a:r>
            <a:r>
              <a:rPr lang="fr-FR" altLang="fr-FR" sz="1400" dirty="0">
                <a:latin typeface="Arial" panose="020B0604020202020204" pitchFamily="34" charset="0"/>
              </a:rPr>
              <a:t> (suite) : </a:t>
            </a:r>
            <a:endParaRPr lang="fr-FR" altLang="fr-FR" sz="1400" u="sng"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i="1" dirty="0">
                <a:latin typeface="Arial" panose="020B0604020202020204" pitchFamily="34" charset="0"/>
              </a:rPr>
              <a:t>Témoignage de l’auteur (suite et fin) </a:t>
            </a:r>
            <a:r>
              <a:rPr lang="fr-FR" altLang="fr-FR" sz="1400" dirty="0">
                <a:latin typeface="Arial" panose="020B0604020202020204" pitchFamily="34" charset="0"/>
              </a:rPr>
              <a:t>:</a:t>
            </a:r>
          </a:p>
        </p:txBody>
      </p:sp>
      <p:sp>
        <p:nvSpPr>
          <p:cNvPr id="7" name="Rectangle 5"/>
          <p:cNvSpPr>
            <a:spLocks noChangeArrowheads="1"/>
          </p:cNvSpPr>
          <p:nvPr/>
        </p:nvSpPr>
        <p:spPr bwMode="auto">
          <a:xfrm>
            <a:off x="60327" y="1773239"/>
            <a:ext cx="62087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fr-FR" altLang="fr-FR" sz="1400" dirty="0">
                <a:solidFill>
                  <a:srgbClr val="002060"/>
                </a:solidFill>
                <a:latin typeface="+mn-lt"/>
              </a:rPr>
              <a:t>(suite du récit) Le responsable de cette association, disant que </a:t>
            </a:r>
            <a:r>
              <a:rPr lang="fr-FR" altLang="fr-FR" sz="1400" i="1" dirty="0">
                <a:solidFill>
                  <a:srgbClr val="002060"/>
                </a:solidFill>
                <a:latin typeface="+mn-lt"/>
              </a:rPr>
              <a:t>ne disposant pas de local sécurisé </a:t>
            </a:r>
            <a:r>
              <a:rPr lang="fr-FR" altLang="fr-FR" sz="1400" dirty="0">
                <a:solidFill>
                  <a:srgbClr val="002060"/>
                </a:solidFill>
                <a:latin typeface="+mn-lt"/>
              </a:rPr>
              <a:t>et ayant une crainte terrible que ce lot de tablettes soient volées, refuse que les tablettes soient présentées aux membres de l’association. </a:t>
            </a:r>
            <a:r>
              <a:rPr lang="fr-FR" altLang="fr-FR" sz="1400" dirty="0">
                <a:latin typeface="+mn-lt"/>
              </a:rPr>
              <a:t> </a:t>
            </a:r>
            <a:r>
              <a:rPr lang="fr-FR" altLang="fr-FR" sz="1400" dirty="0">
                <a:solidFill>
                  <a:srgbClr val="002060"/>
                </a:solidFill>
                <a:latin typeface="+mn-lt"/>
              </a:rPr>
              <a:t>De retour en France, ce directeur ne donnant de nouvelles de ce matériel, devient même menaçant. </a:t>
            </a:r>
            <a:r>
              <a:rPr lang="fr-FR" sz="1400" dirty="0">
                <a:solidFill>
                  <a:srgbClr val="002060"/>
                </a:solidFill>
                <a:latin typeface="+mn-lt"/>
              </a:rPr>
              <a:t>: « </a:t>
            </a:r>
            <a:r>
              <a:rPr lang="fr-FR" sz="1400" b="1" i="1" dirty="0">
                <a:latin typeface="+mn-lt"/>
              </a:rPr>
              <a:t>Oui c'est l'heure, je vais te réduire à zéro. Tu peux signer tous les contrats diabolique de ce monde </a:t>
            </a:r>
            <a:r>
              <a:rPr lang="fr-FR" sz="1400" dirty="0">
                <a:solidFill>
                  <a:srgbClr val="002060"/>
                </a:solidFill>
                <a:latin typeface="+mn-lt"/>
              </a:rPr>
              <a:t>[…]</a:t>
            </a:r>
            <a:r>
              <a:rPr lang="fr-FR" sz="1400" dirty="0">
                <a:latin typeface="+mn-lt"/>
              </a:rPr>
              <a:t> </a:t>
            </a:r>
            <a:r>
              <a:rPr lang="fr-FR" sz="1400" b="1" i="1" dirty="0">
                <a:latin typeface="+mn-lt"/>
              </a:rPr>
              <a:t>mon Dieu</a:t>
            </a:r>
            <a:r>
              <a:rPr lang="fr-FR" sz="1400" i="1" dirty="0">
                <a:latin typeface="+mn-lt"/>
              </a:rPr>
              <a:t> que j'adore du fond de mon cœur </a:t>
            </a:r>
            <a:r>
              <a:rPr lang="fr-FR" sz="1400" b="1" i="1" dirty="0">
                <a:latin typeface="+mn-lt"/>
              </a:rPr>
              <a:t>te prendra en charge</a:t>
            </a:r>
            <a:r>
              <a:rPr lang="fr-FR" sz="1400" i="1" dirty="0">
                <a:latin typeface="+mn-lt"/>
              </a:rPr>
              <a:t>. Si tu ne rebrousses pas chemin, </a:t>
            </a:r>
            <a:r>
              <a:rPr lang="fr-FR" sz="1400" b="1" i="1" dirty="0">
                <a:latin typeface="+mn-lt"/>
              </a:rPr>
              <a:t>tu vas le regretter à jamais. Je te le jure</a:t>
            </a:r>
            <a:r>
              <a:rPr lang="fr-FR" sz="1400" i="1" dirty="0">
                <a:latin typeface="+mn-lt"/>
              </a:rPr>
              <a:t> </a:t>
            </a:r>
            <a:r>
              <a:rPr lang="fr-FR" sz="1400" b="1" i="1" dirty="0">
                <a:latin typeface="+mn-lt"/>
              </a:rPr>
              <a:t>car j'ai un Dieu qui prend ma défense</a:t>
            </a:r>
            <a:r>
              <a:rPr lang="fr-FR" sz="1400" dirty="0">
                <a:latin typeface="+mn-lt"/>
              </a:rPr>
              <a:t> ».</a:t>
            </a:r>
            <a:r>
              <a:rPr lang="fr-FR" sz="1400" dirty="0">
                <a:solidFill>
                  <a:srgbClr val="002060"/>
                </a:solidFill>
                <a:latin typeface="+mn-lt"/>
              </a:rPr>
              <a:t> Conclusion : </a:t>
            </a:r>
            <a:r>
              <a:rPr lang="fr-FR" altLang="fr-FR" sz="1400" dirty="0">
                <a:solidFill>
                  <a:srgbClr val="002060"/>
                </a:solidFill>
                <a:latin typeface="+mn-lt"/>
              </a:rPr>
              <a:t>Ce matériel aura probablement été certainement détourné, par cet escroc de « haut vol », « diaboliquement » intelligent (pour ne pas dire diabolique,  tout court (!)).</a:t>
            </a:r>
          </a:p>
        </p:txBody>
      </p:sp>
      <p:pic>
        <p:nvPicPr>
          <p:cNvPr id="2253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1913" y="3022601"/>
            <a:ext cx="23431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2113" y="1011238"/>
            <a:ext cx="2000250"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ZoneTexte 3"/>
          <p:cNvSpPr txBox="1">
            <a:spLocks noChangeArrowheads="1"/>
          </p:cNvSpPr>
          <p:nvPr/>
        </p:nvSpPr>
        <p:spPr bwMode="auto">
          <a:xfrm>
            <a:off x="6281738" y="2366963"/>
            <a:ext cx="260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solidFill>
                  <a:srgbClr val="002060"/>
                </a:solidFill>
                <a:latin typeface="Calibri" panose="020F0502020204030204" pitchFamily="34" charset="0"/>
              </a:rPr>
              <a:t>↑ </a:t>
            </a:r>
            <a:r>
              <a:rPr lang="fr-FR" altLang="fr-FR" sz="1200"/>
              <a:t>Photo des 4 ordinateurs sur les 5 ordinateurs offerts à cette grande ONG malgache, en octobre 2010.</a:t>
            </a:r>
          </a:p>
        </p:txBody>
      </p:sp>
      <p:pic>
        <p:nvPicPr>
          <p:cNvPr id="22538" name="Picture 2" descr="tablettes2_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350" y="4003675"/>
            <a:ext cx="2882900"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ZoneTexte 11"/>
          <p:cNvSpPr txBox="1">
            <a:spLocks noChangeArrowheads="1"/>
          </p:cNvSpPr>
          <p:nvPr/>
        </p:nvSpPr>
        <p:spPr bwMode="auto">
          <a:xfrm>
            <a:off x="6081715" y="5956301"/>
            <a:ext cx="3017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solidFill>
                  <a:srgbClr val="002060"/>
                </a:solidFill>
                <a:latin typeface="Calibri" panose="020F0502020204030204" pitchFamily="34" charset="0"/>
              </a:rPr>
              <a:t>↑ </a:t>
            </a:r>
            <a:r>
              <a:rPr lang="fr-FR" altLang="fr-FR" sz="1200" dirty="0"/>
              <a:t>Photo du matériel offerts à cette ONG malgache, en octobre 2010. La directrice soupçonnée de leur détournement, est la personne en bleu, à droite.</a:t>
            </a:r>
          </a:p>
        </p:txBody>
      </p:sp>
      <p:pic>
        <p:nvPicPr>
          <p:cNvPr id="22540"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375" y="4019549"/>
            <a:ext cx="2705100" cy="235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ZoneTexte 8"/>
          <p:cNvSpPr txBox="1">
            <a:spLocks noChangeArrowheads="1"/>
          </p:cNvSpPr>
          <p:nvPr/>
        </p:nvSpPr>
        <p:spPr bwMode="auto">
          <a:xfrm>
            <a:off x="2" y="6372226"/>
            <a:ext cx="6105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solidFill>
                  <a:srgbClr val="002060"/>
                </a:solidFill>
                <a:latin typeface="Calibri" panose="020F0502020204030204" pitchFamily="34" charset="0"/>
              </a:rPr>
              <a:t>↑ </a:t>
            </a:r>
            <a:r>
              <a:rPr lang="fr-FR" altLang="fr-FR" sz="1200">
                <a:solidFill>
                  <a:srgbClr val="002060"/>
                </a:solidFill>
              </a:rPr>
              <a:t>Photos du matériel informatique, offert à cette ONG, et détourné par son directeur </a:t>
            </a:r>
            <a:r>
              <a:rPr lang="fr-FR" altLang="fr-FR" sz="1200">
                <a:solidFill>
                  <a:srgbClr val="002060"/>
                </a:solidFill>
                <a:latin typeface="Calibri" panose="020F0502020204030204" pitchFamily="34" charset="0"/>
              </a:rPr>
              <a:t>↑</a:t>
            </a:r>
          </a:p>
          <a:p>
            <a:pPr algn="ctr"/>
            <a:r>
              <a:rPr lang="fr-FR" altLang="fr-FR" sz="1200">
                <a:solidFill>
                  <a:srgbClr val="002060"/>
                </a:solidFill>
                <a:latin typeface="Calibri" panose="020F0502020204030204" pitchFamily="34" charset="0"/>
              </a:rPr>
              <a:t>Du matériel qu’on ne reverra jamais, comme celui des photos à droite.</a:t>
            </a:r>
            <a:r>
              <a:rPr lang="fr-FR" altLang="fr-FR" sz="1200">
                <a:solidFill>
                  <a:srgbClr val="002060"/>
                </a:solidFill>
              </a:rPr>
              <a:t>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107952" y="584200"/>
            <a:ext cx="66198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fr-FR" altLang="fr-FR" sz="1400" b="1" i="1" dirty="0">
                <a:latin typeface="Arial" panose="020B0604020202020204" pitchFamily="34" charset="0"/>
              </a:rPr>
              <a:t>Esprit critique </a:t>
            </a:r>
            <a:r>
              <a:rPr lang="fr-FR" altLang="fr-FR" sz="1400" dirty="0">
                <a:latin typeface="Arial" panose="020B0604020202020204" pitchFamily="34" charset="0"/>
              </a:rPr>
              <a:t>: a) disposition d'une personne à examiner attentivement une donnée avant d'en établir la validité. b) démarche de remise en question des </a:t>
            </a:r>
            <a:r>
              <a:rPr lang="fr-FR" altLang="fr-FR" sz="1400" dirty="0">
                <a:latin typeface="Arial" panose="020B0604020202020204" pitchFamily="34" charset="0"/>
                <a:hlinkClick r:id="rId2" tooltip="Opinion"/>
              </a:rPr>
              <a:t>opinions</a:t>
            </a:r>
            <a:r>
              <a:rPr lang="fr-FR" altLang="fr-FR" sz="1400" dirty="0">
                <a:latin typeface="Arial" panose="020B0604020202020204" pitchFamily="34" charset="0"/>
              </a:rPr>
              <a:t> et de leurs arguments, du </a:t>
            </a:r>
            <a:r>
              <a:rPr lang="fr-FR" altLang="fr-FR" sz="1400" dirty="0">
                <a:latin typeface="Arial" panose="020B0604020202020204" pitchFamily="34" charset="0"/>
                <a:hlinkClick r:id="rId3" tooltip="Vocabulaire"/>
              </a:rPr>
              <a:t>vocabulaire</a:t>
            </a:r>
            <a:r>
              <a:rPr lang="fr-FR" altLang="fr-FR" sz="1400" dirty="0">
                <a:latin typeface="Arial" panose="020B0604020202020204" pitchFamily="34" charset="0"/>
              </a:rPr>
              <a:t> utilisé, de la représentation du réel, de la source émettrice (personne, </a:t>
            </a:r>
            <a:r>
              <a:rPr lang="fr-FR" altLang="fr-FR" sz="1400" dirty="0" err="1">
                <a:latin typeface="Arial" panose="020B0604020202020204" pitchFamily="34" charset="0"/>
                <a:hlinkClick r:id="rId4" tooltip="Média"/>
              </a:rPr>
              <a:t>média</a:t>
            </a:r>
            <a:r>
              <a:rPr lang="fr-FR" altLang="fr-FR" sz="1400" dirty="0" err="1">
                <a:latin typeface="Arial" panose="020B0604020202020204" pitchFamily="34" charset="0"/>
              </a:rPr>
              <a:t>,</a:t>
            </a:r>
            <a:r>
              <a:rPr lang="fr-FR" altLang="fr-FR" sz="1400" dirty="0" err="1">
                <a:latin typeface="Arial" panose="020B0604020202020204" pitchFamily="34" charset="0"/>
                <a:hlinkClick r:id="rId5" tooltip="Institution (sociologie)"/>
              </a:rPr>
              <a:t>institution</a:t>
            </a:r>
            <a:r>
              <a:rPr lang="fr-FR" altLang="fr-FR" sz="1400" dirty="0">
                <a:latin typeface="Arial" panose="020B0604020202020204" pitchFamily="34" charset="0"/>
              </a:rPr>
              <a:t>, </a:t>
            </a:r>
            <a:r>
              <a:rPr lang="fr-FR" altLang="fr-FR" sz="1400" dirty="0">
                <a:latin typeface="Arial" panose="020B0604020202020204" pitchFamily="34" charset="0"/>
                <a:hlinkClick r:id="rId6" tooltip="Expert"/>
              </a:rPr>
              <a:t>expert</a:t>
            </a:r>
            <a:r>
              <a:rPr lang="fr-FR" altLang="fr-FR" sz="1400" dirty="0">
                <a:latin typeface="Arial" panose="020B0604020202020204" pitchFamily="34" charset="0"/>
              </a:rPr>
              <a:t>, </a:t>
            </a:r>
            <a:r>
              <a:rPr lang="fr-FR" altLang="fr-FR" sz="1400" dirty="0">
                <a:latin typeface="Arial" panose="020B0604020202020204" pitchFamily="34" charset="0"/>
                <a:hlinkClick r:id="rId7" tooltip="Organisation"/>
              </a:rPr>
              <a:t>organisme</a:t>
            </a:r>
            <a:r>
              <a:rPr lang="fr-FR" altLang="fr-FR" sz="1400" dirty="0">
                <a:latin typeface="Arial" panose="020B0604020202020204" pitchFamily="34" charset="0"/>
              </a:rPr>
              <a:t>, etc.). c) Qui examine attentivement les choses avant de porter un jugement ou faire un choix. On peut développer l’esprit critique du peuple par l’éducation et celui individuel par sa propre expérience. </a:t>
            </a:r>
            <a:r>
              <a:rPr lang="fr-FR" altLang="fr-FR" sz="1400" i="1" dirty="0">
                <a:solidFill>
                  <a:schemeClr val="accent3">
                    <a:lumMod val="50000"/>
                  </a:schemeClr>
                </a:solidFill>
                <a:latin typeface="Arial" panose="020B0604020202020204" pitchFamily="34" charset="0"/>
              </a:rPr>
              <a:t>Il nous permet de remettre en cause les arguments d’autorité (religieux ou non, idéologiques ou non etc.),  il nous évite de se abuser par les informations fausses, la désinformation, les beaux discours, les impostures (dont celles diffusées par la propagande des dictatures ou des politiciens populistes habiles) … L’esprit critique nécessite constamment beaucoup d’effort de vérification de toutes les informations reçues, auprès plusieurs sources indépendantes. Il n’admet jamais rien pour argent comptant ou pour parole d’Evangile. Il refuse toute confiance aveugle (toute démarche religieuse et toute croyance non vérifiées) et donc toute paresse intellectuelle. </a:t>
            </a:r>
          </a:p>
          <a:p>
            <a:pPr algn="just" eaLnBrk="1" hangingPunct="1">
              <a:spcBef>
                <a:spcPct val="0"/>
              </a:spcBef>
              <a:buNone/>
            </a:pPr>
            <a:r>
              <a:rPr lang="fr-FR" altLang="fr-FR" sz="1400" i="1" dirty="0">
                <a:solidFill>
                  <a:schemeClr val="accent3">
                    <a:lumMod val="50000"/>
                  </a:schemeClr>
                </a:solidFill>
                <a:latin typeface="Arial" panose="020B0604020202020204" pitchFamily="34" charset="0"/>
              </a:rPr>
              <a:t>Source : </a:t>
            </a:r>
            <a:r>
              <a:rPr lang="fr-FR" altLang="fr-FR" sz="1400" i="1" dirty="0">
                <a:solidFill>
                  <a:schemeClr val="accent3">
                    <a:lumMod val="50000"/>
                  </a:schemeClr>
                </a:solidFill>
                <a:latin typeface="Arial" panose="020B0604020202020204" pitchFamily="34" charset="0"/>
                <a:hlinkClick r:id="rId8"/>
              </a:rPr>
              <a:t>http://fr.wikipedia.org/wiki/Esprit_critique</a:t>
            </a:r>
            <a:r>
              <a:rPr lang="fr-FR" altLang="fr-FR" sz="1400" i="1" dirty="0">
                <a:solidFill>
                  <a:schemeClr val="accent3">
                    <a:lumMod val="50000"/>
                  </a:schemeClr>
                </a:solidFill>
                <a:latin typeface="Arial" panose="020B0604020202020204" pitchFamily="34" charset="0"/>
              </a:rPr>
              <a:t> </a:t>
            </a:r>
          </a:p>
        </p:txBody>
      </p:sp>
      <p:sp>
        <p:nvSpPr>
          <p:cNvPr id="211971"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1972"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27CDF8-27AD-4E22-B52D-8800ADC152AC}" type="slidenum">
              <a:rPr lang="fr-FR" altLang="fr-FR" sz="1200" smtClean="0">
                <a:solidFill>
                  <a:srgbClr val="898989"/>
                </a:solidFill>
              </a:rPr>
              <a:pPr>
                <a:spcBef>
                  <a:spcPct val="0"/>
                </a:spcBef>
                <a:buFontTx/>
                <a:buNone/>
              </a:pPr>
              <a:t>250</a:t>
            </a:fld>
            <a:endParaRPr lang="fr-FR" altLang="fr-FR" sz="1200">
              <a:solidFill>
                <a:srgbClr val="898989"/>
              </a:solidFill>
            </a:endParaRPr>
          </a:p>
        </p:txBody>
      </p:sp>
      <p:sp>
        <p:nvSpPr>
          <p:cNvPr id="211973" name="Rectangle 5"/>
          <p:cNvSpPr>
            <a:spLocks noChangeArrowheads="1"/>
          </p:cNvSpPr>
          <p:nvPr/>
        </p:nvSpPr>
        <p:spPr bwMode="auto">
          <a:xfrm>
            <a:off x="107951" y="18891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211974" name="Imag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27827" y="619125"/>
            <a:ext cx="2390775"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8992" y="4224355"/>
            <a:ext cx="2968724" cy="2493728"/>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129" y="4363450"/>
            <a:ext cx="1456556" cy="2242839"/>
          </a:xfrm>
          <a:prstGeom prst="rect">
            <a:avLst/>
          </a:prstGeom>
        </p:spPr>
      </p:pic>
      <p:pic>
        <p:nvPicPr>
          <p:cNvPr id="6" name="Imag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8635" y="4301032"/>
            <a:ext cx="1224757" cy="2340377"/>
          </a:xfrm>
          <a:prstGeom prst="rect">
            <a:avLst/>
          </a:prstGeom>
        </p:spPr>
      </p:pic>
      <p:sp>
        <p:nvSpPr>
          <p:cNvPr id="7" name="ZoneTexte 6"/>
          <p:cNvSpPr txBox="1"/>
          <p:nvPr/>
        </p:nvSpPr>
        <p:spPr>
          <a:xfrm>
            <a:off x="5724128" y="4653136"/>
            <a:ext cx="1872208" cy="1754326"/>
          </a:xfrm>
          <a:prstGeom prst="rect">
            <a:avLst/>
          </a:prstGeom>
          <a:noFill/>
        </p:spPr>
        <p:txBody>
          <a:bodyPr wrap="square" rtlCol="0">
            <a:spAutoFit/>
          </a:bodyPr>
          <a:lstStyle/>
          <a:p>
            <a:r>
              <a:rPr lang="fr-FR" sz="1200" dirty="0">
                <a:latin typeface="Calibri" panose="020F0502020204030204" pitchFamily="34" charset="0"/>
              </a:rPr>
              <a:t>← </a:t>
            </a:r>
            <a:r>
              <a:rPr lang="fr-FR" sz="1200" dirty="0"/>
              <a:t>Légendes :</a:t>
            </a:r>
          </a:p>
          <a:p>
            <a:endParaRPr lang="fr-FR" sz="1200" dirty="0"/>
          </a:p>
          <a:p>
            <a:r>
              <a:rPr lang="fr-FR" sz="1200" dirty="0"/>
              <a:t>Laissez-moi vous débarrasser [de] :</a:t>
            </a:r>
          </a:p>
          <a:p>
            <a:endParaRPr lang="fr-FR" sz="1200" dirty="0"/>
          </a:p>
          <a:p>
            <a:pPr marL="171450" indent="-171450">
              <a:buFont typeface="Arial" panose="020B0604020202020204" pitchFamily="34" charset="0"/>
              <a:buChar char="•"/>
            </a:pPr>
            <a:r>
              <a:rPr lang="fr-FR" sz="1200" dirty="0"/>
              <a:t>Esprit critique</a:t>
            </a:r>
          </a:p>
          <a:p>
            <a:pPr marL="171450" indent="-171450">
              <a:buFont typeface="Arial" panose="020B0604020202020204" pitchFamily="34" charset="0"/>
              <a:buChar char="•"/>
            </a:pPr>
            <a:r>
              <a:rPr lang="fr-FR" sz="1200" dirty="0"/>
              <a:t>Logique</a:t>
            </a:r>
          </a:p>
          <a:p>
            <a:pPr marL="171450" indent="-171450">
              <a:buFont typeface="Arial" panose="020B0604020202020204" pitchFamily="34" charset="0"/>
              <a:buChar char="•"/>
            </a:pPr>
            <a:r>
              <a:rPr lang="fr-FR" sz="1200" dirty="0"/>
              <a:t>Raison</a:t>
            </a:r>
          </a:p>
          <a:p>
            <a:pPr marL="171450" indent="-171450">
              <a:buFont typeface="Arial" panose="020B0604020202020204" pitchFamily="34" charset="0"/>
              <a:buChar char="•"/>
            </a:pPr>
            <a:r>
              <a:rPr lang="fr-FR" sz="1200" dirty="0"/>
              <a:t>Morale.</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107950" y="1052737"/>
            <a:ext cx="8928546"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fr-FR" altLang="fr-FR" sz="1400" b="1" i="1" dirty="0">
                <a:latin typeface="Arial" panose="020B0604020202020204" pitchFamily="34" charset="0"/>
              </a:rPr>
              <a:t>Exaltation</a:t>
            </a:r>
            <a:r>
              <a:rPr lang="fr-FR" altLang="fr-FR" sz="1400" dirty="0">
                <a:latin typeface="Arial" panose="020B0604020202020204" pitchFamily="34" charset="0"/>
              </a:rPr>
              <a:t> : a) </a:t>
            </a:r>
            <a:r>
              <a:rPr lang="fr-FR" sz="1400" i="1" dirty="0">
                <a:latin typeface="Arial" panose="020B0604020202020204" pitchFamily="34" charset="0"/>
              </a:rPr>
              <a:t>(</a:t>
            </a:r>
            <a:r>
              <a:rPr lang="fr-FR" sz="1400" i="1" dirty="0">
                <a:latin typeface="Arial" panose="020B0604020202020204" pitchFamily="34" charset="0"/>
                <a:hlinkClick r:id="rId2" tooltip="Annexe:Glossaire grammatical"/>
              </a:rPr>
              <a:t>Figuré</a:t>
            </a:r>
            <a:r>
              <a:rPr lang="fr-FR" sz="1400" i="1" dirty="0">
                <a:latin typeface="Arial" panose="020B0604020202020204" pitchFamily="34" charset="0"/>
              </a:rPr>
              <a:t>)</a:t>
            </a:r>
            <a:r>
              <a:rPr lang="fr-FR" sz="1400" dirty="0">
                <a:latin typeface="Arial" panose="020B0604020202020204" pitchFamily="34" charset="0"/>
              </a:rPr>
              <a:t> </a:t>
            </a:r>
            <a:r>
              <a:rPr lang="fr-FR" sz="1400" dirty="0">
                <a:latin typeface="Arial" panose="020B0604020202020204" pitchFamily="34" charset="0"/>
                <a:hlinkClick r:id="rId3" tooltip="état d’âme"/>
              </a:rPr>
              <a:t>État d’âme</a:t>
            </a:r>
            <a:r>
              <a:rPr lang="fr-FR" sz="1400" dirty="0">
                <a:latin typeface="Arial" panose="020B0604020202020204" pitchFamily="34" charset="0"/>
              </a:rPr>
              <a:t> </a:t>
            </a:r>
            <a:r>
              <a:rPr lang="fr-FR" sz="1400" dirty="0">
                <a:latin typeface="Arial" panose="020B0604020202020204" pitchFamily="34" charset="0"/>
                <a:hlinkClick r:id="rId4" tooltip="élevé"/>
              </a:rPr>
              <a:t>élevé</a:t>
            </a:r>
            <a:r>
              <a:rPr lang="fr-FR" sz="1400" dirty="0">
                <a:latin typeface="Arial" panose="020B0604020202020204" pitchFamily="34" charset="0"/>
              </a:rPr>
              <a:t> </a:t>
            </a:r>
            <a:r>
              <a:rPr lang="fr-FR" sz="1400" dirty="0">
                <a:latin typeface="Arial" panose="020B0604020202020204" pitchFamily="34" charset="0"/>
                <a:hlinkClick r:id="rId5" tooltip="au-dessus"/>
              </a:rPr>
              <a:t>au-dessus</a:t>
            </a:r>
            <a:r>
              <a:rPr lang="fr-FR" sz="1400" dirty="0">
                <a:latin typeface="Arial" panose="020B0604020202020204" pitchFamily="34" charset="0"/>
              </a:rPr>
              <a:t> de son </a:t>
            </a:r>
            <a:r>
              <a:rPr lang="fr-FR" sz="1400" dirty="0">
                <a:latin typeface="Arial" panose="020B0604020202020204" pitchFamily="34" charset="0"/>
                <a:hlinkClick r:id="rId6" tooltip="degré"/>
              </a:rPr>
              <a:t>degré</a:t>
            </a:r>
            <a:r>
              <a:rPr lang="fr-FR" sz="1400" dirty="0">
                <a:latin typeface="Arial" panose="020B0604020202020204" pitchFamily="34" charset="0"/>
              </a:rPr>
              <a:t> </a:t>
            </a:r>
            <a:r>
              <a:rPr lang="fr-FR" sz="1400" dirty="0">
                <a:latin typeface="Arial" panose="020B0604020202020204" pitchFamily="34" charset="0"/>
                <a:hlinkClick r:id="rId7" tooltip="ordinaire"/>
              </a:rPr>
              <a:t>ordinaire</a:t>
            </a:r>
            <a:r>
              <a:rPr lang="fr-FR" sz="1400" dirty="0">
                <a:latin typeface="Arial" panose="020B0604020202020204" pitchFamily="34" charset="0"/>
              </a:rPr>
              <a:t>, </a:t>
            </a:r>
            <a:r>
              <a:rPr lang="fr-FR" sz="1400" dirty="0">
                <a:latin typeface="Arial" panose="020B0604020202020204" pitchFamily="34" charset="0"/>
                <a:hlinkClick r:id="rId8" tooltip="enthousiasme"/>
              </a:rPr>
              <a:t>enthousiasme</a:t>
            </a:r>
            <a:r>
              <a:rPr lang="fr-FR" sz="1400" dirty="0">
                <a:latin typeface="Arial" panose="020B0604020202020204" pitchFamily="34" charset="0"/>
              </a:rPr>
              <a:t> </a:t>
            </a:r>
            <a:r>
              <a:rPr lang="fr-FR" sz="1400" dirty="0">
                <a:latin typeface="Arial" panose="020B0604020202020204" pitchFamily="34" charset="0"/>
                <a:hlinkClick r:id="rId9" tooltip="excessif"/>
              </a:rPr>
              <a:t>excessif</a:t>
            </a:r>
            <a:r>
              <a:rPr lang="fr-FR" sz="1400" dirty="0">
                <a:latin typeface="Arial" panose="020B0604020202020204" pitchFamily="34" charset="0"/>
              </a:rPr>
              <a:t>, </a:t>
            </a:r>
            <a:r>
              <a:rPr lang="fr-FR" sz="1400" dirty="0">
                <a:latin typeface="Arial" panose="020B0604020202020204" pitchFamily="34" charset="0"/>
                <a:hlinkClick r:id="rId10" tooltip="sorte"/>
              </a:rPr>
              <a:t>sorte</a:t>
            </a:r>
            <a:r>
              <a:rPr lang="fr-FR" sz="1400" dirty="0">
                <a:latin typeface="Arial" panose="020B0604020202020204" pitchFamily="34" charset="0"/>
              </a:rPr>
              <a:t> de </a:t>
            </a:r>
            <a:r>
              <a:rPr lang="fr-FR" sz="1400" dirty="0">
                <a:latin typeface="Arial" panose="020B0604020202020204" pitchFamily="34" charset="0"/>
                <a:hlinkClick r:id="rId11" tooltip="transport"/>
              </a:rPr>
              <a:t>transport</a:t>
            </a:r>
            <a:r>
              <a:rPr lang="fr-FR" sz="1400" dirty="0">
                <a:latin typeface="Arial" panose="020B0604020202020204" pitchFamily="34" charset="0"/>
              </a:rPr>
              <a:t> </a:t>
            </a:r>
            <a:r>
              <a:rPr lang="fr-FR" sz="1400" dirty="0">
                <a:latin typeface="Arial" panose="020B0604020202020204" pitchFamily="34" charset="0"/>
                <a:hlinkClick r:id="rId12" tooltip="auquel"/>
              </a:rPr>
              <a:t>auquel</a:t>
            </a:r>
            <a:r>
              <a:rPr lang="fr-FR" sz="1400" dirty="0">
                <a:latin typeface="Arial" panose="020B0604020202020204" pitchFamily="34" charset="0"/>
              </a:rPr>
              <a:t> on s’</a:t>
            </a:r>
            <a:r>
              <a:rPr lang="fr-FR" sz="1400" dirty="0">
                <a:latin typeface="Arial" panose="020B0604020202020204" pitchFamily="34" charset="0"/>
                <a:hlinkClick r:id="rId13" tooltip="abandonner"/>
              </a:rPr>
              <a:t>abandonne</a:t>
            </a:r>
            <a:r>
              <a:rPr lang="fr-FR" sz="1400" dirty="0">
                <a:latin typeface="Arial" panose="020B0604020202020204" pitchFamily="34" charset="0"/>
              </a:rPr>
              <a:t>, </a:t>
            </a:r>
            <a:r>
              <a:rPr lang="fr-FR" sz="1400" dirty="0">
                <a:latin typeface="Arial" panose="020B0604020202020204" pitchFamily="34" charset="0"/>
                <a:hlinkClick r:id="rId14" tooltip="sensation"/>
              </a:rPr>
              <a:t>sensation</a:t>
            </a:r>
            <a:r>
              <a:rPr lang="fr-FR" sz="1400" dirty="0">
                <a:latin typeface="Arial" panose="020B0604020202020204" pitchFamily="34" charset="0"/>
              </a:rPr>
              <a:t> </a:t>
            </a:r>
            <a:r>
              <a:rPr lang="fr-FR" sz="1400" dirty="0">
                <a:latin typeface="Arial" panose="020B0604020202020204" pitchFamily="34" charset="0"/>
                <a:hlinkClick r:id="rId15" tooltip="intense"/>
              </a:rPr>
              <a:t>intense</a:t>
            </a:r>
            <a:r>
              <a:rPr lang="fr-FR" sz="1400" dirty="0">
                <a:latin typeface="Arial" panose="020B0604020202020204" pitchFamily="34" charset="0"/>
              </a:rPr>
              <a:t> de </a:t>
            </a:r>
            <a:r>
              <a:rPr lang="fr-FR" sz="1400" dirty="0">
                <a:latin typeface="Arial" panose="020B0604020202020204" pitchFamily="34" charset="0"/>
                <a:hlinkClick r:id="rId16" tooltip="bonheur"/>
              </a:rPr>
              <a:t>bonheur</a:t>
            </a:r>
            <a:r>
              <a:rPr lang="fr-FR" sz="1400" dirty="0">
                <a:latin typeface="Arial" panose="020B0604020202020204" pitchFamily="34" charset="0"/>
              </a:rPr>
              <a:t>. b) Elévation d'un sentiment à un haut degré : L'exaltation du sentiment religieux, patriotique etc.. c) État de surexcitation psychologique habituellement associé à l'euphorie : État d'exaltation d'un malade mental. d) Action de porter quelque chose à un plus haut degré de mérite, de gloire : L'exaltation du travail. e) </a:t>
            </a:r>
            <a:r>
              <a:rPr lang="fr-FR" sz="1400" dirty="0">
                <a:latin typeface="Arial" panose="020B0604020202020204" pitchFamily="34" charset="0"/>
                <a:hlinkClick r:id="rId17"/>
              </a:rPr>
              <a:t>Vive</a:t>
            </a:r>
            <a:r>
              <a:rPr lang="fr-FR" sz="1400" dirty="0">
                <a:latin typeface="Arial" panose="020B0604020202020204" pitchFamily="34" charset="0"/>
              </a:rPr>
              <a:t> </a:t>
            </a:r>
            <a:r>
              <a:rPr lang="fr-FR" sz="1400" dirty="0">
                <a:latin typeface="Arial" panose="020B0604020202020204" pitchFamily="34" charset="0"/>
                <a:hlinkClick r:id="rId18"/>
              </a:rPr>
              <a:t>stimulation</a:t>
            </a:r>
            <a:r>
              <a:rPr lang="fr-FR" sz="1400" dirty="0">
                <a:latin typeface="Arial" panose="020B0604020202020204" pitchFamily="34" charset="0"/>
              </a:rPr>
              <a:t> </a:t>
            </a:r>
            <a:r>
              <a:rPr lang="fr-FR" sz="1400" dirty="0">
                <a:latin typeface="Arial" panose="020B0604020202020204" pitchFamily="34" charset="0"/>
                <a:hlinkClick r:id="rId19"/>
              </a:rPr>
              <a:t>de</a:t>
            </a:r>
            <a:r>
              <a:rPr lang="fr-FR" sz="1400" dirty="0">
                <a:latin typeface="Arial" panose="020B0604020202020204" pitchFamily="34" charset="0"/>
              </a:rPr>
              <a:t> </a:t>
            </a:r>
            <a:r>
              <a:rPr lang="fr-FR" sz="1400" dirty="0">
                <a:latin typeface="Arial" panose="020B0604020202020204" pitchFamily="34" charset="0"/>
                <a:hlinkClick r:id="rId20"/>
              </a:rPr>
              <a:t>l</a:t>
            </a:r>
            <a:r>
              <a:rPr lang="fr-FR" sz="1400" dirty="0">
                <a:latin typeface="Arial" panose="020B0604020202020204" pitchFamily="34" charset="0"/>
              </a:rPr>
              <a:t>'</a:t>
            </a:r>
            <a:r>
              <a:rPr lang="fr-FR" sz="1400" dirty="0">
                <a:latin typeface="Arial" panose="020B0604020202020204" pitchFamily="34" charset="0"/>
                <a:hlinkClick r:id="rId21"/>
              </a:rPr>
              <a:t>esprit</a:t>
            </a:r>
            <a:r>
              <a:rPr lang="fr-FR" sz="1400" dirty="0">
                <a:latin typeface="Arial" panose="020B0604020202020204" pitchFamily="34" charset="0"/>
              </a:rPr>
              <a:t>.  f) état psychologique d'</a:t>
            </a:r>
            <a:r>
              <a:rPr lang="fr-FR" sz="1400" dirty="0">
                <a:latin typeface="Arial" panose="020B0604020202020204" pitchFamily="34" charset="0"/>
                <a:hlinkClick r:id="rId22" tooltip="Euphorie"/>
              </a:rPr>
              <a:t>euphorie</a:t>
            </a:r>
            <a:r>
              <a:rPr lang="fr-FR" sz="1400" dirty="0">
                <a:latin typeface="Arial" panose="020B0604020202020204" pitchFamily="34" charset="0"/>
              </a:rPr>
              <a:t>. Synonymes : </a:t>
            </a:r>
            <a:r>
              <a:rPr lang="fr-FR" sz="1400" dirty="0">
                <a:latin typeface="Arial" panose="020B0604020202020204" pitchFamily="34" charset="0"/>
                <a:hlinkClick r:id="rId23"/>
              </a:rPr>
              <a:t>admiration</a:t>
            </a:r>
            <a:r>
              <a:rPr lang="fr-FR" sz="1400" dirty="0">
                <a:latin typeface="Arial" panose="020B0604020202020204" pitchFamily="34" charset="0"/>
              </a:rPr>
              <a:t>, </a:t>
            </a:r>
            <a:r>
              <a:rPr lang="fr-FR" sz="1400" dirty="0">
                <a:latin typeface="Arial" panose="020B0604020202020204" pitchFamily="34" charset="0"/>
                <a:hlinkClick r:id="rId24"/>
              </a:rPr>
              <a:t>animation</a:t>
            </a:r>
            <a:r>
              <a:rPr lang="fr-FR" sz="1400" dirty="0">
                <a:latin typeface="Arial" panose="020B0604020202020204" pitchFamily="34" charset="0"/>
              </a:rPr>
              <a:t>, </a:t>
            </a:r>
            <a:r>
              <a:rPr lang="fr-FR" sz="1400" dirty="0">
                <a:latin typeface="Arial" panose="020B0604020202020204" pitchFamily="34" charset="0"/>
                <a:hlinkClick r:id="rId25"/>
              </a:rPr>
              <a:t>bouillonnement</a:t>
            </a:r>
            <a:r>
              <a:rPr lang="fr-FR" sz="1400" dirty="0">
                <a:latin typeface="Arial" panose="020B0604020202020204" pitchFamily="34" charset="0"/>
              </a:rPr>
              <a:t>, </a:t>
            </a:r>
            <a:r>
              <a:rPr lang="fr-FR" sz="1400" dirty="0">
                <a:latin typeface="Arial" panose="020B0604020202020204" pitchFamily="34" charset="0"/>
                <a:hlinkClick r:id="rId26"/>
              </a:rPr>
              <a:t>chaleur</a:t>
            </a:r>
            <a:r>
              <a:rPr lang="fr-FR" sz="1400" dirty="0">
                <a:latin typeface="Arial" panose="020B0604020202020204" pitchFamily="34" charset="0"/>
              </a:rPr>
              <a:t>, </a:t>
            </a:r>
            <a:r>
              <a:rPr lang="fr-FR" sz="1400" dirty="0">
                <a:latin typeface="Arial" panose="020B0604020202020204" pitchFamily="34" charset="0"/>
                <a:hlinkClick r:id="rId27"/>
              </a:rPr>
              <a:t>déchaînement</a:t>
            </a:r>
            <a:r>
              <a:rPr lang="fr-FR" sz="1400" dirty="0">
                <a:latin typeface="Arial" panose="020B0604020202020204" pitchFamily="34" charset="0"/>
              </a:rPr>
              <a:t>, </a:t>
            </a:r>
            <a:r>
              <a:rPr lang="fr-FR" sz="1400" dirty="0">
                <a:latin typeface="Arial" panose="020B0604020202020204" pitchFamily="34" charset="0"/>
                <a:hlinkClick r:id="rId28"/>
              </a:rPr>
              <a:t>délire</a:t>
            </a:r>
            <a:r>
              <a:rPr lang="fr-FR" sz="1400" dirty="0">
                <a:latin typeface="Arial" panose="020B0604020202020204" pitchFamily="34" charset="0"/>
              </a:rPr>
              <a:t>, </a:t>
            </a:r>
            <a:r>
              <a:rPr lang="fr-FR" sz="1400" dirty="0">
                <a:latin typeface="Arial" panose="020B0604020202020204" pitchFamily="34" charset="0"/>
                <a:hlinkClick r:id="rId29"/>
              </a:rPr>
              <a:t>effervescence</a:t>
            </a:r>
            <a:r>
              <a:rPr lang="fr-FR" sz="1400" dirty="0">
                <a:latin typeface="Arial" panose="020B0604020202020204" pitchFamily="34" charset="0"/>
              </a:rPr>
              <a:t>, </a:t>
            </a:r>
            <a:r>
              <a:rPr lang="fr-FR" sz="1400" dirty="0">
                <a:latin typeface="Arial" panose="020B0604020202020204" pitchFamily="34" charset="0"/>
                <a:hlinkClick r:id="rId30"/>
              </a:rPr>
              <a:t>emballement</a:t>
            </a:r>
            <a:r>
              <a:rPr lang="fr-FR" sz="1400" dirty="0">
                <a:latin typeface="Arial" panose="020B0604020202020204" pitchFamily="34" charset="0"/>
              </a:rPr>
              <a:t>, </a:t>
            </a:r>
            <a:r>
              <a:rPr lang="fr-FR" sz="1400" dirty="0">
                <a:latin typeface="Arial" panose="020B0604020202020204" pitchFamily="34" charset="0"/>
                <a:hlinkClick r:id="rId31"/>
              </a:rPr>
              <a:t>enivrement</a:t>
            </a:r>
            <a:r>
              <a:rPr lang="fr-FR" sz="1400" dirty="0">
                <a:latin typeface="Arial" panose="020B0604020202020204" pitchFamily="34" charset="0"/>
              </a:rPr>
              <a:t>, </a:t>
            </a:r>
            <a:r>
              <a:rPr lang="fr-FR" sz="1400" dirty="0">
                <a:latin typeface="Arial" panose="020B0604020202020204" pitchFamily="34" charset="0"/>
                <a:hlinkClick r:id="rId32"/>
              </a:rPr>
              <a:t>enthousiasme</a:t>
            </a:r>
            <a:r>
              <a:rPr lang="fr-FR" sz="1400" dirty="0">
                <a:latin typeface="Arial" panose="020B0604020202020204" pitchFamily="34" charset="0"/>
              </a:rPr>
              <a:t>, </a:t>
            </a:r>
            <a:r>
              <a:rPr lang="fr-FR" sz="1400" dirty="0">
                <a:latin typeface="Arial" panose="020B0604020202020204" pitchFamily="34" charset="0"/>
                <a:hlinkClick r:id="rId33"/>
              </a:rPr>
              <a:t>fanatisme</a:t>
            </a:r>
            <a:r>
              <a:rPr lang="fr-FR" sz="1400" dirty="0">
                <a:latin typeface="Arial" panose="020B0604020202020204" pitchFamily="34" charset="0"/>
              </a:rPr>
              <a:t>, </a:t>
            </a:r>
            <a:r>
              <a:rPr lang="fr-FR" sz="1400" dirty="0">
                <a:latin typeface="Arial" panose="020B0604020202020204" pitchFamily="34" charset="0"/>
                <a:hlinkClick r:id="rId34"/>
              </a:rPr>
              <a:t>ferveur</a:t>
            </a:r>
            <a:r>
              <a:rPr lang="fr-FR" sz="1400" dirty="0">
                <a:latin typeface="Arial" panose="020B0604020202020204" pitchFamily="34" charset="0"/>
              </a:rPr>
              <a:t>, </a:t>
            </a:r>
            <a:r>
              <a:rPr lang="fr-FR" sz="1400" dirty="0">
                <a:latin typeface="Arial" panose="020B0604020202020204" pitchFamily="34" charset="0"/>
                <a:hlinkClick r:id="rId35"/>
              </a:rPr>
              <a:t>flamme</a:t>
            </a:r>
            <a:r>
              <a:rPr lang="fr-FR" sz="1400" dirty="0">
                <a:latin typeface="Arial" panose="020B0604020202020204" pitchFamily="34" charset="0"/>
              </a:rPr>
              <a:t>, </a:t>
            </a:r>
            <a:r>
              <a:rPr lang="fr-FR" sz="1400" dirty="0">
                <a:latin typeface="Arial" panose="020B0604020202020204" pitchFamily="34" charset="0"/>
                <a:hlinkClick r:id="rId36"/>
              </a:rPr>
              <a:t>frénésie</a:t>
            </a:r>
            <a:r>
              <a:rPr lang="fr-FR" sz="1400" dirty="0">
                <a:latin typeface="Arial" panose="020B0604020202020204" pitchFamily="34" charset="0"/>
              </a:rPr>
              <a:t>, </a:t>
            </a:r>
            <a:r>
              <a:rPr lang="fr-FR" sz="1400" dirty="0">
                <a:latin typeface="Arial" panose="020B0604020202020204" pitchFamily="34" charset="0"/>
                <a:hlinkClick r:id="rId37"/>
              </a:rPr>
              <a:t>fureur</a:t>
            </a:r>
            <a:r>
              <a:rPr lang="fr-FR" sz="1400" dirty="0">
                <a:latin typeface="Arial" panose="020B0604020202020204" pitchFamily="34" charset="0"/>
              </a:rPr>
              <a:t>, </a:t>
            </a:r>
            <a:r>
              <a:rPr lang="fr-FR" sz="1400" dirty="0">
                <a:latin typeface="Arial" panose="020B0604020202020204" pitchFamily="34" charset="0"/>
                <a:hlinkClick r:id="rId38"/>
              </a:rPr>
              <a:t>inspiration</a:t>
            </a:r>
            <a:r>
              <a:rPr lang="fr-FR" sz="1400" dirty="0">
                <a:latin typeface="Arial" panose="020B0604020202020204" pitchFamily="34" charset="0"/>
              </a:rPr>
              <a:t>, </a:t>
            </a:r>
            <a:r>
              <a:rPr lang="fr-FR" sz="1400" dirty="0">
                <a:latin typeface="Arial" panose="020B0604020202020204" pitchFamily="34" charset="0"/>
                <a:hlinkClick r:id="rId39"/>
              </a:rPr>
              <a:t>passion</a:t>
            </a:r>
            <a:r>
              <a:rPr lang="fr-FR" sz="1400" dirty="0">
                <a:latin typeface="Arial" panose="020B0604020202020204" pitchFamily="34" charset="0"/>
              </a:rPr>
              <a:t>, </a:t>
            </a:r>
            <a:r>
              <a:rPr lang="fr-FR" sz="1400" dirty="0">
                <a:latin typeface="Arial" panose="020B0604020202020204" pitchFamily="34" charset="0"/>
                <a:hlinkClick r:id="rId40"/>
              </a:rPr>
              <a:t>ravissement</a:t>
            </a:r>
            <a:r>
              <a:rPr lang="fr-FR" sz="1400" dirty="0">
                <a:latin typeface="Arial" panose="020B0604020202020204" pitchFamily="34" charset="0"/>
              </a:rPr>
              <a:t>, </a:t>
            </a:r>
            <a:r>
              <a:rPr lang="fr-FR" sz="1400" dirty="0">
                <a:latin typeface="Arial" panose="020B0604020202020204" pitchFamily="34" charset="0"/>
                <a:hlinkClick r:id="rId41"/>
              </a:rPr>
              <a:t>surexcitation</a:t>
            </a:r>
            <a:r>
              <a:rPr lang="fr-FR" sz="1400" dirty="0">
                <a:latin typeface="Arial" panose="020B0604020202020204" pitchFamily="34" charset="0"/>
              </a:rPr>
              <a:t>, </a:t>
            </a:r>
            <a:r>
              <a:rPr lang="fr-FR" sz="1400" dirty="0">
                <a:latin typeface="Arial" panose="020B0604020202020204" pitchFamily="34" charset="0"/>
                <a:hlinkClick r:id="rId42"/>
              </a:rPr>
              <a:t>transe</a:t>
            </a:r>
            <a:r>
              <a:rPr lang="fr-FR" sz="1400" dirty="0">
                <a:latin typeface="Arial" panose="020B0604020202020204" pitchFamily="34" charset="0"/>
              </a:rPr>
              <a:t>, </a:t>
            </a:r>
            <a:r>
              <a:rPr lang="fr-FR" sz="1400" dirty="0">
                <a:latin typeface="Arial" panose="020B0604020202020204" pitchFamily="34" charset="0"/>
                <a:hlinkClick r:id="rId43"/>
              </a:rPr>
              <a:t>transport</a:t>
            </a:r>
            <a:r>
              <a:rPr lang="fr-FR" sz="1400" dirty="0">
                <a:latin typeface="Arial" panose="020B0604020202020204" pitchFamily="34" charset="0"/>
              </a:rPr>
              <a:t>. </a:t>
            </a:r>
            <a:r>
              <a:rPr lang="fr-FR" sz="1400" i="1" dirty="0">
                <a:latin typeface="Arial" panose="020B0604020202020204" pitchFamily="34" charset="0"/>
              </a:rPr>
              <a:t>Voir fanatisme, hystérie collective</a:t>
            </a:r>
            <a:r>
              <a:rPr lang="fr-FR" sz="1400" dirty="0">
                <a:latin typeface="Arial" panose="020B0604020202020204" pitchFamily="34" charset="0"/>
              </a:rPr>
              <a:t>.</a:t>
            </a:r>
            <a:endParaRPr lang="fr-FR" altLang="fr-FR" sz="1400"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400" b="1" i="1" dirty="0">
                <a:latin typeface="Arial" panose="020B0604020202020204" pitchFamily="34" charset="0"/>
              </a:rPr>
              <a:t>Exploitation</a:t>
            </a:r>
            <a:r>
              <a:rPr lang="fr-FR" altLang="fr-FR" sz="1400" dirty="0">
                <a:latin typeface="Arial" panose="020B0604020202020204" pitchFamily="34" charset="0"/>
              </a:rPr>
              <a:t> : a) Action de tirer un profit abusif de quelqu'un ou de quelque chose : </a:t>
            </a:r>
            <a:r>
              <a:rPr lang="fr-FR" altLang="fr-FR" sz="1400" i="1" dirty="0">
                <a:latin typeface="Arial" panose="020B0604020202020204" pitchFamily="34" charset="0"/>
              </a:rPr>
              <a:t>Exploitation de la main-d'œuvre étrangère</a:t>
            </a:r>
            <a:r>
              <a:rPr lang="fr-FR" altLang="fr-FR" sz="1400" dirty="0">
                <a:latin typeface="Arial" panose="020B0604020202020204" pitchFamily="34" charset="0"/>
              </a:rPr>
              <a:t>. b) Action de </a:t>
            </a:r>
            <a:r>
              <a:rPr lang="fr-FR" altLang="fr-FR" sz="1400" dirty="0">
                <a:latin typeface="Arial" panose="020B0604020202020204" pitchFamily="34" charset="0"/>
                <a:hlinkClick r:id="rId44" tooltip="tirer"/>
              </a:rPr>
              <a:t>tirer</a:t>
            </a:r>
            <a:r>
              <a:rPr lang="fr-FR" altLang="fr-FR" sz="1400" dirty="0">
                <a:latin typeface="Arial" panose="020B0604020202020204" pitchFamily="34" charset="0"/>
              </a:rPr>
              <a:t> de </a:t>
            </a:r>
            <a:r>
              <a:rPr lang="fr-FR" altLang="fr-FR" sz="1400" dirty="0">
                <a:latin typeface="Arial" panose="020B0604020202020204" pitchFamily="34" charset="0"/>
                <a:hlinkClick r:id="rId45" tooltip="quelque chose"/>
              </a:rPr>
              <a:t>quelque chose</a:t>
            </a:r>
            <a:r>
              <a:rPr lang="fr-FR" altLang="fr-FR" sz="1400" dirty="0">
                <a:latin typeface="Arial" panose="020B0604020202020204" pitchFamily="34" charset="0"/>
              </a:rPr>
              <a:t> un profit </a:t>
            </a:r>
            <a:r>
              <a:rPr lang="fr-FR" altLang="fr-FR" sz="1400" dirty="0">
                <a:latin typeface="Arial" panose="020B0604020202020204" pitchFamily="34" charset="0"/>
                <a:hlinkClick r:id="rId46" tooltip="illicite"/>
              </a:rPr>
              <a:t>illicite</a:t>
            </a:r>
            <a:r>
              <a:rPr lang="fr-FR" altLang="fr-FR" sz="1400" dirty="0">
                <a:latin typeface="Arial" panose="020B0604020202020204" pitchFamily="34" charset="0"/>
              </a:rPr>
              <a:t> ou </a:t>
            </a:r>
            <a:r>
              <a:rPr lang="fr-FR" altLang="fr-FR" sz="1400" dirty="0">
                <a:latin typeface="Arial" panose="020B0604020202020204" pitchFamily="34" charset="0"/>
                <a:hlinkClick r:id="rId9" tooltip="excessif"/>
              </a:rPr>
              <a:t>excessif</a:t>
            </a:r>
            <a:r>
              <a:rPr lang="fr-FR" altLang="fr-FR" sz="1400" dirty="0">
                <a:latin typeface="Arial" panose="020B0604020202020204" pitchFamily="34" charset="0"/>
              </a:rPr>
              <a:t>.</a:t>
            </a:r>
          </a:p>
          <a:p>
            <a:pPr algn="just" eaLnBrk="1" hangingPunct="1">
              <a:spcBef>
                <a:spcPct val="0"/>
              </a:spcBef>
              <a:buFontTx/>
              <a:buNone/>
            </a:pPr>
            <a:r>
              <a:rPr lang="fr-FR" altLang="fr-FR" sz="1400" b="1" i="1" dirty="0">
                <a:latin typeface="Arial" panose="020B0604020202020204" pitchFamily="34" charset="0"/>
              </a:rPr>
              <a:t>Extorsion</a:t>
            </a:r>
            <a:r>
              <a:rPr lang="fr-FR" altLang="fr-FR" sz="1400" dirty="0">
                <a:latin typeface="Arial" panose="020B0604020202020204" pitchFamily="34" charset="0"/>
              </a:rPr>
              <a:t> : a) menace ou atteinte d'une personne, à sa réputation, ou à ses  biens afin d'obtenir de l'argent injustement, des actes, des services, ou d'autres biens de cette personne. b) argent ou biens obtenus par la coercition ou la force.</a:t>
            </a:r>
          </a:p>
        </p:txBody>
      </p:sp>
      <p:sp>
        <p:nvSpPr>
          <p:cNvPr id="211971"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1972"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27CDF8-27AD-4E22-B52D-8800ADC152AC}" type="slidenum">
              <a:rPr lang="fr-FR" altLang="fr-FR" sz="1200" smtClean="0">
                <a:solidFill>
                  <a:srgbClr val="898989"/>
                </a:solidFill>
              </a:rPr>
              <a:pPr>
                <a:spcBef>
                  <a:spcPct val="0"/>
                </a:spcBef>
                <a:buFontTx/>
                <a:buNone/>
              </a:pPr>
              <a:t>251</a:t>
            </a:fld>
            <a:endParaRPr lang="fr-FR" altLang="fr-FR" sz="1200">
              <a:solidFill>
                <a:srgbClr val="898989"/>
              </a:solidFill>
            </a:endParaRPr>
          </a:p>
        </p:txBody>
      </p:sp>
      <p:sp>
        <p:nvSpPr>
          <p:cNvPr id="211973" name="Rectangle 5"/>
          <p:cNvSpPr>
            <a:spLocks noChangeArrowheads="1"/>
          </p:cNvSpPr>
          <p:nvPr/>
        </p:nvSpPr>
        <p:spPr bwMode="auto">
          <a:xfrm>
            <a:off x="139503" y="577451"/>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latin typeface="Arial" panose="020B0604020202020204" pitchFamily="34" charset="0"/>
              </a:rPr>
              <a:t>A3. Annexes : Lexique</a:t>
            </a:r>
            <a:r>
              <a:rPr lang="fr-FR" altLang="fr-FR" sz="1800" dirty="0">
                <a:latin typeface="Arial" panose="020B0604020202020204" pitchFamily="34" charset="0"/>
              </a:rPr>
              <a:t> (suite) :</a:t>
            </a:r>
          </a:p>
        </p:txBody>
      </p:sp>
      <p:pic>
        <p:nvPicPr>
          <p:cNvPr id="2050" name="Picture 2" descr="D:\Users\blisan\Pictures\corruption-images\Sans-titre1.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824043" y="3861048"/>
            <a:ext cx="4308119" cy="299695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39504" y="3861048"/>
            <a:ext cx="4684539" cy="2893100"/>
          </a:xfrm>
          <a:prstGeom prst="rect">
            <a:avLst/>
          </a:prstGeom>
          <a:noFill/>
        </p:spPr>
        <p:txBody>
          <a:bodyPr wrap="square" rtlCol="0">
            <a:spAutoFit/>
          </a:bodyPr>
          <a:lstStyle/>
          <a:p>
            <a:pPr algn="just"/>
            <a:r>
              <a:rPr lang="fr-FR" sz="1300" b="1" i="1" dirty="0"/>
              <a:t>Fait du prince </a:t>
            </a:r>
            <a:r>
              <a:rPr lang="fr-FR" sz="1300" dirty="0"/>
              <a:t>: a) </a:t>
            </a:r>
            <a:r>
              <a:rPr lang="fr-FR" sz="1300" dirty="0">
                <a:hlinkClick r:id="rId48" tooltip="acte"/>
              </a:rPr>
              <a:t>Acte</a:t>
            </a:r>
            <a:r>
              <a:rPr lang="fr-FR" sz="1300" dirty="0"/>
              <a:t> du </a:t>
            </a:r>
            <a:r>
              <a:rPr lang="fr-FR" sz="1300" dirty="0">
                <a:hlinkClick r:id="rId49" tooltip="souverain"/>
              </a:rPr>
              <a:t>souverain</a:t>
            </a:r>
            <a:r>
              <a:rPr lang="fr-FR" sz="1300" dirty="0"/>
              <a:t> usant de son </a:t>
            </a:r>
            <a:r>
              <a:rPr lang="fr-FR" sz="1300" dirty="0">
                <a:hlinkClick r:id="rId50" tooltip="autorité"/>
              </a:rPr>
              <a:t>autorité</a:t>
            </a:r>
            <a:r>
              <a:rPr lang="fr-FR" sz="1300" dirty="0"/>
              <a:t>. b) Acte arbitraire du gouvernement, désigne en </a:t>
            </a:r>
            <a:r>
              <a:rPr lang="fr-FR" sz="1300" dirty="0">
                <a:hlinkClick r:id="rId51" tooltip="Droit administratif français"/>
              </a:rPr>
              <a:t>droit administratif français</a:t>
            </a:r>
            <a:r>
              <a:rPr lang="fr-FR" sz="1300" dirty="0"/>
              <a:t>, une mesure prise par l'administration qui a un impact sur un contrat auquel elle est partie. c) Un événement ayant un caractère de force majeure causé par une décision arbitraire d’une autorité publique (un embargo par exemple constitue un </a:t>
            </a:r>
            <a:r>
              <a:rPr lang="fr-FR" sz="1300" i="1" dirty="0"/>
              <a:t>fait du prince</a:t>
            </a:r>
            <a:r>
              <a:rPr lang="fr-FR" sz="1300" dirty="0"/>
              <a:t>). d) Intervention de l’autorité administrative, rendant totalement impuissant l’employeur et le mettant dans l’impossibilité de remplir ses obligations. Il n’a aucune possibilité d’intervenir sur la situation. La situation s’impose alors à l’employeur comme un cas de force majeure, qui le met dans l’impossibilité de poursuivre l’exécution normale des contrats de travail avec ses salariés (Source : </a:t>
            </a:r>
            <a:r>
              <a:rPr lang="fr-FR" sz="1300" i="1" dirty="0"/>
              <a:t>Droit du travail</a:t>
            </a:r>
            <a:r>
              <a:rPr lang="fr-FR" sz="1300" dirty="0"/>
              <a:t>. Editions Tissot).  </a:t>
            </a:r>
          </a:p>
        </p:txBody>
      </p:sp>
    </p:spTree>
    <p:extLst>
      <p:ext uri="{BB962C8B-B14F-4D97-AF65-F5344CB8AC3E}">
        <p14:creationId xmlns:p14="http://schemas.microsoft.com/office/powerpoint/2010/main" val="348647038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76200" y="557214"/>
            <a:ext cx="8960296" cy="626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fr-FR" altLang="fr-FR" sz="1400" b="1" i="1" dirty="0">
                <a:latin typeface="Arial" panose="020B0604020202020204" pitchFamily="34" charset="0"/>
              </a:rPr>
              <a:t>Fanatisme</a:t>
            </a:r>
            <a:r>
              <a:rPr lang="fr-FR" altLang="fr-FR" sz="1400" dirty="0">
                <a:latin typeface="Arial" panose="020B0604020202020204" pitchFamily="34" charset="0"/>
              </a:rPr>
              <a:t> : a) </a:t>
            </a:r>
            <a:r>
              <a:rPr lang="fr-FR" sz="1400" dirty="0"/>
              <a:t>Dévouement absolu et exclusif à une cause qui pousse à l'intolérance religieuse ou politique et conduit à des actes de violence (Larousse). b) </a:t>
            </a:r>
            <a:r>
              <a:rPr lang="fr-FR" sz="1400" dirty="0">
                <a:hlinkClick r:id="rId2" tooltip="zèle"/>
              </a:rPr>
              <a:t>Zèle</a:t>
            </a:r>
            <a:r>
              <a:rPr lang="fr-FR" sz="1400" dirty="0"/>
              <a:t> </a:t>
            </a:r>
            <a:r>
              <a:rPr lang="fr-FR" sz="1400" dirty="0">
                <a:hlinkClick r:id="rId3" tooltip="outré"/>
              </a:rPr>
              <a:t>outré</a:t>
            </a:r>
            <a:r>
              <a:rPr lang="fr-FR" sz="1400" dirty="0"/>
              <a:t>, et souvent </a:t>
            </a:r>
            <a:r>
              <a:rPr lang="fr-FR" sz="1400" dirty="0">
                <a:hlinkClick r:id="rId4" tooltip="cruel"/>
              </a:rPr>
              <a:t>cruel</a:t>
            </a:r>
            <a:r>
              <a:rPr lang="fr-FR" sz="1400" dirty="0"/>
              <a:t>, pour une </a:t>
            </a:r>
            <a:r>
              <a:rPr lang="fr-FR" sz="1400" dirty="0">
                <a:hlinkClick r:id="rId5" tooltip="religion"/>
              </a:rPr>
              <a:t>religion</a:t>
            </a:r>
            <a:r>
              <a:rPr lang="fr-FR" sz="1400" dirty="0"/>
              <a:t>, ou, </a:t>
            </a:r>
            <a:r>
              <a:rPr lang="fr-FR" sz="1400" dirty="0">
                <a:hlinkClick r:id="rId6" tooltip="par extension"/>
              </a:rPr>
              <a:t>par extension</a:t>
            </a:r>
            <a:r>
              <a:rPr lang="fr-FR" sz="1400" dirty="0"/>
              <a:t>, </a:t>
            </a:r>
            <a:r>
              <a:rPr lang="fr-FR" sz="1400" dirty="0">
                <a:hlinkClick r:id="rId7" tooltip="attachement"/>
              </a:rPr>
              <a:t>attachement</a:t>
            </a:r>
            <a:r>
              <a:rPr lang="fr-FR" sz="1400" dirty="0"/>
              <a:t> </a:t>
            </a:r>
            <a:r>
              <a:rPr lang="fr-FR" sz="1400" dirty="0">
                <a:hlinkClick r:id="rId8" tooltip="opiniâtre"/>
              </a:rPr>
              <a:t>opiniâtre</a:t>
            </a:r>
            <a:r>
              <a:rPr lang="fr-FR" sz="1400" dirty="0"/>
              <a:t> et </a:t>
            </a:r>
            <a:r>
              <a:rPr lang="fr-FR" sz="1400" dirty="0">
                <a:hlinkClick r:id="rId9" tooltip="violent"/>
              </a:rPr>
              <a:t>violent</a:t>
            </a:r>
            <a:r>
              <a:rPr lang="fr-FR" sz="1400" dirty="0"/>
              <a:t> à un </a:t>
            </a:r>
            <a:r>
              <a:rPr lang="fr-FR" sz="1400" dirty="0">
                <a:hlinkClick r:id="rId10" tooltip="parti"/>
              </a:rPr>
              <a:t>parti</a:t>
            </a:r>
            <a:r>
              <a:rPr lang="fr-FR" sz="1400" dirty="0"/>
              <a:t>, à une </a:t>
            </a:r>
            <a:r>
              <a:rPr lang="fr-FR" sz="1400" dirty="0">
                <a:hlinkClick r:id="rId11" tooltip="opinion"/>
              </a:rPr>
              <a:t>opinion</a:t>
            </a:r>
            <a:r>
              <a:rPr lang="fr-FR" sz="1400" dirty="0"/>
              <a:t>, etc. c) doctrine prônant qu'il n'y a aucune limite dans les actions qu'il est légitime d'entreprendre pour la faire triompher</a:t>
            </a:r>
            <a:r>
              <a:rPr lang="fr-FR" sz="1400" baseline="30000" dirty="0">
                <a:hlinkClick r:id="rId12"/>
              </a:rPr>
              <a:t>1</a:t>
            </a:r>
            <a:r>
              <a:rPr lang="fr-FR" sz="1400" dirty="0"/>
              <a:t>. Plutôt qu’un </a:t>
            </a:r>
            <a:r>
              <a:rPr lang="fr-FR" sz="1400" dirty="0">
                <a:hlinkClick r:id="rId13" tooltip="Enthousiasme"/>
              </a:rPr>
              <a:t>enthousiasme</a:t>
            </a:r>
            <a:r>
              <a:rPr lang="fr-FR" sz="1400" dirty="0"/>
              <a:t> excessif, le fanatisme peut être considéré comme une véritable déviation mentale en un sens </a:t>
            </a:r>
            <a:r>
              <a:rPr lang="fr-FR" sz="1400" dirty="0">
                <a:hlinkClick r:id="rId14" tooltip="Pathologie"/>
              </a:rPr>
              <a:t>pathologique</a:t>
            </a:r>
            <a:r>
              <a:rPr lang="fr-FR" sz="1400" dirty="0"/>
              <a:t>,  au même titre que celle d’un </a:t>
            </a:r>
            <a:r>
              <a:rPr lang="fr-FR" sz="1400" dirty="0">
                <a:hlinkClick r:id="rId15" tooltip="Tueur en série"/>
              </a:rPr>
              <a:t>tueur en série</a:t>
            </a:r>
            <a:r>
              <a:rPr lang="fr-FR" sz="1400" dirty="0"/>
              <a:t>, d’un tortionnaire, ou de celui qui se prend pour la réincarnation d’un personnage historique, religieux … Le caractère de groupe du fanatisme quand il agrège un certain nombre de ses contemporains, n’est pas une garantie de vérité. La dimension numérique (qui va du petit groupe à des pays entiers) lui donne simplement une « légitimité » qui n’est issue que celle du groupe et qui n’est donc qu’une </a:t>
            </a:r>
            <a:r>
              <a:rPr lang="fr-FR" sz="1400" dirty="0">
                <a:hlinkClick r:id="rId16" tooltip="Justification"/>
              </a:rPr>
              <a:t>justification</a:t>
            </a:r>
            <a:r>
              <a:rPr lang="fr-FR" sz="1400" dirty="0"/>
              <a:t> (Il peut même se permettre de prendre des libertés par rapport au corpus idéologique, contradictions entre le discours et les actes, cela pour justifier l’idéologie etc.). Ce n’est pas parce que tout le groupe hurle à l’unisson comme les loups (par fanatisme, sentiment rassurant d’appartenance au groupe, par peur de la pression du groupe et de sa persécution, par opportunisme, démission de la raison …) que le groupe détient la vérité scientifique. Etre enfermé dans des certitudes « fanatiques », souvent simplificatrices (« réductionnistes ») est rassurant et augmente sa confiance en soi. On n’a plus à être confronté à une réalité souvent dure, voire insoutenable (y compris sur ses propres faiblesses et défauts). C’est comme un piège mental.</a:t>
            </a:r>
          </a:p>
          <a:p>
            <a:pPr algn="just">
              <a:spcBef>
                <a:spcPct val="0"/>
              </a:spcBef>
              <a:buNone/>
            </a:pPr>
            <a:r>
              <a:rPr lang="fr-FR" sz="1400" dirty="0"/>
              <a:t>Citations : « </a:t>
            </a:r>
            <a:r>
              <a:rPr lang="fr-FR" sz="1400" i="1" dirty="0"/>
              <a:t>Le fanatisme est à la superstition ce que le transport est à la fièvre, ce que la rage est à la colère. Celui qui a des extases, des visions, qui prend ses songes pour des réalités, et ses imaginations pour des prophéties, est un enthousiaste ; celui qui soutient sa folie par le meurtre est un fanatique » </a:t>
            </a:r>
            <a:r>
              <a:rPr lang="fr-FR" sz="1400" dirty="0"/>
              <a:t>(</a:t>
            </a:r>
            <a:r>
              <a:rPr lang="fr-FR" sz="1400" dirty="0">
                <a:hlinkClick r:id="rId17" tooltip="w:Voltaire"/>
              </a:rPr>
              <a:t>Voltaire</a:t>
            </a:r>
            <a:r>
              <a:rPr lang="fr-FR" sz="1400" dirty="0"/>
              <a:t>, </a:t>
            </a:r>
            <a:r>
              <a:rPr lang="fr-FR" sz="1400" i="1" dirty="0">
                <a:hlinkClick r:id="rId18" tooltip="w:Dictionnaire philosophique"/>
              </a:rPr>
              <a:t>Dictionnaire philosophique</a:t>
            </a:r>
            <a:r>
              <a:rPr lang="fr-FR" sz="1400" dirty="0"/>
              <a:t>). « </a:t>
            </a:r>
            <a:r>
              <a:rPr lang="fr-FR" sz="1400" i="1" dirty="0"/>
              <a:t>rien n'égale la puissance de surdité volontaire des fanatismes</a:t>
            </a:r>
            <a:r>
              <a:rPr lang="fr-FR" sz="1400" dirty="0"/>
              <a:t> » (Victor Hugo)</a:t>
            </a:r>
            <a:r>
              <a:rPr lang="fr-FR" sz="1400" baseline="30000" dirty="0">
                <a:hlinkClick r:id="rId12"/>
              </a:rPr>
              <a:t>2</a:t>
            </a:r>
            <a:r>
              <a:rPr lang="fr-FR" sz="1400" dirty="0"/>
              <a:t>. « </a:t>
            </a:r>
            <a:r>
              <a:rPr lang="fr-FR" sz="1400" i="1" dirty="0">
                <a:hlinkClick r:id="rId19" tooltip="Héros"/>
              </a:rPr>
              <a:t>Héros</a:t>
            </a:r>
            <a:r>
              <a:rPr lang="fr-FR" sz="1400" i="1" dirty="0"/>
              <a:t> qui, pour le triomphe de ses </a:t>
            </a:r>
            <a:r>
              <a:rPr lang="fr-FR" sz="1400" i="1" dirty="0">
                <a:hlinkClick r:id="rId20" tooltip="Préjugé"/>
              </a:rPr>
              <a:t>préjugés</a:t>
            </a:r>
            <a:r>
              <a:rPr lang="fr-FR" sz="1400" i="1" dirty="0"/>
              <a:t>, est prêt à faire le sacrifice de votre vie</a:t>
            </a:r>
            <a:r>
              <a:rPr lang="fr-FR" sz="1400" dirty="0"/>
              <a:t> » (</a:t>
            </a:r>
            <a:r>
              <a:rPr lang="fr-FR" sz="1400" dirty="0">
                <a:hlinkClick r:id="rId21" tooltip="Albert Brie (page inexistante)"/>
              </a:rPr>
              <a:t>Albert Brie</a:t>
            </a:r>
            <a:r>
              <a:rPr lang="fr-FR" sz="1400" dirty="0"/>
              <a:t>). « </a:t>
            </a:r>
            <a:r>
              <a:rPr lang="fr-FR" sz="1400" i="1" dirty="0"/>
              <a:t>un fanatique est quelqu'un qui ne veut pas changer d'avis et qui ne veut pas changer de sujet</a:t>
            </a:r>
            <a:r>
              <a:rPr lang="fr-FR" sz="1400" dirty="0"/>
              <a:t> » (</a:t>
            </a:r>
            <a:r>
              <a:rPr lang="fr-FR" sz="1400" dirty="0">
                <a:hlinkClick r:id="rId22" tooltip="Winston Churchill"/>
              </a:rPr>
              <a:t>Churchill</a:t>
            </a:r>
            <a:r>
              <a:rPr lang="fr-FR" sz="1400" dirty="0"/>
              <a:t>). «  </a:t>
            </a:r>
            <a:r>
              <a:rPr lang="fr-FR" sz="1400" i="1" dirty="0"/>
              <a:t>Le fanatisme est un comportement extrême qui relève de la </a:t>
            </a:r>
            <a:r>
              <a:rPr lang="fr-FR" sz="1400" i="1" dirty="0">
                <a:hlinkClick r:id="rId23" tooltip="Passion (philosophie)"/>
              </a:rPr>
              <a:t>passion</a:t>
            </a:r>
            <a:r>
              <a:rPr lang="fr-FR" sz="1400" i="1" dirty="0"/>
              <a:t> mais surtout dans lequel le </a:t>
            </a:r>
            <a:r>
              <a:rPr lang="fr-FR" sz="1400" i="1" dirty="0">
                <a:hlinkClick r:id="rId24" tooltip="Détachement (philosophie)"/>
              </a:rPr>
              <a:t>détachement</a:t>
            </a:r>
            <a:r>
              <a:rPr lang="fr-FR" sz="1400" i="1" dirty="0"/>
              <a:t> et la </a:t>
            </a:r>
            <a:r>
              <a:rPr lang="fr-FR" sz="1400" i="1" dirty="0">
                <a:hlinkClick r:id="rId25" tooltip="Pondération (page inexistante)"/>
              </a:rPr>
              <a:t>pondération</a:t>
            </a:r>
            <a:r>
              <a:rPr lang="fr-FR" sz="1400" i="1" dirty="0"/>
              <a:t> n'ont plus de place </a:t>
            </a:r>
            <a:r>
              <a:rPr lang="fr-FR" sz="1400" dirty="0"/>
              <a:t> ». «  </a:t>
            </a:r>
            <a:r>
              <a:rPr lang="fr-FR" sz="1400" i="1" dirty="0"/>
              <a:t>Le fanatisme est une forme d'intolérance extrême qui pousse à la persécution de l'altérité sous toutes ses formes</a:t>
            </a:r>
            <a:r>
              <a:rPr lang="fr-FR" sz="1400" dirty="0"/>
              <a:t> ».</a:t>
            </a:r>
          </a:p>
          <a:p>
            <a:pPr algn="just">
              <a:buNone/>
            </a:pPr>
            <a:r>
              <a:rPr lang="fr-FR" sz="1200" dirty="0"/>
              <a:t>C’est  la conjonction de quatre caractéristiques essentielles,  leur étayage réciproque qui en décuple le caractère dangereux pour la-les société(s) et pas seulement pour la personne qui en est le siège et qui s’autodétruit lentement :</a:t>
            </a:r>
          </a:p>
          <a:p>
            <a:pPr algn="just"/>
            <a:r>
              <a:rPr lang="fr-FR" sz="1200" b="1" dirty="0"/>
              <a:t> </a:t>
            </a:r>
            <a:r>
              <a:rPr lang="fr-FR" sz="1200" u="sng" dirty="0"/>
              <a:t>Clivage</a:t>
            </a:r>
            <a:r>
              <a:rPr lang="fr-FR" sz="1200" dirty="0"/>
              <a:t> : barrière étanche que met l’individu entre ce à quoi il se réfère (par ex. « Au nom du dieu miséricordieux ») et l’acte : tuer. Ou entre ce qu’il déclare « libération-bonheur de l’humanité » et ce qu’il met en œuvre « dictature du prolétariat », goulags, etc. Le clivage ou </a:t>
            </a:r>
            <a:r>
              <a:rPr lang="fr-FR" sz="1200" dirty="0" err="1"/>
              <a:t>schize</a:t>
            </a:r>
            <a:r>
              <a:rPr lang="fr-FR" sz="1200" dirty="0"/>
              <a:t> se retrouve pareillement dans les distinctions qu’opère le militant entre lui et l’extérieur, (l’aryen et le non-aryen, le fidèle et l’infidèle, etc.).</a:t>
            </a:r>
          </a:p>
        </p:txBody>
      </p:sp>
      <p:sp>
        <p:nvSpPr>
          <p:cNvPr id="21299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2996"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F99B99-3E11-46D1-89BE-EE2BF142BD2B}" type="slidenum">
              <a:rPr lang="fr-FR" altLang="fr-FR" sz="1200" smtClean="0">
                <a:solidFill>
                  <a:srgbClr val="898989"/>
                </a:solidFill>
              </a:rPr>
              <a:pPr>
                <a:spcBef>
                  <a:spcPct val="0"/>
                </a:spcBef>
                <a:buFontTx/>
                <a:buNone/>
              </a:pPr>
              <a:t>252</a:t>
            </a:fld>
            <a:endParaRPr lang="fr-FR" altLang="fr-FR" sz="1200">
              <a:solidFill>
                <a:srgbClr val="898989"/>
              </a:solidFill>
            </a:endParaRPr>
          </a:p>
        </p:txBody>
      </p:sp>
      <p:sp>
        <p:nvSpPr>
          <p:cNvPr id="212997" name="Rectangle 5"/>
          <p:cNvSpPr>
            <a:spLocks noChangeArrowheads="1"/>
          </p:cNvSpPr>
          <p:nvPr/>
        </p:nvSpPr>
        <p:spPr bwMode="auto">
          <a:xfrm>
            <a:off x="122859" y="18891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latin typeface="Arial" panose="020B0604020202020204" pitchFamily="34" charset="0"/>
              </a:rPr>
              <a:t>A3. Annexes : Lexique</a:t>
            </a:r>
            <a:r>
              <a:rPr lang="fr-FR" altLang="fr-FR" sz="1800" dirty="0">
                <a:latin typeface="Arial" panose="020B0604020202020204" pitchFamily="34" charset="0"/>
              </a:rPr>
              <a:t> (suite)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07950" y="701675"/>
            <a:ext cx="8856538" cy="574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fr-FR" altLang="fr-FR" sz="1400" b="1" i="1" dirty="0">
                <a:latin typeface="+mn-lt"/>
              </a:rPr>
              <a:t>Fanatisme</a:t>
            </a:r>
            <a:r>
              <a:rPr lang="fr-FR" altLang="fr-FR" sz="1400" dirty="0">
                <a:latin typeface="+mn-lt"/>
              </a:rPr>
              <a:t> (suite) : </a:t>
            </a:r>
            <a:r>
              <a:rPr lang="fr-FR" sz="1400" u="sng" dirty="0">
                <a:latin typeface="+mn-lt"/>
              </a:rPr>
              <a:t>Négation</a:t>
            </a:r>
            <a:r>
              <a:rPr lang="fr-FR" sz="1400" dirty="0">
                <a:latin typeface="+mn-lt"/>
              </a:rPr>
              <a:t> : Nier un type d’individus considérés comme « déviants » (par rapport aux normes religieuses, sexuelles, ethniques, du fanatique.), une catégorie sociale (les capitalistes), ou une population (les arméniens, juifs, arabes, noirs, etc.) dote le fanatique d’un ennemi dans une dynamique de bouc émissaire. Ce « être contre » cimente le groupe en désignant un négatif commode. Le clivage allié à la négation permet d’aller facilement jusqu’au génocide comme l’histoire l’a montré abondamment.</a:t>
            </a:r>
          </a:p>
          <a:p>
            <a:pPr algn="just"/>
            <a:r>
              <a:rPr lang="fr-FR" sz="1400" dirty="0">
                <a:latin typeface="+mn-lt"/>
              </a:rPr>
              <a:t> </a:t>
            </a:r>
            <a:r>
              <a:rPr lang="fr-FR" sz="1400" u="sng" dirty="0">
                <a:latin typeface="+mn-lt"/>
              </a:rPr>
              <a:t>Hyper-référent</a:t>
            </a:r>
            <a:r>
              <a:rPr lang="fr-FR" sz="1400" dirty="0">
                <a:latin typeface="+mn-lt"/>
              </a:rPr>
              <a:t> : le fanatisme se crée un corpus </a:t>
            </a:r>
            <a:r>
              <a:rPr lang="fr-FR" sz="1400" dirty="0">
                <a:latin typeface="+mn-lt"/>
                <a:hlinkClick r:id="rId2" tooltip="Idéologie"/>
              </a:rPr>
              <a:t>idéologique</a:t>
            </a:r>
            <a:r>
              <a:rPr lang="fr-FR" sz="1400" dirty="0">
                <a:latin typeface="+mn-lt"/>
              </a:rPr>
              <a:t> qui vient légitimer ses négations en actes. On peut faire l’hypothèse que cette propension provient d’une éducation qui a été violente au plan symbolique et souvent au plan physique également (comme l’était l’éducation à la prussienne pour les </a:t>
            </a:r>
            <a:r>
              <a:rPr lang="fr-FR" sz="1400" dirty="0">
                <a:latin typeface="+mn-lt"/>
                <a:hlinkClick r:id="rId3" tooltip="Nazi"/>
              </a:rPr>
              <a:t>nazis</a:t>
            </a:r>
            <a:r>
              <a:rPr lang="fr-FR" sz="1400" dirty="0">
                <a:latin typeface="+mn-lt"/>
              </a:rPr>
              <a:t>) ; elle pousse l’ancien enfant ayant subi cette contention mentale, à la justifier (identification à l’agresseur) et à la reproduire en la généralisant à tout membre de la société, afin qu’il n’y ait pas d’en-dehors de cette </a:t>
            </a:r>
            <a:r>
              <a:rPr lang="fr-FR" sz="1400" dirty="0">
                <a:latin typeface="+mn-lt"/>
                <a:hlinkClick r:id="rId4" tooltip="Souffrance"/>
              </a:rPr>
              <a:t>souffrance</a:t>
            </a:r>
            <a:r>
              <a:rPr lang="fr-FR" sz="1400" dirty="0">
                <a:latin typeface="+mn-lt"/>
              </a:rPr>
              <a:t>. Avec l’espoir que si tout le monde est dans le même cas, elle ne serait plus intolérable puisque tolérée-subie par tout le monde. D’où le côté forcément prosélyte et totalitaire de tout fanatisme. Ce corpus idéologique-moral se cristallise sur la figure d’un personnage historique ou actuel. Celui-ci, par son charisme propre (souvent sa propre pathologie) légitime et génère en écho la dérive fanatique du groupe. Il est magnifié soit par l’Histoire, soit par la simple dévotion du groupe, dévotion d’autant plus automatique que les actes commis rendent impossible tout retour en arrière dans la « normalité » sociale courante dont se sont affranchis les fanatiques par leurs actes. Bien sûr, le-les Dieu(x) sont des cibles de choix à cette fonction d’hyper-référent puisqu’ils sont fort discrets et que l’homme a toujours su trouver les moyens de les faire parler.</a:t>
            </a:r>
          </a:p>
          <a:p>
            <a:pPr algn="just"/>
            <a:r>
              <a:rPr lang="fr-FR" sz="1400" b="1" dirty="0">
                <a:latin typeface="+mn-lt"/>
              </a:rPr>
              <a:t> </a:t>
            </a:r>
            <a:r>
              <a:rPr lang="fr-FR" sz="1400" u="sng" dirty="0">
                <a:latin typeface="+mn-lt"/>
              </a:rPr>
              <a:t>Croyance</a:t>
            </a:r>
            <a:r>
              <a:rPr lang="fr-FR" sz="1400" dirty="0">
                <a:latin typeface="+mn-lt"/>
              </a:rPr>
              <a:t> : la croyance n’est pas une adhésion rationnelle à un corpus d’idées </a:t>
            </a:r>
            <a:r>
              <a:rPr lang="fr-FR" sz="1400" dirty="0">
                <a:latin typeface="+mn-lt"/>
                <a:hlinkClick r:id="rId5" tooltip="Métaphysique"/>
              </a:rPr>
              <a:t>métaphysiques</a:t>
            </a:r>
            <a:r>
              <a:rPr lang="fr-FR" sz="1400" dirty="0">
                <a:latin typeface="+mn-lt"/>
              </a:rPr>
              <a:t> ou idéologiques en tant que telles mais l'exaltation d’une idée, motivation, image ou corpus imaginaire auquel s'identifie l'individu ou s'agrège le groupe. Elle valorise un ego (pas forcément le sien propre) étendu, aux capacités décuplées et reconnues universellement. La croyance colmate l’angoisse de mort et permet de ne plus se poser de questions. L’</a:t>
            </a:r>
            <a:r>
              <a:rPr lang="fr-FR" sz="1400" dirty="0">
                <a:latin typeface="+mn-lt"/>
                <a:hlinkClick r:id="rId6" tooltip="Amour"/>
              </a:rPr>
              <a:t>amour</a:t>
            </a:r>
            <a:r>
              <a:rPr lang="fr-FR" sz="1400" dirty="0">
                <a:latin typeface="+mn-lt"/>
              </a:rPr>
              <a:t>, ou investissement affectif intense, auquel on</a:t>
            </a:r>
            <a:r>
              <a:rPr lang="fr-FR" sz="1400" baseline="30000" dirty="0">
                <a:latin typeface="+mn-lt"/>
                <a:hlinkClick r:id="rId7" tooltip="Aide:Qui"/>
              </a:rPr>
              <a:t>[Qui ?]</a:t>
            </a:r>
            <a:r>
              <a:rPr lang="fr-FR" sz="1400" dirty="0">
                <a:latin typeface="+mn-lt"/>
              </a:rPr>
              <a:t> se voue (ou se contraint) donne une« existence » quasi réelle ou plus que réelle (religieuse) à l’« image » ainsi constituée : idéologique (« communisme-avenir de l’homme »), ou sportive (OM/PSG, </a:t>
            </a:r>
            <a:r>
              <a:rPr lang="fr-FR" sz="1400" dirty="0">
                <a:latin typeface="+mn-lt"/>
                <a:hlinkClick r:id="rId8" tooltip="Coupe du monde de football"/>
              </a:rPr>
              <a:t>coupe du monde de football</a:t>
            </a:r>
            <a:r>
              <a:rPr lang="fr-FR" sz="1400" dirty="0">
                <a:latin typeface="+mn-lt"/>
              </a:rPr>
              <a:t>, etc.), d’un personnage (X libérateur de l’humanité, Génie des </a:t>
            </a:r>
            <a:r>
              <a:rPr lang="fr-FR" sz="1400" dirty="0" err="1">
                <a:latin typeface="+mn-lt"/>
              </a:rPr>
              <a:t>Carpathes</a:t>
            </a:r>
            <a:r>
              <a:rPr lang="fr-FR" sz="1400" dirty="0">
                <a:latin typeface="+mn-lt"/>
              </a:rPr>
              <a:t>, Guide-lumière du monde, etc.), ou extrapolation </a:t>
            </a:r>
            <a:r>
              <a:rPr lang="fr-FR" sz="1400" dirty="0">
                <a:latin typeface="+mn-lt"/>
                <a:hlinkClick r:id="rId9" tooltip="Mythique"/>
              </a:rPr>
              <a:t>mythique</a:t>
            </a:r>
            <a:r>
              <a:rPr lang="fr-FR" sz="1400" dirty="0">
                <a:latin typeface="+mn-lt"/>
              </a:rPr>
              <a:t> de soi (Prolétaire-nouveau genre humain), etc.</a:t>
            </a:r>
            <a:endParaRPr lang="fr-FR" altLang="fr-FR" sz="1400" dirty="0">
              <a:latin typeface="+mn-lt"/>
            </a:endParaRPr>
          </a:p>
          <a:p>
            <a:pPr algn="just">
              <a:spcBef>
                <a:spcPct val="0"/>
              </a:spcBef>
              <a:buNone/>
            </a:pPr>
            <a:r>
              <a:rPr lang="fr-FR" altLang="fr-FR" sz="1200" dirty="0">
                <a:latin typeface="+mn-lt"/>
              </a:rPr>
              <a:t>Source : </a:t>
            </a:r>
            <a:r>
              <a:rPr lang="fr-FR" altLang="fr-FR" sz="1200" dirty="0">
                <a:latin typeface="+mn-lt"/>
                <a:hlinkClick r:id="rId10"/>
              </a:rPr>
              <a:t>http://fr.wikipedia.org/wiki/Fanatisme</a:t>
            </a:r>
            <a:r>
              <a:rPr lang="fr-FR" altLang="fr-FR" sz="1200" dirty="0">
                <a:latin typeface="+mn-lt"/>
              </a:rPr>
              <a:t> </a:t>
            </a:r>
          </a:p>
        </p:txBody>
      </p:sp>
      <p:sp>
        <p:nvSpPr>
          <p:cNvPr id="21299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2996"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F99B99-3E11-46D1-89BE-EE2BF142BD2B}" type="slidenum">
              <a:rPr lang="fr-FR" altLang="fr-FR" sz="1200" smtClean="0">
                <a:solidFill>
                  <a:srgbClr val="898989"/>
                </a:solidFill>
              </a:rPr>
              <a:pPr>
                <a:spcBef>
                  <a:spcPct val="0"/>
                </a:spcBef>
                <a:buFontTx/>
                <a:buNone/>
              </a:pPr>
              <a:t>253</a:t>
            </a:fld>
            <a:endParaRPr lang="fr-FR" altLang="fr-FR" sz="1200">
              <a:solidFill>
                <a:srgbClr val="898989"/>
              </a:solidFill>
            </a:endParaRPr>
          </a:p>
        </p:txBody>
      </p:sp>
      <p:sp>
        <p:nvSpPr>
          <p:cNvPr id="212997" name="Rectangle 5"/>
          <p:cNvSpPr>
            <a:spLocks noChangeArrowheads="1"/>
          </p:cNvSpPr>
          <p:nvPr/>
        </p:nvSpPr>
        <p:spPr bwMode="auto">
          <a:xfrm>
            <a:off x="107951" y="333375"/>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spTree>
    <p:extLst>
      <p:ext uri="{BB962C8B-B14F-4D97-AF65-F5344CB8AC3E}">
        <p14:creationId xmlns:p14="http://schemas.microsoft.com/office/powerpoint/2010/main" val="1789056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07952" y="765175"/>
            <a:ext cx="875506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fr-FR" altLang="fr-FR" sz="1400" b="1" i="1" dirty="0">
                <a:latin typeface="Arial" panose="020B0604020202020204" pitchFamily="34" charset="0"/>
              </a:rPr>
              <a:t>Favoritisme</a:t>
            </a:r>
            <a:r>
              <a:rPr lang="fr-FR" altLang="fr-FR" sz="1400" dirty="0">
                <a:latin typeface="Arial" panose="020B0604020202020204" pitchFamily="34" charset="0"/>
              </a:rPr>
              <a:t> : a) le fait de favoriser des proches. b) Tendance à accorder des faveurs injustifiées. Synonymes : copinage, népotisme, partialité, préférence (voir</a:t>
            </a:r>
            <a:r>
              <a:rPr lang="fr-FR" altLang="fr-FR" sz="1400" b="1" dirty="0">
                <a:latin typeface="Arial" panose="020B0604020202020204" pitchFamily="34" charset="0"/>
              </a:rPr>
              <a:t> </a:t>
            </a:r>
            <a:r>
              <a:rPr lang="fr-FR" altLang="fr-FR" sz="1400" i="1" dirty="0">
                <a:latin typeface="Arial" panose="020B0604020202020204" pitchFamily="34" charset="0"/>
              </a:rPr>
              <a:t>népotisme</a:t>
            </a:r>
            <a:r>
              <a:rPr lang="fr-FR" altLang="fr-FR" sz="1400" dirty="0">
                <a:latin typeface="Arial" panose="020B0604020202020204" pitchFamily="34" charset="0"/>
              </a:rPr>
              <a:t>, </a:t>
            </a:r>
            <a:r>
              <a:rPr lang="fr-FR" altLang="fr-FR" sz="1400" i="1" dirty="0">
                <a:latin typeface="Arial" panose="020B0604020202020204" pitchFamily="34" charset="0"/>
              </a:rPr>
              <a:t>collusion</a:t>
            </a:r>
            <a:r>
              <a:rPr lang="fr-FR" altLang="fr-FR" sz="1400" dirty="0">
                <a:latin typeface="Arial" panose="020B0604020202020204" pitchFamily="34" charset="0"/>
              </a:rPr>
              <a:t>).</a:t>
            </a:r>
          </a:p>
          <a:p>
            <a:pPr algn="just">
              <a:spcBef>
                <a:spcPct val="0"/>
              </a:spcBef>
              <a:buFont typeface="Arial" panose="020B0604020202020204" pitchFamily="34" charset="0"/>
              <a:buNone/>
            </a:pPr>
            <a:r>
              <a:rPr lang="fr-FR" altLang="fr-FR" sz="1400" b="1" i="1" dirty="0">
                <a:latin typeface="Arial" panose="020B0604020202020204" pitchFamily="34" charset="0"/>
              </a:rPr>
              <a:t>Fiducie</a:t>
            </a:r>
            <a:r>
              <a:rPr lang="fr-FR" altLang="fr-FR" sz="1400" dirty="0">
                <a:latin typeface="Arial" panose="020B0604020202020204" pitchFamily="34" charset="0"/>
              </a:rPr>
              <a:t> : « </a:t>
            </a:r>
            <a:r>
              <a:rPr lang="fr-FR" altLang="fr-FR" sz="1400" i="1" dirty="0">
                <a:latin typeface="Arial" panose="020B0604020202020204" pitchFamily="34" charset="0"/>
              </a:rPr>
              <a:t>opération par laquelle un ou plusieurs constituants transfèrent des biens, des droits ou des sûretés, ou un ensemble de biens, de droits ou de sûretés, présents ou futurs, à un ou plusieurs fiduciaires qui, les tenant séparés de leur patrimoine propre, agissent dans un but déterminé au profit d'un ou plusieurs bénéficiaires</a:t>
            </a:r>
            <a:r>
              <a:rPr lang="fr-FR" altLang="fr-FR" sz="1400" dirty="0">
                <a:latin typeface="Arial" panose="020B0604020202020204" pitchFamily="34" charset="0"/>
              </a:rPr>
              <a:t> » ( </a:t>
            </a:r>
            <a:r>
              <a:rPr lang="fr-FR" altLang="fr-FR" sz="1400" dirty="0">
                <a:latin typeface="Arial" panose="020B0604020202020204" pitchFamily="34" charset="0"/>
                <a:hlinkClick r:id="rId2" tooltip="Code civil français"/>
              </a:rPr>
              <a:t>Code civil</a:t>
            </a:r>
            <a:r>
              <a:rPr lang="fr-FR" altLang="fr-FR" sz="1400" dirty="0">
                <a:latin typeface="Arial" panose="020B0604020202020204" pitchFamily="34" charset="0"/>
              </a:rPr>
              <a:t> (articles </a:t>
            </a:r>
            <a:r>
              <a:rPr lang="fr-FR" altLang="fr-FR" sz="1400" dirty="0">
                <a:latin typeface="Arial" panose="020B0604020202020204" pitchFamily="34" charset="0"/>
                <a:hlinkClick r:id="rId3"/>
              </a:rPr>
              <a:t>2011</a:t>
            </a:r>
            <a:r>
              <a:rPr lang="fr-FR" altLang="fr-FR" sz="1400" dirty="0">
                <a:latin typeface="Arial" panose="020B0604020202020204" pitchFamily="34" charset="0"/>
              </a:rPr>
              <a:t> et suivants) par la </a:t>
            </a:r>
            <a:r>
              <a:rPr lang="fr-FR" altLang="fr-FR" sz="1400" dirty="0">
                <a:latin typeface="Arial" panose="020B0604020202020204" pitchFamily="34" charset="0"/>
                <a:hlinkClick r:id="rId4"/>
              </a:rPr>
              <a:t>loi du 19 février 2007</a:t>
            </a:r>
            <a:r>
              <a:rPr lang="fr-FR" altLang="fr-FR" sz="1400" dirty="0">
                <a:latin typeface="Arial" panose="020B0604020202020204" pitchFamily="34" charset="0"/>
              </a:rPr>
              <a:t>).</a:t>
            </a:r>
          </a:p>
          <a:p>
            <a:pPr algn="just">
              <a:spcBef>
                <a:spcPct val="0"/>
              </a:spcBef>
              <a:buFont typeface="Arial" panose="020B0604020202020204" pitchFamily="34" charset="0"/>
              <a:buNone/>
            </a:pPr>
            <a:r>
              <a:rPr lang="fr-FR" altLang="fr-FR" sz="1400" dirty="0">
                <a:latin typeface="Arial" panose="020B0604020202020204" pitchFamily="34" charset="0"/>
              </a:rPr>
              <a:t>« </a:t>
            </a:r>
            <a:r>
              <a:rPr lang="fr-FR" altLang="fr-FR" sz="1400" i="1" dirty="0">
                <a:latin typeface="Arial" panose="020B0604020202020204" pitchFamily="34" charset="0"/>
              </a:rPr>
              <a:t>La fiducie résulte d'un acte par lequel une personne, le constituant, transfère de son patrimoine à un autre patrimoine qu'il constitue, des biens qu'il affecte à une fin particulière et qu'un fiduciaire s'oblige, par le fait de son acceptation, à détenir et à administrer</a:t>
            </a:r>
            <a:r>
              <a:rPr lang="fr-FR" altLang="fr-FR" sz="1400" dirty="0">
                <a:latin typeface="Arial" panose="020B0604020202020204" pitchFamily="34" charset="0"/>
              </a:rPr>
              <a:t>. » (article 1260 du Code civil du Québec).</a:t>
            </a:r>
          </a:p>
          <a:p>
            <a:pPr algn="just">
              <a:spcBef>
                <a:spcPct val="0"/>
              </a:spcBef>
              <a:buFont typeface="Arial" panose="020B0604020202020204" pitchFamily="34" charset="0"/>
              <a:buNone/>
            </a:pPr>
            <a:r>
              <a:rPr lang="fr-FR" altLang="fr-FR" sz="1400" dirty="0">
                <a:latin typeface="Arial" panose="020B0604020202020204" pitchFamily="34" charset="0"/>
              </a:rPr>
              <a:t>Transfert de </a:t>
            </a:r>
            <a:r>
              <a:rPr lang="fr-FR" altLang="fr-FR" sz="1400" dirty="0">
                <a:latin typeface="Arial" panose="020B0604020202020204" pitchFamily="34" charset="0"/>
                <a:hlinkClick r:id="rId5" tooltip="Propriété"/>
              </a:rPr>
              <a:t>propriété</a:t>
            </a:r>
            <a:r>
              <a:rPr lang="fr-FR" altLang="fr-FR" sz="1400" dirty="0">
                <a:latin typeface="Arial" panose="020B0604020202020204" pitchFamily="34" charset="0"/>
              </a:rPr>
              <a:t> soumis à des conditions d'usage ou de durée. Cette notion existe principalement dans le </a:t>
            </a:r>
            <a:r>
              <a:rPr lang="fr-FR" altLang="fr-FR" sz="1400" dirty="0">
                <a:latin typeface="Arial" panose="020B0604020202020204" pitchFamily="34" charset="0"/>
                <a:hlinkClick r:id="rId6" tooltip="Droit anglais"/>
              </a:rPr>
              <a:t>droit anglais</a:t>
            </a:r>
            <a:r>
              <a:rPr lang="fr-FR" altLang="fr-FR" sz="1400" dirty="0">
                <a:latin typeface="Arial" panose="020B0604020202020204" pitchFamily="34" charset="0"/>
              </a:rPr>
              <a:t> sous le nom de « </a:t>
            </a:r>
            <a:r>
              <a:rPr lang="fr-FR" altLang="fr-FR" sz="1400" i="1" dirty="0">
                <a:latin typeface="Arial" panose="020B0604020202020204" pitchFamily="34" charset="0"/>
                <a:hlinkClick r:id="rId7" tooltip="Trust (droit anglais)"/>
              </a:rPr>
              <a:t>trust</a:t>
            </a:r>
            <a:r>
              <a:rPr lang="fr-FR" altLang="fr-FR" sz="1400" dirty="0">
                <a:latin typeface="Arial" panose="020B0604020202020204" pitchFamily="34" charset="0"/>
              </a:rPr>
              <a:t> », dans le </a:t>
            </a:r>
            <a:r>
              <a:rPr lang="fr-FR" altLang="fr-FR" sz="1400" dirty="0">
                <a:latin typeface="Arial" panose="020B0604020202020204" pitchFamily="34" charset="0"/>
                <a:hlinkClick r:id="rId8" tooltip="Droit allemand"/>
              </a:rPr>
              <a:t>droit allemand</a:t>
            </a:r>
            <a:r>
              <a:rPr lang="fr-FR" altLang="fr-FR" sz="1400" dirty="0">
                <a:latin typeface="Arial" panose="020B0604020202020204" pitchFamily="34" charset="0"/>
              </a:rPr>
              <a:t> (« </a:t>
            </a:r>
            <a:r>
              <a:rPr lang="fr-FR" altLang="fr-FR" sz="1400" i="1" dirty="0">
                <a:latin typeface="Arial" panose="020B0604020202020204" pitchFamily="34" charset="0"/>
              </a:rPr>
              <a:t>Treuhand</a:t>
            </a:r>
            <a:r>
              <a:rPr lang="fr-FR" altLang="fr-FR" sz="1400" dirty="0">
                <a:latin typeface="Arial" panose="020B0604020202020204" pitchFamily="34" charset="0"/>
              </a:rPr>
              <a:t> »), ainsi que dans le </a:t>
            </a:r>
            <a:r>
              <a:rPr lang="fr-FR" altLang="fr-FR" sz="1400" dirty="0">
                <a:latin typeface="Arial" panose="020B0604020202020204" pitchFamily="34" charset="0"/>
                <a:hlinkClick r:id="rId9" tooltip="Droit musulman"/>
              </a:rPr>
              <a:t>droit musulman</a:t>
            </a:r>
            <a:r>
              <a:rPr lang="fr-FR" altLang="fr-FR" sz="1400" dirty="0">
                <a:latin typeface="Arial" panose="020B0604020202020204" pitchFamily="34" charset="0"/>
              </a:rPr>
              <a:t> sous le nom de </a:t>
            </a:r>
            <a:r>
              <a:rPr lang="fr-FR" altLang="fr-FR" sz="1400" i="1" dirty="0" err="1">
                <a:latin typeface="Arial" panose="020B0604020202020204" pitchFamily="34" charset="0"/>
                <a:hlinkClick r:id="rId10" tooltip="Waqf"/>
              </a:rPr>
              <a:t>waqf</a:t>
            </a:r>
            <a:r>
              <a:rPr lang="fr-FR" altLang="fr-FR" sz="1400" dirty="0">
                <a:latin typeface="Arial" panose="020B0604020202020204" pitchFamily="34" charset="0"/>
              </a:rPr>
              <a:t>. </a:t>
            </a:r>
          </a:p>
          <a:p>
            <a:pPr algn="just">
              <a:spcBef>
                <a:spcPct val="0"/>
              </a:spcBef>
              <a:buFont typeface="Arial" panose="020B0604020202020204" pitchFamily="34" charset="0"/>
              <a:buNone/>
            </a:pPr>
            <a:r>
              <a:rPr lang="fr-FR" altLang="fr-FR" sz="1400" dirty="0">
                <a:latin typeface="Arial" panose="020B0604020202020204" pitchFamily="34" charset="0"/>
              </a:rPr>
              <a:t>Le </a:t>
            </a:r>
            <a:r>
              <a:rPr lang="fr-FR" altLang="fr-FR" sz="1400" i="1" dirty="0">
                <a:latin typeface="Arial" panose="020B0604020202020204" pitchFamily="34" charset="0"/>
                <a:hlinkClick r:id="rId7"/>
              </a:rPr>
              <a:t>trust</a:t>
            </a:r>
            <a:r>
              <a:rPr lang="fr-FR" altLang="fr-FR" sz="1400" dirty="0">
                <a:latin typeface="Arial" panose="020B0604020202020204" pitchFamily="34" charset="0"/>
              </a:rPr>
              <a:t> est une notion fondamentale du droit anglais, par laquelle la propriété d'un bien, détenue par son fondateur (</a:t>
            </a:r>
            <a:r>
              <a:rPr lang="fr-FR" altLang="fr-FR" sz="1400" i="1" dirty="0" err="1">
                <a:latin typeface="Arial" panose="020B0604020202020204" pitchFamily="34" charset="0"/>
              </a:rPr>
              <a:t>settlor</a:t>
            </a:r>
            <a:r>
              <a:rPr lang="fr-FR" altLang="fr-FR" sz="1400" dirty="0">
                <a:latin typeface="Arial" panose="020B0604020202020204" pitchFamily="34" charset="0"/>
              </a:rPr>
              <a:t>), est confiée à un détenteur (</a:t>
            </a:r>
            <a:r>
              <a:rPr lang="fr-FR" altLang="fr-FR" sz="1400" i="1" dirty="0">
                <a:latin typeface="Arial" panose="020B0604020202020204" pitchFamily="34" charset="0"/>
              </a:rPr>
              <a:t>trustee</a:t>
            </a:r>
            <a:r>
              <a:rPr lang="fr-FR" altLang="fr-FR" sz="1400" dirty="0">
                <a:latin typeface="Arial" panose="020B0604020202020204" pitchFamily="34" charset="0"/>
              </a:rPr>
              <a:t>), à charge pour lui de l'administrer pour le compte d'un bénéficiaire. Ces structures juridiques sont très présentes dans les </a:t>
            </a:r>
            <a:r>
              <a:rPr lang="fr-FR" altLang="fr-FR" sz="1400" i="1" dirty="0">
                <a:latin typeface="Arial" panose="020B0604020202020204" pitchFamily="34" charset="0"/>
              </a:rPr>
              <a:t>paradis fiscaux</a:t>
            </a:r>
            <a:r>
              <a:rPr lang="fr-FR" altLang="fr-FR" sz="1400" dirty="0">
                <a:latin typeface="Arial" panose="020B0604020202020204" pitchFamily="34" charset="0"/>
              </a:rPr>
              <a:t> (voir </a:t>
            </a:r>
            <a:r>
              <a:rPr lang="fr-FR" altLang="fr-FR" sz="1400" i="1" dirty="0">
                <a:latin typeface="Arial" panose="020B0604020202020204" pitchFamily="34" charset="0"/>
              </a:rPr>
              <a:t>Société-écran</a:t>
            </a:r>
            <a:r>
              <a:rPr lang="fr-FR" altLang="fr-FR" sz="1400" dirty="0">
                <a:latin typeface="Arial" panose="020B0604020202020204" pitchFamily="34" charset="0"/>
              </a:rPr>
              <a:t>).</a:t>
            </a:r>
          </a:p>
          <a:p>
            <a:pPr algn="just">
              <a:spcBef>
                <a:spcPct val="0"/>
              </a:spcBef>
              <a:buFont typeface="Arial" panose="020B0604020202020204" pitchFamily="34" charset="0"/>
              <a:buNone/>
            </a:pPr>
            <a:r>
              <a:rPr lang="fr-FR" altLang="fr-FR" sz="1400" b="1" i="1" dirty="0">
                <a:latin typeface="Arial" panose="020B0604020202020204" pitchFamily="34" charset="0"/>
              </a:rPr>
              <a:t>Fisc</a:t>
            </a:r>
            <a:r>
              <a:rPr lang="fr-FR" altLang="fr-FR" sz="1400" dirty="0">
                <a:latin typeface="Arial" panose="020B0604020202020204" pitchFamily="34" charset="0"/>
              </a:rPr>
              <a:t> : Ensemble des administrations chargées de percevoir, de fixer et de répartir les impôts.</a:t>
            </a:r>
          </a:p>
          <a:p>
            <a:pPr algn="just">
              <a:spcBef>
                <a:spcPct val="0"/>
              </a:spcBef>
              <a:buFontTx/>
              <a:buNone/>
            </a:pPr>
            <a:r>
              <a:rPr lang="fr-FR" altLang="fr-FR" sz="1400" b="1" i="1" dirty="0">
                <a:latin typeface="Arial" panose="020B0604020202020204" pitchFamily="34" charset="0"/>
              </a:rPr>
              <a:t>Fierté</a:t>
            </a:r>
            <a:r>
              <a:rPr lang="fr-FR" altLang="fr-FR" sz="1400" dirty="0">
                <a:latin typeface="Arial" panose="020B0604020202020204" pitchFamily="34" charset="0"/>
              </a:rPr>
              <a:t> : Caractère de celui qui éprouve une </a:t>
            </a:r>
            <a:r>
              <a:rPr lang="fr-FR" altLang="fr-FR" sz="1400" dirty="0">
                <a:latin typeface="Arial" panose="020B0604020202020204" pitchFamily="34" charset="0"/>
                <a:hlinkClick r:id="rId11" tooltip="satisfaction"/>
              </a:rPr>
              <a:t>satisfaction</a:t>
            </a:r>
            <a:r>
              <a:rPr lang="fr-FR" altLang="fr-FR" sz="1400" dirty="0">
                <a:latin typeface="Arial" panose="020B0604020202020204" pitchFamily="34" charset="0"/>
              </a:rPr>
              <a:t> d’</a:t>
            </a:r>
            <a:r>
              <a:rPr lang="fr-FR" altLang="fr-FR" sz="1400" dirty="0">
                <a:latin typeface="Arial" panose="020B0604020202020204" pitchFamily="34" charset="0"/>
                <a:hlinkClick r:id="rId12" tooltip="amour-propre"/>
              </a:rPr>
              <a:t>amour-propre</a:t>
            </a:r>
            <a:r>
              <a:rPr lang="fr-FR" altLang="fr-FR" sz="1400" dirty="0">
                <a:latin typeface="Arial" panose="020B0604020202020204" pitchFamily="34" charset="0"/>
              </a:rPr>
              <a:t>, </a:t>
            </a:r>
            <a:r>
              <a:rPr lang="fr-FR" altLang="fr-FR" sz="1400" dirty="0">
                <a:latin typeface="Arial" panose="020B0604020202020204" pitchFamily="34" charset="0"/>
                <a:hlinkClick r:id="rId13" tooltip="fondé"/>
              </a:rPr>
              <a:t>fondée</a:t>
            </a:r>
            <a:r>
              <a:rPr lang="fr-FR" altLang="fr-FR" sz="1400" dirty="0">
                <a:latin typeface="Arial" panose="020B0604020202020204" pitchFamily="34" charset="0"/>
              </a:rPr>
              <a:t> ou non. La fierté, quand elle est exacerbée, empêche souvent les personnes _ qui sont fières de faire partie de leur communauté _ de se remettre en cause et/ou de remettre en cause les pratiques contestables (corruption …) de leur communauté.</a:t>
            </a:r>
          </a:p>
          <a:p>
            <a:pPr algn="just" eaLnBrk="1" hangingPunct="1">
              <a:spcBef>
                <a:spcPct val="0"/>
              </a:spcBef>
              <a:buNone/>
            </a:pPr>
            <a:r>
              <a:rPr lang="fr-FR" altLang="fr-FR" sz="1400" b="1" i="1" dirty="0">
                <a:latin typeface="Arial" panose="020B0604020202020204" pitchFamily="34" charset="0"/>
              </a:rPr>
              <a:t>Flatterie</a:t>
            </a:r>
            <a:r>
              <a:rPr lang="fr-FR" altLang="fr-FR" sz="1400" dirty="0">
                <a:latin typeface="Arial" panose="020B0604020202020204" pitchFamily="34" charset="0"/>
              </a:rPr>
              <a:t> : a) </a:t>
            </a:r>
            <a:r>
              <a:rPr lang="fr-FR" altLang="fr-FR" sz="1400" dirty="0">
                <a:latin typeface="Arial" panose="020B0604020202020204" pitchFamily="34" charset="0"/>
                <a:hlinkClick r:id="rId14" tooltip="louange"/>
              </a:rPr>
              <a:t>Louange</a:t>
            </a:r>
            <a:r>
              <a:rPr lang="fr-FR" altLang="fr-FR" sz="1400" dirty="0">
                <a:latin typeface="Arial" panose="020B0604020202020204" pitchFamily="34" charset="0"/>
              </a:rPr>
              <a:t> </a:t>
            </a:r>
            <a:r>
              <a:rPr lang="fr-FR" altLang="fr-FR" sz="1400" dirty="0">
                <a:latin typeface="Arial" panose="020B0604020202020204" pitchFamily="34" charset="0"/>
                <a:hlinkClick r:id="rId15" tooltip="faux"/>
              </a:rPr>
              <a:t>fausse</a:t>
            </a:r>
            <a:r>
              <a:rPr lang="fr-FR" altLang="fr-FR" sz="1400" dirty="0">
                <a:latin typeface="Arial" panose="020B0604020202020204" pitchFamily="34" charset="0"/>
              </a:rPr>
              <a:t> ou </a:t>
            </a:r>
            <a:r>
              <a:rPr lang="fr-FR" altLang="fr-FR" sz="1400" dirty="0">
                <a:latin typeface="Arial" panose="020B0604020202020204" pitchFamily="34" charset="0"/>
                <a:hlinkClick r:id="rId16" tooltip="exagérer"/>
              </a:rPr>
              <a:t>exagérée</a:t>
            </a:r>
            <a:r>
              <a:rPr lang="fr-FR" altLang="fr-FR" sz="1400" dirty="0">
                <a:latin typeface="Arial" panose="020B0604020202020204" pitchFamily="34" charset="0"/>
              </a:rPr>
              <a:t>, </a:t>
            </a:r>
            <a:r>
              <a:rPr lang="fr-FR" altLang="fr-FR" sz="1400" dirty="0">
                <a:latin typeface="Arial" panose="020B0604020202020204" pitchFamily="34" charset="0"/>
                <a:hlinkClick r:id="rId17" tooltip="donner"/>
              </a:rPr>
              <a:t>donnée</a:t>
            </a:r>
            <a:r>
              <a:rPr lang="fr-FR" altLang="fr-FR" sz="1400" dirty="0">
                <a:latin typeface="Arial" panose="020B0604020202020204" pitchFamily="34" charset="0"/>
              </a:rPr>
              <a:t> dans le </a:t>
            </a:r>
            <a:r>
              <a:rPr lang="fr-FR" altLang="fr-FR" sz="1400" dirty="0">
                <a:latin typeface="Arial" panose="020B0604020202020204" pitchFamily="34" charset="0"/>
                <a:hlinkClick r:id="rId18" tooltip="dessein"/>
              </a:rPr>
              <a:t>dessein</a:t>
            </a:r>
            <a:r>
              <a:rPr lang="fr-FR" altLang="fr-FR" sz="1400" dirty="0">
                <a:latin typeface="Arial" panose="020B0604020202020204" pitchFamily="34" charset="0"/>
              </a:rPr>
              <a:t> de </a:t>
            </a:r>
            <a:r>
              <a:rPr lang="fr-FR" altLang="fr-FR" sz="1400" dirty="0">
                <a:latin typeface="Arial" panose="020B0604020202020204" pitchFamily="34" charset="0"/>
                <a:hlinkClick r:id="rId19" tooltip="plaire"/>
              </a:rPr>
              <a:t>plaire</a:t>
            </a:r>
            <a:r>
              <a:rPr lang="fr-FR" altLang="fr-FR" sz="1400" dirty="0">
                <a:latin typeface="Arial" panose="020B0604020202020204" pitchFamily="34" charset="0"/>
              </a:rPr>
              <a:t>, de </a:t>
            </a:r>
            <a:r>
              <a:rPr lang="fr-FR" altLang="fr-FR" sz="1400" dirty="0">
                <a:latin typeface="Arial" panose="020B0604020202020204" pitchFamily="34" charset="0"/>
                <a:hlinkClick r:id="rId20" tooltip="séduire"/>
              </a:rPr>
              <a:t>séduire</a:t>
            </a:r>
            <a:r>
              <a:rPr lang="fr-FR" altLang="fr-FR" sz="1400" dirty="0">
                <a:latin typeface="Arial" panose="020B0604020202020204" pitchFamily="34" charset="0"/>
              </a:rPr>
              <a:t>, d’</a:t>
            </a:r>
            <a:r>
              <a:rPr lang="fr-FR" altLang="fr-FR" sz="1400" dirty="0">
                <a:latin typeface="Arial" panose="020B0604020202020204" pitchFamily="34" charset="0"/>
                <a:hlinkClick r:id="rId21" tooltip="exploiter"/>
              </a:rPr>
              <a:t>exploiter</a:t>
            </a:r>
            <a:r>
              <a:rPr lang="fr-FR" altLang="fr-FR" sz="1400" dirty="0">
                <a:latin typeface="Arial" panose="020B0604020202020204" pitchFamily="34" charset="0"/>
              </a:rPr>
              <a:t>. </a:t>
            </a:r>
          </a:p>
          <a:p>
            <a:pPr algn="just" eaLnBrk="1" hangingPunct="1">
              <a:spcBef>
                <a:spcPct val="0"/>
              </a:spcBef>
              <a:buNone/>
            </a:pPr>
            <a:r>
              <a:rPr lang="fr-FR" altLang="fr-FR" sz="1400" dirty="0">
                <a:latin typeface="Arial" panose="020B0604020202020204" pitchFamily="34" charset="0"/>
              </a:rPr>
              <a:t>b) compliment exagéré et intéressé : </a:t>
            </a:r>
            <a:r>
              <a:rPr lang="fr-FR" altLang="fr-FR" sz="1400" i="1" dirty="0">
                <a:latin typeface="Arial" panose="020B0604020202020204" pitchFamily="34" charset="0"/>
              </a:rPr>
              <a:t>Être sensible à la flatterie.</a:t>
            </a:r>
            <a:endParaRPr lang="fr-FR" altLang="fr-FR" sz="1400" dirty="0">
              <a:latin typeface="Arial" panose="020B0604020202020204" pitchFamily="34" charset="0"/>
            </a:endParaRPr>
          </a:p>
        </p:txBody>
      </p:sp>
      <p:sp>
        <p:nvSpPr>
          <p:cNvPr id="212995"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2996"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F99B99-3E11-46D1-89BE-EE2BF142BD2B}" type="slidenum">
              <a:rPr lang="fr-FR" altLang="fr-FR" sz="1200" smtClean="0">
                <a:solidFill>
                  <a:srgbClr val="898989"/>
                </a:solidFill>
              </a:rPr>
              <a:pPr>
                <a:spcBef>
                  <a:spcPct val="0"/>
                </a:spcBef>
                <a:buFontTx/>
                <a:buNone/>
              </a:pPr>
              <a:t>254</a:t>
            </a:fld>
            <a:endParaRPr lang="fr-FR" altLang="fr-FR" sz="1200">
              <a:solidFill>
                <a:srgbClr val="898989"/>
              </a:solidFill>
            </a:endParaRPr>
          </a:p>
        </p:txBody>
      </p:sp>
      <p:sp>
        <p:nvSpPr>
          <p:cNvPr id="212997" name="Rectangle 5"/>
          <p:cNvSpPr>
            <a:spLocks noChangeArrowheads="1"/>
          </p:cNvSpPr>
          <p:nvPr/>
        </p:nvSpPr>
        <p:spPr bwMode="auto">
          <a:xfrm>
            <a:off x="107951" y="333375"/>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6" name="Image 7"/>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68344" y="5399585"/>
            <a:ext cx="1367284" cy="136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652120" y="5582028"/>
            <a:ext cx="15938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20239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179390" y="765175"/>
            <a:ext cx="87852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Frais commerciaux extraordinaires</a:t>
            </a:r>
            <a:r>
              <a:rPr lang="fr-FR" altLang="fr-FR" sz="1400" dirty="0">
                <a:latin typeface="Arial" panose="020B0604020202020204" pitchFamily="34" charset="0"/>
              </a:rPr>
              <a:t> : terme du jargon de l'Union européenne.</a:t>
            </a:r>
          </a:p>
          <a:p>
            <a:pPr algn="just" eaLnBrk="1" hangingPunct="1">
              <a:spcBef>
                <a:spcPct val="0"/>
              </a:spcBef>
              <a:buFontTx/>
              <a:buNone/>
            </a:pPr>
            <a:r>
              <a:rPr lang="fr-FR" altLang="fr-FR" sz="1400" b="1" i="1" dirty="0">
                <a:latin typeface="Arial" panose="020B0604020202020204" pitchFamily="34" charset="0"/>
              </a:rPr>
              <a:t>Folie</a:t>
            </a:r>
            <a:r>
              <a:rPr lang="fr-FR" altLang="fr-FR" sz="1400" dirty="0">
                <a:latin typeface="Arial" panose="020B0604020202020204" pitchFamily="34" charset="0"/>
              </a:rPr>
              <a:t> : a) </a:t>
            </a:r>
            <a:r>
              <a:rPr lang="fr-FR" altLang="fr-FR" sz="1400" dirty="0">
                <a:latin typeface="Arial" panose="020B0604020202020204" pitchFamily="34" charset="0"/>
                <a:hlinkClick r:id="rId2" tooltip="dérangement"/>
              </a:rPr>
              <a:t>Dérangement</a:t>
            </a:r>
            <a:r>
              <a:rPr lang="fr-FR" altLang="fr-FR" sz="1400" dirty="0">
                <a:latin typeface="Arial" panose="020B0604020202020204" pitchFamily="34" charset="0"/>
              </a:rPr>
              <a:t> de l’esprit. b) </a:t>
            </a:r>
            <a:r>
              <a:rPr lang="fr-FR" altLang="fr-FR" sz="1400" i="1" dirty="0">
                <a:latin typeface="Arial" panose="020B0604020202020204" pitchFamily="34" charset="0"/>
              </a:rPr>
              <a:t>(Médecine)</a:t>
            </a:r>
            <a:r>
              <a:rPr lang="fr-FR" altLang="fr-FR" sz="1400" dirty="0">
                <a:latin typeface="Arial" panose="020B0604020202020204" pitchFamily="34" charset="0"/>
              </a:rPr>
              <a:t> </a:t>
            </a:r>
            <a:r>
              <a:rPr lang="fr-FR" altLang="fr-FR" sz="1400" dirty="0">
                <a:latin typeface="Arial" panose="020B0604020202020204" pitchFamily="34" charset="0"/>
                <a:hlinkClick r:id="rId3" tooltip="lésion"/>
              </a:rPr>
              <a:t>Lésion</a:t>
            </a:r>
            <a:r>
              <a:rPr lang="fr-FR" altLang="fr-FR" sz="1400" dirty="0">
                <a:latin typeface="Arial" panose="020B0604020202020204" pitchFamily="34" charset="0"/>
              </a:rPr>
              <a:t> plus ou moins complète et ordinairement de longue durée des </a:t>
            </a:r>
            <a:r>
              <a:rPr lang="fr-FR" altLang="fr-FR" sz="1400" dirty="0">
                <a:latin typeface="Arial" panose="020B0604020202020204" pitchFamily="34" charset="0"/>
                <a:hlinkClick r:id="rId4" tooltip="faculté"/>
              </a:rPr>
              <a:t>facultés</a:t>
            </a:r>
            <a:r>
              <a:rPr lang="fr-FR" altLang="fr-FR" sz="1400" dirty="0">
                <a:latin typeface="Arial" panose="020B0604020202020204" pitchFamily="34" charset="0"/>
              </a:rPr>
              <a:t> </a:t>
            </a:r>
            <a:r>
              <a:rPr lang="fr-FR" altLang="fr-FR" sz="1400" dirty="0">
                <a:latin typeface="Arial" panose="020B0604020202020204" pitchFamily="34" charset="0"/>
                <a:hlinkClick r:id="rId5" tooltip="intellectuel"/>
              </a:rPr>
              <a:t>intellectuelles</a:t>
            </a:r>
            <a:r>
              <a:rPr lang="fr-FR" altLang="fr-FR" sz="1400" dirty="0">
                <a:latin typeface="Arial" panose="020B0604020202020204" pitchFamily="34" charset="0"/>
              </a:rPr>
              <a:t> et </a:t>
            </a:r>
            <a:r>
              <a:rPr lang="fr-FR" altLang="fr-FR" sz="1400" dirty="0">
                <a:latin typeface="Arial" panose="020B0604020202020204" pitchFamily="34" charset="0"/>
                <a:hlinkClick r:id="rId6" tooltip="affectif"/>
              </a:rPr>
              <a:t>affectives</a:t>
            </a:r>
            <a:r>
              <a:rPr lang="fr-FR" altLang="fr-FR" sz="1400" dirty="0">
                <a:latin typeface="Arial" panose="020B0604020202020204" pitchFamily="34" charset="0"/>
              </a:rPr>
              <a:t>. c) </a:t>
            </a:r>
            <a:r>
              <a:rPr lang="fr-FR" altLang="fr-FR" sz="1400" i="1" dirty="0">
                <a:latin typeface="Arial" panose="020B0604020202020204" pitchFamily="34" charset="0"/>
              </a:rPr>
              <a:t>(</a:t>
            </a:r>
            <a:r>
              <a:rPr lang="fr-FR" altLang="fr-FR" sz="1400" i="1" u="sng" dirty="0">
                <a:latin typeface="Arial" panose="020B0604020202020204" pitchFamily="34" charset="0"/>
                <a:hlinkClick r:id="rId7" tooltip="Annexe:Glossaire grammatical"/>
              </a:rPr>
              <a:t>Par hyperbole</a:t>
            </a:r>
            <a:r>
              <a:rPr lang="fr-FR" altLang="fr-FR" sz="1400" i="1" dirty="0">
                <a:latin typeface="Arial" panose="020B0604020202020204" pitchFamily="34" charset="0"/>
              </a:rPr>
              <a:t>)</a:t>
            </a:r>
            <a:r>
              <a:rPr lang="fr-FR" altLang="fr-FR" sz="1400" dirty="0">
                <a:latin typeface="Arial" panose="020B0604020202020204" pitchFamily="34" charset="0"/>
              </a:rPr>
              <a:t> Absence de </a:t>
            </a:r>
            <a:r>
              <a:rPr lang="fr-FR" altLang="fr-FR" sz="1400" dirty="0">
                <a:latin typeface="Arial" panose="020B0604020202020204" pitchFamily="34" charset="0"/>
                <a:hlinkClick r:id="rId8" tooltip="raison"/>
              </a:rPr>
              <a:t>raison</a:t>
            </a:r>
            <a:r>
              <a:rPr lang="fr-FR" altLang="fr-FR" sz="1400" dirty="0">
                <a:latin typeface="Arial" panose="020B0604020202020204" pitchFamily="34" charset="0"/>
              </a:rPr>
              <a:t>, </a:t>
            </a:r>
            <a:r>
              <a:rPr lang="fr-FR" altLang="fr-FR" sz="1400" dirty="0">
                <a:latin typeface="Arial" panose="020B0604020202020204" pitchFamily="34" charset="0"/>
                <a:hlinkClick r:id="rId9" tooltip="extravagance"/>
              </a:rPr>
              <a:t>extravagance</a:t>
            </a:r>
            <a:r>
              <a:rPr lang="fr-FR" altLang="fr-FR" sz="1400" dirty="0">
                <a:latin typeface="Arial" panose="020B0604020202020204" pitchFamily="34" charset="0"/>
              </a:rPr>
              <a:t>, manque de </a:t>
            </a:r>
            <a:r>
              <a:rPr lang="fr-FR" altLang="fr-FR" sz="1400" dirty="0">
                <a:latin typeface="Arial" panose="020B0604020202020204" pitchFamily="34" charset="0"/>
                <a:hlinkClick r:id="rId10" tooltip="jugement"/>
              </a:rPr>
              <a:t>jugement</a:t>
            </a:r>
            <a:r>
              <a:rPr lang="fr-FR" altLang="fr-FR" sz="1400" dirty="0">
                <a:latin typeface="Arial" panose="020B0604020202020204" pitchFamily="34" charset="0"/>
              </a:rPr>
              <a:t>. </a:t>
            </a:r>
            <a:r>
              <a:rPr lang="fr-FR" altLang="fr-FR" sz="1400" i="1" dirty="0">
                <a:solidFill>
                  <a:schemeClr val="accent3">
                    <a:lumMod val="50000"/>
                  </a:schemeClr>
                </a:solidFill>
                <a:latin typeface="Arial" panose="020B0604020202020204" pitchFamily="34" charset="0"/>
              </a:rPr>
              <a:t>Dans certains cas, une forme de « folie » (un sentiment messianique, un aveuglement, le goût du risque et/ou du jeu …) semble « habiter » certains dictateurs, qu’ils soient corrompus ou non.</a:t>
            </a:r>
          </a:p>
          <a:p>
            <a:pPr algn="just" eaLnBrk="1" hangingPunct="1">
              <a:spcBef>
                <a:spcPct val="0"/>
              </a:spcBef>
              <a:buFontTx/>
              <a:buNone/>
            </a:pPr>
            <a:r>
              <a:rPr lang="fr-FR" altLang="fr-FR" sz="1400" b="1" i="1" dirty="0">
                <a:latin typeface="Arial" panose="020B0604020202020204" pitchFamily="34" charset="0"/>
              </a:rPr>
              <a:t>Fonds détournés</a:t>
            </a:r>
            <a:r>
              <a:rPr lang="fr-FR" altLang="fr-FR" sz="1400" dirty="0">
                <a:latin typeface="Arial" panose="020B0604020202020204" pitchFamily="34" charset="0"/>
              </a:rPr>
              <a:t> : résultat du détournement de fond (voir ci-avant).</a:t>
            </a:r>
          </a:p>
          <a:p>
            <a:pPr algn="just" eaLnBrk="1" hangingPunct="1">
              <a:spcBef>
                <a:spcPct val="0"/>
              </a:spcBef>
              <a:buFont typeface="Arial" panose="020B0604020202020204" pitchFamily="34" charset="0"/>
              <a:buNone/>
            </a:pPr>
            <a:r>
              <a:rPr lang="fr-FR" altLang="fr-FR" sz="1400" b="1" i="1" dirty="0">
                <a:latin typeface="Arial" panose="020B0604020202020204" pitchFamily="34" charset="0"/>
              </a:rPr>
              <a:t>Fraude</a:t>
            </a:r>
            <a:r>
              <a:rPr lang="fr-FR" altLang="fr-FR" sz="1400" dirty="0">
                <a:latin typeface="Arial" panose="020B0604020202020204" pitchFamily="34" charset="0"/>
              </a:rPr>
              <a:t> : a) Falsification de données, de factures etc. b) </a:t>
            </a:r>
            <a:r>
              <a:rPr lang="fr-FR" altLang="fr-FR" sz="1400" dirty="0">
                <a:latin typeface="Arial" panose="020B0604020202020204" pitchFamily="34" charset="0"/>
                <a:hlinkClick r:id="rId11" tooltip="action"/>
              </a:rPr>
              <a:t>Action</a:t>
            </a:r>
            <a:r>
              <a:rPr lang="fr-FR" altLang="fr-FR" sz="1400" dirty="0">
                <a:latin typeface="Arial" panose="020B0604020202020204" pitchFamily="34" charset="0"/>
              </a:rPr>
              <a:t> faite de </a:t>
            </a:r>
            <a:r>
              <a:rPr lang="fr-FR" altLang="fr-FR" sz="1400" dirty="0">
                <a:latin typeface="Arial" panose="020B0604020202020204" pitchFamily="34" charset="0"/>
                <a:hlinkClick r:id="rId12" tooltip="mauvais"/>
              </a:rPr>
              <a:t>mauvaise</a:t>
            </a:r>
            <a:r>
              <a:rPr lang="fr-FR" altLang="fr-FR" sz="1400" dirty="0">
                <a:latin typeface="Arial" panose="020B0604020202020204" pitchFamily="34" charset="0"/>
              </a:rPr>
              <a:t> foi au </a:t>
            </a:r>
            <a:r>
              <a:rPr lang="fr-FR" altLang="fr-FR" sz="1400" dirty="0">
                <a:latin typeface="Arial" panose="020B0604020202020204" pitchFamily="34" charset="0"/>
                <a:hlinkClick r:id="rId13" tooltip="préjudice"/>
              </a:rPr>
              <a:t>préjudice</a:t>
            </a:r>
            <a:r>
              <a:rPr lang="fr-FR" altLang="fr-FR" sz="1400" dirty="0">
                <a:latin typeface="Arial" panose="020B0604020202020204" pitchFamily="34" charset="0"/>
              </a:rPr>
              <a:t> de quelqu’un. c) Action de </a:t>
            </a:r>
            <a:r>
              <a:rPr lang="fr-FR" altLang="fr-FR" sz="1400" dirty="0">
                <a:latin typeface="Arial" panose="020B0604020202020204" pitchFamily="34" charset="0"/>
                <a:hlinkClick r:id="rId14" tooltip="soustraire"/>
              </a:rPr>
              <a:t>soustraire</a:t>
            </a:r>
            <a:r>
              <a:rPr lang="fr-FR" altLang="fr-FR" sz="1400" dirty="0">
                <a:latin typeface="Arial" panose="020B0604020202020204" pitchFamily="34" charset="0"/>
              </a:rPr>
              <a:t> des </a:t>
            </a:r>
            <a:r>
              <a:rPr lang="fr-FR" altLang="fr-FR" sz="1400" dirty="0">
                <a:latin typeface="Arial" panose="020B0604020202020204" pitchFamily="34" charset="0"/>
                <a:hlinkClick r:id="rId15" tooltip="marchandise"/>
              </a:rPr>
              <a:t>marchandises</a:t>
            </a:r>
            <a:r>
              <a:rPr lang="fr-FR" altLang="fr-FR" sz="1400" dirty="0">
                <a:latin typeface="Arial" panose="020B0604020202020204" pitchFamily="34" charset="0"/>
              </a:rPr>
              <a:t> ou des </a:t>
            </a:r>
            <a:r>
              <a:rPr lang="fr-FR" altLang="fr-FR" sz="1400" dirty="0">
                <a:latin typeface="Arial" panose="020B0604020202020204" pitchFamily="34" charset="0"/>
                <a:hlinkClick r:id="rId16" tooltip="denrée"/>
              </a:rPr>
              <a:t>denrées</a:t>
            </a:r>
            <a:r>
              <a:rPr lang="fr-FR" altLang="fr-FR" sz="1400" dirty="0">
                <a:latin typeface="Arial" panose="020B0604020202020204" pitchFamily="34" charset="0"/>
              </a:rPr>
              <a:t> aux </a:t>
            </a:r>
            <a:r>
              <a:rPr lang="fr-FR" altLang="fr-FR" sz="1400" dirty="0">
                <a:latin typeface="Arial" panose="020B0604020202020204" pitchFamily="34" charset="0"/>
                <a:hlinkClick r:id="rId17" tooltip="droit"/>
              </a:rPr>
              <a:t>droits</a:t>
            </a:r>
            <a:r>
              <a:rPr lang="fr-FR" altLang="fr-FR" sz="1400" dirty="0">
                <a:latin typeface="Arial" panose="020B0604020202020204" pitchFamily="34" charset="0"/>
              </a:rPr>
              <a:t> de </a:t>
            </a:r>
            <a:r>
              <a:rPr lang="fr-FR" altLang="fr-FR" sz="1400" dirty="0">
                <a:latin typeface="Arial" panose="020B0604020202020204" pitchFamily="34" charset="0"/>
                <a:hlinkClick r:id="rId18" tooltip="douane"/>
              </a:rPr>
              <a:t>douane</a:t>
            </a:r>
            <a:r>
              <a:rPr lang="fr-FR" altLang="fr-FR" sz="1400" dirty="0">
                <a:latin typeface="Arial" panose="020B0604020202020204" pitchFamily="34" charset="0"/>
              </a:rPr>
              <a:t>, d’</a:t>
            </a:r>
            <a:r>
              <a:rPr lang="fr-FR" altLang="fr-FR" sz="1400" dirty="0">
                <a:latin typeface="Arial" panose="020B0604020202020204" pitchFamily="34" charset="0"/>
                <a:hlinkClick r:id="rId19" tooltip="octroi"/>
              </a:rPr>
              <a:t>octroi</a:t>
            </a:r>
            <a:r>
              <a:rPr lang="fr-FR" altLang="fr-FR" sz="1400" dirty="0">
                <a:latin typeface="Arial" panose="020B0604020202020204" pitchFamily="34" charset="0"/>
              </a:rPr>
              <a:t>, etc. </a:t>
            </a:r>
          </a:p>
          <a:p>
            <a:pPr algn="just" eaLnBrk="1" hangingPunct="1">
              <a:spcBef>
                <a:spcPct val="0"/>
              </a:spcBef>
              <a:buFont typeface="Arial" panose="020B0604020202020204" pitchFamily="34" charset="0"/>
              <a:buNone/>
            </a:pPr>
            <a:r>
              <a:rPr lang="fr-FR" altLang="fr-FR" sz="1400" b="1" i="1" dirty="0">
                <a:latin typeface="Arial" panose="020B0604020202020204" pitchFamily="34" charset="0"/>
              </a:rPr>
              <a:t>Fraude électorale</a:t>
            </a:r>
            <a:r>
              <a:rPr lang="fr-FR" altLang="fr-FR" sz="1400" dirty="0">
                <a:latin typeface="Arial" panose="020B0604020202020204" pitchFamily="34" charset="0"/>
              </a:rPr>
              <a:t> : tous les processus ayant pour objet d'influencer le résultat d'</a:t>
            </a:r>
            <a:r>
              <a:rPr lang="fr-FR" altLang="fr-FR" sz="1400" dirty="0">
                <a:latin typeface="Arial" panose="020B0604020202020204" pitchFamily="34" charset="0"/>
                <a:hlinkClick r:id="rId20" tooltip="Élection"/>
              </a:rPr>
              <a:t>élections</a:t>
            </a:r>
            <a:r>
              <a:rPr lang="fr-FR" altLang="fr-FR" sz="1400" dirty="0">
                <a:latin typeface="Arial" panose="020B0604020202020204" pitchFamily="34" charset="0"/>
              </a:rPr>
              <a:t>, de façon à garantir ou favoriser (augmenter la </a:t>
            </a:r>
            <a:r>
              <a:rPr lang="fr-FR" altLang="fr-FR" sz="1400" dirty="0">
                <a:latin typeface="Arial" panose="020B0604020202020204" pitchFamily="34" charset="0"/>
                <a:hlinkClick r:id="rId21" tooltip="Probabilité"/>
              </a:rPr>
              <a:t>probabilité</a:t>
            </a:r>
            <a:r>
              <a:rPr lang="fr-FR" altLang="fr-FR" sz="1400" dirty="0">
                <a:latin typeface="Arial" panose="020B0604020202020204" pitchFamily="34" charset="0"/>
              </a:rPr>
              <a:t>) un résultat voulu : bourrage des urnes, endommager des bulletins, procéder à des « échanges des enveloppes de centaines », faire voter les morts ou faire voter plusieurs fois certains électeurs, maintenir défectueuse des machines de </a:t>
            </a:r>
            <a:r>
              <a:rPr lang="fr-FR" altLang="fr-FR" sz="1400" dirty="0">
                <a:latin typeface="Arial" panose="020B0604020202020204" pitchFamily="34" charset="0"/>
                <a:hlinkClick r:id="rId22" tooltip="Vote électronique"/>
              </a:rPr>
              <a:t>vote électronique</a:t>
            </a:r>
            <a:r>
              <a:rPr lang="fr-FR" altLang="fr-FR" sz="1400" dirty="0">
                <a:latin typeface="Arial" panose="020B0604020202020204" pitchFamily="34" charset="0"/>
              </a:rPr>
              <a:t> etc.  Dans les dictatures, les élections sont rarement impartiales et honnêtes.</a:t>
            </a:r>
          </a:p>
          <a:p>
            <a:pPr algn="just" eaLnBrk="1" hangingPunct="1">
              <a:spcBef>
                <a:spcPct val="0"/>
              </a:spcBef>
              <a:buFontTx/>
              <a:buNone/>
            </a:pPr>
            <a:r>
              <a:rPr lang="fr-FR" altLang="fr-FR" sz="1400" b="1" i="1" dirty="0">
                <a:latin typeface="Arial" panose="020B0604020202020204" pitchFamily="34" charset="0"/>
              </a:rPr>
              <a:t>Fraude fiscale</a:t>
            </a:r>
            <a:r>
              <a:rPr lang="fr-FR" altLang="fr-FR" sz="1400" dirty="0">
                <a:latin typeface="Arial" panose="020B0604020202020204" pitchFamily="34" charset="0"/>
              </a:rPr>
              <a:t> : détournement « illégal » d'un </a:t>
            </a:r>
            <a:r>
              <a:rPr lang="fr-FR" altLang="fr-FR" sz="1400" dirty="0">
                <a:latin typeface="Arial" panose="020B0604020202020204" pitchFamily="34" charset="0"/>
                <a:hlinkClick r:id="rId23" tooltip="Fiscalité"/>
              </a:rPr>
              <a:t>système fiscal</a:t>
            </a:r>
            <a:r>
              <a:rPr lang="fr-FR" altLang="fr-FR" sz="1400" dirty="0">
                <a:latin typeface="Arial" panose="020B0604020202020204" pitchFamily="34" charset="0"/>
              </a:rPr>
              <a:t> afin de ne pas contribuer aux cotisations publiques. Par contraste, l'</a:t>
            </a:r>
            <a:r>
              <a:rPr lang="fr-FR" altLang="fr-FR" sz="1400" dirty="0">
                <a:latin typeface="Arial" panose="020B0604020202020204" pitchFamily="34" charset="0"/>
                <a:hlinkClick r:id="rId24" tooltip="Évasion fiscale"/>
              </a:rPr>
              <a:t>évasion fiscale</a:t>
            </a:r>
            <a:r>
              <a:rPr lang="fr-FR" altLang="fr-FR" sz="1400" dirty="0">
                <a:latin typeface="Arial" panose="020B0604020202020204" pitchFamily="34" charset="0"/>
              </a:rPr>
              <a:t> est l'utilisation, par des moyens légaux, de failles du système fiscal afin de réduire le montant de l'</a:t>
            </a:r>
            <a:r>
              <a:rPr lang="fr-FR" altLang="fr-FR" sz="1400" u="sng" dirty="0">
                <a:latin typeface="Arial" panose="020B0604020202020204" pitchFamily="34" charset="0"/>
                <a:hlinkClick r:id="rId25" tooltip="Prélèvements obligatoires"/>
              </a:rPr>
              <a:t>imposition</a:t>
            </a:r>
            <a:r>
              <a:rPr lang="fr-FR" altLang="fr-FR" sz="1400" dirty="0">
                <a:latin typeface="Arial" panose="020B0604020202020204" pitchFamily="34" charset="0"/>
              </a:rPr>
              <a:t> (voir aussi </a:t>
            </a:r>
            <a:r>
              <a:rPr lang="fr-FR" altLang="fr-FR" sz="1400" i="1" dirty="0">
                <a:latin typeface="Arial" panose="020B0604020202020204" pitchFamily="34" charset="0"/>
              </a:rPr>
              <a:t>Optimisation fiscale</a:t>
            </a:r>
            <a:r>
              <a:rPr lang="fr-FR" altLang="fr-FR" sz="1400" dirty="0">
                <a:latin typeface="Arial" panose="020B0604020202020204" pitchFamily="34" charset="0"/>
              </a:rPr>
              <a:t>).</a:t>
            </a:r>
          </a:p>
        </p:txBody>
      </p:sp>
      <p:sp>
        <p:nvSpPr>
          <p:cNvPr id="214019"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4020"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76BF8EE-9EC3-413A-8125-C622D56898D9}" type="slidenum">
              <a:rPr lang="fr-FR" altLang="fr-FR" sz="1200" smtClean="0">
                <a:solidFill>
                  <a:srgbClr val="898989"/>
                </a:solidFill>
              </a:rPr>
              <a:pPr>
                <a:spcBef>
                  <a:spcPct val="0"/>
                </a:spcBef>
                <a:buFontTx/>
                <a:buNone/>
              </a:pPr>
              <a:t>255</a:t>
            </a:fld>
            <a:endParaRPr lang="fr-FR" altLang="fr-FR" sz="1200">
              <a:solidFill>
                <a:srgbClr val="898989"/>
              </a:solidFill>
            </a:endParaRPr>
          </a:p>
        </p:txBody>
      </p:sp>
      <p:sp>
        <p:nvSpPr>
          <p:cNvPr id="214021" name="Rectangle 5"/>
          <p:cNvSpPr>
            <a:spLocks noChangeArrowheads="1"/>
          </p:cNvSpPr>
          <p:nvPr/>
        </p:nvSpPr>
        <p:spPr bwMode="auto">
          <a:xfrm>
            <a:off x="107951" y="333375"/>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214022" name="Image 1"/>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083302" y="4487865"/>
            <a:ext cx="288131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3" name="Rectangle 2"/>
          <p:cNvSpPr>
            <a:spLocks noChangeArrowheads="1"/>
          </p:cNvSpPr>
          <p:nvPr/>
        </p:nvSpPr>
        <p:spPr bwMode="auto">
          <a:xfrm>
            <a:off x="684215" y="6599239"/>
            <a:ext cx="84597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Flatterie </a:t>
            </a:r>
            <a:r>
              <a:rPr lang="fr-FR" altLang="fr-FR" sz="1200"/>
              <a:t>↗</a:t>
            </a:r>
            <a:r>
              <a:rPr lang="fr-FR" altLang="fr-FR" sz="1200">
                <a:latin typeface="Arial" panose="020B0604020202020204" pitchFamily="34" charset="0"/>
              </a:rPr>
              <a:t>, Le Corbeau et le renard. Source : </a:t>
            </a:r>
            <a:r>
              <a:rPr lang="fr-FR" altLang="fr-FR" sz="1200">
                <a:latin typeface="Arial" panose="020B0604020202020204" pitchFamily="34" charset="0"/>
                <a:hlinkClick r:id="rId27"/>
              </a:rPr>
              <a:t>http://ysope.over-blog.net/article-le-corbeau-et-le-renard-120760247.html</a:t>
            </a:r>
            <a:r>
              <a:rPr lang="fr-FR" altLang="fr-FR" sz="1200">
                <a:latin typeface="Arial" panose="020B0604020202020204" pitchFamily="34" charset="0"/>
              </a:rPr>
              <a:t> </a:t>
            </a:r>
          </a:p>
        </p:txBody>
      </p:sp>
      <p:pic>
        <p:nvPicPr>
          <p:cNvPr id="214024" name="Image 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80975" y="4719639"/>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5" name="Image 2"/>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244852" y="4719640"/>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79390" y="620688"/>
            <a:ext cx="87852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400" b="1" i="1" dirty="0">
                <a:latin typeface="Arial" panose="020B0604020202020204" pitchFamily="34" charset="0"/>
              </a:rPr>
              <a:t>Fraude par tirage à découvert </a:t>
            </a:r>
            <a:r>
              <a:rPr lang="fr-FR" altLang="fr-FR" sz="1400" dirty="0">
                <a:latin typeface="Arial" panose="020B0604020202020204" pitchFamily="34" charset="0"/>
              </a:rPr>
              <a:t>: Le fait de gonfler le solde d’un compte à l’aide de fonds artificiels, généralement en manipulant le système des opérations de compensation et les opérations aux guichets automatiques, pour obtenir un accès non autorisé à des espèces ou à du crédit.</a:t>
            </a:r>
          </a:p>
          <a:p>
            <a:pPr algn="just" eaLnBrk="1" hangingPunct="1">
              <a:spcBef>
                <a:spcPct val="0"/>
              </a:spcBef>
              <a:buFontTx/>
              <a:buNone/>
            </a:pPr>
            <a:r>
              <a:rPr lang="fr-FR" altLang="fr-FR" sz="1400" b="1" i="1" dirty="0">
                <a:latin typeface="Arial" panose="020B0604020202020204" pitchFamily="34" charset="0"/>
              </a:rPr>
              <a:t>Gombo</a:t>
            </a:r>
            <a:r>
              <a:rPr lang="fr-FR" altLang="fr-FR" sz="1400" dirty="0">
                <a:latin typeface="Arial" panose="020B0604020202020204" pitchFamily="34" charset="0"/>
              </a:rPr>
              <a:t> : terme camerounais pour désigner le fait de monnayer un service normalement gratuit. </a:t>
            </a:r>
          </a:p>
          <a:p>
            <a:pPr algn="just" eaLnBrk="1" hangingPunct="1">
              <a:spcBef>
                <a:spcPct val="0"/>
              </a:spcBef>
              <a:buFont typeface="Arial" panose="020B0604020202020204" pitchFamily="34" charset="0"/>
              <a:buNone/>
            </a:pPr>
            <a:r>
              <a:rPr lang="fr-FR" altLang="fr-FR" sz="1400" b="1" i="1" dirty="0">
                <a:latin typeface="Arial" panose="020B0604020202020204" pitchFamily="34" charset="0"/>
              </a:rPr>
              <a:t>Gourou</a:t>
            </a:r>
            <a:r>
              <a:rPr lang="fr-FR" altLang="fr-FR" sz="1400" dirty="0">
                <a:latin typeface="Arial" panose="020B0604020202020204" pitchFamily="34" charset="0"/>
              </a:rPr>
              <a:t> : a) Homme qui dirige une secte, le </a:t>
            </a:r>
            <a:r>
              <a:rPr lang="fr-FR" altLang="fr-FR" sz="1400" dirty="0">
                <a:latin typeface="Arial" panose="020B0604020202020204" pitchFamily="34" charset="0"/>
                <a:hlinkClick r:id="rId2" tooltip="Manipulation mentale"/>
              </a:rPr>
              <a:t>manipulateur</a:t>
            </a:r>
            <a:r>
              <a:rPr lang="fr-FR" altLang="fr-FR" sz="1400" dirty="0">
                <a:latin typeface="Arial" panose="020B0604020202020204" pitchFamily="34" charset="0"/>
              </a:rPr>
              <a:t> d'un groupe religieux </a:t>
            </a:r>
            <a:r>
              <a:rPr lang="fr-FR" altLang="fr-FR" sz="1400" dirty="0">
                <a:latin typeface="Arial" panose="020B0604020202020204" pitchFamily="34" charset="0"/>
                <a:hlinkClick r:id="rId3" tooltip="Secte"/>
              </a:rPr>
              <a:t>sectaire</a:t>
            </a:r>
            <a:r>
              <a:rPr lang="fr-FR" altLang="fr-FR" sz="1400" dirty="0">
                <a:latin typeface="Arial" panose="020B0604020202020204" pitchFamily="34" charset="0"/>
              </a:rPr>
              <a:t>, ayant souvent des tendances dominatrices ou ayant un contrôle non démocratique, voire absolu, sur ce groupe. Cette influence négative se fait au moyen de techniques de </a:t>
            </a:r>
            <a:r>
              <a:rPr lang="fr-FR" altLang="fr-FR" sz="1400" dirty="0">
                <a:latin typeface="Arial" panose="020B0604020202020204" pitchFamily="34" charset="0"/>
                <a:hlinkClick r:id="rId4" tooltip="Persuasion"/>
              </a:rPr>
              <a:t>persuasion</a:t>
            </a:r>
            <a:r>
              <a:rPr lang="fr-FR" altLang="fr-FR" sz="1400" dirty="0">
                <a:latin typeface="Arial" panose="020B0604020202020204" pitchFamily="34" charset="0"/>
              </a:rPr>
              <a:t> et éventuellement de </a:t>
            </a:r>
            <a:r>
              <a:rPr lang="fr-FR" altLang="fr-FR" sz="1400" dirty="0">
                <a:latin typeface="Arial" panose="020B0604020202020204" pitchFamily="34" charset="0"/>
                <a:hlinkClick r:id="rId5" tooltip="Coercition"/>
              </a:rPr>
              <a:t>coercition</a:t>
            </a:r>
            <a:r>
              <a:rPr lang="fr-FR" altLang="fr-FR" sz="1400" dirty="0">
                <a:latin typeface="Arial" panose="020B0604020202020204" pitchFamily="34" charset="0"/>
              </a:rPr>
              <a:t>, s'appuyant sur les faiblesses humaines afin à la fois de recruter des adeptes et s'assurer un </a:t>
            </a:r>
            <a:r>
              <a:rPr lang="fr-FR" altLang="fr-FR" sz="1400" dirty="0">
                <a:latin typeface="Arial" panose="020B0604020202020204" pitchFamily="34" charset="0"/>
                <a:hlinkClick r:id="rId6" tooltip="Pouvoir (sociologie)"/>
              </a:rPr>
              <a:t>pouvoir</a:t>
            </a:r>
            <a:r>
              <a:rPr lang="fr-FR" altLang="fr-FR" sz="1400" dirty="0">
                <a:latin typeface="Arial" panose="020B0604020202020204" pitchFamily="34" charset="0"/>
              </a:rPr>
              <a:t> </a:t>
            </a:r>
            <a:r>
              <a:rPr lang="fr-FR" altLang="fr-FR" sz="1400" dirty="0">
                <a:latin typeface="Arial" panose="020B0604020202020204" pitchFamily="34" charset="0"/>
                <a:hlinkClick r:id="rId7" tooltip="Totalitaire"/>
              </a:rPr>
              <a:t>totalitaire</a:t>
            </a:r>
            <a:r>
              <a:rPr lang="fr-FR" altLang="fr-FR" sz="1400" dirty="0">
                <a:latin typeface="Arial" panose="020B0604020202020204" pitchFamily="34" charset="0"/>
              </a:rPr>
              <a:t> sur eux. </a:t>
            </a:r>
            <a:r>
              <a:rPr lang="fr-FR" altLang="fr-FR" sz="1400" i="1" dirty="0">
                <a:latin typeface="Arial" panose="020B0604020202020204" pitchFamily="34" charset="0"/>
              </a:rPr>
              <a:t>Les gourous s’arrogent souvent des privilèges exorbitants qu’ils n’accordent pas à leur disciples</a:t>
            </a:r>
            <a:r>
              <a:rPr lang="fr-FR" altLang="fr-FR" sz="1400" dirty="0">
                <a:latin typeface="Arial" panose="020B0604020202020204" pitchFamily="34" charset="0"/>
              </a:rPr>
              <a:t>. b) Maître à penser, directeur de conscience : </a:t>
            </a:r>
            <a:r>
              <a:rPr lang="fr-FR" altLang="fr-FR" sz="1400" i="1" dirty="0">
                <a:latin typeface="Arial" panose="020B0604020202020204" pitchFamily="34" charset="0"/>
              </a:rPr>
              <a:t>Les gourous médiatiques</a:t>
            </a:r>
            <a:r>
              <a:rPr lang="fr-FR" altLang="fr-FR" sz="1400" dirty="0">
                <a:latin typeface="Arial" panose="020B0604020202020204" pitchFamily="34" charset="0"/>
              </a:rPr>
              <a:t>. </a:t>
            </a:r>
            <a:endParaRPr lang="fr-FR" altLang="fr-FR" sz="1400" dirty="0">
              <a:solidFill>
                <a:schemeClr val="accent3">
                  <a:lumMod val="50000"/>
                </a:schemeClr>
              </a:solidFill>
              <a:latin typeface="Arial" panose="020B0604020202020204" pitchFamily="34" charset="0"/>
            </a:endParaRPr>
          </a:p>
          <a:p>
            <a:pPr algn="just" eaLnBrk="1" hangingPunct="1">
              <a:spcBef>
                <a:spcPct val="0"/>
              </a:spcBef>
              <a:buNone/>
            </a:pPr>
            <a:r>
              <a:rPr lang="fr-FR" altLang="fr-FR" sz="1400" b="1" i="1" dirty="0">
                <a:solidFill>
                  <a:schemeClr val="accent3">
                    <a:lumMod val="50000"/>
                  </a:schemeClr>
                </a:solidFill>
                <a:latin typeface="Arial" panose="020B0604020202020204" pitchFamily="34" charset="0"/>
              </a:rPr>
              <a:t>Gramophone</a:t>
            </a:r>
            <a:r>
              <a:rPr lang="fr-FR" altLang="fr-FR" sz="1400" dirty="0">
                <a:solidFill>
                  <a:schemeClr val="accent3">
                    <a:lumMod val="50000"/>
                  </a:schemeClr>
                </a:solidFill>
                <a:latin typeface="Arial" panose="020B0604020202020204" pitchFamily="34" charset="0"/>
              </a:rPr>
              <a:t> (</a:t>
            </a:r>
            <a:r>
              <a:rPr lang="fr-FR" altLang="fr-FR" sz="1400" i="1" dirty="0">
                <a:solidFill>
                  <a:schemeClr val="accent3">
                    <a:lumMod val="50000"/>
                  </a:schemeClr>
                </a:solidFill>
                <a:latin typeface="Arial" panose="020B0604020202020204" pitchFamily="34" charset="0"/>
              </a:rPr>
              <a:t>syndrome du </a:t>
            </a:r>
            <a:r>
              <a:rPr lang="fr-FR" altLang="fr-FR" sz="1400" dirty="0">
                <a:solidFill>
                  <a:schemeClr val="accent3">
                    <a:lumMod val="50000"/>
                  </a:schemeClr>
                </a:solidFill>
                <a:latin typeface="Arial" panose="020B0604020202020204" pitchFamily="34" charset="0"/>
              </a:rPr>
              <a:t>ou </a:t>
            </a:r>
            <a:r>
              <a:rPr lang="fr-FR" altLang="fr-FR" sz="1400" i="1" dirty="0">
                <a:solidFill>
                  <a:schemeClr val="accent3">
                    <a:lumMod val="50000"/>
                  </a:schemeClr>
                </a:solidFill>
                <a:latin typeface="Arial" panose="020B0604020202020204" pitchFamily="34" charset="0"/>
              </a:rPr>
              <a:t>esprit du</a:t>
            </a:r>
            <a:r>
              <a:rPr lang="fr-FR" altLang="fr-FR" sz="1400" dirty="0">
                <a:solidFill>
                  <a:schemeClr val="accent3">
                    <a:lumMod val="50000"/>
                  </a:schemeClr>
                </a:solidFill>
                <a:latin typeface="Arial" panose="020B0604020202020204" pitchFamily="34" charset="0"/>
              </a:rPr>
              <a:t>) (ou </a:t>
            </a:r>
            <a:r>
              <a:rPr lang="fr-FR" altLang="fr-FR" sz="1400" b="1" i="1" dirty="0">
                <a:solidFill>
                  <a:schemeClr val="accent3">
                    <a:lumMod val="50000"/>
                  </a:schemeClr>
                </a:solidFill>
                <a:latin typeface="Arial" panose="020B0604020202020204" pitchFamily="34" charset="0"/>
              </a:rPr>
              <a:t>syndrome de la voix de son maître </a:t>
            </a:r>
            <a:r>
              <a:rPr lang="fr-FR" altLang="fr-FR" sz="1400" dirty="0">
                <a:solidFill>
                  <a:schemeClr val="accent3">
                    <a:lumMod val="50000"/>
                  </a:schemeClr>
                </a:solidFill>
                <a:latin typeface="Arial" panose="020B0604020202020204" pitchFamily="34" charset="0"/>
              </a:rPr>
              <a:t>ou </a:t>
            </a:r>
            <a:r>
              <a:rPr lang="fr-FR" altLang="fr-FR" sz="1400" b="1" i="1" dirty="0">
                <a:solidFill>
                  <a:schemeClr val="accent3">
                    <a:lumMod val="50000"/>
                  </a:schemeClr>
                </a:solidFill>
                <a:latin typeface="Arial" panose="020B0604020202020204" pitchFamily="34" charset="0"/>
              </a:rPr>
              <a:t>syndrome du perroquet répétiteur</a:t>
            </a:r>
            <a:r>
              <a:rPr lang="fr-FR" altLang="fr-FR" sz="1400" dirty="0">
                <a:solidFill>
                  <a:schemeClr val="accent3">
                    <a:lumMod val="50000"/>
                  </a:schemeClr>
                </a:solidFill>
                <a:latin typeface="Arial" panose="020B0604020202020204" pitchFamily="34" charset="0"/>
              </a:rPr>
              <a:t>) : Tendance de certains intellectuels, privilégiés ou apparatchiks à se faire le relais de la propagande, des slogans ou des consignes du régime, du parti (souvent unique), sans aucun esprit critique, sans aucun questionnement. Cette tendance est causée soit par une certaine paresse intellectuelle, ou par aveuglement (et malhonnêteté intellectuelle), soit par un certain manque d’intelligence, soit par le sens de l’opportunisme et du carriérisme, soit par lâcheté (manque de courage), alors que ces personnes sont pourtant conscients de la fausseté, des mensonges (du régime), du creux (de la langue de bois), qui se cache derrière les slogans. C’est cette propension des élites des totalitarismes (communisme, nazisme …), dictatures à mentir, à déguiser la vérité, à faire la politique de l’autruche … que dénonçait l’écrivain George Orwell. Une des « voix de son maître » du Parti Communiste Français a été durant longtemps, par exemple, </a:t>
            </a:r>
            <a:r>
              <a:rPr lang="fr-FR" altLang="fr-FR" sz="1400" i="1" dirty="0">
                <a:solidFill>
                  <a:schemeClr val="accent3">
                    <a:lumMod val="50000"/>
                  </a:schemeClr>
                </a:solidFill>
                <a:latin typeface="Arial" panose="020B0604020202020204" pitchFamily="34" charset="0"/>
              </a:rPr>
              <a:t>Louis Aragon</a:t>
            </a:r>
            <a:r>
              <a:rPr lang="fr-FR" altLang="fr-FR" sz="1400" dirty="0">
                <a:solidFill>
                  <a:schemeClr val="accent3">
                    <a:lumMod val="50000"/>
                  </a:schemeClr>
                </a:solidFill>
                <a:latin typeface="Arial" panose="020B0604020202020204" pitchFamily="34" charset="0"/>
              </a:rPr>
              <a:t>, poète célèbre, encensé universellement, avant que devant </a:t>
            </a:r>
            <a:r>
              <a:rPr lang="fr-FR" altLang="fr-FR" sz="1400" i="1" dirty="0">
                <a:solidFill>
                  <a:schemeClr val="accent3">
                    <a:lumMod val="50000"/>
                  </a:schemeClr>
                </a:solidFill>
                <a:latin typeface="Arial" panose="020B0604020202020204" pitchFamily="34" charset="0"/>
              </a:rPr>
              <a:t>la </a:t>
            </a:r>
            <a:r>
              <a:rPr lang="fr-FR" sz="1400" i="1" dirty="0">
                <a:solidFill>
                  <a:schemeClr val="accent3">
                    <a:lumMod val="50000"/>
                  </a:schemeClr>
                </a:solidFill>
                <a:latin typeface="Arial" panose="020B0604020202020204" pitchFamily="34" charset="0"/>
              </a:rPr>
              <a:t>révélation des crimes des </a:t>
            </a:r>
            <a:r>
              <a:rPr lang="fr-FR" sz="1400" i="1" dirty="0">
                <a:solidFill>
                  <a:schemeClr val="accent3">
                    <a:lumMod val="50000"/>
                  </a:schemeClr>
                </a:solidFill>
                <a:latin typeface="Arial" panose="020B0604020202020204" pitchFamily="34" charset="0"/>
                <a:hlinkClick r:id="rId8" tooltip="Régime communiste"/>
              </a:rPr>
              <a:t>régimes</a:t>
            </a:r>
            <a:r>
              <a:rPr lang="fr-FR" sz="1400" i="1" dirty="0">
                <a:solidFill>
                  <a:schemeClr val="accent3">
                    <a:lumMod val="50000"/>
                  </a:schemeClr>
                </a:solidFill>
                <a:latin typeface="Arial" panose="020B0604020202020204" pitchFamily="34" charset="0"/>
              </a:rPr>
              <a:t> en </a:t>
            </a:r>
            <a:r>
              <a:rPr lang="fr-FR" sz="1400" i="1" dirty="0">
                <a:solidFill>
                  <a:schemeClr val="accent3">
                    <a:lumMod val="50000"/>
                  </a:schemeClr>
                </a:solidFill>
                <a:latin typeface="Arial" panose="020B0604020202020204" pitchFamily="34" charset="0"/>
                <a:hlinkClick r:id="rId9" tooltip="Union des républiques socialistes soviétiques"/>
              </a:rPr>
              <a:t>URSS</a:t>
            </a:r>
            <a:r>
              <a:rPr lang="fr-FR" sz="1400" i="1" dirty="0">
                <a:solidFill>
                  <a:schemeClr val="accent3">
                    <a:lumMod val="50000"/>
                  </a:schemeClr>
                </a:solidFill>
                <a:latin typeface="Arial" panose="020B0604020202020204" pitchFamily="34" charset="0"/>
              </a:rPr>
              <a:t> et en </a:t>
            </a:r>
            <a:r>
              <a:rPr lang="fr-FR" sz="1400" i="1" dirty="0">
                <a:solidFill>
                  <a:schemeClr val="accent3">
                    <a:lumMod val="50000"/>
                  </a:schemeClr>
                </a:solidFill>
                <a:latin typeface="Arial" panose="020B0604020202020204" pitchFamily="34" charset="0"/>
                <a:hlinkClick r:id="rId10" tooltip="Démocratie populaire"/>
              </a:rPr>
              <a:t>Europe de l'Est</a:t>
            </a:r>
            <a:r>
              <a:rPr lang="fr-FR" sz="1400" i="1" dirty="0">
                <a:solidFill>
                  <a:schemeClr val="accent3">
                    <a:lumMod val="50000"/>
                  </a:schemeClr>
                </a:solidFill>
                <a:latin typeface="Arial" panose="020B0604020202020204" pitchFamily="34" charset="0"/>
              </a:rPr>
              <a:t>, Aragon finit par condamner vivement les pratiques </a:t>
            </a:r>
            <a:r>
              <a:rPr lang="fr-FR" sz="1400" i="1" dirty="0">
                <a:solidFill>
                  <a:schemeClr val="accent3">
                    <a:lumMod val="50000"/>
                  </a:schemeClr>
                </a:solidFill>
                <a:latin typeface="Arial" panose="020B0604020202020204" pitchFamily="34" charset="0"/>
                <a:hlinkClick r:id="rId11" tooltip="Autoritarisme"/>
              </a:rPr>
              <a:t>autoritaires</a:t>
            </a:r>
            <a:r>
              <a:rPr lang="fr-FR" sz="1400" i="1" dirty="0">
                <a:solidFill>
                  <a:schemeClr val="accent3">
                    <a:lumMod val="50000"/>
                  </a:schemeClr>
                </a:solidFill>
                <a:latin typeface="Arial" panose="020B0604020202020204" pitchFamily="34" charset="0"/>
              </a:rPr>
              <a:t> du communisme soviétique (il écrit alors « Et voilà qu'une fin de nuit, au transistor, nous avons entendu la condamnation de nos illusions perpétuelles... » après l'intervention des troupes soviétiques qui met fin au </a:t>
            </a:r>
            <a:r>
              <a:rPr lang="fr-FR" sz="1400" i="1" dirty="0">
                <a:solidFill>
                  <a:schemeClr val="accent3">
                    <a:lumMod val="50000"/>
                  </a:schemeClr>
                </a:solidFill>
                <a:latin typeface="Arial" panose="020B0604020202020204" pitchFamily="34" charset="0"/>
                <a:hlinkClick r:id="rId12" tooltip="Printemps de Prague"/>
              </a:rPr>
              <a:t>Printemps de Prague</a:t>
            </a:r>
            <a:r>
              <a:rPr lang="fr-FR" sz="1400" i="1" dirty="0">
                <a:solidFill>
                  <a:schemeClr val="accent3">
                    <a:lumMod val="50000"/>
                  </a:schemeClr>
                </a:solidFill>
                <a:latin typeface="Arial" panose="020B0604020202020204" pitchFamily="34" charset="0"/>
              </a:rPr>
              <a:t> en août 1968), mais reste membre du Parti Communiste Français (contrairement au journaliste communiste </a:t>
            </a:r>
            <a:r>
              <a:rPr lang="fr-FR" sz="1400" i="1" dirty="0">
                <a:solidFill>
                  <a:schemeClr val="accent3">
                    <a:lumMod val="50000"/>
                  </a:schemeClr>
                </a:solidFill>
                <a:latin typeface="Arial" panose="020B0604020202020204" pitchFamily="34" charset="0"/>
                <a:hlinkClick r:id="rId13"/>
              </a:rPr>
              <a:t>Pierre </a:t>
            </a:r>
            <a:r>
              <a:rPr lang="fr-FR" sz="1400" i="1" dirty="0" err="1">
                <a:solidFill>
                  <a:schemeClr val="accent3">
                    <a:lumMod val="50000"/>
                  </a:schemeClr>
                </a:solidFill>
                <a:latin typeface="Arial" panose="020B0604020202020204" pitchFamily="34" charset="0"/>
                <a:hlinkClick r:id="rId13"/>
              </a:rPr>
              <a:t>Daix</a:t>
            </a:r>
            <a:r>
              <a:rPr lang="fr-FR" sz="1400" i="1" dirty="0">
                <a:solidFill>
                  <a:schemeClr val="accent3">
                    <a:lumMod val="50000"/>
                  </a:schemeClr>
                </a:solidFill>
                <a:latin typeface="Arial" panose="020B0604020202020204" pitchFamily="34" charset="0"/>
              </a:rPr>
              <a:t>). </a:t>
            </a:r>
            <a:endParaRPr lang="fr-FR" altLang="fr-FR" sz="1400" i="1" dirty="0">
              <a:solidFill>
                <a:schemeClr val="accent3">
                  <a:lumMod val="50000"/>
                </a:schemeClr>
              </a:solidFill>
              <a:latin typeface="Arial" panose="020B0604020202020204" pitchFamily="34" charset="0"/>
            </a:endParaRPr>
          </a:p>
          <a:p>
            <a:pPr algn="just" eaLnBrk="1" hangingPunct="1">
              <a:spcBef>
                <a:spcPct val="0"/>
              </a:spcBef>
              <a:buFontTx/>
              <a:buNone/>
            </a:pPr>
            <a:r>
              <a:rPr lang="fr-FR" altLang="fr-FR" sz="1400" b="1" i="1" dirty="0">
                <a:latin typeface="Arial" panose="020B0604020202020204" pitchFamily="34" charset="0"/>
              </a:rPr>
              <a:t>Groupe d'action financière</a:t>
            </a:r>
            <a:r>
              <a:rPr lang="fr-FR" altLang="fr-FR" sz="1400" i="1" dirty="0">
                <a:latin typeface="Arial" panose="020B0604020202020204" pitchFamily="34" charset="0"/>
              </a:rPr>
              <a:t> </a:t>
            </a:r>
            <a:r>
              <a:rPr lang="fr-FR" altLang="fr-FR" sz="1400" dirty="0">
                <a:latin typeface="Arial" panose="020B0604020202020204" pitchFamily="34" charset="0"/>
              </a:rPr>
              <a:t>(GAFI) ou </a:t>
            </a:r>
            <a:r>
              <a:rPr lang="fr-FR" altLang="fr-FR" sz="1400" i="1" dirty="0">
                <a:latin typeface="Arial" panose="020B0604020202020204" pitchFamily="34" charset="0"/>
              </a:rPr>
              <a:t>Financial Action </a:t>
            </a:r>
            <a:r>
              <a:rPr lang="fr-FR" altLang="fr-FR" sz="1400" i="1" dirty="0" err="1">
                <a:latin typeface="Arial" panose="020B0604020202020204" pitchFamily="34" charset="0"/>
              </a:rPr>
              <a:t>Task</a:t>
            </a:r>
            <a:r>
              <a:rPr lang="fr-FR" altLang="fr-FR" sz="1400" i="1" dirty="0">
                <a:latin typeface="Arial" panose="020B0604020202020204" pitchFamily="34" charset="0"/>
              </a:rPr>
              <a:t> Force</a:t>
            </a:r>
            <a:r>
              <a:rPr lang="fr-FR" altLang="fr-FR" sz="1400" dirty="0">
                <a:latin typeface="Arial" panose="020B0604020202020204" pitchFamily="34" charset="0"/>
              </a:rPr>
              <a:t> (</a:t>
            </a:r>
            <a:r>
              <a:rPr lang="fr-FR" altLang="fr-FR" sz="1400" i="1" dirty="0">
                <a:latin typeface="Arial" panose="020B0604020202020204" pitchFamily="34" charset="0"/>
              </a:rPr>
              <a:t>FATF</a:t>
            </a:r>
            <a:r>
              <a:rPr lang="fr-FR" altLang="fr-FR" sz="1400" dirty="0">
                <a:latin typeface="Arial" panose="020B0604020202020204" pitchFamily="34" charset="0"/>
              </a:rPr>
              <a:t>) : </a:t>
            </a:r>
            <a:r>
              <a:rPr lang="fr-FR" altLang="fr-FR" sz="1400" dirty="0">
                <a:latin typeface="Arial" panose="020B0604020202020204" pitchFamily="34" charset="0"/>
                <a:hlinkClick r:id="rId14" tooltip="Organisme intergouvernemental"/>
              </a:rPr>
              <a:t>organisme intergouvernemental</a:t>
            </a:r>
            <a:r>
              <a:rPr lang="fr-FR" altLang="fr-FR" sz="1400" dirty="0">
                <a:latin typeface="Arial" panose="020B0604020202020204" pitchFamily="34" charset="0"/>
              </a:rPr>
              <a:t> de lutte contre le </a:t>
            </a:r>
            <a:r>
              <a:rPr lang="fr-FR" altLang="fr-FR" sz="1400" dirty="0">
                <a:latin typeface="Arial" panose="020B0604020202020204" pitchFamily="34" charset="0"/>
                <a:hlinkClick r:id="rId15" tooltip="Blanchiment d'argent"/>
              </a:rPr>
              <a:t>blanchiment d'argent</a:t>
            </a:r>
            <a:r>
              <a:rPr lang="fr-FR" altLang="fr-FR" sz="1400" dirty="0">
                <a:latin typeface="Arial" panose="020B0604020202020204" pitchFamily="34" charset="0"/>
              </a:rPr>
              <a:t> et le </a:t>
            </a:r>
            <a:r>
              <a:rPr lang="fr-FR" altLang="fr-FR" sz="1400" dirty="0">
                <a:latin typeface="Arial" panose="020B0604020202020204" pitchFamily="34" charset="0"/>
                <a:hlinkClick r:id="rId15" tooltip="Blanchiment d'argent"/>
              </a:rPr>
              <a:t>financement du terrorisme</a:t>
            </a:r>
            <a:r>
              <a:rPr lang="fr-FR" altLang="fr-FR" sz="1400" dirty="0">
                <a:latin typeface="Arial" panose="020B0604020202020204" pitchFamily="34" charset="0"/>
              </a:rPr>
              <a:t>.</a:t>
            </a:r>
          </a:p>
        </p:txBody>
      </p:sp>
      <p:sp>
        <p:nvSpPr>
          <p:cNvPr id="215043"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5044"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9CF36F3-8173-42D1-93E3-A597DEF01153}" type="slidenum">
              <a:rPr lang="fr-FR" altLang="fr-FR" sz="1200" smtClean="0">
                <a:solidFill>
                  <a:srgbClr val="898989"/>
                </a:solidFill>
              </a:rPr>
              <a:pPr>
                <a:spcBef>
                  <a:spcPct val="0"/>
                </a:spcBef>
                <a:buFontTx/>
                <a:buNone/>
              </a:pPr>
              <a:t>256</a:t>
            </a:fld>
            <a:endParaRPr lang="fr-FR" altLang="fr-FR" sz="1200">
              <a:solidFill>
                <a:srgbClr val="898989"/>
              </a:solidFill>
            </a:endParaRPr>
          </a:p>
        </p:txBody>
      </p:sp>
      <p:sp>
        <p:nvSpPr>
          <p:cNvPr id="215045" name="Rectangle 5"/>
          <p:cNvSpPr>
            <a:spLocks noChangeArrowheads="1"/>
          </p:cNvSpPr>
          <p:nvPr/>
        </p:nvSpPr>
        <p:spPr bwMode="auto">
          <a:xfrm>
            <a:off x="179389" y="18891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latin typeface="Arial" panose="020B0604020202020204" pitchFamily="34" charset="0"/>
              </a:rPr>
              <a:t>A3. Annexes : Lexique</a:t>
            </a:r>
            <a:r>
              <a:rPr lang="fr-FR" altLang="fr-FR" sz="1800" dirty="0">
                <a:latin typeface="Arial" panose="020B0604020202020204" pitchFamily="34" charset="0"/>
              </a:rPr>
              <a:t> (suite)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79390" y="765175"/>
            <a:ext cx="8785225" cy="485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solidFill>
                  <a:schemeClr val="accent3">
                    <a:lumMod val="50000"/>
                  </a:schemeClr>
                </a:solidFill>
                <a:latin typeface="Arial" panose="020B0604020202020204" pitchFamily="34" charset="0"/>
              </a:rPr>
              <a:t>Groupe</a:t>
            </a:r>
            <a:r>
              <a:rPr lang="fr-FR" altLang="fr-FR" sz="1400" dirty="0">
                <a:solidFill>
                  <a:schemeClr val="accent3">
                    <a:lumMod val="50000"/>
                  </a:schemeClr>
                </a:solidFill>
                <a:latin typeface="Arial" panose="020B0604020202020204" pitchFamily="34" charset="0"/>
              </a:rPr>
              <a:t> (esprit de) : faire parti d’un groupe (famille, clan, tribu, réseau social, parti …) est rassurant, structurant. Cette appartenance contribue à donner un sens à sa vie, à donner l’impression d’être utile. Il repose sur les instincts grégaires de l’homme. Il peut pousser à une loyauté, une obéissance, sans faille, et à tout absence de recul et d’esprit critique envers son propre groupe, surtout si le groupe est structurant et prend en charge les moindres détails de votre vie (comme « l’</a:t>
            </a:r>
            <a:r>
              <a:rPr lang="fr-FR" altLang="fr-FR" sz="1400" i="1" dirty="0">
                <a:solidFill>
                  <a:schemeClr val="accent3">
                    <a:lumMod val="50000"/>
                  </a:schemeClr>
                </a:solidFill>
                <a:latin typeface="Arial" panose="020B0604020202020204" pitchFamily="34" charset="0"/>
              </a:rPr>
              <a:t>Etat islamique » (DAESH) </a:t>
            </a:r>
            <a:r>
              <a:rPr lang="fr-FR" altLang="fr-FR" sz="1400" dirty="0">
                <a:solidFill>
                  <a:schemeClr val="accent3">
                    <a:lumMod val="50000"/>
                  </a:schemeClr>
                </a:solidFill>
                <a:latin typeface="Arial" panose="020B0604020202020204" pitchFamily="34" charset="0"/>
              </a:rPr>
              <a:t>qui possède sa propre agence matrimoniale, le régime nazi qui structurait la vie de tous les allemands via un réseau de milliers d’associations et organisations contrôlés par le parti nazi et etc.) (voir </a:t>
            </a:r>
            <a:r>
              <a:rPr lang="fr-FR" altLang="fr-FR" sz="1400" i="1" dirty="0">
                <a:solidFill>
                  <a:schemeClr val="accent3">
                    <a:lumMod val="50000"/>
                  </a:schemeClr>
                </a:solidFill>
                <a:latin typeface="Arial" panose="020B0604020202020204" pitchFamily="34" charset="0"/>
              </a:rPr>
              <a:t>paranoïa de groupe</a:t>
            </a:r>
            <a:r>
              <a:rPr lang="fr-FR" altLang="fr-FR" sz="1400" dirty="0">
                <a:solidFill>
                  <a:schemeClr val="accent3">
                    <a:lumMod val="50000"/>
                  </a:schemeClr>
                </a:solidFill>
                <a:latin typeface="Arial" panose="020B0604020202020204" pitchFamily="34" charset="0"/>
              </a:rPr>
              <a:t>). </a:t>
            </a:r>
          </a:p>
          <a:p>
            <a:pPr algn="just" eaLnBrk="1" hangingPunct="1">
              <a:spcBef>
                <a:spcPct val="0"/>
              </a:spcBef>
              <a:buNone/>
            </a:pPr>
            <a:r>
              <a:rPr lang="fr-FR" altLang="fr-FR" sz="1400" b="1" i="1" dirty="0">
                <a:latin typeface="Arial" panose="020B0604020202020204" pitchFamily="34" charset="0"/>
              </a:rPr>
              <a:t>Guerre</a:t>
            </a:r>
            <a:r>
              <a:rPr lang="fr-FR" altLang="fr-FR" sz="1400" dirty="0">
                <a:latin typeface="Arial" panose="020B0604020202020204" pitchFamily="34" charset="0"/>
              </a:rPr>
              <a:t> : </a:t>
            </a:r>
            <a:r>
              <a:rPr lang="fr-FR" altLang="fr-FR" sz="1400" i="1" dirty="0">
                <a:latin typeface="Arial" panose="020B0604020202020204" pitchFamily="34" charset="0"/>
              </a:rPr>
              <a:t>(Politique)</a:t>
            </a:r>
            <a:r>
              <a:rPr lang="fr-FR" altLang="fr-FR" sz="1400" dirty="0">
                <a:latin typeface="Arial" panose="020B0604020202020204" pitchFamily="34" charset="0"/>
              </a:rPr>
              <a:t> </a:t>
            </a:r>
            <a:r>
              <a:rPr lang="fr-FR" altLang="fr-FR" sz="1400" dirty="0">
                <a:latin typeface="Arial" panose="020B0604020202020204" pitchFamily="34" charset="0"/>
                <a:hlinkClick r:id="rId2" tooltip="conflit"/>
              </a:rPr>
              <a:t>Conflit</a:t>
            </a:r>
            <a:r>
              <a:rPr lang="fr-FR" altLang="fr-FR" sz="1400" dirty="0">
                <a:latin typeface="Arial" panose="020B0604020202020204" pitchFamily="34" charset="0"/>
              </a:rPr>
              <a:t> entre deux </a:t>
            </a:r>
            <a:r>
              <a:rPr lang="fr-FR" altLang="fr-FR" sz="1400" dirty="0">
                <a:latin typeface="Arial" panose="020B0604020202020204" pitchFamily="34" charset="0"/>
                <a:hlinkClick r:id="rId3" tooltip="nation"/>
              </a:rPr>
              <a:t>nations</a:t>
            </a:r>
            <a:r>
              <a:rPr lang="fr-FR" altLang="fr-FR" sz="1400" dirty="0">
                <a:latin typeface="Arial" panose="020B0604020202020204" pitchFamily="34" charset="0"/>
              </a:rPr>
              <a:t>, qui se vide par la voie des </a:t>
            </a:r>
            <a:r>
              <a:rPr lang="fr-FR" altLang="fr-FR" sz="1400" dirty="0">
                <a:latin typeface="Arial" panose="020B0604020202020204" pitchFamily="34" charset="0"/>
                <a:hlinkClick r:id="rId4" tooltip="arme"/>
              </a:rPr>
              <a:t>armes</a:t>
            </a:r>
            <a:r>
              <a:rPr lang="fr-FR" altLang="fr-FR" sz="1400" dirty="0">
                <a:latin typeface="Arial" panose="020B0604020202020204" pitchFamily="34" charset="0"/>
              </a:rPr>
              <a:t>, </a:t>
            </a:r>
            <a:r>
              <a:rPr lang="fr-FR" altLang="fr-FR" sz="1400" dirty="0">
                <a:latin typeface="Arial" panose="020B0604020202020204" pitchFamily="34" charset="0"/>
                <a:hlinkClick r:id="rId5" tooltip="action"/>
              </a:rPr>
              <a:t>action</a:t>
            </a:r>
            <a:r>
              <a:rPr lang="fr-FR" altLang="fr-FR" sz="1400" dirty="0">
                <a:latin typeface="Arial" panose="020B0604020202020204" pitchFamily="34" charset="0"/>
              </a:rPr>
              <a:t> d’un </a:t>
            </a:r>
            <a:r>
              <a:rPr lang="fr-FR" altLang="fr-FR" sz="1400" dirty="0">
                <a:latin typeface="Arial" panose="020B0604020202020204" pitchFamily="34" charset="0"/>
                <a:hlinkClick r:id="rId6" tooltip="peuple"/>
              </a:rPr>
              <a:t>peuple</a:t>
            </a:r>
            <a:r>
              <a:rPr lang="fr-FR" altLang="fr-FR" sz="1400" dirty="0">
                <a:latin typeface="Arial" panose="020B0604020202020204" pitchFamily="34" charset="0"/>
              </a:rPr>
              <a:t> qui en </a:t>
            </a:r>
            <a:r>
              <a:rPr lang="fr-FR" altLang="fr-FR" sz="1400" dirty="0">
                <a:latin typeface="Arial" panose="020B0604020202020204" pitchFamily="34" charset="0"/>
                <a:hlinkClick r:id="rId7" tooltip="attaquer"/>
              </a:rPr>
              <a:t>attaque</a:t>
            </a:r>
            <a:r>
              <a:rPr lang="fr-FR" altLang="fr-FR" sz="1400" dirty="0">
                <a:latin typeface="Arial" panose="020B0604020202020204" pitchFamily="34" charset="0"/>
              </a:rPr>
              <a:t> un autre, ou qui </a:t>
            </a:r>
            <a:r>
              <a:rPr lang="fr-FR" altLang="fr-FR" sz="1400" dirty="0">
                <a:latin typeface="Arial" panose="020B0604020202020204" pitchFamily="34" charset="0"/>
                <a:hlinkClick r:id="rId8" tooltip="résister"/>
              </a:rPr>
              <a:t>résiste</a:t>
            </a:r>
            <a:r>
              <a:rPr lang="fr-FR" altLang="fr-FR" sz="1400" dirty="0">
                <a:latin typeface="Arial" panose="020B0604020202020204" pitchFamily="34" charset="0"/>
              </a:rPr>
              <a:t> à une </a:t>
            </a:r>
            <a:r>
              <a:rPr lang="fr-FR" altLang="fr-FR" sz="1400" dirty="0">
                <a:latin typeface="Arial" panose="020B0604020202020204" pitchFamily="34" charset="0"/>
                <a:hlinkClick r:id="rId9" tooltip="agression"/>
              </a:rPr>
              <a:t>agression</a:t>
            </a:r>
            <a:r>
              <a:rPr lang="fr-FR" altLang="fr-FR" sz="1400" dirty="0">
                <a:latin typeface="Arial" panose="020B0604020202020204" pitchFamily="34" charset="0"/>
              </a:rPr>
              <a:t>, à une </a:t>
            </a:r>
            <a:r>
              <a:rPr lang="fr-FR" altLang="fr-FR" sz="1400" dirty="0">
                <a:latin typeface="Arial" panose="020B0604020202020204" pitchFamily="34" charset="0"/>
                <a:hlinkClick r:id="rId10" tooltip="invasion"/>
              </a:rPr>
              <a:t>invasion</a:t>
            </a:r>
            <a:r>
              <a:rPr lang="fr-FR" altLang="fr-FR" sz="1400" dirty="0">
                <a:latin typeface="Arial" panose="020B0604020202020204" pitchFamily="34" charset="0"/>
              </a:rPr>
              <a:t>. </a:t>
            </a:r>
            <a:r>
              <a:rPr lang="fr-FR" altLang="fr-FR" sz="1400" i="1" dirty="0">
                <a:solidFill>
                  <a:schemeClr val="accent3">
                    <a:lumMod val="50000"/>
                  </a:schemeClr>
                </a:solidFill>
                <a:latin typeface="Arial" panose="020B0604020202020204" pitchFamily="34" charset="0"/>
              </a:rPr>
              <a:t>L’appel aux sentiments bellicistes est très utilisé par les politiciens démagogues (en général, corrompus) pour détourner l’attention du peuple des vrais problèmes du pays.</a:t>
            </a:r>
          </a:p>
          <a:p>
            <a:pPr algn="just" eaLnBrk="1" hangingPunct="1">
              <a:spcBef>
                <a:spcPct val="0"/>
              </a:spcBef>
              <a:buFontTx/>
              <a:buNone/>
              <a:defRPr/>
            </a:pPr>
            <a:r>
              <a:rPr lang="fr-FR" sz="1400" b="1" i="1" dirty="0">
                <a:latin typeface="Arial" panose="020B0604020202020204" pitchFamily="34" charset="0"/>
              </a:rPr>
              <a:t>Hallucination collective </a:t>
            </a:r>
            <a:r>
              <a:rPr lang="fr-FR" sz="1400" dirty="0">
                <a:latin typeface="Arial" panose="020B0604020202020204" pitchFamily="34" charset="0"/>
              </a:rPr>
              <a:t>: hallucination sensorielle induite par la force de suggestion. Elles arrivent généralement dans des situation hautement émotionnelles, particulièrement parmi les dévots religieux. L'attente et l'espoir d'être témoin d'un miracle, combiné avec de longues heures d'observation d'un objet ou d'un lieu, rend certaines personnes religieuses sensibles aux visions telles que des statues qui pleurent, des icônes qui bougent et des portraits sacrés ou de la Vierge Marie dans les nuages. « </a:t>
            </a:r>
            <a:r>
              <a:rPr lang="fr-FR" sz="1400" i="1" dirty="0">
                <a:latin typeface="Arial" panose="020B0604020202020204" pitchFamily="34" charset="0"/>
              </a:rPr>
              <a:t>Là où l'on croit aux miracles, il y aura toujours des preuves confirmant leur existence. Dans le cas des statues et des peintures qui bougent, la croyance produit l'hallucination et l'hallucination confirme la croyance ». </a:t>
            </a:r>
            <a:r>
              <a:rPr lang="fr-FR" sz="1400" dirty="0">
                <a:latin typeface="Arial" panose="020B0604020202020204" pitchFamily="34" charset="0"/>
              </a:rPr>
              <a:t>D.H. </a:t>
            </a:r>
            <a:r>
              <a:rPr lang="fr-FR" sz="1400" dirty="0" err="1">
                <a:latin typeface="Arial" panose="020B0604020202020204" pitchFamily="34" charset="0"/>
              </a:rPr>
              <a:t>Rawcliffe</a:t>
            </a:r>
            <a:r>
              <a:rPr lang="fr-FR" sz="1400" dirty="0">
                <a:latin typeface="Arial" panose="020B0604020202020204" pitchFamily="34" charset="0"/>
              </a:rPr>
              <a:t>.</a:t>
            </a:r>
          </a:p>
          <a:p>
            <a:pPr>
              <a:buNone/>
            </a:pPr>
            <a:r>
              <a:rPr lang="fr-FR" sz="1200" dirty="0"/>
              <a:t>Sources : a) Parish, Edmund. </a:t>
            </a:r>
            <a:r>
              <a:rPr lang="fr-FR" sz="1200" i="1" dirty="0"/>
              <a:t>Hallucinations and illusions; a </a:t>
            </a:r>
            <a:r>
              <a:rPr lang="fr-FR" sz="1200" i="1" dirty="0" err="1"/>
              <a:t>study</a:t>
            </a:r>
            <a:r>
              <a:rPr lang="fr-FR" sz="1200" i="1" dirty="0"/>
              <a:t> of the </a:t>
            </a:r>
            <a:r>
              <a:rPr lang="fr-FR" sz="1200" i="1" dirty="0" err="1"/>
              <a:t>fallacies</a:t>
            </a:r>
            <a:r>
              <a:rPr lang="fr-FR" sz="1200" i="1" dirty="0"/>
              <a:t> of perception</a:t>
            </a:r>
            <a:r>
              <a:rPr lang="fr-FR" sz="1200" dirty="0"/>
              <a:t> (New York: C. </a:t>
            </a:r>
            <a:r>
              <a:rPr lang="fr-FR" sz="1200" dirty="0" err="1"/>
              <a:t>Scribner's</a:t>
            </a:r>
            <a:r>
              <a:rPr lang="fr-FR" sz="1200" dirty="0"/>
              <a:t> Sons, 1897). </a:t>
            </a:r>
          </a:p>
          <a:p>
            <a:pPr>
              <a:buNone/>
            </a:pPr>
            <a:r>
              <a:rPr lang="fr-FR" sz="1200" dirty="0"/>
              <a:t>b) </a:t>
            </a:r>
            <a:r>
              <a:rPr lang="fr-FR" sz="1200" dirty="0" err="1">
                <a:hlinkClick r:id="rId11"/>
              </a:rPr>
              <a:t>Nickell</a:t>
            </a:r>
            <a:r>
              <a:rPr lang="fr-FR" sz="1200" dirty="0">
                <a:hlinkClick r:id="rId11"/>
              </a:rPr>
              <a:t>, Joe. </a:t>
            </a:r>
            <a:r>
              <a:rPr lang="fr-FR" sz="1200" i="1" dirty="0" err="1">
                <a:hlinkClick r:id="rId11"/>
              </a:rPr>
              <a:t>Looking</a:t>
            </a:r>
            <a:r>
              <a:rPr lang="fr-FR" sz="1200" i="1" dirty="0">
                <a:hlinkClick r:id="rId11"/>
              </a:rPr>
              <a:t> For A Miracle: </a:t>
            </a:r>
            <a:r>
              <a:rPr lang="fr-FR" sz="1200" i="1" dirty="0" err="1">
                <a:hlinkClick r:id="rId11"/>
              </a:rPr>
              <a:t>Weeping</a:t>
            </a:r>
            <a:r>
              <a:rPr lang="fr-FR" sz="1200" i="1" dirty="0">
                <a:hlinkClick r:id="rId11"/>
              </a:rPr>
              <a:t> </a:t>
            </a:r>
            <a:r>
              <a:rPr lang="fr-FR" sz="1200" i="1" dirty="0" err="1">
                <a:hlinkClick r:id="rId11"/>
              </a:rPr>
              <a:t>Icons</a:t>
            </a:r>
            <a:r>
              <a:rPr lang="fr-FR" sz="1200" i="1" dirty="0">
                <a:hlinkClick r:id="rId11"/>
              </a:rPr>
              <a:t>, </a:t>
            </a:r>
            <a:r>
              <a:rPr lang="fr-FR" sz="1200" i="1" dirty="0" err="1">
                <a:hlinkClick r:id="rId11"/>
              </a:rPr>
              <a:t>Relics</a:t>
            </a:r>
            <a:r>
              <a:rPr lang="fr-FR" sz="1200" i="1" dirty="0">
                <a:hlinkClick r:id="rId11"/>
              </a:rPr>
              <a:t>, </a:t>
            </a:r>
            <a:r>
              <a:rPr lang="fr-FR" sz="1200" i="1" dirty="0" err="1">
                <a:hlinkClick r:id="rId11"/>
              </a:rPr>
              <a:t>Stigmata</a:t>
            </a:r>
            <a:r>
              <a:rPr lang="fr-FR" sz="1200" i="1" dirty="0">
                <a:hlinkClick r:id="rId11"/>
              </a:rPr>
              <a:t>, Visions and Healing Cures </a:t>
            </a:r>
            <a:r>
              <a:rPr lang="fr-FR" sz="1200" dirty="0">
                <a:hlinkClick r:id="rId11"/>
              </a:rPr>
              <a:t>(</a:t>
            </a:r>
            <a:r>
              <a:rPr lang="fr-FR" sz="1200" dirty="0" err="1">
                <a:hlinkClick r:id="rId11"/>
              </a:rPr>
              <a:t>Prometheus</a:t>
            </a:r>
            <a:r>
              <a:rPr lang="fr-FR" sz="1200" dirty="0">
                <a:hlinkClick r:id="rId11"/>
              </a:rPr>
              <a:t> Books: Buffalo, N.Y., 1993).</a:t>
            </a:r>
            <a:r>
              <a:rPr lang="fr-FR" sz="1200" dirty="0"/>
              <a:t> </a:t>
            </a:r>
          </a:p>
          <a:p>
            <a:pPr>
              <a:buNone/>
            </a:pPr>
            <a:r>
              <a:rPr lang="fr-FR" sz="1200" dirty="0"/>
              <a:t>c) </a:t>
            </a:r>
            <a:r>
              <a:rPr lang="fr-FR" sz="1200" dirty="0" err="1">
                <a:hlinkClick r:id="rId12"/>
              </a:rPr>
              <a:t>Rawcliffe</a:t>
            </a:r>
            <a:r>
              <a:rPr lang="fr-FR" sz="1200" dirty="0">
                <a:hlinkClick r:id="rId12"/>
              </a:rPr>
              <a:t>, Donovan Hilton. </a:t>
            </a:r>
            <a:r>
              <a:rPr lang="fr-FR" sz="1200" i="1" dirty="0" err="1">
                <a:hlinkClick r:id="rId12"/>
              </a:rPr>
              <a:t>Occult</a:t>
            </a:r>
            <a:r>
              <a:rPr lang="fr-FR" sz="1200" i="1" dirty="0">
                <a:hlinkClick r:id="rId12"/>
              </a:rPr>
              <a:t> and </a:t>
            </a:r>
            <a:r>
              <a:rPr lang="fr-FR" sz="1200" i="1" dirty="0" err="1">
                <a:hlinkClick r:id="rId12"/>
              </a:rPr>
              <a:t>Supernatural</a:t>
            </a:r>
            <a:r>
              <a:rPr lang="fr-FR" sz="1200" i="1" dirty="0">
                <a:hlinkClick r:id="rId12"/>
              </a:rPr>
              <a:t> </a:t>
            </a:r>
            <a:r>
              <a:rPr lang="fr-FR" sz="1200" i="1" dirty="0" err="1">
                <a:hlinkClick r:id="rId12"/>
              </a:rPr>
              <a:t>Phenomena</a:t>
            </a:r>
            <a:r>
              <a:rPr lang="fr-FR" sz="1200" dirty="0">
                <a:hlinkClick r:id="rId12"/>
              </a:rPr>
              <a:t>(New York: Dover Publications, 1988).</a:t>
            </a:r>
            <a:r>
              <a:rPr lang="fr-FR" sz="1200" dirty="0"/>
              <a:t> </a:t>
            </a:r>
          </a:p>
          <a:p>
            <a:pPr>
              <a:buNone/>
            </a:pPr>
            <a:r>
              <a:rPr lang="fr-FR" sz="1200" dirty="0"/>
              <a:t>d) </a:t>
            </a:r>
            <a:r>
              <a:rPr lang="fr-FR" sz="1200" dirty="0" err="1">
                <a:hlinkClick r:id="rId13"/>
              </a:rPr>
              <a:t>Slade</a:t>
            </a:r>
            <a:r>
              <a:rPr lang="fr-FR" sz="1200" dirty="0">
                <a:hlinkClick r:id="rId13"/>
              </a:rPr>
              <a:t>, Peter D. , Richard P. </a:t>
            </a:r>
            <a:r>
              <a:rPr lang="fr-FR" sz="1200" dirty="0" err="1">
                <a:hlinkClick r:id="rId13"/>
              </a:rPr>
              <a:t>Bentall</a:t>
            </a:r>
            <a:r>
              <a:rPr lang="fr-FR" sz="1200" dirty="0">
                <a:hlinkClick r:id="rId13"/>
              </a:rPr>
              <a:t>. </a:t>
            </a:r>
            <a:r>
              <a:rPr lang="fr-FR" sz="1200" i="1" dirty="0" err="1">
                <a:hlinkClick r:id="rId13"/>
              </a:rPr>
              <a:t>Sensory</a:t>
            </a:r>
            <a:r>
              <a:rPr lang="fr-FR" sz="1200" i="1" dirty="0">
                <a:hlinkClick r:id="rId13"/>
              </a:rPr>
              <a:t> </a:t>
            </a:r>
            <a:r>
              <a:rPr lang="fr-FR" sz="1200" i="1" dirty="0" err="1">
                <a:hlinkClick r:id="rId13"/>
              </a:rPr>
              <a:t>Deception</a:t>
            </a:r>
            <a:r>
              <a:rPr lang="fr-FR" sz="1200" i="1" dirty="0">
                <a:hlinkClick r:id="rId13"/>
              </a:rPr>
              <a:t>: A </a:t>
            </a:r>
            <a:r>
              <a:rPr lang="fr-FR" sz="1200" i="1" dirty="0" err="1">
                <a:hlinkClick r:id="rId13"/>
              </a:rPr>
              <a:t>Scientific</a:t>
            </a:r>
            <a:r>
              <a:rPr lang="fr-FR" sz="1200" i="1" dirty="0">
                <a:hlinkClick r:id="rId13"/>
              </a:rPr>
              <a:t> </a:t>
            </a:r>
            <a:r>
              <a:rPr lang="fr-FR" sz="1200" i="1" dirty="0" err="1">
                <a:hlinkClick r:id="rId13"/>
              </a:rPr>
              <a:t>Analysis</a:t>
            </a:r>
            <a:r>
              <a:rPr lang="fr-FR" sz="1200" i="1" dirty="0">
                <a:hlinkClick r:id="rId13"/>
              </a:rPr>
              <a:t> of Hallucination</a:t>
            </a:r>
            <a:r>
              <a:rPr lang="fr-FR" sz="1200" dirty="0">
                <a:hlinkClick r:id="rId13"/>
              </a:rPr>
              <a:t> (Johns Hopkins </a:t>
            </a:r>
            <a:r>
              <a:rPr lang="fr-FR" sz="1200" dirty="0" err="1">
                <a:hlinkClick r:id="rId13"/>
              </a:rPr>
              <a:t>University</a:t>
            </a:r>
            <a:r>
              <a:rPr lang="fr-FR" sz="1200" dirty="0">
                <a:hlinkClick r:id="rId13"/>
              </a:rPr>
              <a:t> </a:t>
            </a:r>
            <a:r>
              <a:rPr lang="fr-FR" sz="1200" dirty="0" err="1">
                <a:hlinkClick r:id="rId13"/>
              </a:rPr>
              <a:t>Press</a:t>
            </a:r>
            <a:r>
              <a:rPr lang="fr-FR" sz="1200" dirty="0">
                <a:hlinkClick r:id="rId13"/>
              </a:rPr>
              <a:t>, 1988).</a:t>
            </a:r>
            <a:r>
              <a:rPr lang="fr-FR" sz="1200" dirty="0"/>
              <a:t> </a:t>
            </a:r>
            <a:endParaRPr lang="fr-FR" altLang="fr-FR" sz="1200" dirty="0"/>
          </a:p>
        </p:txBody>
      </p:sp>
      <p:sp>
        <p:nvSpPr>
          <p:cNvPr id="215043" name="Rectangle 1"/>
          <p:cNvSpPr>
            <a:spLocks noChangeArrowheads="1"/>
          </p:cNvSpPr>
          <p:nvPr/>
        </p:nvSpPr>
        <p:spPr bwMode="auto">
          <a:xfrm>
            <a:off x="43561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5044" name="Espace réservé du numéro de diapositive 2"/>
          <p:cNvSpPr>
            <a:spLocks noGrp="1"/>
          </p:cNvSpPr>
          <p:nvPr>
            <p:ph type="sldNum" sz="quarter" idx="12"/>
          </p:nvPr>
        </p:nvSpPr>
        <p:spPr bwMode="auto">
          <a:xfrm>
            <a:off x="8101013"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9CF36F3-8173-42D1-93E3-A597DEF01153}" type="slidenum">
              <a:rPr lang="fr-FR" altLang="fr-FR" sz="1200" smtClean="0">
                <a:solidFill>
                  <a:srgbClr val="898989"/>
                </a:solidFill>
              </a:rPr>
              <a:pPr>
                <a:spcBef>
                  <a:spcPct val="0"/>
                </a:spcBef>
                <a:buFontTx/>
                <a:buNone/>
              </a:pPr>
              <a:t>257</a:t>
            </a:fld>
            <a:endParaRPr lang="fr-FR" altLang="fr-FR" sz="1200">
              <a:solidFill>
                <a:srgbClr val="898989"/>
              </a:solidFill>
            </a:endParaRPr>
          </a:p>
        </p:txBody>
      </p:sp>
      <p:sp>
        <p:nvSpPr>
          <p:cNvPr id="215045" name="Rectangle 5"/>
          <p:cNvSpPr>
            <a:spLocks noChangeArrowheads="1"/>
          </p:cNvSpPr>
          <p:nvPr/>
        </p:nvSpPr>
        <p:spPr bwMode="auto">
          <a:xfrm>
            <a:off x="107951" y="333375"/>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2" name="Imag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04084" y="5539661"/>
            <a:ext cx="3905250" cy="962025"/>
          </a:xfrm>
          <a:prstGeom prst="rect">
            <a:avLst/>
          </a:prstGeom>
        </p:spPr>
      </p:pic>
      <p:pic>
        <p:nvPicPr>
          <p:cNvPr id="3" name="Imag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950" y="5812711"/>
            <a:ext cx="1562100" cy="914400"/>
          </a:xfrm>
          <a:prstGeom prst="rect">
            <a:avLst/>
          </a:prstGeom>
        </p:spPr>
      </p:pic>
      <p:pic>
        <p:nvPicPr>
          <p:cNvPr id="4" name="Imag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87754" y="5539660"/>
            <a:ext cx="971550" cy="1295400"/>
          </a:xfrm>
          <a:prstGeom prst="rect">
            <a:avLst/>
          </a:prstGeom>
        </p:spPr>
      </p:pic>
      <p:sp>
        <p:nvSpPr>
          <p:cNvPr id="5" name="ZoneTexte 4"/>
          <p:cNvSpPr txBox="1"/>
          <p:nvPr/>
        </p:nvSpPr>
        <p:spPr>
          <a:xfrm>
            <a:off x="1657946" y="6501686"/>
            <a:ext cx="6336704" cy="246221"/>
          </a:xfrm>
          <a:prstGeom prst="rect">
            <a:avLst/>
          </a:prstGeom>
          <a:noFill/>
        </p:spPr>
        <p:txBody>
          <a:bodyPr wrap="square" rtlCol="0">
            <a:spAutoFit/>
          </a:bodyPr>
          <a:lstStyle/>
          <a:p>
            <a:r>
              <a:rPr lang="fr-FR" sz="1000" i="1" dirty="0" err="1"/>
              <a:t>Osho</a:t>
            </a:r>
            <a:r>
              <a:rPr lang="fr-FR" sz="1000" dirty="0"/>
              <a:t> ou </a:t>
            </a:r>
            <a:r>
              <a:rPr lang="fr-FR" sz="1000" i="1" dirty="0" err="1"/>
              <a:t>Rajneesh</a:t>
            </a:r>
            <a:r>
              <a:rPr lang="fr-FR" sz="1000" dirty="0"/>
              <a:t>, le gourou aux 90 Rolls, </a:t>
            </a:r>
            <a:r>
              <a:rPr lang="fr-FR" sz="1000" dirty="0">
                <a:hlinkClick r:id="rId17"/>
              </a:rPr>
              <a:t>http://artofericwayne.com/2013/07/17/osho-and-his-90-roll-royces/</a:t>
            </a:r>
            <a:r>
              <a:rPr lang="fr-FR" sz="1000" dirty="0"/>
              <a:t> </a:t>
            </a:r>
          </a:p>
        </p:txBody>
      </p:sp>
    </p:spTree>
    <p:extLst>
      <p:ext uri="{BB962C8B-B14F-4D97-AF65-F5344CB8AC3E}">
        <p14:creationId xmlns:p14="http://schemas.microsoft.com/office/powerpoint/2010/main" val="197246130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ChangeArrowheads="1"/>
          </p:cNvSpPr>
          <p:nvPr/>
        </p:nvSpPr>
        <p:spPr bwMode="auto">
          <a:xfrm>
            <a:off x="3924301"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6067" name="Espace réservé du numéro de diapositive 2"/>
          <p:cNvSpPr txBox="1">
            <a:spLocks/>
          </p:cNvSpPr>
          <p:nvPr/>
        </p:nvSpPr>
        <p:spPr bwMode="auto">
          <a:xfrm>
            <a:off x="8101013" y="2016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5595C54-CD9F-4BCB-8682-81A63164456D}" type="slidenum">
              <a:rPr lang="fr-FR" altLang="fr-FR" sz="1200">
                <a:solidFill>
                  <a:srgbClr val="898989"/>
                </a:solidFill>
              </a:rPr>
              <a:pPr algn="r" eaLnBrk="1" hangingPunct="1">
                <a:spcBef>
                  <a:spcPct val="0"/>
                </a:spcBef>
                <a:buFontTx/>
                <a:buNone/>
              </a:pPr>
              <a:t>258</a:t>
            </a:fld>
            <a:endParaRPr lang="fr-FR" altLang="fr-FR" sz="1200">
              <a:solidFill>
                <a:srgbClr val="898989"/>
              </a:solidFill>
            </a:endParaRPr>
          </a:p>
        </p:txBody>
      </p:sp>
      <p:sp>
        <p:nvSpPr>
          <p:cNvPr id="174084" name="ZoneTexte 4"/>
          <p:cNvSpPr txBox="1">
            <a:spLocks noChangeArrowheads="1"/>
          </p:cNvSpPr>
          <p:nvPr/>
        </p:nvSpPr>
        <p:spPr bwMode="auto">
          <a:xfrm>
            <a:off x="114302" y="836612"/>
            <a:ext cx="885031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b="1" i="1" dirty="0" err="1">
                <a:latin typeface="Arial" panose="020B0604020202020204" pitchFamily="34" charset="0"/>
              </a:rPr>
              <a:t>Hawala</a:t>
            </a:r>
            <a:r>
              <a:rPr lang="fr-FR" altLang="fr-FR" sz="1400" dirty="0">
                <a:latin typeface="Arial" panose="020B0604020202020204" pitchFamily="34" charset="0"/>
              </a:rPr>
              <a:t> ou </a:t>
            </a:r>
            <a:r>
              <a:rPr lang="fr-FR" altLang="fr-FR" sz="1400" b="1" i="1" dirty="0" err="1">
                <a:latin typeface="Arial" panose="020B0604020202020204" pitchFamily="34" charset="0"/>
              </a:rPr>
              <a:t>Hundi</a:t>
            </a:r>
            <a:r>
              <a:rPr lang="fr-FR" altLang="fr-FR" sz="1400" dirty="0">
                <a:latin typeface="Arial" panose="020B0604020202020204" pitchFamily="34" charset="0"/>
              </a:rPr>
              <a:t> : Système traditionnel de paiement informel distribué. Le mot "</a:t>
            </a:r>
            <a:r>
              <a:rPr lang="fr-FR" altLang="fr-FR" sz="1400" dirty="0" err="1">
                <a:latin typeface="Arial" panose="020B0604020202020204" pitchFamily="34" charset="0"/>
              </a:rPr>
              <a:t>Hawala</a:t>
            </a:r>
            <a:r>
              <a:rPr lang="fr-FR" altLang="fr-FR" sz="1400" dirty="0">
                <a:latin typeface="Arial" panose="020B0604020202020204" pitchFamily="34" charset="0"/>
              </a:rPr>
              <a:t>" signifie "confiance" ou "échange" en </a:t>
            </a:r>
            <a:r>
              <a:rPr lang="fr-FR" altLang="fr-FR" sz="1400" dirty="0">
                <a:latin typeface="Arial" panose="020B0604020202020204" pitchFamily="34" charset="0"/>
                <a:hlinkClick r:id="rId2" tooltip="Hindi"/>
              </a:rPr>
              <a:t>hindi</a:t>
            </a:r>
            <a:r>
              <a:rPr lang="fr-FR" altLang="fr-FR" sz="1400" dirty="0">
                <a:latin typeface="Arial" panose="020B0604020202020204" pitchFamily="34" charset="0"/>
              </a:rPr>
              <a:t>. Le principe de base de tout </a:t>
            </a:r>
            <a:r>
              <a:rPr lang="fr-FR" altLang="fr-FR" sz="1400" i="1" dirty="0" err="1">
                <a:latin typeface="Arial" panose="020B0604020202020204" pitchFamily="34" charset="0"/>
              </a:rPr>
              <a:t>Hawala</a:t>
            </a:r>
            <a:r>
              <a:rPr lang="fr-FR" altLang="fr-FR" sz="1400" dirty="0">
                <a:latin typeface="Arial" panose="020B0604020202020204" pitchFamily="34" charset="0"/>
              </a:rPr>
              <a:t> est de faire circuler l'argent dans un réseau d'agents de change (les </a:t>
            </a:r>
            <a:r>
              <a:rPr lang="fr-FR" altLang="fr-FR" sz="1400" i="1" dirty="0" err="1">
                <a:latin typeface="Arial" panose="020B0604020202020204" pitchFamily="34" charset="0"/>
              </a:rPr>
              <a:t>hawaladars</a:t>
            </a:r>
            <a:r>
              <a:rPr lang="fr-FR" altLang="fr-FR" sz="1400" dirty="0">
                <a:latin typeface="Arial" panose="020B0604020202020204" pitchFamily="34" charset="0"/>
              </a:rPr>
              <a:t>) : un client donne une somme d'argent à l'un de ces agents, qui contacte l'agent le plus proche du destinataire de cette somme et lui demande de lui verser cette somme (moins une commission, généralement) en échange de la promesse de la lui rembourser plus tard. Ce système fonctionne sans transmission de </a:t>
            </a:r>
            <a:r>
              <a:rPr lang="fr-FR" altLang="fr-FR" sz="1400" dirty="0">
                <a:latin typeface="Arial" panose="020B0604020202020204" pitchFamily="34" charset="0"/>
                <a:hlinkClick r:id="rId3" tooltip="Moyen de paiement"/>
              </a:rPr>
              <a:t>moyen de paiement</a:t>
            </a:r>
            <a:r>
              <a:rPr lang="fr-FR" altLang="fr-FR" sz="1400" dirty="0">
                <a:latin typeface="Arial" panose="020B0604020202020204" pitchFamily="34" charset="0"/>
              </a:rPr>
              <a:t> (outil de représentation de valeur, comme la </a:t>
            </a:r>
            <a:r>
              <a:rPr lang="fr-FR" altLang="fr-FR" sz="1400" dirty="0">
                <a:latin typeface="Arial" panose="020B0604020202020204" pitchFamily="34" charset="0"/>
                <a:hlinkClick r:id="rId4" tooltip="Monnaie"/>
              </a:rPr>
              <a:t>monnaie</a:t>
            </a:r>
            <a:r>
              <a:rPr lang="fr-FR" altLang="fr-FR" sz="1400" dirty="0">
                <a:latin typeface="Arial" panose="020B0604020202020204" pitchFamily="34" charset="0"/>
              </a:rPr>
              <a:t>), en reposant entièrement sur la confiance existant entre les agents du réseau. Comme il ne dépend pas de l'application légale de contrats, ce système fonctionne même en l'absence de cadre juridique et légal commun. </a:t>
            </a:r>
            <a:r>
              <a:rPr lang="fr-FR" altLang="fr-FR" sz="1400" dirty="0">
                <a:solidFill>
                  <a:srgbClr val="FF0000"/>
                </a:solidFill>
                <a:latin typeface="Arial" panose="020B0604020202020204" pitchFamily="34" charset="0"/>
              </a:rPr>
              <a:t>Il n'y a pas de registre centralisé, et les transactions passant par ce système ne sont généralement pas consignées </a:t>
            </a:r>
            <a:r>
              <a:rPr lang="fr-FR" altLang="fr-FR" sz="1400" dirty="0">
                <a:latin typeface="Arial" panose="020B0604020202020204" pitchFamily="34" charset="0"/>
              </a:rPr>
              <a:t> : la seule information requise pour le fonctionnement est de tenir à jour le montant total de la dette courante entre deux agents du réseau, </a:t>
            </a:r>
            <a:r>
              <a:rPr lang="fr-FR" altLang="fr-FR" sz="1400" dirty="0">
                <a:solidFill>
                  <a:srgbClr val="FF0000"/>
                </a:solidFill>
                <a:latin typeface="Arial" panose="020B0604020202020204" pitchFamily="34" charset="0"/>
              </a:rPr>
              <a:t>dettes qui peuvent être réglées de n'importe quelle façon choisie par les agents</a:t>
            </a:r>
            <a:r>
              <a:rPr lang="fr-FR" altLang="fr-FR" sz="1400" dirty="0">
                <a:latin typeface="Arial" panose="020B0604020202020204" pitchFamily="34" charset="0"/>
              </a:rPr>
              <a:t>. Cette rémission informelle des dettes permet aux agents d'un </a:t>
            </a:r>
            <a:r>
              <a:rPr lang="fr-FR" altLang="fr-FR" sz="1400" i="1" dirty="0" err="1">
                <a:latin typeface="Arial" panose="020B0604020202020204" pitchFamily="34" charset="0"/>
              </a:rPr>
              <a:t>Hawala</a:t>
            </a:r>
            <a:r>
              <a:rPr lang="fr-FR" altLang="fr-FR" sz="1400" dirty="0">
                <a:latin typeface="Arial" panose="020B0604020202020204" pitchFamily="34" charset="0"/>
              </a:rPr>
              <a:t> de contourner les taux de change officiels en pratiquant leurs propres taux, ce qui leur fournit une possibilité de revenu supplémentaire tout en offrant une alternative souvent attractive à leurs clients. </a:t>
            </a:r>
            <a:r>
              <a:rPr lang="fr-FR" altLang="fr-FR" sz="1400" dirty="0">
                <a:solidFill>
                  <a:srgbClr val="FF0000"/>
                </a:solidFill>
                <a:latin typeface="Arial" panose="020B0604020202020204" pitchFamily="34" charset="0"/>
              </a:rPr>
              <a:t>Ce système de transfert échappe à la taxation, à la régulation de la monnaie et au contrôle des échanges extérieurs par l'État, ce qui explique qu'il soit illégal dans certains pays (notamment dans plusieurs États des </a:t>
            </a:r>
            <a:r>
              <a:rPr lang="fr-FR" altLang="fr-FR" sz="1400" dirty="0">
                <a:solidFill>
                  <a:srgbClr val="FF0000"/>
                </a:solidFill>
                <a:latin typeface="Arial" panose="020B0604020202020204" pitchFamily="34" charset="0"/>
                <a:hlinkClick r:id="rId5" tooltip="États-Unis"/>
              </a:rPr>
              <a:t>États-Unis</a:t>
            </a:r>
            <a:r>
              <a:rPr lang="fr-FR" altLang="fr-FR" sz="1400" dirty="0">
                <a:solidFill>
                  <a:srgbClr val="FF0000"/>
                </a:solidFill>
                <a:latin typeface="Arial" panose="020B0604020202020204" pitchFamily="34" charset="0"/>
              </a:rPr>
              <a:t>) </a:t>
            </a:r>
            <a:r>
              <a:rPr lang="fr-FR" altLang="fr-FR" sz="1400" dirty="0">
                <a:latin typeface="Arial" panose="020B0604020202020204" pitchFamily="34" charset="0"/>
              </a:rPr>
              <a:t>(Source : </a:t>
            </a:r>
            <a:r>
              <a:rPr lang="fr-FR" altLang="fr-FR" sz="1400" dirty="0" err="1">
                <a:latin typeface="Arial" panose="020B0604020202020204" pitchFamily="34" charset="0"/>
              </a:rPr>
              <a:t>Wikipedia</a:t>
            </a:r>
            <a:r>
              <a:rPr lang="fr-FR" altLang="fr-FR" sz="1400" dirty="0">
                <a:latin typeface="Arial" panose="020B0604020202020204" pitchFamily="34" charset="0"/>
              </a:rPr>
              <a:t>).</a:t>
            </a:r>
          </a:p>
        </p:txBody>
      </p:sp>
      <p:sp>
        <p:nvSpPr>
          <p:cNvPr id="216069" name="Rectangle 4"/>
          <p:cNvSpPr>
            <a:spLocks noChangeArrowheads="1"/>
          </p:cNvSpPr>
          <p:nvPr/>
        </p:nvSpPr>
        <p:spPr bwMode="auto">
          <a:xfrm>
            <a:off x="114301" y="33496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1026" name="Picture 2" descr="D:\Users\blisan\Pictures\corruption-images\rd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376045"/>
            <a:ext cx="2190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corruption-images\india against corruptionjp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5" y="43565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corruption-images\index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7975" y="4512122"/>
            <a:ext cx="2895600" cy="1581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ChangeArrowheads="1"/>
          </p:cNvSpPr>
          <p:nvPr/>
        </p:nvSpPr>
        <p:spPr bwMode="auto">
          <a:xfrm>
            <a:off x="3924301"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6067" name="Espace réservé du numéro de diapositive 2"/>
          <p:cNvSpPr txBox="1">
            <a:spLocks/>
          </p:cNvSpPr>
          <p:nvPr/>
        </p:nvSpPr>
        <p:spPr bwMode="auto">
          <a:xfrm>
            <a:off x="8101013" y="2016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5595C54-CD9F-4BCB-8682-81A63164456D}" type="slidenum">
              <a:rPr lang="fr-FR" altLang="fr-FR" sz="1200">
                <a:solidFill>
                  <a:srgbClr val="898989"/>
                </a:solidFill>
              </a:rPr>
              <a:pPr algn="r" eaLnBrk="1" hangingPunct="1">
                <a:spcBef>
                  <a:spcPct val="0"/>
                </a:spcBef>
                <a:buFontTx/>
                <a:buNone/>
              </a:pPr>
              <a:t>259</a:t>
            </a:fld>
            <a:endParaRPr lang="fr-FR" altLang="fr-FR" sz="1200">
              <a:solidFill>
                <a:srgbClr val="898989"/>
              </a:solidFill>
            </a:endParaRPr>
          </a:p>
        </p:txBody>
      </p:sp>
      <p:sp>
        <p:nvSpPr>
          <p:cNvPr id="174084" name="ZoneTexte 4"/>
          <p:cNvSpPr txBox="1">
            <a:spLocks noChangeArrowheads="1"/>
          </p:cNvSpPr>
          <p:nvPr/>
        </p:nvSpPr>
        <p:spPr bwMode="auto">
          <a:xfrm>
            <a:off x="114302" y="836614"/>
            <a:ext cx="885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sz="1400" b="1" i="1" dirty="0">
                <a:latin typeface="Arial" panose="020B0604020202020204" pitchFamily="34" charset="0"/>
                <a:hlinkClick r:id="rId2" tooltip="Retour à l'Index"/>
              </a:rPr>
              <a:t>Hystérie collective</a:t>
            </a:r>
            <a:r>
              <a:rPr lang="fr-FR" sz="1400" dirty="0">
                <a:latin typeface="Arial" panose="020B0604020202020204" pitchFamily="34" charset="0"/>
              </a:rPr>
              <a:t> (ou </a:t>
            </a:r>
            <a:r>
              <a:rPr lang="fr-FR" sz="1400" b="1" i="1" dirty="0">
                <a:latin typeface="Arial" panose="020B0604020202020204" pitchFamily="34" charset="0"/>
              </a:rPr>
              <a:t>hallucination collective</a:t>
            </a:r>
            <a:r>
              <a:rPr lang="fr-FR" sz="1400" dirty="0">
                <a:latin typeface="Arial" panose="020B0604020202020204" pitchFamily="34" charset="0"/>
              </a:rPr>
              <a:t>)</a:t>
            </a:r>
            <a:r>
              <a:rPr lang="fr-FR" altLang="fr-FR" sz="1400" dirty="0">
                <a:latin typeface="Arial" panose="020B0604020202020204" pitchFamily="34" charset="0"/>
              </a:rPr>
              <a:t>: </a:t>
            </a:r>
            <a:r>
              <a:rPr lang="fr-FR" sz="1400" dirty="0">
                <a:latin typeface="Arial" panose="020B0604020202020204" pitchFamily="34" charset="0"/>
              </a:rPr>
              <a:t>Réaction émotionnelle ou physique disproportionnée par rapport au contexte de la part d'un groupe, résultant de croyances fondées sur la </a:t>
            </a:r>
            <a:r>
              <a:rPr lang="fr-FR" sz="1400" i="1" dirty="0">
                <a:latin typeface="Arial" panose="020B0604020202020204" pitchFamily="34" charset="0"/>
              </a:rPr>
              <a:t>suggestion</a:t>
            </a:r>
            <a:r>
              <a:rPr lang="fr-FR" sz="1400" dirty="0">
                <a:latin typeface="Arial" panose="020B0604020202020204" pitchFamily="34" charset="0"/>
              </a:rPr>
              <a:t>, la mauvaise compréhension de faits importants, des stimuli imaginaires, le </a:t>
            </a:r>
            <a:r>
              <a:rPr lang="fr-FR" sz="1400" dirty="0">
                <a:latin typeface="Arial" panose="020B0604020202020204" pitchFamily="34" charset="0"/>
                <a:hlinkClick r:id="rId3"/>
              </a:rPr>
              <a:t>renforcement collectif</a:t>
            </a:r>
            <a:r>
              <a:rPr lang="fr-FR" sz="1400" dirty="0">
                <a:latin typeface="Arial" panose="020B0604020202020204" pitchFamily="34" charset="0"/>
              </a:rPr>
              <a:t> ou l'obéissance aveugle à une </a:t>
            </a:r>
            <a:r>
              <a:rPr lang="fr-FR" sz="1400" dirty="0">
                <a:latin typeface="Arial" panose="020B0604020202020204" pitchFamily="34" charset="0"/>
                <a:hlinkClick r:id="rId4"/>
              </a:rPr>
              <a:t>fausse autorité</a:t>
            </a:r>
            <a:r>
              <a:rPr lang="fr-FR" sz="1400" dirty="0">
                <a:latin typeface="Arial" panose="020B0604020202020204" pitchFamily="34" charset="0"/>
              </a:rPr>
              <a:t>. </a:t>
            </a:r>
            <a:r>
              <a:rPr lang="fr-FR" altLang="fr-FR" sz="1200" dirty="0">
                <a:latin typeface="Arial" panose="020B0604020202020204" pitchFamily="34" charset="0"/>
              </a:rPr>
              <a:t>Source : les sceptiques du Québec, </a:t>
            </a:r>
            <a:r>
              <a:rPr lang="fr-FR" altLang="fr-FR" sz="1200" dirty="0">
                <a:latin typeface="Arial" panose="020B0604020202020204" pitchFamily="34" charset="0"/>
                <a:hlinkClick r:id="rId5"/>
              </a:rPr>
              <a:t>http://www.sceptiques.qc.ca/dictionnaire/masshysteria.html</a:t>
            </a:r>
            <a:r>
              <a:rPr lang="fr-FR" altLang="fr-FR" sz="1200" dirty="0">
                <a:latin typeface="Arial" panose="020B0604020202020204" pitchFamily="34" charset="0"/>
              </a:rPr>
              <a:t> </a:t>
            </a:r>
          </a:p>
          <a:p>
            <a:pPr algn="just" eaLnBrk="1" hangingPunct="1">
              <a:spcBef>
                <a:spcPct val="0"/>
              </a:spcBef>
              <a:buFontTx/>
              <a:buNone/>
              <a:defRPr/>
            </a:pPr>
            <a:r>
              <a:rPr lang="fr-FR" sz="1400" dirty="0">
                <a:latin typeface="Arial" panose="020B0604020202020204" pitchFamily="34" charset="0"/>
              </a:rPr>
              <a:t>Un exemple est le « miracle du Soleil tournoyant de Fatima » : Le </a:t>
            </a:r>
            <a:r>
              <a:rPr lang="fr-FR" sz="1400" dirty="0">
                <a:latin typeface="Arial" panose="020B0604020202020204" pitchFamily="34" charset="0"/>
                <a:hlinkClick r:id="rId6" tooltip="13 octobre"/>
              </a:rPr>
              <a:t>13 octobre</a:t>
            </a:r>
            <a:r>
              <a:rPr lang="fr-FR" sz="1400" dirty="0">
                <a:latin typeface="Arial" panose="020B0604020202020204" pitchFamily="34" charset="0"/>
              </a:rPr>
              <a:t> </a:t>
            </a:r>
            <a:r>
              <a:rPr lang="fr-FR" sz="1400" dirty="0">
                <a:latin typeface="Arial" panose="020B0604020202020204" pitchFamily="34" charset="0"/>
                <a:hlinkClick r:id="rId7" tooltip="1917"/>
              </a:rPr>
              <a:t>1917</a:t>
            </a:r>
            <a:r>
              <a:rPr lang="fr-FR" sz="1400" dirty="0">
                <a:latin typeface="Arial" panose="020B0604020202020204" pitchFamily="34" charset="0"/>
              </a:rPr>
              <a:t>, il pleut à torrent à Fatima au Portugal _ lieu d’apparitions mariales _, lorsque le soleil réapparaît au milieu des nuages passant rapidement. Les témoins voient alors le soleil se mettre à tourner sur lui-même, lançant des faisceaux de lumière de différentes couleurs. La foule crie alors : « </a:t>
            </a:r>
            <a:r>
              <a:rPr lang="fr-FR" sz="1400" i="1" dirty="0">
                <a:latin typeface="Arial" panose="020B0604020202020204" pitchFamily="34" charset="0"/>
              </a:rPr>
              <a:t>Miracle ! Miracle !....Merveille ! Merveille !</a:t>
            </a:r>
            <a:r>
              <a:rPr lang="fr-FR" sz="1400" dirty="0">
                <a:latin typeface="Arial" panose="020B0604020202020204" pitchFamily="34" charset="0"/>
              </a:rPr>
              <a:t> »</a:t>
            </a:r>
            <a:r>
              <a:rPr lang="fr-FR" sz="1400" baseline="30000" dirty="0">
                <a:latin typeface="Arial" panose="020B0604020202020204" pitchFamily="34" charset="0"/>
                <a:hlinkClick r:id="rId8"/>
              </a:rPr>
              <a:t>21</a:t>
            </a:r>
            <a:r>
              <a:rPr lang="fr-FR" sz="1400" baseline="30000" dirty="0">
                <a:latin typeface="Arial" panose="020B0604020202020204" pitchFamily="34" charset="0"/>
              </a:rPr>
              <a:t>,</a:t>
            </a:r>
            <a:r>
              <a:rPr lang="fr-FR" sz="1400" baseline="30000" dirty="0">
                <a:latin typeface="Arial" panose="020B0604020202020204" pitchFamily="34" charset="0"/>
                <a:hlinkClick r:id="rId8"/>
              </a:rPr>
              <a:t>19</a:t>
            </a:r>
            <a:r>
              <a:rPr lang="fr-FR" sz="1400" dirty="0">
                <a:latin typeface="Arial" panose="020B0604020202020204" pitchFamily="34" charset="0"/>
              </a:rPr>
              <a:t>. </a:t>
            </a:r>
            <a:r>
              <a:rPr lang="fr-FR" sz="1400" i="1" dirty="0">
                <a:solidFill>
                  <a:schemeClr val="accent3">
                    <a:lumMod val="50000"/>
                  </a:schemeClr>
                </a:solidFill>
                <a:latin typeface="Arial" panose="020B0604020202020204" pitchFamily="34" charset="0"/>
              </a:rPr>
              <a:t>Certains croyants ont été tellement conditionnés à attendre des phénomènes  (religieux, miraculeux …), qu’ils finissent par « voir » ces phénomènes qu’ils espèrent voir … Sous la pression des dangers quotidiens, les personnes simples ont tendance à voir ou croire ce qu’elles souhaitent ou redoutent, à entendre des voix et à avoir des visions, justifiant leurs espoirs ou craintes. Des scientifiques expliquent le « miracle solaire de Fatima » par les phosphènes associées aux persistances rétiniennes. Voir Hallucination collective. Lors des grandes messes nazis, sous l’influence d’un leader charismatique, au sein d’une grande foule unanime, enthousiaste, exaltée, des phénomènes d’hystéries collectives auraient pu se produire (?). Il est très difficile pour un individu seul, même de forte personnalité, de résister à la dynamique collective de la foule.</a:t>
            </a:r>
          </a:p>
          <a:p>
            <a:pPr eaLnBrk="1" hangingPunct="1">
              <a:spcBef>
                <a:spcPct val="0"/>
              </a:spcBef>
              <a:buNone/>
              <a:defRPr/>
            </a:pPr>
            <a:r>
              <a:rPr lang="fr-FR" altLang="fr-FR" sz="1200" dirty="0">
                <a:solidFill>
                  <a:schemeClr val="accent3">
                    <a:lumMod val="50000"/>
                  </a:schemeClr>
                </a:solidFill>
                <a:latin typeface="Arial" panose="020B0604020202020204" pitchFamily="34" charset="0"/>
              </a:rPr>
              <a:t>Sources : a) </a:t>
            </a:r>
            <a:r>
              <a:rPr lang="fr-FR" sz="1200" dirty="0">
                <a:solidFill>
                  <a:schemeClr val="accent3">
                    <a:lumMod val="50000"/>
                  </a:schemeClr>
                </a:solidFill>
              </a:rPr>
              <a:t>Gilles Pinon, </a:t>
            </a:r>
            <a:r>
              <a:rPr lang="fr-FR" sz="1200" i="1" dirty="0">
                <a:solidFill>
                  <a:schemeClr val="accent3">
                    <a:lumMod val="50000"/>
                  </a:schemeClr>
                </a:solidFill>
              </a:rPr>
              <a:t>Fatima, un OVNI pas comme les autres</a:t>
            </a:r>
            <a:r>
              <a:rPr lang="fr-FR" sz="1200" dirty="0">
                <a:solidFill>
                  <a:schemeClr val="accent3">
                    <a:lumMod val="50000"/>
                  </a:schemeClr>
                </a:solidFill>
              </a:rPr>
              <a:t>, Editions Osmondes, 2003. b) </a:t>
            </a:r>
            <a:r>
              <a:rPr lang="fr-FR" sz="1200" dirty="0">
                <a:solidFill>
                  <a:schemeClr val="accent3">
                    <a:lumMod val="50000"/>
                  </a:schemeClr>
                </a:solidFill>
                <a:hlinkClick r:id="rId9"/>
              </a:rPr>
              <a:t>http://www.phosphenisme.com/z-miracle-de-fatima.html</a:t>
            </a:r>
            <a:r>
              <a:rPr lang="fr-FR" sz="1200" dirty="0">
                <a:solidFill>
                  <a:schemeClr val="accent3">
                    <a:lumMod val="50000"/>
                  </a:schemeClr>
                </a:solidFill>
              </a:rPr>
              <a:t>, c)</a:t>
            </a:r>
            <a:r>
              <a:rPr lang="fr-FR" altLang="fr-FR" sz="1200" dirty="0">
                <a:solidFill>
                  <a:schemeClr val="accent3">
                    <a:lumMod val="50000"/>
                  </a:schemeClr>
                </a:solidFill>
                <a:latin typeface="Arial" panose="020B0604020202020204" pitchFamily="34" charset="0"/>
              </a:rPr>
              <a:t> </a:t>
            </a:r>
            <a:r>
              <a:rPr lang="fr-FR" altLang="fr-FR" sz="1200" dirty="0">
                <a:solidFill>
                  <a:schemeClr val="accent3">
                    <a:lumMod val="50000"/>
                  </a:schemeClr>
                </a:solidFill>
                <a:latin typeface="Arial" panose="020B0604020202020204" pitchFamily="34" charset="0"/>
                <a:hlinkClick r:id="rId10"/>
              </a:rPr>
              <a:t>http://ressourcessceptiques.free.fr/dico/collective.html</a:t>
            </a:r>
            <a:r>
              <a:rPr lang="fr-FR" sz="1200" dirty="0">
                <a:solidFill>
                  <a:schemeClr val="accent3">
                    <a:lumMod val="50000"/>
                  </a:schemeClr>
                </a:solidFill>
              </a:rPr>
              <a:t>, d)  </a:t>
            </a:r>
            <a:r>
              <a:rPr lang="fr-FR" sz="1200" dirty="0">
                <a:solidFill>
                  <a:schemeClr val="accent3">
                    <a:lumMod val="50000"/>
                  </a:schemeClr>
                </a:solidFill>
                <a:hlinkClick r:id="rId8"/>
              </a:rPr>
              <a:t>http://fr.wikipedia.org/wiki/Notre-Dame_de_F%C3%A1tima#Sixi.C3.A8me_apparition.2C_le_.C2.AB_miracle_du_soleil_.C2.BB_:_13_octobre_1917</a:t>
            </a:r>
            <a:endParaRPr lang="fr-FR" altLang="fr-FR" sz="1200" dirty="0">
              <a:solidFill>
                <a:schemeClr val="accent3">
                  <a:lumMod val="50000"/>
                </a:schemeClr>
              </a:solidFill>
              <a:latin typeface="Arial" panose="020B0604020202020204" pitchFamily="34" charset="0"/>
            </a:endParaRPr>
          </a:p>
          <a:p>
            <a:pPr algn="just" eaLnBrk="1" hangingPunct="1">
              <a:spcBef>
                <a:spcPct val="0"/>
              </a:spcBef>
              <a:buFontTx/>
              <a:buNone/>
              <a:defRPr/>
            </a:pPr>
            <a:r>
              <a:rPr lang="fr-FR" altLang="fr-FR" sz="1400" b="1" i="1" dirty="0">
                <a:latin typeface="Arial" panose="020B0604020202020204" pitchFamily="34" charset="0"/>
              </a:rPr>
              <a:t>Honnêteté</a:t>
            </a:r>
            <a:r>
              <a:rPr lang="fr-FR" altLang="fr-FR" sz="1400" dirty="0">
                <a:latin typeface="Arial" panose="020B0604020202020204" pitchFamily="34" charset="0"/>
              </a:rPr>
              <a:t> : a) Qualité d'une personne ou d'un comportement honnête. b) Qualité de quelqu'un qui est de bonne foi, qui est loyal. Synonyme : délicatesse.</a:t>
            </a:r>
          </a:p>
        </p:txBody>
      </p:sp>
      <p:sp>
        <p:nvSpPr>
          <p:cNvPr id="216069" name="Rectangle 4"/>
          <p:cNvSpPr>
            <a:spLocks noChangeArrowheads="1"/>
          </p:cNvSpPr>
          <p:nvPr/>
        </p:nvSpPr>
        <p:spPr bwMode="auto">
          <a:xfrm>
            <a:off x="114301" y="33496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4098" name="Picture 2" descr="D:\Users\blisan\Pictures\corruption-images\index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1078" y="5059559"/>
            <a:ext cx="2123537" cy="170052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blisan\Pictures\corruption-images\jeuness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1962" y="5142778"/>
            <a:ext cx="2426305" cy="161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9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132139" y="11747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Espace réservé du numéro de diapositive 2"/>
          <p:cNvSpPr txBox="1">
            <a:spLocks/>
          </p:cNvSpPr>
          <p:nvPr/>
        </p:nvSpPr>
        <p:spPr bwMode="auto">
          <a:xfrm>
            <a:off x="107952" y="117475"/>
            <a:ext cx="5873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BB6753F-E249-4EF9-8EEC-44CB258BDF5A}" type="slidenum">
              <a:rPr lang="fr-FR" altLang="fr-FR" sz="1200">
                <a:solidFill>
                  <a:srgbClr val="898989"/>
                </a:solidFill>
              </a:rPr>
              <a:pPr algn="r" eaLnBrk="1" hangingPunct="1">
                <a:spcBef>
                  <a:spcPct val="0"/>
                </a:spcBef>
                <a:buFontTx/>
                <a:buNone/>
              </a:pPr>
              <a:t>26</a:t>
            </a:fld>
            <a:endParaRPr lang="fr-FR" altLang="fr-FR" sz="1200">
              <a:solidFill>
                <a:srgbClr val="898989"/>
              </a:solidFill>
            </a:endParaRPr>
          </a:p>
        </p:txBody>
      </p:sp>
      <p:sp>
        <p:nvSpPr>
          <p:cNvPr id="5" name="Text Box 5"/>
          <p:cNvSpPr txBox="1">
            <a:spLocks noChangeArrowheads="1"/>
          </p:cNvSpPr>
          <p:nvPr/>
        </p:nvSpPr>
        <p:spPr bwMode="auto">
          <a:xfrm>
            <a:off x="107952" y="549275"/>
            <a:ext cx="8856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3. </a:t>
            </a:r>
            <a:r>
              <a:rPr lang="fr-FR" altLang="fr-FR" sz="1800" b="1">
                <a:latin typeface="Arial" panose="020B0604020202020204" pitchFamily="34" charset="0"/>
              </a:rPr>
              <a:t>L’étendue de la corruption dans le monde en chiffres (suite et fin (?))</a:t>
            </a:r>
          </a:p>
        </p:txBody>
      </p:sp>
      <p:sp>
        <p:nvSpPr>
          <p:cNvPr id="6" name="ZoneTexte 8"/>
          <p:cNvSpPr txBox="1">
            <a:spLocks noChangeArrowheads="1"/>
          </p:cNvSpPr>
          <p:nvPr/>
        </p:nvSpPr>
        <p:spPr bwMode="auto">
          <a:xfrm>
            <a:off x="107952" y="917575"/>
            <a:ext cx="885666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fr-FR" sz="1400" u="sng" dirty="0">
                <a:latin typeface="Arial" panose="020B0604020202020204" pitchFamily="34" charset="0"/>
              </a:rPr>
              <a:t>La corruption au sein d’associations ou d’ONG</a:t>
            </a:r>
            <a:r>
              <a:rPr lang="fr-FR" altLang="fr-FR" sz="1400" dirty="0">
                <a:latin typeface="Arial" panose="020B0604020202020204" pitchFamily="34" charset="0"/>
              </a:rPr>
              <a:t> (suite et fin (?)) : </a:t>
            </a:r>
            <a:endParaRPr lang="fr-FR" altLang="fr-FR" sz="1400" u="sng"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sz="1400" i="1" dirty="0"/>
              <a:t>Face à la vague: une autre histoire du tsunami </a:t>
            </a:r>
            <a:r>
              <a:rPr lang="fr-FR" sz="1400" dirty="0"/>
              <a:t>relate l'aventure des Autrichiens Elisabeth </a:t>
            </a:r>
            <a:r>
              <a:rPr lang="fr-FR" sz="1400" dirty="0" err="1"/>
              <a:t>Guggenberger</a:t>
            </a:r>
            <a:r>
              <a:rPr lang="fr-FR" sz="1400" dirty="0"/>
              <a:t> et Helmut </a:t>
            </a:r>
            <a:r>
              <a:rPr lang="fr-FR" sz="1400" dirty="0" err="1"/>
              <a:t>Voitl</a:t>
            </a:r>
            <a:r>
              <a:rPr lang="fr-FR" sz="1400" dirty="0"/>
              <a:t> qui voulait, via leur ONG "</a:t>
            </a:r>
            <a:r>
              <a:rPr lang="fr-FR" sz="1400" dirty="0" err="1"/>
              <a:t>Give</a:t>
            </a:r>
            <a:r>
              <a:rPr lang="fr-FR" sz="1400" dirty="0"/>
              <a:t> </a:t>
            </a:r>
            <a:r>
              <a:rPr lang="fr-FR" sz="1400" b="1" dirty="0" err="1"/>
              <a:t>hope</a:t>
            </a:r>
            <a:r>
              <a:rPr lang="fr-FR" sz="1400" dirty="0"/>
              <a:t>", aider les victimes du Tsunami à reconstruire leur maison. Dans les deux villages qu'ils veulent aider à reconstruire, les musulmans ont été les plus touchés: quand le couple décide qu'en conséquence, les nouvelles maisons édifiées devraient leur revenir en majorité, les bouddhistes radicaux et leur parti politique au pouvoir vont violemment rappeler à l'ordre les deux Autrichiens... L’état Sri Lankais va « nationaliser » le lotissement de maisons construites, sans dédommager l’ONG autrichienne, les attribuer aux bouddhistes et s’en attribuer le mérite (°). </a:t>
            </a:r>
            <a:endParaRPr lang="fr-FR" altLang="fr-FR" sz="1400" u="sng"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dirty="0">
                <a:latin typeface="Arial" panose="020B0604020202020204" pitchFamily="34" charset="0"/>
              </a:rPr>
              <a:t>(°) </a:t>
            </a:r>
            <a:r>
              <a:rPr lang="fr-FR" altLang="fr-FR" sz="1400" i="1" dirty="0">
                <a:latin typeface="Arial" panose="020B0604020202020204" pitchFamily="34" charset="0"/>
              </a:rPr>
              <a:t>Face la Vague, </a:t>
            </a:r>
            <a:r>
              <a:rPr lang="fr-FR" altLang="fr-FR" sz="1400" dirty="0">
                <a:latin typeface="Arial" panose="020B0604020202020204" pitchFamily="34" charset="0"/>
              </a:rPr>
              <a:t>Helmut </a:t>
            </a:r>
            <a:r>
              <a:rPr lang="fr-FR" altLang="fr-FR" sz="1400" dirty="0" err="1">
                <a:latin typeface="Arial" panose="020B0604020202020204" pitchFamily="34" charset="0"/>
              </a:rPr>
              <a:t>Voitl</a:t>
            </a:r>
            <a:r>
              <a:rPr lang="fr-FR" altLang="fr-FR" sz="1400" dirty="0">
                <a:latin typeface="Arial" panose="020B0604020202020204" pitchFamily="34" charset="0"/>
              </a:rPr>
              <a:t>, documentaire d'ARTE &amp; </a:t>
            </a:r>
            <a:r>
              <a:rPr lang="fr-FR" sz="1400" dirty="0">
                <a:latin typeface="Arial" panose="020B0604020202020204" pitchFamily="34" charset="0"/>
              </a:rPr>
              <a:t>WDR</a:t>
            </a:r>
            <a:r>
              <a:rPr lang="fr-FR" altLang="fr-FR" sz="1400" dirty="0">
                <a:latin typeface="Arial" panose="020B0604020202020204" pitchFamily="34" charset="0"/>
              </a:rPr>
              <a:t>, 52', 2014, a) </a:t>
            </a:r>
            <a:r>
              <a:rPr lang="fr-FR" altLang="fr-FR" sz="1400" dirty="0">
                <a:latin typeface="Arial" panose="020B0604020202020204" pitchFamily="34" charset="0"/>
                <a:hlinkClick r:id="rId2"/>
              </a:rPr>
              <a:t>http://focus.levif.be/culture/tele/a-la-tele-ce-vendredi-soir-face-a-la-vague-une-autre-histoire-du-tsunami/article-review-356459.html</a:t>
            </a:r>
            <a:r>
              <a:rPr lang="fr-FR" altLang="fr-FR" sz="1400" dirty="0">
                <a:latin typeface="Arial" panose="020B0604020202020204" pitchFamily="34" charset="0"/>
              </a:rPr>
              <a:t> </a:t>
            </a: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u="sng" dirty="0">
                <a:latin typeface="Arial" panose="020B0604020202020204" pitchFamily="34" charset="0"/>
              </a:rPr>
              <a:t>La corruption au sein de la CCE</a:t>
            </a:r>
            <a:r>
              <a:rPr lang="fr-FR" altLang="fr-FR" sz="1400" dirty="0">
                <a:latin typeface="Arial" panose="020B0604020202020204" pitchFamily="34" charset="0"/>
              </a:rPr>
              <a:t> (</a:t>
            </a:r>
            <a:r>
              <a:rPr lang="fr-FR" sz="1400" dirty="0">
                <a:hlinkClick r:id="rId3" tooltip="Commission européenne"/>
              </a:rPr>
              <a:t>Commission européenne</a:t>
            </a:r>
            <a:r>
              <a:rPr lang="fr-FR" altLang="fr-FR" sz="1400" dirty="0">
                <a:latin typeface="Arial" panose="020B0604020202020204" pitchFamily="34" charset="0"/>
              </a:rPr>
              <a:t>) : </a:t>
            </a:r>
            <a:endParaRPr lang="fr-FR" altLang="fr-FR" sz="1400" u="sng" dirty="0">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a:p>
            <a:pPr eaLnBrk="1" hangingPunct="1">
              <a:spcBef>
                <a:spcPct val="0"/>
              </a:spcBef>
              <a:buFontTx/>
              <a:buNone/>
            </a:pPr>
            <a:r>
              <a:rPr lang="fr-FR" altLang="fr-FR" sz="1400" i="1" dirty="0">
                <a:latin typeface="Arial" panose="020B0604020202020204" pitchFamily="34" charset="0"/>
              </a:rPr>
              <a:t>Témoignage de l’auteur </a:t>
            </a:r>
            <a:r>
              <a:rPr lang="fr-FR" altLang="fr-FR" sz="1400" dirty="0">
                <a:latin typeface="Arial" panose="020B0604020202020204" pitchFamily="34" charset="0"/>
              </a:rPr>
              <a:t>:</a:t>
            </a:r>
          </a:p>
          <a:p>
            <a:pPr eaLnBrk="1" hangingPunct="1">
              <a:spcBef>
                <a:spcPct val="0"/>
              </a:spcBef>
              <a:buFontTx/>
              <a:buNone/>
            </a:pPr>
            <a:endParaRPr lang="fr-FR" altLang="fr-FR" sz="1400" dirty="0">
              <a:latin typeface="Arial" panose="020B0604020202020204" pitchFamily="34" charset="0"/>
            </a:endParaRPr>
          </a:p>
          <a:p>
            <a:pPr algn="just" eaLnBrk="1" hangingPunct="1">
              <a:spcBef>
                <a:spcPct val="0"/>
              </a:spcBef>
              <a:buFontTx/>
              <a:buNone/>
            </a:pPr>
            <a:r>
              <a:rPr lang="fr-FR" altLang="fr-FR" sz="1400" dirty="0">
                <a:latin typeface="Arial" panose="020B0604020202020204" pitchFamily="34" charset="0"/>
              </a:rPr>
              <a:t>Vers 1990, l’auteur avait découvert d’énormes erreurs de conception dans un logiciel créé pour le service du Secrétariat général Commission européenne. Il avait proposé, à M. François K…</a:t>
            </a:r>
            <a:r>
              <a:rPr lang="fr-FR" altLang="fr-FR" sz="1400" dirty="0" err="1">
                <a:latin typeface="Arial" panose="020B0604020202020204" pitchFamily="34" charset="0"/>
              </a:rPr>
              <a:t>deck</a:t>
            </a:r>
            <a:r>
              <a:rPr lang="fr-FR" altLang="fr-FR" sz="1400" dirty="0">
                <a:latin typeface="Arial" panose="020B0604020202020204" pitchFamily="34" charset="0"/>
              </a:rPr>
              <a:t>, chef du service informatique du Secrétariat général, de réécrire, en 3 mois, ce logiciel, qu’il connaissait bien. Or le marché de sa réécriture a été bizarrement attribué à la société de service belge BEA…M, pour un montant 8 fois supérieur à celui de sa proposition (BEA…M mettait sur le projet 2 personnes pour le réécrire durant 6 mois). L’auteur a alors enquêté pour comprendre comment cela était possible (alors qu’il avait réalisé d’autres missions avec succès pour la CCE). Finalement, M. Xi..</a:t>
            </a:r>
            <a:r>
              <a:rPr lang="fr-FR" altLang="fr-FR" sz="1400" dirty="0" err="1">
                <a:latin typeface="Arial" panose="020B0604020202020204" pitchFamily="34" charset="0"/>
              </a:rPr>
              <a:t>ox</a:t>
            </a:r>
            <a:r>
              <a:rPr lang="fr-FR" altLang="fr-FR" sz="1400" dirty="0">
                <a:latin typeface="Arial" panose="020B0604020202020204" pitchFamily="34" charset="0"/>
              </a:rPr>
              <a:t>, de la CCE Luxembourg, a pris l’auteur, à part dans une salle de conférence, pour lui avouer qu’il avait touché une « commission » de la société BEA…M. et </a:t>
            </a:r>
            <a:r>
              <a:rPr lang="fr-FR" altLang="fr-FR" sz="1400" i="1" dirty="0">
                <a:latin typeface="Arial" panose="020B0604020202020204" pitchFamily="34" charset="0"/>
              </a:rPr>
              <a:t>qu’il lui demandait donc de cesser définitivement et définitivement son enquête interne.</a:t>
            </a:r>
            <a:r>
              <a:rPr lang="fr-FR" altLang="fr-FR" sz="1400" dirty="0">
                <a:latin typeface="Arial" panose="020B0604020202020204" pitchFamily="34" charset="0"/>
              </a:rPr>
              <a:t> </a:t>
            </a:r>
            <a:r>
              <a:rPr lang="fr-FR" altLang="fr-FR" sz="1400" i="1" dirty="0">
                <a:latin typeface="Arial" panose="020B0604020202020204" pitchFamily="34" charset="0"/>
              </a:rPr>
              <a:t>Et qu’il nierait tout …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4" y="3429000"/>
            <a:ext cx="2913803" cy="1264643"/>
          </a:xfrm>
          <a:prstGeom prst="rect">
            <a:avLst/>
          </a:prstGeom>
        </p:spPr>
      </p:pic>
      <p:sp>
        <p:nvSpPr>
          <p:cNvPr id="8" name="ZoneTexte 7"/>
          <p:cNvSpPr txBox="1"/>
          <p:nvPr/>
        </p:nvSpPr>
        <p:spPr>
          <a:xfrm>
            <a:off x="107950" y="3356994"/>
            <a:ext cx="5760194" cy="430887"/>
          </a:xfrm>
          <a:prstGeom prst="rect">
            <a:avLst/>
          </a:prstGeom>
          <a:noFill/>
        </p:spPr>
        <p:txBody>
          <a:bodyPr wrap="square" rtlCol="0">
            <a:spAutoFit/>
          </a:bodyPr>
          <a:lstStyle/>
          <a:p>
            <a:r>
              <a:rPr lang="fr-FR" sz="1100" dirty="0"/>
              <a:t>b) </a:t>
            </a:r>
            <a:r>
              <a:rPr lang="de-DE" sz="1100" dirty="0"/>
              <a:t>Tsunami - Wie geht helfen richtig?,</a:t>
            </a:r>
            <a:r>
              <a:rPr lang="fr-FR" sz="1100" dirty="0"/>
              <a:t> </a:t>
            </a:r>
            <a:r>
              <a:rPr lang="fr-FR" sz="1100" dirty="0">
                <a:hlinkClick r:id="rId5"/>
              </a:rPr>
              <a:t>http://www.daserste.de/information/wissen-kultur/w-wie-wissen/sendung/meer-tsunami-hilfesprojekt-100.html</a:t>
            </a:r>
            <a:r>
              <a:rPr lang="fr-FR" sz="1100" dirty="0"/>
              <a:t> </a:t>
            </a:r>
          </a:p>
        </p:txBody>
      </p:sp>
    </p:spTree>
    <p:extLst>
      <p:ext uri="{BB962C8B-B14F-4D97-AF65-F5344CB8AC3E}">
        <p14:creationId xmlns:p14="http://schemas.microsoft.com/office/powerpoint/2010/main" val="149370016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
          <p:cNvSpPr>
            <a:spLocks noChangeArrowheads="1"/>
          </p:cNvSpPr>
          <p:nvPr/>
        </p:nvSpPr>
        <p:spPr bwMode="auto">
          <a:xfrm>
            <a:off x="3924301"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6067" name="Espace réservé du numéro de diapositive 2"/>
          <p:cNvSpPr txBox="1">
            <a:spLocks/>
          </p:cNvSpPr>
          <p:nvPr/>
        </p:nvSpPr>
        <p:spPr bwMode="auto">
          <a:xfrm>
            <a:off x="8101013" y="2016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5595C54-CD9F-4BCB-8682-81A63164456D}" type="slidenum">
              <a:rPr lang="fr-FR" altLang="fr-FR" sz="1200">
                <a:solidFill>
                  <a:srgbClr val="898989"/>
                </a:solidFill>
              </a:rPr>
              <a:pPr algn="r" eaLnBrk="1" hangingPunct="1">
                <a:spcBef>
                  <a:spcPct val="0"/>
                </a:spcBef>
                <a:buFontTx/>
                <a:buNone/>
              </a:pPr>
              <a:t>260</a:t>
            </a:fld>
            <a:endParaRPr lang="fr-FR" altLang="fr-FR" sz="1200">
              <a:solidFill>
                <a:srgbClr val="898989"/>
              </a:solidFill>
            </a:endParaRPr>
          </a:p>
        </p:txBody>
      </p:sp>
      <p:sp>
        <p:nvSpPr>
          <p:cNvPr id="174084" name="ZoneTexte 4"/>
          <p:cNvSpPr txBox="1">
            <a:spLocks noChangeArrowheads="1"/>
          </p:cNvSpPr>
          <p:nvPr/>
        </p:nvSpPr>
        <p:spPr bwMode="auto">
          <a:xfrm>
            <a:off x="114302" y="836614"/>
            <a:ext cx="885031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b="1" i="1" dirty="0">
                <a:latin typeface="Arial" panose="020B0604020202020204" pitchFamily="34" charset="0"/>
              </a:rPr>
              <a:t>Honnête</a:t>
            </a:r>
            <a:r>
              <a:rPr lang="fr-FR" altLang="fr-FR" sz="1400" dirty="0">
                <a:latin typeface="Arial" panose="020B0604020202020204" pitchFamily="34" charset="0"/>
              </a:rPr>
              <a:t> : a) Qui agit avec droiture et loyauté, et mène une existence conforme aux règles de la morale sociale et de la probité : </a:t>
            </a:r>
            <a:r>
              <a:rPr lang="fr-FR" altLang="fr-FR" sz="1400" i="1" dirty="0">
                <a:latin typeface="Arial" panose="020B0604020202020204" pitchFamily="34" charset="0"/>
              </a:rPr>
              <a:t>Un homme honnête</a:t>
            </a:r>
            <a:r>
              <a:rPr lang="fr-FR" altLang="fr-FR" sz="1400" dirty="0">
                <a:latin typeface="Arial" panose="020B0604020202020204" pitchFamily="34" charset="0"/>
              </a:rPr>
              <a:t>. b) Qui se montre très scrupuleux dans les questions d'argent ou d'intérêts : Un commerçant honnête. c) Qui agit, parle conformément à sa pensée, qui est de bonne foi. d) </a:t>
            </a:r>
            <a:r>
              <a:rPr lang="fr-FR" sz="1400" dirty="0">
                <a:latin typeface="Arial" panose="020B0604020202020204" pitchFamily="34" charset="0"/>
                <a:hlinkClick r:id="rId2"/>
              </a:rPr>
              <a:t>Intègre</a:t>
            </a:r>
            <a:r>
              <a:rPr lang="fr-FR" sz="1400" dirty="0">
                <a:latin typeface="Arial" panose="020B0604020202020204" pitchFamily="34" charset="0"/>
              </a:rPr>
              <a:t>, </a:t>
            </a:r>
            <a:r>
              <a:rPr lang="fr-FR" sz="1400" dirty="0">
                <a:latin typeface="Arial" panose="020B0604020202020204" pitchFamily="34" charset="0"/>
                <a:hlinkClick r:id="rId3"/>
              </a:rPr>
              <a:t>franc</a:t>
            </a:r>
            <a:r>
              <a:rPr lang="fr-FR" altLang="fr-FR" sz="1400" dirty="0">
                <a:latin typeface="Arial" panose="020B0604020202020204" pitchFamily="34" charset="0"/>
              </a:rPr>
              <a:t>. e) Qui est conforme à la vertu, à la probité, à l’honneur.</a:t>
            </a:r>
          </a:p>
          <a:p>
            <a:pPr algn="just" eaLnBrk="1" hangingPunct="1">
              <a:spcBef>
                <a:spcPct val="0"/>
              </a:spcBef>
              <a:buFontTx/>
              <a:buNone/>
              <a:defRPr/>
            </a:pPr>
            <a:r>
              <a:rPr lang="fr-FR" sz="1400" b="1" i="1" dirty="0">
                <a:latin typeface="Arial" panose="020B0604020202020204" pitchFamily="34" charset="0"/>
                <a:hlinkClick r:id="rId4" tooltip="honnête homme (page inexistante)"/>
              </a:rPr>
              <a:t>Honnête homme</a:t>
            </a:r>
            <a:r>
              <a:rPr lang="fr-FR" sz="1400" dirty="0">
                <a:latin typeface="Arial" panose="020B0604020202020204" pitchFamily="34" charset="0"/>
              </a:rPr>
              <a:t> : outre sa signification principale et ordinaire, exprime aussi l’ensemble des qualités personnelles et sociales que peut avoir un homme joignant à la distinction de la culture et de l’esprit la politesse des manières (pluriel : honnêtes gens).</a:t>
            </a:r>
            <a:endParaRPr lang="fr-FR" altLang="fr-FR" sz="1400" dirty="0">
              <a:latin typeface="Arial" panose="020B0604020202020204" pitchFamily="34" charset="0"/>
            </a:endParaRPr>
          </a:p>
          <a:p>
            <a:pPr algn="just" eaLnBrk="1" hangingPunct="1">
              <a:spcBef>
                <a:spcPct val="0"/>
              </a:spcBef>
              <a:buFontTx/>
              <a:buNone/>
              <a:defRPr/>
            </a:pPr>
            <a:r>
              <a:rPr lang="fr-FR" altLang="fr-FR" sz="1400" b="1" i="1" dirty="0" err="1">
                <a:latin typeface="Arial" panose="020B0604020202020204" pitchFamily="34" charset="0"/>
              </a:rPr>
              <a:t>Igiturire</a:t>
            </a:r>
            <a:r>
              <a:rPr lang="fr-FR" altLang="fr-FR" sz="1400" dirty="0">
                <a:latin typeface="Arial" panose="020B0604020202020204" pitchFamily="34" charset="0"/>
              </a:rPr>
              <a:t> : terme burundais pour désigner le pot de vin. </a:t>
            </a:r>
          </a:p>
          <a:p>
            <a:pPr algn="just" eaLnBrk="1" hangingPunct="1">
              <a:spcBef>
                <a:spcPct val="0"/>
              </a:spcBef>
              <a:buFont typeface="Arial" panose="020B0604020202020204" pitchFamily="34" charset="0"/>
              <a:buNone/>
              <a:defRPr/>
            </a:pPr>
            <a:r>
              <a:rPr lang="fr-FR" altLang="fr-FR" sz="1400" b="1" i="1" dirty="0">
                <a:solidFill>
                  <a:schemeClr val="accent3">
                    <a:lumMod val="50000"/>
                  </a:schemeClr>
                </a:solidFill>
                <a:latin typeface="Arial" panose="020B0604020202020204" pitchFamily="34" charset="0"/>
              </a:rPr>
              <a:t>Imagination</a:t>
            </a:r>
            <a:r>
              <a:rPr lang="fr-FR" altLang="fr-FR" sz="1400" dirty="0">
                <a:solidFill>
                  <a:schemeClr val="accent3">
                    <a:lumMod val="50000"/>
                  </a:schemeClr>
                </a:solidFill>
                <a:latin typeface="Arial" panose="020B0604020202020204" pitchFamily="34" charset="0"/>
              </a:rPr>
              <a:t> : </a:t>
            </a:r>
            <a:r>
              <a:rPr lang="fr-FR" sz="1400" dirty="0">
                <a:solidFill>
                  <a:schemeClr val="accent3">
                    <a:lumMod val="50000"/>
                  </a:schemeClr>
                </a:solidFill>
                <a:latin typeface="Arial" panose="020B0604020202020204" pitchFamily="34" charset="0"/>
              </a:rPr>
              <a:t>capacité innée et processus d'inventer un champ personnel, partiel ou complet, à travers l'</a:t>
            </a:r>
            <a:r>
              <a:rPr lang="fr-FR" sz="1400" dirty="0">
                <a:solidFill>
                  <a:schemeClr val="accent3">
                    <a:lumMod val="50000"/>
                  </a:schemeClr>
                </a:solidFill>
                <a:latin typeface="Arial" panose="020B0604020202020204" pitchFamily="34" charset="0"/>
                <a:hlinkClick r:id="rId5" tooltip="Esprit"/>
              </a:rPr>
              <a:t>esprit</a:t>
            </a:r>
            <a:r>
              <a:rPr lang="fr-FR" sz="1400" dirty="0">
                <a:solidFill>
                  <a:schemeClr val="accent3">
                    <a:lumMod val="50000"/>
                  </a:schemeClr>
                </a:solidFill>
                <a:latin typeface="Arial" panose="020B0604020202020204" pitchFamily="34" charset="0"/>
              </a:rPr>
              <a:t> à partir d'éléments dérivés de </a:t>
            </a:r>
            <a:r>
              <a:rPr lang="fr-FR" sz="1400" dirty="0">
                <a:solidFill>
                  <a:schemeClr val="accent3">
                    <a:lumMod val="50000"/>
                  </a:schemeClr>
                </a:solidFill>
                <a:latin typeface="Arial" panose="020B0604020202020204" pitchFamily="34" charset="0"/>
                <a:hlinkClick r:id="rId6" tooltip="Perception"/>
              </a:rPr>
              <a:t>perceptions</a:t>
            </a:r>
            <a:r>
              <a:rPr lang="fr-FR" sz="1400" dirty="0">
                <a:solidFill>
                  <a:schemeClr val="accent3">
                    <a:lumMod val="50000"/>
                  </a:schemeClr>
                </a:solidFill>
                <a:latin typeface="Arial" panose="020B0604020202020204" pitchFamily="34" charset="0"/>
              </a:rPr>
              <a:t> sensorielles de l'</a:t>
            </a:r>
            <a:r>
              <a:rPr lang="fr-FR" sz="1400" dirty="0">
                <a:solidFill>
                  <a:schemeClr val="accent3">
                    <a:lumMod val="50000"/>
                  </a:schemeClr>
                </a:solidFill>
                <a:latin typeface="Arial" panose="020B0604020202020204" pitchFamily="34" charset="0"/>
                <a:hlinkClick r:id="rId7" tooltip="Existence"/>
              </a:rPr>
              <a:t>existence</a:t>
            </a:r>
            <a:r>
              <a:rPr lang="fr-FR" sz="1400" dirty="0">
                <a:solidFill>
                  <a:schemeClr val="accent3">
                    <a:lumMod val="50000"/>
                  </a:schemeClr>
                </a:solidFill>
                <a:latin typeface="Arial" panose="020B0604020202020204" pitchFamily="34" charset="0"/>
              </a:rPr>
              <a:t> commune. </a:t>
            </a:r>
            <a:r>
              <a:rPr lang="fr-FR" altLang="fr-FR" sz="1400" dirty="0">
                <a:solidFill>
                  <a:schemeClr val="accent3">
                    <a:lumMod val="50000"/>
                  </a:schemeClr>
                </a:solidFill>
                <a:latin typeface="Arial" panose="020B0604020202020204" pitchFamily="34" charset="0"/>
              </a:rPr>
              <a:t>Citation : </a:t>
            </a:r>
            <a:r>
              <a:rPr lang="fr-FR" altLang="fr-FR" sz="1400" i="1" dirty="0">
                <a:solidFill>
                  <a:schemeClr val="accent3">
                    <a:lumMod val="50000"/>
                  </a:schemeClr>
                </a:solidFill>
                <a:latin typeface="Arial" panose="020B0604020202020204" pitchFamily="34" charset="0"/>
              </a:rPr>
              <a:t>L’imagination des corrompus et des corrupteurs est souvent sans limite.</a:t>
            </a:r>
          </a:p>
          <a:p>
            <a:pPr algn="just" eaLnBrk="1" hangingPunct="1">
              <a:spcBef>
                <a:spcPct val="0"/>
              </a:spcBef>
              <a:buFont typeface="Arial" panose="020B0604020202020204" pitchFamily="34" charset="0"/>
              <a:buNone/>
              <a:defRPr/>
            </a:pPr>
            <a:r>
              <a:rPr lang="fr-FR" altLang="fr-FR" sz="1400" b="1" i="1" dirty="0">
                <a:latin typeface="Arial" panose="020B0604020202020204" pitchFamily="34" charset="0"/>
              </a:rPr>
              <a:t>Impôt</a:t>
            </a:r>
            <a:r>
              <a:rPr lang="fr-FR" altLang="fr-FR" sz="1400" dirty="0">
                <a:latin typeface="Arial" panose="020B0604020202020204" pitchFamily="34" charset="0"/>
              </a:rPr>
              <a:t> : </a:t>
            </a:r>
            <a:r>
              <a:rPr lang="fr-FR" altLang="fr-FR" sz="1400" i="1" dirty="0">
                <a:latin typeface="Arial" panose="020B0604020202020204" pitchFamily="34" charset="0"/>
              </a:rPr>
              <a:t>(Fiscalité)</a:t>
            </a:r>
            <a:r>
              <a:rPr lang="fr-FR" altLang="fr-FR" sz="1400" dirty="0">
                <a:latin typeface="Arial" panose="020B0604020202020204" pitchFamily="34" charset="0"/>
              </a:rPr>
              <a:t> a) </a:t>
            </a:r>
            <a:r>
              <a:rPr lang="fr-FR" altLang="fr-FR" sz="1400" dirty="0">
                <a:latin typeface="Arial" panose="020B0604020202020204" pitchFamily="34" charset="0"/>
                <a:hlinkClick r:id="rId8" tooltip="charge"/>
              </a:rPr>
              <a:t>Charge</a:t>
            </a:r>
            <a:r>
              <a:rPr lang="fr-FR" altLang="fr-FR" sz="1400" dirty="0">
                <a:latin typeface="Arial" panose="020B0604020202020204" pitchFamily="34" charset="0"/>
              </a:rPr>
              <a:t> </a:t>
            </a:r>
            <a:r>
              <a:rPr lang="fr-FR" altLang="fr-FR" sz="1400" dirty="0">
                <a:latin typeface="Arial" panose="020B0604020202020204" pitchFamily="34" charset="0"/>
                <a:hlinkClick r:id="rId9" tooltip="public"/>
              </a:rPr>
              <a:t>publique</a:t>
            </a:r>
            <a:r>
              <a:rPr lang="fr-FR" altLang="fr-FR" sz="1400" dirty="0">
                <a:latin typeface="Arial" panose="020B0604020202020204" pitchFamily="34" charset="0"/>
              </a:rPr>
              <a:t>, </a:t>
            </a:r>
            <a:r>
              <a:rPr lang="fr-FR" altLang="fr-FR" sz="1400" dirty="0">
                <a:latin typeface="Arial" panose="020B0604020202020204" pitchFamily="34" charset="0"/>
                <a:hlinkClick r:id="rId10" tooltip="droit"/>
              </a:rPr>
              <a:t>droit</a:t>
            </a:r>
            <a:r>
              <a:rPr lang="fr-FR" altLang="fr-FR" sz="1400" dirty="0">
                <a:latin typeface="Arial" panose="020B0604020202020204" pitchFamily="34" charset="0"/>
              </a:rPr>
              <a:t> </a:t>
            </a:r>
            <a:r>
              <a:rPr lang="fr-FR" altLang="fr-FR" sz="1400" dirty="0">
                <a:latin typeface="Arial" panose="020B0604020202020204" pitchFamily="34" charset="0"/>
                <a:hlinkClick r:id="rId11" tooltip="imposer"/>
              </a:rPr>
              <a:t>imposé</a:t>
            </a:r>
            <a:r>
              <a:rPr lang="fr-FR" altLang="fr-FR" sz="1400" dirty="0">
                <a:latin typeface="Arial" panose="020B0604020202020204" pitchFamily="34" charset="0"/>
              </a:rPr>
              <a:t> sur </a:t>
            </a:r>
            <a:r>
              <a:rPr lang="fr-FR" altLang="fr-FR" sz="1400" dirty="0">
                <a:latin typeface="Arial" panose="020B0604020202020204" pitchFamily="34" charset="0"/>
                <a:hlinkClick r:id="rId12" tooltip="certain"/>
              </a:rPr>
              <a:t>certaines</a:t>
            </a:r>
            <a:r>
              <a:rPr lang="fr-FR" altLang="fr-FR" sz="1400" dirty="0">
                <a:latin typeface="Arial" panose="020B0604020202020204" pitchFamily="34" charset="0"/>
              </a:rPr>
              <a:t> choses. b) Prélèvement effectué d'autorité et à titre définitif sur les ressources ou sur les biens des individus ou des collectivités, et payé en argent pour subvenir aux dépenses d'intérêt général de l'État ou des collectivités locales.</a:t>
            </a:r>
          </a:p>
          <a:p>
            <a:pPr algn="just" eaLnBrk="1" hangingPunct="1">
              <a:spcBef>
                <a:spcPct val="0"/>
              </a:spcBef>
              <a:buNone/>
              <a:defRPr/>
            </a:pPr>
            <a:r>
              <a:rPr lang="fr-FR" altLang="fr-FR" sz="1400" b="1" i="1" dirty="0">
                <a:solidFill>
                  <a:schemeClr val="accent3">
                    <a:lumMod val="50000"/>
                  </a:schemeClr>
                </a:solidFill>
                <a:latin typeface="Arial" panose="020B0604020202020204" pitchFamily="34" charset="0"/>
              </a:rPr>
              <a:t>Inculture</a:t>
            </a:r>
            <a:r>
              <a:rPr lang="fr-FR" altLang="fr-FR" sz="1400" dirty="0">
                <a:solidFill>
                  <a:schemeClr val="accent3">
                    <a:lumMod val="50000"/>
                  </a:schemeClr>
                </a:solidFill>
                <a:latin typeface="Arial" panose="020B0604020202020204" pitchFamily="34" charset="0"/>
              </a:rPr>
              <a:t> : </a:t>
            </a:r>
            <a:r>
              <a:rPr lang="fr-FR" sz="1400" dirty="0">
                <a:solidFill>
                  <a:schemeClr val="accent3">
                    <a:lumMod val="50000"/>
                  </a:schemeClr>
                </a:solidFill>
                <a:latin typeface="Arial" panose="020B0604020202020204" pitchFamily="34" charset="0"/>
                <a:hlinkClick r:id="rId13" tooltip="manque"/>
              </a:rPr>
              <a:t>Manque</a:t>
            </a:r>
            <a:r>
              <a:rPr lang="fr-FR" sz="1400" dirty="0">
                <a:solidFill>
                  <a:schemeClr val="accent3">
                    <a:lumMod val="50000"/>
                  </a:schemeClr>
                </a:solidFill>
                <a:latin typeface="Arial" panose="020B0604020202020204" pitchFamily="34" charset="0"/>
              </a:rPr>
              <a:t>, voire </a:t>
            </a:r>
            <a:r>
              <a:rPr lang="fr-FR" sz="1400" dirty="0">
                <a:solidFill>
                  <a:schemeClr val="accent3">
                    <a:lumMod val="50000"/>
                  </a:schemeClr>
                </a:solidFill>
                <a:latin typeface="Arial" panose="020B0604020202020204" pitchFamily="34" charset="0"/>
                <a:hlinkClick r:id="rId14" tooltip="absence"/>
              </a:rPr>
              <a:t>absence</a:t>
            </a:r>
            <a:r>
              <a:rPr lang="fr-FR" sz="1400" dirty="0">
                <a:solidFill>
                  <a:schemeClr val="accent3">
                    <a:lumMod val="50000"/>
                  </a:schemeClr>
                </a:solidFill>
                <a:latin typeface="Arial" panose="020B0604020202020204" pitchFamily="34" charset="0"/>
              </a:rPr>
              <a:t>, de </a:t>
            </a:r>
            <a:r>
              <a:rPr lang="fr-FR" sz="1400" dirty="0">
                <a:solidFill>
                  <a:schemeClr val="accent3">
                    <a:lumMod val="50000"/>
                  </a:schemeClr>
                </a:solidFill>
                <a:latin typeface="Arial" panose="020B0604020202020204" pitchFamily="34" charset="0"/>
                <a:hlinkClick r:id="rId15" tooltip="culture"/>
              </a:rPr>
              <a:t>culture</a:t>
            </a:r>
            <a:r>
              <a:rPr lang="fr-FR" sz="1400" dirty="0">
                <a:solidFill>
                  <a:schemeClr val="accent3">
                    <a:lumMod val="50000"/>
                  </a:schemeClr>
                </a:solidFill>
                <a:latin typeface="Arial" panose="020B0604020202020204" pitchFamily="34" charset="0"/>
              </a:rPr>
              <a:t> intellectuelle, d'instruction. Ignorance. </a:t>
            </a:r>
            <a:r>
              <a:rPr lang="fr-FR" sz="1400" dirty="0">
                <a:solidFill>
                  <a:schemeClr val="accent3">
                    <a:lumMod val="50000"/>
                  </a:schemeClr>
                </a:solidFill>
              </a:rPr>
              <a:t>Citation « </a:t>
            </a:r>
            <a:r>
              <a:rPr lang="fr-FR" sz="1400" i="1" dirty="0">
                <a:solidFill>
                  <a:schemeClr val="accent3">
                    <a:lumMod val="50000"/>
                  </a:schemeClr>
                </a:solidFill>
              </a:rPr>
              <a:t> La crédulité de leurs auteurs était - comme il est habituel - directement proportionnelle à leur </a:t>
            </a:r>
            <a:r>
              <a:rPr lang="fr-FR" sz="1400" b="1" i="1" dirty="0">
                <a:solidFill>
                  <a:schemeClr val="accent3">
                    <a:lumMod val="50000"/>
                  </a:schemeClr>
                </a:solidFill>
              </a:rPr>
              <a:t>inculture</a:t>
            </a:r>
            <a:r>
              <a:rPr lang="fr-FR" sz="1400" i="1" dirty="0">
                <a:solidFill>
                  <a:schemeClr val="accent3">
                    <a:lumMod val="50000"/>
                  </a:schemeClr>
                </a:solidFill>
              </a:rPr>
              <a:t> scientifique.</a:t>
            </a:r>
            <a:r>
              <a:rPr lang="fr-FR" sz="1400" dirty="0">
                <a:solidFill>
                  <a:schemeClr val="accent3">
                    <a:lumMod val="50000"/>
                  </a:schemeClr>
                </a:solidFill>
              </a:rPr>
              <a:t> —(René </a:t>
            </a:r>
            <a:r>
              <a:rPr lang="fr-FR" sz="1400" dirty="0" err="1">
                <a:solidFill>
                  <a:schemeClr val="accent3">
                    <a:lumMod val="50000"/>
                  </a:schemeClr>
                </a:solidFill>
              </a:rPr>
              <a:t>Cavanhie</a:t>
            </a:r>
            <a:r>
              <a:rPr lang="fr-FR" sz="1400" dirty="0">
                <a:solidFill>
                  <a:schemeClr val="accent3">
                    <a:lumMod val="50000"/>
                  </a:schemeClr>
                </a:solidFill>
              </a:rPr>
              <a:t>, </a:t>
            </a:r>
            <a:r>
              <a:rPr lang="fr-FR" sz="1400" i="1" dirty="0">
                <a:solidFill>
                  <a:schemeClr val="accent3">
                    <a:lumMod val="50000"/>
                  </a:schemeClr>
                </a:solidFill>
              </a:rPr>
              <a:t>Les esprits frappeurs de </a:t>
            </a:r>
            <a:r>
              <a:rPr lang="fr-FR" sz="1400" i="1" dirty="0" err="1">
                <a:solidFill>
                  <a:schemeClr val="accent3">
                    <a:lumMod val="50000"/>
                  </a:schemeClr>
                </a:solidFill>
              </a:rPr>
              <a:t>Vailhauquès</a:t>
            </a:r>
            <a:r>
              <a:rPr lang="fr-FR" sz="1400" dirty="0">
                <a:solidFill>
                  <a:schemeClr val="accent3">
                    <a:lumMod val="50000"/>
                  </a:schemeClr>
                </a:solidFill>
              </a:rPr>
              <a:t>, dans </a:t>
            </a:r>
            <a:r>
              <a:rPr lang="fr-FR" sz="1400" i="1" dirty="0">
                <a:solidFill>
                  <a:schemeClr val="accent3">
                    <a:lumMod val="50000"/>
                  </a:schemeClr>
                </a:solidFill>
                <a:hlinkClick r:id="rId16" tooltip="w:Le Québec sceptique"/>
              </a:rPr>
              <a:t>Le Québec sceptique</a:t>
            </a:r>
            <a:r>
              <a:rPr lang="fr-FR" sz="1400" dirty="0">
                <a:solidFill>
                  <a:schemeClr val="accent3">
                    <a:lumMod val="50000"/>
                  </a:schemeClr>
                </a:solidFill>
              </a:rPr>
              <a:t>, n°24, p.28, décembre 1992)</a:t>
            </a:r>
            <a:r>
              <a:rPr lang="fr-FR" sz="1400" dirty="0">
                <a:latin typeface="Arial" panose="020B0604020202020204" pitchFamily="34" charset="0"/>
              </a:rPr>
              <a:t>. </a:t>
            </a:r>
            <a:r>
              <a:rPr lang="fr-FR" sz="1400" i="1" dirty="0">
                <a:solidFill>
                  <a:schemeClr val="accent3">
                    <a:lumMod val="50000"/>
                  </a:schemeClr>
                </a:solidFill>
                <a:latin typeface="Arial" panose="020B0604020202020204" pitchFamily="34" charset="0"/>
              </a:rPr>
              <a:t>Le préjugés (antisémites, racistes …) sont souvent liés  à l’inculture des gens.</a:t>
            </a:r>
            <a:endParaRPr lang="fr-FR" altLang="fr-FR" sz="1400" dirty="0">
              <a:solidFill>
                <a:schemeClr val="accent3">
                  <a:lumMod val="50000"/>
                </a:schemeClr>
              </a:solidFill>
              <a:latin typeface="Arial" panose="020B0604020202020204" pitchFamily="34" charset="0"/>
            </a:endParaRPr>
          </a:p>
        </p:txBody>
      </p:sp>
      <p:sp>
        <p:nvSpPr>
          <p:cNvPr id="216069" name="Rectangle 4"/>
          <p:cNvSpPr>
            <a:spLocks noChangeArrowheads="1"/>
          </p:cNvSpPr>
          <p:nvPr/>
        </p:nvSpPr>
        <p:spPr bwMode="auto">
          <a:xfrm>
            <a:off x="114301" y="33496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1026" name="Picture 2" descr="D:\Users\blisan\Pictures\corruption-images\11-10-07-Corruption-dans-les-Hopitaux-marocains-copi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2" y="4761514"/>
            <a:ext cx="2281237"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corruption-images\images1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91779" y="4221089"/>
            <a:ext cx="1838325" cy="24955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corruption-images\images4.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03850" y="4761512"/>
            <a:ext cx="2922799" cy="198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9556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
          <p:cNvSpPr>
            <a:spLocks noChangeArrowheads="1"/>
          </p:cNvSpPr>
          <p:nvPr/>
        </p:nvSpPr>
        <p:spPr bwMode="auto">
          <a:xfrm>
            <a:off x="3924301"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7091" name="Espace réservé du numéro de diapositive 2"/>
          <p:cNvSpPr txBox="1">
            <a:spLocks/>
          </p:cNvSpPr>
          <p:nvPr/>
        </p:nvSpPr>
        <p:spPr bwMode="auto">
          <a:xfrm>
            <a:off x="8101013" y="2016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A6CF9A2-EB40-4CB8-AB02-A6A82AE04727}" type="slidenum">
              <a:rPr lang="fr-FR" altLang="fr-FR" sz="1200">
                <a:solidFill>
                  <a:srgbClr val="898989"/>
                </a:solidFill>
              </a:rPr>
              <a:pPr algn="r" eaLnBrk="1" hangingPunct="1">
                <a:spcBef>
                  <a:spcPct val="0"/>
                </a:spcBef>
                <a:buFontTx/>
                <a:buNone/>
              </a:pPr>
              <a:t>261</a:t>
            </a:fld>
            <a:endParaRPr lang="fr-FR" altLang="fr-FR" sz="1200">
              <a:solidFill>
                <a:srgbClr val="898989"/>
              </a:solidFill>
            </a:endParaRPr>
          </a:p>
        </p:txBody>
      </p:sp>
      <p:sp>
        <p:nvSpPr>
          <p:cNvPr id="175108" name="ZoneTexte 4"/>
          <p:cNvSpPr txBox="1">
            <a:spLocks noChangeArrowheads="1"/>
          </p:cNvSpPr>
          <p:nvPr/>
        </p:nvSpPr>
        <p:spPr bwMode="auto">
          <a:xfrm>
            <a:off x="107952" y="569913"/>
            <a:ext cx="8856663"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400" b="1" i="1" dirty="0">
                <a:latin typeface="Arial" panose="020B0604020202020204" pitchFamily="34" charset="0"/>
              </a:rPr>
              <a:t>Impulsivité</a:t>
            </a:r>
            <a:r>
              <a:rPr lang="fr-FR" sz="1400" dirty="0">
                <a:latin typeface="Arial" panose="020B0604020202020204" pitchFamily="34" charset="0"/>
              </a:rPr>
              <a:t> : trait de </a:t>
            </a:r>
            <a:r>
              <a:rPr lang="fr-FR" sz="1400" dirty="0">
                <a:latin typeface="Arial" panose="020B0604020202020204" pitchFamily="34" charset="0"/>
                <a:hlinkClick r:id="rId2" tooltip="Personnalité"/>
              </a:rPr>
              <a:t>personnalité</a:t>
            </a:r>
            <a:r>
              <a:rPr lang="fr-FR" sz="1400" dirty="0">
                <a:latin typeface="Arial" panose="020B0604020202020204" pitchFamily="34" charset="0"/>
              </a:rPr>
              <a:t> caractérisé par un comportement direct adopté par un individu sans que celui-ci ne pense aux conséquences de ses actes. </a:t>
            </a:r>
            <a:r>
              <a:rPr lang="fr-FR" sz="1400" i="1" dirty="0">
                <a:latin typeface="Arial" panose="020B0604020202020204" pitchFamily="34" charset="0"/>
              </a:rPr>
              <a:t>Eysenck et Eysenck ont lié l'impulsivité à une prise de risque, un manque de planification mentale et une prise de décision rapide</a:t>
            </a:r>
            <a:r>
              <a:rPr lang="fr-FR" sz="1400" baseline="30000" dirty="0">
                <a:latin typeface="Arial" panose="020B0604020202020204" pitchFamily="34" charset="0"/>
                <a:hlinkClick r:id="rId3"/>
              </a:rPr>
              <a:t>1</a:t>
            </a:r>
            <a:r>
              <a:rPr lang="fr-FR" sz="1400" dirty="0">
                <a:latin typeface="Arial" panose="020B0604020202020204" pitchFamily="34" charset="0"/>
              </a:rPr>
              <a:t>. </a:t>
            </a:r>
            <a:r>
              <a:rPr lang="fr-FR" sz="1400" i="1" dirty="0">
                <a:latin typeface="Arial" panose="020B0604020202020204" pitchFamily="34" charset="0"/>
              </a:rPr>
              <a:t>Certaines personnes volent, achètent impulsivement.</a:t>
            </a:r>
            <a:endParaRPr lang="fr-FR" altLang="fr-FR" sz="1400" i="1" dirty="0">
              <a:latin typeface="Arial" panose="020B0604020202020204" pitchFamily="34" charset="0"/>
            </a:endParaRPr>
          </a:p>
          <a:p>
            <a:pPr algn="just" eaLnBrk="1" hangingPunct="1">
              <a:spcBef>
                <a:spcPct val="0"/>
              </a:spcBef>
              <a:buFont typeface="Arial" panose="020B0604020202020204" pitchFamily="34" charset="0"/>
              <a:buNone/>
              <a:defRPr/>
            </a:pPr>
            <a:r>
              <a:rPr lang="fr-FR" altLang="fr-FR" sz="1400" b="1" i="1" dirty="0">
                <a:latin typeface="Arial" panose="020B0604020202020204" pitchFamily="34" charset="0"/>
              </a:rPr>
              <a:t>Impunité</a:t>
            </a:r>
            <a:r>
              <a:rPr lang="fr-FR" altLang="fr-FR" sz="1400" dirty="0">
                <a:latin typeface="Arial" panose="020B0604020202020204" pitchFamily="34" charset="0"/>
              </a:rPr>
              <a:t> : a) </a:t>
            </a:r>
            <a:r>
              <a:rPr lang="fr-FR" altLang="fr-FR" sz="1400" dirty="0">
                <a:latin typeface="Arial" panose="020B0604020202020204" pitchFamily="34" charset="0"/>
                <a:hlinkClick r:id="rId4" tooltip="manque"/>
              </a:rPr>
              <a:t>Manque</a:t>
            </a:r>
            <a:r>
              <a:rPr lang="fr-FR" altLang="fr-FR" sz="1400" dirty="0">
                <a:latin typeface="Arial" panose="020B0604020202020204" pitchFamily="34" charset="0"/>
              </a:rPr>
              <a:t> de </a:t>
            </a:r>
            <a:r>
              <a:rPr lang="fr-FR" altLang="fr-FR" sz="1400" dirty="0">
                <a:latin typeface="Arial" panose="020B0604020202020204" pitchFamily="34" charset="0"/>
                <a:hlinkClick r:id="rId5" tooltip="punition"/>
              </a:rPr>
              <a:t>punition</a:t>
            </a:r>
            <a:r>
              <a:rPr lang="fr-FR" altLang="fr-FR" sz="1400" dirty="0">
                <a:latin typeface="Arial" panose="020B0604020202020204" pitchFamily="34" charset="0"/>
              </a:rPr>
              <a:t>, fait de n’être pas </a:t>
            </a:r>
            <a:r>
              <a:rPr lang="fr-FR" altLang="fr-FR" sz="1400" dirty="0">
                <a:latin typeface="Arial" panose="020B0604020202020204" pitchFamily="34" charset="0"/>
                <a:hlinkClick r:id="rId6" tooltip="punir"/>
              </a:rPr>
              <a:t>puni</a:t>
            </a:r>
            <a:r>
              <a:rPr lang="fr-FR" altLang="fr-FR" sz="1400" dirty="0">
                <a:latin typeface="Arial" panose="020B0604020202020204" pitchFamily="34" charset="0"/>
              </a:rPr>
              <a:t>. b) Fait pour quelqu'un de ne pas risquer d'être puni pour ses fautes : </a:t>
            </a:r>
            <a:r>
              <a:rPr lang="fr-FR" altLang="fr-FR" sz="1400" i="1" dirty="0">
                <a:latin typeface="Arial" panose="020B0604020202020204" pitchFamily="34" charset="0"/>
              </a:rPr>
              <a:t>Ses relations lui ont assuré l'impunité pour ses escroqueries.</a:t>
            </a:r>
            <a:r>
              <a:rPr lang="fr-FR" altLang="fr-FR" sz="1400" dirty="0">
                <a:latin typeface="Arial" panose="020B0604020202020204" pitchFamily="34" charset="0"/>
              </a:rPr>
              <a:t> </a:t>
            </a:r>
            <a:r>
              <a:rPr lang="fr-FR" altLang="fr-FR" sz="1400" i="1" dirty="0">
                <a:latin typeface="Arial" panose="020B0604020202020204" pitchFamily="34" charset="0"/>
              </a:rPr>
              <a:t>L’impunité enhardit au crime.</a:t>
            </a:r>
            <a:endParaRPr lang="fr-FR" altLang="fr-FR" sz="1400" dirty="0">
              <a:latin typeface="Arial" panose="020B0604020202020204" pitchFamily="34" charset="0"/>
            </a:endParaRPr>
          </a:p>
          <a:p>
            <a:pPr algn="just" eaLnBrk="1" hangingPunct="1">
              <a:spcBef>
                <a:spcPct val="0"/>
              </a:spcBef>
              <a:buFontTx/>
              <a:buNone/>
              <a:defRPr/>
            </a:pPr>
            <a:r>
              <a:rPr lang="fr-FR" altLang="fr-FR" sz="1400" b="1" i="1" dirty="0">
                <a:latin typeface="Arial" panose="020B0604020202020204" pitchFamily="34" charset="0"/>
              </a:rPr>
              <a:t>Indice d'opacité financière </a:t>
            </a:r>
            <a:r>
              <a:rPr lang="fr-FR" altLang="fr-FR" sz="1400" dirty="0">
                <a:latin typeface="Arial" panose="020B0604020202020204" pitchFamily="34" charset="0"/>
              </a:rPr>
              <a:t>: Le FSI (Financial </a:t>
            </a:r>
            <a:r>
              <a:rPr lang="fr-FR" altLang="fr-FR" sz="1400" dirty="0" err="1">
                <a:latin typeface="Arial" panose="020B0604020202020204" pitchFamily="34" charset="0"/>
              </a:rPr>
              <a:t>Secrecy</a:t>
            </a:r>
            <a:r>
              <a:rPr lang="fr-FR" altLang="fr-FR" sz="1400" dirty="0">
                <a:latin typeface="Arial" panose="020B0604020202020204" pitchFamily="34" charset="0"/>
              </a:rPr>
              <a:t> Index) combine un critère qualitatif (un score d’opacité mesuré à partir de 15 critères) et un critère quantitatif (mesure du poids de chaque territoire dans la finance offshore internationale, c’est-à-dire le marché international des services financiers aux non-résidents). Cette combinaison permet de révéler le classement des pays qui promeuvent le plus activement et agressivement l’opacité dans la finance mondiale favorisant ainsi les flux illicites de capitaux, l’évasion fiscale, l’instabilité financière et la criminalité économique. </a:t>
            </a:r>
          </a:p>
          <a:p>
            <a:pPr algn="just" eaLnBrk="1" hangingPunct="1">
              <a:spcBef>
                <a:spcPct val="0"/>
              </a:spcBef>
              <a:buFontTx/>
              <a:buNone/>
              <a:defRPr/>
            </a:pPr>
            <a:r>
              <a:rPr lang="fr-FR" altLang="fr-FR" sz="1200" dirty="0">
                <a:latin typeface="Arial" panose="020B0604020202020204" pitchFamily="34" charset="0"/>
              </a:rPr>
              <a:t>Source : </a:t>
            </a:r>
            <a:r>
              <a:rPr lang="fr-FR" altLang="fr-FR" sz="1200" dirty="0">
                <a:latin typeface="Arial" panose="020B0604020202020204" pitchFamily="34" charset="0"/>
                <a:hlinkClick r:id="rId7"/>
              </a:rPr>
              <a:t>http://www.stopparadisfiscaux.fr/les-pfj-c-est-quoi/notre-liste/article/indice-d-opacite-financiere-2013</a:t>
            </a:r>
            <a:r>
              <a:rPr lang="fr-FR" altLang="fr-FR" sz="1200" dirty="0">
                <a:latin typeface="Arial" panose="020B0604020202020204" pitchFamily="34" charset="0"/>
              </a:rPr>
              <a:t> </a:t>
            </a:r>
          </a:p>
          <a:p>
            <a:pPr algn="just" eaLnBrk="1" hangingPunct="1">
              <a:spcBef>
                <a:spcPct val="0"/>
              </a:spcBef>
              <a:buFontTx/>
              <a:buNone/>
              <a:defRPr/>
            </a:pPr>
            <a:r>
              <a:rPr lang="fr-FR" altLang="fr-FR" sz="1400" b="1" i="1" dirty="0">
                <a:latin typeface="Arial" panose="020B0604020202020204" pitchFamily="34" charset="0"/>
              </a:rPr>
              <a:t>Influençable</a:t>
            </a:r>
            <a:r>
              <a:rPr lang="fr-FR" altLang="fr-FR" sz="1400" dirty="0">
                <a:latin typeface="Arial" panose="020B0604020202020204" pitchFamily="34" charset="0"/>
              </a:rPr>
              <a:t> : Qu’on peut </a:t>
            </a:r>
            <a:r>
              <a:rPr lang="fr-FR" altLang="fr-FR" sz="1400" dirty="0">
                <a:latin typeface="Arial" panose="020B0604020202020204" pitchFamily="34" charset="0"/>
                <a:hlinkClick r:id="rId8" tooltip="influencer"/>
              </a:rPr>
              <a:t>influencer</a:t>
            </a:r>
            <a:r>
              <a:rPr lang="fr-FR" altLang="fr-FR" sz="1400" dirty="0">
                <a:latin typeface="Arial" panose="020B0604020202020204" pitchFamily="34" charset="0"/>
              </a:rPr>
              <a:t> (impressionner …) ou qui se </a:t>
            </a:r>
            <a:r>
              <a:rPr lang="fr-FR" altLang="fr-FR" sz="1400" dirty="0">
                <a:latin typeface="Arial" panose="020B0604020202020204" pitchFamily="34" charset="0"/>
                <a:hlinkClick r:id="rId9" tooltip="laisse"/>
              </a:rPr>
              <a:t>laisse</a:t>
            </a:r>
            <a:r>
              <a:rPr lang="fr-FR" altLang="fr-FR" sz="1400" dirty="0">
                <a:latin typeface="Arial" panose="020B0604020202020204" pitchFamily="34" charset="0"/>
              </a:rPr>
              <a:t> influencer.</a:t>
            </a:r>
          </a:p>
        </p:txBody>
      </p:sp>
      <p:sp>
        <p:nvSpPr>
          <p:cNvPr id="217093" name="Rectangle 4"/>
          <p:cNvSpPr>
            <a:spLocks noChangeArrowheads="1"/>
          </p:cNvSpPr>
          <p:nvPr/>
        </p:nvSpPr>
        <p:spPr bwMode="auto">
          <a:xfrm>
            <a:off x="182563" y="20161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217094"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49061" y="3432370"/>
            <a:ext cx="2252662" cy="291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5" name="ZoneTexte 2"/>
          <p:cNvSpPr txBox="1">
            <a:spLocks noChangeArrowheads="1"/>
          </p:cNvSpPr>
          <p:nvPr/>
        </p:nvSpPr>
        <p:spPr bwMode="auto">
          <a:xfrm>
            <a:off x="4319588" y="6348607"/>
            <a:ext cx="48244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José Tricot, dessinateur (pour la revue </a:t>
            </a:r>
            <a:r>
              <a:rPr lang="fr-FR" altLang="fr-FR" sz="1200" i="1">
                <a:latin typeface="Arial" panose="020B0604020202020204" pitchFamily="34" charset="0"/>
              </a:rPr>
              <a:t>Science et pseudosciences</a:t>
            </a:r>
            <a:r>
              <a:rPr lang="fr-FR" altLang="fr-FR" sz="1200">
                <a:latin typeface="Arial" panose="020B0604020202020204" pitchFamily="34" charset="0"/>
              </a:rPr>
              <a:t>)</a:t>
            </a:r>
          </a:p>
          <a:p>
            <a:pPr algn="ctr">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11"/>
              </a:rPr>
              <a:t>http://scrabyon.pagesperso-orange.fr/2014/PAGES/JOSE/JOSE1.html</a:t>
            </a:r>
            <a:r>
              <a:rPr lang="fr-FR" altLang="fr-FR" sz="1000">
                <a:latin typeface="Arial" panose="020B0604020202020204" pitchFamily="34" charset="0"/>
              </a:rPr>
              <a:t> </a:t>
            </a:r>
          </a:p>
        </p:txBody>
      </p:sp>
      <p:pic>
        <p:nvPicPr>
          <p:cNvPr id="217096" name="Imag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4096" y="3647681"/>
            <a:ext cx="3468728" cy="2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7" name="ZoneTexte 1"/>
          <p:cNvSpPr txBox="1">
            <a:spLocks noChangeArrowheads="1"/>
          </p:cNvSpPr>
          <p:nvPr/>
        </p:nvSpPr>
        <p:spPr bwMode="auto">
          <a:xfrm>
            <a:off x="683570" y="6297687"/>
            <a:ext cx="22572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Illustration de l’impunité.</a:t>
            </a:r>
          </a:p>
        </p:txBody>
      </p:sp>
      <p:sp>
        <p:nvSpPr>
          <p:cNvPr id="2" name="ZoneTexte 1"/>
          <p:cNvSpPr txBox="1"/>
          <p:nvPr/>
        </p:nvSpPr>
        <p:spPr>
          <a:xfrm>
            <a:off x="3837011" y="4213313"/>
            <a:ext cx="2015852" cy="1569660"/>
          </a:xfrm>
          <a:prstGeom prst="rect">
            <a:avLst/>
          </a:prstGeom>
          <a:noFill/>
        </p:spPr>
        <p:txBody>
          <a:bodyPr wrap="square" rtlCol="0">
            <a:spAutoFit/>
          </a:bodyPr>
          <a:lstStyle/>
          <a:p>
            <a:r>
              <a:rPr lang="fr-FR" sz="1200" dirty="0">
                <a:latin typeface="Calibri" panose="020F0502020204030204" pitchFamily="34" charset="0"/>
              </a:rPr>
              <a:t>← </a:t>
            </a:r>
            <a:r>
              <a:rPr lang="fr-FR" sz="1200" dirty="0"/>
              <a:t>Manifestants de Wall Street emprisonnés pour avoir protesté.</a:t>
            </a:r>
          </a:p>
          <a:p>
            <a:endParaRPr lang="fr-FR" sz="1200" dirty="0"/>
          </a:p>
          <a:p>
            <a:r>
              <a:rPr lang="fr-FR" sz="1200" dirty="0">
                <a:latin typeface="Calibri" panose="020F0502020204030204" pitchFamily="34" charset="0"/>
              </a:rPr>
              <a:t>← </a:t>
            </a:r>
            <a:r>
              <a:rPr lang="fr-FR" sz="1200" dirty="0"/>
              <a:t>Les banquiers de Wall Street emprisonnés pour la destruction de l'économie mondiale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
          <p:cNvSpPr>
            <a:spLocks noChangeArrowheads="1"/>
          </p:cNvSpPr>
          <p:nvPr/>
        </p:nvSpPr>
        <p:spPr bwMode="auto">
          <a:xfrm>
            <a:off x="3924301" y="2016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8115" name="Espace réservé du numéro de diapositive 2"/>
          <p:cNvSpPr txBox="1">
            <a:spLocks/>
          </p:cNvSpPr>
          <p:nvPr/>
        </p:nvSpPr>
        <p:spPr bwMode="auto">
          <a:xfrm>
            <a:off x="8101013" y="2016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17750B0-0330-446D-8560-FA32AF70DBDA}" type="slidenum">
              <a:rPr lang="fr-FR" altLang="fr-FR" sz="1200">
                <a:solidFill>
                  <a:srgbClr val="898989"/>
                </a:solidFill>
              </a:rPr>
              <a:pPr algn="r" eaLnBrk="1" hangingPunct="1">
                <a:spcBef>
                  <a:spcPct val="0"/>
                </a:spcBef>
                <a:buFontTx/>
                <a:buNone/>
              </a:pPr>
              <a:t>262</a:t>
            </a:fld>
            <a:endParaRPr lang="fr-FR" altLang="fr-FR" sz="1200">
              <a:solidFill>
                <a:srgbClr val="898989"/>
              </a:solidFill>
            </a:endParaRPr>
          </a:p>
        </p:txBody>
      </p:sp>
      <p:sp>
        <p:nvSpPr>
          <p:cNvPr id="175108" name="ZoneTexte 4"/>
          <p:cNvSpPr txBox="1">
            <a:spLocks noChangeArrowheads="1"/>
          </p:cNvSpPr>
          <p:nvPr/>
        </p:nvSpPr>
        <p:spPr bwMode="auto">
          <a:xfrm>
            <a:off x="107952" y="569913"/>
            <a:ext cx="8856663" cy="488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400" b="1" i="1" dirty="0">
                <a:latin typeface="Arial" panose="020B0604020202020204" pitchFamily="34" charset="0"/>
              </a:rPr>
              <a:t>Instruction civique </a:t>
            </a:r>
            <a:r>
              <a:rPr lang="fr-FR" altLang="fr-FR" sz="1400" dirty="0">
                <a:latin typeface="Arial" panose="020B0604020202020204" pitchFamily="34" charset="0"/>
              </a:rPr>
              <a:t>: </a:t>
            </a:r>
            <a:r>
              <a:rPr lang="fr-FR" altLang="fr-FR" sz="1400" i="1" dirty="0">
                <a:latin typeface="Arial" panose="020B0604020202020204" pitchFamily="34" charset="0"/>
              </a:rPr>
              <a:t>(Pédagogie)</a:t>
            </a:r>
            <a:r>
              <a:rPr lang="fr-FR" altLang="fr-FR" sz="1400" dirty="0">
                <a:latin typeface="Arial" panose="020B0604020202020204" pitchFamily="34" charset="0"/>
              </a:rPr>
              <a:t> </a:t>
            </a:r>
            <a:r>
              <a:rPr lang="fr-FR" altLang="fr-FR" sz="1400" dirty="0">
                <a:latin typeface="Arial" panose="020B0604020202020204" pitchFamily="34" charset="0"/>
                <a:hlinkClick r:id="rId2" tooltip="ensemble"/>
              </a:rPr>
              <a:t>Ensemble</a:t>
            </a:r>
            <a:r>
              <a:rPr lang="fr-FR" altLang="fr-FR" sz="1400" dirty="0">
                <a:latin typeface="Arial" panose="020B0604020202020204" pitchFamily="34" charset="0"/>
              </a:rPr>
              <a:t> de </a:t>
            </a:r>
            <a:r>
              <a:rPr lang="fr-FR" altLang="fr-FR" sz="1400" dirty="0">
                <a:latin typeface="Arial" panose="020B0604020202020204" pitchFamily="34" charset="0"/>
                <a:hlinkClick r:id="rId3" tooltip="leçon"/>
              </a:rPr>
              <a:t>leçons</a:t>
            </a:r>
            <a:r>
              <a:rPr lang="fr-FR" altLang="fr-FR" sz="1400" dirty="0">
                <a:latin typeface="Arial" panose="020B0604020202020204" pitchFamily="34" charset="0"/>
              </a:rPr>
              <a:t> sur les </a:t>
            </a:r>
            <a:r>
              <a:rPr lang="fr-FR" altLang="fr-FR" sz="1400" dirty="0">
                <a:latin typeface="Arial" panose="020B0604020202020204" pitchFamily="34" charset="0"/>
                <a:hlinkClick r:id="rId4" tooltip="droit"/>
              </a:rPr>
              <a:t>droits</a:t>
            </a:r>
            <a:r>
              <a:rPr lang="fr-FR" altLang="fr-FR" sz="1400" dirty="0">
                <a:latin typeface="Arial" panose="020B0604020202020204" pitchFamily="34" charset="0"/>
              </a:rPr>
              <a:t> et les </a:t>
            </a:r>
            <a:r>
              <a:rPr lang="fr-FR" altLang="fr-FR" sz="1400" dirty="0">
                <a:latin typeface="Arial" panose="020B0604020202020204" pitchFamily="34" charset="0"/>
                <a:hlinkClick r:id="rId5" tooltip="devoir"/>
              </a:rPr>
              <a:t>devoirs</a:t>
            </a:r>
            <a:r>
              <a:rPr lang="fr-FR" altLang="fr-FR" sz="1400" dirty="0">
                <a:latin typeface="Arial" panose="020B0604020202020204" pitchFamily="34" charset="0"/>
              </a:rPr>
              <a:t> des </a:t>
            </a:r>
            <a:r>
              <a:rPr lang="fr-FR" altLang="fr-FR" sz="1400" dirty="0">
                <a:latin typeface="Arial" panose="020B0604020202020204" pitchFamily="34" charset="0"/>
                <a:hlinkClick r:id="rId6" tooltip="citoyen"/>
              </a:rPr>
              <a:t>citoyens</a:t>
            </a:r>
            <a:r>
              <a:rPr lang="fr-FR" altLang="fr-FR" sz="1400" dirty="0">
                <a:latin typeface="Arial" panose="020B0604020202020204" pitchFamily="34" charset="0"/>
              </a:rPr>
              <a:t>, sur l'</a:t>
            </a:r>
            <a:r>
              <a:rPr lang="fr-FR" altLang="fr-FR" sz="1400" dirty="0">
                <a:latin typeface="Arial" panose="020B0604020202020204" pitchFamily="34" charset="0"/>
                <a:hlinkClick r:id="rId7" tooltip="organisation"/>
              </a:rPr>
              <a:t>organisation</a:t>
            </a:r>
            <a:r>
              <a:rPr lang="fr-FR" altLang="fr-FR" sz="1400" dirty="0">
                <a:latin typeface="Arial" panose="020B0604020202020204" pitchFamily="34" charset="0"/>
              </a:rPr>
              <a:t> de l'</a:t>
            </a:r>
            <a:r>
              <a:rPr lang="fr-FR" altLang="fr-FR" sz="1400" dirty="0">
                <a:latin typeface="Arial" panose="020B0604020202020204" pitchFamily="34" charset="0"/>
                <a:hlinkClick r:id="rId8" tooltip="État"/>
              </a:rPr>
              <a:t>État</a:t>
            </a:r>
            <a:r>
              <a:rPr lang="fr-FR" altLang="fr-FR" sz="1400" dirty="0">
                <a:latin typeface="Arial" panose="020B0604020202020204" pitchFamily="34" charset="0"/>
              </a:rPr>
              <a:t> et de la </a:t>
            </a:r>
            <a:r>
              <a:rPr lang="fr-FR" altLang="fr-FR" sz="1400" dirty="0">
                <a:latin typeface="Arial" panose="020B0604020202020204" pitchFamily="34" charset="0"/>
                <a:hlinkClick r:id="rId9" tooltip="nation"/>
              </a:rPr>
              <a:t>nation</a:t>
            </a:r>
            <a:r>
              <a:rPr lang="fr-FR" altLang="fr-FR" sz="1400" dirty="0">
                <a:latin typeface="Arial" panose="020B0604020202020204" pitchFamily="34" charset="0"/>
              </a:rPr>
              <a:t>. (voir </a:t>
            </a:r>
            <a:r>
              <a:rPr lang="fr-FR" altLang="fr-FR" sz="1400" i="1" dirty="0">
                <a:latin typeface="Arial" panose="020B0604020202020204" pitchFamily="34" charset="0"/>
              </a:rPr>
              <a:t>Education</a:t>
            </a:r>
            <a:r>
              <a:rPr lang="fr-FR" altLang="fr-FR" sz="1400" dirty="0">
                <a:latin typeface="Arial" panose="020B0604020202020204" pitchFamily="34" charset="0"/>
              </a:rPr>
              <a:t>).</a:t>
            </a:r>
          </a:p>
          <a:p>
            <a:pPr algn="just" eaLnBrk="1" hangingPunct="1">
              <a:spcBef>
                <a:spcPct val="0"/>
              </a:spcBef>
              <a:buFontTx/>
              <a:buNone/>
              <a:defRPr/>
            </a:pPr>
            <a:r>
              <a:rPr lang="fr-FR" altLang="fr-FR" sz="1400" b="1" i="1" dirty="0">
                <a:latin typeface="Arial" panose="020B0604020202020204" pitchFamily="34" charset="0"/>
              </a:rPr>
              <a:t>Instrumentalisation</a:t>
            </a:r>
            <a:r>
              <a:rPr lang="fr-FR" altLang="fr-FR" sz="1400" dirty="0">
                <a:latin typeface="Arial" panose="020B0604020202020204" pitchFamily="34" charset="0"/>
              </a:rPr>
              <a:t> : voir </a:t>
            </a:r>
            <a:r>
              <a:rPr lang="fr-FR" altLang="fr-FR" sz="1400" i="1" dirty="0">
                <a:latin typeface="Arial" panose="020B0604020202020204" pitchFamily="34" charset="0"/>
              </a:rPr>
              <a:t>Manipulation</a:t>
            </a:r>
            <a:r>
              <a:rPr lang="fr-FR" altLang="fr-FR" sz="1400" dirty="0">
                <a:latin typeface="Arial" panose="020B0604020202020204" pitchFamily="34" charset="0"/>
              </a:rPr>
              <a:t>.</a:t>
            </a:r>
          </a:p>
          <a:p>
            <a:pPr algn="just" eaLnBrk="1" hangingPunct="1">
              <a:spcBef>
                <a:spcPct val="0"/>
              </a:spcBef>
              <a:buFontTx/>
              <a:buNone/>
              <a:defRPr/>
            </a:pPr>
            <a:r>
              <a:rPr lang="fr-FR" altLang="fr-FR" sz="1400" b="1" i="1" dirty="0">
                <a:latin typeface="Arial" panose="020B0604020202020204" pitchFamily="34" charset="0"/>
              </a:rPr>
              <a:t>Intégration</a:t>
            </a:r>
            <a:r>
              <a:rPr lang="fr-FR" altLang="fr-FR" sz="1400" dirty="0">
                <a:latin typeface="Arial" panose="020B0604020202020204" pitchFamily="34" charset="0"/>
              </a:rPr>
              <a:t> ou </a:t>
            </a:r>
            <a:r>
              <a:rPr lang="fr-FR" altLang="fr-FR" sz="1400" b="1" i="1" dirty="0">
                <a:latin typeface="Arial" panose="020B0604020202020204" pitchFamily="34" charset="0"/>
              </a:rPr>
              <a:t>recyclage</a:t>
            </a:r>
            <a:r>
              <a:rPr lang="fr-FR" altLang="fr-FR" sz="1400" dirty="0">
                <a:latin typeface="Arial" panose="020B0604020202020204" pitchFamily="34" charset="0"/>
              </a:rPr>
              <a:t> : voir processus du blanchiment, en fin du document.</a:t>
            </a:r>
          </a:p>
          <a:p>
            <a:pPr algn="just" eaLnBrk="1" hangingPunct="1">
              <a:spcBef>
                <a:spcPct val="0"/>
              </a:spcBef>
              <a:buFontTx/>
              <a:buNone/>
              <a:defRPr/>
            </a:pPr>
            <a:r>
              <a:rPr lang="fr-FR" sz="1400" b="1" i="1" dirty="0"/>
              <a:t>I</a:t>
            </a:r>
            <a:r>
              <a:rPr lang="fr-FR" sz="1400" b="1" i="1" dirty="0">
                <a:latin typeface="Arial" panose="020B0604020202020204" pitchFamily="34" charset="0"/>
              </a:rPr>
              <a:t>rrationnel</a:t>
            </a:r>
            <a:r>
              <a:rPr lang="fr-FR" sz="1400" dirty="0">
                <a:latin typeface="Arial" panose="020B0604020202020204" pitchFamily="34" charset="0"/>
              </a:rPr>
              <a:t> </a:t>
            </a:r>
            <a:r>
              <a:rPr lang="fr-FR" altLang="fr-FR" sz="1400" dirty="0">
                <a:latin typeface="Arial" panose="020B0604020202020204" pitchFamily="34" charset="0"/>
              </a:rPr>
              <a:t> : a) </a:t>
            </a:r>
            <a:r>
              <a:rPr lang="fr-FR" sz="1400" dirty="0">
                <a:latin typeface="Arial" panose="020B0604020202020204" pitchFamily="34" charset="0"/>
              </a:rPr>
              <a:t>Qui n’est pas </a:t>
            </a:r>
            <a:r>
              <a:rPr lang="fr-FR" sz="1400" dirty="0">
                <a:latin typeface="Arial" panose="020B0604020202020204" pitchFamily="34" charset="0"/>
                <a:hlinkClick r:id="rId10" tooltip="conforme"/>
              </a:rPr>
              <a:t>conforme</a:t>
            </a:r>
            <a:r>
              <a:rPr lang="fr-FR" sz="1400" dirty="0">
                <a:latin typeface="Arial" panose="020B0604020202020204" pitchFamily="34" charset="0"/>
              </a:rPr>
              <a:t> à la </a:t>
            </a:r>
            <a:r>
              <a:rPr lang="fr-FR" sz="1400" dirty="0">
                <a:latin typeface="Arial" panose="020B0604020202020204" pitchFamily="34" charset="0"/>
                <a:hlinkClick r:id="rId11" tooltip="raison"/>
              </a:rPr>
              <a:t>raison</a:t>
            </a:r>
            <a:r>
              <a:rPr lang="fr-FR" sz="1400" dirty="0">
                <a:latin typeface="Arial" panose="020B0604020202020204" pitchFamily="34" charset="0"/>
              </a:rPr>
              <a:t>. b) Ce qui est en dehors du domaine de la raison ou qui s'y oppose. c) qui ne provient pas du raisonnement. d) Qui n'obéit pas, n'est pas conforme au bon sens, à la logique.</a:t>
            </a:r>
            <a:r>
              <a:rPr lang="fr-FR" sz="1400" i="1" dirty="0">
                <a:solidFill>
                  <a:schemeClr val="accent3">
                    <a:lumMod val="50000"/>
                  </a:schemeClr>
                </a:solidFill>
                <a:latin typeface="Arial" panose="020B0604020202020204" pitchFamily="34" charset="0"/>
              </a:rPr>
              <a:t> Certains « corrompus » versent dans l’irrationnel, la superstition, l’astrologie, pour tenter de connaître leur avenir etc.</a:t>
            </a:r>
            <a:endParaRPr lang="fr-FR" sz="1400" dirty="0">
              <a:latin typeface="Arial" panose="020B0604020202020204" pitchFamily="34" charset="0"/>
            </a:endParaRPr>
          </a:p>
          <a:p>
            <a:pPr algn="just" eaLnBrk="1" hangingPunct="1">
              <a:spcBef>
                <a:spcPct val="0"/>
              </a:spcBef>
              <a:buFontTx/>
              <a:buNone/>
              <a:defRPr/>
            </a:pPr>
            <a:r>
              <a:rPr lang="fr-FR" sz="1400" b="1" i="1" dirty="0">
                <a:latin typeface="Arial" panose="020B0604020202020204" pitchFamily="34" charset="0"/>
              </a:rPr>
              <a:t>Irrationalité</a:t>
            </a:r>
            <a:r>
              <a:rPr lang="fr-FR" altLang="fr-FR" sz="1400" dirty="0">
                <a:latin typeface="Arial" panose="020B0604020202020204" pitchFamily="34" charset="0"/>
              </a:rPr>
              <a:t> : </a:t>
            </a:r>
            <a:r>
              <a:rPr lang="fr-FR" sz="1400" dirty="0">
                <a:latin typeface="Arial" panose="020B0604020202020204" pitchFamily="34" charset="0"/>
                <a:hlinkClick r:id="rId12" tooltip="caractère"/>
              </a:rPr>
              <a:t>Caractère</a:t>
            </a:r>
            <a:r>
              <a:rPr lang="fr-FR" sz="1400" dirty="0">
                <a:latin typeface="Arial" panose="020B0604020202020204" pitchFamily="34" charset="0"/>
              </a:rPr>
              <a:t> </a:t>
            </a:r>
            <a:r>
              <a:rPr lang="fr-FR" sz="1400" dirty="0">
                <a:latin typeface="Arial" panose="020B0604020202020204" pitchFamily="34" charset="0"/>
                <a:hlinkClick r:id="rId13" tooltip="irrationnel"/>
              </a:rPr>
              <a:t>irrationnel</a:t>
            </a:r>
            <a:r>
              <a:rPr lang="fr-FR" sz="1400" dirty="0">
                <a:latin typeface="Arial" panose="020B0604020202020204" pitchFamily="34" charset="0"/>
              </a:rPr>
              <a:t> de quelque chose; </a:t>
            </a:r>
            <a:r>
              <a:rPr lang="fr-FR" sz="1400" dirty="0">
                <a:latin typeface="Arial" panose="020B0604020202020204" pitchFamily="34" charset="0"/>
                <a:hlinkClick r:id="rId14" tooltip="absence"/>
              </a:rPr>
              <a:t>absence</a:t>
            </a:r>
            <a:r>
              <a:rPr lang="fr-FR" sz="1400" dirty="0">
                <a:latin typeface="Arial" panose="020B0604020202020204" pitchFamily="34" charset="0"/>
              </a:rPr>
              <a:t> de </a:t>
            </a:r>
            <a:r>
              <a:rPr lang="fr-FR" sz="1400" dirty="0">
                <a:latin typeface="Arial" panose="020B0604020202020204" pitchFamily="34" charset="0"/>
                <a:hlinkClick r:id="rId15" tooltip="rationalité"/>
              </a:rPr>
              <a:t>rationalité</a:t>
            </a:r>
            <a:r>
              <a:rPr lang="fr-FR" sz="1400" dirty="0">
                <a:latin typeface="Arial" panose="020B0604020202020204" pitchFamily="34" charset="0"/>
              </a:rPr>
              <a:t>. </a:t>
            </a:r>
            <a:r>
              <a:rPr lang="fr-FR" sz="1400" dirty="0">
                <a:latin typeface="Arial" panose="020B0604020202020204" pitchFamily="34" charset="0"/>
                <a:hlinkClick r:id="rId16" tooltip="absurdité"/>
              </a:rPr>
              <a:t>Absurdité</a:t>
            </a:r>
            <a:r>
              <a:rPr lang="fr-FR" sz="1400" dirty="0">
                <a:latin typeface="Arial" panose="020B0604020202020204" pitchFamily="34" charset="0"/>
              </a:rPr>
              <a:t>, </a:t>
            </a:r>
            <a:r>
              <a:rPr lang="fr-FR" sz="1400" dirty="0">
                <a:latin typeface="Arial" panose="020B0604020202020204" pitchFamily="34" charset="0"/>
                <a:hlinkClick r:id="rId17"/>
              </a:rPr>
              <a:t>incohérence</a:t>
            </a:r>
            <a:r>
              <a:rPr lang="fr-FR" sz="1400" dirty="0">
                <a:latin typeface="Arial" panose="020B0604020202020204" pitchFamily="34" charset="0"/>
              </a:rPr>
              <a:t>. </a:t>
            </a:r>
            <a:r>
              <a:rPr lang="fr-FR" sz="1400" dirty="0">
                <a:latin typeface="Arial" panose="020B0604020202020204" pitchFamily="34" charset="0"/>
                <a:hlinkClick r:id="rId18"/>
              </a:rPr>
              <a:t>État</a:t>
            </a:r>
            <a:r>
              <a:rPr lang="fr-FR" sz="1400" dirty="0">
                <a:latin typeface="Arial" panose="020B0604020202020204" pitchFamily="34" charset="0"/>
              </a:rPr>
              <a:t> </a:t>
            </a:r>
            <a:r>
              <a:rPr lang="fr-FR" sz="1400" dirty="0">
                <a:latin typeface="Arial" panose="020B0604020202020204" pitchFamily="34" charset="0"/>
                <a:hlinkClick r:id="rId19"/>
              </a:rPr>
              <a:t>d</a:t>
            </a:r>
            <a:r>
              <a:rPr lang="fr-FR" sz="1400" dirty="0">
                <a:latin typeface="Arial" panose="020B0604020202020204" pitchFamily="34" charset="0"/>
              </a:rPr>
              <a:t>'une </a:t>
            </a:r>
            <a:r>
              <a:rPr lang="fr-FR" sz="1400" dirty="0">
                <a:latin typeface="Arial" panose="020B0604020202020204" pitchFamily="34" charset="0"/>
                <a:hlinkClick r:id="rId20"/>
              </a:rPr>
              <a:t>personne</a:t>
            </a:r>
            <a:r>
              <a:rPr lang="fr-FR" sz="1400" dirty="0">
                <a:latin typeface="Arial" panose="020B0604020202020204" pitchFamily="34" charset="0"/>
              </a:rPr>
              <a:t> </a:t>
            </a:r>
            <a:r>
              <a:rPr lang="fr-FR" sz="1400" dirty="0">
                <a:latin typeface="Arial" panose="020B0604020202020204" pitchFamily="34" charset="0"/>
                <a:hlinkClick r:id="rId21"/>
              </a:rPr>
              <a:t>ou</a:t>
            </a:r>
            <a:r>
              <a:rPr lang="fr-FR" sz="1400" dirty="0">
                <a:latin typeface="Arial" panose="020B0604020202020204" pitchFamily="34" charset="0"/>
              </a:rPr>
              <a:t> </a:t>
            </a:r>
            <a:r>
              <a:rPr lang="fr-FR" sz="1400" dirty="0">
                <a:latin typeface="Arial" panose="020B0604020202020204" pitchFamily="34" charset="0"/>
                <a:hlinkClick r:id="rId22"/>
              </a:rPr>
              <a:t>d'un</a:t>
            </a:r>
            <a:r>
              <a:rPr lang="fr-FR" sz="1400" dirty="0">
                <a:latin typeface="Arial" panose="020B0604020202020204" pitchFamily="34" charset="0"/>
              </a:rPr>
              <a:t> </a:t>
            </a:r>
            <a:r>
              <a:rPr lang="fr-FR" sz="1400" dirty="0">
                <a:latin typeface="Arial" panose="020B0604020202020204" pitchFamily="34" charset="0"/>
                <a:hlinkClick r:id="rId23"/>
              </a:rPr>
              <a:t>élément</a:t>
            </a:r>
            <a:r>
              <a:rPr lang="fr-FR" sz="1400" dirty="0">
                <a:latin typeface="Arial" panose="020B0604020202020204" pitchFamily="34" charset="0"/>
              </a:rPr>
              <a:t> </a:t>
            </a:r>
            <a:r>
              <a:rPr lang="fr-FR" sz="1400" dirty="0">
                <a:latin typeface="Arial" panose="020B0604020202020204" pitchFamily="34" charset="0"/>
                <a:hlinkClick r:id="rId24"/>
              </a:rPr>
              <a:t>contraire</a:t>
            </a:r>
            <a:r>
              <a:rPr lang="fr-FR" sz="1400" dirty="0">
                <a:latin typeface="Arial" panose="020B0604020202020204" pitchFamily="34" charset="0"/>
              </a:rPr>
              <a:t> </a:t>
            </a:r>
            <a:r>
              <a:rPr lang="fr-FR" sz="1400" dirty="0">
                <a:latin typeface="Arial" panose="020B0604020202020204" pitchFamily="34" charset="0"/>
                <a:hlinkClick r:id="rId25"/>
              </a:rPr>
              <a:t>à</a:t>
            </a:r>
            <a:r>
              <a:rPr lang="fr-FR" sz="1400" dirty="0">
                <a:latin typeface="Arial" panose="020B0604020202020204" pitchFamily="34" charset="0"/>
              </a:rPr>
              <a:t> </a:t>
            </a:r>
            <a:r>
              <a:rPr lang="fr-FR" sz="1400" dirty="0">
                <a:latin typeface="Arial" panose="020B0604020202020204" pitchFamily="34" charset="0"/>
                <a:hlinkClick r:id="rId26"/>
              </a:rPr>
              <a:t>la</a:t>
            </a:r>
            <a:r>
              <a:rPr lang="fr-FR" sz="1400" dirty="0">
                <a:latin typeface="Arial" panose="020B0604020202020204" pitchFamily="34" charset="0"/>
              </a:rPr>
              <a:t> </a:t>
            </a:r>
            <a:r>
              <a:rPr lang="fr-FR" sz="1400" dirty="0">
                <a:latin typeface="Arial" panose="020B0604020202020204" pitchFamily="34" charset="0"/>
                <a:hlinkClick r:id="rId27"/>
              </a:rPr>
              <a:t>raison</a:t>
            </a:r>
            <a:r>
              <a:rPr lang="fr-FR" sz="1400" dirty="0">
                <a:latin typeface="Arial" panose="020B0604020202020204" pitchFamily="34" charset="0"/>
              </a:rPr>
              <a:t>.</a:t>
            </a:r>
            <a:endParaRPr lang="fr-FR" altLang="fr-FR" sz="1400" dirty="0">
              <a:latin typeface="Arial" panose="020B0604020202020204" pitchFamily="34" charset="0"/>
            </a:endParaRPr>
          </a:p>
          <a:p>
            <a:pPr algn="just" eaLnBrk="1" hangingPunct="1">
              <a:spcBef>
                <a:spcPct val="0"/>
              </a:spcBef>
              <a:buFontTx/>
              <a:buNone/>
              <a:defRPr/>
            </a:pPr>
            <a:r>
              <a:rPr lang="fr-FR" altLang="fr-FR" sz="1400" b="1" i="1" dirty="0">
                <a:solidFill>
                  <a:schemeClr val="accent3">
                    <a:lumMod val="50000"/>
                  </a:schemeClr>
                </a:solidFill>
                <a:latin typeface="Arial" panose="020B0604020202020204" pitchFamily="34" charset="0"/>
              </a:rPr>
              <a:t>Intimidation</a:t>
            </a:r>
            <a:r>
              <a:rPr lang="fr-FR" altLang="fr-FR" sz="1400" dirty="0">
                <a:solidFill>
                  <a:schemeClr val="accent3">
                    <a:lumMod val="50000"/>
                  </a:schemeClr>
                </a:solidFill>
                <a:latin typeface="Arial" panose="020B0604020202020204" pitchFamily="34" charset="0"/>
              </a:rPr>
              <a:t> : action de </a:t>
            </a:r>
            <a:r>
              <a:rPr lang="fr-FR" altLang="fr-FR" sz="1400" dirty="0">
                <a:solidFill>
                  <a:schemeClr val="accent3">
                    <a:lumMod val="50000"/>
                  </a:schemeClr>
                </a:solidFill>
                <a:latin typeface="Arial" panose="020B0604020202020204" pitchFamily="34" charset="0"/>
                <a:hlinkClick r:id="rId28" tooltip="troubler"/>
              </a:rPr>
              <a:t>Troubler</a:t>
            </a:r>
            <a:r>
              <a:rPr lang="fr-FR" altLang="fr-FR" sz="1400" dirty="0">
                <a:solidFill>
                  <a:schemeClr val="accent3">
                    <a:lumMod val="50000"/>
                  </a:schemeClr>
                </a:solidFill>
                <a:latin typeface="Arial" panose="020B0604020202020204" pitchFamily="34" charset="0"/>
              </a:rPr>
              <a:t> quelqu’un en lui </a:t>
            </a:r>
            <a:r>
              <a:rPr lang="fr-FR" altLang="fr-FR" sz="1400" dirty="0">
                <a:solidFill>
                  <a:schemeClr val="accent3">
                    <a:lumMod val="50000"/>
                  </a:schemeClr>
                </a:solidFill>
                <a:latin typeface="Arial" panose="020B0604020202020204" pitchFamily="34" charset="0"/>
                <a:hlinkClick r:id="rId29" tooltip="causer"/>
              </a:rPr>
              <a:t>causant</a:t>
            </a:r>
            <a:r>
              <a:rPr lang="fr-FR" altLang="fr-FR" sz="1400" dirty="0">
                <a:solidFill>
                  <a:schemeClr val="accent3">
                    <a:lumMod val="50000"/>
                  </a:schemeClr>
                </a:solidFill>
                <a:latin typeface="Arial" panose="020B0604020202020204" pitchFamily="34" charset="0"/>
              </a:rPr>
              <a:t> de la </a:t>
            </a:r>
            <a:r>
              <a:rPr lang="fr-FR" altLang="fr-FR" sz="1400" dirty="0">
                <a:solidFill>
                  <a:schemeClr val="accent3">
                    <a:lumMod val="50000"/>
                  </a:schemeClr>
                </a:solidFill>
                <a:latin typeface="Arial" panose="020B0604020202020204" pitchFamily="34" charset="0"/>
                <a:hlinkClick r:id="rId30" tooltip="crainte"/>
              </a:rPr>
              <a:t>crainte</a:t>
            </a:r>
            <a:r>
              <a:rPr lang="fr-FR" altLang="fr-FR" sz="1400" dirty="0">
                <a:solidFill>
                  <a:schemeClr val="accent3">
                    <a:lumMod val="50000"/>
                  </a:schemeClr>
                </a:solidFill>
                <a:latin typeface="Arial" panose="020B0604020202020204" pitchFamily="34" charset="0"/>
              </a:rPr>
              <a:t>, de l’</a:t>
            </a:r>
            <a:r>
              <a:rPr lang="fr-FR" altLang="fr-FR" sz="1400" dirty="0">
                <a:solidFill>
                  <a:schemeClr val="accent3">
                    <a:lumMod val="50000"/>
                  </a:schemeClr>
                </a:solidFill>
                <a:latin typeface="Arial" panose="020B0604020202020204" pitchFamily="34" charset="0"/>
                <a:hlinkClick r:id="rId31" tooltip="appréhension"/>
              </a:rPr>
              <a:t>appréhension</a:t>
            </a:r>
            <a:r>
              <a:rPr lang="fr-FR" altLang="fr-FR" sz="1400" dirty="0">
                <a:solidFill>
                  <a:schemeClr val="accent3">
                    <a:lumMod val="50000"/>
                  </a:schemeClr>
                </a:solidFill>
                <a:latin typeface="Arial" panose="020B0604020202020204" pitchFamily="34" charset="0"/>
              </a:rPr>
              <a:t> (voir menace).</a:t>
            </a:r>
          </a:p>
          <a:p>
            <a:pPr algn="just" eaLnBrk="1" hangingPunct="1">
              <a:spcBef>
                <a:spcPct val="0"/>
              </a:spcBef>
              <a:buFont typeface="Arial" panose="020B0604020202020204" pitchFamily="34" charset="0"/>
              <a:buNone/>
              <a:defRPr/>
            </a:pPr>
            <a:r>
              <a:rPr lang="fr-FR" altLang="fr-FR" sz="1400" b="1" i="1" dirty="0">
                <a:solidFill>
                  <a:schemeClr val="accent3">
                    <a:lumMod val="50000"/>
                  </a:schemeClr>
                </a:solidFill>
                <a:latin typeface="Arial" panose="020B0604020202020204" pitchFamily="34" charset="0"/>
              </a:rPr>
              <a:t>Irresponsable</a:t>
            </a:r>
            <a:r>
              <a:rPr lang="fr-FR" altLang="fr-FR" sz="1400" dirty="0">
                <a:solidFill>
                  <a:schemeClr val="accent3">
                    <a:lumMod val="50000"/>
                  </a:schemeClr>
                </a:solidFill>
                <a:latin typeface="Arial" panose="020B0604020202020204" pitchFamily="34" charset="0"/>
              </a:rPr>
              <a:t> : a) Qui n’assume pas ses responsabilités, qui cause du tort sans s’en inquiéter. b) Qui n’a pas à </a:t>
            </a:r>
            <a:r>
              <a:rPr lang="fr-FR" altLang="fr-FR" sz="1400" dirty="0">
                <a:solidFill>
                  <a:schemeClr val="accent3">
                    <a:lumMod val="50000"/>
                  </a:schemeClr>
                </a:solidFill>
                <a:latin typeface="Arial" panose="020B0604020202020204" pitchFamily="34" charset="0"/>
                <a:hlinkClick r:id="rId32" tooltip="répondre"/>
              </a:rPr>
              <a:t>répondre</a:t>
            </a:r>
            <a:r>
              <a:rPr lang="fr-FR" altLang="fr-FR" sz="1400" dirty="0">
                <a:solidFill>
                  <a:schemeClr val="accent3">
                    <a:lumMod val="50000"/>
                  </a:schemeClr>
                </a:solidFill>
                <a:latin typeface="Arial" panose="020B0604020202020204" pitchFamily="34" charset="0"/>
              </a:rPr>
              <a:t> de ses </a:t>
            </a:r>
            <a:r>
              <a:rPr lang="fr-FR" altLang="fr-FR" sz="1400" dirty="0">
                <a:solidFill>
                  <a:schemeClr val="accent3">
                    <a:lumMod val="50000"/>
                  </a:schemeClr>
                </a:solidFill>
                <a:latin typeface="Arial" panose="020B0604020202020204" pitchFamily="34" charset="0"/>
                <a:hlinkClick r:id="rId33" tooltip="acte"/>
              </a:rPr>
              <a:t>actes</a:t>
            </a:r>
            <a:r>
              <a:rPr lang="fr-FR" altLang="fr-FR" sz="1400" dirty="0">
                <a:solidFill>
                  <a:schemeClr val="accent3">
                    <a:lumMod val="50000"/>
                  </a:schemeClr>
                </a:solidFill>
                <a:latin typeface="Arial" panose="020B0604020202020204" pitchFamily="34" charset="0"/>
              </a:rPr>
              <a:t>.</a:t>
            </a:r>
          </a:p>
          <a:p>
            <a:pPr algn="just">
              <a:buFont typeface="Arial" panose="020B0604020202020204" pitchFamily="34" charset="0"/>
              <a:buNone/>
              <a:defRPr/>
            </a:pPr>
            <a:r>
              <a:rPr lang="fr-FR" altLang="fr-FR" sz="1400" b="1" i="1" dirty="0">
                <a:latin typeface="Arial" panose="020B0604020202020204" pitchFamily="34" charset="0"/>
              </a:rPr>
              <a:t>Irresponsabilité</a:t>
            </a:r>
            <a:r>
              <a:rPr lang="fr-FR" altLang="fr-FR" sz="1400" dirty="0">
                <a:latin typeface="Arial" panose="020B0604020202020204" pitchFamily="34" charset="0"/>
              </a:rPr>
              <a:t> : a) État de quelqu'un qui n'est pas </a:t>
            </a:r>
            <a:r>
              <a:rPr lang="fr-FR" altLang="fr-FR" sz="1400" u="sng" dirty="0">
                <a:latin typeface="Arial" panose="020B0604020202020204" pitchFamily="34" charset="0"/>
                <a:hlinkClick r:id="rId34"/>
              </a:rPr>
              <a:t>responsable</a:t>
            </a:r>
            <a:r>
              <a:rPr lang="fr-FR" altLang="fr-FR" sz="1400" dirty="0">
                <a:latin typeface="Arial" panose="020B0604020202020204" pitchFamily="34" charset="0"/>
              </a:rPr>
              <a:t> : </a:t>
            </a:r>
            <a:r>
              <a:rPr lang="fr-FR" altLang="fr-FR" sz="1400" i="1" dirty="0">
                <a:latin typeface="Arial" panose="020B0604020202020204" pitchFamily="34" charset="0"/>
              </a:rPr>
              <a:t>Plaider l'irresponsabilité d'un accusé.</a:t>
            </a:r>
            <a:r>
              <a:rPr lang="fr-FR" altLang="fr-FR" sz="1400" dirty="0">
                <a:latin typeface="Arial" panose="020B0604020202020204" pitchFamily="34" charset="0"/>
              </a:rPr>
              <a:t> b) Caractère de quelqu'un qui agit à la légère : </a:t>
            </a:r>
            <a:r>
              <a:rPr lang="fr-FR" altLang="fr-FR" sz="1400" i="1" dirty="0">
                <a:latin typeface="Arial" panose="020B0604020202020204" pitchFamily="34" charset="0"/>
              </a:rPr>
              <a:t>Agir avec une totale irresponsabilité. </a:t>
            </a:r>
            <a:r>
              <a:rPr lang="fr-FR" altLang="fr-FR" sz="1400" dirty="0">
                <a:latin typeface="Arial" panose="020B0604020202020204" pitchFamily="34" charset="0"/>
              </a:rPr>
              <a:t>c) Privilège en vertu duquel le chef de l'État échappe à tout contrôle parlementaire ou juridictionnel pour ses actes accomplis dans l'exercice de ses fonctions, hormis cas exceptionnel prévu par la Constitution. Le « corrompu » ne veut pas ou ne « peut » pas répondre de ses actes devant la </a:t>
            </a:r>
            <a:r>
              <a:rPr lang="fr-FR" altLang="fr-FR" sz="1400" u="sng" dirty="0">
                <a:latin typeface="Arial" panose="020B0604020202020204" pitchFamily="34" charset="0"/>
                <a:hlinkClick r:id="rId35"/>
              </a:rPr>
              <a:t>loi</a:t>
            </a:r>
            <a:r>
              <a:rPr lang="fr-FR" altLang="fr-FR" sz="1400" dirty="0">
                <a:latin typeface="Arial" panose="020B0604020202020204" pitchFamily="34" charset="0"/>
              </a:rPr>
              <a:t> ou la </a:t>
            </a:r>
            <a:r>
              <a:rPr lang="fr-FR" altLang="fr-FR" sz="1400" u="sng" dirty="0">
                <a:latin typeface="Arial" panose="020B0604020202020204" pitchFamily="34" charset="0"/>
                <a:hlinkClick r:id="rId36"/>
              </a:rPr>
              <a:t>morale</a:t>
            </a:r>
            <a:r>
              <a:rPr lang="fr-FR" altLang="fr-FR" sz="1400" dirty="0">
                <a:latin typeface="Arial" panose="020B0604020202020204" pitchFamily="34" charset="0"/>
              </a:rPr>
              <a:t>.</a:t>
            </a:r>
          </a:p>
          <a:p>
            <a:pPr algn="just">
              <a:buFont typeface="Arial" panose="020B0604020202020204" pitchFamily="34" charset="0"/>
              <a:buNone/>
              <a:defRPr/>
            </a:pPr>
            <a:r>
              <a:rPr lang="fr-FR" altLang="fr-FR" sz="1400" b="1" i="1" dirty="0">
                <a:latin typeface="Arial" panose="020B0604020202020204" pitchFamily="34" charset="0"/>
              </a:rPr>
              <a:t>Keynésianisme</a:t>
            </a:r>
            <a:r>
              <a:rPr lang="fr-FR" altLang="fr-FR" sz="1400" dirty="0">
                <a:latin typeface="Arial" panose="020B0604020202020204" pitchFamily="34" charset="0"/>
              </a:rPr>
              <a:t> (Economie) : courant économique créé par John Maynard Keynes qui estime que l'économie doit être soutenue par le monde politique et notamment en matière de création d'emplois. Le keynésianisme souhaite l'intervention de l'Etat dans le monde économique et la régulation des marchés</a:t>
            </a:r>
            <a:r>
              <a:rPr lang="fr-FR" altLang="fr-FR" sz="1200" dirty="0">
                <a:latin typeface="Arial" panose="020B0604020202020204" pitchFamily="34" charset="0"/>
              </a:rPr>
              <a:t>. </a:t>
            </a:r>
          </a:p>
          <a:p>
            <a:pPr algn="just">
              <a:buFont typeface="Arial" panose="020B0604020202020204" pitchFamily="34" charset="0"/>
              <a:buNone/>
              <a:defRPr/>
            </a:pPr>
            <a:r>
              <a:rPr lang="fr-FR" altLang="fr-FR" sz="1000" dirty="0">
                <a:latin typeface="Arial" panose="020B0604020202020204" pitchFamily="34" charset="0"/>
              </a:rPr>
              <a:t>(voir aussi </a:t>
            </a:r>
            <a:r>
              <a:rPr lang="fr-FR" altLang="fr-FR" sz="1000" i="1" dirty="0">
                <a:latin typeface="Arial" panose="020B0604020202020204" pitchFamily="34" charset="0"/>
              </a:rPr>
              <a:t>Ecole de Chicago</a:t>
            </a:r>
            <a:r>
              <a:rPr lang="fr-FR" altLang="fr-FR" sz="1000" dirty="0">
                <a:latin typeface="Arial" panose="020B0604020202020204" pitchFamily="34" charset="0"/>
              </a:rPr>
              <a:t>). Source : </a:t>
            </a:r>
            <a:r>
              <a:rPr lang="fr-FR" altLang="fr-FR" sz="1000" dirty="0">
                <a:latin typeface="Arial" panose="020B0604020202020204" pitchFamily="34" charset="0"/>
                <a:hlinkClick r:id="rId37"/>
              </a:rPr>
              <a:t>http://www.linternaute.com/dictionnaire/fr/definition/keynesianisme</a:t>
            </a:r>
            <a:endParaRPr lang="fr-FR" altLang="fr-FR" sz="1000" dirty="0">
              <a:latin typeface="Arial" panose="020B0604020202020204" pitchFamily="34" charset="0"/>
            </a:endParaRPr>
          </a:p>
        </p:txBody>
      </p:sp>
      <p:sp>
        <p:nvSpPr>
          <p:cNvPr id="218117" name="Rectangle 4"/>
          <p:cNvSpPr>
            <a:spLocks noChangeArrowheads="1"/>
          </p:cNvSpPr>
          <p:nvPr/>
        </p:nvSpPr>
        <p:spPr bwMode="auto">
          <a:xfrm>
            <a:off x="182563" y="201613"/>
            <a:ext cx="3471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A3. Annexes : Lexique</a:t>
            </a:r>
            <a:r>
              <a:rPr lang="fr-FR" altLang="fr-FR" sz="1800">
                <a:latin typeface="Arial" panose="020B0604020202020204" pitchFamily="34" charset="0"/>
              </a:rPr>
              <a:t> (suite) :</a:t>
            </a:r>
          </a:p>
        </p:txBody>
      </p:sp>
      <p:pic>
        <p:nvPicPr>
          <p:cNvPr id="2" name="Image 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639632" y="5399139"/>
            <a:ext cx="2305050" cy="1371600"/>
          </a:xfrm>
          <a:prstGeom prst="rect">
            <a:avLst/>
          </a:prstGeom>
        </p:spPr>
      </p:pic>
      <p:pic>
        <p:nvPicPr>
          <p:cNvPr id="2050" name="Picture 2" descr="D:\Users\blisan\Pictures\corruption-images\images17.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228185" y="5372547"/>
            <a:ext cx="2849141" cy="1424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
          <p:cNvSpPr>
            <a:spLocks noChangeArrowheads="1"/>
          </p:cNvSpPr>
          <p:nvPr/>
        </p:nvSpPr>
        <p:spPr bwMode="auto">
          <a:xfrm>
            <a:off x="3635376"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19139" name="Espace réservé du numéro de diapositive 2"/>
          <p:cNvSpPr>
            <a:spLocks noGrp="1"/>
          </p:cNvSpPr>
          <p:nvPr>
            <p:ph type="sldNum" sz="quarter" idx="12"/>
          </p:nvPr>
        </p:nvSpPr>
        <p:spPr bwMode="auto">
          <a:xfrm>
            <a:off x="2508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1F488E4-3363-4E53-89C6-7AA5BA5C5591}" type="slidenum">
              <a:rPr lang="fr-FR" altLang="fr-FR" sz="1200" smtClean="0">
                <a:solidFill>
                  <a:srgbClr val="898989"/>
                </a:solidFill>
              </a:rPr>
              <a:pPr>
                <a:spcBef>
                  <a:spcPct val="0"/>
                </a:spcBef>
                <a:buFontTx/>
                <a:buNone/>
              </a:pPr>
              <a:t>263</a:t>
            </a:fld>
            <a:endParaRPr lang="fr-FR" altLang="fr-FR" sz="1200">
              <a:solidFill>
                <a:srgbClr val="898989"/>
              </a:solidFill>
            </a:endParaRPr>
          </a:p>
        </p:txBody>
      </p:sp>
      <p:sp>
        <p:nvSpPr>
          <p:cNvPr id="5" name="Text Box 4"/>
          <p:cNvSpPr txBox="1">
            <a:spLocks noChangeArrowheads="1"/>
          </p:cNvSpPr>
          <p:nvPr/>
        </p:nvSpPr>
        <p:spPr bwMode="auto">
          <a:xfrm>
            <a:off x="107952" y="457202"/>
            <a:ext cx="8856663" cy="4247317"/>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eaLnBrk="1" hangingPunct="1">
              <a:defRPr/>
            </a:pPr>
            <a:endParaRPr lang="fr-FR" sz="1400" b="1" i="1" dirty="0">
              <a:latin typeface="Arial" charset="0"/>
              <a:cs typeface="Arial" charset="0"/>
            </a:endParaRPr>
          </a:p>
          <a:p>
            <a:pPr algn="just" eaLnBrk="1" hangingPunct="1">
              <a:defRPr/>
            </a:pPr>
            <a:r>
              <a:rPr lang="fr-FR" altLang="fr-FR" sz="1400" b="1" i="1" dirty="0" err="1"/>
              <a:t>Kleptocratie</a:t>
            </a:r>
            <a:r>
              <a:rPr lang="fr-FR" altLang="fr-FR" sz="1400" dirty="0"/>
              <a:t> : terme péjoratif désignant un </a:t>
            </a:r>
            <a:r>
              <a:rPr lang="fr-FR" altLang="fr-FR" sz="1400" dirty="0">
                <a:hlinkClick r:id="rId2" tooltip="Système politique"/>
              </a:rPr>
              <a:t>système politique</a:t>
            </a:r>
            <a:r>
              <a:rPr lang="fr-FR" altLang="fr-FR" sz="1400" dirty="0"/>
              <a:t> où une ou des personnes à la tête d'un pays pratiquant à une très grande échelle la </a:t>
            </a:r>
            <a:r>
              <a:rPr lang="fr-FR" altLang="fr-FR" sz="1400" dirty="0">
                <a:hlinkClick r:id="rId3" tooltip="Corruption"/>
              </a:rPr>
              <a:t>corruption</a:t>
            </a:r>
            <a:r>
              <a:rPr lang="fr-FR" altLang="fr-FR" sz="1400" dirty="0"/>
              <a:t> (par exemple, le régime nazi). Généralement, ces personnes pratiquent le </a:t>
            </a:r>
            <a:r>
              <a:rPr lang="fr-FR" altLang="fr-FR" sz="1400" dirty="0">
                <a:hlinkClick r:id="rId4" tooltip="Blanchiment d'argent"/>
              </a:rPr>
              <a:t>blanchiment d'argent</a:t>
            </a:r>
            <a:r>
              <a:rPr lang="fr-FR" altLang="fr-FR" sz="1400" dirty="0"/>
              <a:t>, de manière à dissimuler l'origine de leur richesse.</a:t>
            </a:r>
          </a:p>
          <a:p>
            <a:pPr algn="just" eaLnBrk="1" hangingPunct="1">
              <a:defRPr/>
            </a:pPr>
            <a:r>
              <a:rPr lang="fr-FR" altLang="fr-FR" sz="1400" b="1" i="1" dirty="0"/>
              <a:t>Lâcheté</a:t>
            </a:r>
            <a:r>
              <a:rPr lang="fr-FR" altLang="fr-FR" sz="1400" dirty="0"/>
              <a:t> : a) </a:t>
            </a:r>
            <a:r>
              <a:rPr lang="fr-FR" sz="1400" dirty="0"/>
              <a:t>Manque de courage, d'énergie morale, de fermeté : </a:t>
            </a:r>
            <a:r>
              <a:rPr lang="fr-FR" sz="1400" i="1" dirty="0"/>
              <a:t>Se taire par lâcheté devant une injustice.</a:t>
            </a:r>
            <a:r>
              <a:rPr lang="fr-FR" sz="1400" dirty="0"/>
              <a:t> d) Manque de courage devant le danger : </a:t>
            </a:r>
            <a:r>
              <a:rPr lang="fr-FR" sz="1400" i="1" dirty="0"/>
              <a:t>Fuir par lâcheté devant l'ennemi.</a:t>
            </a:r>
            <a:r>
              <a:rPr lang="fr-FR" sz="1400" dirty="0"/>
              <a:t> c) Disposition d'esprit qui pousse à nuire à quelqu'un qui ne peut se défendre; action indigne : </a:t>
            </a:r>
            <a:r>
              <a:rPr lang="fr-FR" sz="1400" i="1" dirty="0"/>
              <a:t>la lâcheté de trahir un ami </a:t>
            </a:r>
            <a:r>
              <a:rPr lang="fr-FR" sz="1400" dirty="0"/>
              <a:t>(source : Larousse). Les dictatures reposent le plus souvent sur la lâcheté des êtres humains vivant dans la dictature.</a:t>
            </a:r>
          </a:p>
          <a:p>
            <a:pPr algn="just" eaLnBrk="1" hangingPunct="1">
              <a:defRPr/>
            </a:pPr>
            <a:r>
              <a:rPr lang="fr-FR" sz="1400" b="1" i="1" dirty="0"/>
              <a:t>Laissez-faire</a:t>
            </a:r>
            <a:r>
              <a:rPr lang="fr-FR" sz="1400" dirty="0"/>
              <a:t> : </a:t>
            </a:r>
            <a:r>
              <a:rPr lang="fr-FR" sz="1400" i="1" dirty="0"/>
              <a:t>(économie) </a:t>
            </a:r>
            <a:r>
              <a:rPr lang="fr-FR" sz="1400" dirty="0"/>
              <a:t>Concernant les systèmes politiques ou économiques, le laissez-faire est une doctrine de non-ingérence. Les gouvernements, adhérant à cette doctrine, appliquent peu ou pas de restrictions économiques sur le commerce ou les transactions, peu ou pas de taxes et droits de douane et peu de restrictions sur les entreprises. Ils appliquent moins de contrôles sur la production, l'achat, la vente, la négociation et les financements. Il favorise clairement le marché libre. Les gens qui croient en un laisser-faire économique absolu , ou à l’absence de réglementation par le gouvernement, sont parfois appelés « anarchistes économiques ». Ils pensent qu’il ne faut appliquer aucun contrôle. "</a:t>
            </a:r>
            <a:r>
              <a:rPr lang="fr-FR" sz="1400" i="1" dirty="0"/>
              <a:t>Le marché va travailler</a:t>
            </a:r>
            <a:r>
              <a:rPr lang="fr-FR" sz="1400" dirty="0"/>
              <a:t>" est leur devise. </a:t>
            </a:r>
            <a:r>
              <a:rPr lang="fr-FR" sz="1400" i="1" dirty="0"/>
              <a:t>Ses opposants et même la plupart des gens qui souscrivent au modèle du laissez-faire économique estiment maintenant que certains contrôles ou règlements sont nécessaires, ne serait-ce que pour éviter les monopoles, la corruption et autres abus.</a:t>
            </a:r>
            <a:r>
              <a:rPr lang="fr-FR" sz="1200" i="1" dirty="0"/>
              <a:t> </a:t>
            </a:r>
            <a:r>
              <a:rPr lang="fr-FR" sz="1200" dirty="0"/>
              <a:t>Source : </a:t>
            </a:r>
            <a:r>
              <a:rPr lang="fr-FR" sz="1200" dirty="0">
                <a:hlinkClick r:id="rId5"/>
              </a:rPr>
              <a:t>http://www.wisegeek.com/what-is-laissez-faire.htm</a:t>
            </a:r>
            <a:r>
              <a:rPr lang="fr-FR" sz="1200" dirty="0"/>
              <a:t> </a:t>
            </a:r>
            <a:endParaRPr lang="fr-FR" sz="1400" dirty="0"/>
          </a:p>
        </p:txBody>
      </p:sp>
      <p:pic>
        <p:nvPicPr>
          <p:cNvPr id="219141" name="Image 4" descr="images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20639"/>
            <a:ext cx="1331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6525" y="4668839"/>
            <a:ext cx="338455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3" name="Imag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08663" y="4673601"/>
            <a:ext cx="324485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Users\blisan\Pictures\corruption-images\brid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3256" y="5025042"/>
            <a:ext cx="1774627" cy="1365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
          <p:cNvSpPr>
            <a:spLocks noChangeArrowheads="1"/>
          </p:cNvSpPr>
          <p:nvPr/>
        </p:nvSpPr>
        <p:spPr bwMode="auto">
          <a:xfrm>
            <a:off x="3635376"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0163" name="Espace réservé du numéro de diapositive 2"/>
          <p:cNvSpPr>
            <a:spLocks noGrp="1"/>
          </p:cNvSpPr>
          <p:nvPr>
            <p:ph type="sldNum" sz="quarter" idx="12"/>
          </p:nvPr>
        </p:nvSpPr>
        <p:spPr bwMode="auto">
          <a:xfrm>
            <a:off x="2508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4E9BFFC-4D19-4720-8200-576C21DC5CA5}" type="slidenum">
              <a:rPr lang="fr-FR" altLang="fr-FR" sz="1200" smtClean="0">
                <a:solidFill>
                  <a:srgbClr val="898989"/>
                </a:solidFill>
              </a:rPr>
              <a:pPr>
                <a:spcBef>
                  <a:spcPct val="0"/>
                </a:spcBef>
                <a:buFontTx/>
                <a:buNone/>
              </a:pPr>
              <a:t>264</a:t>
            </a:fld>
            <a:endParaRPr lang="fr-FR" altLang="fr-FR" sz="1200">
              <a:solidFill>
                <a:srgbClr val="898989"/>
              </a:solidFill>
            </a:endParaRPr>
          </a:p>
        </p:txBody>
      </p:sp>
      <p:sp>
        <p:nvSpPr>
          <p:cNvPr id="5" name="Text Box 4"/>
          <p:cNvSpPr txBox="1">
            <a:spLocks noChangeArrowheads="1"/>
          </p:cNvSpPr>
          <p:nvPr/>
        </p:nvSpPr>
        <p:spPr bwMode="auto">
          <a:xfrm>
            <a:off x="107952" y="457202"/>
            <a:ext cx="8856663" cy="2954655"/>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eaLnBrk="1" hangingPunct="1">
              <a:defRPr/>
            </a:pPr>
            <a:endParaRPr lang="fr-FR" sz="1400" b="1" i="1" dirty="0">
              <a:latin typeface="Arial" charset="0"/>
              <a:cs typeface="Arial" charset="0"/>
            </a:endParaRPr>
          </a:p>
          <a:p>
            <a:pPr algn="just" eaLnBrk="1" hangingPunct="1">
              <a:defRPr/>
            </a:pPr>
            <a:r>
              <a:rPr lang="fr-FR" sz="1400" b="1" i="1" dirty="0">
                <a:solidFill>
                  <a:schemeClr val="accent3">
                    <a:lumMod val="50000"/>
                  </a:schemeClr>
                </a:solidFill>
              </a:rPr>
              <a:t>Lanceur d'alerte </a:t>
            </a:r>
            <a:r>
              <a:rPr lang="fr-FR" sz="1400" dirty="0">
                <a:solidFill>
                  <a:schemeClr val="accent3">
                    <a:lumMod val="50000"/>
                  </a:schemeClr>
                </a:solidFill>
              </a:rPr>
              <a:t>: personne ou un groupe estimant avoir découvert des éléments qu'il considère comme menaçants pour l'homme, sa santé, la société, la démocratie, l'économie ou l'environnement … et qui de manière désintéressée décide de les porter à la connaissance d'instances officielles, d'associations ou de médias, parfois contre l'avis de sa hiérarchie ou des autorités. </a:t>
            </a:r>
            <a:r>
              <a:rPr lang="fr-FR" sz="1200" dirty="0">
                <a:solidFill>
                  <a:schemeClr val="accent3">
                    <a:lumMod val="50000"/>
                  </a:schemeClr>
                </a:solidFill>
              </a:rPr>
              <a:t>Source </a:t>
            </a:r>
            <a:r>
              <a:rPr lang="fr-FR" sz="1200" dirty="0"/>
              <a:t>: </a:t>
            </a:r>
            <a:r>
              <a:rPr lang="fr-FR" sz="1200" dirty="0">
                <a:hlinkClick r:id="rId2"/>
              </a:rPr>
              <a:t>http://fr.wikipedia.org/wiki/Lanceur_d%27alerte</a:t>
            </a:r>
            <a:r>
              <a:rPr lang="fr-FR" sz="1200" dirty="0"/>
              <a:t> </a:t>
            </a:r>
            <a:endParaRPr lang="fr-FR" sz="1400" dirty="0"/>
          </a:p>
          <a:p>
            <a:pPr algn="just" eaLnBrk="1" hangingPunct="1">
              <a:defRPr/>
            </a:pPr>
            <a:r>
              <a:rPr lang="fr-FR" sz="1400" b="1" i="1" dirty="0"/>
              <a:t>Langue de bois </a:t>
            </a:r>
            <a:r>
              <a:rPr lang="fr-FR" sz="1400" dirty="0"/>
              <a:t>(°)</a:t>
            </a:r>
            <a:r>
              <a:rPr lang="fr-FR" sz="1400" b="1" i="1" dirty="0"/>
              <a:t> </a:t>
            </a:r>
            <a:r>
              <a:rPr lang="fr-FR" sz="1400" dirty="0"/>
              <a:t>: Artifice </a:t>
            </a:r>
            <a:r>
              <a:rPr lang="fr-FR" sz="1400" dirty="0">
                <a:hlinkClick r:id="rId3" tooltip="rhétorique"/>
              </a:rPr>
              <a:t>rhétorique</a:t>
            </a:r>
            <a:r>
              <a:rPr lang="fr-FR" sz="1400" dirty="0"/>
              <a:t>, </a:t>
            </a:r>
            <a:r>
              <a:rPr lang="fr-FR" sz="1400" dirty="0">
                <a:hlinkClick r:id="rId4" tooltip="trope"/>
              </a:rPr>
              <a:t>trope</a:t>
            </a:r>
            <a:r>
              <a:rPr lang="fr-FR" sz="1400" dirty="0"/>
              <a:t> (ou </a:t>
            </a:r>
            <a:r>
              <a:rPr lang="fr-FR" sz="1400" dirty="0">
                <a:hlinkClick r:id="rId5" tooltip="figure"/>
              </a:rPr>
              <a:t>figure</a:t>
            </a:r>
            <a:r>
              <a:rPr lang="fr-FR" sz="1400" dirty="0"/>
              <a:t>) s'étendant à tout un </a:t>
            </a:r>
            <a:r>
              <a:rPr lang="fr-FR" sz="1400" dirty="0">
                <a:hlinkClick r:id="rId6" tooltip="énoncé"/>
              </a:rPr>
              <a:t>énoncé</a:t>
            </a:r>
            <a:r>
              <a:rPr lang="fr-FR" sz="1400" dirty="0"/>
              <a:t>, et qui vise à </a:t>
            </a:r>
            <a:r>
              <a:rPr lang="fr-FR" sz="1400" dirty="0">
                <a:hlinkClick r:id="rId7" tooltip="déguiser"/>
              </a:rPr>
              <a:t>travestir</a:t>
            </a:r>
            <a:r>
              <a:rPr lang="fr-FR" sz="1400" dirty="0"/>
              <a:t> la réalité, notamment au moyen d’</a:t>
            </a:r>
            <a:r>
              <a:rPr lang="fr-FR" sz="1400" dirty="0">
                <a:hlinkClick r:id="rId8" tooltip="euphémismes"/>
              </a:rPr>
              <a:t>euphémismes</a:t>
            </a:r>
            <a:r>
              <a:rPr lang="fr-FR" sz="1400" dirty="0"/>
              <a:t>. « </a:t>
            </a:r>
            <a:r>
              <a:rPr lang="fr-FR" sz="1400" i="1" dirty="0"/>
              <a:t>[…] phrases creuses, qui peuvent vouloir dire n’importe quoi et son contraire […] discours flou qui donne préséance à la forme et non au fond […] ».</a:t>
            </a:r>
          </a:p>
          <a:p>
            <a:pPr algn="just" eaLnBrk="1" hangingPunct="1">
              <a:defRPr/>
            </a:pPr>
            <a:r>
              <a:rPr lang="fr-FR" sz="1400" b="1" i="1" dirty="0"/>
              <a:t>Lavage de cerveau</a:t>
            </a:r>
            <a:r>
              <a:rPr lang="fr-FR" sz="1400" b="1" dirty="0"/>
              <a:t> </a:t>
            </a:r>
            <a:r>
              <a:rPr lang="fr-FR" sz="1400" dirty="0"/>
              <a:t>: a) </a:t>
            </a:r>
            <a:r>
              <a:rPr lang="fr-FR" sz="1400" dirty="0">
                <a:hlinkClick r:id="rId9" tooltip="mise en œuvre"/>
              </a:rPr>
              <a:t>Mise en œuvre</a:t>
            </a:r>
            <a:r>
              <a:rPr lang="fr-FR" sz="1400" dirty="0"/>
              <a:t> de procédés d’</a:t>
            </a:r>
            <a:r>
              <a:rPr lang="fr-FR" sz="1400" dirty="0">
                <a:hlinkClick r:id="rId10" tooltip="endoctrinement"/>
              </a:rPr>
              <a:t>endoctrinement</a:t>
            </a:r>
            <a:r>
              <a:rPr lang="fr-FR" sz="1400" dirty="0"/>
              <a:t>, employant le harcèlement ou la torture morale ou/et physique, afin d’obtenir, de la victime, une « conversion forcée » à des idées, à une religion ou à une doctrine. b) </a:t>
            </a:r>
            <a:r>
              <a:rPr lang="fr-FR" sz="1400" i="1" dirty="0"/>
              <a:t>(</a:t>
            </a:r>
            <a:r>
              <a:rPr lang="fr-FR" sz="1400" i="1" dirty="0">
                <a:hlinkClick r:id="rId11" tooltip="Annexe:Glossaire grammatical"/>
              </a:rPr>
              <a:t>Figuré</a:t>
            </a:r>
            <a:r>
              <a:rPr lang="fr-FR" sz="1400" i="1" dirty="0"/>
              <a:t>)</a:t>
            </a:r>
            <a:r>
              <a:rPr lang="fr-FR" sz="1400" dirty="0"/>
              <a:t> </a:t>
            </a:r>
            <a:r>
              <a:rPr lang="fr-FR" sz="1400" i="1" dirty="0"/>
              <a:t>(</a:t>
            </a:r>
            <a:r>
              <a:rPr lang="fr-FR" sz="1400" i="1" dirty="0">
                <a:hlinkClick r:id="rId11" tooltip="Annexe:Glossaire grammatical"/>
              </a:rPr>
              <a:t>Péjoratif</a:t>
            </a:r>
            <a:r>
              <a:rPr lang="fr-FR" sz="1400" i="1" dirty="0"/>
              <a:t>)</a:t>
            </a:r>
            <a:r>
              <a:rPr lang="fr-FR" sz="1400" dirty="0"/>
              <a:t> Intense </a:t>
            </a:r>
            <a:r>
              <a:rPr lang="fr-FR" sz="1400" dirty="0">
                <a:hlinkClick r:id="rId12" tooltip="propagande"/>
              </a:rPr>
              <a:t>propagande</a:t>
            </a:r>
            <a:r>
              <a:rPr lang="fr-FR" sz="1400" dirty="0"/>
              <a:t>, </a:t>
            </a:r>
            <a:r>
              <a:rPr lang="fr-FR" sz="1400" dirty="0">
                <a:hlinkClick r:id="rId13" tooltip="désinformation"/>
              </a:rPr>
              <a:t>désinformation</a:t>
            </a:r>
            <a:r>
              <a:rPr lang="fr-FR" sz="1400" dirty="0"/>
              <a:t> manipulatrice.</a:t>
            </a:r>
            <a:endParaRPr lang="fr-FR" sz="1400" i="1" dirty="0"/>
          </a:p>
          <a:p>
            <a:pPr algn="just" eaLnBrk="1" hangingPunct="1">
              <a:defRPr/>
            </a:pPr>
            <a:r>
              <a:rPr lang="fr-FR" sz="1400" b="1" i="1" dirty="0"/>
              <a:t>Légal</a:t>
            </a:r>
            <a:r>
              <a:rPr lang="fr-FR" sz="1400" i="1" dirty="0"/>
              <a:t> </a:t>
            </a:r>
            <a:r>
              <a:rPr lang="fr-FR" sz="1400" dirty="0"/>
              <a:t>: </a:t>
            </a:r>
            <a:r>
              <a:rPr lang="fr-FR" sz="1400" i="1" dirty="0"/>
              <a:t>(Droit)</a:t>
            </a:r>
            <a:r>
              <a:rPr lang="fr-FR" sz="1400" dirty="0"/>
              <a:t> </a:t>
            </a:r>
            <a:r>
              <a:rPr lang="fr-FR" sz="1400" dirty="0">
                <a:hlinkClick r:id="rId14" tooltip="permis"/>
              </a:rPr>
              <a:t>Permis</a:t>
            </a:r>
            <a:r>
              <a:rPr lang="fr-FR" sz="1400" dirty="0"/>
              <a:t> par la </a:t>
            </a:r>
            <a:r>
              <a:rPr lang="fr-FR" sz="1400" dirty="0">
                <a:hlinkClick r:id="rId15" tooltip="loi"/>
              </a:rPr>
              <a:t>loi</a:t>
            </a:r>
            <a:r>
              <a:rPr lang="fr-FR" sz="1400" dirty="0"/>
              <a:t>, conforme à la loi.</a:t>
            </a:r>
          </a:p>
        </p:txBody>
      </p:sp>
      <p:pic>
        <p:nvPicPr>
          <p:cNvPr id="220165" name="Image 4" descr="images3.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812088" y="-20639"/>
            <a:ext cx="1331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Image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63688" y="4941170"/>
            <a:ext cx="2340152" cy="128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7" name="Image 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483749" y="3424659"/>
            <a:ext cx="2159000" cy="327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8" name="Image 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32590" y="3382592"/>
            <a:ext cx="2232025"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9" name="ZoneTexte 1"/>
          <p:cNvSpPr txBox="1">
            <a:spLocks noChangeArrowheads="1"/>
          </p:cNvSpPr>
          <p:nvPr/>
        </p:nvSpPr>
        <p:spPr bwMode="auto">
          <a:xfrm>
            <a:off x="152870" y="6275314"/>
            <a:ext cx="4285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dirty="0">
                <a:latin typeface="Arial" panose="020B0604020202020204" pitchFamily="34" charset="0"/>
              </a:rPr>
              <a:t>Avec ça ! Au moins on cherchera plus pendant des heures sur les pages jaunes ! : Liste noire des paradis fiscaux </a:t>
            </a:r>
            <a:r>
              <a:rPr lang="fr-FR" altLang="fr-FR" sz="1200" dirty="0"/>
              <a:t>→</a:t>
            </a:r>
            <a:endParaRPr lang="fr-FR" altLang="fr-FR" sz="1200" dirty="0">
              <a:latin typeface="Arial" panose="020B0604020202020204" pitchFamily="34" charset="0"/>
            </a:endParaRPr>
          </a:p>
        </p:txBody>
      </p:sp>
      <p:sp>
        <p:nvSpPr>
          <p:cNvPr id="2" name="ZoneTexte 1"/>
          <p:cNvSpPr txBox="1"/>
          <p:nvPr/>
        </p:nvSpPr>
        <p:spPr>
          <a:xfrm>
            <a:off x="152870" y="3424659"/>
            <a:ext cx="4239002" cy="1631216"/>
          </a:xfrm>
          <a:prstGeom prst="rect">
            <a:avLst/>
          </a:prstGeom>
          <a:noFill/>
        </p:spPr>
        <p:txBody>
          <a:bodyPr wrap="square" rtlCol="0">
            <a:spAutoFit/>
          </a:bodyPr>
          <a:lstStyle/>
          <a:p>
            <a:pPr algn="just"/>
            <a:r>
              <a:rPr lang="fr-FR" sz="1000" dirty="0"/>
              <a:t>(°) Cette expression est apparue dans ce sens en </a:t>
            </a:r>
            <a:r>
              <a:rPr lang="fr-FR" sz="1000" dirty="0">
                <a:hlinkClick r:id="rId20" tooltip="France"/>
              </a:rPr>
              <a:t>France</a:t>
            </a:r>
            <a:r>
              <a:rPr lang="fr-FR" sz="1000" dirty="0"/>
              <a:t> au début des </a:t>
            </a:r>
            <a:r>
              <a:rPr lang="fr-FR" sz="1000" dirty="0">
                <a:hlinkClick r:id="rId21" tooltip="Années 1970"/>
              </a:rPr>
              <a:t>années 1970</a:t>
            </a:r>
            <a:r>
              <a:rPr lang="fr-FR" sz="1000" baseline="30000" dirty="0">
                <a:hlinkClick r:id="rId22"/>
              </a:rPr>
              <a:t>1</a:t>
            </a:r>
            <a:r>
              <a:rPr lang="fr-FR" sz="1000" dirty="0"/>
              <a:t> et s'est répandue dans les </a:t>
            </a:r>
            <a:r>
              <a:rPr lang="fr-FR" sz="1000" dirty="0">
                <a:hlinkClick r:id="rId23" tooltip="Années 1980"/>
              </a:rPr>
              <a:t>années 1980</a:t>
            </a:r>
            <a:r>
              <a:rPr lang="fr-FR" sz="1000" dirty="0"/>
              <a:t>. Elle serait un emprunt au russe par l'intermédiaire du polonais : avant la </a:t>
            </a:r>
            <a:r>
              <a:rPr lang="fr-FR" sz="1000" dirty="0">
                <a:hlinkClick r:id="rId24" tooltip="Révolution russe"/>
              </a:rPr>
              <a:t>Révolution russe</a:t>
            </a:r>
            <a:r>
              <a:rPr lang="fr-FR" sz="1000" dirty="0"/>
              <a:t>, les Russes se moquaient de l’administrative bureaucratique tsariste et sa « langue de chêne ». L’administration de la </a:t>
            </a:r>
            <a:r>
              <a:rPr lang="fr-FR" sz="1000" dirty="0">
                <a:hlinkClick r:id="rId25" tooltip="Russie bolchévique"/>
              </a:rPr>
              <a:t>Russie bolchévique</a:t>
            </a:r>
            <a:r>
              <a:rPr lang="fr-FR" sz="1000" dirty="0"/>
              <a:t> continue à utiliser un style très codifié qualifié aussi de « langue de chêne » puis progressivement de « langue de bois »</a:t>
            </a:r>
            <a:r>
              <a:rPr lang="fr-FR" sz="1000" baseline="30000" dirty="0">
                <a:hlinkClick r:id="rId22"/>
              </a:rPr>
              <a:t>2</a:t>
            </a:r>
            <a:r>
              <a:rPr lang="fr-FR" sz="1000" dirty="0"/>
              <a:t>. La locution transite par la </a:t>
            </a:r>
            <a:r>
              <a:rPr lang="fr-FR" sz="1000" dirty="0">
                <a:hlinkClick r:id="rId26" tooltip="Pologne"/>
              </a:rPr>
              <a:t>Pologne</a:t>
            </a:r>
            <a:r>
              <a:rPr lang="fr-FR" sz="1000" dirty="0"/>
              <a:t> pendant le mouvement </a:t>
            </a:r>
            <a:r>
              <a:rPr lang="fr-FR" sz="1000" dirty="0" err="1">
                <a:hlinkClick r:id="rId27" tooltip="Solidarność"/>
              </a:rPr>
              <a:t>Solidarność</a:t>
            </a:r>
            <a:r>
              <a:rPr lang="fr-FR" sz="1000" dirty="0"/>
              <a:t> qui perçoit la langue russe comme oppressive et est reprise par la presse française</a:t>
            </a:r>
            <a:r>
              <a:rPr lang="fr-FR" sz="1000" baseline="30000" dirty="0">
                <a:hlinkClick r:id="rId22"/>
              </a:rPr>
              <a:t>3</a:t>
            </a:r>
            <a:r>
              <a:rPr lang="fr-FR" sz="1000" dirty="0"/>
              <a:t>. source : </a:t>
            </a:r>
            <a:r>
              <a:rPr lang="fr-FR" sz="1000" dirty="0">
                <a:hlinkClick r:id="rId22"/>
              </a:rPr>
              <a:t>http://fr.wikipedia.org/wiki/Langue_de_bois</a:t>
            </a:r>
            <a:r>
              <a:rPr lang="fr-FR" sz="1000" dirty="0"/>
              <a:t>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ChangeArrowheads="1"/>
          </p:cNvSpPr>
          <p:nvPr/>
        </p:nvSpPr>
        <p:spPr bwMode="auto">
          <a:xfrm>
            <a:off x="3635376"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1187" name="Espace réservé du numéro de diapositive 2"/>
          <p:cNvSpPr>
            <a:spLocks noGrp="1"/>
          </p:cNvSpPr>
          <p:nvPr>
            <p:ph type="sldNum" sz="quarter" idx="12"/>
          </p:nvPr>
        </p:nvSpPr>
        <p:spPr bwMode="auto">
          <a:xfrm>
            <a:off x="107950" y="127000"/>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EB5EE26-1A46-47ED-AE36-65E6B33FDF37}" type="slidenum">
              <a:rPr lang="fr-FR" altLang="fr-FR" sz="1200" smtClean="0">
                <a:solidFill>
                  <a:srgbClr val="898989"/>
                </a:solidFill>
              </a:rPr>
              <a:pPr>
                <a:spcBef>
                  <a:spcPct val="0"/>
                </a:spcBef>
                <a:buFontTx/>
                <a:buNone/>
              </a:pPr>
              <a:t>265</a:t>
            </a:fld>
            <a:endParaRPr lang="fr-FR" altLang="fr-FR" sz="1200">
              <a:solidFill>
                <a:srgbClr val="898989"/>
              </a:solidFill>
            </a:endParaRPr>
          </a:p>
        </p:txBody>
      </p:sp>
      <p:sp>
        <p:nvSpPr>
          <p:cNvPr id="5" name="Text Box 4"/>
          <p:cNvSpPr txBox="1">
            <a:spLocks noChangeArrowheads="1"/>
          </p:cNvSpPr>
          <p:nvPr/>
        </p:nvSpPr>
        <p:spPr bwMode="auto">
          <a:xfrm>
            <a:off x="107950" y="457201"/>
            <a:ext cx="8928100" cy="6186309"/>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eaLnBrk="1" hangingPunct="1">
              <a:defRPr/>
            </a:pPr>
            <a:endParaRPr lang="fr-FR" sz="1400" b="1" i="1" dirty="0">
              <a:latin typeface="Arial" charset="0"/>
              <a:cs typeface="Arial" charset="0"/>
            </a:endParaRPr>
          </a:p>
          <a:p>
            <a:pPr algn="just" eaLnBrk="1" hangingPunct="1">
              <a:defRPr/>
            </a:pPr>
            <a:r>
              <a:rPr lang="fr-FR" sz="1400" b="1" i="1" dirty="0"/>
              <a:t>Légalité</a:t>
            </a:r>
            <a:r>
              <a:rPr lang="fr-FR" sz="1400" dirty="0"/>
              <a:t> : a) </a:t>
            </a:r>
            <a:r>
              <a:rPr lang="fr-FR" sz="1400" dirty="0">
                <a:hlinkClick r:id="rId2" tooltip="caractère"/>
              </a:rPr>
              <a:t>Caractère</a:t>
            </a:r>
            <a:r>
              <a:rPr lang="fr-FR" sz="1400" dirty="0"/>
              <a:t> de ce qui est </a:t>
            </a:r>
            <a:r>
              <a:rPr lang="fr-FR" sz="1400" dirty="0">
                <a:hlinkClick r:id="rId3" tooltip="légal"/>
              </a:rPr>
              <a:t>légal</a:t>
            </a:r>
            <a:r>
              <a:rPr lang="fr-FR" sz="1400" dirty="0"/>
              <a:t>. b) La </a:t>
            </a:r>
            <a:r>
              <a:rPr lang="fr-FR" sz="1400" dirty="0">
                <a:hlinkClick r:id="rId4" tooltip="loi"/>
              </a:rPr>
              <a:t>loi</a:t>
            </a:r>
            <a:r>
              <a:rPr lang="fr-FR" sz="1400" dirty="0"/>
              <a:t>, la </a:t>
            </a:r>
            <a:r>
              <a:rPr lang="fr-FR" sz="1400" dirty="0">
                <a:hlinkClick r:id="rId5" tooltip="règle"/>
              </a:rPr>
              <a:t>règle</a:t>
            </a:r>
            <a:r>
              <a:rPr lang="fr-FR" sz="1400" dirty="0"/>
              <a:t> </a:t>
            </a:r>
            <a:r>
              <a:rPr lang="fr-FR" sz="1400" dirty="0">
                <a:hlinkClick r:id="rId6" tooltip="communément"/>
              </a:rPr>
              <a:t>communément</a:t>
            </a:r>
            <a:r>
              <a:rPr lang="fr-FR" sz="1400" dirty="0"/>
              <a:t> </a:t>
            </a:r>
            <a:r>
              <a:rPr lang="fr-FR" sz="1400" dirty="0">
                <a:hlinkClick r:id="rId7" tooltip="admise"/>
              </a:rPr>
              <a:t>admise</a:t>
            </a:r>
            <a:r>
              <a:rPr lang="fr-FR" sz="1400" dirty="0"/>
              <a:t> ou </a:t>
            </a:r>
            <a:r>
              <a:rPr lang="fr-FR" sz="1400" dirty="0">
                <a:hlinkClick r:id="rId8" tooltip="légalement"/>
              </a:rPr>
              <a:t>légalement</a:t>
            </a:r>
            <a:r>
              <a:rPr lang="fr-FR" sz="1400" dirty="0"/>
              <a:t> </a:t>
            </a:r>
            <a:r>
              <a:rPr lang="fr-FR" sz="1400" dirty="0">
                <a:hlinkClick r:id="rId9" tooltip="fondée"/>
              </a:rPr>
              <a:t>fondée</a:t>
            </a:r>
            <a:r>
              <a:rPr lang="fr-FR" sz="1400" dirty="0"/>
              <a:t>. Les « corrompus » savent souvent une apparence de légalité à leurs agissements.</a:t>
            </a:r>
          </a:p>
          <a:p>
            <a:pPr algn="just" eaLnBrk="1" hangingPunct="1">
              <a:defRPr/>
            </a:pPr>
            <a:r>
              <a:rPr lang="fr-FR" sz="1400" b="1" i="1" dirty="0"/>
              <a:t>Libéralisme</a:t>
            </a:r>
            <a:r>
              <a:rPr lang="fr-FR" sz="1400" dirty="0"/>
              <a:t> : a) Doctrine </a:t>
            </a:r>
            <a:r>
              <a:rPr lang="fr-FR" sz="1400" dirty="0">
                <a:hlinkClick r:id="rId10" tooltip="économique"/>
              </a:rPr>
              <a:t>économique</a:t>
            </a:r>
            <a:r>
              <a:rPr lang="fr-FR" sz="1400" dirty="0"/>
              <a:t> qui s’</a:t>
            </a:r>
            <a:r>
              <a:rPr lang="fr-FR" sz="1400" dirty="0">
                <a:hlinkClick r:id="rId11" tooltip="oppose"/>
              </a:rPr>
              <a:t>oppose</a:t>
            </a:r>
            <a:r>
              <a:rPr lang="fr-FR" sz="1400" dirty="0"/>
              <a:t> aux </a:t>
            </a:r>
            <a:r>
              <a:rPr lang="fr-FR" sz="1400" dirty="0">
                <a:hlinkClick r:id="rId12" tooltip="théorie"/>
              </a:rPr>
              <a:t>théories</a:t>
            </a:r>
            <a:r>
              <a:rPr lang="fr-FR" sz="1400" dirty="0"/>
              <a:t> </a:t>
            </a:r>
            <a:r>
              <a:rPr lang="fr-FR" sz="1400" dirty="0">
                <a:hlinkClick r:id="rId13" tooltip="protectionniste"/>
              </a:rPr>
              <a:t>protectionnistes</a:t>
            </a:r>
            <a:r>
              <a:rPr lang="fr-FR" sz="1400" dirty="0"/>
              <a:t> ou </a:t>
            </a:r>
            <a:r>
              <a:rPr lang="fr-FR" sz="1400" dirty="0">
                <a:hlinkClick r:id="rId14" tooltip="étatiste"/>
              </a:rPr>
              <a:t>étatistes</a:t>
            </a:r>
            <a:r>
              <a:rPr lang="fr-FR" sz="1400" dirty="0"/>
              <a:t>. b) </a:t>
            </a:r>
            <a:r>
              <a:rPr lang="fr-FR" sz="1400" i="1" dirty="0"/>
              <a:t>(Politique)</a:t>
            </a:r>
            <a:r>
              <a:rPr lang="fr-FR" sz="1400" dirty="0"/>
              <a:t> Doctrine </a:t>
            </a:r>
            <a:r>
              <a:rPr lang="fr-FR" sz="1400" dirty="0">
                <a:hlinkClick r:id="rId15" tooltip="civil"/>
              </a:rPr>
              <a:t>civile</a:t>
            </a:r>
            <a:r>
              <a:rPr lang="fr-FR" sz="1400" dirty="0"/>
              <a:t> et </a:t>
            </a:r>
            <a:r>
              <a:rPr lang="fr-FR" sz="1400" dirty="0">
                <a:hlinkClick r:id="rId16" tooltip="politique"/>
              </a:rPr>
              <a:t>politique</a:t>
            </a:r>
            <a:r>
              <a:rPr lang="fr-FR" sz="1400" dirty="0"/>
              <a:t> suivant </a:t>
            </a:r>
            <a:r>
              <a:rPr lang="fr-FR" sz="1400" dirty="0">
                <a:hlinkClick r:id="rId17" tooltip="laquelle"/>
              </a:rPr>
              <a:t>laquelle</a:t>
            </a:r>
            <a:r>
              <a:rPr lang="fr-FR" sz="1400" dirty="0"/>
              <a:t> il faut </a:t>
            </a:r>
            <a:r>
              <a:rPr lang="fr-FR" sz="1400" dirty="0">
                <a:hlinkClick r:id="rId18" tooltip="donner"/>
              </a:rPr>
              <a:t>donner</a:t>
            </a:r>
            <a:r>
              <a:rPr lang="fr-FR" sz="1400" dirty="0"/>
              <a:t> aux </a:t>
            </a:r>
            <a:r>
              <a:rPr lang="fr-FR" sz="1400" dirty="0">
                <a:hlinkClick r:id="rId19" tooltip="citoyen"/>
              </a:rPr>
              <a:t>citoyens</a:t>
            </a:r>
            <a:r>
              <a:rPr lang="fr-FR" sz="1400" dirty="0"/>
              <a:t> le plus de libertés </a:t>
            </a:r>
            <a:r>
              <a:rPr lang="fr-FR" sz="1400" dirty="0">
                <a:hlinkClick r:id="rId20" tooltip="possible"/>
              </a:rPr>
              <a:t>possible</a:t>
            </a:r>
            <a:r>
              <a:rPr lang="fr-FR" sz="1400" dirty="0"/>
              <a:t> et le plus de </a:t>
            </a:r>
            <a:r>
              <a:rPr lang="fr-FR" sz="1400" dirty="0">
                <a:hlinkClick r:id="rId21" tooltip="garantie"/>
              </a:rPr>
              <a:t>garanties</a:t>
            </a:r>
            <a:r>
              <a:rPr lang="fr-FR" sz="1400" dirty="0"/>
              <a:t> possible contre l’</a:t>
            </a:r>
            <a:r>
              <a:rPr lang="fr-FR" sz="1400" dirty="0">
                <a:hlinkClick r:id="rId22" tooltip="ingérence"/>
              </a:rPr>
              <a:t>ingérence</a:t>
            </a:r>
            <a:r>
              <a:rPr lang="fr-FR" sz="1400" dirty="0"/>
              <a:t> de l’</a:t>
            </a:r>
            <a:r>
              <a:rPr lang="fr-FR" sz="1400" dirty="0">
                <a:hlinkClick r:id="rId23" tooltip="état"/>
              </a:rPr>
              <a:t>état</a:t>
            </a:r>
            <a:r>
              <a:rPr lang="fr-FR" sz="1400" dirty="0"/>
              <a:t> ou l’</a:t>
            </a:r>
            <a:r>
              <a:rPr lang="fr-FR" sz="1400" dirty="0">
                <a:hlinkClick r:id="rId24" tooltip="arbitraire"/>
              </a:rPr>
              <a:t>arbitraire</a:t>
            </a:r>
            <a:r>
              <a:rPr lang="fr-FR" sz="1400" dirty="0"/>
              <a:t> du </a:t>
            </a:r>
            <a:r>
              <a:rPr lang="fr-FR" sz="1400" dirty="0">
                <a:hlinkClick r:id="rId25" tooltip="gouvernement"/>
              </a:rPr>
              <a:t>gouvernement</a:t>
            </a:r>
            <a:r>
              <a:rPr lang="fr-FR" sz="1400" dirty="0"/>
              <a:t>. c) </a:t>
            </a:r>
            <a:r>
              <a:rPr lang="fr-FR" sz="1400" dirty="0">
                <a:hlinkClick r:id="rId26" tooltip="doctrine"/>
              </a:rPr>
              <a:t>Doctrine</a:t>
            </a:r>
            <a:r>
              <a:rPr lang="fr-FR" sz="1400" dirty="0"/>
              <a:t> </a:t>
            </a:r>
            <a:r>
              <a:rPr lang="fr-FR" sz="1400" dirty="0">
                <a:hlinkClick r:id="rId27" tooltip="moral"/>
              </a:rPr>
              <a:t>morale</a:t>
            </a:r>
            <a:r>
              <a:rPr lang="fr-FR" sz="1400" dirty="0"/>
              <a:t> et </a:t>
            </a:r>
            <a:r>
              <a:rPr lang="fr-FR" sz="1400" dirty="0">
                <a:hlinkClick r:id="rId28" tooltip="philosophique"/>
              </a:rPr>
              <a:t>philosophique</a:t>
            </a:r>
            <a:r>
              <a:rPr lang="fr-FR" sz="1400" dirty="0"/>
              <a:t> qui réclame pour tous la </a:t>
            </a:r>
            <a:r>
              <a:rPr lang="fr-FR" sz="1400" dirty="0">
                <a:hlinkClick r:id="rId29" tooltip="liberté"/>
              </a:rPr>
              <a:t>liberté</a:t>
            </a:r>
            <a:r>
              <a:rPr lang="fr-FR" sz="1400" dirty="0"/>
              <a:t> des </a:t>
            </a:r>
            <a:r>
              <a:rPr lang="fr-FR" sz="1400" dirty="0">
                <a:hlinkClick r:id="rId30" tooltip="opinion"/>
              </a:rPr>
              <a:t>opinions</a:t>
            </a:r>
            <a:r>
              <a:rPr lang="fr-FR" sz="1400" dirty="0"/>
              <a:t> et la liberté de </a:t>
            </a:r>
            <a:r>
              <a:rPr lang="fr-FR" sz="1400" dirty="0">
                <a:hlinkClick r:id="rId31" tooltip="conscience"/>
              </a:rPr>
              <a:t>conscience</a:t>
            </a:r>
            <a:r>
              <a:rPr lang="fr-FR" sz="1400" dirty="0"/>
              <a:t>.</a:t>
            </a:r>
          </a:p>
          <a:p>
            <a:pPr algn="just" eaLnBrk="1" hangingPunct="1">
              <a:defRPr/>
            </a:pPr>
            <a:r>
              <a:rPr lang="fr-FR" sz="1400" b="1" i="1" dirty="0"/>
              <a:t>Libre-échange</a:t>
            </a:r>
            <a:r>
              <a:rPr lang="fr-FR" sz="1400" dirty="0"/>
              <a:t> : </a:t>
            </a:r>
            <a:r>
              <a:rPr lang="fr-FR" sz="1400" i="1" dirty="0"/>
              <a:t>(Économie politique)</a:t>
            </a:r>
            <a:r>
              <a:rPr lang="fr-FR" sz="1400" dirty="0"/>
              <a:t> </a:t>
            </a:r>
            <a:r>
              <a:rPr lang="fr-FR" sz="1400" dirty="0">
                <a:hlinkClick r:id="rId32" tooltip="système"/>
              </a:rPr>
              <a:t>Système</a:t>
            </a:r>
            <a:r>
              <a:rPr lang="fr-FR" sz="1400" dirty="0"/>
              <a:t> d’après lequel les </a:t>
            </a:r>
            <a:r>
              <a:rPr lang="fr-FR" sz="1400" dirty="0">
                <a:hlinkClick r:id="rId33" tooltip="transaction"/>
              </a:rPr>
              <a:t>transactions</a:t>
            </a:r>
            <a:r>
              <a:rPr lang="fr-FR" sz="1400" dirty="0"/>
              <a:t> </a:t>
            </a:r>
            <a:r>
              <a:rPr lang="fr-FR" sz="1400" dirty="0">
                <a:hlinkClick r:id="rId34" tooltip="commercial"/>
              </a:rPr>
              <a:t>commerciales</a:t>
            </a:r>
            <a:r>
              <a:rPr lang="fr-FR" sz="1400" dirty="0"/>
              <a:t> entre les </a:t>
            </a:r>
            <a:r>
              <a:rPr lang="fr-FR" sz="1400" dirty="0">
                <a:hlinkClick r:id="rId35" tooltip="nation"/>
              </a:rPr>
              <a:t>nations</a:t>
            </a:r>
            <a:r>
              <a:rPr lang="fr-FR" sz="1400" dirty="0"/>
              <a:t> doivent être </a:t>
            </a:r>
            <a:r>
              <a:rPr lang="fr-FR" sz="1400" dirty="0">
                <a:hlinkClick r:id="rId36" tooltip="affranchir"/>
              </a:rPr>
              <a:t>affranchies</a:t>
            </a:r>
            <a:r>
              <a:rPr lang="fr-FR" sz="1400" dirty="0"/>
              <a:t> de </a:t>
            </a:r>
            <a:r>
              <a:rPr lang="fr-FR" sz="1400" dirty="0">
                <a:hlinkClick r:id="rId37" tooltip="prohibition"/>
              </a:rPr>
              <a:t>prohibitions</a:t>
            </a:r>
            <a:r>
              <a:rPr lang="fr-FR" sz="1400" dirty="0"/>
              <a:t> et de </a:t>
            </a:r>
            <a:r>
              <a:rPr lang="fr-FR" sz="1400" dirty="0">
                <a:hlinkClick r:id="rId38" tooltip="taxe"/>
              </a:rPr>
              <a:t>taxes</a:t>
            </a:r>
            <a:r>
              <a:rPr lang="fr-FR" sz="1400" dirty="0"/>
              <a:t> </a:t>
            </a:r>
            <a:r>
              <a:rPr lang="fr-FR" sz="1400" dirty="0">
                <a:hlinkClick r:id="rId39" tooltip="élevé"/>
              </a:rPr>
              <a:t>élevées</a:t>
            </a:r>
            <a:r>
              <a:rPr lang="fr-FR" sz="1400" dirty="0"/>
              <a:t>. Citation : </a:t>
            </a:r>
            <a:r>
              <a:rPr lang="fr-FR" sz="1400" i="1" dirty="0"/>
              <a:t>Au cœur du modèle néolibéral, le </a:t>
            </a:r>
            <a:r>
              <a:rPr lang="fr-FR" sz="1400" b="1" i="1" dirty="0"/>
              <a:t>libre-échange</a:t>
            </a:r>
            <a:r>
              <a:rPr lang="fr-FR" sz="1400" i="1" dirty="0"/>
              <a:t> sans précaution a accru le phénomène des délocalisations.</a:t>
            </a:r>
            <a:r>
              <a:rPr lang="fr-FR" sz="1400" dirty="0"/>
              <a:t> — (Contribution générale « </a:t>
            </a:r>
            <a:r>
              <a:rPr lang="fr-FR" sz="1400" i="1" dirty="0"/>
              <a:t>Réaliser le changement</a:t>
            </a:r>
            <a:r>
              <a:rPr lang="fr-FR" sz="1400" dirty="0"/>
              <a:t> », pour le congrès de 2012 du </a:t>
            </a:r>
            <a:r>
              <a:rPr lang="fr-FR" sz="1400" dirty="0">
                <a:hlinkClick r:id="rId40" tooltip="w:Parti socialiste (France)"/>
              </a:rPr>
              <a:t>Parti socialiste</a:t>
            </a:r>
            <a:r>
              <a:rPr lang="fr-FR" sz="1400" dirty="0"/>
              <a:t>). </a:t>
            </a:r>
            <a:r>
              <a:rPr lang="fr-FR" sz="1400" i="1" dirty="0"/>
              <a:t>Le libre-échange a souvent été imposé par la politique de la canonnière (Cf. Guerre de l’opium en Chine).</a:t>
            </a:r>
            <a:endParaRPr lang="fr-FR" sz="1400" dirty="0"/>
          </a:p>
          <a:p>
            <a:pPr algn="just" eaLnBrk="1" hangingPunct="1">
              <a:defRPr/>
            </a:pPr>
            <a:r>
              <a:rPr lang="fr-FR" sz="1400" b="1" i="1" dirty="0"/>
              <a:t>Lobbyiste</a:t>
            </a:r>
            <a:r>
              <a:rPr lang="fr-FR" sz="1400" dirty="0"/>
              <a:t> : Acteur effectuant du </a:t>
            </a:r>
            <a:r>
              <a:rPr lang="fr-FR" sz="1400" i="1" dirty="0"/>
              <a:t>Lobbying</a:t>
            </a:r>
            <a:r>
              <a:rPr lang="fr-FR" sz="1400" dirty="0"/>
              <a:t> (voir page suivante). Il peut avoir une action pernicieuse auprès des décideurs politiques. </a:t>
            </a:r>
          </a:p>
          <a:p>
            <a:pPr algn="just" eaLnBrk="1" hangingPunct="1">
              <a:defRPr/>
            </a:pPr>
            <a:r>
              <a:rPr lang="fr-FR" sz="1400" b="1" i="1" dirty="0"/>
              <a:t>Lobby</a:t>
            </a:r>
            <a:r>
              <a:rPr lang="fr-FR" sz="1400" dirty="0"/>
              <a:t> : structure organisée pour représenter et défendre les intérêts d'un groupe donné en exerçant des </a:t>
            </a:r>
            <a:r>
              <a:rPr lang="fr-FR" sz="1400" dirty="0">
                <a:hlinkClick r:id="rId41" tooltip="Influence sociale"/>
              </a:rPr>
              <a:t>pressions ou influences</a:t>
            </a:r>
            <a:r>
              <a:rPr lang="fr-FR" sz="1400" dirty="0"/>
              <a:t> sur des personnes ou </a:t>
            </a:r>
            <a:r>
              <a:rPr lang="fr-FR" sz="1400" dirty="0">
                <a:hlinkClick r:id="rId42" tooltip="Institution (sociologie)"/>
              </a:rPr>
              <a:t>institutions</a:t>
            </a:r>
            <a:r>
              <a:rPr lang="fr-FR" sz="1400" dirty="0"/>
              <a:t> détentrices de </a:t>
            </a:r>
            <a:r>
              <a:rPr lang="fr-FR" sz="1400" dirty="0">
                <a:hlinkClick r:id="rId43" tooltip="Pouvoir (philosophie)"/>
              </a:rPr>
              <a:t>pouvoir</a:t>
            </a:r>
            <a:r>
              <a:rPr lang="fr-FR" sz="1400" dirty="0"/>
              <a:t> (en français, on parle aussi de </a:t>
            </a:r>
            <a:r>
              <a:rPr lang="fr-FR" sz="1400" b="1" dirty="0"/>
              <a:t>groupe d'intérêt</a:t>
            </a:r>
            <a:r>
              <a:rPr lang="fr-FR" sz="1400" dirty="0"/>
              <a:t>, </a:t>
            </a:r>
            <a:r>
              <a:rPr lang="fr-FR" sz="1400" b="1" dirty="0"/>
              <a:t>groupe de pression</a:t>
            </a:r>
            <a:r>
              <a:rPr lang="fr-FR" sz="1400" dirty="0"/>
              <a:t> ou encore </a:t>
            </a:r>
            <a:r>
              <a:rPr lang="fr-FR" sz="1400" b="1" dirty="0"/>
              <a:t>groupe d'influence</a:t>
            </a:r>
            <a:r>
              <a:rPr lang="fr-FR" sz="1400" dirty="0"/>
              <a:t>). Pour ce faire, il exerce une activité, le </a:t>
            </a:r>
            <a:r>
              <a:rPr lang="fr-FR" sz="1400" i="1" dirty="0"/>
              <a:t>lobbying</a:t>
            </a:r>
            <a:r>
              <a:rPr lang="fr-FR" sz="1400" dirty="0"/>
              <a:t>.</a:t>
            </a:r>
          </a:p>
          <a:p>
            <a:pPr algn="just" eaLnBrk="1" hangingPunct="1">
              <a:defRPr/>
            </a:pPr>
            <a:r>
              <a:rPr lang="fr-FR" sz="1400" b="1" i="1" dirty="0"/>
              <a:t>Lobbying</a:t>
            </a:r>
            <a:r>
              <a:rPr lang="fr-FR" sz="1400" dirty="0"/>
              <a:t> : activité consistant « </a:t>
            </a:r>
            <a:r>
              <a:rPr lang="fr-FR" sz="1400" i="1" dirty="0"/>
              <a:t>à procéder à des interventions destinées à influencer directement ou indirectement l'élaboration, l'application ou l'interprétation de mesures législatives, normes, règlements et plus généralement, toute intervention ou décision des pouvoirs publics</a:t>
            </a:r>
            <a:r>
              <a:rPr lang="fr-FR" sz="1400" dirty="0"/>
              <a:t> »</a:t>
            </a:r>
            <a:r>
              <a:rPr lang="fr-FR" sz="1400" baseline="30000" dirty="0">
                <a:hlinkClick r:id="rId44"/>
              </a:rPr>
              <a:t>1</a:t>
            </a:r>
            <a:r>
              <a:rPr lang="fr-FR" sz="1400" dirty="0"/>
              <a:t>. Ainsi, le rôle d'un lobby est « </a:t>
            </a:r>
            <a:r>
              <a:rPr lang="fr-FR" sz="1400" i="1" dirty="0"/>
              <a:t>d'infléchir une norme, d'en créer une nouvelle ou de supprimer des dispositions existantes</a:t>
            </a:r>
            <a:r>
              <a:rPr lang="fr-FR" sz="1400" dirty="0"/>
              <a:t> »</a:t>
            </a:r>
            <a:r>
              <a:rPr lang="fr-FR" sz="1400" baseline="30000" dirty="0">
                <a:hlinkClick r:id="rId44"/>
              </a:rPr>
              <a:t>2</a:t>
            </a:r>
            <a:r>
              <a:rPr lang="fr-FR" sz="1400" dirty="0"/>
              <a:t>. </a:t>
            </a:r>
          </a:p>
          <a:p>
            <a:pPr algn="just" eaLnBrk="1" hangingPunct="1">
              <a:defRPr/>
            </a:pPr>
            <a:r>
              <a:rPr lang="fr-FR" sz="1400" b="1" i="1" dirty="0"/>
              <a:t>Loyauté</a:t>
            </a:r>
            <a:r>
              <a:rPr lang="fr-FR" sz="1400" dirty="0"/>
              <a:t> : </a:t>
            </a:r>
            <a:r>
              <a:rPr lang="fr-FR" sz="1400" dirty="0">
                <a:hlinkClick r:id="rId45" tooltip="fidélité"/>
              </a:rPr>
              <a:t>Fidélité</a:t>
            </a:r>
            <a:r>
              <a:rPr lang="fr-FR" sz="1400" dirty="0"/>
              <a:t> à </a:t>
            </a:r>
            <a:r>
              <a:rPr lang="fr-FR" sz="1400" dirty="0">
                <a:hlinkClick r:id="rId46" tooltip="tenir parole"/>
              </a:rPr>
              <a:t>tenir parole</a:t>
            </a:r>
            <a:r>
              <a:rPr lang="fr-FR" sz="1400" dirty="0"/>
              <a:t>, à faire </a:t>
            </a:r>
            <a:r>
              <a:rPr lang="fr-FR" sz="1400" dirty="0">
                <a:hlinkClick r:id="rId47" tooltip="honneur"/>
              </a:rPr>
              <a:t>honneur</a:t>
            </a:r>
            <a:r>
              <a:rPr lang="fr-FR" sz="1400" dirty="0"/>
              <a:t> à ses </a:t>
            </a:r>
            <a:r>
              <a:rPr lang="fr-FR" sz="1400" dirty="0">
                <a:hlinkClick r:id="rId48" tooltip="engagement"/>
              </a:rPr>
              <a:t>engagements</a:t>
            </a:r>
            <a:r>
              <a:rPr lang="fr-FR" sz="1400" dirty="0"/>
              <a:t>. Les « corrompus » achète certaines loyautés ou font pression sur la « conscience morale » de leur victime, afin de les « compromettre ».</a:t>
            </a:r>
          </a:p>
          <a:p>
            <a:pPr algn="just" eaLnBrk="1" hangingPunct="1">
              <a:defRPr/>
            </a:pPr>
            <a:r>
              <a:rPr lang="fr-FR" sz="1400" b="1" i="1" dirty="0"/>
              <a:t>Lucre</a:t>
            </a:r>
            <a:r>
              <a:rPr lang="fr-FR" sz="1400" dirty="0"/>
              <a:t> : a) </a:t>
            </a:r>
            <a:r>
              <a:rPr lang="fr-FR" sz="1400" dirty="0">
                <a:hlinkClick r:id="rId49" tooltip="profit"/>
              </a:rPr>
              <a:t>Profit</a:t>
            </a:r>
            <a:r>
              <a:rPr lang="fr-FR" sz="1400" dirty="0"/>
              <a:t> </a:t>
            </a:r>
            <a:r>
              <a:rPr lang="fr-FR" sz="1400" dirty="0">
                <a:hlinkClick r:id="rId50" tooltip="plus ou moins"/>
              </a:rPr>
              <a:t>plus ou moins</a:t>
            </a:r>
            <a:r>
              <a:rPr lang="fr-FR" sz="1400" dirty="0"/>
              <a:t> </a:t>
            </a:r>
            <a:r>
              <a:rPr lang="fr-FR" sz="1400" dirty="0">
                <a:hlinkClick r:id="rId51" tooltip="licite"/>
              </a:rPr>
              <a:t>licite</a:t>
            </a:r>
            <a:r>
              <a:rPr lang="fr-FR" sz="1400" dirty="0"/>
              <a:t> que l'on </a:t>
            </a:r>
            <a:r>
              <a:rPr lang="fr-FR" sz="1400" dirty="0">
                <a:hlinkClick r:id="rId52" tooltip="rechercher"/>
              </a:rPr>
              <a:t>recherche</a:t>
            </a:r>
            <a:r>
              <a:rPr lang="fr-FR" sz="1400" dirty="0"/>
              <a:t> dans une </a:t>
            </a:r>
            <a:r>
              <a:rPr lang="fr-FR" sz="1400" dirty="0">
                <a:hlinkClick r:id="rId53" tooltip="entreprise"/>
              </a:rPr>
              <a:t>entreprise</a:t>
            </a:r>
            <a:r>
              <a:rPr lang="fr-FR" sz="1400" dirty="0"/>
              <a:t>. b) Profit, argent, considéré en lui-même et recherché avec avidité : </a:t>
            </a:r>
            <a:r>
              <a:rPr lang="fr-FR" sz="1400" i="1" dirty="0"/>
              <a:t>Avoir le goût du lucre</a:t>
            </a:r>
            <a:r>
              <a:rPr lang="fr-FR" sz="1400" dirty="0"/>
              <a:t>.</a:t>
            </a:r>
          </a:p>
          <a:p>
            <a:pPr algn="just" eaLnBrk="1" hangingPunct="1">
              <a:defRPr/>
            </a:pPr>
            <a:r>
              <a:rPr lang="fr-FR" sz="1400" b="1" i="1" dirty="0">
                <a:hlinkClick r:id="rId54" tooltip="Mange-mille"/>
              </a:rPr>
              <a:t>Mange-mille</a:t>
            </a:r>
            <a:r>
              <a:rPr lang="fr-FR" sz="1400" dirty="0"/>
              <a:t> : policier africain véreux cherchant à verbaliser à tout prix. </a:t>
            </a:r>
          </a:p>
        </p:txBody>
      </p:sp>
      <p:pic>
        <p:nvPicPr>
          <p:cNvPr id="221189" name="Image 4" descr="images3.jpg"/>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7812088" y="-20639"/>
            <a:ext cx="1331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
          <p:cNvSpPr>
            <a:spLocks noChangeArrowheads="1"/>
          </p:cNvSpPr>
          <p:nvPr/>
        </p:nvSpPr>
        <p:spPr bwMode="auto">
          <a:xfrm>
            <a:off x="3635376"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2211" name="Espace réservé du numéro de diapositive 2"/>
          <p:cNvSpPr>
            <a:spLocks noGrp="1"/>
          </p:cNvSpPr>
          <p:nvPr>
            <p:ph type="sldNum" sz="quarter" idx="12"/>
          </p:nvPr>
        </p:nvSpPr>
        <p:spPr bwMode="auto">
          <a:xfrm>
            <a:off x="107950" y="127000"/>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D5DBB0-E11B-4114-A5BE-A597D1594D3A}" type="slidenum">
              <a:rPr lang="fr-FR" altLang="fr-FR" sz="1200" smtClean="0">
                <a:solidFill>
                  <a:srgbClr val="898989"/>
                </a:solidFill>
              </a:rPr>
              <a:pPr>
                <a:spcBef>
                  <a:spcPct val="0"/>
                </a:spcBef>
                <a:buFontTx/>
                <a:buNone/>
              </a:pPr>
              <a:t>266</a:t>
            </a:fld>
            <a:endParaRPr lang="fr-FR" altLang="fr-FR" sz="1200">
              <a:solidFill>
                <a:srgbClr val="898989"/>
              </a:solidFill>
            </a:endParaRPr>
          </a:p>
        </p:txBody>
      </p:sp>
      <p:sp>
        <p:nvSpPr>
          <p:cNvPr id="5" name="Text Box 4"/>
          <p:cNvSpPr txBox="1">
            <a:spLocks noChangeArrowheads="1"/>
          </p:cNvSpPr>
          <p:nvPr/>
        </p:nvSpPr>
        <p:spPr bwMode="auto">
          <a:xfrm>
            <a:off x="107950" y="457200"/>
            <a:ext cx="8856538" cy="5539978"/>
          </a:xfrm>
          <a:prstGeom prst="rect">
            <a:avLst/>
          </a:prstGeom>
          <a:noFill/>
          <a:ln w="9525" algn="ctr">
            <a:noFill/>
            <a:miter lim="800000"/>
            <a:headEnd/>
            <a:tailEnd/>
          </a:ln>
        </p:spPr>
        <p:txBody>
          <a:bodyPr wrap="square">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eaLnBrk="1" hangingPunct="1">
              <a:defRPr/>
            </a:pPr>
            <a:endParaRPr lang="fr-FR" sz="1400" b="1" i="1" dirty="0">
              <a:latin typeface="Arial" charset="0"/>
              <a:cs typeface="Arial" charset="0"/>
            </a:endParaRPr>
          </a:p>
          <a:p>
            <a:pPr algn="just" eaLnBrk="1" hangingPunct="1">
              <a:defRPr/>
            </a:pPr>
            <a:r>
              <a:rPr lang="fr-FR" sz="1400" b="1" i="1" dirty="0"/>
              <a:t>Machiavélisme</a:t>
            </a:r>
            <a:r>
              <a:rPr lang="fr-FR" sz="1400" dirty="0"/>
              <a:t> : Caractère d'une conduite perfide, tortueuse et sans scrupules.</a:t>
            </a:r>
          </a:p>
          <a:p>
            <a:pPr algn="just" eaLnBrk="1" hangingPunct="1">
              <a:defRPr/>
            </a:pPr>
            <a:r>
              <a:rPr lang="fr-FR" sz="1400" b="1" i="1" dirty="0"/>
              <a:t>Machination</a:t>
            </a:r>
            <a:r>
              <a:rPr lang="fr-FR" sz="1400" dirty="0"/>
              <a:t> : </a:t>
            </a:r>
            <a:r>
              <a:rPr lang="fr-FR" sz="1400" dirty="0">
                <a:hlinkClick r:id="rId2" tooltip="intrigue"/>
              </a:rPr>
              <a:t>Intrigue</a:t>
            </a:r>
            <a:r>
              <a:rPr lang="fr-FR" sz="1400" dirty="0"/>
              <a:t>, </a:t>
            </a:r>
            <a:r>
              <a:rPr lang="fr-FR" sz="1400" dirty="0">
                <a:hlinkClick r:id="rId3" tooltip="menée"/>
              </a:rPr>
              <a:t>menée</a:t>
            </a:r>
            <a:r>
              <a:rPr lang="fr-FR" sz="1400" dirty="0"/>
              <a:t> </a:t>
            </a:r>
            <a:r>
              <a:rPr lang="fr-FR" sz="1400" dirty="0">
                <a:hlinkClick r:id="rId4" tooltip="secret"/>
              </a:rPr>
              <a:t>secrète</a:t>
            </a:r>
            <a:r>
              <a:rPr lang="fr-FR" sz="1400" dirty="0"/>
              <a:t> pour faire </a:t>
            </a:r>
            <a:r>
              <a:rPr lang="fr-FR" sz="1400" dirty="0">
                <a:hlinkClick r:id="rId5" tooltip="réussir"/>
              </a:rPr>
              <a:t>réussir</a:t>
            </a:r>
            <a:r>
              <a:rPr lang="fr-FR" sz="1400" dirty="0"/>
              <a:t> quelque </a:t>
            </a:r>
            <a:r>
              <a:rPr lang="fr-FR" sz="1400" dirty="0">
                <a:hlinkClick r:id="rId6" tooltip="mauvais"/>
              </a:rPr>
              <a:t>mauvais</a:t>
            </a:r>
            <a:r>
              <a:rPr lang="fr-FR" sz="1400" dirty="0"/>
              <a:t> </a:t>
            </a:r>
            <a:r>
              <a:rPr lang="fr-FR" sz="1400" dirty="0">
                <a:hlinkClick r:id="rId7" tooltip="dessein"/>
              </a:rPr>
              <a:t>dessein</a:t>
            </a:r>
            <a:r>
              <a:rPr lang="fr-FR" sz="1400" dirty="0"/>
              <a:t>, quelque </a:t>
            </a:r>
            <a:r>
              <a:rPr lang="fr-FR" sz="1400" dirty="0">
                <a:hlinkClick r:id="rId8" tooltip="complot"/>
              </a:rPr>
              <a:t>complot</a:t>
            </a:r>
            <a:r>
              <a:rPr lang="fr-FR" sz="1400" dirty="0"/>
              <a:t>, pour </a:t>
            </a:r>
            <a:r>
              <a:rPr lang="fr-FR" sz="1400" dirty="0">
                <a:hlinkClick r:id="rId9" tooltip="nuire"/>
              </a:rPr>
              <a:t>nuire</a:t>
            </a:r>
            <a:r>
              <a:rPr lang="fr-FR" sz="1400" dirty="0"/>
              <a:t> à </a:t>
            </a:r>
            <a:r>
              <a:rPr lang="fr-FR" sz="1400" dirty="0">
                <a:hlinkClick r:id="rId10" tooltip="quelqu’un"/>
              </a:rPr>
              <a:t>quelqu’un</a:t>
            </a:r>
            <a:r>
              <a:rPr lang="fr-FR" sz="1400" dirty="0"/>
              <a:t>, pour le </a:t>
            </a:r>
            <a:r>
              <a:rPr lang="fr-FR" sz="1400" dirty="0">
                <a:hlinkClick r:id="rId11" tooltip="perdre"/>
              </a:rPr>
              <a:t>perdre</a:t>
            </a:r>
            <a:r>
              <a:rPr lang="fr-FR" sz="1400" dirty="0"/>
              <a:t>.</a:t>
            </a:r>
          </a:p>
          <a:p>
            <a:pPr algn="just" eaLnBrk="1" hangingPunct="1">
              <a:defRPr/>
            </a:pPr>
            <a:r>
              <a:rPr lang="fr-FR" sz="1400" b="1" i="1" dirty="0"/>
              <a:t>Malhonnête</a:t>
            </a:r>
            <a:r>
              <a:rPr lang="fr-FR" sz="1400" dirty="0"/>
              <a:t> : a) Qui </a:t>
            </a:r>
            <a:r>
              <a:rPr lang="fr-FR" sz="1400" dirty="0">
                <a:hlinkClick r:id="rId12" tooltip="manque"/>
              </a:rPr>
              <a:t>manque</a:t>
            </a:r>
            <a:r>
              <a:rPr lang="fr-FR" sz="1400" dirty="0"/>
              <a:t> d’</a:t>
            </a:r>
            <a:r>
              <a:rPr lang="fr-FR" sz="1400" dirty="0">
                <a:hlinkClick r:id="rId13" tooltip="honnêteté"/>
              </a:rPr>
              <a:t>honnêteté</a:t>
            </a:r>
            <a:r>
              <a:rPr lang="fr-FR" sz="1400" dirty="0"/>
              <a:t>, qui est </a:t>
            </a:r>
            <a:r>
              <a:rPr lang="fr-FR" sz="1400" dirty="0">
                <a:hlinkClick r:id="rId14" tooltip="contraire"/>
              </a:rPr>
              <a:t>contraire</a:t>
            </a:r>
            <a:r>
              <a:rPr lang="fr-FR" sz="1400" dirty="0"/>
              <a:t> à l’</a:t>
            </a:r>
            <a:r>
              <a:rPr lang="fr-FR" sz="1400" dirty="0">
                <a:hlinkClick r:id="rId15" tooltip="honneur"/>
              </a:rPr>
              <a:t>honneur</a:t>
            </a:r>
            <a:r>
              <a:rPr lang="fr-FR" sz="1400" dirty="0"/>
              <a:t>, à la </a:t>
            </a:r>
            <a:r>
              <a:rPr lang="fr-FR" sz="1400" dirty="0">
                <a:hlinkClick r:id="rId16" tooltip="probité"/>
              </a:rPr>
              <a:t>probité</a:t>
            </a:r>
            <a:r>
              <a:rPr lang="fr-FR" sz="1400" dirty="0"/>
              <a:t>. </a:t>
            </a:r>
            <a:r>
              <a:rPr lang="fr-FR" sz="1400" dirty="0">
                <a:hlinkClick r:id="rId17" tooltip="sans scrupules"/>
              </a:rPr>
              <a:t>Sans scrupules</a:t>
            </a:r>
            <a:r>
              <a:rPr lang="fr-FR" sz="1400" dirty="0"/>
              <a:t>. b) Qui enfreint les règles de la probité, de l'honnêteté : </a:t>
            </a:r>
            <a:r>
              <a:rPr lang="fr-FR" sz="1400" i="1" dirty="0"/>
              <a:t>Une transaction malhonnête</a:t>
            </a:r>
            <a:r>
              <a:rPr lang="fr-FR" sz="1400" dirty="0"/>
              <a:t>. Synonymes :  </a:t>
            </a:r>
            <a:r>
              <a:rPr lang="fr-FR" sz="1400" dirty="0">
                <a:hlinkClick r:id="rId18"/>
              </a:rPr>
              <a:t>aigrefin</a:t>
            </a:r>
            <a:r>
              <a:rPr lang="fr-FR" sz="1400" dirty="0"/>
              <a:t>, </a:t>
            </a:r>
            <a:r>
              <a:rPr lang="fr-FR" sz="1400" dirty="0">
                <a:hlinkClick r:id="rId19"/>
              </a:rPr>
              <a:t>déloyal</a:t>
            </a:r>
            <a:r>
              <a:rPr lang="fr-FR" sz="1400" dirty="0"/>
              <a:t>, </a:t>
            </a:r>
            <a:r>
              <a:rPr lang="fr-FR" sz="1400" dirty="0">
                <a:hlinkClick r:id="rId20"/>
              </a:rPr>
              <a:t>escroc</a:t>
            </a:r>
            <a:r>
              <a:rPr lang="fr-FR" sz="1400" dirty="0"/>
              <a:t>, </a:t>
            </a:r>
            <a:r>
              <a:rPr lang="fr-FR" sz="1400" dirty="0">
                <a:hlinkClick r:id="rId21"/>
              </a:rPr>
              <a:t>indélicat</a:t>
            </a:r>
            <a:r>
              <a:rPr lang="fr-FR" sz="1400" dirty="0"/>
              <a:t>, </a:t>
            </a:r>
            <a:r>
              <a:rPr lang="fr-FR" sz="1400" dirty="0">
                <a:hlinkClick r:id="rId22"/>
              </a:rPr>
              <a:t>tricheur</a:t>
            </a:r>
            <a:r>
              <a:rPr lang="fr-FR" sz="1400" dirty="0"/>
              <a:t>, </a:t>
            </a:r>
            <a:r>
              <a:rPr lang="fr-FR" sz="1400" dirty="0">
                <a:hlinkClick r:id="rId23"/>
              </a:rPr>
              <a:t>truand</a:t>
            </a:r>
            <a:r>
              <a:rPr lang="fr-FR" sz="1400" dirty="0"/>
              <a:t>, </a:t>
            </a:r>
            <a:r>
              <a:rPr lang="fr-FR" sz="1400" dirty="0">
                <a:hlinkClick r:id="rId24"/>
              </a:rPr>
              <a:t>véreux</a:t>
            </a:r>
            <a:r>
              <a:rPr lang="fr-FR" sz="1400" dirty="0"/>
              <a:t>. </a:t>
            </a:r>
          </a:p>
          <a:p>
            <a:pPr algn="just" eaLnBrk="1" hangingPunct="1">
              <a:defRPr/>
            </a:pPr>
            <a:r>
              <a:rPr lang="fr-FR" sz="1400" b="1" i="1" dirty="0"/>
              <a:t>Malhonnêteté</a:t>
            </a:r>
            <a:r>
              <a:rPr lang="fr-FR" sz="1400" dirty="0"/>
              <a:t> : a) </a:t>
            </a:r>
            <a:r>
              <a:rPr lang="fr-FR" sz="1400" dirty="0">
                <a:hlinkClick r:id="rId25" tooltip="défaut"/>
              </a:rPr>
              <a:t>Défaut</a:t>
            </a:r>
            <a:r>
              <a:rPr lang="fr-FR" sz="1400" dirty="0"/>
              <a:t> d’</a:t>
            </a:r>
            <a:r>
              <a:rPr lang="fr-FR" sz="1400" dirty="0">
                <a:hlinkClick r:id="rId13" tooltip="honnêteté"/>
              </a:rPr>
              <a:t>honnêteté</a:t>
            </a:r>
            <a:r>
              <a:rPr lang="fr-FR" sz="1400" dirty="0"/>
              <a:t>, de </a:t>
            </a:r>
            <a:r>
              <a:rPr lang="fr-FR" sz="1400" dirty="0">
                <a:hlinkClick r:id="rId16" tooltip="probité"/>
              </a:rPr>
              <a:t>probité</a:t>
            </a:r>
            <a:r>
              <a:rPr lang="fr-FR" sz="1400" dirty="0"/>
              <a:t>. b) Caractère de quelqu'un, de son comportement, qui est </a:t>
            </a:r>
            <a:r>
              <a:rPr lang="fr-FR" sz="1400" dirty="0">
                <a:hlinkClick r:id="rId26"/>
              </a:rPr>
              <a:t>malhonnête</a:t>
            </a:r>
            <a:r>
              <a:rPr lang="fr-FR" sz="1400" dirty="0"/>
              <a:t>.</a:t>
            </a:r>
            <a:r>
              <a:rPr lang="fr-FR" sz="1400" dirty="0">
                <a:solidFill>
                  <a:schemeClr val="accent3">
                    <a:lumMod val="50000"/>
                  </a:schemeClr>
                </a:solidFill>
              </a:rPr>
              <a:t> </a:t>
            </a:r>
            <a:r>
              <a:rPr lang="fr-FR" sz="1400" i="1" dirty="0">
                <a:solidFill>
                  <a:schemeClr val="accent3">
                    <a:lumMod val="50000"/>
                  </a:schemeClr>
                </a:solidFill>
              </a:rPr>
              <a:t>La malhonnêteté _ la tendance aux mensonges et aux manipulations _ est souvent une maladie, une addiction, dans laquelle il est enfermé ou s’enferme. L’homme malhonnête doit passer son temps à mentir, à manipuler, pour tenter de contrer sans cesse le risque que ses mensonges soient découvert.</a:t>
            </a:r>
            <a:endParaRPr lang="fr-FR" sz="1400" dirty="0"/>
          </a:p>
          <a:p>
            <a:pPr algn="just" eaLnBrk="1" hangingPunct="1">
              <a:defRPr/>
            </a:pPr>
            <a:r>
              <a:rPr lang="fr-FR" sz="1400" b="1" i="1" dirty="0"/>
              <a:t>Malhonnêteté intellectuelle</a:t>
            </a:r>
            <a:r>
              <a:rPr lang="fr-FR" sz="1400" b="1" dirty="0"/>
              <a:t> </a:t>
            </a:r>
            <a:r>
              <a:rPr lang="fr-FR" sz="1400" dirty="0"/>
              <a:t>: </a:t>
            </a:r>
            <a:r>
              <a:rPr lang="fr-FR" sz="1400" dirty="0">
                <a:hlinkClick r:id="rId27" tooltip="subjectivité"/>
              </a:rPr>
              <a:t>Subjectivité</a:t>
            </a:r>
            <a:r>
              <a:rPr lang="fr-FR" sz="1400" dirty="0"/>
              <a:t>, </a:t>
            </a:r>
            <a:r>
              <a:rPr lang="fr-FR" sz="1400" dirty="0">
                <a:hlinkClick r:id="rId28" tooltip="insincérité"/>
              </a:rPr>
              <a:t>insincérité</a:t>
            </a:r>
            <a:r>
              <a:rPr lang="fr-FR" sz="1400" dirty="0"/>
              <a:t>, </a:t>
            </a:r>
            <a:r>
              <a:rPr lang="fr-FR" sz="1400" dirty="0">
                <a:hlinkClick r:id="rId29" tooltip="mauvaise foi"/>
              </a:rPr>
              <a:t>mauvaise foi</a:t>
            </a:r>
            <a:r>
              <a:rPr lang="fr-FR" sz="1400" dirty="0"/>
              <a:t>, dans sa manière de raisonner ou de penser. </a:t>
            </a:r>
            <a:r>
              <a:rPr lang="fr-FR" sz="1400" dirty="0">
                <a:hlinkClick r:id="rId29" tooltip="mauvaise foi"/>
              </a:rPr>
              <a:t>Mauvaise foi</a:t>
            </a:r>
            <a:r>
              <a:rPr lang="fr-FR" sz="1400" dirty="0"/>
              <a:t>. </a:t>
            </a:r>
            <a:r>
              <a:rPr lang="fr-FR" sz="1400" i="1" dirty="0">
                <a:solidFill>
                  <a:schemeClr val="accent3">
                    <a:lumMod val="50000"/>
                  </a:schemeClr>
                </a:solidFill>
              </a:rPr>
              <a:t>Les systèmes totalitaires reposent, en général, sur la mauvaise foi et la coercition pour imposer tel ou tel mensonge [une doctrine mensongère] sans qu’elle/il puisse être discuté€ ou remis€ en cause. </a:t>
            </a:r>
            <a:endParaRPr lang="fr-FR" sz="1400" dirty="0"/>
          </a:p>
          <a:p>
            <a:pPr algn="just" eaLnBrk="1" hangingPunct="1">
              <a:defRPr/>
            </a:pPr>
            <a:r>
              <a:rPr lang="fr-FR" sz="1400" b="1" i="1" dirty="0"/>
              <a:t>Malédiction des matières premières </a:t>
            </a:r>
            <a:r>
              <a:rPr lang="fr-FR" sz="1400" dirty="0"/>
              <a:t>: Cette source d’argent énorme, « facile » (pétrole, or, diamants, </a:t>
            </a:r>
            <a:r>
              <a:rPr lang="fr-FR" sz="1400" dirty="0" err="1"/>
              <a:t>coltan</a:t>
            </a:r>
            <a:r>
              <a:rPr lang="fr-FR" sz="1400" dirty="0"/>
              <a:t> (colombite-tantalite) …) qui semble </a:t>
            </a:r>
            <a:r>
              <a:rPr lang="fr-FR" sz="1400" i="1" dirty="0"/>
              <a:t>tomber du ciel </a:t>
            </a:r>
            <a:r>
              <a:rPr lang="fr-FR" sz="1400" dirty="0"/>
              <a:t>corrompt tout et est à l’origine de guerres. Dès que les sommes d’argent en jeu sont énormes, la tentation de la corruption est grande (cas de l’Algérie, Venezuela, Congo, Russie, …) (voir aussi </a:t>
            </a:r>
            <a:r>
              <a:rPr lang="fr-FR" sz="1400" i="1" dirty="0"/>
              <a:t>diamants de conflits</a:t>
            </a:r>
            <a:r>
              <a:rPr lang="fr-FR" sz="1400" dirty="0"/>
              <a:t>).</a:t>
            </a:r>
          </a:p>
          <a:p>
            <a:pPr algn="just" eaLnBrk="1" hangingPunct="1">
              <a:defRPr/>
            </a:pPr>
            <a:r>
              <a:rPr lang="fr-FR" sz="1400" b="1" i="1" dirty="0"/>
              <a:t>Manipulation</a:t>
            </a:r>
            <a:r>
              <a:rPr lang="fr-FR" sz="1400" dirty="0"/>
              <a:t> : Action de manipuler psychiquement, de </a:t>
            </a:r>
            <a:r>
              <a:rPr lang="fr-FR" sz="1400" dirty="0">
                <a:hlinkClick r:id="rId30" tooltip="rendre"/>
              </a:rPr>
              <a:t>rendre</a:t>
            </a:r>
            <a:r>
              <a:rPr lang="fr-FR" sz="1400" dirty="0"/>
              <a:t> </a:t>
            </a:r>
            <a:r>
              <a:rPr lang="fr-FR" sz="1400" dirty="0">
                <a:hlinkClick r:id="rId10" tooltip="quelqu’un"/>
              </a:rPr>
              <a:t>quelqu’un</a:t>
            </a:r>
            <a:r>
              <a:rPr lang="fr-FR" sz="1400" dirty="0"/>
              <a:t> le </a:t>
            </a:r>
            <a:r>
              <a:rPr lang="fr-FR" sz="1400" dirty="0">
                <a:hlinkClick r:id="rId31" tooltip="jouet"/>
              </a:rPr>
              <a:t>jouet</a:t>
            </a:r>
            <a:r>
              <a:rPr lang="fr-FR" sz="1400" dirty="0"/>
              <a:t> de ses </a:t>
            </a:r>
            <a:r>
              <a:rPr lang="fr-FR" sz="1400" dirty="0">
                <a:hlinkClick r:id="rId2" tooltip="intrigue"/>
              </a:rPr>
              <a:t>intrigues</a:t>
            </a:r>
            <a:r>
              <a:rPr lang="fr-FR" sz="1400" dirty="0"/>
              <a:t>. B) Action d’exercer une action </a:t>
            </a:r>
            <a:r>
              <a:rPr lang="fr-FR" sz="1400" dirty="0">
                <a:hlinkClick r:id="rId32" tooltip="plus ou moins"/>
              </a:rPr>
              <a:t>plus ou moins</a:t>
            </a:r>
            <a:r>
              <a:rPr lang="fr-FR" sz="1400" dirty="0"/>
              <a:t> </a:t>
            </a:r>
            <a:r>
              <a:rPr lang="fr-FR" sz="1400" dirty="0">
                <a:hlinkClick r:id="rId33" tooltip="occulte"/>
              </a:rPr>
              <a:t>occulte</a:t>
            </a:r>
            <a:r>
              <a:rPr lang="fr-FR" sz="1400" dirty="0"/>
              <a:t> ou </a:t>
            </a:r>
            <a:r>
              <a:rPr lang="fr-FR" sz="1400" dirty="0">
                <a:hlinkClick r:id="rId34" tooltip="suspect"/>
              </a:rPr>
              <a:t>suspecte</a:t>
            </a:r>
            <a:r>
              <a:rPr lang="fr-FR" sz="1400" dirty="0"/>
              <a:t> sur quelque chose pour la </a:t>
            </a:r>
            <a:r>
              <a:rPr lang="fr-FR" sz="1400" dirty="0">
                <a:hlinkClick r:id="rId35" tooltip="diriger"/>
              </a:rPr>
              <a:t>diriger</a:t>
            </a:r>
            <a:r>
              <a:rPr lang="fr-FR" sz="1400" dirty="0"/>
              <a:t> à sa </a:t>
            </a:r>
            <a:r>
              <a:rPr lang="fr-FR" sz="1400" dirty="0">
                <a:hlinkClick r:id="rId36" tooltip="guise"/>
              </a:rPr>
              <a:t>guise</a:t>
            </a:r>
            <a:r>
              <a:rPr lang="fr-FR" sz="1400" dirty="0"/>
              <a:t> et/ou d</a:t>
            </a:r>
            <a:r>
              <a:rPr lang="fr-FR" sz="1400" dirty="0">
                <a:hlinkClick r:id="rId37" tooltip="œuvrer"/>
              </a:rPr>
              <a:t>’œuvrer</a:t>
            </a:r>
            <a:r>
              <a:rPr lang="fr-FR" sz="1400" dirty="0"/>
              <a:t> en </a:t>
            </a:r>
            <a:r>
              <a:rPr lang="fr-FR" sz="1400" dirty="0">
                <a:hlinkClick r:id="rId38" tooltip="sous main"/>
              </a:rPr>
              <a:t>sous main</a:t>
            </a:r>
            <a:r>
              <a:rPr lang="fr-FR" sz="1400" dirty="0"/>
              <a:t>.</a:t>
            </a:r>
          </a:p>
          <a:p>
            <a:r>
              <a:rPr lang="fr-FR" sz="1400" b="1" i="1" dirty="0"/>
              <a:t>Mauvaise foi</a:t>
            </a:r>
            <a:r>
              <a:rPr lang="fr-FR" sz="1400" i="1" dirty="0"/>
              <a:t> </a:t>
            </a:r>
            <a:r>
              <a:rPr lang="fr-FR" sz="1400" dirty="0"/>
              <a:t>: </a:t>
            </a:r>
            <a:r>
              <a:rPr lang="fr-FR" sz="1400" i="1" dirty="0"/>
              <a:t>(Au singulier)</a:t>
            </a:r>
            <a:r>
              <a:rPr lang="fr-FR" sz="1400" dirty="0"/>
              <a:t> </a:t>
            </a:r>
            <a:r>
              <a:rPr lang="fr-FR" sz="1400" dirty="0">
                <a:hlinkClick r:id="rId39" tooltip="hypocrisie"/>
              </a:rPr>
              <a:t>Hypocrisie</a:t>
            </a:r>
            <a:r>
              <a:rPr lang="fr-FR" sz="1400" dirty="0"/>
              <a:t> dans les </a:t>
            </a:r>
            <a:r>
              <a:rPr lang="fr-FR" sz="1400" dirty="0">
                <a:hlinkClick r:id="rId40" tooltip="parole"/>
              </a:rPr>
              <a:t>paroles</a:t>
            </a:r>
            <a:r>
              <a:rPr lang="fr-FR" sz="1400" dirty="0"/>
              <a:t>, dans les </a:t>
            </a:r>
            <a:r>
              <a:rPr lang="fr-FR" sz="1400" dirty="0">
                <a:hlinkClick r:id="rId41" tooltip="propos"/>
              </a:rPr>
              <a:t>propos</a:t>
            </a:r>
            <a:r>
              <a:rPr lang="fr-FR" sz="1400" dirty="0"/>
              <a:t>. Quasi-synonymes : </a:t>
            </a:r>
            <a:r>
              <a:rPr lang="fr-FR" sz="1400" dirty="0">
                <a:hlinkClick r:id="rId42" tooltip="déloyauté"/>
              </a:rPr>
              <a:t>déloyauté</a:t>
            </a:r>
            <a:r>
              <a:rPr lang="fr-FR" sz="1400" dirty="0"/>
              <a:t>, </a:t>
            </a:r>
          </a:p>
          <a:p>
            <a:r>
              <a:rPr lang="fr-FR" sz="1400" dirty="0">
                <a:hlinkClick r:id="rId43" tooltip="duplicité"/>
              </a:rPr>
              <a:t>Duplicité</a:t>
            </a:r>
            <a:r>
              <a:rPr lang="fr-FR" sz="1400" dirty="0"/>
              <a:t>, </a:t>
            </a:r>
            <a:r>
              <a:rPr lang="fr-FR" sz="1400" dirty="0">
                <a:hlinkClick r:id="rId44" tooltip="perfidie"/>
              </a:rPr>
              <a:t>perfidie</a:t>
            </a:r>
            <a:r>
              <a:rPr lang="fr-FR" sz="1400" dirty="0"/>
              <a:t>.</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
          <p:cNvSpPr>
            <a:spLocks noChangeArrowheads="1"/>
          </p:cNvSpPr>
          <p:nvPr/>
        </p:nvSpPr>
        <p:spPr bwMode="auto">
          <a:xfrm>
            <a:off x="3635376"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2211" name="Espace réservé du numéro de diapositive 2"/>
          <p:cNvSpPr>
            <a:spLocks noGrp="1"/>
          </p:cNvSpPr>
          <p:nvPr>
            <p:ph type="sldNum" sz="quarter" idx="12"/>
          </p:nvPr>
        </p:nvSpPr>
        <p:spPr bwMode="auto">
          <a:xfrm>
            <a:off x="107950" y="127000"/>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D5DBB0-E11B-4114-A5BE-A597D1594D3A}" type="slidenum">
              <a:rPr lang="fr-FR" altLang="fr-FR" sz="1200" smtClean="0">
                <a:solidFill>
                  <a:srgbClr val="898989"/>
                </a:solidFill>
              </a:rPr>
              <a:pPr>
                <a:spcBef>
                  <a:spcPct val="0"/>
                </a:spcBef>
                <a:buFontTx/>
                <a:buNone/>
              </a:pPr>
              <a:t>267</a:t>
            </a:fld>
            <a:endParaRPr lang="fr-FR" altLang="fr-FR" sz="1200">
              <a:solidFill>
                <a:srgbClr val="898989"/>
              </a:solidFill>
            </a:endParaRPr>
          </a:p>
        </p:txBody>
      </p:sp>
      <p:sp>
        <p:nvSpPr>
          <p:cNvPr id="5" name="Text Box 4"/>
          <p:cNvSpPr txBox="1">
            <a:spLocks noChangeArrowheads="1"/>
          </p:cNvSpPr>
          <p:nvPr/>
        </p:nvSpPr>
        <p:spPr bwMode="auto">
          <a:xfrm>
            <a:off x="107952" y="457202"/>
            <a:ext cx="6892925" cy="584775"/>
          </a:xfrm>
          <a:prstGeom prst="rect">
            <a:avLst/>
          </a:prstGeom>
          <a:noFill/>
          <a:ln w="9525" algn="ctr">
            <a:noFill/>
            <a:miter lim="800000"/>
            <a:headEnd/>
            <a:tailEnd/>
          </a:ln>
        </p:spPr>
        <p:txBody>
          <a:bodyPr wrap="square">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eaLnBrk="1" hangingPunct="1">
              <a:defRPr/>
            </a:pPr>
            <a:endParaRPr lang="fr-FR" sz="1400" b="1" i="1" dirty="0">
              <a:latin typeface="Arial" charset="0"/>
              <a:cs typeface="Arial" charset="0"/>
            </a:endParaRPr>
          </a:p>
        </p:txBody>
      </p:sp>
      <p:pic>
        <p:nvPicPr>
          <p:cNvPr id="222213" name="Image 4" descr="images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29971"/>
            <a:ext cx="1331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877" y="1268731"/>
            <a:ext cx="2143125" cy="2143125"/>
          </a:xfrm>
          <a:prstGeom prst="rect">
            <a:avLst/>
          </a:prstGeom>
        </p:spPr>
      </p:pic>
      <p:sp>
        <p:nvSpPr>
          <p:cNvPr id="2" name="ZoneTexte 1"/>
          <p:cNvSpPr txBox="1"/>
          <p:nvPr/>
        </p:nvSpPr>
        <p:spPr>
          <a:xfrm>
            <a:off x="107950" y="836712"/>
            <a:ext cx="6768306" cy="5262979"/>
          </a:xfrm>
          <a:prstGeom prst="rect">
            <a:avLst/>
          </a:prstGeom>
          <a:noFill/>
        </p:spPr>
        <p:txBody>
          <a:bodyPr wrap="square" rtlCol="0">
            <a:spAutoFit/>
          </a:bodyPr>
          <a:lstStyle/>
          <a:p>
            <a:pPr algn="just" eaLnBrk="1" hangingPunct="1">
              <a:defRPr/>
            </a:pPr>
            <a:r>
              <a:rPr lang="fr-FR" sz="1400" b="1" i="1" dirty="0"/>
              <a:t>Mégalomanie</a:t>
            </a:r>
            <a:r>
              <a:rPr lang="fr-FR" sz="1400" dirty="0"/>
              <a:t> : surestimation de ses capacités. Elle se traduit par un </a:t>
            </a:r>
            <a:r>
              <a:rPr lang="fr-FR" sz="1400" dirty="0">
                <a:hlinkClick r:id="rId4" tooltip="Désir"/>
              </a:rPr>
              <a:t>désir</a:t>
            </a:r>
            <a:r>
              <a:rPr lang="fr-FR" sz="1400" dirty="0"/>
              <a:t> immodéré de puissance et un </a:t>
            </a:r>
            <a:r>
              <a:rPr lang="fr-FR" sz="1400" dirty="0">
                <a:hlinkClick r:id="rId5" tooltip="Amour"/>
              </a:rPr>
              <a:t>amour</a:t>
            </a:r>
            <a:r>
              <a:rPr lang="fr-FR" sz="1400" dirty="0"/>
              <a:t> exclusif de soi. Elle peut être le signe d'un </a:t>
            </a:r>
            <a:r>
              <a:rPr lang="fr-FR" sz="1400" dirty="0">
                <a:hlinkClick r:id="rId6" tooltip="Manque affectif"/>
              </a:rPr>
              <a:t>manque affectif</a:t>
            </a:r>
            <a:r>
              <a:rPr lang="fr-FR" sz="1400" dirty="0"/>
              <a:t>. En </a:t>
            </a:r>
            <a:r>
              <a:rPr lang="fr-FR" sz="1400" dirty="0">
                <a:hlinkClick r:id="rId7" tooltip="Psychologie"/>
              </a:rPr>
              <a:t>psychologie</a:t>
            </a:r>
            <a:r>
              <a:rPr lang="fr-FR" sz="1400" dirty="0"/>
              <a:t>, la mégalomanie est classée dans la famille des </a:t>
            </a:r>
            <a:r>
              <a:rPr lang="fr-FR" sz="1400" dirty="0">
                <a:hlinkClick r:id="rId8" tooltip="Psychose"/>
              </a:rPr>
              <a:t>psychoses</a:t>
            </a:r>
            <a:r>
              <a:rPr lang="fr-FR" sz="1400" dirty="0"/>
              <a:t> délirantes chroniques. On la nomme couramment « </a:t>
            </a:r>
            <a:r>
              <a:rPr lang="fr-FR" sz="1400" i="1" dirty="0"/>
              <a:t>folie des grandeurs</a:t>
            </a:r>
            <a:r>
              <a:rPr lang="fr-FR" sz="1400" dirty="0"/>
              <a:t> » ou « </a:t>
            </a:r>
            <a:r>
              <a:rPr lang="fr-FR" sz="1400" i="1" dirty="0"/>
              <a:t>délire des grandeurs</a:t>
            </a:r>
            <a:r>
              <a:rPr lang="fr-FR" sz="1400" i="1" baseline="30000" dirty="0">
                <a:hlinkClick r:id="rId9"/>
              </a:rPr>
              <a:t>1</a:t>
            </a:r>
            <a:r>
              <a:rPr lang="fr-FR" sz="1400" dirty="0"/>
              <a:t> » (voir « Prophétique (sentiment) »).</a:t>
            </a:r>
          </a:p>
          <a:p>
            <a:pPr algn="just" eaLnBrk="1" hangingPunct="1">
              <a:defRPr/>
            </a:pPr>
            <a:r>
              <a:rPr lang="fr-FR" sz="1400" b="1" i="1" dirty="0"/>
              <a:t>Menace</a:t>
            </a:r>
            <a:r>
              <a:rPr lang="fr-FR" sz="1400" dirty="0"/>
              <a:t> : </a:t>
            </a:r>
            <a:r>
              <a:rPr lang="fr-FR" sz="1400" dirty="0">
                <a:hlinkClick r:id="rId10" tooltip="parole"/>
              </a:rPr>
              <a:t>Parole</a:t>
            </a:r>
            <a:r>
              <a:rPr lang="fr-FR" sz="1400" dirty="0"/>
              <a:t> ou </a:t>
            </a:r>
            <a:r>
              <a:rPr lang="fr-FR" sz="1400" dirty="0">
                <a:hlinkClick r:id="rId11" tooltip="geste"/>
              </a:rPr>
              <a:t>geste</a:t>
            </a:r>
            <a:r>
              <a:rPr lang="fr-FR" sz="1400" dirty="0"/>
              <a:t> pour </a:t>
            </a:r>
            <a:r>
              <a:rPr lang="fr-FR" sz="1400" dirty="0">
                <a:hlinkClick r:id="rId12" tooltip="marquer"/>
              </a:rPr>
              <a:t>marquer</a:t>
            </a:r>
            <a:r>
              <a:rPr lang="fr-FR" sz="1400" dirty="0"/>
              <a:t> sa </a:t>
            </a:r>
            <a:r>
              <a:rPr lang="fr-FR" sz="1400" dirty="0">
                <a:hlinkClick r:id="rId13" tooltip="colère"/>
              </a:rPr>
              <a:t>colère</a:t>
            </a:r>
            <a:r>
              <a:rPr lang="fr-FR" sz="1400" dirty="0"/>
              <a:t>, son </a:t>
            </a:r>
            <a:r>
              <a:rPr lang="fr-FR" sz="1400" dirty="0">
                <a:hlinkClick r:id="rId14" tooltip="ressentiment"/>
              </a:rPr>
              <a:t>ressentiment</a:t>
            </a:r>
            <a:r>
              <a:rPr lang="fr-FR" sz="1400" dirty="0"/>
              <a:t> et pour faire </a:t>
            </a:r>
            <a:r>
              <a:rPr lang="fr-FR" sz="1400" dirty="0">
                <a:hlinkClick r:id="rId15" tooltip="craindre"/>
              </a:rPr>
              <a:t>craindre</a:t>
            </a:r>
            <a:r>
              <a:rPr lang="fr-FR" sz="1400" dirty="0"/>
              <a:t> le </a:t>
            </a:r>
            <a:r>
              <a:rPr lang="fr-FR" sz="1400" dirty="0">
                <a:hlinkClick r:id="rId16" tooltip="mal"/>
              </a:rPr>
              <a:t>mal</a:t>
            </a:r>
            <a:r>
              <a:rPr lang="fr-FR" sz="1400" dirty="0"/>
              <a:t> qu’on </a:t>
            </a:r>
            <a:r>
              <a:rPr lang="fr-FR" sz="1400" dirty="0">
                <a:hlinkClick r:id="rId17" tooltip="préparer"/>
              </a:rPr>
              <a:t>prépare</a:t>
            </a:r>
            <a:r>
              <a:rPr lang="fr-FR" sz="1400" dirty="0"/>
              <a:t> (voir </a:t>
            </a:r>
            <a:r>
              <a:rPr lang="fr-FR" sz="1400" i="1" dirty="0"/>
              <a:t>assassinat</a:t>
            </a:r>
            <a:r>
              <a:rPr lang="fr-FR" sz="1400" dirty="0"/>
              <a:t>, </a:t>
            </a:r>
            <a:r>
              <a:rPr lang="fr-FR" sz="1400" i="1" dirty="0"/>
              <a:t>intimidation</a:t>
            </a:r>
            <a:r>
              <a:rPr lang="fr-FR" sz="1400" dirty="0"/>
              <a:t>).</a:t>
            </a:r>
          </a:p>
          <a:p>
            <a:pPr algn="just" eaLnBrk="1" hangingPunct="1">
              <a:defRPr/>
            </a:pPr>
            <a:r>
              <a:rPr lang="fr-FR" sz="1400" b="1" i="1" dirty="0"/>
              <a:t>Mensonge</a:t>
            </a:r>
            <a:r>
              <a:rPr lang="fr-FR" sz="1400" dirty="0"/>
              <a:t> : a) énoncé délibéré d'un fait contraire à la vérité, ou encore la dissimulation de la  </a:t>
            </a:r>
            <a:r>
              <a:rPr lang="fr-FR" sz="1400" u="sng" dirty="0">
                <a:hlinkClick r:id="rId18" tooltip="Vérité"/>
              </a:rPr>
              <a:t>vérité</a:t>
            </a:r>
            <a:r>
              <a:rPr lang="fr-FR" sz="1400" dirty="0"/>
              <a:t> (dans ce dernier cas on parle plus particulièrement de </a:t>
            </a:r>
            <a:r>
              <a:rPr lang="fr-FR" sz="1400" i="1" dirty="0"/>
              <a:t>mensonge par omission</a:t>
            </a:r>
            <a:r>
              <a:rPr lang="fr-FR" sz="1400" dirty="0"/>
              <a:t>). b) Action de mentir, de déguiser, d'altérer la vérité. En général, le mensonge s'oppose à la </a:t>
            </a:r>
            <a:r>
              <a:rPr lang="fr-FR" sz="1400" dirty="0">
                <a:hlinkClick r:id="rId19" tooltip="Véracité"/>
              </a:rPr>
              <a:t>véracité</a:t>
            </a:r>
            <a:r>
              <a:rPr lang="fr-FR" sz="1400" dirty="0"/>
              <a:t> (le fait de dire le vrai), à la </a:t>
            </a:r>
            <a:r>
              <a:rPr lang="fr-FR" sz="1400" dirty="0">
                <a:hlinkClick r:id="rId20" tooltip="Sincérité"/>
              </a:rPr>
              <a:t>sincérité</a:t>
            </a:r>
            <a:r>
              <a:rPr lang="fr-FR" sz="1400" dirty="0"/>
              <a:t> ou à la franchise. Plus précisément, mentir consiste à déguiser sa pensée dans l'intention de tromper.</a:t>
            </a:r>
          </a:p>
          <a:p>
            <a:pPr algn="just" eaLnBrk="1" hangingPunct="1">
              <a:defRPr/>
            </a:pPr>
            <a:r>
              <a:rPr lang="fr-FR" sz="1400" b="1" i="1" dirty="0"/>
              <a:t>Messianisme</a:t>
            </a:r>
            <a:r>
              <a:rPr lang="fr-FR" sz="1400" dirty="0"/>
              <a:t> : a) </a:t>
            </a:r>
            <a:r>
              <a:rPr lang="fr-FR" sz="1400" dirty="0">
                <a:hlinkClick r:id="rId21" tooltip="doctrine"/>
              </a:rPr>
              <a:t>Doctrine</a:t>
            </a:r>
            <a:r>
              <a:rPr lang="fr-FR" sz="1400" dirty="0"/>
              <a:t> des hommes ou de groupes d’hommes qui </a:t>
            </a:r>
            <a:r>
              <a:rPr lang="fr-FR" sz="1400" dirty="0">
                <a:hlinkClick r:id="rId22" tooltip="attendre"/>
              </a:rPr>
              <a:t>attendent</a:t>
            </a:r>
            <a:r>
              <a:rPr lang="fr-FR" sz="1400" dirty="0"/>
              <a:t> et annoncent un </a:t>
            </a:r>
            <a:r>
              <a:rPr lang="fr-FR" sz="1400" dirty="0">
                <a:hlinkClick r:id="rId23" tooltip="messie"/>
              </a:rPr>
              <a:t>messie</a:t>
            </a:r>
            <a:r>
              <a:rPr lang="fr-FR" sz="1400" dirty="0"/>
              <a:t>.</a:t>
            </a:r>
          </a:p>
          <a:p>
            <a:pPr algn="just" eaLnBrk="1" hangingPunct="1">
              <a:defRPr/>
            </a:pPr>
            <a:r>
              <a:rPr lang="fr-FR" sz="1400" dirty="0"/>
              <a:t>b) Croyance en un </a:t>
            </a:r>
            <a:r>
              <a:rPr lang="fr-FR" sz="1400" dirty="0">
                <a:hlinkClick r:id="rId24" tooltip="Messie"/>
              </a:rPr>
              <a:t>messie</a:t>
            </a:r>
            <a:r>
              <a:rPr lang="fr-FR" sz="1400" dirty="0"/>
              <a:t>, un sauveur ou rédempteur.</a:t>
            </a:r>
          </a:p>
          <a:p>
            <a:pPr algn="just" eaLnBrk="1" hangingPunct="1">
              <a:defRPr/>
            </a:pPr>
            <a:r>
              <a:rPr lang="fr-FR" sz="1400" b="1" i="1" dirty="0"/>
              <a:t>Messianique</a:t>
            </a:r>
            <a:r>
              <a:rPr lang="fr-FR" sz="1400" dirty="0"/>
              <a:t> : Se dit d'une personne au rôle </a:t>
            </a:r>
            <a:r>
              <a:rPr lang="fr-FR" sz="1400" dirty="0">
                <a:hlinkClick r:id="rId25" tooltip="salvateur"/>
              </a:rPr>
              <a:t>salvateur</a:t>
            </a:r>
            <a:r>
              <a:rPr lang="fr-FR" sz="1400" dirty="0"/>
              <a:t>, attendu (pour sauver les hommes, pour rétablir la justice divine sur Terre etc. …).</a:t>
            </a:r>
          </a:p>
          <a:p>
            <a:pPr algn="just" eaLnBrk="1" hangingPunct="1">
              <a:defRPr/>
            </a:pPr>
            <a:r>
              <a:rPr lang="fr-FR" sz="1400" b="1" i="1" dirty="0"/>
              <a:t>Meurtre</a:t>
            </a:r>
            <a:r>
              <a:rPr lang="fr-FR" sz="1400" dirty="0"/>
              <a:t> : Homicide volontaire. Voir </a:t>
            </a:r>
            <a:r>
              <a:rPr lang="fr-FR" sz="1400" i="1" dirty="0"/>
              <a:t>assassinat</a:t>
            </a:r>
            <a:r>
              <a:rPr lang="fr-FR" sz="1400" dirty="0"/>
              <a:t>.</a:t>
            </a:r>
          </a:p>
          <a:p>
            <a:pPr algn="just" eaLnBrk="1" hangingPunct="1">
              <a:defRPr/>
            </a:pPr>
            <a:r>
              <a:rPr lang="fr-FR" sz="1400" b="1" i="1" dirty="0"/>
              <a:t>Mise au pas / musèlement des médias </a:t>
            </a:r>
            <a:r>
              <a:rPr lang="fr-FR" sz="1400" dirty="0"/>
              <a:t>: Pour pouvoir établir une dictature, avoir les mains libres pour détourner l’argent (public, privé …) à son profit, il faut museler les médias, en terrorisant, emprisonnant ou en tuant les journalistes, en faisant que les médias et l’information soient aux ordres du pouvoir (voir </a:t>
            </a:r>
            <a:r>
              <a:rPr lang="fr-FR" sz="1400" b="1" i="1" dirty="0"/>
              <a:t>Verrouillage du pouvoir</a:t>
            </a:r>
            <a:r>
              <a:rPr lang="fr-FR" sz="1400" dirty="0"/>
              <a:t>, </a:t>
            </a:r>
            <a:r>
              <a:rPr lang="fr-FR" sz="1400" b="1" i="1" dirty="0"/>
              <a:t>censure</a:t>
            </a:r>
            <a:r>
              <a:rPr lang="fr-FR" sz="1400" dirty="0"/>
              <a:t>).</a:t>
            </a:r>
          </a:p>
        </p:txBody>
      </p:sp>
      <p:pic>
        <p:nvPicPr>
          <p:cNvPr id="36866" name="Picture 2" descr="D:\Users\blisan\Pictures\perso\poutine culte personnalité\Poutine-media.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58026" y="3573016"/>
            <a:ext cx="2028825"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0123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ChangeArrowheads="1"/>
          </p:cNvSpPr>
          <p:nvPr/>
        </p:nvSpPr>
        <p:spPr bwMode="auto">
          <a:xfrm>
            <a:off x="40671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3235" name="Espace réservé du numéro de diapositive 2"/>
          <p:cNvSpPr>
            <a:spLocks noGrp="1"/>
          </p:cNvSpPr>
          <p:nvPr>
            <p:ph type="sldNum" sz="quarter" idx="12"/>
          </p:nvPr>
        </p:nvSpPr>
        <p:spPr bwMode="auto">
          <a:xfrm>
            <a:off x="8174038" y="179390"/>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77C2B74-7428-4A8B-9ECC-E883B7DD20E9}" type="slidenum">
              <a:rPr lang="fr-FR" altLang="fr-FR" sz="1200" smtClean="0">
                <a:solidFill>
                  <a:srgbClr val="898989"/>
                </a:solidFill>
              </a:rPr>
              <a:pPr>
                <a:spcBef>
                  <a:spcPct val="0"/>
                </a:spcBef>
                <a:buFontTx/>
                <a:buNone/>
              </a:pPr>
              <a:t>268</a:t>
            </a:fld>
            <a:endParaRPr lang="fr-FR" altLang="fr-FR" sz="1200">
              <a:solidFill>
                <a:srgbClr val="898989"/>
              </a:solidFill>
            </a:endParaRPr>
          </a:p>
        </p:txBody>
      </p:sp>
      <p:sp>
        <p:nvSpPr>
          <p:cNvPr id="5" name="Text Box 4"/>
          <p:cNvSpPr txBox="1">
            <a:spLocks noChangeArrowheads="1"/>
          </p:cNvSpPr>
          <p:nvPr/>
        </p:nvSpPr>
        <p:spPr bwMode="auto">
          <a:xfrm>
            <a:off x="107952" y="179390"/>
            <a:ext cx="8785225" cy="4739759"/>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Monnaie</a:t>
            </a:r>
            <a:r>
              <a:rPr lang="fr-FR" sz="1400" dirty="0"/>
              <a:t> : </a:t>
            </a:r>
            <a:r>
              <a:rPr lang="fr-FR" sz="1400" i="1" dirty="0"/>
              <a:t>(Économie)</a:t>
            </a:r>
            <a:r>
              <a:rPr lang="fr-FR" sz="1400" dirty="0"/>
              <a:t> </a:t>
            </a:r>
            <a:r>
              <a:rPr lang="fr-FR" sz="1400" dirty="0">
                <a:hlinkClick r:id="rId2" tooltip="unité"/>
              </a:rPr>
              <a:t>Unité</a:t>
            </a:r>
            <a:r>
              <a:rPr lang="fr-FR" sz="1400" dirty="0"/>
              <a:t> de </a:t>
            </a:r>
            <a:r>
              <a:rPr lang="fr-FR" sz="1400" dirty="0">
                <a:hlinkClick r:id="rId3" tooltip="mesure"/>
              </a:rPr>
              <a:t>mesure</a:t>
            </a:r>
            <a:r>
              <a:rPr lang="fr-FR" sz="1400" dirty="0"/>
              <a:t> de la </a:t>
            </a:r>
            <a:r>
              <a:rPr lang="fr-FR" sz="1400" dirty="0">
                <a:hlinkClick r:id="rId4" tooltip="valeur"/>
              </a:rPr>
              <a:t>valeur</a:t>
            </a:r>
            <a:r>
              <a:rPr lang="fr-FR" sz="1400" dirty="0"/>
              <a:t> et d’</a:t>
            </a:r>
            <a:r>
              <a:rPr lang="fr-FR" sz="1400" dirty="0">
                <a:hlinkClick r:id="rId5" tooltip="échange"/>
              </a:rPr>
              <a:t>échange</a:t>
            </a:r>
            <a:r>
              <a:rPr lang="fr-FR" sz="1400" dirty="0"/>
              <a:t> </a:t>
            </a:r>
            <a:r>
              <a:rPr lang="fr-FR" sz="1400" dirty="0">
                <a:hlinkClick r:id="rId6" tooltip="commercial"/>
              </a:rPr>
              <a:t>commerciaux</a:t>
            </a:r>
            <a:r>
              <a:rPr lang="fr-FR" sz="1400" dirty="0"/>
              <a:t> (généralement </a:t>
            </a:r>
            <a:r>
              <a:rPr lang="fr-FR" sz="1400" dirty="0">
                <a:hlinkClick r:id="rId7" tooltip="émis"/>
              </a:rPr>
              <a:t>émise</a:t>
            </a:r>
            <a:r>
              <a:rPr lang="fr-FR" sz="1400" dirty="0"/>
              <a:t> par une </a:t>
            </a:r>
            <a:r>
              <a:rPr lang="fr-FR" sz="1400" dirty="0">
                <a:hlinkClick r:id="rId8" tooltip="institution"/>
              </a:rPr>
              <a:t>institution</a:t>
            </a:r>
            <a:r>
              <a:rPr lang="fr-FR" sz="1400" dirty="0"/>
              <a:t> </a:t>
            </a:r>
            <a:r>
              <a:rPr lang="fr-FR" sz="1400" dirty="0">
                <a:hlinkClick r:id="rId9" tooltip="officielle"/>
              </a:rPr>
              <a:t>officielle</a:t>
            </a:r>
            <a:r>
              <a:rPr lang="fr-FR" sz="1400" dirty="0"/>
              <a:t>). Quelques symboles représentant des monnaies : $ € £ ¥ </a:t>
            </a:r>
            <a:r>
              <a:rPr lang="fr-FR" sz="1400" dirty="0" err="1"/>
              <a:t>zł</a:t>
            </a:r>
            <a:r>
              <a:rPr lang="fr-FR" sz="1400" dirty="0"/>
              <a:t> ₵ ₡</a:t>
            </a:r>
          </a:p>
          <a:p>
            <a:pPr algn="just" eaLnBrk="1" hangingPunct="1">
              <a:defRPr/>
            </a:pPr>
            <a:r>
              <a:rPr lang="fr-FR" sz="1400" b="1" i="1" dirty="0"/>
              <a:t>Mouton de </a:t>
            </a:r>
            <a:r>
              <a:rPr lang="fr-FR" sz="1400" b="1" i="1" dirty="0">
                <a:hlinkClick r:id="rId10" tooltip="Panurge"/>
              </a:rPr>
              <a:t>Panurge</a:t>
            </a:r>
            <a:r>
              <a:rPr lang="fr-FR" sz="1400" dirty="0"/>
              <a:t> : </a:t>
            </a:r>
            <a:r>
              <a:rPr lang="fr-FR" sz="1400" dirty="0">
                <a:hlinkClick r:id="rId11" tooltip="personne"/>
              </a:rPr>
              <a:t>Personne</a:t>
            </a:r>
            <a:r>
              <a:rPr lang="fr-FR" sz="1400" dirty="0"/>
              <a:t> suivant un </a:t>
            </a:r>
            <a:r>
              <a:rPr lang="fr-FR" sz="1400" dirty="0">
                <a:hlinkClick r:id="rId12" tooltip="mouvement"/>
              </a:rPr>
              <a:t>mouvement</a:t>
            </a:r>
            <a:r>
              <a:rPr lang="fr-FR" sz="1400" dirty="0"/>
              <a:t> ou une </a:t>
            </a:r>
            <a:r>
              <a:rPr lang="fr-FR" sz="1400" dirty="0">
                <a:hlinkClick r:id="rId13" tooltip="majorité"/>
              </a:rPr>
              <a:t>majorité</a:t>
            </a:r>
            <a:r>
              <a:rPr lang="fr-FR" sz="1400" dirty="0"/>
              <a:t> sans </a:t>
            </a:r>
            <a:r>
              <a:rPr lang="fr-FR" sz="1400" dirty="0">
                <a:hlinkClick r:id="rId14" tooltip="réfléchir"/>
              </a:rPr>
              <a:t>réfléchir</a:t>
            </a:r>
            <a:r>
              <a:rPr lang="fr-FR" sz="1400" dirty="0"/>
              <a:t>.</a:t>
            </a:r>
          </a:p>
          <a:p>
            <a:pPr algn="just" eaLnBrk="1" hangingPunct="1">
              <a:defRPr/>
            </a:pPr>
            <a:r>
              <a:rPr lang="fr-FR" sz="1400" b="1" i="1" dirty="0"/>
              <a:t>Naïveté</a:t>
            </a:r>
            <a:r>
              <a:rPr lang="fr-FR" sz="1400" dirty="0"/>
              <a:t> : La corruption ou les dictatures reposent souvent aussi sur la naïveté et le manque d’esprit critique du peuple. Selon Adolf Hitler : « </a:t>
            </a:r>
            <a:r>
              <a:rPr lang="fr-FR" sz="1400" i="1" dirty="0"/>
              <a:t>Faites un gros mensonge, faites-le simple, continuez à le répéter et, éventuellement, ils le croiront tous</a:t>
            </a:r>
            <a:r>
              <a:rPr lang="fr-FR" sz="1400" dirty="0"/>
              <a:t>. » Selon William Hazlitt (écrivain et critique irlando-britannique, 1778-1830) : « </a:t>
            </a:r>
            <a:r>
              <a:rPr lang="fr-FR" sz="1400" i="1" dirty="0"/>
              <a:t>Plus le mensonge est gros, plus il est cru avec enthousiasme et plus il est avalé avec avidité</a:t>
            </a:r>
            <a:r>
              <a:rPr lang="fr-FR" sz="1400" dirty="0"/>
              <a:t>. ».</a:t>
            </a:r>
          </a:p>
          <a:p>
            <a:pPr algn="just" eaLnBrk="1" hangingPunct="1">
              <a:defRPr/>
            </a:pPr>
            <a:r>
              <a:rPr lang="fr-FR" sz="1400" b="1" i="1" dirty="0"/>
              <a:t>Narcissisme</a:t>
            </a:r>
            <a:r>
              <a:rPr lang="fr-FR" sz="1400" dirty="0"/>
              <a:t> : a) </a:t>
            </a:r>
            <a:r>
              <a:rPr lang="fr-FR" sz="1400" dirty="0">
                <a:hlinkClick r:id="rId15" tooltip="admiration"/>
              </a:rPr>
              <a:t>Admiration</a:t>
            </a:r>
            <a:r>
              <a:rPr lang="fr-FR" sz="1400" dirty="0"/>
              <a:t> ou contemplation de </a:t>
            </a:r>
            <a:r>
              <a:rPr lang="fr-FR" sz="1400" dirty="0">
                <a:hlinkClick r:id="rId16" tooltip="soi"/>
              </a:rPr>
              <a:t>soi</a:t>
            </a:r>
            <a:r>
              <a:rPr lang="fr-FR" sz="1400" dirty="0"/>
              <a:t>, </a:t>
            </a:r>
            <a:r>
              <a:rPr lang="fr-FR" sz="1400" dirty="0">
                <a:hlinkClick r:id="rId17" tooltip="attention"/>
              </a:rPr>
              <a:t>attention</a:t>
            </a:r>
            <a:r>
              <a:rPr lang="fr-FR" sz="1400" dirty="0"/>
              <a:t> </a:t>
            </a:r>
            <a:r>
              <a:rPr lang="fr-FR" sz="1400" dirty="0">
                <a:hlinkClick r:id="rId18" tooltip="exclusive"/>
              </a:rPr>
              <a:t>exclusive</a:t>
            </a:r>
            <a:r>
              <a:rPr lang="fr-FR" sz="1400" dirty="0"/>
              <a:t> </a:t>
            </a:r>
            <a:r>
              <a:rPr lang="fr-FR" sz="1400" dirty="0">
                <a:hlinkClick r:id="rId19" tooltip="portée"/>
              </a:rPr>
              <a:t>portée</a:t>
            </a:r>
            <a:r>
              <a:rPr lang="fr-FR" sz="1400" dirty="0"/>
              <a:t> à </a:t>
            </a:r>
            <a:r>
              <a:rPr lang="fr-FR" sz="1400" dirty="0">
                <a:hlinkClick r:id="rId20" tooltip="soi-même"/>
              </a:rPr>
              <a:t>soi-même</a:t>
            </a:r>
            <a:r>
              <a:rPr lang="fr-FR" sz="1400" dirty="0"/>
              <a:t>. b) Importance excessive accordée à l'image de soi. c) confiance excessive en soi. </a:t>
            </a:r>
          </a:p>
          <a:p>
            <a:pPr algn="just" eaLnBrk="1" hangingPunct="1">
              <a:defRPr/>
            </a:pPr>
            <a:r>
              <a:rPr lang="fr-FR" sz="1400" dirty="0"/>
              <a:t>d) </a:t>
            </a:r>
            <a:r>
              <a:rPr lang="fr-FR" sz="1400" i="1" dirty="0"/>
              <a:t>(Psychologie)</a:t>
            </a:r>
            <a:r>
              <a:rPr lang="fr-FR" sz="1400" dirty="0"/>
              <a:t> </a:t>
            </a:r>
            <a:r>
              <a:rPr lang="fr-FR" sz="1400" dirty="0">
                <a:hlinkClick r:id="rId21" tooltip="investissement"/>
              </a:rPr>
              <a:t>Investissement</a:t>
            </a:r>
            <a:r>
              <a:rPr lang="fr-FR" sz="1400" dirty="0"/>
              <a:t> du </a:t>
            </a:r>
            <a:r>
              <a:rPr lang="fr-FR" sz="1400" dirty="0">
                <a:hlinkClick r:id="rId22" tooltip="sujet"/>
              </a:rPr>
              <a:t>sujet</a:t>
            </a:r>
            <a:r>
              <a:rPr lang="fr-FR" sz="1400" dirty="0"/>
              <a:t> sur </a:t>
            </a:r>
            <a:r>
              <a:rPr lang="fr-FR" sz="1400" dirty="0">
                <a:hlinkClick r:id="rId23" tooltip="lui-même"/>
              </a:rPr>
              <a:t>lui-même</a:t>
            </a:r>
            <a:r>
              <a:rPr lang="fr-FR" sz="1400" dirty="0"/>
              <a:t>. </a:t>
            </a:r>
            <a:r>
              <a:rPr lang="fr-FR" sz="1400" i="1" dirty="0">
                <a:solidFill>
                  <a:schemeClr val="accent3">
                    <a:lumMod val="50000"/>
                  </a:schemeClr>
                </a:solidFill>
              </a:rPr>
              <a:t>Les « corrompus » sont souvent très narcissiques.</a:t>
            </a:r>
          </a:p>
          <a:p>
            <a:pPr algn="just" eaLnBrk="1" hangingPunct="1">
              <a:defRPr/>
            </a:pPr>
            <a:r>
              <a:rPr lang="fr-FR" sz="1400" b="1" i="1" dirty="0"/>
              <a:t>Narcotrafic</a:t>
            </a:r>
            <a:r>
              <a:rPr lang="fr-FR" sz="1400" dirty="0"/>
              <a:t> (en Colombie, Mexique …) : 1) Il se réfère à la production, au trafic et à l'exportation de drogues illicites (en Colombie, Mexique …) ayant des effets psychoactifs. 2) </a:t>
            </a:r>
            <a:r>
              <a:rPr lang="fr-FR" sz="1400" dirty="0">
                <a:hlinkClick r:id="rId24" tooltip="trafic"/>
              </a:rPr>
              <a:t>Trafic</a:t>
            </a:r>
            <a:r>
              <a:rPr lang="fr-FR" sz="1400" dirty="0"/>
              <a:t> de </a:t>
            </a:r>
            <a:r>
              <a:rPr lang="fr-FR" sz="1400" dirty="0">
                <a:hlinkClick r:id="rId25" tooltip="drogue"/>
              </a:rPr>
              <a:t>drogue</a:t>
            </a:r>
            <a:r>
              <a:rPr lang="fr-FR" sz="1400" dirty="0"/>
              <a:t>.</a:t>
            </a:r>
          </a:p>
          <a:p>
            <a:pPr algn="just" eaLnBrk="1" hangingPunct="1">
              <a:defRPr/>
            </a:pPr>
            <a:r>
              <a:rPr lang="fr-FR" sz="1400" b="1" i="1" dirty="0"/>
              <a:t>Narcotrafiquant</a:t>
            </a:r>
            <a:r>
              <a:rPr lang="fr-FR" sz="1400" dirty="0"/>
              <a:t>  : </a:t>
            </a:r>
            <a:r>
              <a:rPr lang="fr-FR" sz="1400" dirty="0">
                <a:hlinkClick r:id="rId26" tooltip="trafiquant"/>
              </a:rPr>
              <a:t>Trafiquant</a:t>
            </a:r>
            <a:r>
              <a:rPr lang="fr-FR" sz="1400" dirty="0"/>
              <a:t> de </a:t>
            </a:r>
            <a:r>
              <a:rPr lang="fr-FR" sz="1400" dirty="0">
                <a:hlinkClick r:id="rId25" tooltip="drogue"/>
              </a:rPr>
              <a:t>drogue</a:t>
            </a:r>
            <a:r>
              <a:rPr lang="fr-FR" sz="1400" dirty="0"/>
              <a:t>.</a:t>
            </a:r>
          </a:p>
          <a:p>
            <a:pPr algn="just" eaLnBrk="1" hangingPunct="1">
              <a:defRPr/>
            </a:pPr>
            <a:r>
              <a:rPr lang="fr-FR" sz="1400" b="1" i="1" dirty="0"/>
              <a:t>Nationalisme</a:t>
            </a:r>
            <a:r>
              <a:rPr lang="fr-FR" sz="1400" dirty="0"/>
              <a:t> : a) </a:t>
            </a:r>
            <a:r>
              <a:rPr lang="fr-FR" sz="1400" dirty="0">
                <a:hlinkClick r:id="rId27" tooltip="sentiment"/>
              </a:rPr>
              <a:t>Sentiment</a:t>
            </a:r>
            <a:r>
              <a:rPr lang="fr-FR" sz="1400" dirty="0"/>
              <a:t> qui </a:t>
            </a:r>
            <a:r>
              <a:rPr lang="fr-FR" sz="1400" dirty="0">
                <a:hlinkClick r:id="rId28" tooltip="consister"/>
              </a:rPr>
              <a:t>consiste</a:t>
            </a:r>
            <a:r>
              <a:rPr lang="fr-FR" sz="1400" dirty="0"/>
              <a:t> dans l’</a:t>
            </a:r>
            <a:r>
              <a:rPr lang="fr-FR" sz="1400" dirty="0">
                <a:hlinkClick r:id="rId29" tooltip="exaltation"/>
              </a:rPr>
              <a:t>exaltation</a:t>
            </a:r>
            <a:r>
              <a:rPr lang="fr-FR" sz="1400" dirty="0"/>
              <a:t> de l’</a:t>
            </a:r>
            <a:r>
              <a:rPr lang="fr-FR" sz="1400" dirty="0">
                <a:hlinkClick r:id="rId30" tooltip="idée"/>
              </a:rPr>
              <a:t>idée</a:t>
            </a:r>
            <a:r>
              <a:rPr lang="fr-FR" sz="1400" dirty="0"/>
              <a:t> </a:t>
            </a:r>
            <a:r>
              <a:rPr lang="fr-FR" sz="1400" dirty="0">
                <a:hlinkClick r:id="rId31" tooltip="national"/>
              </a:rPr>
              <a:t>nationale</a:t>
            </a:r>
            <a:r>
              <a:rPr lang="fr-FR" sz="1400" dirty="0"/>
              <a:t>, </a:t>
            </a:r>
            <a:r>
              <a:rPr lang="fr-FR" sz="1400" dirty="0">
                <a:hlinkClick r:id="rId32" tooltip="doctrine"/>
              </a:rPr>
              <a:t>doctrine</a:t>
            </a:r>
            <a:r>
              <a:rPr lang="fr-FR" sz="1400" dirty="0"/>
              <a:t> </a:t>
            </a:r>
            <a:r>
              <a:rPr lang="fr-FR" sz="1400" dirty="0">
                <a:hlinkClick r:id="rId33" tooltip="politique"/>
              </a:rPr>
              <a:t>politique</a:t>
            </a:r>
            <a:r>
              <a:rPr lang="fr-FR" sz="1400" dirty="0"/>
              <a:t> basée sur ce sentiment. b) principe politique</a:t>
            </a:r>
            <a:r>
              <a:rPr lang="fr-FR" sz="1400" baseline="30000" dirty="0">
                <a:hlinkClick r:id="rId34"/>
              </a:rPr>
              <a:t>1</a:t>
            </a:r>
            <a:r>
              <a:rPr lang="fr-FR" sz="1400" dirty="0"/>
              <a:t> tendant à légitimer l'existence d'un </a:t>
            </a:r>
            <a:r>
              <a:rPr lang="fr-FR" sz="1400" dirty="0">
                <a:hlinkClick r:id="rId35" tooltip="État-nation"/>
              </a:rPr>
              <a:t>État-nation</a:t>
            </a:r>
            <a:r>
              <a:rPr lang="fr-FR" sz="1400" dirty="0"/>
              <a:t> pour chaque </a:t>
            </a:r>
            <a:r>
              <a:rPr lang="fr-FR" sz="1400" u="sng" dirty="0">
                <a:hlinkClick r:id="rId36" tooltip="Peuple"/>
              </a:rPr>
              <a:t>peuple</a:t>
            </a:r>
            <a:r>
              <a:rPr lang="fr-FR" sz="1400" dirty="0"/>
              <a:t>. c) Théorie politique qui affirme la prédominance de l'intérêt national par rapport aux intérêts des classes et des groupes qui constituent la nation ou par rapport aux autres nations de la communauté internationale.</a:t>
            </a:r>
          </a:p>
          <a:p>
            <a:pPr algn="just" eaLnBrk="1" hangingPunct="1">
              <a:defRPr/>
            </a:pPr>
            <a:r>
              <a:rPr lang="fr-FR" sz="1400" dirty="0"/>
              <a:t>L’appel au sentiment national est très utilisé par les politiciens démagogues (en général, corrompus) pour détourner l’attention du peuple des vrais problèmes.</a:t>
            </a:r>
          </a:p>
        </p:txBody>
      </p:sp>
      <p:pic>
        <p:nvPicPr>
          <p:cNvPr id="223237" name="Image 1"/>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3419475" y="4884738"/>
            <a:ext cx="2305050"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8" name="ZoneTexte 2"/>
          <p:cNvSpPr txBox="1">
            <a:spLocks noChangeArrowheads="1"/>
          </p:cNvSpPr>
          <p:nvPr/>
        </p:nvSpPr>
        <p:spPr bwMode="auto">
          <a:xfrm>
            <a:off x="4108572" y="6465889"/>
            <a:ext cx="9268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latin typeface="Arial" panose="020B0604020202020204" pitchFamily="34" charset="0"/>
              </a:rPr>
              <a:t>Narcotrafic</a:t>
            </a:r>
          </a:p>
        </p:txBody>
      </p:sp>
      <p:pic>
        <p:nvPicPr>
          <p:cNvPr id="223239" name="Image 1"/>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250827" y="4933950"/>
            <a:ext cx="2886075"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Image 2"/>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6110290" y="4894263"/>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
          <p:cNvSpPr>
            <a:spLocks noChangeArrowheads="1"/>
          </p:cNvSpPr>
          <p:nvPr/>
        </p:nvSpPr>
        <p:spPr bwMode="auto">
          <a:xfrm>
            <a:off x="38512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4259" name="Espace réservé du numéro de diapositive 2"/>
          <p:cNvSpPr>
            <a:spLocks noGrp="1"/>
          </p:cNvSpPr>
          <p:nvPr>
            <p:ph type="sldNum" sz="quarter" idx="12"/>
          </p:nvPr>
        </p:nvSpPr>
        <p:spPr bwMode="auto">
          <a:xfrm>
            <a:off x="8167688" y="1381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4ECE965-3508-4D3B-B938-0B62D2B1C4B2}" type="slidenum">
              <a:rPr lang="fr-FR" altLang="fr-FR" sz="1200" smtClean="0">
                <a:solidFill>
                  <a:srgbClr val="898989"/>
                </a:solidFill>
              </a:rPr>
              <a:pPr>
                <a:spcBef>
                  <a:spcPct val="0"/>
                </a:spcBef>
                <a:buFontTx/>
                <a:buNone/>
              </a:pPr>
              <a:t>269</a:t>
            </a:fld>
            <a:endParaRPr lang="fr-FR" altLang="fr-FR" sz="1200">
              <a:solidFill>
                <a:srgbClr val="898989"/>
              </a:solidFill>
            </a:endParaRPr>
          </a:p>
        </p:txBody>
      </p:sp>
      <p:sp>
        <p:nvSpPr>
          <p:cNvPr id="5" name="Text Box 4"/>
          <p:cNvSpPr txBox="1">
            <a:spLocks noChangeArrowheads="1"/>
          </p:cNvSpPr>
          <p:nvPr/>
        </p:nvSpPr>
        <p:spPr bwMode="auto">
          <a:xfrm>
            <a:off x="179390" y="273049"/>
            <a:ext cx="8713787" cy="3447098"/>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Néolibéralisme</a:t>
            </a:r>
            <a:r>
              <a:rPr lang="fr-FR" sz="1400" dirty="0">
                <a:latin typeface="Arial" charset="0"/>
                <a:cs typeface="Arial" charset="0"/>
              </a:rPr>
              <a:t> : </a:t>
            </a:r>
            <a:r>
              <a:rPr lang="fr-FR" sz="1400" dirty="0">
                <a:hlinkClick r:id="rId2" tooltip="doctrine"/>
              </a:rPr>
              <a:t>Doctrine</a:t>
            </a:r>
            <a:r>
              <a:rPr lang="fr-FR" sz="1400" dirty="0"/>
              <a:t> prônant la plus grande liberté possible des entreprises et des forces du marché et la réduction au minimum de la taille et des interventions de l’État.</a:t>
            </a:r>
            <a:endParaRPr lang="fr-FR" sz="1400" dirty="0">
              <a:latin typeface="Arial" charset="0"/>
              <a:cs typeface="Arial" charset="0"/>
            </a:endParaRPr>
          </a:p>
          <a:p>
            <a:pPr algn="just" eaLnBrk="1" hangingPunct="1">
              <a:defRPr/>
            </a:pPr>
            <a:r>
              <a:rPr lang="fr-FR" sz="1400" b="1" i="1" dirty="0">
                <a:latin typeface="Arial" charset="0"/>
                <a:cs typeface="Arial" charset="0"/>
              </a:rPr>
              <a:t>Népotisme</a:t>
            </a:r>
            <a:r>
              <a:rPr lang="fr-FR" sz="1400" dirty="0">
                <a:latin typeface="Arial" charset="0"/>
                <a:cs typeface="Arial" charset="0"/>
              </a:rPr>
              <a:t> : pratique ou envie de favoriser un groupe ou une personne parente, en donnant des promotions, des emplois et d'autres avantages. Cela conduit certains responsables politiques d'accorder des privilèges et des postes d'autorité à la famille fondée sur les relations et indépendamment de leurs compétences réelles.</a:t>
            </a:r>
          </a:p>
          <a:p>
            <a:pPr algn="just" eaLnBrk="1" hangingPunct="1">
              <a:defRPr/>
            </a:pPr>
            <a:r>
              <a:rPr lang="fr-FR" sz="1400" b="1" i="1" dirty="0">
                <a:latin typeface="Arial" charset="0"/>
                <a:cs typeface="Arial" charset="0"/>
              </a:rPr>
              <a:t>Niche fiscale </a:t>
            </a:r>
            <a:r>
              <a:rPr lang="fr-FR" sz="1400" dirty="0">
                <a:latin typeface="Arial" charset="0"/>
                <a:cs typeface="Arial" charset="0"/>
              </a:rPr>
              <a:t>: a) </a:t>
            </a:r>
            <a:r>
              <a:rPr lang="fr-FR" sz="1400" b="1" dirty="0"/>
              <a:t>dérogation fiscale</a:t>
            </a:r>
            <a:r>
              <a:rPr lang="fr-FR" sz="1400" dirty="0"/>
              <a:t> qui permet - à certaines conditions - de payer moins d'</a:t>
            </a:r>
            <a:r>
              <a:rPr lang="fr-FR" sz="1400" dirty="0">
                <a:hlinkClick r:id="rId3" tooltip="Impôt"/>
              </a:rPr>
              <a:t>impôts</a:t>
            </a:r>
            <a:r>
              <a:rPr lang="fr-FR" sz="1400" dirty="0"/>
              <a:t> ou d'éviter l'impôt. b) une </a:t>
            </a:r>
            <a:r>
              <a:rPr lang="fr-FR" sz="1400" i="1" dirty="0"/>
              <a:t>lacune</a:t>
            </a:r>
            <a:r>
              <a:rPr lang="fr-FR" sz="1400" dirty="0"/>
              <a:t> ou un « vide législatif » permettant d'échapper à l'impôt sans être en infraction.</a:t>
            </a:r>
            <a:endParaRPr lang="fr-FR" sz="1400" dirty="0">
              <a:latin typeface="Arial" charset="0"/>
              <a:cs typeface="Arial" charset="0"/>
            </a:endParaRPr>
          </a:p>
          <a:p>
            <a:pPr algn="just" eaLnBrk="1" hangingPunct="1">
              <a:defRPr/>
            </a:pPr>
            <a:r>
              <a:rPr lang="fr-FR" sz="1400" b="1" i="1" dirty="0">
                <a:latin typeface="Arial" charset="0"/>
                <a:cs typeface="Arial" charset="0"/>
              </a:rPr>
              <a:t>Opportunisme</a:t>
            </a:r>
            <a:r>
              <a:rPr lang="fr-FR" sz="1400" dirty="0">
                <a:latin typeface="Arial" charset="0"/>
                <a:cs typeface="Arial" charset="0"/>
              </a:rPr>
              <a:t> : a) Attitude qui consiste à tirer le meilleur parti des circonstances en faisant peu de cas des principes. b) </a:t>
            </a:r>
            <a:r>
              <a:rPr lang="fr-FR" sz="1400" dirty="0"/>
              <a:t>Attitude consistant à régler sa conduite selon les circonstances du moment, que l'on cherche à utiliser toujours au mieux de ses intérêts. Les « corrompus » sont souvent des grands opportunistes.</a:t>
            </a:r>
          </a:p>
          <a:p>
            <a:pPr algn="just" eaLnBrk="1" hangingPunct="1">
              <a:defRPr/>
            </a:pPr>
            <a:r>
              <a:rPr lang="fr-FR" sz="1400" b="1" i="1" dirty="0">
                <a:latin typeface="Arial" charset="0"/>
                <a:cs typeface="Arial" charset="0"/>
              </a:rPr>
              <a:t>Oppression</a:t>
            </a:r>
            <a:r>
              <a:rPr lang="fr-FR" sz="1400" dirty="0">
                <a:latin typeface="Arial" charset="0"/>
                <a:cs typeface="Arial" charset="0"/>
              </a:rPr>
              <a:t> : a) </a:t>
            </a:r>
            <a:r>
              <a:rPr lang="fr-FR" sz="1400" dirty="0">
                <a:hlinkClick r:id="rId4" tooltip="accabler"/>
              </a:rPr>
              <a:t>Accabler</a:t>
            </a:r>
            <a:r>
              <a:rPr lang="fr-FR" sz="1400" dirty="0"/>
              <a:t> par </a:t>
            </a:r>
            <a:r>
              <a:rPr lang="fr-FR" sz="1400" dirty="0">
                <a:hlinkClick r:id="rId5" tooltip="violence"/>
              </a:rPr>
              <a:t>violence</a:t>
            </a:r>
            <a:r>
              <a:rPr lang="fr-FR" sz="1400" dirty="0"/>
              <a:t>, par </a:t>
            </a:r>
            <a:r>
              <a:rPr lang="fr-FR" sz="1400" dirty="0">
                <a:hlinkClick r:id="rId6" tooltip="excès"/>
              </a:rPr>
              <a:t>excès</a:t>
            </a:r>
            <a:r>
              <a:rPr lang="fr-FR" sz="1400" dirty="0"/>
              <a:t> d’</a:t>
            </a:r>
            <a:r>
              <a:rPr lang="fr-FR" sz="1400" dirty="0">
                <a:hlinkClick r:id="rId7" tooltip="autorité"/>
              </a:rPr>
              <a:t>autorité</a:t>
            </a:r>
            <a:r>
              <a:rPr lang="fr-FR" sz="1400" dirty="0"/>
              <a:t>. </a:t>
            </a:r>
            <a:r>
              <a:rPr lang="fr-FR" sz="1400" i="1" dirty="0"/>
              <a:t>Accabler sous un poids, sous la </a:t>
            </a:r>
            <a:r>
              <a:rPr lang="fr-FR" sz="1400" i="1" dirty="0">
                <a:hlinkClick r:id="rId5" tooltip="violence"/>
              </a:rPr>
              <a:t>violence</a:t>
            </a:r>
            <a:r>
              <a:rPr lang="fr-FR" sz="1400" i="1" dirty="0"/>
              <a:t>, sous une </a:t>
            </a:r>
            <a:r>
              <a:rPr lang="fr-FR" sz="1400" i="1" dirty="0">
                <a:hlinkClick r:id="rId7" tooltip="autorité"/>
              </a:rPr>
              <a:t>autorité</a:t>
            </a:r>
            <a:r>
              <a:rPr lang="fr-FR" sz="1400" i="1" dirty="0"/>
              <a:t> </a:t>
            </a:r>
            <a:r>
              <a:rPr lang="fr-FR" sz="1400" i="1" dirty="0">
                <a:hlinkClick r:id="rId8" tooltip="tyrannique"/>
              </a:rPr>
              <a:t>tyrannique</a:t>
            </a:r>
            <a:r>
              <a:rPr lang="fr-FR" sz="1400" i="1" dirty="0"/>
              <a:t>. </a:t>
            </a:r>
            <a:r>
              <a:rPr lang="fr-FR" sz="1400" dirty="0">
                <a:latin typeface="Arial" charset="0"/>
                <a:cs typeface="Arial" charset="0"/>
              </a:rPr>
              <a:t>b) </a:t>
            </a:r>
            <a:r>
              <a:rPr lang="fr-FR" sz="1400" dirty="0"/>
              <a:t>Faire éprouver des </a:t>
            </a:r>
            <a:r>
              <a:rPr lang="fr-FR" sz="1400" dirty="0">
                <a:hlinkClick r:id="rId9" tooltip="chagrin"/>
              </a:rPr>
              <a:t>chagrins</a:t>
            </a:r>
            <a:r>
              <a:rPr lang="fr-FR" sz="1400" dirty="0"/>
              <a:t>, des </a:t>
            </a:r>
            <a:r>
              <a:rPr lang="fr-FR" sz="1400" dirty="0">
                <a:hlinkClick r:id="rId10" tooltip="souffrance"/>
              </a:rPr>
              <a:t>souffrances</a:t>
            </a:r>
            <a:r>
              <a:rPr lang="fr-FR" sz="1400" dirty="0"/>
              <a:t>, des </a:t>
            </a:r>
            <a:r>
              <a:rPr lang="fr-FR" sz="1400" dirty="0">
                <a:hlinkClick r:id="rId11" tooltip="embarras"/>
              </a:rPr>
              <a:t>embarras</a:t>
            </a:r>
            <a:r>
              <a:rPr lang="fr-FR" sz="1400" dirty="0"/>
              <a:t>.</a:t>
            </a:r>
            <a:r>
              <a:rPr lang="fr-FR" sz="1400" dirty="0">
                <a:latin typeface="Arial" charset="0"/>
                <a:cs typeface="Arial" charset="0"/>
              </a:rPr>
              <a:t> </a:t>
            </a:r>
          </a:p>
        </p:txBody>
      </p:sp>
      <p:pic>
        <p:nvPicPr>
          <p:cNvPr id="2" name="Imag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530" y="4167349"/>
            <a:ext cx="2619375" cy="1743075"/>
          </a:xfrm>
          <a:prstGeom prst="rect">
            <a:avLst/>
          </a:prstGeom>
        </p:spPr>
      </p:pic>
      <p:pic>
        <p:nvPicPr>
          <p:cNvPr id="4" name="Imag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5352" y="4005064"/>
            <a:ext cx="1647825" cy="2286000"/>
          </a:xfrm>
          <a:prstGeom prst="rect">
            <a:avLst/>
          </a:prstGeom>
        </p:spPr>
      </p:pic>
      <p:pic>
        <p:nvPicPr>
          <p:cNvPr id="9218" name="Picture 2" descr="D:\Users\blisan\Pictures\corruption\medium_elf.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4462" y="3766939"/>
            <a:ext cx="3048000" cy="2762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4" descr="Joseph-Désiré Mobut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508" y="3285684"/>
            <a:ext cx="1171575"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e 8" descr="hit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0793" y="3285685"/>
            <a:ext cx="1365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10"/>
          <p:cNvSpPr>
            <a:spLocks noChangeArrowheads="1"/>
          </p:cNvSpPr>
          <p:nvPr/>
        </p:nvSpPr>
        <p:spPr bwMode="auto">
          <a:xfrm>
            <a:off x="6045487" y="5085910"/>
            <a:ext cx="1503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Nicolae Ceaușescu</a:t>
            </a:r>
          </a:p>
          <a:p>
            <a:pPr algn="ctr" eaLnBrk="1" hangingPunct="1">
              <a:spcBef>
                <a:spcPct val="0"/>
              </a:spcBef>
              <a:buFontTx/>
              <a:buNone/>
            </a:pPr>
            <a:r>
              <a:rPr lang="fr-FR" altLang="fr-FR" sz="1200">
                <a:latin typeface="Arial" panose="020B0604020202020204" pitchFamily="34" charset="0"/>
              </a:rPr>
              <a:t>(Roumanie)</a:t>
            </a:r>
          </a:p>
        </p:txBody>
      </p:sp>
      <p:sp>
        <p:nvSpPr>
          <p:cNvPr id="23560" name="Rectangle 11"/>
          <p:cNvSpPr>
            <a:spLocks noChangeArrowheads="1"/>
          </p:cNvSpPr>
          <p:nvPr/>
        </p:nvSpPr>
        <p:spPr bwMode="auto">
          <a:xfrm>
            <a:off x="7885634" y="4727135"/>
            <a:ext cx="9303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V. (Russie)</a:t>
            </a:r>
          </a:p>
        </p:txBody>
      </p:sp>
      <p:sp>
        <p:nvSpPr>
          <p:cNvPr id="23561" name="Rectangle 13"/>
          <p:cNvSpPr>
            <a:spLocks noChangeArrowheads="1"/>
          </p:cNvSpPr>
          <p:nvPr/>
        </p:nvSpPr>
        <p:spPr bwMode="auto">
          <a:xfrm>
            <a:off x="3165769" y="5085910"/>
            <a:ext cx="1010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Adolf Hitler</a:t>
            </a:r>
          </a:p>
          <a:p>
            <a:pPr algn="ctr" eaLnBrk="1" hangingPunct="1">
              <a:spcBef>
                <a:spcPct val="0"/>
              </a:spcBef>
              <a:buFontTx/>
              <a:buNone/>
            </a:pPr>
            <a:r>
              <a:rPr lang="fr-FR" altLang="fr-FR" sz="1200">
                <a:latin typeface="Arial" panose="020B0604020202020204" pitchFamily="34" charset="0"/>
              </a:rPr>
              <a:t>(Allemagne)</a:t>
            </a:r>
          </a:p>
        </p:txBody>
      </p:sp>
      <p:sp>
        <p:nvSpPr>
          <p:cNvPr id="23562" name="Rectangle 14"/>
          <p:cNvSpPr>
            <a:spLocks noChangeArrowheads="1"/>
          </p:cNvSpPr>
          <p:nvPr/>
        </p:nvSpPr>
        <p:spPr bwMode="auto">
          <a:xfrm>
            <a:off x="1596440" y="5085910"/>
            <a:ext cx="1191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R. (Zimbabwe)</a:t>
            </a:r>
          </a:p>
        </p:txBody>
      </p:sp>
      <p:sp>
        <p:nvSpPr>
          <p:cNvPr id="23563" name="Rectangle 15"/>
          <p:cNvSpPr>
            <a:spLocks noChangeArrowheads="1"/>
          </p:cNvSpPr>
          <p:nvPr/>
        </p:nvSpPr>
        <p:spPr bwMode="auto">
          <a:xfrm>
            <a:off x="36114" y="5085910"/>
            <a:ext cx="1481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Mobutu Sese Seko</a:t>
            </a:r>
          </a:p>
          <a:p>
            <a:pPr algn="ctr" eaLnBrk="1" hangingPunct="1">
              <a:spcBef>
                <a:spcPct val="0"/>
              </a:spcBef>
              <a:buFontTx/>
              <a:buNone/>
            </a:pPr>
            <a:r>
              <a:rPr lang="fr-FR" altLang="fr-FR" sz="1200">
                <a:latin typeface="Arial" panose="020B0604020202020204" pitchFamily="34" charset="0"/>
              </a:rPr>
              <a:t>(Zaïre)</a:t>
            </a:r>
          </a:p>
        </p:txBody>
      </p:sp>
      <p:pic>
        <p:nvPicPr>
          <p:cNvPr id="23564" name="Image 16" descr="Nicolae Ceaușescu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9443" y="3214247"/>
            <a:ext cx="1181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1"/>
          <p:cNvSpPr>
            <a:spLocks noChangeArrowheads="1"/>
          </p:cNvSpPr>
          <p:nvPr/>
        </p:nvSpPr>
        <p:spPr bwMode="auto">
          <a:xfrm>
            <a:off x="2554144" y="10600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567" name="Espace réservé du numéro de diapositive 2"/>
          <p:cNvSpPr txBox="1">
            <a:spLocks/>
          </p:cNvSpPr>
          <p:nvPr/>
        </p:nvSpPr>
        <p:spPr bwMode="auto">
          <a:xfrm>
            <a:off x="8532815" y="188914"/>
            <a:ext cx="3698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8ED1CAC-E868-4A51-BC6B-AD44492E9181}" type="slidenum">
              <a:rPr lang="fr-FR" altLang="fr-FR" sz="1200">
                <a:solidFill>
                  <a:srgbClr val="898989"/>
                </a:solidFill>
              </a:rPr>
              <a:pPr algn="r" eaLnBrk="1" hangingPunct="1">
                <a:spcBef>
                  <a:spcPct val="0"/>
                </a:spcBef>
                <a:buFontTx/>
                <a:buNone/>
              </a:pPr>
              <a:t>27</a:t>
            </a:fld>
            <a:endParaRPr lang="fr-FR" altLang="fr-FR" sz="1200">
              <a:solidFill>
                <a:srgbClr val="898989"/>
              </a:solidFill>
            </a:endParaRPr>
          </a:p>
        </p:txBody>
      </p:sp>
      <p:sp>
        <p:nvSpPr>
          <p:cNvPr id="23568" name="Rectangle 12"/>
          <p:cNvSpPr>
            <a:spLocks noChangeArrowheads="1"/>
          </p:cNvSpPr>
          <p:nvPr/>
        </p:nvSpPr>
        <p:spPr bwMode="auto">
          <a:xfrm>
            <a:off x="4774556" y="5158935"/>
            <a:ext cx="8168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F. (Cuba)</a:t>
            </a:r>
          </a:p>
        </p:txBody>
      </p:sp>
      <p:sp>
        <p:nvSpPr>
          <p:cNvPr id="23569" name="Rectangle 17"/>
          <p:cNvSpPr>
            <a:spLocks noChangeArrowheads="1"/>
          </p:cNvSpPr>
          <p:nvPr/>
        </p:nvSpPr>
        <p:spPr bwMode="auto">
          <a:xfrm>
            <a:off x="210606" y="2710620"/>
            <a:ext cx="1292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 K.</a:t>
            </a:r>
          </a:p>
          <a:p>
            <a:pPr algn="ctr" eaLnBrk="1" hangingPunct="1">
              <a:spcBef>
                <a:spcPct val="0"/>
              </a:spcBef>
              <a:buFontTx/>
              <a:buNone/>
            </a:pPr>
            <a:r>
              <a:rPr lang="fr-FR" altLang="fr-FR" sz="1200" dirty="0">
                <a:latin typeface="Arial" panose="020B0604020202020204" pitchFamily="34" charset="0"/>
              </a:rPr>
              <a:t>(Corée du Nord)</a:t>
            </a:r>
          </a:p>
        </p:txBody>
      </p:sp>
      <p:sp>
        <p:nvSpPr>
          <p:cNvPr id="23571" name="ZoneTexte 19"/>
          <p:cNvSpPr txBox="1">
            <a:spLocks noChangeArrowheads="1"/>
          </p:cNvSpPr>
          <p:nvPr/>
        </p:nvSpPr>
        <p:spPr bwMode="auto">
          <a:xfrm>
            <a:off x="110724" y="5568881"/>
            <a:ext cx="8928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fr-FR" altLang="fr-FR" sz="1600" i="1" dirty="0">
                <a:latin typeface="Arial" panose="020B0604020202020204" pitchFamily="34" charset="0"/>
              </a:rPr>
              <a:t>↑ Une petite galerie des hommes soupçonnés de corruption ou corrompus, une galerie qui n’aura probablement jamais de fin </a:t>
            </a:r>
            <a:r>
              <a:rPr lang="fr-FR" altLang="fr-FR" sz="1600" dirty="0">
                <a:latin typeface="Arial" panose="020B0604020202020204" pitchFamily="34" charset="0"/>
              </a:rPr>
              <a:t>… Il semblerait qu’il y ait toujours une corrélation entre le niveau de dictature et le niveau de corruption d’un pays donné. A l’origine et derrière les systèmes corrompus, il y a toujours aussi des hommes souvent psychopathes, mégalomanes, narcissiques …</a:t>
            </a:r>
          </a:p>
        </p:txBody>
      </p:sp>
      <p:sp>
        <p:nvSpPr>
          <p:cNvPr id="23572" name="Rectangle 20"/>
          <p:cNvSpPr>
            <a:spLocks noChangeArrowheads="1"/>
          </p:cNvSpPr>
          <p:nvPr/>
        </p:nvSpPr>
        <p:spPr bwMode="auto">
          <a:xfrm>
            <a:off x="110726" y="543227"/>
            <a:ext cx="71865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4. </a:t>
            </a:r>
            <a:r>
              <a:rPr lang="fr-FR" altLang="fr-FR" sz="1800" b="1" dirty="0">
                <a:latin typeface="Arial" panose="020B0604020202020204" pitchFamily="34" charset="0"/>
              </a:rPr>
              <a:t>Les hommes d’état soupçonnés de corruption ou corrompus </a:t>
            </a:r>
          </a:p>
        </p:txBody>
      </p:sp>
      <p:sp>
        <p:nvSpPr>
          <p:cNvPr id="23574" name="Rectangle 28"/>
          <p:cNvSpPr>
            <a:spLocks noChangeArrowheads="1"/>
          </p:cNvSpPr>
          <p:nvPr/>
        </p:nvSpPr>
        <p:spPr bwMode="auto">
          <a:xfrm>
            <a:off x="2364753" y="2922335"/>
            <a:ext cx="885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latin typeface="Arial" panose="020B0604020202020204" pitchFamily="34" charset="0"/>
              </a:rPr>
              <a:t>A. (Pérou)</a:t>
            </a:r>
          </a:p>
        </p:txBody>
      </p:sp>
      <p:sp>
        <p:nvSpPr>
          <p:cNvPr id="23576" name="Rectangle 23"/>
          <p:cNvSpPr>
            <a:spLocks noChangeArrowheads="1"/>
          </p:cNvSpPr>
          <p:nvPr/>
        </p:nvSpPr>
        <p:spPr bwMode="auto">
          <a:xfrm>
            <a:off x="4244501" y="2782058"/>
            <a:ext cx="1368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O. (Soudan)</a:t>
            </a:r>
          </a:p>
        </p:txBody>
      </p:sp>
      <p:sp>
        <p:nvSpPr>
          <p:cNvPr id="23577" name="Rectangle 25"/>
          <p:cNvSpPr>
            <a:spLocks noChangeArrowheads="1"/>
          </p:cNvSpPr>
          <p:nvPr/>
        </p:nvSpPr>
        <p:spPr bwMode="auto">
          <a:xfrm>
            <a:off x="6194560" y="2818781"/>
            <a:ext cx="8258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B. (Syrie)</a:t>
            </a:r>
          </a:p>
        </p:txBody>
      </p:sp>
      <p:sp>
        <p:nvSpPr>
          <p:cNvPr id="23579" name="Rectangle 26"/>
          <p:cNvSpPr>
            <a:spLocks noChangeArrowheads="1"/>
          </p:cNvSpPr>
          <p:nvPr/>
        </p:nvSpPr>
        <p:spPr bwMode="auto">
          <a:xfrm>
            <a:off x="7796483" y="2853494"/>
            <a:ext cx="9621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H. (Egypte)</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14" y="1012275"/>
            <a:ext cx="1247775" cy="1657351"/>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7548" y="1020942"/>
            <a:ext cx="1314450" cy="1733551"/>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2438" y="912561"/>
            <a:ext cx="2276475" cy="2009775"/>
          </a:xfrm>
          <a:prstGeom prst="rect">
            <a:avLst/>
          </a:prstGeom>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7876" y="1020941"/>
            <a:ext cx="1400175" cy="1819275"/>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1887" y="1006653"/>
            <a:ext cx="1524000" cy="1847851"/>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555" y="3275653"/>
            <a:ext cx="1371600" cy="1771651"/>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7018" y="3217621"/>
            <a:ext cx="1371600" cy="1971675"/>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33813" y="3243709"/>
            <a:ext cx="1362075" cy="1419225"/>
          </a:xfrm>
          <a:prstGeom prst="rect">
            <a:avLst/>
          </a:prstGeo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ChangeArrowheads="1"/>
          </p:cNvSpPr>
          <p:nvPr/>
        </p:nvSpPr>
        <p:spPr bwMode="auto">
          <a:xfrm>
            <a:off x="38512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5283" name="Espace réservé du numéro de diapositive 2"/>
          <p:cNvSpPr>
            <a:spLocks noGrp="1"/>
          </p:cNvSpPr>
          <p:nvPr>
            <p:ph type="sldNum" sz="quarter" idx="12"/>
          </p:nvPr>
        </p:nvSpPr>
        <p:spPr bwMode="auto">
          <a:xfrm>
            <a:off x="8167688" y="1381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F03DB5-C35B-4BA4-AE00-336F73373FDF}" type="slidenum">
              <a:rPr lang="fr-FR" altLang="fr-FR" sz="1200" smtClean="0">
                <a:solidFill>
                  <a:srgbClr val="898989"/>
                </a:solidFill>
              </a:rPr>
              <a:pPr>
                <a:spcBef>
                  <a:spcPct val="0"/>
                </a:spcBef>
                <a:buFontTx/>
                <a:buNone/>
              </a:pPr>
              <a:t>270</a:t>
            </a:fld>
            <a:endParaRPr lang="fr-FR" altLang="fr-FR" sz="1200">
              <a:solidFill>
                <a:srgbClr val="898989"/>
              </a:solidFill>
            </a:endParaRPr>
          </a:p>
        </p:txBody>
      </p:sp>
      <p:sp>
        <p:nvSpPr>
          <p:cNvPr id="225284" name="Text Box 4"/>
          <p:cNvSpPr txBox="1">
            <a:spLocks noChangeArrowheads="1"/>
          </p:cNvSpPr>
          <p:nvPr/>
        </p:nvSpPr>
        <p:spPr bwMode="auto">
          <a:xfrm>
            <a:off x="179390" y="273051"/>
            <a:ext cx="8713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u="sng"/>
              <a:t>A3. Annexes : Lexique</a:t>
            </a:r>
            <a:r>
              <a:rPr lang="fr-FR" altLang="fr-FR"/>
              <a:t> (suite) :</a:t>
            </a:r>
          </a:p>
          <a:p>
            <a:pPr eaLnBrk="1" hangingPunct="1"/>
            <a:endParaRPr lang="fr-FR" altLang="fr-FR"/>
          </a:p>
        </p:txBody>
      </p:sp>
      <p:pic>
        <p:nvPicPr>
          <p:cNvPr id="225285"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0990" y="738188"/>
            <a:ext cx="237807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6" name="ZoneTexte 1"/>
          <p:cNvSpPr txBox="1">
            <a:spLocks noChangeArrowheads="1"/>
          </p:cNvSpPr>
          <p:nvPr/>
        </p:nvSpPr>
        <p:spPr bwMode="auto">
          <a:xfrm>
            <a:off x="174625" y="641349"/>
            <a:ext cx="640873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400" b="1" i="1" dirty="0"/>
              <a:t>Optimisation fiscale </a:t>
            </a:r>
            <a:r>
              <a:rPr lang="fr-FR" altLang="fr-FR" sz="1400" dirty="0"/>
              <a:t>: le fait pour un contribuable (particulier ou entreprise) d’explorer toutes les possibilités qui lui sont offertes par la loi, afin d’éliminer, sinon de réduire l’imposition en réalisant les investissements adéquates. Ces possibilités légales sont communément appelées des « niches fiscales ». Leur but : encourager certaines dépenses ou certains investissements dans des secteurs biens déterminés en contrepartie de l’octroi, pour le contribuable qui les effectue, d’une économie d’impôts considérable (déductions d’impôts, exonération d’impôts ou crédits d’impôts…). Un exemple : la loi Girardin qui encourage les investissements dans les DOM-TOM. L’investissement Girardin, quel qu’il soit (Girardin société…), permet au contribuable qui l’effectue, d’optimiser sa fiscalité en défiscalisant jusqu’à 70% du montant de l’investissement réalisé, voire plus selon les cas. Cela consiste à créer des filiales dans des pays à la fiscalité avantageuse (Irlande, Luxembourg, …) et à y transférer les bénéfices d’une société données, pour les soustraire à l’impôt dans ce pays (pratique couramment utilisée par Google, Amazon etc.) (voir aussi </a:t>
            </a:r>
            <a:r>
              <a:rPr lang="fr-FR" altLang="fr-FR" sz="1400" i="1" dirty="0"/>
              <a:t>Fraude fiscale</a:t>
            </a:r>
            <a:r>
              <a:rPr lang="fr-FR" altLang="fr-FR" sz="1400" dirty="0"/>
              <a:t>). </a:t>
            </a:r>
          </a:p>
        </p:txBody>
      </p:sp>
      <p:sp>
        <p:nvSpPr>
          <p:cNvPr id="225287" name="ZoneTexte 2"/>
          <p:cNvSpPr txBox="1">
            <a:spLocks noChangeArrowheads="1"/>
          </p:cNvSpPr>
          <p:nvPr/>
        </p:nvSpPr>
        <p:spPr bwMode="auto">
          <a:xfrm>
            <a:off x="6630988" y="3105150"/>
            <a:ext cx="2432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 </a:t>
            </a:r>
            <a:r>
              <a:rPr lang="fr-FR" altLang="fr-FR" sz="1200" i="1"/>
              <a:t>Les riches c’est fait pour être très riches, et les pauvres, très pauvres</a:t>
            </a:r>
            <a:r>
              <a:rPr lang="fr-FR" altLang="fr-FR" sz="1200"/>
              <a:t> », selon Louis de Funès, in « </a:t>
            </a:r>
            <a:r>
              <a:rPr lang="fr-FR" altLang="fr-FR" sz="1200" i="1"/>
              <a:t>La Folie des grandeurs</a:t>
            </a:r>
            <a:r>
              <a:rPr lang="fr-FR" altLang="fr-FR" sz="1200"/>
              <a:t>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923" y="3937000"/>
            <a:ext cx="2928971" cy="298127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3891363"/>
            <a:ext cx="2545240" cy="2966637"/>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ChangeArrowheads="1"/>
          </p:cNvSpPr>
          <p:nvPr/>
        </p:nvSpPr>
        <p:spPr bwMode="auto">
          <a:xfrm>
            <a:off x="38512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6307" name="Espace réservé du numéro de diapositive 2"/>
          <p:cNvSpPr>
            <a:spLocks noGrp="1"/>
          </p:cNvSpPr>
          <p:nvPr>
            <p:ph type="sldNum" sz="quarter" idx="12"/>
          </p:nvPr>
        </p:nvSpPr>
        <p:spPr bwMode="auto">
          <a:xfrm>
            <a:off x="8167688" y="1381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7ADEE2-60F4-4620-A321-6904A25B4A08}" type="slidenum">
              <a:rPr lang="fr-FR" altLang="fr-FR" sz="1200" smtClean="0">
                <a:solidFill>
                  <a:srgbClr val="898989"/>
                </a:solidFill>
              </a:rPr>
              <a:pPr>
                <a:spcBef>
                  <a:spcPct val="0"/>
                </a:spcBef>
                <a:buFontTx/>
                <a:buNone/>
              </a:pPr>
              <a:t>271</a:t>
            </a:fld>
            <a:endParaRPr lang="fr-FR" altLang="fr-FR" sz="1200">
              <a:solidFill>
                <a:srgbClr val="898989"/>
              </a:solidFill>
            </a:endParaRPr>
          </a:p>
        </p:txBody>
      </p:sp>
      <p:sp>
        <p:nvSpPr>
          <p:cNvPr id="5" name="Text Box 4"/>
          <p:cNvSpPr txBox="1">
            <a:spLocks noChangeArrowheads="1"/>
          </p:cNvSpPr>
          <p:nvPr/>
        </p:nvSpPr>
        <p:spPr bwMode="auto">
          <a:xfrm>
            <a:off x="184150" y="271464"/>
            <a:ext cx="8713788" cy="5170646"/>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Pain</a:t>
            </a:r>
            <a:r>
              <a:rPr lang="fr-FR" sz="1400" dirty="0">
                <a:latin typeface="Arial" charset="0"/>
                <a:cs typeface="Arial" charset="0"/>
              </a:rPr>
              <a:t> (du) </a:t>
            </a:r>
            <a:r>
              <a:rPr lang="fr-FR" sz="1400" b="1" i="1" dirty="0">
                <a:latin typeface="Arial" charset="0"/>
                <a:cs typeface="Arial" charset="0"/>
              </a:rPr>
              <a:t>et des jeux </a:t>
            </a:r>
            <a:r>
              <a:rPr lang="fr-FR" sz="1400" dirty="0">
                <a:latin typeface="Arial" charset="0"/>
                <a:cs typeface="Arial" charset="0"/>
              </a:rPr>
              <a:t>(</a:t>
            </a:r>
            <a:r>
              <a:rPr lang="fr-FR" sz="1400" i="1" dirty="0" err="1"/>
              <a:t>Panem</a:t>
            </a:r>
            <a:r>
              <a:rPr lang="fr-FR" sz="1400" i="1" dirty="0"/>
              <a:t> et </a:t>
            </a:r>
            <a:r>
              <a:rPr lang="fr-FR" sz="1400" i="1" dirty="0" err="1"/>
              <a:t>circenses</a:t>
            </a:r>
            <a:r>
              <a:rPr lang="fr-FR" sz="1400" dirty="0">
                <a:latin typeface="Arial" charset="0"/>
                <a:cs typeface="Arial" charset="0"/>
              </a:rPr>
              <a:t>) : </a:t>
            </a:r>
            <a:r>
              <a:rPr lang="fr-FR" sz="1400" dirty="0">
                <a:hlinkClick r:id="rId2" tooltip="Expression latine"/>
              </a:rPr>
              <a:t>expression latine</a:t>
            </a:r>
            <a:r>
              <a:rPr lang="fr-FR" sz="1400" dirty="0"/>
              <a:t> utilisée dans la </a:t>
            </a:r>
            <a:r>
              <a:rPr lang="fr-FR" sz="1400" dirty="0">
                <a:hlinkClick r:id="rId3" tooltip="Rome antique"/>
              </a:rPr>
              <a:t>Rome antique</a:t>
            </a:r>
            <a:r>
              <a:rPr lang="fr-FR" sz="1400" dirty="0"/>
              <a:t> pour dénoncer l'usage délibéré fait par les empereurs romains de distributions de pain et d'organisation de jeux dans le but de flatter le peuple afin de s'attirer la bienveillance de l'opinion populaire (politique d'</a:t>
            </a:r>
            <a:r>
              <a:rPr lang="fr-FR" sz="1400" dirty="0">
                <a:hlinkClick r:id="rId4" tooltip="Évergétisme"/>
              </a:rPr>
              <a:t>évergétisme</a:t>
            </a:r>
            <a:r>
              <a:rPr lang="fr-FR" sz="1400" dirty="0"/>
              <a:t>)</a:t>
            </a:r>
            <a:r>
              <a:rPr lang="fr-FR" sz="1400" baseline="30000" dirty="0">
                <a:hlinkClick r:id="rId5"/>
              </a:rPr>
              <a:t>1</a:t>
            </a:r>
            <a:r>
              <a:rPr lang="fr-FR" sz="1400" dirty="0"/>
              <a:t>. L'expression est tirée de la Satire X du poète latin </a:t>
            </a:r>
            <a:r>
              <a:rPr lang="fr-FR" sz="1400" dirty="0">
                <a:hlinkClick r:id="rId6" tooltip="Juvénal"/>
              </a:rPr>
              <a:t>Juvénal</a:t>
            </a:r>
            <a:r>
              <a:rPr lang="fr-FR" sz="1400" dirty="0"/>
              <a:t>, qui lui donne un sens satirique et </a:t>
            </a:r>
            <a:r>
              <a:rPr lang="fr-FR" sz="1400" dirty="0">
                <a:hlinkClick r:id="rId7" tooltip="Péjoratif"/>
              </a:rPr>
              <a:t>péjoratif</a:t>
            </a:r>
            <a:r>
              <a:rPr lang="fr-FR" sz="1400" baseline="30000" dirty="0">
                <a:hlinkClick r:id="rId5"/>
              </a:rPr>
              <a:t>2</a:t>
            </a:r>
            <a:r>
              <a:rPr lang="fr-FR" sz="1400" dirty="0"/>
              <a:t>.</a:t>
            </a:r>
            <a:endParaRPr lang="fr-FR" sz="1400" dirty="0">
              <a:latin typeface="Arial" charset="0"/>
              <a:cs typeface="Arial" charset="0"/>
            </a:endParaRPr>
          </a:p>
          <a:p>
            <a:pPr algn="just" eaLnBrk="1" hangingPunct="1">
              <a:defRPr/>
            </a:pPr>
            <a:r>
              <a:rPr lang="fr-FR" sz="1400" dirty="0"/>
              <a:t>Aujourd'hui, elle est souvent utilisée pour signifier un pouvoir politique qui peut être tenté d'exploiter les tendances « à la vie facile et heureuse » du peuple, par la promotion de discours et de </a:t>
            </a:r>
            <a:r>
              <a:rPr lang="fr-FR" sz="1400" dirty="0">
                <a:hlinkClick r:id="rId8" tooltip="Populisme (politique)"/>
              </a:rPr>
              <a:t>programmes d'action populistes</a:t>
            </a:r>
            <a:r>
              <a:rPr lang="fr-FR" sz="1400" dirty="0"/>
              <a:t> ou </a:t>
            </a:r>
            <a:r>
              <a:rPr lang="fr-FR" sz="1400" dirty="0">
                <a:hlinkClick r:id="rId9" tooltip="Court terme"/>
              </a:rPr>
              <a:t>court-</a:t>
            </a:r>
            <a:r>
              <a:rPr lang="fr-FR" sz="1400" dirty="0" err="1">
                <a:hlinkClick r:id="rId9" tooltip="Court terme"/>
              </a:rPr>
              <a:t>termistes</a:t>
            </a:r>
            <a:r>
              <a:rPr lang="fr-FR" sz="1400" dirty="0"/>
              <a:t>. Avec cette expression, on veut dénoncer, par exemple, l’utilisation du sport (jeux olympiques, coupes du monde de football …) comme un puissant moyen de dépolitisation et d'aliénation des masses. Sur le thème de la </a:t>
            </a:r>
            <a:r>
              <a:rPr lang="fr-FR" sz="1400" dirty="0">
                <a:hlinkClick r:id="rId10" tooltip="Manipulation"/>
              </a:rPr>
              <a:t>manipulation</a:t>
            </a:r>
            <a:r>
              <a:rPr lang="fr-FR" sz="1400" dirty="0"/>
              <a:t> des peuples, dans le récit de la « </a:t>
            </a:r>
            <a:r>
              <a:rPr lang="fr-FR" sz="1400" dirty="0">
                <a:hlinkClick r:id="rId11" tooltip="Le Grand Inquisiteur"/>
              </a:rPr>
              <a:t>parabole du Grand Inquisiteur</a:t>
            </a:r>
            <a:r>
              <a:rPr lang="fr-FR" sz="1400" dirty="0"/>
              <a:t> »., tiré du roman </a:t>
            </a:r>
            <a:r>
              <a:rPr lang="fr-FR" sz="1400" dirty="0">
                <a:hlinkClick r:id="rId12" tooltip="Les Frères Karamazov (roman)"/>
              </a:rPr>
              <a:t>Les Frères </a:t>
            </a:r>
            <a:r>
              <a:rPr lang="fr-FR" sz="1400" dirty="0" err="1">
                <a:hlinkClick r:id="rId12" tooltip="Les Frères Karamazov (roman)"/>
              </a:rPr>
              <a:t>Karamazov</a:t>
            </a:r>
            <a:r>
              <a:rPr lang="fr-FR" sz="1400" dirty="0"/>
              <a:t> de </a:t>
            </a:r>
            <a:r>
              <a:rPr lang="fr-FR" sz="1400" u="sng" dirty="0">
                <a:hlinkClick r:id="rId13" tooltip="Dostoïevski"/>
              </a:rPr>
              <a:t>Dostoïevski</a:t>
            </a:r>
            <a:r>
              <a:rPr lang="fr-FR" sz="1400" dirty="0"/>
              <a:t>, le « </a:t>
            </a:r>
            <a:r>
              <a:rPr lang="fr-FR" sz="1400" i="1" dirty="0"/>
              <a:t>Grand Inquisiteur</a:t>
            </a:r>
            <a:r>
              <a:rPr lang="fr-FR" sz="1400" dirty="0"/>
              <a:t> » défend la thèse que pour faire « </a:t>
            </a:r>
            <a:r>
              <a:rPr lang="fr-FR" sz="1400" i="1" dirty="0"/>
              <a:t>efficacement</a:t>
            </a:r>
            <a:r>
              <a:rPr lang="fr-FR" sz="1400" dirty="0"/>
              <a:t> » le </a:t>
            </a:r>
            <a:r>
              <a:rPr lang="fr-FR" sz="1400" dirty="0">
                <a:hlinkClick r:id="rId14" tooltip="Bonheur"/>
              </a:rPr>
              <a:t>bonheur</a:t>
            </a:r>
            <a:r>
              <a:rPr lang="fr-FR" sz="1400" dirty="0"/>
              <a:t> du </a:t>
            </a:r>
            <a:r>
              <a:rPr lang="fr-FR" sz="1400" dirty="0">
                <a:hlinkClick r:id="rId15" tooltip="Peuple"/>
              </a:rPr>
              <a:t>peuple</a:t>
            </a:r>
            <a:r>
              <a:rPr lang="fr-FR" sz="1400" dirty="0"/>
              <a:t>,  il convient non pas d'assurer la </a:t>
            </a:r>
            <a:r>
              <a:rPr lang="fr-FR" sz="1400" dirty="0">
                <a:hlinkClick r:id="rId16" tooltip="Liberté"/>
              </a:rPr>
              <a:t>liberté</a:t>
            </a:r>
            <a:r>
              <a:rPr lang="fr-FR" sz="1400" dirty="0"/>
              <a:t> au </a:t>
            </a:r>
            <a:r>
              <a:rPr lang="fr-FR" sz="1400" dirty="0">
                <a:hlinkClick r:id="rId15" tooltip="Peuple"/>
              </a:rPr>
              <a:t>peuple</a:t>
            </a:r>
            <a:r>
              <a:rPr lang="fr-FR" sz="1400" dirty="0"/>
              <a:t> en espérant qu'il puisse s'en servir, mais au contraire de faire avancer vers le bonheur un troupeau grégaire et passif, sous la houlette de « pasteurs » seuls capables de jugement et sachant conduire les foules par l'emploi intelligent du « </a:t>
            </a:r>
            <a:r>
              <a:rPr lang="fr-FR" sz="1400" dirty="0">
                <a:hlinkClick r:id="rId17" tooltip="Mystère (christiannisme) (page inexistante)"/>
              </a:rPr>
              <a:t>mystère</a:t>
            </a:r>
            <a:r>
              <a:rPr lang="fr-FR" sz="1400" dirty="0"/>
              <a:t> », du « </a:t>
            </a:r>
            <a:r>
              <a:rPr lang="fr-FR" sz="1400" dirty="0">
                <a:hlinkClick r:id="rId18" tooltip="Miracle"/>
              </a:rPr>
              <a:t>miracle</a:t>
            </a:r>
            <a:r>
              <a:rPr lang="fr-FR" sz="1400" dirty="0"/>
              <a:t> » ou de « l'</a:t>
            </a:r>
            <a:r>
              <a:rPr lang="fr-FR" sz="1400" dirty="0">
                <a:hlinkClick r:id="rId19" tooltip="Autorité"/>
              </a:rPr>
              <a:t>autorité</a:t>
            </a:r>
            <a:r>
              <a:rPr lang="fr-FR" sz="1400" dirty="0"/>
              <a:t> ». D’autres diront qu’il faut satisfaire les « bas instincts » du peuple, par les biens matériels, à défaut de lui offrir le confort.</a:t>
            </a:r>
          </a:p>
          <a:p>
            <a:pPr algn="just" eaLnBrk="1" hangingPunct="1">
              <a:defRPr/>
            </a:pPr>
            <a:r>
              <a:rPr lang="fr-FR" sz="1400" b="1" i="1" dirty="0"/>
              <a:t>Pantouflage</a:t>
            </a:r>
            <a:r>
              <a:rPr lang="fr-FR" sz="1400" dirty="0"/>
              <a:t> : a) le fait pour un </a:t>
            </a:r>
            <a:r>
              <a:rPr lang="fr-FR" sz="1400" dirty="0">
                <a:hlinkClick r:id="rId20" tooltip="Haut fonctionnaire en France"/>
              </a:rPr>
              <a:t>haut fonctionnaire</a:t>
            </a:r>
            <a:r>
              <a:rPr lang="fr-FR" sz="1400" dirty="0"/>
              <a:t> (généralement un ancien élève de l'</a:t>
            </a:r>
            <a:r>
              <a:rPr lang="fr-FR" sz="1400" dirty="0">
                <a:hlinkClick r:id="rId21" tooltip="École polytechnique (France)"/>
              </a:rPr>
              <a:t>École polytechnique</a:t>
            </a:r>
            <a:r>
              <a:rPr lang="fr-FR" sz="1400" dirty="0"/>
              <a:t> ou de l'</a:t>
            </a:r>
            <a:r>
              <a:rPr lang="fr-FR" sz="1400" dirty="0">
                <a:hlinkClick r:id="rId22" tooltip="École nationale d'administration (France)"/>
              </a:rPr>
              <a:t>École nationale d'administration</a:t>
            </a:r>
            <a:r>
              <a:rPr lang="fr-FR" sz="1400" dirty="0"/>
              <a:t>) d'aller travailler dans une entreprise privée. b) prise illégale d’intérêts par un ancien fonctionnaire. Le pantouflage, notamment quand il ne se fait pas dans la plus grande </a:t>
            </a:r>
            <a:r>
              <a:rPr lang="fr-FR" sz="1400" dirty="0">
                <a:hlinkClick r:id="rId23" tooltip="Transparence"/>
              </a:rPr>
              <a:t>transparence</a:t>
            </a:r>
            <a:r>
              <a:rPr lang="fr-FR" sz="1400" dirty="0"/>
              <a:t>, pose des problèmes </a:t>
            </a:r>
            <a:r>
              <a:rPr lang="fr-FR" sz="1400" dirty="0">
                <a:hlinkClick r:id="rId24" tooltip="Éthique"/>
              </a:rPr>
              <a:t>éthiques</a:t>
            </a:r>
            <a:r>
              <a:rPr lang="fr-FR" sz="1400" dirty="0"/>
              <a:t> et </a:t>
            </a:r>
            <a:r>
              <a:rPr lang="fr-FR" sz="1400" dirty="0">
                <a:hlinkClick r:id="rId25" tooltip="Déontologique"/>
              </a:rPr>
              <a:t>déontologiques</a:t>
            </a:r>
            <a:r>
              <a:rPr lang="fr-FR" sz="1400" dirty="0"/>
              <a:t> liés au mélange des sphères privées et publiques, et des sphères de l'intérêt général et des intérêts particuliers ou de grandes entreprises. Il est source de situation de </a:t>
            </a:r>
            <a:r>
              <a:rPr lang="fr-FR" sz="1400" dirty="0">
                <a:hlinkClick r:id="rId26" tooltip="Conflits d'intérêts"/>
              </a:rPr>
              <a:t>conflits d'intérêts</a:t>
            </a:r>
            <a:r>
              <a:rPr lang="fr-FR" sz="1400" dirty="0"/>
              <a:t> (source : </a:t>
            </a:r>
            <a:r>
              <a:rPr lang="fr-FR" sz="1400" dirty="0">
                <a:hlinkClick r:id="rId27"/>
              </a:rPr>
              <a:t>http://fr.wikipedia.org/wiki/Pantouflage</a:t>
            </a:r>
            <a:r>
              <a:rPr lang="fr-FR" sz="1400" dirty="0"/>
              <a:t>).</a:t>
            </a:r>
          </a:p>
        </p:txBody>
      </p:sp>
      <p:pic>
        <p:nvPicPr>
          <p:cNvPr id="3" name="Image 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54730" y="5229200"/>
            <a:ext cx="1389270" cy="1628800"/>
          </a:xfrm>
          <a:prstGeom prst="rect">
            <a:avLst/>
          </a:prstGeom>
        </p:spPr>
      </p:pic>
      <p:pic>
        <p:nvPicPr>
          <p:cNvPr id="4" name="Image 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707904" y="5391495"/>
            <a:ext cx="1962646" cy="1432807"/>
          </a:xfrm>
          <a:prstGeom prst="rect">
            <a:avLst/>
          </a:prstGeom>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p:cNvSpPr>
            <a:spLocks noChangeArrowheads="1"/>
          </p:cNvSpPr>
          <p:nvPr/>
        </p:nvSpPr>
        <p:spPr bwMode="auto">
          <a:xfrm>
            <a:off x="38512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7331" name="Espace réservé du numéro de diapositive 2"/>
          <p:cNvSpPr>
            <a:spLocks noGrp="1"/>
          </p:cNvSpPr>
          <p:nvPr>
            <p:ph type="sldNum" sz="quarter" idx="12"/>
          </p:nvPr>
        </p:nvSpPr>
        <p:spPr bwMode="auto">
          <a:xfrm>
            <a:off x="8167688" y="1381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D64C97-8B07-4E8A-B39B-8B43CE3C3726}" type="slidenum">
              <a:rPr lang="fr-FR" altLang="fr-FR" sz="1200" smtClean="0">
                <a:solidFill>
                  <a:srgbClr val="898989"/>
                </a:solidFill>
              </a:rPr>
              <a:pPr>
                <a:spcBef>
                  <a:spcPct val="0"/>
                </a:spcBef>
                <a:buFontTx/>
                <a:buNone/>
              </a:pPr>
              <a:t>272</a:t>
            </a:fld>
            <a:endParaRPr lang="fr-FR" altLang="fr-FR" sz="1200">
              <a:solidFill>
                <a:srgbClr val="898989"/>
              </a:solidFill>
            </a:endParaRPr>
          </a:p>
        </p:txBody>
      </p:sp>
      <p:sp>
        <p:nvSpPr>
          <p:cNvPr id="5" name="Text Box 4"/>
          <p:cNvSpPr txBox="1">
            <a:spLocks noChangeArrowheads="1"/>
          </p:cNvSpPr>
          <p:nvPr/>
        </p:nvSpPr>
        <p:spPr bwMode="auto">
          <a:xfrm>
            <a:off x="179390" y="406401"/>
            <a:ext cx="8713787" cy="3847207"/>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defRPr/>
            </a:pPr>
            <a:r>
              <a:rPr lang="fr-FR" sz="1400" b="1" i="1" dirty="0"/>
              <a:t>Parachute doré</a:t>
            </a:r>
            <a:r>
              <a:rPr lang="fr-FR" sz="1400" dirty="0"/>
              <a:t> ou </a:t>
            </a:r>
            <a:r>
              <a:rPr lang="fr-FR" sz="1400" b="1" i="1" dirty="0"/>
              <a:t>parachute en or</a:t>
            </a:r>
            <a:r>
              <a:rPr lang="fr-FR" sz="1400" i="1" dirty="0"/>
              <a:t> </a:t>
            </a:r>
            <a:r>
              <a:rPr lang="fr-FR" sz="1400" dirty="0"/>
              <a:t>: nom donné à une prime de départ prenant la forme d'une clause contractuelle entre un dirigeant d'une </a:t>
            </a:r>
            <a:r>
              <a:rPr lang="fr-FR" sz="1400" dirty="0">
                <a:hlinkClick r:id="rId2" tooltip="Société anonyme"/>
              </a:rPr>
              <a:t>société anonyme</a:t>
            </a:r>
            <a:r>
              <a:rPr lang="fr-FR" sz="1400" dirty="0"/>
              <a:t> et l'entreprise qui l'emploie. Elle fixe les </a:t>
            </a:r>
            <a:r>
              <a:rPr lang="fr-FR" sz="1400" dirty="0">
                <a:hlinkClick r:id="rId3" tooltip="Indemnité de licenciement"/>
              </a:rPr>
              <a:t>indemnités</a:t>
            </a:r>
            <a:r>
              <a:rPr lang="fr-FR" sz="1400" dirty="0"/>
              <a:t> versées lors d'une éviction à la suite d'un </a:t>
            </a:r>
            <a:r>
              <a:rPr lang="fr-FR" sz="1400" dirty="0">
                <a:hlinkClick r:id="rId4" tooltip="Licenciement"/>
              </a:rPr>
              <a:t>licenciement</a:t>
            </a:r>
            <a:r>
              <a:rPr lang="fr-FR" sz="1400" dirty="0"/>
              <a:t>, d'une </a:t>
            </a:r>
            <a:r>
              <a:rPr lang="fr-FR" sz="1400" dirty="0">
                <a:hlinkClick r:id="rId5" tooltip="Restructuration"/>
              </a:rPr>
              <a:t>restructuration</a:t>
            </a:r>
            <a:r>
              <a:rPr lang="fr-FR" sz="1400" dirty="0"/>
              <a:t>, d'une </a:t>
            </a:r>
            <a:r>
              <a:rPr lang="fr-FR" sz="1400" dirty="0">
                <a:hlinkClick r:id="rId6" tooltip="Fusion (entreprise)"/>
              </a:rPr>
              <a:t>fusion</a:t>
            </a:r>
            <a:r>
              <a:rPr lang="fr-FR" sz="1400" dirty="0"/>
              <a:t> avec une autre société ou même lors d'un départ programmé de l'intéressé. Ces indemnités s'ajoutent aux indemnités légales auxquelles l'intéressé peut par ailleurs éventuellement prétendre. Ces sommes atteignent parfois plusieurs millions, d'où la désignation employée. Elles peuvent éventuellement être additionné à une « </a:t>
            </a:r>
            <a:r>
              <a:rPr lang="fr-FR" sz="1400" dirty="0">
                <a:hlinkClick r:id="rId7" tooltip="Retraite-chapeau"/>
              </a:rPr>
              <a:t>retraite-chapeau</a:t>
            </a:r>
            <a:r>
              <a:rPr lang="fr-FR" sz="1400" dirty="0"/>
              <a:t> », complément de la </a:t>
            </a:r>
            <a:r>
              <a:rPr lang="fr-FR" sz="1400" dirty="0">
                <a:hlinkClick r:id="rId8" tooltip="Retraite (sociale)"/>
              </a:rPr>
              <a:t>retraite</a:t>
            </a:r>
            <a:r>
              <a:rPr lang="fr-FR" sz="1400" dirty="0"/>
              <a:t> légale dont le versement est étalé pendant toute la durée de la retraite du bénéficiaire.</a:t>
            </a:r>
          </a:p>
          <a:p>
            <a:pPr algn="just" eaLnBrk="1" hangingPunct="1">
              <a:defRPr/>
            </a:pPr>
            <a:r>
              <a:rPr lang="fr-FR" sz="1400" b="1" i="1" dirty="0">
                <a:latin typeface="Arial" charset="0"/>
                <a:cs typeface="Arial" charset="0"/>
              </a:rPr>
              <a:t>Paradis fiscal et judiciaire</a:t>
            </a:r>
            <a:r>
              <a:rPr lang="fr-FR" sz="1400" dirty="0">
                <a:latin typeface="Arial" charset="0"/>
                <a:cs typeface="Arial" charset="0"/>
              </a:rPr>
              <a:t> (PFJ) : territoire à la </a:t>
            </a:r>
            <a:r>
              <a:rPr lang="fr-FR" sz="1400" dirty="0">
                <a:latin typeface="Arial" charset="0"/>
                <a:cs typeface="Arial" charset="0"/>
                <a:hlinkClick r:id="rId9" tooltip="Fiscalité"/>
              </a:rPr>
              <a:t>fiscalité</a:t>
            </a:r>
            <a:r>
              <a:rPr lang="fr-FR" sz="1400" dirty="0">
                <a:latin typeface="Arial" charset="0"/>
                <a:cs typeface="Arial" charset="0"/>
              </a:rPr>
              <a:t> très basse comparé aux niveaux d'imposition existant dans les pays développés. En </a:t>
            </a:r>
            <a:r>
              <a:rPr lang="fr-FR" sz="1400" dirty="0">
                <a:latin typeface="Arial" charset="0"/>
                <a:cs typeface="Arial" charset="0"/>
                <a:hlinkClick r:id="rId10" tooltip="Anglais"/>
              </a:rPr>
              <a:t>anglais</a:t>
            </a:r>
            <a:r>
              <a:rPr lang="fr-FR" sz="1400" dirty="0">
                <a:latin typeface="Arial" charset="0"/>
                <a:cs typeface="Arial" charset="0"/>
              </a:rPr>
              <a:t>, « </a:t>
            </a:r>
            <a:r>
              <a:rPr lang="fr-FR" sz="1400" i="1" dirty="0" err="1">
                <a:latin typeface="Arial" charset="0"/>
                <a:cs typeface="Arial" charset="0"/>
              </a:rPr>
              <a:t>tax</a:t>
            </a:r>
            <a:r>
              <a:rPr lang="fr-FR" sz="1400" i="1" dirty="0">
                <a:latin typeface="Arial" charset="0"/>
                <a:cs typeface="Arial" charset="0"/>
              </a:rPr>
              <a:t> </a:t>
            </a:r>
            <a:r>
              <a:rPr lang="fr-FR" sz="1400" i="1" dirty="0" err="1">
                <a:latin typeface="Arial" charset="0"/>
                <a:cs typeface="Arial" charset="0"/>
              </a:rPr>
              <a:t>haven</a:t>
            </a:r>
            <a:r>
              <a:rPr lang="fr-FR" sz="1400" dirty="0">
                <a:latin typeface="Arial" charset="0"/>
                <a:cs typeface="Arial" charset="0"/>
              </a:rPr>
              <a:t> » (« refuge fiscal ») ; en </a:t>
            </a:r>
            <a:r>
              <a:rPr lang="fr-FR" sz="1400" dirty="0">
                <a:latin typeface="Arial" charset="0"/>
                <a:cs typeface="Arial" charset="0"/>
                <a:hlinkClick r:id="rId11" tooltip="Allemand"/>
              </a:rPr>
              <a:t>allemand</a:t>
            </a:r>
            <a:r>
              <a:rPr lang="fr-FR" sz="1400" dirty="0">
                <a:latin typeface="Arial" charset="0"/>
                <a:cs typeface="Arial" charset="0"/>
              </a:rPr>
              <a:t> on emploie le terme de « </a:t>
            </a:r>
            <a:r>
              <a:rPr lang="de-DE" sz="1400" i="1" dirty="0">
                <a:latin typeface="Arial" charset="0"/>
                <a:cs typeface="Arial" charset="0"/>
              </a:rPr>
              <a:t>Steueroase</a:t>
            </a:r>
            <a:r>
              <a:rPr lang="fr-FR" sz="1400" dirty="0">
                <a:latin typeface="Arial" charset="0"/>
                <a:cs typeface="Arial" charset="0"/>
              </a:rPr>
              <a:t> » (« oasis fiscale ») ou comme en français pour « </a:t>
            </a:r>
            <a:r>
              <a:rPr lang="de-DE" sz="1400" i="1" dirty="0">
                <a:latin typeface="Arial" charset="0"/>
                <a:cs typeface="Arial" charset="0"/>
              </a:rPr>
              <a:t>Steuerparadies</a:t>
            </a:r>
            <a:r>
              <a:rPr lang="fr-FR" sz="1400" dirty="0">
                <a:latin typeface="Arial" charset="0"/>
                <a:cs typeface="Arial" charset="0"/>
              </a:rPr>
              <a:t> ». Ils sont souvent caractérisés par un secret commercial et bancaire inébranlables et une impunité </a:t>
            </a:r>
            <a:r>
              <a:rPr lang="fr-FR" sz="1400" dirty="0">
                <a:latin typeface="Arial" charset="0"/>
                <a:cs typeface="Arial" charset="0"/>
                <a:hlinkClick r:id="rId12"/>
              </a:rPr>
              <a:t>judiciaire</a:t>
            </a:r>
            <a:r>
              <a:rPr lang="fr-FR" sz="1400" dirty="0">
                <a:latin typeface="Arial" charset="0"/>
                <a:cs typeface="Arial" charset="0"/>
              </a:rPr>
              <a:t> pour le contournement des </a:t>
            </a:r>
            <a:r>
              <a:rPr lang="fr-FR" sz="1400" dirty="0">
                <a:latin typeface="Arial" charset="0"/>
                <a:cs typeface="Arial" charset="0"/>
                <a:hlinkClick r:id="rId13"/>
              </a:rPr>
              <a:t>lois</a:t>
            </a:r>
            <a:r>
              <a:rPr lang="fr-FR" sz="1400" dirty="0">
                <a:latin typeface="Arial" charset="0"/>
                <a:cs typeface="Arial" charset="0"/>
              </a:rPr>
              <a:t> d'autres Etats.       Source : </a:t>
            </a:r>
            <a:r>
              <a:rPr lang="fr-FR" sz="1400" dirty="0">
                <a:latin typeface="Arial" charset="0"/>
                <a:cs typeface="Arial" charset="0"/>
                <a:hlinkClick r:id="rId14"/>
              </a:rPr>
              <a:t>www.toupie.org/Dictionnaire/Paradis_fiscal.htm</a:t>
            </a:r>
            <a:r>
              <a:rPr lang="fr-FR" sz="1400" dirty="0">
                <a:latin typeface="Arial" charset="0"/>
                <a:cs typeface="Arial" charset="0"/>
              </a:rPr>
              <a:t> </a:t>
            </a:r>
          </a:p>
          <a:p>
            <a:pPr marL="342900" indent="-342900" eaLnBrk="1" hangingPunct="1">
              <a:defRPr/>
            </a:pPr>
            <a:r>
              <a:rPr lang="fr-FR" sz="1400" b="1" i="1" dirty="0">
                <a:latin typeface="Arial" charset="0"/>
                <a:cs typeface="Arial" charset="0"/>
              </a:rPr>
              <a:t>Paradis fiscaux (en 2008)  </a:t>
            </a:r>
            <a:r>
              <a:rPr lang="fr-FR" sz="1400" dirty="0">
                <a:latin typeface="Arial" charset="0"/>
                <a:cs typeface="Arial" charset="0"/>
              </a:rPr>
              <a:t>: voir chapitre 22 «  Paradis fiscaux » en fin de ce document. </a:t>
            </a:r>
          </a:p>
          <a:p>
            <a:pPr indent="-342900" eaLnBrk="1" hangingPunct="1">
              <a:defRPr/>
            </a:pPr>
            <a:r>
              <a:rPr lang="fr-FR" sz="1200" dirty="0">
                <a:latin typeface="Arial" charset="0"/>
                <a:cs typeface="Arial" charset="0"/>
              </a:rPr>
              <a:t>Des sociétés n’hésitent pas à faire la promotion en ligne des paradis fiscaux (par exemple : </a:t>
            </a:r>
            <a:r>
              <a:rPr lang="fr-FR" sz="1200" dirty="0">
                <a:latin typeface="Arial" charset="0"/>
                <a:cs typeface="Arial" charset="0"/>
                <a:hlinkClick r:id="rId15"/>
              </a:rPr>
              <a:t>http://www.paradisfiscaux20.com/</a:t>
            </a:r>
            <a:r>
              <a:rPr lang="fr-FR" sz="1200" dirty="0">
                <a:latin typeface="Arial" charset="0"/>
                <a:cs typeface="Arial" charset="0"/>
              </a:rPr>
              <a:t>).</a:t>
            </a:r>
          </a:p>
        </p:txBody>
      </p:sp>
      <p:pic>
        <p:nvPicPr>
          <p:cNvPr id="227333" name="Image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2565" y="4191000"/>
            <a:ext cx="2592387" cy="26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4" name="Image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425291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Image 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897190" y="4275137"/>
            <a:ext cx="20415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6" name="ZoneTexte 8"/>
          <p:cNvSpPr txBox="1">
            <a:spLocks noChangeArrowheads="1"/>
          </p:cNvSpPr>
          <p:nvPr/>
        </p:nvSpPr>
        <p:spPr bwMode="auto">
          <a:xfrm>
            <a:off x="2828927" y="5897563"/>
            <a:ext cx="620712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200">
                <a:latin typeface="Calibri" panose="020F0502020204030204" pitchFamily="34" charset="0"/>
              </a:rPr>
              <a:t>↑ </a:t>
            </a:r>
            <a:r>
              <a:rPr lang="fr-FR" altLang="fr-FR" sz="1200"/>
              <a:t>L'ancien dirigeant de Valeo, Thierry Morin, démissionnaire pour « divergence stratégique », a touché comme indemnités de départ 3,26 millions d'euros, en 2009, malgré la mauvaise posture dans laquelle il a laissé l'équipementier automobile Valeo. </a:t>
            </a:r>
          </a:p>
          <a:p>
            <a:pPr algn="just"/>
            <a:r>
              <a:rPr lang="fr-FR" altLang="fr-FR" sz="1000"/>
              <a:t>Source : </a:t>
            </a:r>
            <a:r>
              <a:rPr lang="fr-FR" altLang="fr-FR" sz="1000">
                <a:hlinkClick r:id="rId19"/>
              </a:rPr>
              <a:t>http://www.ouest-france.fr/le-patron-de-valeo-empetre-dans-son-parachute-dore-video-338691</a:t>
            </a:r>
            <a:r>
              <a:rPr lang="fr-FR" altLang="fr-FR" sz="1000"/>
              <a:t>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ChangeArrowheads="1"/>
          </p:cNvSpPr>
          <p:nvPr/>
        </p:nvSpPr>
        <p:spPr bwMode="auto">
          <a:xfrm>
            <a:off x="4067176" y="2032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8355" name="Espace réservé du numéro de diapositive 2"/>
          <p:cNvSpPr>
            <a:spLocks noGrp="1"/>
          </p:cNvSpPr>
          <p:nvPr>
            <p:ph type="sldNum" sz="quarter" idx="12"/>
          </p:nvPr>
        </p:nvSpPr>
        <p:spPr bwMode="auto">
          <a:xfrm>
            <a:off x="8162925" y="20637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E330F4-3E42-4461-B19A-46B8410E585F}" type="slidenum">
              <a:rPr lang="fr-FR" altLang="fr-FR" sz="1200" smtClean="0">
                <a:solidFill>
                  <a:srgbClr val="898989"/>
                </a:solidFill>
              </a:rPr>
              <a:pPr>
                <a:spcBef>
                  <a:spcPct val="0"/>
                </a:spcBef>
                <a:buFontTx/>
                <a:buNone/>
              </a:pPr>
              <a:t>273</a:t>
            </a:fld>
            <a:endParaRPr lang="fr-FR" altLang="fr-FR" sz="1200">
              <a:solidFill>
                <a:srgbClr val="898989"/>
              </a:solidFill>
            </a:endParaRPr>
          </a:p>
        </p:txBody>
      </p:sp>
      <p:sp>
        <p:nvSpPr>
          <p:cNvPr id="5" name="Text Box 4"/>
          <p:cNvSpPr txBox="1">
            <a:spLocks noChangeArrowheads="1"/>
          </p:cNvSpPr>
          <p:nvPr/>
        </p:nvSpPr>
        <p:spPr bwMode="auto">
          <a:xfrm>
            <a:off x="179390" y="203200"/>
            <a:ext cx="8713787" cy="6432530"/>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a:defRPr/>
            </a:pPr>
            <a:r>
              <a:rPr lang="fr-FR" sz="1400" b="1" i="1" dirty="0">
                <a:latin typeface="Arial" charset="0"/>
                <a:cs typeface="Arial" charset="0"/>
              </a:rPr>
              <a:t>Paranoïa</a:t>
            </a:r>
            <a:r>
              <a:rPr lang="fr-FR" sz="1400" dirty="0">
                <a:latin typeface="Arial" charset="0"/>
                <a:cs typeface="Arial" charset="0"/>
              </a:rPr>
              <a:t> : a) </a:t>
            </a:r>
            <a:r>
              <a:rPr lang="fr-FR" sz="1400" dirty="0"/>
              <a:t>psychose caractérisée par un délire systématisé, sans affaiblissement des capacités intellectuelles, se manifestant par des difficultés relationnelles, des troubles du comportement et un sentiment de persécution pouvant aller jusqu‘au </a:t>
            </a:r>
            <a:r>
              <a:rPr lang="fr-FR" sz="1400" u="sng" dirty="0">
                <a:hlinkClick r:id="rId2" tooltip="Délire"/>
              </a:rPr>
              <a:t>délire</a:t>
            </a:r>
            <a:r>
              <a:rPr lang="fr-FR" sz="1400" dirty="0"/>
              <a:t>, avec l’idée, non fondée (pathologique et obsessionnelle), que certaines personnes lui veulent du mal, le menacent, le jalousent … Elle implique essentiellement, non pas un sentiment d'angoisse ou de peur, mais des dérèglements de la pensée (jugement faussé, erroné, méfiance pathologique …) dont le malade n'a que rarement conscience (le sujet est convaincu et adhère intégralement à son délire et veut le faire partager aux autres). Le malade fait des associations tendancieuses entre des faits, qui souvent ne sont liés qu’au hasard (il voit des signes ou des faits significatif, là où les autres n’en voient pas. Il est souvent partisan des « </a:t>
            </a:r>
            <a:r>
              <a:rPr lang="fr-FR" sz="1400" i="1" dirty="0"/>
              <a:t>théories du complot</a:t>
            </a:r>
            <a:r>
              <a:rPr lang="fr-FR" sz="1400" dirty="0"/>
              <a:t> »).</a:t>
            </a:r>
          </a:p>
          <a:p>
            <a:pPr algn="just">
              <a:defRPr/>
            </a:pPr>
            <a:r>
              <a:rPr lang="fr-FR" sz="1400" dirty="0"/>
              <a:t>Cette psychose débute à l'âge moyen de la vie sur un fond de caractère paranoïaque (méfiance, orgueil, hypertrophie du Moi, susceptibilité, jugement faux, rigidité du psychisme) à la suite bien souvent d'un conflit psychoaffectif d'importance variable. Le délire est bien systématisé, interprétatif et les réactions agressives contre autrui sont violentes. Dans le délire d’interprétation, ses déductions sont parfois vraisemblables et le patient peut même présenter des preuves qui provoquent parfois le doute et même l'adhésion de l'entourage. Dans le délire de revendication, le malade veut la réparation d’une injustice vraie ou fausse, dont il s’estime la victime. Son idée de préjudice devient une idée, fixe, obsédante, dominante et peut le pousser à obtenir « réparation », par n’importe quel moyen, y compris par la vengeance ou le crime.</a:t>
            </a:r>
          </a:p>
          <a:p>
            <a:pPr algn="just">
              <a:defRPr/>
            </a:pPr>
            <a:r>
              <a:rPr lang="fr-FR" sz="1400" dirty="0"/>
              <a:t>Il sera a) le procédurier ou le chercheur de querelle, b) le fanatique politique ou religieux, élaborant un système délirant de réforme sociale, religieuse ou artistique, et ajoutant souvent à des idées généreusement utopiques la cruauté la plus terrible, c) « l’inventeur ou le Galilée méconnus », injustement persécuté, non reconnu, victime d’un complot intentionnel (du silence …) contre son invention ou sa doctrine géniales … </a:t>
            </a:r>
            <a:r>
              <a:rPr lang="fr-FR" sz="1400" i="1" dirty="0"/>
              <a:t>Freud range dans la </a:t>
            </a:r>
            <a:r>
              <a:rPr lang="fr-FR" sz="1400" b="1" i="1" dirty="0"/>
              <a:t>paranoïa</a:t>
            </a:r>
            <a:r>
              <a:rPr lang="fr-FR" sz="1400" i="1" dirty="0"/>
              <a:t> le délire des grandeurs</a:t>
            </a:r>
            <a:r>
              <a:rPr lang="fr-FR" sz="1400" dirty="0"/>
              <a:t> (</a:t>
            </a:r>
            <a:r>
              <a:rPr lang="fr-FR" sz="1400" dirty="0">
                <a:hlinkClick r:id="rId3" tooltip="w:Claude-Gilbert Dubois"/>
              </a:rPr>
              <a:t>Claude-Gilbert Dubois</a:t>
            </a:r>
            <a:r>
              <a:rPr lang="fr-FR" sz="1400" dirty="0"/>
              <a:t>, </a:t>
            </a:r>
            <a:r>
              <a:rPr lang="fr-FR" sz="1400" i="1" dirty="0"/>
              <a:t>Le baroque: profondeurs de l'apparence</a:t>
            </a:r>
            <a:r>
              <a:rPr lang="fr-FR" sz="1400" dirty="0"/>
              <a:t>, 1993). Les dictateurs, les doctrinaires, les gourous religieux sont souvent de grands paranoïaques.</a:t>
            </a:r>
            <a:r>
              <a:rPr lang="fr-FR" sz="1200" dirty="0"/>
              <a:t> </a:t>
            </a:r>
            <a:r>
              <a:rPr lang="fr-FR" sz="1400" dirty="0"/>
              <a:t>b) </a:t>
            </a:r>
            <a:r>
              <a:rPr lang="fr-FR" sz="1400" i="1" dirty="0"/>
              <a:t>Paranoïa de groupe </a:t>
            </a:r>
            <a:r>
              <a:rPr lang="fr-FR" sz="1400" dirty="0"/>
              <a:t>: Comportement, attitude de quelqu'un, d'un groupe qui a continuellement tendance à se croire persécuté et agressé [qui a besoin de « boucs émissaires », d’ennemis, de « traitres » … pour se « légitimer » ou se justifier] (voir « </a:t>
            </a:r>
            <a:r>
              <a:rPr lang="fr-FR" sz="1400" i="1" dirty="0"/>
              <a:t>Groupe (esprit de) </a:t>
            </a:r>
            <a:r>
              <a:rPr lang="fr-FR" sz="1400" dirty="0"/>
              <a:t>»).</a:t>
            </a:r>
            <a:r>
              <a:rPr lang="fr-FR" sz="1400" dirty="0">
                <a:latin typeface="Arial" charset="0"/>
                <a:cs typeface="Arial" charset="0"/>
              </a:rPr>
              <a:t> </a:t>
            </a:r>
            <a:endParaRPr lang="fr-FR" sz="1400" dirty="0"/>
          </a:p>
          <a:p>
            <a:pPr algn="just">
              <a:defRPr/>
            </a:pPr>
            <a:r>
              <a:rPr lang="fr-FR" sz="1200" dirty="0"/>
              <a:t>Source : </a:t>
            </a:r>
            <a:r>
              <a:rPr lang="fr-FR" sz="1200" dirty="0">
                <a:hlinkClick r:id="rId4"/>
              </a:rPr>
              <a:t>http://www.doctissimo.fr/html/sante/encyclopedie/sa_1005_delire_paranoiaque_paranoia.htm</a:t>
            </a:r>
            <a:r>
              <a:rPr lang="fr-FR" sz="1200" dirty="0"/>
              <a:t> </a:t>
            </a:r>
            <a:endParaRPr lang="fr-FR" sz="1400" dirty="0">
              <a:latin typeface="Arial" charset="0"/>
              <a:cs typeface="Arial"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ChangeArrowheads="1"/>
          </p:cNvSpPr>
          <p:nvPr/>
        </p:nvSpPr>
        <p:spPr bwMode="auto">
          <a:xfrm>
            <a:off x="4067176" y="2032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8355" name="Espace réservé du numéro de diapositive 2"/>
          <p:cNvSpPr>
            <a:spLocks noGrp="1"/>
          </p:cNvSpPr>
          <p:nvPr>
            <p:ph type="sldNum" sz="quarter" idx="12"/>
          </p:nvPr>
        </p:nvSpPr>
        <p:spPr bwMode="auto">
          <a:xfrm>
            <a:off x="8162925" y="20637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E330F4-3E42-4461-B19A-46B8410E585F}" type="slidenum">
              <a:rPr lang="fr-FR" altLang="fr-FR" sz="1200" smtClean="0">
                <a:solidFill>
                  <a:srgbClr val="898989"/>
                </a:solidFill>
              </a:rPr>
              <a:pPr>
                <a:spcBef>
                  <a:spcPct val="0"/>
                </a:spcBef>
                <a:buFontTx/>
                <a:buNone/>
              </a:pPr>
              <a:t>274</a:t>
            </a:fld>
            <a:endParaRPr lang="fr-FR" altLang="fr-FR" sz="1200">
              <a:solidFill>
                <a:srgbClr val="898989"/>
              </a:solidFill>
            </a:endParaRPr>
          </a:p>
        </p:txBody>
      </p:sp>
      <p:sp>
        <p:nvSpPr>
          <p:cNvPr id="5" name="Text Box 4"/>
          <p:cNvSpPr txBox="1">
            <a:spLocks noChangeArrowheads="1"/>
          </p:cNvSpPr>
          <p:nvPr/>
        </p:nvSpPr>
        <p:spPr bwMode="auto">
          <a:xfrm>
            <a:off x="179390" y="203201"/>
            <a:ext cx="8713787" cy="6494085"/>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sz="1400" dirty="0">
              <a:latin typeface="Arial" charset="0"/>
              <a:cs typeface="Arial" charset="0"/>
            </a:endParaRPr>
          </a:p>
          <a:p>
            <a:pPr algn="just" eaLnBrk="1" hangingPunct="1">
              <a:defRPr/>
            </a:pPr>
            <a:r>
              <a:rPr lang="fr-FR" sz="1400" b="1" i="1" dirty="0">
                <a:latin typeface="Arial" charset="0"/>
                <a:cs typeface="Arial" charset="0"/>
              </a:rPr>
              <a:t>Paresse intellectuelle </a:t>
            </a:r>
            <a:r>
              <a:rPr lang="fr-FR" sz="1400" dirty="0">
                <a:latin typeface="Arial" charset="0"/>
                <a:cs typeface="Arial" charset="0"/>
              </a:rPr>
              <a:t>(</a:t>
            </a:r>
            <a:r>
              <a:rPr lang="fr-FR" sz="1400" i="1" dirty="0">
                <a:latin typeface="Arial" charset="0"/>
                <a:cs typeface="Arial" charset="0"/>
              </a:rPr>
              <a:t>l'Opinion commune</a:t>
            </a:r>
            <a:r>
              <a:rPr lang="fr-FR" sz="1400" dirty="0">
                <a:latin typeface="Arial" charset="0"/>
                <a:cs typeface="Arial" charset="0"/>
              </a:rPr>
              <a:t>) : "</a:t>
            </a:r>
            <a:r>
              <a:rPr lang="fr-FR" sz="1400" i="1" dirty="0">
                <a:latin typeface="Arial" charset="0"/>
                <a:cs typeface="Arial" charset="0"/>
              </a:rPr>
              <a:t>Ce qu'on qualifie d'opinion commune est, à bien l'examiner, l'opinion de deux ou trois personnes; et c'est de quoi nous pourrions nous convaincre si nous pouvions seulement observer la manière dont naît une pareille opinion commune. Nous découvririons alors que ce sont deux ou trois personnes qui ont commencé à l'admettre ou à l'affirmer, et auxquelles on a fait la politesse de croire qu'ils l'avaient examinée à fond; préjugeant de la compétence de ceux-ci, quelques autres se sont mis à admettre également cette opinion; un grand nombre d'autres gens se sont mis à leur tour à croire ces premiers, car leur paresse intellectuelle les poussait à croire de prime abord, plutôt que de commencer par se donner la peine d'un examen. C'est ainsi que de jour en jour, le nombre de tels partisans paresseux et crédules d'une opinion s'est accru; car une fois que l'opinion avait derrière elle un bon nombre de voix, les générations suivantes ont supposé qu'elle n'avait pu les acquérir que par la justesse de ses arguments. Les derniers douteurs ont désormais été contraints de ne pas mettre en doute ce qui était généralement admis, sous peine de passer pour des esprits inquiets, en révolte contre des opinions universellement admises, et des impertinents qui se croyaient plus malins que tout le monde. Dès lors, l'approbation devenait un devoir. Désormais, le petit nombre de ceux qui sont doués de sens critique sont forcés de se taire; et ceux qui ont droit à la parole sont ceux qui, totalement incapables de se former des opinions propres et un jugement propre, ne sont que l'écho des opinions d'autrui : ils n'en sont que plus ardents et plus intolérants à les défendre. Car ce qu'ils détestent chez celui qui pense autrement, ce n'est pas tant l'opinion différente qu'il affirme, mais l'outrecuidance de vouloir juger par lui-même; ce qu'eux ne risquent jamais, et ils le savent, mais sans l'avouer. Bref : </a:t>
            </a:r>
            <a:r>
              <a:rPr lang="fr-FR" sz="1400" i="1" dirty="0">
                <a:solidFill>
                  <a:srgbClr val="FF0000"/>
                </a:solidFill>
                <a:latin typeface="Arial" charset="0"/>
                <a:cs typeface="Arial" charset="0"/>
              </a:rPr>
              <a:t>rares sont ceux qui peuvent penser</a:t>
            </a:r>
            <a:r>
              <a:rPr lang="fr-FR" sz="1400" i="1" dirty="0">
                <a:latin typeface="Arial" charset="0"/>
                <a:cs typeface="Arial" charset="0"/>
              </a:rPr>
              <a:t>, mais tous veulent avoir des opinions et que leur reste-t-il d'autre que de les emprunter toutes cuites à autrui, au lieu de se les former eux-mêmes ? Puisqu'il en est ainsi, quelle importance faut-il encore attacher à la voix de cent millions d'hommes ? Autant que, par exemple, à un fait de l'histoire que l'on découvre chez cent historiens, au moment où l'on prouve qu'ils se sont tous copiés les uns les autres, raison pour laquelle, en dernière analyse, tout remonte aux dires d'un seul témoin</a:t>
            </a:r>
            <a:r>
              <a:rPr lang="fr-FR" sz="1400" dirty="0">
                <a:latin typeface="Arial" charset="0"/>
                <a:cs typeface="Arial" charset="0"/>
              </a:rPr>
              <a:t>". </a:t>
            </a:r>
          </a:p>
          <a:p>
            <a:pPr algn="just" eaLnBrk="1" hangingPunct="1">
              <a:defRPr/>
            </a:pPr>
            <a:r>
              <a:rPr lang="fr-FR" sz="1200" dirty="0">
                <a:latin typeface="Arial" charset="0"/>
                <a:cs typeface="Arial" charset="0"/>
              </a:rPr>
              <a:t>Source : </a:t>
            </a:r>
            <a:r>
              <a:rPr lang="fr-FR" sz="1200" i="1" dirty="0">
                <a:latin typeface="Arial" charset="0"/>
                <a:cs typeface="Arial" charset="0"/>
              </a:rPr>
              <a:t>Opinion commune et paresse intellectuelle</a:t>
            </a:r>
            <a:r>
              <a:rPr lang="fr-FR" sz="1200" dirty="0">
                <a:latin typeface="Arial" charset="0"/>
                <a:cs typeface="Arial" charset="0"/>
              </a:rPr>
              <a:t>, Schopenhauer. </a:t>
            </a:r>
            <a:r>
              <a:rPr lang="fr-FR" sz="1200" dirty="0">
                <a:latin typeface="Arial" charset="0"/>
                <a:cs typeface="Arial" charset="0"/>
                <a:hlinkClick r:id="rId2"/>
              </a:rPr>
              <a:t>http://patrick.ows.fr/?page_id=242</a:t>
            </a:r>
            <a:r>
              <a:rPr lang="fr-FR" sz="1200" dirty="0">
                <a:latin typeface="Arial" charset="0"/>
                <a:cs typeface="Arial" charset="0"/>
              </a:rPr>
              <a:t> &amp; </a:t>
            </a:r>
            <a:r>
              <a:rPr lang="fr-FR" sz="1200" dirty="0">
                <a:latin typeface="Arial" charset="0"/>
                <a:cs typeface="Arial" charset="0"/>
                <a:hlinkClick r:id="rId3"/>
              </a:rPr>
              <a:t>http://www.e-bahut.com/topic/14875-commentaire-de-texte-de-schopenhauer/</a:t>
            </a:r>
            <a:r>
              <a:rPr lang="fr-FR" sz="1200" dirty="0">
                <a:latin typeface="Arial" charset="0"/>
                <a:cs typeface="Arial" charset="0"/>
              </a:rPr>
              <a:t>  </a:t>
            </a:r>
          </a:p>
          <a:p>
            <a:pPr algn="just" eaLnBrk="1" hangingPunct="1">
              <a:defRPr/>
            </a:pPr>
            <a:r>
              <a:rPr lang="fr-FR" sz="1200" i="1" dirty="0">
                <a:solidFill>
                  <a:schemeClr val="accent3">
                    <a:lumMod val="50000"/>
                  </a:schemeClr>
                </a:solidFill>
                <a:latin typeface="Arial" charset="0"/>
                <a:cs typeface="Arial" charset="0"/>
              </a:rPr>
              <a:t>En résumé, bien des totalitarismes ou dictatures n’existeraient pas, si les gens pensaient par eux-mêmes avec courage, lucidité et honnêteté. </a:t>
            </a:r>
          </a:p>
        </p:txBody>
      </p:sp>
    </p:spTree>
    <p:extLst>
      <p:ext uri="{BB962C8B-B14F-4D97-AF65-F5344CB8AC3E}">
        <p14:creationId xmlns:p14="http://schemas.microsoft.com/office/powerpoint/2010/main" val="25480267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4067176" y="2032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9379" name="Espace réservé du numéro de diapositive 2"/>
          <p:cNvSpPr>
            <a:spLocks noGrp="1"/>
          </p:cNvSpPr>
          <p:nvPr>
            <p:ph type="sldNum" sz="quarter" idx="12"/>
          </p:nvPr>
        </p:nvSpPr>
        <p:spPr bwMode="auto">
          <a:xfrm>
            <a:off x="8162925" y="20637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447526F-BAE5-4761-A0A2-3CF53221705A}" type="slidenum">
              <a:rPr lang="fr-FR" altLang="fr-FR" sz="1200" smtClean="0">
                <a:solidFill>
                  <a:srgbClr val="898989"/>
                </a:solidFill>
              </a:rPr>
              <a:pPr>
                <a:spcBef>
                  <a:spcPct val="0"/>
                </a:spcBef>
                <a:buFontTx/>
                <a:buNone/>
              </a:pPr>
              <a:t>275</a:t>
            </a:fld>
            <a:endParaRPr lang="fr-FR" altLang="fr-FR" sz="1200">
              <a:solidFill>
                <a:srgbClr val="898989"/>
              </a:solidFill>
            </a:endParaRPr>
          </a:p>
        </p:txBody>
      </p:sp>
      <p:sp>
        <p:nvSpPr>
          <p:cNvPr id="5" name="Text Box 4"/>
          <p:cNvSpPr txBox="1">
            <a:spLocks noChangeArrowheads="1"/>
          </p:cNvSpPr>
          <p:nvPr/>
        </p:nvSpPr>
        <p:spPr bwMode="auto">
          <a:xfrm>
            <a:off x="179388" y="203202"/>
            <a:ext cx="8856662" cy="6678751"/>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indent="-342900" algn="just" eaLnBrk="1" hangingPunct="1">
              <a:defRPr/>
            </a:pPr>
            <a:r>
              <a:rPr lang="fr-FR" sz="1400" b="1" i="1" dirty="0">
                <a:latin typeface="Arial" charset="0"/>
                <a:cs typeface="Arial" charset="0"/>
              </a:rPr>
              <a:t>Parti unique </a:t>
            </a:r>
            <a:r>
              <a:rPr lang="fr-FR" sz="1400" dirty="0">
                <a:latin typeface="Arial" charset="0"/>
                <a:cs typeface="Arial" charset="0"/>
              </a:rPr>
              <a:t>:</a:t>
            </a:r>
            <a:r>
              <a:rPr lang="fr-FR" sz="1400" dirty="0"/>
              <a:t> </a:t>
            </a:r>
            <a:r>
              <a:rPr lang="fr-FR" sz="1400" dirty="0">
                <a:hlinkClick r:id="rId2" tooltip="Parti politique"/>
              </a:rPr>
              <a:t>parti politique</a:t>
            </a:r>
            <a:r>
              <a:rPr lang="fr-FR" sz="1400" dirty="0"/>
              <a:t> ayant, généralement sur le plan légal voire constitutionnel, le monopole de l'activité politique au sein d'un </a:t>
            </a:r>
            <a:r>
              <a:rPr lang="fr-FR" sz="1400" dirty="0">
                <a:hlinkClick r:id="rId3" tooltip="État"/>
              </a:rPr>
              <a:t>État</a:t>
            </a:r>
            <a:r>
              <a:rPr lang="fr-FR" sz="1400" dirty="0"/>
              <a:t>. Par principe, les </a:t>
            </a:r>
            <a:r>
              <a:rPr lang="fr-FR" sz="1400" dirty="0">
                <a:hlinkClick r:id="rId4" tooltip="Régime politique"/>
              </a:rPr>
              <a:t>régimes</a:t>
            </a:r>
            <a:r>
              <a:rPr lang="fr-FR" sz="1400" dirty="0"/>
              <a:t> à parti unique s'opposent à ceux adoptant le </a:t>
            </a:r>
            <a:r>
              <a:rPr lang="fr-FR" sz="1400" dirty="0">
                <a:hlinkClick r:id="rId5" tooltip="Multipartisme"/>
              </a:rPr>
              <a:t>multipartisme</a:t>
            </a:r>
            <a:r>
              <a:rPr lang="fr-FR" sz="1400" dirty="0"/>
              <a:t>. Le monopole de la vie politique aboutissant par définition à la concentration du pouvoir dans les mains des seuls cadres du parti et à l'exclusion de l'opposition, ces régimes sont généralement classés comme </a:t>
            </a:r>
            <a:r>
              <a:rPr lang="fr-FR" sz="1400" dirty="0">
                <a:hlinkClick r:id="rId6" tooltip="Dictature"/>
              </a:rPr>
              <a:t>dictatoriaux</a:t>
            </a:r>
            <a:r>
              <a:rPr lang="fr-FR" sz="1400" dirty="0"/>
              <a:t>, voire </a:t>
            </a:r>
            <a:r>
              <a:rPr lang="fr-FR" sz="1400" dirty="0">
                <a:hlinkClick r:id="rId7" tooltip="Totalitarisme"/>
              </a:rPr>
              <a:t>totalitaires</a:t>
            </a:r>
            <a:r>
              <a:rPr lang="fr-FR" sz="1400" dirty="0"/>
              <a:t>. Au </a:t>
            </a:r>
            <a:r>
              <a:rPr lang="fr-FR" sz="1400" cap="small" dirty="0" err="1">
                <a:hlinkClick r:id="rId8" tooltip="XXe siècle"/>
              </a:rPr>
              <a:t>xx</a:t>
            </a:r>
            <a:r>
              <a:rPr lang="fr-FR" sz="1400" baseline="30000" dirty="0" err="1">
                <a:hlinkClick r:id="rId8" tooltip="XXe siècle"/>
              </a:rPr>
              <a:t>e</a:t>
            </a:r>
            <a:r>
              <a:rPr lang="fr-FR" sz="1400" dirty="0">
                <a:hlinkClick r:id="rId8" tooltip="XXe siècle"/>
              </a:rPr>
              <a:t> siècle</a:t>
            </a:r>
            <a:r>
              <a:rPr lang="fr-FR" sz="1400" dirty="0"/>
              <a:t>, les régimes </a:t>
            </a:r>
            <a:r>
              <a:rPr lang="fr-FR" sz="1400" dirty="0">
                <a:hlinkClick r:id="rId9" tooltip="Communisme"/>
              </a:rPr>
              <a:t>communistes</a:t>
            </a:r>
            <a:r>
              <a:rPr lang="fr-FR" sz="1400" dirty="0"/>
              <a:t> ont fait usage du système de parti ou de coalition unique, ainsi que beaucoup de régimes politiques de l’</a:t>
            </a:r>
            <a:r>
              <a:rPr lang="fr-FR" sz="1400" dirty="0">
                <a:hlinkClick r:id="rId10" tooltip="Afrique subsaharienne"/>
              </a:rPr>
              <a:t>Afrique subsaharienne</a:t>
            </a:r>
            <a:r>
              <a:rPr lang="fr-FR" sz="1400" dirty="0"/>
              <a:t> dans les décennies ayant suivi la </a:t>
            </a:r>
            <a:r>
              <a:rPr lang="fr-FR" sz="1400" dirty="0">
                <a:hlinkClick r:id="rId11" tooltip="Décolonisation"/>
              </a:rPr>
              <a:t>décolonisation</a:t>
            </a:r>
            <a:r>
              <a:rPr lang="fr-FR" sz="1400" dirty="0"/>
              <a:t>. Les dictateurs aiment bien recourir au régime politique du « parti unique ».</a:t>
            </a:r>
          </a:p>
          <a:p>
            <a:pPr indent="-342900" eaLnBrk="1" hangingPunct="1">
              <a:defRPr/>
            </a:pPr>
            <a:r>
              <a:rPr lang="fr-FR" sz="1400" b="1" i="1" dirty="0"/>
              <a:t>Patriotisme</a:t>
            </a:r>
            <a:r>
              <a:rPr lang="fr-FR" sz="1400" dirty="0"/>
              <a:t> : a) sentiment partagé d'appartenance à un même pays, la </a:t>
            </a:r>
            <a:r>
              <a:rPr lang="fr-FR" sz="1400" b="1" dirty="0"/>
              <a:t>patrie</a:t>
            </a:r>
            <a:r>
              <a:rPr lang="fr-FR" sz="1400" dirty="0"/>
              <a:t>, sentiment qui en renforce l'unité sur la base de </a:t>
            </a:r>
            <a:r>
              <a:rPr lang="fr-FR" sz="1400" dirty="0">
                <a:hlinkClick r:id="rId12"/>
              </a:rPr>
              <a:t>valeurs</a:t>
            </a:r>
            <a:r>
              <a:rPr lang="fr-FR" sz="1400" dirty="0"/>
              <a:t> communes. Il conduit à ressentir de l'amour et de la fierté pour sa patrie. Le </a:t>
            </a:r>
            <a:r>
              <a:rPr lang="fr-FR" sz="1400" b="1" dirty="0"/>
              <a:t>patriote</a:t>
            </a:r>
            <a:r>
              <a:rPr lang="fr-FR" sz="1400" dirty="0"/>
              <a:t> est prêt à se dévouer ou à se battre pour elle afin d'en défendre les intérêts. b) dévouement d'un individu envers son pays qu'il reconnait comme étant sa patrie. c) Attachement sentimental à sa patrie se manifestant par la volonté de la défendre, de la promouvoir. d) Amour de la patrie. Synonymes : chauvinisme, nationalisme. Le </a:t>
            </a:r>
            <a:r>
              <a:rPr lang="fr-FR" sz="1400" b="1" dirty="0">
                <a:hlinkClick r:id="rId13"/>
              </a:rPr>
              <a:t>chauvinisme</a:t>
            </a:r>
            <a:r>
              <a:rPr lang="fr-FR" sz="1400" dirty="0"/>
              <a:t> est une forme excessive voire agressive du patriotisme, tandis que le </a:t>
            </a:r>
            <a:r>
              <a:rPr lang="fr-FR" sz="1400" b="1" dirty="0">
                <a:hlinkClick r:id="rId14"/>
              </a:rPr>
              <a:t>nationalisme</a:t>
            </a:r>
            <a:r>
              <a:rPr lang="fr-FR" sz="1400" dirty="0"/>
              <a:t> est une </a:t>
            </a:r>
            <a:r>
              <a:rPr lang="fr-FR" sz="1400" dirty="0">
                <a:hlinkClick r:id="rId15"/>
              </a:rPr>
              <a:t>idéologie</a:t>
            </a:r>
            <a:r>
              <a:rPr lang="fr-FR" sz="1400" dirty="0"/>
              <a:t> politique. Le patriotisme a trouvé sa consécration pendant la Révolution avec l'idée de </a:t>
            </a:r>
            <a:r>
              <a:rPr lang="fr-FR" sz="1400" b="1" dirty="0">
                <a:hlinkClick r:id="rId16"/>
              </a:rPr>
              <a:t>nation</a:t>
            </a:r>
            <a:r>
              <a:rPr lang="fr-FR" sz="1400" b="1" dirty="0"/>
              <a:t> </a:t>
            </a:r>
            <a:r>
              <a:rPr lang="fr-FR" sz="1400" b="1" dirty="0">
                <a:hlinkClick r:id="rId17"/>
              </a:rPr>
              <a:t>souveraine</a:t>
            </a:r>
            <a:r>
              <a:rPr lang="fr-FR" sz="1400" dirty="0"/>
              <a:t> lorsqu'elle était menacée par les </a:t>
            </a:r>
            <a:r>
              <a:rPr lang="fr-FR" sz="1400" dirty="0">
                <a:hlinkClick r:id="rId18"/>
              </a:rPr>
              <a:t>coalitions</a:t>
            </a:r>
            <a:r>
              <a:rPr lang="fr-FR" sz="1400" dirty="0"/>
              <a:t> étrangères : "La patrie en danger !". </a:t>
            </a:r>
            <a:r>
              <a:rPr lang="fr-FR" sz="1400" i="1" dirty="0">
                <a:solidFill>
                  <a:schemeClr val="accent3">
                    <a:lumMod val="50000"/>
                  </a:schemeClr>
                </a:solidFill>
              </a:rPr>
              <a:t>L’appel aux sentiments patriotiques ou nationalistes permet aux dictateurs et populistes de détourner l’attention du peuple de ses vrais problèmes et de deux du pays. Ce « noble sentiment » peut être facilement dévoyé pour des causes « peu reluisantes » (tel que cacher la corruption des élites du pays …). Il permet de resserrer les liens du peuples avec son gouvernement. "Le Patriotisme [...] représente un instinct de conservation collectif qui, en cas de péril national, se </a:t>
            </a:r>
            <a:r>
              <a:rPr lang="fr-FR" sz="1400" i="1" dirty="0" err="1">
                <a:solidFill>
                  <a:schemeClr val="accent3">
                    <a:lumMod val="50000"/>
                  </a:schemeClr>
                </a:solidFill>
              </a:rPr>
              <a:t>subsitue</a:t>
            </a:r>
            <a:r>
              <a:rPr lang="fr-FR" sz="1400" i="1" dirty="0">
                <a:solidFill>
                  <a:schemeClr val="accent3">
                    <a:lumMod val="50000"/>
                  </a:schemeClr>
                </a:solidFill>
              </a:rPr>
              <a:t> immédiatement à l'instinct de conservation individuelle" (Gustave Lebon).</a:t>
            </a:r>
            <a:br>
              <a:rPr lang="fr-FR" sz="1400" i="1" dirty="0"/>
            </a:br>
            <a:r>
              <a:rPr lang="fr-FR" sz="1400" dirty="0"/>
              <a:t>Pour le soldat, le patriotisme est le sens moral qui le pousse à combattre pour défendre son pays, plutôt qu'à céder aux attaques de l'ennemi.</a:t>
            </a:r>
          </a:p>
          <a:p>
            <a:pPr indent="-342900" algn="just" eaLnBrk="1" hangingPunct="1">
              <a:defRPr/>
            </a:pPr>
            <a:r>
              <a:rPr lang="fr-FR" sz="1400" b="1" i="1" dirty="0" err="1">
                <a:latin typeface="Arial" charset="0"/>
                <a:cs typeface="Arial" charset="0"/>
              </a:rPr>
              <a:t>Payola</a:t>
            </a:r>
            <a:r>
              <a:rPr lang="fr-FR" sz="1400" dirty="0">
                <a:latin typeface="Arial" charset="0"/>
                <a:cs typeface="Arial" charset="0"/>
              </a:rPr>
              <a:t> (de </a:t>
            </a:r>
            <a:r>
              <a:rPr lang="fr-FR" sz="1400" i="1" dirty="0" err="1">
                <a:latin typeface="Arial" charset="0"/>
                <a:cs typeface="Arial" charset="0"/>
              </a:rPr>
              <a:t>pay</a:t>
            </a:r>
            <a:r>
              <a:rPr lang="fr-FR" sz="1400" dirty="0">
                <a:latin typeface="Arial" charset="0"/>
                <a:cs typeface="Arial" charset="0"/>
              </a:rPr>
              <a:t>, en anglais </a:t>
            </a:r>
            <a:r>
              <a:rPr lang="fr-FR" sz="1400" i="1" dirty="0">
                <a:latin typeface="Arial" charset="0"/>
                <a:cs typeface="Arial" charset="0"/>
              </a:rPr>
              <a:t>payer</a:t>
            </a:r>
            <a:r>
              <a:rPr lang="fr-FR" sz="1400" dirty="0">
                <a:latin typeface="Arial" charset="0"/>
                <a:cs typeface="Arial" charset="0"/>
              </a:rPr>
              <a:t>, et </a:t>
            </a:r>
            <a:r>
              <a:rPr lang="fr-FR" sz="1400" dirty="0" err="1">
                <a:latin typeface="Arial" charset="0"/>
                <a:cs typeface="Arial" charset="0"/>
              </a:rPr>
              <a:t>Victrola</a:t>
            </a:r>
            <a:r>
              <a:rPr lang="fr-FR" sz="1400" dirty="0">
                <a:latin typeface="Arial" charset="0"/>
                <a:cs typeface="Arial" charset="0"/>
              </a:rPr>
              <a:t>, marque de platines de disques) : corruption des </a:t>
            </a:r>
            <a:r>
              <a:rPr lang="fr-FR" sz="1400" dirty="0">
                <a:latin typeface="Arial" charset="0"/>
                <a:cs typeface="Arial" charset="0"/>
                <a:hlinkClick r:id="rId19" tooltip="Années 1950"/>
              </a:rPr>
              <a:t>années 1950</a:t>
            </a:r>
            <a:r>
              <a:rPr lang="fr-FR" sz="1400" dirty="0">
                <a:latin typeface="Arial" charset="0"/>
                <a:cs typeface="Arial" charset="0"/>
              </a:rPr>
              <a:t> aux </a:t>
            </a:r>
            <a:r>
              <a:rPr lang="fr-FR" sz="1400" dirty="0">
                <a:latin typeface="Arial" charset="0"/>
                <a:cs typeface="Arial" charset="0"/>
                <a:hlinkClick r:id="rId20" tooltip="États-Unis"/>
              </a:rPr>
              <a:t>États-Unis</a:t>
            </a:r>
            <a:r>
              <a:rPr lang="fr-FR" sz="1400" dirty="0">
                <a:latin typeface="Arial" charset="0"/>
                <a:cs typeface="Arial" charset="0"/>
              </a:rPr>
              <a:t>, dans laquelle les DJ des radios se faisaient payer (des sommes minimes) pour passer des titres nouveaux d'artistes peu connus. </a:t>
            </a:r>
          </a:p>
          <a:p>
            <a:pPr algn="just" eaLnBrk="1" hangingPunct="1">
              <a:defRPr/>
            </a:pPr>
            <a:r>
              <a:rPr lang="fr-FR" sz="1400" b="1" i="1" dirty="0">
                <a:latin typeface="Arial" charset="0"/>
                <a:cs typeface="Arial" charset="0"/>
              </a:rPr>
              <a:t>Perruque</a:t>
            </a:r>
            <a:r>
              <a:rPr lang="fr-FR" sz="1400" dirty="0">
                <a:latin typeface="Arial" charset="0"/>
                <a:cs typeface="Arial" charset="0"/>
              </a:rPr>
              <a:t> : utilisation de matériels publics (à des fins personnelles).</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4067176" y="2032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29379" name="Espace réservé du numéro de diapositive 2"/>
          <p:cNvSpPr>
            <a:spLocks noGrp="1"/>
          </p:cNvSpPr>
          <p:nvPr>
            <p:ph type="sldNum" sz="quarter" idx="12"/>
          </p:nvPr>
        </p:nvSpPr>
        <p:spPr bwMode="auto">
          <a:xfrm>
            <a:off x="8162925" y="20637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447526F-BAE5-4761-A0A2-3CF53221705A}" type="slidenum">
              <a:rPr lang="fr-FR" altLang="fr-FR" sz="1200" smtClean="0">
                <a:solidFill>
                  <a:srgbClr val="898989"/>
                </a:solidFill>
              </a:rPr>
              <a:pPr>
                <a:spcBef>
                  <a:spcPct val="0"/>
                </a:spcBef>
                <a:buFontTx/>
                <a:buNone/>
              </a:pPr>
              <a:t>276</a:t>
            </a:fld>
            <a:endParaRPr lang="fr-FR" altLang="fr-FR" sz="1200">
              <a:solidFill>
                <a:srgbClr val="898989"/>
              </a:solidFill>
            </a:endParaRPr>
          </a:p>
        </p:txBody>
      </p:sp>
      <p:sp>
        <p:nvSpPr>
          <p:cNvPr id="5" name="Text Box 4"/>
          <p:cNvSpPr txBox="1">
            <a:spLocks noChangeArrowheads="1"/>
          </p:cNvSpPr>
          <p:nvPr/>
        </p:nvSpPr>
        <p:spPr bwMode="auto">
          <a:xfrm>
            <a:off x="179388" y="203200"/>
            <a:ext cx="8856662" cy="4770537"/>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indent="-342900" algn="just" eaLnBrk="1" hangingPunct="1">
              <a:defRPr/>
            </a:pPr>
            <a:endParaRPr lang="fr-FR" sz="1400" dirty="0">
              <a:latin typeface="Arial" charset="0"/>
              <a:cs typeface="Arial" charset="0"/>
            </a:endParaRPr>
          </a:p>
          <a:p>
            <a:pPr algn="just" eaLnBrk="1" hangingPunct="1">
              <a:defRPr/>
            </a:pPr>
            <a:r>
              <a:rPr lang="fr-FR" sz="1400" b="1" i="1" dirty="0"/>
              <a:t>Pervers narcissique</a:t>
            </a:r>
            <a:r>
              <a:rPr lang="fr-FR" sz="1400" b="1" i="1" dirty="0">
                <a:latin typeface="Arial" charset="0"/>
                <a:cs typeface="Arial" charset="0"/>
              </a:rPr>
              <a:t> </a:t>
            </a:r>
            <a:r>
              <a:rPr lang="fr-FR" sz="1400" dirty="0">
                <a:latin typeface="Arial" charset="0"/>
                <a:cs typeface="Arial" charset="0"/>
              </a:rPr>
              <a:t>: </a:t>
            </a:r>
            <a:r>
              <a:rPr lang="fr-FR" sz="1400" i="1" dirty="0"/>
              <a:t>(Psychologie)</a:t>
            </a:r>
            <a:r>
              <a:rPr lang="fr-FR" sz="1400" dirty="0"/>
              <a:t> Personnalité se mettant à l'abri des conflits internes en se faisant valoir au détriment d'un objet manipulé comme un ustensile ou un </a:t>
            </a:r>
            <a:r>
              <a:rPr lang="fr-FR" sz="1400" dirty="0">
                <a:hlinkClick r:id="rId2" tooltip="faire-valoir"/>
              </a:rPr>
              <a:t>faire-valoir</a:t>
            </a:r>
            <a:r>
              <a:rPr lang="fr-FR" sz="1400" dirty="0"/>
              <a:t> [une victime ou un bouc émissaire].</a:t>
            </a:r>
          </a:p>
          <a:p>
            <a:pPr algn="just" eaLnBrk="1" hangingPunct="1">
              <a:defRPr/>
            </a:pPr>
            <a:r>
              <a:rPr lang="fr-FR" sz="1400" b="1" i="1" dirty="0">
                <a:latin typeface="Arial" charset="0"/>
                <a:cs typeface="Arial" charset="0"/>
              </a:rPr>
              <a:t>PFJ</a:t>
            </a:r>
            <a:r>
              <a:rPr lang="fr-FR" sz="1400" dirty="0">
                <a:latin typeface="Arial" charset="0"/>
                <a:cs typeface="Arial" charset="0"/>
              </a:rPr>
              <a:t> : paradis fiscaux et judiciaires.</a:t>
            </a:r>
          </a:p>
          <a:p>
            <a:pPr algn="just" eaLnBrk="1" hangingPunct="1">
              <a:defRPr/>
            </a:pPr>
            <a:r>
              <a:rPr lang="fr-FR" sz="1400" b="1" i="1" dirty="0"/>
              <a:t>Phraséologie</a:t>
            </a:r>
            <a:r>
              <a:rPr lang="fr-FR" sz="1400" dirty="0"/>
              <a:t> </a:t>
            </a:r>
            <a:r>
              <a:rPr lang="fr-FR" sz="1400" dirty="0">
                <a:latin typeface="Arial" charset="0"/>
                <a:cs typeface="Arial" charset="0"/>
              </a:rPr>
              <a:t>: a) </a:t>
            </a:r>
            <a:r>
              <a:rPr lang="fr-FR" sz="1400" i="1" dirty="0"/>
              <a:t>(Linguistique)</a:t>
            </a:r>
            <a:r>
              <a:rPr lang="fr-FR" sz="1400" dirty="0"/>
              <a:t> </a:t>
            </a:r>
            <a:r>
              <a:rPr lang="fr-FR" sz="1400" dirty="0">
                <a:hlinkClick r:id="rId3" tooltip="construction"/>
              </a:rPr>
              <a:t>Construction</a:t>
            </a:r>
            <a:r>
              <a:rPr lang="fr-FR" sz="1400" dirty="0"/>
              <a:t> de </a:t>
            </a:r>
            <a:r>
              <a:rPr lang="fr-FR" sz="1400" dirty="0">
                <a:hlinkClick r:id="rId4" tooltip="phrase"/>
              </a:rPr>
              <a:t>phrases</a:t>
            </a:r>
            <a:r>
              <a:rPr lang="fr-FR" sz="1400" dirty="0"/>
              <a:t> </a:t>
            </a:r>
            <a:r>
              <a:rPr lang="fr-FR" sz="1400" dirty="0">
                <a:hlinkClick r:id="rId5" tooltip="particulier"/>
              </a:rPr>
              <a:t>particulière</a:t>
            </a:r>
            <a:r>
              <a:rPr lang="fr-FR" sz="1400" dirty="0"/>
              <a:t> à une </a:t>
            </a:r>
            <a:r>
              <a:rPr lang="fr-FR" sz="1400" dirty="0">
                <a:hlinkClick r:id="rId6" tooltip="langue"/>
              </a:rPr>
              <a:t>langue</a:t>
            </a:r>
            <a:r>
              <a:rPr lang="fr-FR" sz="1400" dirty="0"/>
              <a:t>, ou </a:t>
            </a:r>
            <a:r>
              <a:rPr lang="fr-FR" sz="1400" dirty="0">
                <a:hlinkClick r:id="rId7" tooltip="propre"/>
              </a:rPr>
              <a:t>propre</a:t>
            </a:r>
            <a:r>
              <a:rPr lang="fr-FR" sz="1400" dirty="0"/>
              <a:t> à un </a:t>
            </a:r>
            <a:r>
              <a:rPr lang="fr-FR" sz="1400" dirty="0">
                <a:hlinkClick r:id="rId8" tooltip="écrivain"/>
              </a:rPr>
              <a:t>écrivain</a:t>
            </a:r>
            <a:r>
              <a:rPr lang="fr-FR" sz="1400" dirty="0"/>
              <a:t>. B) </a:t>
            </a:r>
            <a:r>
              <a:rPr lang="fr-FR" sz="1400" i="1" dirty="0"/>
              <a:t>(</a:t>
            </a:r>
            <a:r>
              <a:rPr lang="fr-FR" sz="1400" i="1" dirty="0">
                <a:hlinkClick r:id="rId9" tooltip="Annexe:Glossaire grammatical"/>
              </a:rPr>
              <a:t>Péjoratif</a:t>
            </a:r>
            <a:r>
              <a:rPr lang="fr-FR" sz="1400" i="1" dirty="0"/>
              <a:t>)</a:t>
            </a:r>
            <a:r>
              <a:rPr lang="fr-FR" sz="1400" dirty="0"/>
              <a:t> </a:t>
            </a:r>
            <a:r>
              <a:rPr lang="fr-FR" sz="1400" dirty="0">
                <a:hlinkClick r:id="rId10" tooltip="discours"/>
              </a:rPr>
              <a:t>Discours</a:t>
            </a:r>
            <a:r>
              <a:rPr lang="fr-FR" sz="1400" dirty="0"/>
              <a:t> </a:t>
            </a:r>
            <a:r>
              <a:rPr lang="fr-FR" sz="1400" dirty="0">
                <a:hlinkClick r:id="rId11" tooltip="creux"/>
              </a:rPr>
              <a:t>creux</a:t>
            </a:r>
            <a:r>
              <a:rPr lang="fr-FR" sz="1400" dirty="0"/>
              <a:t>, </a:t>
            </a:r>
            <a:r>
              <a:rPr lang="fr-FR" sz="1400" dirty="0">
                <a:hlinkClick r:id="rId12" tooltip="vide"/>
              </a:rPr>
              <a:t>vide</a:t>
            </a:r>
            <a:r>
              <a:rPr lang="fr-FR" sz="1400" dirty="0"/>
              <a:t> de </a:t>
            </a:r>
            <a:r>
              <a:rPr lang="fr-FR" sz="1400" dirty="0">
                <a:hlinkClick r:id="rId13" tooltip="sens"/>
              </a:rPr>
              <a:t>sens</a:t>
            </a:r>
            <a:r>
              <a:rPr lang="fr-FR" sz="1400" dirty="0"/>
              <a:t>. Synonymes : </a:t>
            </a:r>
            <a:r>
              <a:rPr lang="fr-FR" sz="1400" dirty="0">
                <a:hlinkClick r:id="rId14" tooltip="langue de bois"/>
              </a:rPr>
              <a:t>langue de bois</a:t>
            </a:r>
            <a:r>
              <a:rPr lang="fr-FR" sz="1400" dirty="0"/>
              <a:t>, </a:t>
            </a:r>
            <a:r>
              <a:rPr lang="fr-FR" sz="1400" dirty="0" err="1">
                <a:hlinkClick r:id="rId15" tooltip="xyloglossie"/>
              </a:rPr>
              <a:t>xyloglossie</a:t>
            </a:r>
            <a:r>
              <a:rPr lang="fr-FR" sz="1400" dirty="0"/>
              <a:t>. </a:t>
            </a:r>
          </a:p>
          <a:p>
            <a:pPr algn="just" eaLnBrk="1" hangingPunct="1">
              <a:defRPr/>
            </a:pPr>
            <a:r>
              <a:rPr lang="fr-FR" sz="1400" b="1" i="1" dirty="0">
                <a:latin typeface="Arial" charset="0"/>
                <a:cs typeface="Arial" charset="0"/>
              </a:rPr>
              <a:t>Pillage</a:t>
            </a:r>
            <a:r>
              <a:rPr lang="fr-FR" sz="1400" dirty="0">
                <a:latin typeface="Arial" charset="0"/>
                <a:cs typeface="Arial" charset="0"/>
              </a:rPr>
              <a:t> : a) Action d’</a:t>
            </a:r>
            <a:r>
              <a:rPr lang="fr-FR" sz="1400" dirty="0">
                <a:hlinkClick r:id="rId16" tooltip="emporter"/>
              </a:rPr>
              <a:t>emporter</a:t>
            </a:r>
            <a:r>
              <a:rPr lang="fr-FR" sz="1400" dirty="0"/>
              <a:t> </a:t>
            </a:r>
            <a:r>
              <a:rPr lang="fr-FR" sz="1400" dirty="0">
                <a:hlinkClick r:id="rId17" tooltip="violemment"/>
              </a:rPr>
              <a:t>violemment</a:t>
            </a:r>
            <a:r>
              <a:rPr lang="fr-FR" sz="1400" dirty="0"/>
              <a:t> les </a:t>
            </a:r>
            <a:r>
              <a:rPr lang="fr-FR" sz="1400" dirty="0">
                <a:hlinkClick r:id="rId18" tooltip="bien"/>
              </a:rPr>
              <a:t>biens</a:t>
            </a:r>
            <a:r>
              <a:rPr lang="fr-FR" sz="1400" dirty="0"/>
              <a:t> d’une </a:t>
            </a:r>
            <a:r>
              <a:rPr lang="fr-FR" sz="1400" dirty="0">
                <a:hlinkClick r:id="rId19" tooltip="ville"/>
              </a:rPr>
              <a:t>ville</a:t>
            </a:r>
            <a:r>
              <a:rPr lang="fr-FR" sz="1400" dirty="0"/>
              <a:t>, d’une </a:t>
            </a:r>
            <a:r>
              <a:rPr lang="fr-FR" sz="1400" dirty="0">
                <a:hlinkClick r:id="rId20" tooltip="maison"/>
              </a:rPr>
              <a:t>maison</a:t>
            </a:r>
            <a:r>
              <a:rPr lang="fr-FR" sz="1400" dirty="0"/>
              <a:t>, etc. b) Action de </a:t>
            </a:r>
            <a:r>
              <a:rPr lang="fr-FR" sz="1400" dirty="0">
                <a:hlinkClick r:id="rId21" tooltip="commettre"/>
              </a:rPr>
              <a:t>commettre</a:t>
            </a:r>
            <a:r>
              <a:rPr lang="fr-FR" sz="1400" dirty="0"/>
              <a:t> des </a:t>
            </a:r>
            <a:r>
              <a:rPr lang="fr-FR" sz="1400" dirty="0">
                <a:hlinkClick r:id="rId22" tooltip="exaction"/>
              </a:rPr>
              <a:t>exactions</a:t>
            </a:r>
            <a:r>
              <a:rPr lang="fr-FR" sz="1400" dirty="0"/>
              <a:t>, des </a:t>
            </a:r>
            <a:r>
              <a:rPr lang="fr-FR" sz="1400" dirty="0">
                <a:hlinkClick r:id="rId23" tooltip="concussion"/>
              </a:rPr>
              <a:t>concussions</a:t>
            </a:r>
            <a:r>
              <a:rPr lang="fr-FR" sz="1400" dirty="0"/>
              <a:t>, en parlant de ceux qui le font dans </a:t>
            </a:r>
            <a:r>
              <a:rPr lang="fr-FR" sz="1400" dirty="0">
                <a:hlinkClick r:id="rId24" tooltip="leur"/>
              </a:rPr>
              <a:t>leur</a:t>
            </a:r>
            <a:r>
              <a:rPr lang="fr-FR" sz="1400" dirty="0"/>
              <a:t> </a:t>
            </a:r>
            <a:r>
              <a:rPr lang="fr-FR" sz="1400" dirty="0">
                <a:hlinkClick r:id="rId25" tooltip="charge"/>
              </a:rPr>
              <a:t>charge</a:t>
            </a:r>
            <a:r>
              <a:rPr lang="fr-FR" sz="1400" dirty="0"/>
              <a:t>, dans leur </a:t>
            </a:r>
            <a:r>
              <a:rPr lang="fr-FR" sz="1400" dirty="0">
                <a:hlinkClick r:id="rId26" tooltip="emploi"/>
              </a:rPr>
              <a:t>emploi</a:t>
            </a:r>
            <a:r>
              <a:rPr lang="fr-FR" sz="1400" dirty="0"/>
              <a:t>, des </a:t>
            </a:r>
            <a:r>
              <a:rPr lang="fr-FR" sz="1400" dirty="0">
                <a:hlinkClick r:id="rId27" tooltip="gain"/>
              </a:rPr>
              <a:t>gains</a:t>
            </a:r>
            <a:r>
              <a:rPr lang="fr-FR" sz="1400" dirty="0"/>
              <a:t> </a:t>
            </a:r>
            <a:r>
              <a:rPr lang="fr-FR" sz="1400" dirty="0">
                <a:hlinkClick r:id="rId28" tooltip="illicite"/>
              </a:rPr>
              <a:t>illicites</a:t>
            </a:r>
            <a:r>
              <a:rPr lang="fr-FR" sz="1400" dirty="0"/>
              <a:t> et </a:t>
            </a:r>
            <a:r>
              <a:rPr lang="fr-FR" sz="1400" dirty="0">
                <a:hlinkClick r:id="rId29" tooltip="scandaleux"/>
              </a:rPr>
              <a:t>scandaleux</a:t>
            </a:r>
            <a:r>
              <a:rPr lang="fr-FR" sz="1400" dirty="0"/>
              <a:t>. Synonymes : Dépouillement, spoliation, « exhaustion » …</a:t>
            </a:r>
          </a:p>
          <a:p>
            <a:pPr algn="just" eaLnBrk="1" hangingPunct="1">
              <a:defRPr/>
            </a:pPr>
            <a:r>
              <a:rPr lang="fr-FR" sz="1400" b="1" i="1" dirty="0" err="1">
                <a:latin typeface="Arial" charset="0"/>
                <a:cs typeface="Arial" charset="0"/>
              </a:rPr>
              <a:t>Pizzo</a:t>
            </a:r>
            <a:r>
              <a:rPr lang="fr-FR" sz="1400" dirty="0">
                <a:latin typeface="Arial" charset="0"/>
                <a:cs typeface="Arial" charset="0"/>
              </a:rPr>
              <a:t> (</a:t>
            </a:r>
            <a:r>
              <a:rPr lang="fr-FR" sz="1400" dirty="0" err="1">
                <a:latin typeface="Arial" charset="0"/>
                <a:cs typeface="Arial" charset="0"/>
              </a:rPr>
              <a:t>extortion</a:t>
            </a:r>
            <a:r>
              <a:rPr lang="fr-FR" sz="1400" dirty="0">
                <a:latin typeface="Arial" charset="0"/>
                <a:cs typeface="Arial" charset="0"/>
              </a:rPr>
              <a:t>) : forme de </a:t>
            </a:r>
            <a:r>
              <a:rPr lang="fr-FR" sz="1400" b="1" i="1" dirty="0">
                <a:latin typeface="Arial" charset="0"/>
                <a:cs typeface="Arial" charset="0"/>
              </a:rPr>
              <a:t>racket</a:t>
            </a:r>
            <a:r>
              <a:rPr lang="fr-FR" sz="1400" dirty="0">
                <a:latin typeface="Arial" charset="0"/>
                <a:cs typeface="Arial" charset="0"/>
              </a:rPr>
              <a:t> pratiqué par les mafias italiennes envers les commerçants locaux, une « protection » dans le jargon.</a:t>
            </a:r>
          </a:p>
          <a:p>
            <a:pPr algn="just" eaLnBrk="1" hangingPunct="1">
              <a:defRPr/>
            </a:pPr>
            <a:r>
              <a:rPr lang="fr-FR" sz="1400" b="1" i="1" dirty="0">
                <a:latin typeface="Arial" charset="0"/>
                <a:cs typeface="Arial" charset="0"/>
              </a:rPr>
              <a:t>Placement</a:t>
            </a:r>
            <a:r>
              <a:rPr lang="fr-FR" sz="1400" dirty="0">
                <a:latin typeface="Arial" charset="0"/>
                <a:cs typeface="Arial" charset="0"/>
              </a:rPr>
              <a:t> ou </a:t>
            </a:r>
            <a:r>
              <a:rPr lang="fr-FR" sz="1400" b="1" i="1" dirty="0">
                <a:latin typeface="Arial" charset="0"/>
                <a:cs typeface="Arial" charset="0"/>
              </a:rPr>
              <a:t>prélavage </a:t>
            </a:r>
            <a:r>
              <a:rPr lang="fr-FR" sz="1400" dirty="0">
                <a:latin typeface="Arial" charset="0"/>
                <a:cs typeface="Arial" charset="0"/>
              </a:rPr>
              <a:t>: voir processus du blanchiment, en fin du document.</a:t>
            </a:r>
          </a:p>
          <a:p>
            <a:pPr algn="just" eaLnBrk="1" hangingPunct="1">
              <a:defRPr/>
            </a:pPr>
            <a:r>
              <a:rPr lang="fr-FR" sz="1400" b="1" i="1" dirty="0">
                <a:latin typeface="Arial" charset="0"/>
                <a:cs typeface="Arial" charset="0"/>
              </a:rPr>
              <a:t>Politique du ventre </a:t>
            </a:r>
            <a:r>
              <a:rPr lang="fr-FR" sz="1400" dirty="0">
                <a:latin typeface="Arial" charset="0"/>
                <a:cs typeface="Arial" charset="0"/>
              </a:rPr>
              <a:t>: expression d'origine camerounaise pour désigner la corruption.</a:t>
            </a:r>
          </a:p>
          <a:p>
            <a:pPr algn="just" eaLnBrk="1" hangingPunct="1">
              <a:defRPr/>
            </a:pPr>
            <a:r>
              <a:rPr lang="fr-FR" sz="1400" b="1" i="1" dirty="0"/>
              <a:t>Politique politicienne</a:t>
            </a:r>
            <a:r>
              <a:rPr lang="fr-FR" sz="1400" i="1" dirty="0">
                <a:latin typeface="Arial" charset="0"/>
                <a:cs typeface="Arial" charset="0"/>
              </a:rPr>
              <a:t> </a:t>
            </a:r>
            <a:r>
              <a:rPr lang="fr-FR" sz="1400" dirty="0">
                <a:latin typeface="Arial" charset="0"/>
                <a:cs typeface="Arial" charset="0"/>
              </a:rPr>
              <a:t>: </a:t>
            </a:r>
            <a:r>
              <a:rPr lang="fr-FR" sz="1400" i="1" dirty="0"/>
              <a:t>(</a:t>
            </a:r>
            <a:r>
              <a:rPr lang="fr-FR" sz="1400" i="1" dirty="0">
                <a:hlinkClick r:id="rId9" tooltip="Annexe:Glossaire grammatical"/>
              </a:rPr>
              <a:t>Péjoratif</a:t>
            </a:r>
            <a:r>
              <a:rPr lang="fr-FR" sz="1400" i="1" dirty="0"/>
              <a:t>)</a:t>
            </a:r>
            <a:r>
              <a:rPr lang="fr-FR" sz="1400" dirty="0"/>
              <a:t> Attitude des </a:t>
            </a:r>
            <a:r>
              <a:rPr lang="fr-FR" sz="1400" dirty="0">
                <a:hlinkClick r:id="rId30" tooltip="homme politique"/>
              </a:rPr>
              <a:t>hommes politiques</a:t>
            </a:r>
            <a:r>
              <a:rPr lang="fr-FR" sz="1400" dirty="0"/>
              <a:t> consistant à se préoccuper des questions de pouvoir entre </a:t>
            </a:r>
            <a:r>
              <a:rPr lang="fr-FR" sz="1400" dirty="0">
                <a:hlinkClick r:id="rId31" tooltip="politicien"/>
              </a:rPr>
              <a:t>politiciens</a:t>
            </a:r>
            <a:r>
              <a:rPr lang="fr-FR" sz="1400" dirty="0"/>
              <a:t> et </a:t>
            </a:r>
            <a:r>
              <a:rPr lang="fr-FR" sz="1400" dirty="0">
                <a:hlinkClick r:id="rId32" tooltip="parti politique"/>
              </a:rPr>
              <a:t>partis politiques</a:t>
            </a:r>
            <a:r>
              <a:rPr lang="fr-FR" sz="1400" dirty="0"/>
              <a:t> davantage que de la </a:t>
            </a:r>
            <a:r>
              <a:rPr lang="fr-FR" sz="1400" dirty="0">
                <a:hlinkClick r:id="rId33" tooltip="politique"/>
              </a:rPr>
              <a:t>politique</a:t>
            </a:r>
            <a:r>
              <a:rPr lang="fr-FR" sz="1400" dirty="0"/>
              <a:t> au sens étymologique du terme, c'est-à-dire des affaires de la </a:t>
            </a:r>
            <a:r>
              <a:rPr lang="fr-FR" sz="1400" dirty="0">
                <a:hlinkClick r:id="rId34" tooltip="cité"/>
              </a:rPr>
              <a:t>cité</a:t>
            </a:r>
            <a:r>
              <a:rPr lang="fr-FR" sz="1400" dirty="0"/>
              <a:t> (voir  </a:t>
            </a:r>
            <a:r>
              <a:rPr lang="fr-FR" sz="1400" i="1" dirty="0">
                <a:hlinkClick r:id="rId14" tooltip="langue de bois"/>
              </a:rPr>
              <a:t>langue de bois</a:t>
            </a:r>
            <a:r>
              <a:rPr lang="fr-FR" sz="1400" dirty="0"/>
              <a:t>). Citation : </a:t>
            </a:r>
            <a:r>
              <a:rPr lang="fr-FR" sz="1400" i="1" dirty="0"/>
              <a:t>Il a également conseillé aux pays africains d'arrêter la </a:t>
            </a:r>
            <a:r>
              <a:rPr lang="fr-FR" sz="1400" b="1" i="1" dirty="0"/>
              <a:t>politique politicienne</a:t>
            </a:r>
            <a:r>
              <a:rPr lang="fr-FR" sz="1400" i="1" dirty="0"/>
              <a:t> et de fonder leurs décisions sur des bases scientifiques </a:t>
            </a:r>
            <a:r>
              <a:rPr lang="fr-FR" sz="1200" dirty="0"/>
              <a:t>(</a:t>
            </a:r>
            <a:r>
              <a:rPr lang="fr-FR" sz="1200" dirty="0" err="1"/>
              <a:t>Actu'Casafree</a:t>
            </a:r>
            <a:r>
              <a:rPr lang="fr-FR" sz="1200" dirty="0"/>
              <a:t>, janvier 2009).</a:t>
            </a:r>
          </a:p>
          <a:p>
            <a:pPr algn="just" eaLnBrk="1" hangingPunct="1">
              <a:defRPr/>
            </a:pPr>
            <a:r>
              <a:rPr lang="fr-FR" sz="1200" b="1" i="1" dirty="0">
                <a:latin typeface="Arial" charset="0"/>
                <a:cs typeface="Arial" charset="0"/>
              </a:rPr>
              <a:t>Protection</a:t>
            </a:r>
            <a:r>
              <a:rPr lang="fr-FR" sz="1200" dirty="0">
                <a:latin typeface="Arial" charset="0"/>
                <a:cs typeface="Arial" charset="0"/>
              </a:rPr>
              <a:t> : En Russie, </a:t>
            </a:r>
            <a:r>
              <a:rPr lang="fr-FR" sz="1200" dirty="0"/>
              <a:t>jusqu’à 70 % des entreprises sont contraintes de verser des sommes importantes pour leur « protection », auprès de « protecteurs » (des personnalités puissantes et influentes dans le système russe), car les menaces et la force sont couramment utilisées aujourd’hui dans les affaires économiques russes (voir aussi </a:t>
            </a:r>
            <a:r>
              <a:rPr lang="fr-FR" sz="1200" b="1" i="1" dirty="0" err="1"/>
              <a:t>Pizzo</a:t>
            </a:r>
            <a:r>
              <a:rPr lang="fr-FR" sz="1200" dirty="0"/>
              <a:t>).</a:t>
            </a:r>
            <a:endParaRPr lang="fr-FR" sz="1200" dirty="0">
              <a:latin typeface="Arial" charset="0"/>
              <a:cs typeface="Arial" charset="0"/>
            </a:endParaRPr>
          </a:p>
        </p:txBody>
      </p:sp>
      <p:pic>
        <p:nvPicPr>
          <p:cNvPr id="5122" name="Picture 2" descr="D:\Users\blisan\Pictures\corruption-images\images5.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6692" y="4888210"/>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blisan\Pictures\corruption-images\corruption trap3.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372401" y="4931072"/>
            <a:ext cx="25146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blisan\Pictures\corruption-images\images2.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502747" y="4888210"/>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0154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
          <p:cNvSpPr>
            <a:spLocks noChangeArrowheads="1"/>
          </p:cNvSpPr>
          <p:nvPr/>
        </p:nvSpPr>
        <p:spPr bwMode="auto">
          <a:xfrm>
            <a:off x="4067176" y="2032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0403" name="Espace réservé du numéro de diapositive 2"/>
          <p:cNvSpPr>
            <a:spLocks noGrp="1"/>
          </p:cNvSpPr>
          <p:nvPr>
            <p:ph type="sldNum" sz="quarter" idx="12"/>
          </p:nvPr>
        </p:nvSpPr>
        <p:spPr bwMode="auto">
          <a:xfrm>
            <a:off x="8162925" y="20637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DBF1DCD-806F-4215-93AE-6640D6E1F265}" type="slidenum">
              <a:rPr lang="fr-FR" altLang="fr-FR" sz="1200" smtClean="0">
                <a:solidFill>
                  <a:srgbClr val="898989"/>
                </a:solidFill>
              </a:rPr>
              <a:pPr>
                <a:spcBef>
                  <a:spcPct val="0"/>
                </a:spcBef>
                <a:buFontTx/>
                <a:buNone/>
              </a:pPr>
              <a:t>277</a:t>
            </a:fld>
            <a:endParaRPr lang="fr-FR" altLang="fr-FR" sz="1200">
              <a:solidFill>
                <a:srgbClr val="898989"/>
              </a:solidFill>
            </a:endParaRPr>
          </a:p>
        </p:txBody>
      </p:sp>
      <p:sp>
        <p:nvSpPr>
          <p:cNvPr id="5" name="Text Box 4"/>
          <p:cNvSpPr txBox="1">
            <a:spLocks noChangeArrowheads="1"/>
          </p:cNvSpPr>
          <p:nvPr/>
        </p:nvSpPr>
        <p:spPr bwMode="auto">
          <a:xfrm>
            <a:off x="107952" y="404813"/>
            <a:ext cx="8901113" cy="4093428"/>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Populisme</a:t>
            </a:r>
            <a:r>
              <a:rPr lang="fr-FR" sz="1400" dirty="0">
                <a:latin typeface="Arial" charset="0"/>
                <a:cs typeface="Arial" charset="0"/>
              </a:rPr>
              <a:t> : </a:t>
            </a:r>
            <a:r>
              <a:rPr lang="fr-FR" sz="1400" i="1" dirty="0"/>
              <a:t>(Politique)</a:t>
            </a:r>
            <a:r>
              <a:rPr lang="fr-FR" sz="1400" dirty="0"/>
              <a:t> a) Discours </a:t>
            </a:r>
            <a:r>
              <a:rPr lang="fr-FR" sz="1400" dirty="0">
                <a:hlinkClick r:id="rId2" tooltip="politique"/>
              </a:rPr>
              <a:t>politique</a:t>
            </a:r>
            <a:r>
              <a:rPr lang="fr-FR" sz="1400" dirty="0"/>
              <a:t> favorable aux </a:t>
            </a:r>
            <a:r>
              <a:rPr lang="fr-FR" sz="1400" dirty="0">
                <a:hlinkClick r:id="rId3" tooltip="classe"/>
              </a:rPr>
              <a:t>classes</a:t>
            </a:r>
            <a:r>
              <a:rPr lang="fr-FR" sz="1400" dirty="0"/>
              <a:t> défavorisées, et souvent hostile aux </a:t>
            </a:r>
            <a:r>
              <a:rPr lang="fr-FR" sz="1400" dirty="0">
                <a:hlinkClick r:id="rId4" tooltip="élite"/>
              </a:rPr>
              <a:t>élites</a:t>
            </a:r>
            <a:r>
              <a:rPr lang="fr-FR" sz="1400" dirty="0"/>
              <a:t>. b) Type de discours et de courants politiques, prenant pour cible de ses critiques « </a:t>
            </a:r>
            <a:r>
              <a:rPr lang="fr-FR" sz="1400" i="1" dirty="0"/>
              <a:t>les </a:t>
            </a:r>
            <a:r>
              <a:rPr lang="fr-FR" sz="1400" i="1" dirty="0">
                <a:hlinkClick r:id="rId5" tooltip="Élite"/>
              </a:rPr>
              <a:t>élites</a:t>
            </a:r>
            <a:r>
              <a:rPr lang="fr-FR" sz="1400" dirty="0"/>
              <a:t> » et prônant le recours au « </a:t>
            </a:r>
            <a:r>
              <a:rPr lang="fr-FR" sz="1400" dirty="0">
                <a:hlinkClick r:id="rId6" tooltip="Peuple"/>
              </a:rPr>
              <a:t>peuple</a:t>
            </a:r>
            <a:r>
              <a:rPr lang="fr-FR" sz="1400" dirty="0"/>
              <a:t> ». </a:t>
            </a:r>
            <a:r>
              <a:rPr lang="fr-FR" sz="1400" dirty="0">
                <a:solidFill>
                  <a:schemeClr val="accent3">
                    <a:lumMod val="50000"/>
                  </a:schemeClr>
                </a:solidFill>
              </a:rPr>
              <a:t>c) Type de discours auxquels ont souvent recourt les hommes politiques démagogues (le plus souvent corrompus) pour mettre le peuple « dans sa poche ».</a:t>
            </a:r>
            <a:endParaRPr lang="fr-FR" sz="1400" dirty="0">
              <a:solidFill>
                <a:schemeClr val="accent3">
                  <a:lumMod val="50000"/>
                </a:schemeClr>
              </a:solidFill>
              <a:latin typeface="Arial" charset="0"/>
              <a:cs typeface="Arial" charset="0"/>
            </a:endParaRPr>
          </a:p>
          <a:p>
            <a:pPr algn="just" eaLnBrk="1" hangingPunct="1">
              <a:defRPr/>
            </a:pPr>
            <a:r>
              <a:rPr lang="fr-FR" sz="1400" b="1" i="1" dirty="0">
                <a:latin typeface="Arial" charset="0"/>
                <a:cs typeface="Arial" charset="0"/>
              </a:rPr>
              <a:t>Pots-de-vin</a:t>
            </a:r>
            <a:r>
              <a:rPr lang="fr-FR" sz="1400" dirty="0">
                <a:latin typeface="Arial" charset="0"/>
                <a:cs typeface="Arial" charset="0"/>
              </a:rPr>
              <a:t> : </a:t>
            </a:r>
            <a:r>
              <a:rPr lang="fr-FR" sz="1400" u="sng" dirty="0">
                <a:latin typeface="Arial" charset="0"/>
                <a:cs typeface="Arial" charset="0"/>
                <a:hlinkClick r:id="rId7"/>
              </a:rPr>
              <a:t>Somme</a:t>
            </a:r>
            <a:r>
              <a:rPr lang="fr-FR" sz="1400" dirty="0">
                <a:latin typeface="Arial" charset="0"/>
                <a:cs typeface="Arial" charset="0"/>
              </a:rPr>
              <a:t> </a:t>
            </a:r>
            <a:r>
              <a:rPr lang="fr-FR" sz="1400" u="sng" dirty="0">
                <a:latin typeface="Arial" charset="0"/>
                <a:cs typeface="Arial" charset="0"/>
                <a:hlinkClick r:id="rId8"/>
              </a:rPr>
              <a:t>d</a:t>
            </a:r>
            <a:r>
              <a:rPr lang="fr-FR" sz="1400" dirty="0">
                <a:latin typeface="Arial" charset="0"/>
                <a:cs typeface="Arial" charset="0"/>
              </a:rPr>
              <a:t>'</a:t>
            </a:r>
            <a:r>
              <a:rPr lang="fr-FR" sz="1400" u="sng" dirty="0">
                <a:latin typeface="Arial" charset="0"/>
                <a:cs typeface="Arial" charset="0"/>
                <a:hlinkClick r:id="rId9"/>
              </a:rPr>
              <a:t>argent</a:t>
            </a:r>
            <a:r>
              <a:rPr lang="fr-FR" sz="1400" dirty="0">
                <a:latin typeface="Arial" charset="0"/>
                <a:cs typeface="Arial" charset="0"/>
              </a:rPr>
              <a:t> </a:t>
            </a:r>
            <a:r>
              <a:rPr lang="fr-FR" sz="1400" u="sng" dirty="0">
                <a:latin typeface="Arial" charset="0"/>
                <a:cs typeface="Arial" charset="0"/>
                <a:hlinkClick r:id="rId10"/>
              </a:rPr>
              <a:t>donnée</a:t>
            </a:r>
            <a:r>
              <a:rPr lang="fr-FR" sz="1400" dirty="0">
                <a:latin typeface="Arial" charset="0"/>
                <a:cs typeface="Arial" charset="0"/>
              </a:rPr>
              <a:t> illégalement </a:t>
            </a:r>
            <a:r>
              <a:rPr lang="fr-FR" sz="1400" u="sng" dirty="0">
                <a:latin typeface="Arial" charset="0"/>
                <a:cs typeface="Arial" charset="0"/>
                <a:hlinkClick r:id="rId11"/>
              </a:rPr>
              <a:t>à</a:t>
            </a:r>
            <a:r>
              <a:rPr lang="fr-FR" sz="1400" dirty="0">
                <a:latin typeface="Arial" charset="0"/>
                <a:cs typeface="Arial" charset="0"/>
              </a:rPr>
              <a:t> </a:t>
            </a:r>
            <a:r>
              <a:rPr lang="fr-FR" sz="1400" u="sng" dirty="0">
                <a:latin typeface="Arial" charset="0"/>
                <a:cs typeface="Arial" charset="0"/>
                <a:hlinkClick r:id="rId12"/>
              </a:rPr>
              <a:t>quelqu'un</a:t>
            </a:r>
            <a:r>
              <a:rPr lang="fr-FR" sz="1400" dirty="0">
                <a:latin typeface="Arial" charset="0"/>
                <a:cs typeface="Arial" charset="0"/>
              </a:rPr>
              <a:t> </a:t>
            </a:r>
            <a:r>
              <a:rPr lang="fr-FR" sz="1400" u="sng" dirty="0">
                <a:latin typeface="Arial" charset="0"/>
                <a:cs typeface="Arial" charset="0"/>
                <a:hlinkClick r:id="rId13"/>
              </a:rPr>
              <a:t>en</a:t>
            </a:r>
            <a:r>
              <a:rPr lang="fr-FR" sz="1400" dirty="0">
                <a:latin typeface="Arial" charset="0"/>
                <a:cs typeface="Arial" charset="0"/>
              </a:rPr>
              <a:t> </a:t>
            </a:r>
            <a:r>
              <a:rPr lang="fr-FR" sz="1400" u="sng" dirty="0">
                <a:latin typeface="Arial" charset="0"/>
                <a:cs typeface="Arial" charset="0"/>
                <a:hlinkClick r:id="rId14"/>
              </a:rPr>
              <a:t>échange</a:t>
            </a:r>
            <a:r>
              <a:rPr lang="fr-FR" sz="1400" dirty="0">
                <a:latin typeface="Arial" charset="0"/>
                <a:cs typeface="Arial" charset="0"/>
              </a:rPr>
              <a:t> </a:t>
            </a:r>
            <a:r>
              <a:rPr lang="fr-FR" sz="1400" u="sng" dirty="0">
                <a:latin typeface="Arial" charset="0"/>
                <a:cs typeface="Arial" charset="0"/>
                <a:hlinkClick r:id="rId8"/>
              </a:rPr>
              <a:t>d</a:t>
            </a:r>
            <a:r>
              <a:rPr lang="fr-FR" sz="1400" dirty="0">
                <a:latin typeface="Arial" charset="0"/>
                <a:cs typeface="Arial" charset="0"/>
              </a:rPr>
              <a:t>'</a:t>
            </a:r>
            <a:r>
              <a:rPr lang="fr-FR" sz="1400" u="sng" dirty="0">
                <a:latin typeface="Arial" charset="0"/>
                <a:cs typeface="Arial" charset="0"/>
                <a:hlinkClick r:id="rId15"/>
              </a:rPr>
              <a:t>un</a:t>
            </a:r>
            <a:r>
              <a:rPr lang="fr-FR" sz="1400" dirty="0">
                <a:latin typeface="Arial" charset="0"/>
                <a:cs typeface="Arial" charset="0"/>
              </a:rPr>
              <a:t> service </a:t>
            </a:r>
            <a:r>
              <a:rPr lang="fr-FR" sz="1400" u="sng" dirty="0">
                <a:latin typeface="Arial" charset="0"/>
                <a:cs typeface="Arial" charset="0"/>
                <a:hlinkClick r:id="rId16"/>
              </a:rPr>
              <a:t>rendu</a:t>
            </a:r>
            <a:r>
              <a:rPr lang="fr-FR" sz="1400" dirty="0">
                <a:latin typeface="Arial" charset="0"/>
                <a:cs typeface="Arial" charset="0"/>
              </a:rPr>
              <a:t>. Synonyme </a:t>
            </a:r>
            <a:r>
              <a:rPr lang="fr-FR" sz="1400" u="sng" dirty="0">
                <a:latin typeface="Arial" charset="0"/>
                <a:cs typeface="Arial" charset="0"/>
                <a:hlinkClick r:id="rId17"/>
              </a:rPr>
              <a:t>dessous-de-table</a:t>
            </a:r>
            <a:r>
              <a:rPr lang="fr-FR" sz="1400" dirty="0">
                <a:latin typeface="Arial" charset="0"/>
                <a:cs typeface="Arial" charset="0"/>
              </a:rPr>
              <a:t>. </a:t>
            </a:r>
            <a:r>
              <a:rPr lang="fr-FR" sz="1400" b="1" dirty="0">
                <a:latin typeface="Arial" charset="0"/>
                <a:cs typeface="Arial" charset="0"/>
              </a:rPr>
              <a:t>Anglais :</a:t>
            </a:r>
            <a:r>
              <a:rPr lang="fr-FR" sz="1400" dirty="0">
                <a:latin typeface="Arial" charset="0"/>
                <a:cs typeface="Arial" charset="0"/>
              </a:rPr>
              <a:t> bribe.</a:t>
            </a:r>
          </a:p>
          <a:p>
            <a:pPr algn="just" eaLnBrk="1" hangingPunct="1">
              <a:defRPr/>
            </a:pPr>
            <a:r>
              <a:rPr lang="fr-FR" sz="1400" b="1" i="1" dirty="0">
                <a:latin typeface="Arial" charset="0"/>
                <a:cs typeface="Arial" charset="0"/>
              </a:rPr>
              <a:t>Possession</a:t>
            </a:r>
            <a:r>
              <a:rPr lang="fr-FR" sz="1400" dirty="0">
                <a:latin typeface="Arial" charset="0"/>
                <a:cs typeface="Arial" charset="0"/>
              </a:rPr>
              <a:t> : </a:t>
            </a:r>
            <a:r>
              <a:rPr lang="fr-FR" sz="1400" dirty="0">
                <a:hlinkClick r:id="rId18" tooltip="jouissance"/>
              </a:rPr>
              <a:t>Jouissance</a:t>
            </a:r>
            <a:r>
              <a:rPr lang="fr-FR" sz="1400" dirty="0"/>
              <a:t>, </a:t>
            </a:r>
            <a:r>
              <a:rPr lang="fr-FR" sz="1400" dirty="0">
                <a:hlinkClick r:id="rId19" tooltip="faculté"/>
              </a:rPr>
              <a:t>faculté</a:t>
            </a:r>
            <a:r>
              <a:rPr lang="fr-FR" sz="1400" dirty="0"/>
              <a:t> </a:t>
            </a:r>
            <a:r>
              <a:rPr lang="fr-FR" sz="1400" dirty="0">
                <a:hlinkClick r:id="rId20" tooltip="actuel"/>
              </a:rPr>
              <a:t>actuelle</a:t>
            </a:r>
            <a:r>
              <a:rPr lang="fr-FR" sz="1400" dirty="0"/>
              <a:t> de </a:t>
            </a:r>
            <a:r>
              <a:rPr lang="fr-FR" sz="1400" dirty="0">
                <a:hlinkClick r:id="rId21" tooltip="disposer"/>
              </a:rPr>
              <a:t>disposer</a:t>
            </a:r>
            <a:r>
              <a:rPr lang="fr-FR" sz="1400" dirty="0"/>
              <a:t> ou de </a:t>
            </a:r>
            <a:r>
              <a:rPr lang="fr-FR" sz="1400" dirty="0">
                <a:hlinkClick r:id="rId22" tooltip="jouir"/>
              </a:rPr>
              <a:t>jouir</a:t>
            </a:r>
            <a:r>
              <a:rPr lang="fr-FR" sz="1400" dirty="0"/>
              <a:t> d’un </a:t>
            </a:r>
            <a:r>
              <a:rPr lang="fr-FR" sz="1400" dirty="0">
                <a:hlinkClick r:id="rId23" tooltip="bien"/>
              </a:rPr>
              <a:t>bien</a:t>
            </a:r>
            <a:r>
              <a:rPr lang="fr-FR" sz="1400" dirty="0"/>
              <a:t>.</a:t>
            </a:r>
            <a:endParaRPr lang="fr-FR" sz="1400" dirty="0">
              <a:latin typeface="Arial" charset="0"/>
              <a:cs typeface="Arial" charset="0"/>
            </a:endParaRPr>
          </a:p>
          <a:p>
            <a:pPr algn="just" eaLnBrk="1" hangingPunct="1">
              <a:defRPr/>
            </a:pPr>
            <a:r>
              <a:rPr lang="fr-FR" sz="1400" b="1" i="1" dirty="0">
                <a:latin typeface="Arial" charset="0"/>
                <a:cs typeface="Arial" charset="0"/>
              </a:rPr>
              <a:t>Poule aux œufs d’or </a:t>
            </a:r>
            <a:r>
              <a:rPr lang="fr-FR" sz="1400" dirty="0">
                <a:latin typeface="Arial" charset="0"/>
                <a:cs typeface="Arial" charset="0"/>
              </a:rPr>
              <a:t>(tuer) : </a:t>
            </a:r>
            <a:r>
              <a:rPr lang="fr-FR" sz="1400" dirty="0"/>
              <a:t>Se priver de profits futurs importants pour satisfaire des intérêts immédiats. N'agir que pour le court terme, sans aucune vision à long terme. Cette expression est tirée d'une fable de La Fontaine, elle-même inspirée d'une morale d'Ésope, fabuliste grec de l'Antiquité.</a:t>
            </a:r>
            <a:r>
              <a:rPr lang="fr-FR" sz="1400" dirty="0">
                <a:solidFill>
                  <a:schemeClr val="accent3">
                    <a:lumMod val="50000"/>
                  </a:schemeClr>
                </a:solidFill>
              </a:rPr>
              <a:t> </a:t>
            </a:r>
            <a:r>
              <a:rPr lang="fr-FR" sz="1400" i="1" dirty="0">
                <a:solidFill>
                  <a:schemeClr val="accent3">
                    <a:lumMod val="50000"/>
                  </a:schemeClr>
                </a:solidFill>
              </a:rPr>
              <a:t>Les corrompus, qui croient gagner beaucoup d’argent, par la corruption, tuent souvent la poule aux œufs d’or économique.</a:t>
            </a:r>
            <a:endParaRPr lang="fr-FR" sz="1400" dirty="0">
              <a:latin typeface="Arial" charset="0"/>
              <a:cs typeface="Arial" charset="0"/>
            </a:endParaRPr>
          </a:p>
          <a:p>
            <a:pPr algn="just" eaLnBrk="1" hangingPunct="1">
              <a:defRPr/>
            </a:pPr>
            <a:r>
              <a:rPr lang="fr-FR" sz="1400" b="1" i="1" dirty="0">
                <a:latin typeface="Arial" charset="0"/>
                <a:cs typeface="Arial" charset="0"/>
              </a:rPr>
              <a:t>Pouvoir</a:t>
            </a:r>
            <a:r>
              <a:rPr lang="fr-FR" sz="1400" dirty="0">
                <a:latin typeface="Arial" charset="0"/>
                <a:cs typeface="Arial" charset="0"/>
              </a:rPr>
              <a:t> : a) </a:t>
            </a:r>
            <a:r>
              <a:rPr lang="fr-FR" sz="1400" dirty="0"/>
              <a:t>Avoir l’</a:t>
            </a:r>
            <a:r>
              <a:rPr lang="fr-FR" sz="1400" dirty="0">
                <a:hlinkClick r:id="rId24" tooltip="autorité"/>
              </a:rPr>
              <a:t>autorité</a:t>
            </a:r>
            <a:r>
              <a:rPr lang="fr-FR" sz="1400" dirty="0"/>
              <a:t>, le </a:t>
            </a:r>
            <a:r>
              <a:rPr lang="fr-FR" sz="1400" dirty="0">
                <a:hlinkClick r:id="rId25" tooltip="crédit"/>
              </a:rPr>
              <a:t>crédit</a:t>
            </a:r>
            <a:r>
              <a:rPr lang="fr-FR" sz="1400" dirty="0"/>
              <a:t>, le </a:t>
            </a:r>
            <a:r>
              <a:rPr lang="fr-FR" sz="1400" dirty="0">
                <a:hlinkClick r:id="rId26" tooltip="moyen"/>
              </a:rPr>
              <a:t>moyen</a:t>
            </a:r>
            <a:r>
              <a:rPr lang="fr-FR" sz="1400" dirty="0"/>
              <a:t>, la </a:t>
            </a:r>
            <a:r>
              <a:rPr lang="fr-FR" sz="1400" dirty="0">
                <a:hlinkClick r:id="rId19" tooltip="faculté"/>
              </a:rPr>
              <a:t>faculté</a:t>
            </a:r>
            <a:r>
              <a:rPr lang="fr-FR" sz="1400" dirty="0"/>
              <a:t>, etc., de faire. B) Le pouvoir est l'</a:t>
            </a:r>
            <a:r>
              <a:rPr lang="fr-FR" sz="1400" b="1" dirty="0"/>
              <a:t>ascendant</a:t>
            </a:r>
            <a:r>
              <a:rPr lang="fr-FR" sz="1400" dirty="0"/>
              <a:t>, l'</a:t>
            </a:r>
            <a:r>
              <a:rPr lang="fr-FR" sz="1400" b="1" dirty="0"/>
              <a:t>emprise</a:t>
            </a:r>
            <a:r>
              <a:rPr lang="fr-FR" sz="1400" dirty="0"/>
              <a:t>, la </a:t>
            </a:r>
            <a:r>
              <a:rPr lang="fr-FR" sz="1400" b="1" dirty="0"/>
              <a:t>domination</a:t>
            </a:r>
            <a:r>
              <a:rPr lang="fr-FR" sz="1400" dirty="0"/>
              <a:t> qui sont exercés sur une personne ou un groupe d'individus. Il peut être physique, moral ou psychologique. Il permet à un individu ou à un groupe d'appliquer, de faire exécuter ou d'imposer, éventuellement par la force, des décisions dans des domaines très variés (culture, économie, politique…). c) Le pouvoir désigne la </a:t>
            </a:r>
            <a:r>
              <a:rPr lang="fr-FR" sz="1400" b="1" dirty="0"/>
              <a:t>capacité légale</a:t>
            </a:r>
            <a:r>
              <a:rPr lang="fr-FR" sz="1400" dirty="0"/>
              <a:t> de faire une chose, d’agir pour un autre dont on a reçu un </a:t>
            </a:r>
            <a:r>
              <a:rPr lang="fr-FR" sz="1400" u="sng" dirty="0">
                <a:hlinkClick r:id="rId27"/>
              </a:rPr>
              <a:t>mandat</a:t>
            </a:r>
            <a:r>
              <a:rPr lang="fr-FR" sz="1400" dirty="0"/>
              <a:t>. </a:t>
            </a:r>
          </a:p>
        </p:txBody>
      </p:sp>
      <p:pic>
        <p:nvPicPr>
          <p:cNvPr id="230405" name="Image 5"/>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157538" y="4389439"/>
            <a:ext cx="3429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6" name="ZoneTexte 1"/>
          <p:cNvSpPr txBox="1">
            <a:spLocks noChangeArrowheads="1"/>
          </p:cNvSpPr>
          <p:nvPr/>
        </p:nvSpPr>
        <p:spPr bwMode="auto">
          <a:xfrm>
            <a:off x="6515116" y="6538245"/>
            <a:ext cx="1635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t>← </a:t>
            </a:r>
            <a:r>
              <a:rPr lang="fr-FR" altLang="fr-FR" sz="1200" dirty="0">
                <a:latin typeface="Arial" panose="020B0604020202020204" pitchFamily="34" charset="0"/>
              </a:rPr>
              <a:t>Affiches populistes</a:t>
            </a:r>
          </a:p>
        </p:txBody>
      </p:sp>
      <p:pic>
        <p:nvPicPr>
          <p:cNvPr id="230407" name="Image 1"/>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79388" y="4497390"/>
            <a:ext cx="270351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61178" y="4395119"/>
            <a:ext cx="2143125" cy="2143125"/>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1"/>
          <p:cNvSpPr>
            <a:spLocks noChangeArrowheads="1"/>
          </p:cNvSpPr>
          <p:nvPr/>
        </p:nvSpPr>
        <p:spPr bwMode="auto">
          <a:xfrm>
            <a:off x="37084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1427" name="Espace réservé du numéro de diapositive 2"/>
          <p:cNvSpPr>
            <a:spLocks noGrp="1"/>
          </p:cNvSpPr>
          <p:nvPr>
            <p:ph type="sldNum" sz="quarter" idx="12"/>
          </p:nvPr>
        </p:nvSpPr>
        <p:spPr bwMode="auto">
          <a:xfrm>
            <a:off x="8162925" y="1381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9CD9364-B70D-41A0-8157-40F8619DDBDD}" type="slidenum">
              <a:rPr lang="fr-FR" altLang="fr-FR" sz="1200" smtClean="0">
                <a:solidFill>
                  <a:srgbClr val="898989"/>
                </a:solidFill>
              </a:rPr>
              <a:pPr>
                <a:spcBef>
                  <a:spcPct val="0"/>
                </a:spcBef>
                <a:buFontTx/>
                <a:buNone/>
              </a:pPr>
              <a:t>278</a:t>
            </a:fld>
            <a:endParaRPr lang="fr-FR" altLang="fr-FR" sz="1200">
              <a:solidFill>
                <a:srgbClr val="898989"/>
              </a:solidFill>
            </a:endParaRPr>
          </a:p>
        </p:txBody>
      </p:sp>
      <p:sp>
        <p:nvSpPr>
          <p:cNvPr id="5" name="Text Box 4"/>
          <p:cNvSpPr txBox="1">
            <a:spLocks noChangeArrowheads="1"/>
          </p:cNvSpPr>
          <p:nvPr/>
        </p:nvSpPr>
        <p:spPr bwMode="auto">
          <a:xfrm>
            <a:off x="179390" y="273051"/>
            <a:ext cx="8785225" cy="6032421"/>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Pouvoir discrétionnaire</a:t>
            </a:r>
            <a:r>
              <a:rPr lang="fr-FR" sz="1400" i="1" dirty="0">
                <a:latin typeface="Arial" charset="0"/>
                <a:cs typeface="Arial" charset="0"/>
              </a:rPr>
              <a:t> </a:t>
            </a:r>
            <a:r>
              <a:rPr lang="fr-FR" sz="1400" dirty="0">
                <a:latin typeface="Arial" charset="0"/>
                <a:cs typeface="Arial" charset="0"/>
              </a:rPr>
              <a:t>:</a:t>
            </a:r>
            <a:r>
              <a:rPr lang="fr-FR" sz="1400" i="1" dirty="0">
                <a:latin typeface="Arial" charset="0"/>
                <a:cs typeface="Arial" charset="0"/>
              </a:rPr>
              <a:t> </a:t>
            </a:r>
            <a:r>
              <a:rPr lang="fr-FR" sz="1400" dirty="0">
                <a:latin typeface="Arial" charset="0"/>
                <a:cs typeface="Arial" charset="0"/>
              </a:rPr>
              <a:t>a)</a:t>
            </a:r>
            <a:r>
              <a:rPr lang="fr-FR" sz="1400" i="1" dirty="0">
                <a:latin typeface="Arial" charset="0"/>
                <a:cs typeface="Arial" charset="0"/>
              </a:rPr>
              <a:t> </a:t>
            </a:r>
            <a:r>
              <a:rPr lang="fr-FR" sz="1400" i="1" dirty="0"/>
              <a:t>(Droit)</a:t>
            </a:r>
            <a:r>
              <a:rPr lang="fr-FR" sz="1400" dirty="0"/>
              <a:t> Pouvoir qu’a son détenteur de </a:t>
            </a:r>
            <a:r>
              <a:rPr lang="fr-FR" sz="1400" dirty="0">
                <a:hlinkClick r:id="rId2" tooltip="décider"/>
              </a:rPr>
              <a:t>décider</a:t>
            </a:r>
            <a:r>
              <a:rPr lang="fr-FR" sz="1400" dirty="0"/>
              <a:t> par lui-même en dehors du cadre prévu par les textes.</a:t>
            </a:r>
            <a:r>
              <a:rPr lang="fr-FR" sz="1400" i="1" dirty="0">
                <a:latin typeface="Arial" charset="0"/>
                <a:cs typeface="Arial" charset="0"/>
              </a:rPr>
              <a:t> </a:t>
            </a:r>
            <a:r>
              <a:rPr lang="fr-FR" sz="1400" dirty="0">
                <a:latin typeface="Arial" charset="0"/>
                <a:cs typeface="Arial" charset="0"/>
              </a:rPr>
              <a:t>b) </a:t>
            </a:r>
            <a:r>
              <a:rPr lang="fr-FR" sz="1400" dirty="0"/>
              <a:t>En droit administratif français, qui s'oppose à la </a:t>
            </a:r>
            <a:r>
              <a:rPr lang="fr-FR" sz="1400" dirty="0">
                <a:hlinkClick r:id="rId3" tooltip="Compétence liée"/>
              </a:rPr>
              <a:t>compétence liée</a:t>
            </a:r>
            <a:r>
              <a:rPr lang="fr-FR" sz="1400" dirty="0"/>
              <a:t>, désigne le pouvoir de l'administration d'agir, de s'abstenir ou de décider avec une marge plus ou moins grande de liberté, en fonction d'une appréciation d'opportunité. Ce pouvoir discrétionnaire n'est pas un pouvoir arbitraire dans la mesure où l'administration, même dans son exercice, demeure soumise au </a:t>
            </a:r>
            <a:r>
              <a:rPr lang="fr-FR" sz="1400" dirty="0">
                <a:hlinkClick r:id="rId4" tooltip="Principe de légalité"/>
              </a:rPr>
              <a:t>principe de légalité</a:t>
            </a:r>
            <a:r>
              <a:rPr lang="fr-FR" sz="1400" dirty="0"/>
              <a:t>, sa marge de manœuvre ne permettant qu'un nombre plus ou moins large de choix entre des mesures et comportements légaux.</a:t>
            </a:r>
          </a:p>
          <a:p>
            <a:pPr algn="just">
              <a:defRPr/>
            </a:pPr>
            <a:r>
              <a:rPr lang="fr-FR" sz="1400" b="1" i="1" dirty="0"/>
              <a:t>Pouvoir politique </a:t>
            </a:r>
            <a:r>
              <a:rPr lang="fr-FR" sz="1400" dirty="0"/>
              <a:t>: type de pouvoir qu'une personne ou un groupe de personnes exerce dans une </a:t>
            </a:r>
            <a:r>
              <a:rPr lang="fr-FR" sz="1400" dirty="0">
                <a:hlinkClick r:id="rId5" tooltip="Société (sciences sociales)"/>
              </a:rPr>
              <a:t>société</a:t>
            </a:r>
            <a:r>
              <a:rPr lang="fr-FR" sz="1400" dirty="0"/>
              <a:t>. C'est la </a:t>
            </a:r>
            <a:r>
              <a:rPr lang="fr-FR" sz="1400" dirty="0">
                <a:hlinkClick r:id="rId6" tooltip="Souveraineté"/>
              </a:rPr>
              <a:t>souveraineté</a:t>
            </a:r>
            <a:r>
              <a:rPr lang="fr-FR" sz="1400" dirty="0"/>
              <a:t>, soit le pouvoir de fixer les règles qui s'appliquent à la population sur un territoire donné. Il existe de nombreuses façons d’exercer un tel pouvoir, la plus évidente étant celle du chef politique officiel d'un </a:t>
            </a:r>
            <a:r>
              <a:rPr lang="fr-FR" sz="1400" dirty="0">
                <a:hlinkClick r:id="rId7" tooltip="État"/>
              </a:rPr>
              <a:t>État</a:t>
            </a:r>
            <a:r>
              <a:rPr lang="fr-FR" sz="1400" dirty="0"/>
              <a:t>, tel qu'un </a:t>
            </a:r>
            <a:r>
              <a:rPr lang="fr-FR" sz="1400" dirty="0">
                <a:hlinkClick r:id="rId8" tooltip="Président"/>
              </a:rPr>
              <a:t>président</a:t>
            </a:r>
            <a:r>
              <a:rPr lang="fr-FR" sz="1400" dirty="0"/>
              <a:t>, un </a:t>
            </a:r>
            <a:r>
              <a:rPr lang="fr-FR" sz="1400" dirty="0">
                <a:hlinkClick r:id="rId9" tooltip="Premier ministre"/>
              </a:rPr>
              <a:t>premier ministre</a:t>
            </a:r>
            <a:r>
              <a:rPr lang="fr-FR" sz="1400" dirty="0"/>
              <a:t>, un </a:t>
            </a:r>
            <a:r>
              <a:rPr lang="fr-FR" sz="1400" dirty="0">
                <a:hlinkClick r:id="rId10" tooltip="Roi"/>
              </a:rPr>
              <a:t>roi</a:t>
            </a:r>
            <a:r>
              <a:rPr lang="fr-FR" sz="1400" dirty="0"/>
              <a:t> ou un </a:t>
            </a:r>
            <a:r>
              <a:rPr lang="fr-FR" sz="1400" dirty="0">
                <a:hlinkClick r:id="rId11" tooltip="Empereur"/>
              </a:rPr>
              <a:t>empereur</a:t>
            </a:r>
            <a:r>
              <a:rPr lang="fr-FR" sz="1400" dirty="0"/>
              <a:t>. Les pouvoirs politiques ne sont pas limités aux chefs d'État ou aux dirigeants, et l'étendue d'un pouvoir se mesure à l'</a:t>
            </a:r>
            <a:r>
              <a:rPr lang="fr-FR" sz="1400" dirty="0">
                <a:hlinkClick r:id="rId12" tooltip="Influence sociale"/>
              </a:rPr>
              <a:t>influence sociale</a:t>
            </a:r>
            <a:r>
              <a:rPr lang="fr-FR" sz="1400" dirty="0"/>
              <a:t> que la personne ou le groupe peut avoir, influence pouvant être exercée et utilisée officiellement ou officieusement. Traditionnellement, le pouvoir politique se fonde et se maintient au moyen de la puissance </a:t>
            </a:r>
            <a:r>
              <a:rPr lang="fr-FR" sz="1400" dirty="0">
                <a:hlinkClick r:id="rId13" tooltip="Militaire"/>
              </a:rPr>
              <a:t>militaire</a:t>
            </a:r>
            <a:r>
              <a:rPr lang="fr-FR" sz="1400" dirty="0"/>
              <a:t>, en accumulant les richesses et en acquérant la connaissance. L'histoire est remplie d'exemples où le pouvoir politique a été utilisé nuisiblement ou d’une manière insensée (</a:t>
            </a:r>
            <a:r>
              <a:rPr lang="fr-FR" sz="1400" dirty="0">
                <a:hlinkClick r:id="rId14" tooltip="Abus de pouvoir (page inexistante)"/>
              </a:rPr>
              <a:t>abus de pouvoir</a:t>
            </a:r>
            <a:r>
              <a:rPr lang="fr-FR" sz="1400" dirty="0"/>
              <a:t>). Ceci se produit, le plus souvent, quand trop de pouvoir est concentré dans trop peu de mains, sans assez de place pour le débat politique, la critique publique, ou d'autres formes de pressions correctives. Des exemples de tels régimes sont le </a:t>
            </a:r>
            <a:r>
              <a:rPr lang="fr-FR" sz="1400" dirty="0">
                <a:hlinkClick r:id="rId15" tooltip="Despotisme"/>
              </a:rPr>
              <a:t>despotisme</a:t>
            </a:r>
            <a:r>
              <a:rPr lang="fr-FR" sz="1400" dirty="0"/>
              <a:t>, la </a:t>
            </a:r>
            <a:r>
              <a:rPr lang="fr-FR" sz="1400" dirty="0">
                <a:hlinkClick r:id="rId16" tooltip="Tyrannie"/>
              </a:rPr>
              <a:t>tyrannie</a:t>
            </a:r>
            <a:r>
              <a:rPr lang="fr-FR" sz="1400" dirty="0"/>
              <a:t>, la </a:t>
            </a:r>
            <a:r>
              <a:rPr lang="fr-FR" sz="1400" dirty="0">
                <a:hlinkClick r:id="rId17" tooltip="Dictature"/>
              </a:rPr>
              <a:t>dictature</a:t>
            </a:r>
            <a:r>
              <a:rPr lang="fr-FR" sz="1400" dirty="0"/>
              <a:t>, etc. Pour parer à de tels problèmes potentiels, des philosophes (Montesquieu, Locke) ont pensé le principe de la </a:t>
            </a:r>
            <a:r>
              <a:rPr lang="fr-FR" sz="1400" dirty="0">
                <a:hlinkClick r:id="rId18" tooltip="Séparation des pouvoirs"/>
              </a:rPr>
              <a:t>séparation des pouvoirs</a:t>
            </a:r>
            <a:r>
              <a:rPr lang="fr-FR" sz="1400" dirty="0"/>
              <a:t>, permettant de contenir et d'équilibrer le </a:t>
            </a:r>
            <a:r>
              <a:rPr lang="fr-FR" sz="1400" dirty="0">
                <a:hlinkClick r:id="rId19" tooltip="Pouvoir législatif"/>
              </a:rPr>
              <a:t>pouvoir législatif</a:t>
            </a:r>
            <a:r>
              <a:rPr lang="fr-FR" sz="1400" dirty="0"/>
              <a:t>, les </a:t>
            </a:r>
            <a:r>
              <a:rPr lang="fr-FR" sz="1400" dirty="0">
                <a:hlinkClick r:id="rId20" tooltip="Pouvoir exécutif"/>
              </a:rPr>
              <a:t>pouvoirs exécutifs</a:t>
            </a:r>
            <a:r>
              <a:rPr lang="fr-FR" sz="1400" dirty="0"/>
              <a:t> et </a:t>
            </a:r>
            <a:r>
              <a:rPr lang="fr-FR" sz="1400" dirty="0">
                <a:hlinkClick r:id="rId21" tooltip="Pouvoir judiciaire"/>
              </a:rPr>
              <a:t>judiciaires</a:t>
            </a:r>
            <a:r>
              <a:rPr lang="fr-FR" sz="1400" dirty="0"/>
              <a:t>, sans lequel, selon eux, il n’y a pas aucune liberté, ni aucune protection contre </a:t>
            </a:r>
            <a:r>
              <a:rPr lang="fr-FR" sz="1400" i="1" dirty="0"/>
              <a:t>l'abus de pouvoir</a:t>
            </a:r>
            <a:r>
              <a:rPr lang="fr-FR" sz="1400" dirty="0"/>
              <a:t>. Citations : </a:t>
            </a:r>
            <a:r>
              <a:rPr lang="fr-FR" sz="1400" i="1" dirty="0"/>
              <a:t>Staline a sacrifié sa famille à son propre pouvoir. Le pouvoir isole.</a:t>
            </a:r>
            <a:endParaRPr lang="fr-FR" sz="1400" dirty="0"/>
          </a:p>
          <a:p>
            <a:pPr algn="just" eaLnBrk="1" hangingPunct="1">
              <a:defRPr/>
            </a:pPr>
            <a:r>
              <a:rPr lang="fr-FR" sz="1400" b="1" i="1" dirty="0">
                <a:latin typeface="Arial" charset="0"/>
                <a:cs typeface="Arial" charset="0"/>
              </a:rPr>
              <a:t>Prébende</a:t>
            </a:r>
            <a:r>
              <a:rPr lang="fr-FR" sz="1400" dirty="0">
                <a:latin typeface="Arial" charset="0"/>
                <a:cs typeface="Arial" charset="0"/>
              </a:rPr>
              <a:t> : a) </a:t>
            </a:r>
            <a:r>
              <a:rPr lang="fr-FR" sz="1400" dirty="0">
                <a:latin typeface="Arial" charset="0"/>
                <a:cs typeface="Arial" charset="0"/>
                <a:hlinkClick r:id="rId22"/>
              </a:rPr>
              <a:t>Revenu</a:t>
            </a:r>
            <a:r>
              <a:rPr lang="fr-FR" sz="1400" dirty="0">
                <a:latin typeface="Arial" charset="0"/>
                <a:cs typeface="Arial" charset="0"/>
              </a:rPr>
              <a:t> </a:t>
            </a:r>
            <a:r>
              <a:rPr lang="fr-FR" sz="1400" dirty="0">
                <a:latin typeface="Arial" charset="0"/>
                <a:cs typeface="Arial" charset="0"/>
                <a:hlinkClick r:id="rId23"/>
              </a:rPr>
              <a:t>rattaché</a:t>
            </a:r>
            <a:r>
              <a:rPr lang="fr-FR" sz="1400" dirty="0">
                <a:latin typeface="Arial" charset="0"/>
                <a:cs typeface="Arial" charset="0"/>
              </a:rPr>
              <a:t> </a:t>
            </a:r>
            <a:r>
              <a:rPr lang="fr-FR" sz="1400" dirty="0">
                <a:latin typeface="Arial" charset="0"/>
                <a:cs typeface="Arial" charset="0"/>
                <a:hlinkClick r:id="rId24"/>
              </a:rPr>
              <a:t>à</a:t>
            </a:r>
            <a:r>
              <a:rPr lang="fr-FR" sz="1400" dirty="0">
                <a:latin typeface="Arial" charset="0"/>
                <a:cs typeface="Arial" charset="0"/>
              </a:rPr>
              <a:t> </a:t>
            </a:r>
            <a:r>
              <a:rPr lang="fr-FR" sz="1400" dirty="0">
                <a:latin typeface="Arial" charset="0"/>
                <a:cs typeface="Arial" charset="0"/>
                <a:hlinkClick r:id="rId25"/>
              </a:rPr>
              <a:t>certains</a:t>
            </a:r>
            <a:r>
              <a:rPr lang="fr-FR" sz="1400" dirty="0">
                <a:latin typeface="Arial" charset="0"/>
                <a:cs typeface="Arial" charset="0"/>
              </a:rPr>
              <a:t> </a:t>
            </a:r>
            <a:r>
              <a:rPr lang="fr-FR" sz="1400" dirty="0">
                <a:latin typeface="Arial" charset="0"/>
                <a:cs typeface="Arial" charset="0"/>
                <a:hlinkClick r:id="rId26"/>
              </a:rPr>
              <a:t>titres</a:t>
            </a:r>
            <a:r>
              <a:rPr lang="fr-FR" sz="1400" dirty="0">
                <a:latin typeface="Arial" charset="0"/>
                <a:cs typeface="Arial" charset="0"/>
              </a:rPr>
              <a:t> </a:t>
            </a:r>
            <a:r>
              <a:rPr lang="fr-FR" sz="1400" dirty="0">
                <a:latin typeface="Arial" charset="0"/>
                <a:cs typeface="Arial" charset="0"/>
                <a:hlinkClick r:id="rId27"/>
              </a:rPr>
              <a:t>ecclésiastiques</a:t>
            </a:r>
            <a:r>
              <a:rPr lang="fr-FR" sz="1400" dirty="0">
                <a:latin typeface="Arial" charset="0"/>
                <a:cs typeface="Arial" charset="0"/>
              </a:rPr>
              <a:t> [</a:t>
            </a:r>
            <a:r>
              <a:rPr lang="fr-FR" sz="1400" dirty="0">
                <a:latin typeface="Arial" charset="0"/>
                <a:cs typeface="Arial" charset="0"/>
                <a:hlinkClick r:id="rId28"/>
              </a:rPr>
              <a:t>Religion</a:t>
            </a:r>
            <a:r>
              <a:rPr lang="fr-FR" sz="1400" dirty="0">
                <a:latin typeface="Arial" charset="0"/>
                <a:cs typeface="Arial" charset="0"/>
              </a:rPr>
              <a:t>][</a:t>
            </a:r>
            <a:r>
              <a:rPr lang="fr-FR" sz="1400" dirty="0">
                <a:latin typeface="Arial" charset="0"/>
                <a:cs typeface="Arial" charset="0"/>
                <a:hlinkClick r:id="rId29"/>
              </a:rPr>
              <a:t>Ancien</a:t>
            </a:r>
            <a:r>
              <a:rPr lang="fr-FR" sz="1400" dirty="0">
                <a:latin typeface="Arial" charset="0"/>
                <a:cs typeface="Arial" charset="0"/>
              </a:rPr>
              <a:t>]. Synonyme de </a:t>
            </a:r>
            <a:r>
              <a:rPr lang="fr-FR" sz="1400" dirty="0">
                <a:latin typeface="Arial" charset="0"/>
                <a:cs typeface="Arial" charset="0"/>
                <a:hlinkClick r:id="rId22"/>
              </a:rPr>
              <a:t>revenu</a:t>
            </a:r>
            <a:r>
              <a:rPr lang="fr-FR" sz="1400" dirty="0">
                <a:latin typeface="Arial" charset="0"/>
                <a:cs typeface="Arial" charset="0"/>
              </a:rPr>
              <a:t>. b) (actuel) : </a:t>
            </a:r>
            <a:r>
              <a:rPr lang="fr-FR" sz="1400" dirty="0">
                <a:latin typeface="Arial" charset="0"/>
                <a:cs typeface="Arial" charset="0"/>
                <a:hlinkClick r:id="rId22"/>
              </a:rPr>
              <a:t>Revenu</a:t>
            </a:r>
            <a:r>
              <a:rPr lang="fr-FR" sz="1400" dirty="0">
                <a:latin typeface="Arial" charset="0"/>
                <a:cs typeface="Arial" charset="0"/>
              </a:rPr>
              <a:t> </a:t>
            </a:r>
            <a:r>
              <a:rPr lang="fr-FR" sz="1400" dirty="0">
                <a:latin typeface="Arial" charset="0"/>
                <a:cs typeface="Arial" charset="0"/>
                <a:hlinkClick r:id="rId30"/>
              </a:rPr>
              <a:t>tiré</a:t>
            </a:r>
            <a:r>
              <a:rPr lang="fr-FR" sz="1400" dirty="0">
                <a:latin typeface="Arial" charset="0"/>
                <a:cs typeface="Arial" charset="0"/>
              </a:rPr>
              <a:t> </a:t>
            </a:r>
            <a:r>
              <a:rPr lang="fr-FR" sz="1400" dirty="0">
                <a:latin typeface="Arial" charset="0"/>
                <a:cs typeface="Arial" charset="0"/>
                <a:hlinkClick r:id="rId31"/>
              </a:rPr>
              <a:t>d</a:t>
            </a:r>
            <a:r>
              <a:rPr lang="fr-FR" sz="1400" dirty="0">
                <a:latin typeface="Arial" charset="0"/>
                <a:cs typeface="Arial" charset="0"/>
              </a:rPr>
              <a:t>'une </a:t>
            </a:r>
            <a:r>
              <a:rPr lang="fr-FR" sz="1400" dirty="0">
                <a:latin typeface="Arial" charset="0"/>
                <a:cs typeface="Arial" charset="0"/>
                <a:hlinkClick r:id="rId32"/>
              </a:rPr>
              <a:t>situation</a:t>
            </a:r>
            <a:r>
              <a:rPr lang="fr-FR" sz="1400" dirty="0">
                <a:latin typeface="Arial" charset="0"/>
                <a:cs typeface="Arial" charset="0"/>
              </a:rPr>
              <a:t> </a:t>
            </a:r>
            <a:r>
              <a:rPr lang="fr-FR" sz="1400" dirty="0">
                <a:latin typeface="Arial" charset="0"/>
                <a:cs typeface="Arial" charset="0"/>
                <a:hlinkClick r:id="rId33"/>
              </a:rPr>
              <a:t>lucrative</a:t>
            </a:r>
            <a:r>
              <a:rPr lang="fr-FR" sz="1400" dirty="0">
                <a:latin typeface="Arial" charset="0"/>
                <a:cs typeface="Arial" charset="0"/>
              </a:rPr>
              <a:t> [</a:t>
            </a:r>
            <a:r>
              <a:rPr lang="fr-FR" sz="1400" dirty="0">
                <a:latin typeface="Arial" charset="0"/>
                <a:cs typeface="Arial" charset="0"/>
                <a:hlinkClick r:id="rId34"/>
              </a:rPr>
              <a:t>Littéraire</a:t>
            </a:r>
            <a:r>
              <a:rPr lang="fr-FR" sz="1400" dirty="0">
                <a:latin typeface="Arial" charset="0"/>
                <a:cs typeface="Arial" charset="0"/>
              </a:rPr>
              <a:t>]. c) Synonyme de </a:t>
            </a:r>
            <a:r>
              <a:rPr lang="fr-FR" sz="1400" dirty="0">
                <a:latin typeface="Arial" charset="0"/>
                <a:cs typeface="Arial" charset="0"/>
                <a:hlinkClick r:id="rId35"/>
              </a:rPr>
              <a:t>bénéfice</a:t>
            </a:r>
            <a:r>
              <a:rPr lang="fr-FR" sz="1400" dirty="0">
                <a:latin typeface="Arial" charset="0"/>
                <a:cs typeface="Arial" charset="0"/>
              </a:rPr>
              <a:t> (légaux ou non légaux).</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
          <p:cNvSpPr>
            <a:spLocks noChangeArrowheads="1"/>
          </p:cNvSpPr>
          <p:nvPr/>
        </p:nvSpPr>
        <p:spPr bwMode="auto">
          <a:xfrm>
            <a:off x="36353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2451" name="Espace réservé du numéro de diapositive 2"/>
          <p:cNvSpPr>
            <a:spLocks noGrp="1"/>
          </p:cNvSpPr>
          <p:nvPr>
            <p:ph type="sldNum" sz="quarter" idx="12"/>
          </p:nvPr>
        </p:nvSpPr>
        <p:spPr bwMode="auto">
          <a:xfrm>
            <a:off x="8162925" y="1492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57BA42-3953-4A7A-9A3E-F19F2E31EF99}" type="slidenum">
              <a:rPr lang="fr-FR" altLang="fr-FR" sz="1200" smtClean="0">
                <a:solidFill>
                  <a:srgbClr val="898989"/>
                </a:solidFill>
              </a:rPr>
              <a:pPr>
                <a:spcBef>
                  <a:spcPct val="0"/>
                </a:spcBef>
                <a:buFontTx/>
                <a:buNone/>
              </a:pPr>
              <a:t>279</a:t>
            </a:fld>
            <a:endParaRPr lang="fr-FR" altLang="fr-FR" sz="1200">
              <a:solidFill>
                <a:srgbClr val="898989"/>
              </a:solidFill>
            </a:endParaRPr>
          </a:p>
        </p:txBody>
      </p:sp>
      <p:sp>
        <p:nvSpPr>
          <p:cNvPr id="5" name="Text Box 4"/>
          <p:cNvSpPr txBox="1">
            <a:spLocks noChangeArrowheads="1"/>
          </p:cNvSpPr>
          <p:nvPr/>
        </p:nvSpPr>
        <p:spPr bwMode="auto">
          <a:xfrm>
            <a:off x="107950" y="282575"/>
            <a:ext cx="8928100" cy="6463308"/>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Prédateur</a:t>
            </a:r>
            <a:r>
              <a:rPr lang="fr-FR" sz="1400" dirty="0">
                <a:latin typeface="Arial" charset="0"/>
                <a:cs typeface="Arial" charset="0"/>
              </a:rPr>
              <a:t> : </a:t>
            </a:r>
            <a:r>
              <a:rPr lang="fr-FR" sz="1400" i="1" dirty="0"/>
              <a:t>(</a:t>
            </a:r>
            <a:r>
              <a:rPr lang="fr-FR" sz="1400" i="1" dirty="0">
                <a:hlinkClick r:id="rId2" tooltip="Annexe:Glossaire grammatical"/>
              </a:rPr>
              <a:t>Figuré</a:t>
            </a:r>
            <a:r>
              <a:rPr lang="fr-FR" sz="1400" i="1" dirty="0"/>
              <a:t>)</a:t>
            </a:r>
            <a:r>
              <a:rPr lang="fr-FR" sz="1400" dirty="0"/>
              <a:t> Personne qui abuse d’une autre, plus vulnérable qu’elle.</a:t>
            </a:r>
            <a:endParaRPr lang="fr-FR" sz="1400" dirty="0">
              <a:latin typeface="Arial" charset="0"/>
              <a:cs typeface="Arial" charset="0"/>
            </a:endParaRPr>
          </a:p>
          <a:p>
            <a:pPr algn="just" eaLnBrk="1" hangingPunct="1">
              <a:defRPr/>
            </a:pPr>
            <a:r>
              <a:rPr lang="fr-FR" sz="1400" b="1" i="1" dirty="0">
                <a:latin typeface="Arial" charset="0"/>
                <a:cs typeface="Arial" charset="0"/>
              </a:rPr>
              <a:t>Prédation</a:t>
            </a:r>
            <a:r>
              <a:rPr lang="fr-FR" sz="1400" dirty="0">
                <a:latin typeface="Arial" charset="0"/>
                <a:cs typeface="Arial" charset="0"/>
              </a:rPr>
              <a:t> : </a:t>
            </a:r>
            <a:r>
              <a:rPr lang="fr-FR" sz="1400" dirty="0"/>
              <a:t>Action </a:t>
            </a:r>
            <a:r>
              <a:rPr lang="fr-FR" sz="1400" dirty="0">
                <a:hlinkClick r:id="rId3" tooltip="nuisible"/>
              </a:rPr>
              <a:t>nuisible</a:t>
            </a:r>
            <a:r>
              <a:rPr lang="fr-FR" sz="1400" dirty="0"/>
              <a:t> à </a:t>
            </a:r>
            <a:r>
              <a:rPr lang="fr-FR" sz="1400" dirty="0">
                <a:hlinkClick r:id="rId4" tooltip="autrui"/>
              </a:rPr>
              <a:t>autrui</a:t>
            </a:r>
            <a:r>
              <a:rPr lang="fr-FR" sz="1400" dirty="0"/>
              <a:t> ou à l'</a:t>
            </a:r>
            <a:r>
              <a:rPr lang="fr-FR" sz="1400" dirty="0">
                <a:hlinkClick r:id="rId5" tooltip="environnement"/>
              </a:rPr>
              <a:t>environnement</a:t>
            </a:r>
            <a:r>
              <a:rPr lang="fr-FR" sz="1400" dirty="0"/>
              <a:t>, </a:t>
            </a:r>
            <a:r>
              <a:rPr lang="fr-FR" sz="1400" dirty="0">
                <a:hlinkClick r:id="rId6" tooltip="comportement"/>
              </a:rPr>
              <a:t>comportement</a:t>
            </a:r>
            <a:r>
              <a:rPr lang="fr-FR" sz="1400" dirty="0"/>
              <a:t> de prédateur.</a:t>
            </a:r>
            <a:endParaRPr lang="fr-FR" sz="1400" dirty="0">
              <a:latin typeface="Arial" charset="0"/>
              <a:cs typeface="Arial" charset="0"/>
            </a:endParaRPr>
          </a:p>
          <a:p>
            <a:pPr algn="just" eaLnBrk="1" hangingPunct="1">
              <a:defRPr/>
            </a:pPr>
            <a:r>
              <a:rPr lang="fr-FR" sz="1400" b="1" i="1" dirty="0">
                <a:latin typeface="Arial" charset="0"/>
                <a:cs typeface="Arial" charset="0"/>
              </a:rPr>
              <a:t>Prise illégale d'intérêts </a:t>
            </a:r>
            <a:r>
              <a:rPr lang="fr-FR" sz="1400" dirty="0">
                <a:latin typeface="Arial" charset="0"/>
                <a:cs typeface="Arial" charset="0"/>
              </a:rPr>
              <a:t>: En France : </a:t>
            </a:r>
            <a:r>
              <a:rPr lang="fr-FR" sz="1400" dirty="0"/>
              <a:t>« Le fait pour une personne dépositaire de l’autorité publique ou chargée d’une mission de service public ou par une personne investie d’un mandat électif public, de prendre, recevoir et conserver, directement ou indirectement, un intérêt quelconque dans une entreprise ou une opération dont elle a, au moment de l’acte, en tout ou partie, la charge de la surveillance, de l’administration, de la liquidation ou du paiement » (article 432-12 du nouveau code pénal). Elle abuse de son pouvoir.</a:t>
            </a:r>
            <a:endParaRPr lang="fr-FR" sz="1400" dirty="0">
              <a:latin typeface="Arial" charset="0"/>
              <a:cs typeface="Arial" charset="0"/>
            </a:endParaRPr>
          </a:p>
          <a:p>
            <a:pPr algn="just" eaLnBrk="1" hangingPunct="1">
              <a:defRPr/>
            </a:pPr>
            <a:r>
              <a:rPr lang="fr-FR" sz="1400" b="1" i="1" dirty="0">
                <a:latin typeface="Arial" charset="0"/>
                <a:cs typeface="Arial" charset="0"/>
              </a:rPr>
              <a:t>Procès truqué </a:t>
            </a:r>
            <a:r>
              <a:rPr lang="fr-FR" sz="1400" dirty="0">
                <a:latin typeface="Arial" charset="0"/>
                <a:cs typeface="Arial" charset="0"/>
              </a:rPr>
              <a:t>: dans ces procès, l’accusé est considéré comme </a:t>
            </a:r>
            <a:r>
              <a:rPr lang="fr-FR" sz="1400" dirty="0"/>
              <a:t>coupable d'avance. Il est jugé sans pitié et avec un respect, en apparence, tout « formel » des procédures et une façade juridique d'état de droit. La </a:t>
            </a:r>
            <a:r>
              <a:rPr lang="fr-FR" sz="1400" dirty="0">
                <a:hlinkClick r:id="rId7" tooltip="Parodie de procès"/>
              </a:rPr>
              <a:t>parodie de procès</a:t>
            </a:r>
            <a:r>
              <a:rPr lang="fr-FR" sz="1400" dirty="0"/>
              <a:t> est préparée minutieusement à l’avance. Elle sert à justifier l’élimination des opposants, mais aussi à faire porter le poids des échecs du gouvernement (économiques …) sur des </a:t>
            </a:r>
            <a:r>
              <a:rPr lang="fr-FR" sz="1400" dirty="0">
                <a:hlinkClick r:id="rId8" tooltip="Bouc émissaire"/>
              </a:rPr>
              <a:t>boucs émissaires</a:t>
            </a:r>
            <a:r>
              <a:rPr lang="fr-FR" sz="1400" dirty="0"/>
              <a:t>. On essayera éventuellement aussi de faire de faire reconnaître à l’accusé son « crime », suite à une préparation </a:t>
            </a:r>
            <a:r>
              <a:rPr lang="fr-FR" sz="1400" dirty="0">
                <a:hlinkClick r:id="rId9" tooltip="Psychologie"/>
              </a:rPr>
              <a:t>psychologique</a:t>
            </a:r>
            <a:r>
              <a:rPr lang="fr-FR" sz="1400" dirty="0"/>
              <a:t> adéquate [lavage de cerveau, torture mentale …] et si nécessaire sous la menace directe ou indirecte visant ses amis ou sa famille (comme dans le cas des procès staliniens).</a:t>
            </a:r>
            <a:endParaRPr lang="fr-FR" sz="1400" dirty="0">
              <a:latin typeface="Arial" charset="0"/>
              <a:cs typeface="Arial" charset="0"/>
            </a:endParaRPr>
          </a:p>
          <a:p>
            <a:pPr algn="just" eaLnBrk="1" hangingPunct="1">
              <a:defRPr/>
            </a:pPr>
            <a:r>
              <a:rPr lang="fr-FR" sz="1400" dirty="0">
                <a:latin typeface="Arial" charset="0"/>
                <a:cs typeface="Arial" charset="0"/>
              </a:rPr>
              <a:t>« </a:t>
            </a:r>
            <a:r>
              <a:rPr lang="fr-FR" sz="1400" i="1" dirty="0">
                <a:latin typeface="Arial" charset="0"/>
                <a:cs typeface="Arial" charset="0"/>
              </a:rPr>
              <a:t>Socrate </a:t>
            </a:r>
            <a:r>
              <a:rPr lang="fr-FR" sz="1400" i="1" dirty="0"/>
              <a:t>avait critiqué impitoyablement le gouvernement d'Athènes. Son activité politique lui a attiré une condamnation à mort sur la fausse accusation de corrompre la jeunesse</a:t>
            </a:r>
            <a:r>
              <a:rPr lang="fr-FR" sz="1400" dirty="0"/>
              <a:t> ».</a:t>
            </a:r>
          </a:p>
          <a:p>
            <a:pPr algn="just" eaLnBrk="1" hangingPunct="1">
              <a:defRPr/>
            </a:pPr>
            <a:r>
              <a:rPr lang="fr-FR" sz="1400" b="1" i="1" dirty="0">
                <a:latin typeface="Arial" charset="0"/>
                <a:cs typeface="Arial" charset="0"/>
              </a:rPr>
              <a:t>Propagande</a:t>
            </a:r>
            <a:r>
              <a:rPr lang="fr-FR" sz="1400" dirty="0">
                <a:latin typeface="Arial" charset="0"/>
                <a:cs typeface="Arial" charset="0"/>
              </a:rPr>
              <a:t> : a) ensemble d'actions psychologiques exercées sur les pensées et les actes d'une population, afin de l'influencer, l'endoctriner ou l'embrigader</a:t>
            </a:r>
            <a:r>
              <a:rPr lang="fr-FR" sz="1400" baseline="30000" dirty="0">
                <a:latin typeface="Arial" charset="0"/>
                <a:cs typeface="Arial" charset="0"/>
                <a:hlinkClick r:id="rId10"/>
              </a:rPr>
              <a:t>1</a:t>
            </a:r>
            <a:r>
              <a:rPr lang="fr-FR" sz="1400" baseline="30000" dirty="0">
                <a:latin typeface="Arial" charset="0"/>
                <a:cs typeface="Arial" charset="0"/>
              </a:rPr>
              <a:t>,</a:t>
            </a:r>
            <a:r>
              <a:rPr lang="fr-FR" sz="1400" baseline="30000" dirty="0">
                <a:latin typeface="Arial" charset="0"/>
                <a:cs typeface="Arial" charset="0"/>
                <a:hlinkClick r:id="rId10"/>
              </a:rPr>
              <a:t>2</a:t>
            </a:r>
            <a:r>
              <a:rPr lang="fr-FR" sz="1400" dirty="0">
                <a:latin typeface="Arial" charset="0"/>
                <a:cs typeface="Arial" charset="0"/>
              </a:rPr>
              <a:t>. Elle se distingue de la </a:t>
            </a:r>
            <a:r>
              <a:rPr lang="fr-FR" sz="1400" dirty="0">
                <a:latin typeface="Arial" charset="0"/>
                <a:cs typeface="Arial" charset="0"/>
                <a:hlinkClick r:id="rId11" tooltip="Publicité"/>
              </a:rPr>
              <a:t>publicité</a:t>
            </a:r>
            <a:r>
              <a:rPr lang="fr-FR" sz="1400" dirty="0">
                <a:latin typeface="Arial" charset="0"/>
                <a:cs typeface="Arial" charset="0"/>
              </a:rPr>
              <a:t> par son objet, car elle n'est pas censée faire la promotion de produits de type commercial. </a:t>
            </a:r>
          </a:p>
          <a:p>
            <a:pPr algn="just" eaLnBrk="1" hangingPunct="1">
              <a:defRPr/>
            </a:pPr>
            <a:r>
              <a:rPr lang="fr-FR" sz="1400" dirty="0">
                <a:latin typeface="Arial" charset="0"/>
                <a:cs typeface="Arial" charset="0"/>
              </a:rPr>
              <a:t>b) </a:t>
            </a:r>
            <a:r>
              <a:rPr lang="fr-FR" sz="1400" i="1" dirty="0">
                <a:latin typeface="Arial" charset="0"/>
                <a:cs typeface="Arial" charset="0"/>
              </a:rPr>
              <a:t>(Politique) </a:t>
            </a:r>
            <a:r>
              <a:rPr lang="fr-FR" sz="1400" dirty="0">
                <a:latin typeface="Arial" charset="0"/>
                <a:cs typeface="Arial" charset="0"/>
                <a:hlinkClick r:id="rId12" tooltip="propagation"/>
              </a:rPr>
              <a:t>Propagation</a:t>
            </a:r>
            <a:r>
              <a:rPr lang="fr-FR" sz="1400" dirty="0">
                <a:latin typeface="Arial" charset="0"/>
                <a:cs typeface="Arial" charset="0"/>
              </a:rPr>
              <a:t> </a:t>
            </a:r>
            <a:r>
              <a:rPr lang="fr-FR" sz="1400" dirty="0">
                <a:latin typeface="Arial" charset="0"/>
                <a:cs typeface="Arial" charset="0"/>
                <a:hlinkClick r:id="rId13" tooltip="intensive"/>
              </a:rPr>
              <a:t>intensive</a:t>
            </a:r>
            <a:r>
              <a:rPr lang="fr-FR" sz="1400" dirty="0">
                <a:latin typeface="Arial" charset="0"/>
                <a:cs typeface="Arial" charset="0"/>
              </a:rPr>
              <a:t> d’une </a:t>
            </a:r>
            <a:r>
              <a:rPr lang="fr-FR" sz="1400" dirty="0">
                <a:latin typeface="Arial" charset="0"/>
                <a:cs typeface="Arial" charset="0"/>
                <a:hlinkClick r:id="rId14" tooltip="opinion"/>
              </a:rPr>
              <a:t>opinion</a:t>
            </a:r>
            <a:r>
              <a:rPr lang="fr-FR" sz="1400" dirty="0">
                <a:latin typeface="Arial" charset="0"/>
                <a:cs typeface="Arial" charset="0"/>
              </a:rPr>
              <a:t>, d’une </a:t>
            </a:r>
            <a:r>
              <a:rPr lang="fr-FR" sz="1400" dirty="0">
                <a:latin typeface="Arial" charset="0"/>
                <a:cs typeface="Arial" charset="0"/>
                <a:hlinkClick r:id="rId15" tooltip="doctrine"/>
              </a:rPr>
              <a:t>doctrine</a:t>
            </a:r>
            <a:r>
              <a:rPr lang="fr-FR" sz="1400" dirty="0">
                <a:latin typeface="Arial" charset="0"/>
                <a:cs typeface="Arial" charset="0"/>
              </a:rPr>
              <a:t>. </a:t>
            </a:r>
          </a:p>
          <a:p>
            <a:pPr algn="just" eaLnBrk="1" hangingPunct="1">
              <a:defRPr/>
            </a:pPr>
            <a:r>
              <a:rPr lang="fr-FR" sz="1400" dirty="0">
                <a:latin typeface="Arial" charset="0"/>
                <a:cs typeface="Arial" charset="0"/>
              </a:rPr>
              <a:t>c) </a:t>
            </a:r>
            <a:r>
              <a:rPr lang="fr-FR" sz="1400" dirty="0">
                <a:latin typeface="Arial" charset="0"/>
                <a:cs typeface="Arial" charset="0"/>
                <a:hlinkClick r:id="rId16" tooltip="organisme"/>
              </a:rPr>
              <a:t>Organisme</a:t>
            </a:r>
            <a:r>
              <a:rPr lang="fr-FR" sz="1400" dirty="0">
                <a:latin typeface="Arial" charset="0"/>
                <a:cs typeface="Arial" charset="0"/>
              </a:rPr>
              <a:t> ayant pour </a:t>
            </a:r>
            <a:r>
              <a:rPr lang="fr-FR" sz="1400" dirty="0">
                <a:latin typeface="Arial" charset="0"/>
                <a:cs typeface="Arial" charset="0"/>
                <a:hlinkClick r:id="rId17" tooltip="but"/>
              </a:rPr>
              <a:t>but</a:t>
            </a:r>
            <a:r>
              <a:rPr lang="fr-FR" sz="1400" dirty="0">
                <a:latin typeface="Arial" charset="0"/>
                <a:cs typeface="Arial" charset="0"/>
              </a:rPr>
              <a:t> de </a:t>
            </a:r>
            <a:r>
              <a:rPr lang="fr-FR" sz="1400" dirty="0">
                <a:latin typeface="Arial" charset="0"/>
                <a:cs typeface="Arial" charset="0"/>
                <a:hlinkClick r:id="rId18" tooltip="propager"/>
              </a:rPr>
              <a:t>propager</a:t>
            </a:r>
            <a:r>
              <a:rPr lang="fr-FR" sz="1400" dirty="0">
                <a:latin typeface="Arial" charset="0"/>
                <a:cs typeface="Arial" charset="0"/>
              </a:rPr>
              <a:t> </a:t>
            </a:r>
            <a:r>
              <a:rPr lang="fr-FR" sz="1400" dirty="0">
                <a:latin typeface="Arial" charset="0"/>
                <a:cs typeface="Arial" charset="0"/>
                <a:hlinkClick r:id="rId19" tooltip="certain"/>
              </a:rPr>
              <a:t>certaines</a:t>
            </a:r>
            <a:r>
              <a:rPr lang="fr-FR" sz="1400" dirty="0">
                <a:latin typeface="Arial" charset="0"/>
                <a:cs typeface="Arial" charset="0"/>
              </a:rPr>
              <a:t> </a:t>
            </a:r>
            <a:r>
              <a:rPr lang="fr-FR" sz="1400" dirty="0">
                <a:latin typeface="Arial" charset="0"/>
                <a:cs typeface="Arial" charset="0"/>
                <a:hlinkClick r:id="rId14" tooltip="opinion"/>
              </a:rPr>
              <a:t>opinions</a:t>
            </a:r>
            <a:r>
              <a:rPr lang="fr-FR" sz="1400" dirty="0">
                <a:latin typeface="Arial" charset="0"/>
                <a:cs typeface="Arial" charset="0"/>
              </a:rPr>
              <a:t> </a:t>
            </a:r>
            <a:r>
              <a:rPr lang="fr-FR" sz="1400" dirty="0">
                <a:latin typeface="Arial" charset="0"/>
                <a:cs typeface="Arial" charset="0"/>
                <a:hlinkClick r:id="rId20" tooltip="public"/>
              </a:rPr>
              <a:t>publiques</a:t>
            </a:r>
            <a:r>
              <a:rPr lang="fr-FR" sz="1400" dirty="0">
                <a:latin typeface="Arial" charset="0"/>
                <a:cs typeface="Arial" charset="0"/>
              </a:rPr>
              <a:t> ou </a:t>
            </a:r>
            <a:r>
              <a:rPr lang="fr-FR" sz="1400" dirty="0">
                <a:latin typeface="Arial" charset="0"/>
                <a:cs typeface="Arial" charset="0"/>
                <a:hlinkClick r:id="rId21" tooltip="social"/>
              </a:rPr>
              <a:t>sociales</a:t>
            </a:r>
            <a:r>
              <a:rPr lang="fr-FR" sz="1400" dirty="0">
                <a:latin typeface="Arial" charset="0"/>
                <a:cs typeface="Arial" charset="0"/>
              </a:rPr>
              <a:t>.</a:t>
            </a:r>
          </a:p>
          <a:p>
            <a:pPr algn="just" eaLnBrk="1" hangingPunct="1">
              <a:defRPr/>
            </a:pPr>
            <a:r>
              <a:rPr lang="fr-FR" sz="1400" dirty="0">
                <a:latin typeface="Arial" charset="0"/>
                <a:cs typeface="Arial" charset="0"/>
              </a:rPr>
              <a:t>Elle repose souvent sur une système de diffusion mensonges, souvent étendue à l’état tout entier et sur la naïveté du peuple, son manque d’esprit critique, pour lui faire avaler « n’importe quoi ».</a:t>
            </a:r>
          </a:p>
          <a:p>
            <a:pPr algn="just" eaLnBrk="1" hangingPunct="1">
              <a:defRPr/>
            </a:pPr>
            <a:r>
              <a:rPr lang="fr-FR" sz="1400" b="1" i="1" dirty="0">
                <a:latin typeface="Arial" charset="0"/>
                <a:cs typeface="Arial" charset="0"/>
              </a:rPr>
              <a:t>Prophète</a:t>
            </a:r>
            <a:r>
              <a:rPr lang="fr-FR" sz="1400" dirty="0">
                <a:latin typeface="Arial" charset="0"/>
                <a:cs typeface="Arial" charset="0"/>
              </a:rPr>
              <a:t> : </a:t>
            </a:r>
            <a:r>
              <a:rPr lang="fr-FR" sz="1400" dirty="0"/>
              <a:t>Personne qui dit ou qu’on dit tenir, d'une inspiration que l'on croit être </a:t>
            </a:r>
            <a:r>
              <a:rPr lang="fr-FR" sz="1400" dirty="0">
                <a:hlinkClick r:id="rId22" tooltip="Dieu"/>
              </a:rPr>
              <a:t>divine</a:t>
            </a:r>
            <a:r>
              <a:rPr lang="fr-FR" sz="1400" dirty="0"/>
              <a:t>, la connaissance d'événements à venir et qui les annonce par ses paroles ou ses écrits.</a:t>
            </a:r>
            <a:r>
              <a:rPr lang="fr-FR" sz="1400" i="1" dirty="0">
                <a:solidFill>
                  <a:schemeClr val="accent3">
                    <a:lumMod val="50000"/>
                  </a:schemeClr>
                </a:solidFill>
              </a:rPr>
              <a:t> Certains dictateurs pensent être des prophètes, dont, à leurs yeux et à ceux de leur contempteurs, les annonces se seraient accomplies de point en point (par exemple : Hitler) … du moins temps qu’ils réussissent …</a:t>
            </a:r>
            <a:endParaRPr lang="fr-FR" sz="1400" dirty="0">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0" descr="C:\Users\LISAN\Documents\psychologie-philo\corruption\images\M-PAHLAVI Ir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492375"/>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C:\Users\LISAN\Documents\psychologie-philo\corruption\images\SUHARTO Indonési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40" y="2492376"/>
            <a:ext cx="11525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6" descr="C:\Users\LISAN\Documents\psychologie-philo\corruption\images\duvalier franço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420939"/>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20" descr="C:\Users\LISAN\Documents\psychologie-philo\corruption\images\ABACHA Nige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620713"/>
            <a:ext cx="1104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26"/>
          <p:cNvSpPr>
            <a:spLocks noChangeArrowheads="1"/>
          </p:cNvSpPr>
          <p:nvPr/>
        </p:nvSpPr>
        <p:spPr bwMode="auto">
          <a:xfrm>
            <a:off x="1135964" y="2133602"/>
            <a:ext cx="76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D. (Mali)</a:t>
            </a:r>
          </a:p>
        </p:txBody>
      </p:sp>
      <p:sp>
        <p:nvSpPr>
          <p:cNvPr id="24589" name="Rectangle 27"/>
          <p:cNvSpPr>
            <a:spLocks noChangeArrowheads="1"/>
          </p:cNvSpPr>
          <p:nvPr/>
        </p:nvSpPr>
        <p:spPr bwMode="auto">
          <a:xfrm>
            <a:off x="2569882" y="2133601"/>
            <a:ext cx="1876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Sani  </a:t>
            </a:r>
            <a:r>
              <a:rPr lang="fr-FR" altLang="fr-FR" sz="1200" dirty="0" err="1">
                <a:latin typeface="Arial" panose="020B0604020202020204" pitchFamily="34" charset="0"/>
              </a:rPr>
              <a:t>Abacha</a:t>
            </a:r>
            <a:r>
              <a:rPr lang="fr-FR" altLang="fr-FR" sz="1200" dirty="0">
                <a:latin typeface="Arial" panose="020B0604020202020204" pitchFamily="34" charset="0"/>
              </a:rPr>
              <a:t> (Nigeria)</a:t>
            </a:r>
            <a:r>
              <a:rPr lang="fr-FR" altLang="fr-FR" sz="1200" dirty="0">
                <a:latin typeface="Arial" panose="020B0604020202020204" pitchFamily="34" charset="0"/>
                <a:sym typeface="Wingdings"/>
              </a:rPr>
              <a:t></a:t>
            </a:r>
            <a:r>
              <a:rPr lang="fr-FR" altLang="fr-FR" sz="1200" dirty="0">
                <a:latin typeface="Arial" panose="020B0604020202020204" pitchFamily="34" charset="0"/>
              </a:rPr>
              <a:t> </a:t>
            </a:r>
          </a:p>
        </p:txBody>
      </p:sp>
      <p:sp>
        <p:nvSpPr>
          <p:cNvPr id="24590" name="Rectangle 29"/>
          <p:cNvSpPr>
            <a:spLocks noChangeArrowheads="1"/>
          </p:cNvSpPr>
          <p:nvPr/>
        </p:nvSpPr>
        <p:spPr bwMode="auto">
          <a:xfrm>
            <a:off x="7308852" y="4396221"/>
            <a:ext cx="16557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E. (Angola)</a:t>
            </a:r>
          </a:p>
        </p:txBody>
      </p:sp>
      <p:pic>
        <p:nvPicPr>
          <p:cNvPr id="24591" name="Image 30" descr="Jean-Claude  Duvalier_Baby Do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4521" y="614364"/>
            <a:ext cx="1828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Rectangle 31"/>
          <p:cNvSpPr>
            <a:spLocks noChangeArrowheads="1"/>
          </p:cNvSpPr>
          <p:nvPr/>
        </p:nvSpPr>
        <p:spPr bwMode="auto">
          <a:xfrm>
            <a:off x="4251660" y="1981050"/>
            <a:ext cx="1871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Jean-Claude 'Baby Doc' Duvalier (Haïti)</a:t>
            </a:r>
          </a:p>
        </p:txBody>
      </p:sp>
      <p:sp>
        <p:nvSpPr>
          <p:cNvPr id="24593" name="Rectangle 32"/>
          <p:cNvSpPr>
            <a:spLocks noChangeArrowheads="1"/>
          </p:cNvSpPr>
          <p:nvPr/>
        </p:nvSpPr>
        <p:spPr bwMode="auto">
          <a:xfrm>
            <a:off x="5651500" y="4292602"/>
            <a:ext cx="17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Francois 'Papa Doc' Duvalier (Haïti)</a:t>
            </a:r>
          </a:p>
        </p:txBody>
      </p:sp>
      <p:sp>
        <p:nvSpPr>
          <p:cNvPr id="24594" name="Rectangle 33"/>
          <p:cNvSpPr>
            <a:spLocks noChangeArrowheads="1"/>
          </p:cNvSpPr>
          <p:nvPr/>
        </p:nvSpPr>
        <p:spPr bwMode="auto">
          <a:xfrm>
            <a:off x="3997326" y="6426030"/>
            <a:ext cx="18732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N. (Kazakhstan)</a:t>
            </a:r>
          </a:p>
        </p:txBody>
      </p:sp>
      <p:pic>
        <p:nvPicPr>
          <p:cNvPr id="24595" name="Image 34" descr="Suharto Indonésie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492377"/>
            <a:ext cx="819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Rectangle 35"/>
          <p:cNvSpPr>
            <a:spLocks noChangeArrowheads="1"/>
          </p:cNvSpPr>
          <p:nvPr/>
        </p:nvSpPr>
        <p:spPr bwMode="auto">
          <a:xfrm>
            <a:off x="3124322" y="4221163"/>
            <a:ext cx="25683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err="1">
                <a:latin typeface="Arial" panose="020B0604020202020204" pitchFamily="34" charset="0"/>
              </a:rPr>
              <a:t>Soeharto</a:t>
            </a:r>
            <a:r>
              <a:rPr lang="fr-FR" altLang="fr-FR" sz="1200" dirty="0">
                <a:latin typeface="Arial" panose="020B0604020202020204" pitchFamily="34" charset="0"/>
              </a:rPr>
              <a:t> ou Suharto (Indonésie) </a:t>
            </a:r>
            <a:r>
              <a:rPr lang="fr-FR" altLang="fr-FR" sz="1200" dirty="0">
                <a:latin typeface="Arial" panose="020B0604020202020204" pitchFamily="34" charset="0"/>
                <a:sym typeface="Wingdings"/>
              </a:rPr>
              <a:t></a:t>
            </a:r>
            <a:endParaRPr lang="fr-FR" altLang="fr-FR" sz="1200" dirty="0">
              <a:latin typeface="Arial" panose="020B0604020202020204" pitchFamily="34" charset="0"/>
            </a:endParaRPr>
          </a:p>
        </p:txBody>
      </p:sp>
      <p:sp>
        <p:nvSpPr>
          <p:cNvPr id="24597" name="Rectangle 36"/>
          <p:cNvSpPr>
            <a:spLocks noChangeArrowheads="1"/>
          </p:cNvSpPr>
          <p:nvPr/>
        </p:nvSpPr>
        <p:spPr bwMode="auto">
          <a:xfrm>
            <a:off x="7235825" y="6453190"/>
            <a:ext cx="1240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t>↖ A. </a:t>
            </a:r>
            <a:r>
              <a:rPr lang="fr-FR" altLang="fr-FR" sz="1200" dirty="0">
                <a:latin typeface="Arial" panose="020B0604020202020204" pitchFamily="34" charset="0"/>
              </a:rPr>
              <a:t>(Kenya) </a:t>
            </a:r>
            <a:r>
              <a:rPr lang="fr-FR" altLang="fr-FR" sz="1200" dirty="0"/>
              <a:t>↑</a:t>
            </a:r>
            <a:endParaRPr lang="fr-FR" altLang="fr-FR" sz="1200" dirty="0">
              <a:latin typeface="Arial" panose="020B0604020202020204" pitchFamily="34" charset="0"/>
            </a:endParaRPr>
          </a:p>
        </p:txBody>
      </p:sp>
      <p:sp>
        <p:nvSpPr>
          <p:cNvPr id="24598" name="Rectangle 37"/>
          <p:cNvSpPr>
            <a:spLocks noChangeArrowheads="1"/>
          </p:cNvSpPr>
          <p:nvPr/>
        </p:nvSpPr>
        <p:spPr bwMode="auto">
          <a:xfrm>
            <a:off x="1908175" y="4076701"/>
            <a:ext cx="1150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Ferdinand Marcos (Philippines) </a:t>
            </a:r>
            <a:r>
              <a:rPr lang="fr-FR" altLang="fr-FR" sz="1200" dirty="0">
                <a:latin typeface="Arial" panose="020B0604020202020204" pitchFamily="34" charset="0"/>
                <a:sym typeface="Wingdings"/>
              </a:rPr>
              <a:t></a:t>
            </a:r>
            <a:endParaRPr lang="fr-FR" altLang="fr-FR" sz="1200" dirty="0">
              <a:latin typeface="Arial" panose="020B0604020202020204" pitchFamily="34" charset="0"/>
            </a:endParaRPr>
          </a:p>
        </p:txBody>
      </p:sp>
      <p:pic>
        <p:nvPicPr>
          <p:cNvPr id="24599" name="Image 38" descr="Marcos Philippin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2565401"/>
            <a:ext cx="1123950"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ZoneTexte 39"/>
          <p:cNvSpPr txBox="1">
            <a:spLocks noChangeArrowheads="1"/>
          </p:cNvSpPr>
          <p:nvPr/>
        </p:nvSpPr>
        <p:spPr bwMode="auto">
          <a:xfrm>
            <a:off x="200245" y="5675745"/>
            <a:ext cx="26273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latin typeface="Arial" panose="020B0604020202020204" pitchFamily="34" charset="0"/>
              </a:rPr>
              <a:t>La galerie des hommes d’état corrompus ou soupçonnés de l’être</a:t>
            </a:r>
          </a:p>
        </p:txBody>
      </p:sp>
      <p:sp>
        <p:nvSpPr>
          <p:cNvPr id="24601" name="Rectangle 40"/>
          <p:cNvSpPr>
            <a:spLocks noChangeArrowheads="1"/>
          </p:cNvSpPr>
          <p:nvPr/>
        </p:nvSpPr>
        <p:spPr bwMode="auto">
          <a:xfrm>
            <a:off x="107952" y="5013326"/>
            <a:ext cx="1871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Mohammad Reza Pahlavi (Iran)</a:t>
            </a:r>
          </a:p>
          <a:p>
            <a:pPr algn="ctr" eaLnBrk="1" hangingPunct="1">
              <a:spcBef>
                <a:spcPct val="0"/>
              </a:spcBef>
              <a:buFontTx/>
              <a:buNone/>
            </a:pPr>
            <a:r>
              <a:rPr lang="fr-FR" altLang="fr-FR" sz="1200" dirty="0">
                <a:latin typeface="Arial" panose="020B0604020202020204" pitchFamily="34" charset="0"/>
              </a:rPr>
              <a:t>(Roi ou Shah d’Iran) </a:t>
            </a:r>
            <a:r>
              <a:rPr lang="fr-FR" altLang="fr-FR" sz="1200" dirty="0">
                <a:latin typeface="Arial" panose="020B0604020202020204" pitchFamily="34" charset="0"/>
                <a:sym typeface="Wingdings"/>
              </a:rPr>
              <a:t></a:t>
            </a:r>
            <a:endParaRPr lang="fr-FR" altLang="fr-FR" sz="1200" dirty="0">
              <a:latin typeface="Arial" panose="020B0604020202020204" pitchFamily="34" charset="0"/>
            </a:endParaRPr>
          </a:p>
        </p:txBody>
      </p:sp>
      <p:sp>
        <p:nvSpPr>
          <p:cNvPr id="24602" name="Rectangle 29"/>
          <p:cNvSpPr>
            <a:spLocks noChangeArrowheads="1"/>
          </p:cNvSpPr>
          <p:nvPr/>
        </p:nvSpPr>
        <p:spPr bwMode="auto">
          <a:xfrm>
            <a:off x="3018254" y="6234842"/>
            <a:ext cx="956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Z. (Tunisie)</a:t>
            </a:r>
          </a:p>
        </p:txBody>
      </p:sp>
      <p:sp>
        <p:nvSpPr>
          <p:cNvPr id="24605" name="Espace réservé du numéro de diapositive 2"/>
          <p:cNvSpPr txBox="1">
            <a:spLocks/>
          </p:cNvSpPr>
          <p:nvPr/>
        </p:nvSpPr>
        <p:spPr bwMode="auto">
          <a:xfrm>
            <a:off x="8532815" y="188914"/>
            <a:ext cx="3698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557AD5D-4E27-4DAE-BC19-15FB49E963AE}" type="slidenum">
              <a:rPr lang="fr-FR" altLang="fr-FR" sz="1200">
                <a:solidFill>
                  <a:srgbClr val="898989"/>
                </a:solidFill>
              </a:rPr>
              <a:pPr algn="r" eaLnBrk="1" hangingPunct="1">
                <a:spcBef>
                  <a:spcPct val="0"/>
                </a:spcBef>
                <a:buFontTx/>
                <a:buNone/>
              </a:pPr>
              <a:t>28</a:t>
            </a:fld>
            <a:endParaRPr lang="fr-FR" altLang="fr-FR" sz="1200">
              <a:solidFill>
                <a:srgbClr val="898989"/>
              </a:solidFill>
            </a:endParaRPr>
          </a:p>
        </p:txBody>
      </p:sp>
      <p:sp>
        <p:nvSpPr>
          <p:cNvPr id="24607" name="Rectangle 31"/>
          <p:cNvSpPr>
            <a:spLocks noChangeArrowheads="1"/>
          </p:cNvSpPr>
          <p:nvPr/>
        </p:nvSpPr>
        <p:spPr bwMode="auto">
          <a:xfrm>
            <a:off x="6135026" y="1916412"/>
            <a:ext cx="1565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T. (Guinée équatoriale)</a:t>
            </a:r>
          </a:p>
        </p:txBody>
      </p:sp>
      <p:sp>
        <p:nvSpPr>
          <p:cNvPr id="33" name="Rectangle 20"/>
          <p:cNvSpPr>
            <a:spLocks noChangeArrowheads="1"/>
          </p:cNvSpPr>
          <p:nvPr/>
        </p:nvSpPr>
        <p:spPr bwMode="auto">
          <a:xfrm>
            <a:off x="111933" y="147611"/>
            <a:ext cx="79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4. </a:t>
            </a:r>
            <a:r>
              <a:rPr lang="fr-FR" altLang="fr-FR" sz="1800" b="1" dirty="0">
                <a:latin typeface="Arial" panose="020B0604020202020204" pitchFamily="34" charset="0"/>
              </a:rPr>
              <a:t>Les hommes d’état soupçonnés de corruption ou corrompus (suite) </a:t>
            </a:r>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651" y="562770"/>
            <a:ext cx="1295400" cy="1562100"/>
          </a:xfrm>
          <a:prstGeom prst="rect">
            <a:avLst/>
          </a:prstGeom>
        </p:spPr>
      </p:pic>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5582" y="570774"/>
            <a:ext cx="1295400" cy="1495425"/>
          </a:xfrm>
          <a:prstGeom prst="rect">
            <a:avLst/>
          </a:prstGeom>
        </p:spPr>
      </p:pic>
      <p:pic>
        <p:nvPicPr>
          <p:cNvPr id="4" name="Imag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7529" y="639501"/>
            <a:ext cx="1514475" cy="1323975"/>
          </a:xfrm>
          <a:prstGeom prst="rect">
            <a:avLst/>
          </a:prstGeom>
        </p:spPr>
      </p:pic>
      <p:pic>
        <p:nvPicPr>
          <p:cNvPr id="5" name="Imag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50200" y="564862"/>
            <a:ext cx="952500" cy="1485900"/>
          </a:xfrm>
          <a:prstGeom prst="rect">
            <a:avLst/>
          </a:prstGeom>
        </p:spPr>
      </p:pic>
      <p:sp>
        <p:nvSpPr>
          <p:cNvPr id="38" name="Rectangle 26"/>
          <p:cNvSpPr>
            <a:spLocks noChangeArrowheads="1"/>
          </p:cNvSpPr>
          <p:nvPr/>
        </p:nvSpPr>
        <p:spPr bwMode="auto">
          <a:xfrm>
            <a:off x="7931605" y="2073533"/>
            <a:ext cx="9896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V. (Ukraine)</a:t>
            </a:r>
          </a:p>
        </p:txBody>
      </p:sp>
      <p:pic>
        <p:nvPicPr>
          <p:cNvPr id="6" name="Imag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1184" y="2396863"/>
            <a:ext cx="1457325" cy="2019300"/>
          </a:xfrm>
          <a:prstGeom prst="rect">
            <a:avLst/>
          </a:prstGeom>
        </p:spPr>
      </p:pic>
      <p:pic>
        <p:nvPicPr>
          <p:cNvPr id="7" name="Imag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82546" y="4779963"/>
            <a:ext cx="1038225" cy="1447800"/>
          </a:xfrm>
          <a:prstGeom prst="rect">
            <a:avLst/>
          </a:prstGeom>
        </p:spPr>
      </p:pic>
      <p:pic>
        <p:nvPicPr>
          <p:cNvPr id="8" name="Imag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81476" y="4786373"/>
            <a:ext cx="1504950" cy="1647825"/>
          </a:xfrm>
          <a:prstGeom prst="rect">
            <a:avLst/>
          </a:prstGeom>
        </p:spPr>
      </p:pic>
      <p:pic>
        <p:nvPicPr>
          <p:cNvPr id="9" name="Imag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47135" y="4850077"/>
            <a:ext cx="1400175" cy="1800225"/>
          </a:xfrm>
          <a:prstGeom prst="rect">
            <a:avLst/>
          </a:prstGeom>
        </p:spPr>
      </p:pic>
      <p:pic>
        <p:nvPicPr>
          <p:cNvPr id="10" name="Imag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59650" y="4849551"/>
            <a:ext cx="1543050" cy="1524000"/>
          </a:xfrm>
          <a:prstGeom prst="rect">
            <a:avLst/>
          </a:prstGeom>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
          <p:cNvSpPr>
            <a:spLocks noChangeArrowheads="1"/>
          </p:cNvSpPr>
          <p:nvPr/>
        </p:nvSpPr>
        <p:spPr bwMode="auto">
          <a:xfrm>
            <a:off x="3635376"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2451" name="Espace réservé du numéro de diapositive 2"/>
          <p:cNvSpPr>
            <a:spLocks noGrp="1"/>
          </p:cNvSpPr>
          <p:nvPr>
            <p:ph type="sldNum" sz="quarter" idx="12"/>
          </p:nvPr>
        </p:nvSpPr>
        <p:spPr bwMode="auto">
          <a:xfrm>
            <a:off x="8162925" y="149225"/>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57BA42-3953-4A7A-9A3E-F19F2E31EF99}" type="slidenum">
              <a:rPr lang="fr-FR" altLang="fr-FR" sz="1200" smtClean="0">
                <a:solidFill>
                  <a:srgbClr val="898989"/>
                </a:solidFill>
              </a:rPr>
              <a:pPr>
                <a:spcBef>
                  <a:spcPct val="0"/>
                </a:spcBef>
                <a:buFontTx/>
                <a:buNone/>
              </a:pPr>
              <a:t>280</a:t>
            </a:fld>
            <a:endParaRPr lang="fr-FR" altLang="fr-FR" sz="1200">
              <a:solidFill>
                <a:srgbClr val="898989"/>
              </a:solidFill>
            </a:endParaRPr>
          </a:p>
        </p:txBody>
      </p:sp>
      <p:sp>
        <p:nvSpPr>
          <p:cNvPr id="5" name="Text Box 4"/>
          <p:cNvSpPr txBox="1">
            <a:spLocks noChangeArrowheads="1"/>
          </p:cNvSpPr>
          <p:nvPr/>
        </p:nvSpPr>
        <p:spPr bwMode="auto">
          <a:xfrm>
            <a:off x="107950" y="282577"/>
            <a:ext cx="8928100" cy="6678751"/>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Prophétisme</a:t>
            </a:r>
            <a:r>
              <a:rPr lang="fr-FR" sz="1400" dirty="0">
                <a:latin typeface="Arial" charset="0"/>
                <a:cs typeface="Arial" charset="0"/>
              </a:rPr>
              <a:t> : Ensemble de ce qui se rapporte aux "prophètes", aux mystiques qui disent recevoir des messages divins ...</a:t>
            </a:r>
          </a:p>
          <a:p>
            <a:pPr algn="just" eaLnBrk="1" hangingPunct="1">
              <a:defRPr/>
            </a:pPr>
            <a:r>
              <a:rPr lang="fr-FR" sz="1400" b="1" i="1" dirty="0">
                <a:solidFill>
                  <a:schemeClr val="accent3">
                    <a:lumMod val="50000"/>
                  </a:schemeClr>
                </a:solidFill>
                <a:latin typeface="Arial" charset="0"/>
                <a:cs typeface="Arial" charset="0"/>
              </a:rPr>
              <a:t>Prophétique</a:t>
            </a:r>
            <a:r>
              <a:rPr lang="fr-FR" sz="1400" dirty="0">
                <a:solidFill>
                  <a:schemeClr val="accent3">
                    <a:lumMod val="50000"/>
                  </a:schemeClr>
                </a:solidFill>
                <a:latin typeface="Arial" charset="0"/>
                <a:cs typeface="Arial" charset="0"/>
              </a:rPr>
              <a:t> (sentiment) : Certains scientifiques </a:t>
            </a:r>
            <a:r>
              <a:rPr lang="fr-FR" sz="1400" dirty="0">
                <a:solidFill>
                  <a:schemeClr val="accent3">
                    <a:lumMod val="50000"/>
                  </a:schemeClr>
                </a:solidFill>
              </a:rPr>
              <a:t>darwinistes comprennent les mécanismes religieux comme un produit de l'évolution des mécanismes du cerveau humain et à une structure cérébrale. Le sentiment religieux serait un mécanisme de survie, contre le risque de dépression face à une situation défavorable pour la survie (quand sa propre vie est menacée). En fournissant </a:t>
            </a:r>
            <a:r>
              <a:rPr lang="fr-FR" sz="1400" i="1" dirty="0">
                <a:solidFill>
                  <a:schemeClr val="accent3">
                    <a:lumMod val="50000"/>
                  </a:schemeClr>
                </a:solidFill>
              </a:rPr>
              <a:t>un espoir irrationnel persistant et prégnant,</a:t>
            </a:r>
            <a:r>
              <a:rPr lang="fr-FR" sz="1400" dirty="0">
                <a:solidFill>
                  <a:schemeClr val="accent3">
                    <a:lumMod val="50000"/>
                  </a:schemeClr>
                </a:solidFill>
              </a:rPr>
              <a:t> il augmente la combativité et les mécanismes de survie de l’homme (quand il est menacé). Source : </a:t>
            </a:r>
            <a:r>
              <a:rPr lang="fr-FR" sz="1400" i="1" u="sng" dirty="0">
                <a:hlinkClick r:id="rId2"/>
              </a:rPr>
              <a:t>The Evolution of </a:t>
            </a:r>
            <a:r>
              <a:rPr lang="fr-FR" sz="1400" i="1" u="sng" dirty="0" err="1">
                <a:hlinkClick r:id="rId2"/>
              </a:rPr>
              <a:t>God</a:t>
            </a:r>
            <a:r>
              <a:rPr lang="fr-FR" sz="1400" i="1" dirty="0"/>
              <a:t> </a:t>
            </a:r>
            <a:r>
              <a:rPr lang="fr-FR" sz="1400" dirty="0">
                <a:solidFill>
                  <a:schemeClr val="accent3">
                    <a:lumMod val="50000"/>
                  </a:schemeClr>
                </a:solidFill>
              </a:rPr>
              <a:t>[L'évolution de Dieu], </a:t>
            </a:r>
            <a:r>
              <a:rPr lang="fr-FR" sz="1400" dirty="0">
                <a:hlinkClick r:id="rId3"/>
              </a:rPr>
              <a:t>Robert Wright</a:t>
            </a:r>
            <a:r>
              <a:rPr lang="fr-FR" sz="1400" dirty="0"/>
              <a:t>, </a:t>
            </a:r>
            <a:r>
              <a:rPr lang="fr-FR" sz="1400" dirty="0" err="1">
                <a:solidFill>
                  <a:schemeClr val="accent3">
                    <a:lumMod val="50000"/>
                  </a:schemeClr>
                </a:solidFill>
              </a:rPr>
              <a:t>Little</a:t>
            </a:r>
            <a:r>
              <a:rPr lang="fr-FR" sz="1400" dirty="0">
                <a:solidFill>
                  <a:schemeClr val="accent3">
                    <a:lumMod val="50000"/>
                  </a:schemeClr>
                </a:solidFill>
              </a:rPr>
              <a:t>, Brown and </a:t>
            </a:r>
            <a:r>
              <a:rPr lang="fr-FR" sz="1400" dirty="0" err="1">
                <a:solidFill>
                  <a:schemeClr val="accent3">
                    <a:lumMod val="50000"/>
                  </a:schemeClr>
                </a:solidFill>
              </a:rPr>
              <a:t>Company</a:t>
            </a:r>
            <a:r>
              <a:rPr lang="fr-FR" sz="1400" dirty="0">
                <a:solidFill>
                  <a:schemeClr val="accent3">
                    <a:lumMod val="50000"/>
                  </a:schemeClr>
                </a:solidFill>
              </a:rPr>
              <a:t>, 2009. Selon l’auteur, dans certains cas, quand la survie de l’enfant a été gravement menacé (suite à de graves carences affectives ou de graves maltraitances) les mécanismes de protection mentaux (dont le sentiment religieux) peuvent s’exacerber et conduire à être habité par un sentiment prophétique (même « calme », « serein », mais de toute façon délirant, à l’image des sentiments schizophréniques _ avec l’invasion de tout le champ de conscience d’un sentiment de toute puissance, de se sentir possédé par Dieu, d’entendre des Voix divines …). Ce sentiment peut être renforcé suite à des </a:t>
            </a:r>
            <a:r>
              <a:rPr lang="fr-FR" sz="1400" i="1" dirty="0">
                <a:solidFill>
                  <a:schemeClr val="accent3">
                    <a:lumMod val="50000"/>
                  </a:schemeClr>
                </a:solidFill>
              </a:rPr>
              <a:t>délires d’interprétation</a:t>
            </a:r>
            <a:r>
              <a:rPr lang="fr-FR" sz="1400" dirty="0">
                <a:solidFill>
                  <a:schemeClr val="accent3">
                    <a:lumMod val="50000"/>
                  </a:schemeClr>
                </a:solidFill>
              </a:rPr>
              <a:t>, par exemple, quand la vie de l’enfant a été constamment menacée ou précarisée, qu’il avait le sentiment de ne jamais pouvoir s’en sortir (par exemple, du fait d’être sous l’emprise de terreurs pathologiques insurmontables, de psychoses _ schizophrénies, troubles bipolaire, d’une situation familiale insoutenable …) et puis qu’il arrive soudainement à s’en sortir miraculeusement, suite à certaines circonstances improbables, ou suite à des séances de prières délirantes ou excessives, suite au franchissement [avec succès] d’une succession exceptionnelle d’épreuves très dures, que peut de personne pourraient réussir, succès pouvant apporte un grand sentiment de confiance en soi, voire d’invulnérabilité ou de toute puissance  etc. Ces </a:t>
            </a:r>
            <a:r>
              <a:rPr lang="fr-FR" sz="1400" i="1" dirty="0">
                <a:solidFill>
                  <a:schemeClr val="accent3">
                    <a:lumMod val="50000"/>
                  </a:schemeClr>
                </a:solidFill>
              </a:rPr>
              <a:t>délires d’interprétation</a:t>
            </a:r>
            <a:r>
              <a:rPr lang="fr-FR" sz="1400" dirty="0">
                <a:solidFill>
                  <a:schemeClr val="accent3">
                    <a:lumMod val="50000"/>
                  </a:schemeClr>
                </a:solidFill>
              </a:rPr>
              <a:t> peuvent être aussi renforcées par certaines croyances irrationnelles personnelles (croyances en la numérologie, en la providence, à « l’élection divine » de certains « élus » dont il pense « faire parti », l’idée d’être protégé par des anges protecteurs, dont les « visions » ou rêves éveillés, hypnagogiques [dont il est régulièrement l’objet] semblent confirmer l’existence  …).</a:t>
            </a:r>
            <a:endParaRPr lang="fr-FR" sz="1400" dirty="0">
              <a:solidFill>
                <a:schemeClr val="accent3">
                  <a:lumMod val="50000"/>
                </a:schemeClr>
              </a:solidFill>
              <a:latin typeface="Arial" charset="0"/>
              <a:cs typeface="Arial" charset="0"/>
            </a:endParaRPr>
          </a:p>
          <a:p>
            <a:pPr algn="just" eaLnBrk="1" hangingPunct="1">
              <a:defRPr/>
            </a:pPr>
            <a:r>
              <a:rPr lang="fr-FR" sz="1400" b="1" i="1" dirty="0">
                <a:latin typeface="Arial" charset="0"/>
                <a:cs typeface="Arial" charset="0"/>
              </a:rPr>
              <a:t>Protecteur</a:t>
            </a:r>
            <a:r>
              <a:rPr lang="fr-FR" sz="1400" dirty="0">
                <a:latin typeface="Arial" charset="0"/>
                <a:cs typeface="Arial" charset="0"/>
              </a:rPr>
              <a:t> : </a:t>
            </a:r>
            <a:r>
              <a:rPr lang="fr-FR" sz="1400" dirty="0">
                <a:hlinkClick r:id="rId4" tooltip="personne"/>
              </a:rPr>
              <a:t>Personne</a:t>
            </a:r>
            <a:r>
              <a:rPr lang="fr-FR" sz="1400" dirty="0"/>
              <a:t> qui en </a:t>
            </a:r>
            <a:r>
              <a:rPr lang="fr-FR" sz="1400" dirty="0">
                <a:hlinkClick r:id="rId5" tooltip="protège"/>
              </a:rPr>
              <a:t>protège</a:t>
            </a:r>
            <a:r>
              <a:rPr lang="fr-FR" sz="1400" dirty="0"/>
              <a:t>, qui en </a:t>
            </a:r>
            <a:r>
              <a:rPr lang="fr-FR" sz="1400" dirty="0">
                <a:hlinkClick r:id="rId6" tooltip="favorise"/>
              </a:rPr>
              <a:t>favorise</a:t>
            </a:r>
            <a:r>
              <a:rPr lang="fr-FR" sz="1400" dirty="0"/>
              <a:t> d’autres.</a:t>
            </a:r>
            <a:endParaRPr lang="fr-FR" sz="1400" dirty="0">
              <a:latin typeface="Arial" charset="0"/>
              <a:cs typeface="Arial" charset="0"/>
            </a:endParaRPr>
          </a:p>
          <a:p>
            <a:pPr algn="just" eaLnBrk="1" hangingPunct="1">
              <a:defRPr/>
            </a:pPr>
            <a:r>
              <a:rPr lang="fr-FR" sz="1400" b="1" i="1" dirty="0">
                <a:latin typeface="Arial" charset="0"/>
                <a:cs typeface="Arial" charset="0"/>
              </a:rPr>
              <a:t>Protection</a:t>
            </a:r>
            <a:r>
              <a:rPr lang="fr-FR" sz="1400" dirty="0">
                <a:latin typeface="Arial" charset="0"/>
                <a:cs typeface="Arial" charset="0"/>
              </a:rPr>
              <a:t> : </a:t>
            </a:r>
            <a:r>
              <a:rPr lang="fr-FR" sz="1400" dirty="0"/>
              <a:t>Action de </a:t>
            </a:r>
            <a:r>
              <a:rPr lang="fr-FR" sz="1400" dirty="0">
                <a:hlinkClick r:id="rId7" tooltip="prendre soin"/>
              </a:rPr>
              <a:t>prendre soin</a:t>
            </a:r>
            <a:r>
              <a:rPr lang="fr-FR" sz="1400" dirty="0"/>
              <a:t> de la </a:t>
            </a:r>
            <a:r>
              <a:rPr lang="fr-FR" sz="1400" dirty="0">
                <a:hlinkClick r:id="rId8" tooltip="fortune"/>
              </a:rPr>
              <a:t>fortune</a:t>
            </a:r>
            <a:r>
              <a:rPr lang="fr-FR" sz="1400" dirty="0"/>
              <a:t>, des </a:t>
            </a:r>
            <a:r>
              <a:rPr lang="fr-FR" sz="1400" dirty="0">
                <a:hlinkClick r:id="rId9" tooltip="intérêt"/>
              </a:rPr>
              <a:t>intérêts</a:t>
            </a:r>
            <a:r>
              <a:rPr lang="fr-FR" sz="1400" dirty="0"/>
              <a:t> de quelqu’un, de </a:t>
            </a:r>
            <a:r>
              <a:rPr lang="fr-FR" sz="1400" dirty="0">
                <a:hlinkClick r:id="rId10" tooltip="favoriser"/>
              </a:rPr>
              <a:t>favoriser</a:t>
            </a:r>
            <a:r>
              <a:rPr lang="fr-FR" sz="1400" dirty="0"/>
              <a:t> l’</a:t>
            </a:r>
            <a:r>
              <a:rPr lang="fr-FR" sz="1400" dirty="0">
                <a:hlinkClick r:id="rId11" tooltip="accroissement"/>
              </a:rPr>
              <a:t>accroissement</a:t>
            </a:r>
            <a:r>
              <a:rPr lang="fr-FR" sz="1400" dirty="0"/>
              <a:t>, le </a:t>
            </a:r>
            <a:r>
              <a:rPr lang="fr-FR" sz="1400" dirty="0">
                <a:hlinkClick r:id="rId12" tooltip="progrès"/>
              </a:rPr>
              <a:t>progrès</a:t>
            </a:r>
            <a:r>
              <a:rPr lang="fr-FR" sz="1400" dirty="0"/>
              <a:t> de </a:t>
            </a:r>
            <a:r>
              <a:rPr lang="fr-FR" sz="1400" dirty="0">
                <a:hlinkClick r:id="rId13" tooltip="quelque chose"/>
              </a:rPr>
              <a:t>quelque chose</a:t>
            </a:r>
            <a:r>
              <a:rPr lang="fr-FR" sz="1400" dirty="0"/>
              <a:t>. Certains « corrompus » bénéficient de fortes protection et aiment s’entourer de </a:t>
            </a:r>
            <a:r>
              <a:rPr lang="fr-FR" sz="1400" i="1" dirty="0"/>
              <a:t>protecteurs</a:t>
            </a:r>
            <a:r>
              <a:rPr lang="fr-FR" sz="1400" dirty="0"/>
              <a:t>.</a:t>
            </a:r>
            <a:endParaRPr lang="fr-FR" sz="1400" dirty="0">
              <a:latin typeface="Arial" charset="0"/>
              <a:cs typeface="Arial" charset="0"/>
            </a:endParaRPr>
          </a:p>
        </p:txBody>
      </p:sp>
    </p:spTree>
    <p:extLst>
      <p:ext uri="{BB962C8B-B14F-4D97-AF65-F5344CB8AC3E}">
        <p14:creationId xmlns:p14="http://schemas.microsoft.com/office/powerpoint/2010/main" val="6049000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
          <p:cNvSpPr>
            <a:spLocks noChangeArrowheads="1"/>
          </p:cNvSpPr>
          <p:nvPr/>
        </p:nvSpPr>
        <p:spPr bwMode="auto">
          <a:xfrm>
            <a:off x="41402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3475" name="Espace réservé du numéro de diapositive 2"/>
          <p:cNvSpPr>
            <a:spLocks noGrp="1"/>
          </p:cNvSpPr>
          <p:nvPr>
            <p:ph type="sldNum" sz="quarter" idx="12"/>
          </p:nvPr>
        </p:nvSpPr>
        <p:spPr bwMode="auto">
          <a:xfrm>
            <a:off x="81629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808FF6-43A4-4A19-A74E-F542560D883D}" type="slidenum">
              <a:rPr lang="fr-FR" altLang="fr-FR" sz="1200" smtClean="0">
                <a:solidFill>
                  <a:srgbClr val="898989"/>
                </a:solidFill>
              </a:rPr>
              <a:pPr>
                <a:spcBef>
                  <a:spcPct val="0"/>
                </a:spcBef>
                <a:buFontTx/>
                <a:buNone/>
              </a:pPr>
              <a:t>281</a:t>
            </a:fld>
            <a:endParaRPr lang="fr-FR" altLang="fr-FR" sz="1200">
              <a:solidFill>
                <a:srgbClr val="898989"/>
              </a:solidFill>
            </a:endParaRPr>
          </a:p>
        </p:txBody>
      </p:sp>
      <p:sp>
        <p:nvSpPr>
          <p:cNvPr id="5" name="Text Box 4"/>
          <p:cNvSpPr txBox="1">
            <a:spLocks noChangeArrowheads="1"/>
          </p:cNvSpPr>
          <p:nvPr/>
        </p:nvSpPr>
        <p:spPr bwMode="auto">
          <a:xfrm>
            <a:off x="179388" y="115890"/>
            <a:ext cx="6191250" cy="5786199"/>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Psychopathe</a:t>
            </a:r>
            <a:r>
              <a:rPr lang="fr-FR" sz="1400" dirty="0">
                <a:latin typeface="Arial" charset="0"/>
                <a:cs typeface="Arial" charset="0"/>
              </a:rPr>
              <a:t> : personne souffrant d’un </a:t>
            </a:r>
            <a:r>
              <a:rPr lang="fr-FR" sz="1400" dirty="0"/>
              <a:t>comportement fortement </a:t>
            </a:r>
            <a:r>
              <a:rPr lang="fr-FR" sz="1400" dirty="0" err="1"/>
              <a:t>anti-social</a:t>
            </a:r>
            <a:r>
              <a:rPr lang="fr-FR" sz="1400" dirty="0"/>
              <a:t>. Il agit de manière très impulsive, dans le but de « détruire » psychologiquement et/ou physiquement l’individu. Ce comportement destructeur n’entraîne chez le psychopathe aucun sentiment de </a:t>
            </a:r>
            <a:r>
              <a:rPr lang="fr-FR" sz="1400" u="sng" dirty="0">
                <a:hlinkClick r:id="rId2"/>
              </a:rPr>
              <a:t>culpabilité</a:t>
            </a:r>
            <a:r>
              <a:rPr lang="fr-FR" sz="1400" dirty="0"/>
              <a:t>. Elle n’éprouve aucun sentiment, compassion ou empathie pour les autres. Elles sont insensibles (on ne peut les prendre par les sentiments) et indifférentes aux autres. Elles ne se considèrent jamais responsables et cette irresponsabilité est souvent revendiquée, constante, associée à un mépris des règles et des contraintes sociales. La personnalité psychopathe ne supporte pas de ne pas obtenir ce qu'elle veut, et son seuil d'agressivité est très bas en la matière. Il a des facilités à nouer des relations avec autrui, mais a des difficultés à les maintenir. Il souffre d’une absence de culpabilité. Il n'y a aucune remise en question après un passage à l'acte. Même les sanctions ne remettent pas le psychopathe en question. Il a tendance à blâmer autrui et est incapable de se remettre en cause. Il va expliquer de manière très rationnelle ses difficultés avec la société, en accusant les autres d'en être responsable, et de manière très convaincante. Par son impulsivité (passages à l’acte et actions violentes et impulsives) et son irritabilité, associées à son manque de culpabilité et à son irresponsabilité, il va connaître des démêlées avec la justice. Un bon nombre est dans la haine sociale. </a:t>
            </a:r>
            <a:r>
              <a:rPr lang="fr-FR" sz="1200" dirty="0"/>
              <a:t>Source : </a:t>
            </a:r>
            <a:r>
              <a:rPr lang="fr-FR" sz="1200" dirty="0">
                <a:hlinkClick r:id="rId3"/>
              </a:rPr>
              <a:t>http://www.doctissimo.fr/html/psychologie/principales_maladies/9825-psychopathie-psychopathe-symptomes.htm</a:t>
            </a:r>
            <a:r>
              <a:rPr lang="fr-FR" sz="1200" dirty="0"/>
              <a:t> </a:t>
            </a:r>
          </a:p>
          <a:p>
            <a:pPr algn="just" eaLnBrk="1" hangingPunct="1">
              <a:defRPr/>
            </a:pPr>
            <a:r>
              <a:rPr lang="fr-FR" sz="1400" b="1" i="1" dirty="0">
                <a:latin typeface="Arial" charset="0"/>
                <a:cs typeface="Arial" charset="0"/>
              </a:rPr>
              <a:t>Pulsion</a:t>
            </a:r>
            <a:r>
              <a:rPr lang="fr-FR" sz="1400" dirty="0">
                <a:latin typeface="Arial" charset="0"/>
                <a:cs typeface="Arial" charset="0"/>
              </a:rPr>
              <a:t> : </a:t>
            </a:r>
            <a:r>
              <a:rPr lang="fr-FR" sz="1400" i="1" dirty="0"/>
              <a:t>(Psychologie)</a:t>
            </a:r>
            <a:r>
              <a:rPr lang="fr-FR" sz="1400" dirty="0"/>
              <a:t> </a:t>
            </a:r>
            <a:r>
              <a:rPr lang="fr-FR" sz="1400" dirty="0">
                <a:hlinkClick r:id="rId4" tooltip="force"/>
              </a:rPr>
              <a:t>Force</a:t>
            </a:r>
            <a:r>
              <a:rPr lang="fr-FR" sz="1400" dirty="0"/>
              <a:t> </a:t>
            </a:r>
            <a:r>
              <a:rPr lang="fr-FR" sz="1400" dirty="0">
                <a:hlinkClick r:id="rId5" tooltip="psychique"/>
              </a:rPr>
              <a:t>psychique</a:t>
            </a:r>
            <a:r>
              <a:rPr lang="fr-FR" sz="1400" dirty="0"/>
              <a:t> créant des </a:t>
            </a:r>
            <a:r>
              <a:rPr lang="fr-FR" sz="1400" dirty="0">
                <a:hlinkClick r:id="rId6" tooltip="besoin"/>
              </a:rPr>
              <a:t>besoins</a:t>
            </a:r>
            <a:r>
              <a:rPr lang="fr-FR" sz="1400" dirty="0"/>
              <a:t> devant être assouvis.</a:t>
            </a:r>
          </a:p>
        </p:txBody>
      </p:sp>
      <p:pic>
        <p:nvPicPr>
          <p:cNvPr id="233477"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92875" y="649370"/>
            <a:ext cx="2571750" cy="363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ZoneTexte 3"/>
          <p:cNvSpPr txBox="1">
            <a:spLocks noChangeArrowheads="1"/>
          </p:cNvSpPr>
          <p:nvPr/>
        </p:nvSpPr>
        <p:spPr bwMode="auto">
          <a:xfrm>
            <a:off x="6492875" y="4247963"/>
            <a:ext cx="257175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latin typeface="Arial" panose="020B0604020202020204" pitchFamily="34" charset="0"/>
              </a:rPr>
              <a:t>Le film « </a:t>
            </a:r>
            <a:r>
              <a:rPr lang="fr-FR" altLang="fr-FR" sz="1200" i="1" dirty="0">
                <a:latin typeface="Arial" panose="020B0604020202020204" pitchFamily="34" charset="0"/>
              </a:rPr>
              <a:t>I comme Icare</a:t>
            </a:r>
            <a:r>
              <a:rPr lang="fr-FR" altLang="fr-FR" sz="1200" dirty="0">
                <a:latin typeface="Arial" panose="020B0604020202020204" pitchFamily="34" charset="0"/>
              </a:rPr>
              <a:t> » présente l’expérience de Milgram, qui explique le mécanisme de soumission à l’autorité. </a:t>
            </a:r>
            <a:r>
              <a:rPr lang="fr-FR" altLang="fr-FR" sz="1000" dirty="0">
                <a:latin typeface="Arial" panose="020B0604020202020204" pitchFamily="34" charset="0"/>
              </a:rPr>
              <a:t>Source : </a:t>
            </a:r>
            <a:r>
              <a:rPr lang="fr-FR" altLang="fr-FR" sz="1000" dirty="0">
                <a:latin typeface="Arial" panose="020B0604020202020204" pitchFamily="34" charset="0"/>
                <a:hlinkClick r:id="rId8"/>
              </a:rPr>
              <a:t>http://www.psychologie-sociale.com/index.php?option=com_content&amp;task=view&amp;id=60&amp;Itemid=2</a:t>
            </a:r>
            <a:r>
              <a:rPr lang="fr-FR" altLang="fr-FR" sz="1000" dirty="0">
                <a:latin typeface="Arial" panose="020B0604020202020204" pitchFamily="34" charset="0"/>
              </a:rPr>
              <a:t> &amp; </a:t>
            </a:r>
            <a:r>
              <a:rPr lang="fr-FR" altLang="fr-FR" sz="1000" dirty="0">
                <a:latin typeface="Arial" panose="020B0604020202020204" pitchFamily="34" charset="0"/>
                <a:hlinkClick r:id="rId9"/>
              </a:rPr>
              <a:t>http://fr.wikipedia.org/wiki/Exp%C3%A9rience_de_Milgram</a:t>
            </a:r>
            <a:r>
              <a:rPr lang="fr-FR" altLang="fr-FR" sz="1000" dirty="0">
                <a:latin typeface="Arial" panose="020B0604020202020204" pitchFamily="34" charset="0"/>
              </a:rPr>
              <a:t> </a:t>
            </a:r>
          </a:p>
        </p:txBody>
      </p:sp>
      <p:sp>
        <p:nvSpPr>
          <p:cNvPr id="2" name="ZoneTexte 1"/>
          <p:cNvSpPr txBox="1"/>
          <p:nvPr/>
        </p:nvSpPr>
        <p:spPr>
          <a:xfrm>
            <a:off x="179390" y="5849751"/>
            <a:ext cx="8885237" cy="738664"/>
          </a:xfrm>
          <a:prstGeom prst="rect">
            <a:avLst/>
          </a:prstGeom>
          <a:noFill/>
        </p:spPr>
        <p:txBody>
          <a:bodyPr wrap="square" rtlCol="0">
            <a:spAutoFit/>
          </a:bodyPr>
          <a:lstStyle/>
          <a:p>
            <a:r>
              <a:rPr lang="fr-FR" sz="1400" b="1" i="1" dirty="0"/>
              <a:t>Questionnement</a:t>
            </a:r>
            <a:r>
              <a:rPr lang="fr-FR" sz="1400" dirty="0"/>
              <a:t> : a) Fait de poser un ensemble de </a:t>
            </a:r>
            <a:r>
              <a:rPr lang="fr-FR" sz="1400" u="sng" dirty="0">
                <a:hlinkClick r:id="rId10"/>
              </a:rPr>
              <a:t>questions</a:t>
            </a:r>
            <a:r>
              <a:rPr lang="fr-FR" sz="1400" dirty="0"/>
              <a:t> sur un problème. b) Fait d'être interpellé par quelque chose qui pose problème. c) </a:t>
            </a:r>
            <a:r>
              <a:rPr lang="fr-FR" sz="1400" dirty="0">
                <a:hlinkClick r:id="rId11" tooltip="fait"/>
              </a:rPr>
              <a:t>Fait</a:t>
            </a:r>
            <a:r>
              <a:rPr lang="fr-FR" sz="1400" dirty="0"/>
              <a:t> de </a:t>
            </a:r>
            <a:r>
              <a:rPr lang="fr-FR" sz="1400" dirty="0">
                <a:hlinkClick r:id="rId12" tooltip="poser"/>
              </a:rPr>
              <a:t>poser</a:t>
            </a:r>
            <a:r>
              <a:rPr lang="fr-FR" sz="1400" dirty="0"/>
              <a:t> un </a:t>
            </a:r>
            <a:r>
              <a:rPr lang="fr-FR" sz="1400" dirty="0">
                <a:hlinkClick r:id="rId13" tooltip="ensemble"/>
              </a:rPr>
              <a:t>ensemble</a:t>
            </a:r>
            <a:r>
              <a:rPr lang="fr-FR" sz="1400" dirty="0"/>
              <a:t> de </a:t>
            </a:r>
            <a:r>
              <a:rPr lang="fr-FR" sz="1400" dirty="0">
                <a:hlinkClick r:id="rId14" tooltip="question"/>
              </a:rPr>
              <a:t>questions</a:t>
            </a:r>
            <a:r>
              <a:rPr lang="fr-FR" sz="1400" dirty="0"/>
              <a:t> ; ensemble de questions.</a:t>
            </a:r>
            <a:r>
              <a:rPr lang="fr-FR" sz="1400" i="1" dirty="0">
                <a:solidFill>
                  <a:schemeClr val="accent3">
                    <a:lumMod val="50000"/>
                  </a:schemeClr>
                </a:solidFill>
              </a:rPr>
              <a:t> Les grands corrompus, les dicteurs sont incapables d’avoir un questionnement par rapport à leurs propres actes.</a:t>
            </a:r>
            <a:endParaRPr lang="fr-FR" sz="1400"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
          <p:cNvSpPr>
            <a:spLocks noChangeArrowheads="1"/>
          </p:cNvSpPr>
          <p:nvPr/>
        </p:nvSpPr>
        <p:spPr bwMode="auto">
          <a:xfrm>
            <a:off x="39243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4499" name="Espace réservé du numéro de diapositive 2"/>
          <p:cNvSpPr>
            <a:spLocks noGrp="1"/>
          </p:cNvSpPr>
          <p:nvPr>
            <p:ph type="sldNum" sz="quarter" idx="12"/>
          </p:nvPr>
        </p:nvSpPr>
        <p:spPr bwMode="auto">
          <a:xfrm>
            <a:off x="81629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7C2233F-D5E6-44CA-8389-6228F5F99744}" type="slidenum">
              <a:rPr lang="fr-FR" altLang="fr-FR" sz="1200" smtClean="0">
                <a:solidFill>
                  <a:srgbClr val="898989"/>
                </a:solidFill>
              </a:rPr>
              <a:pPr>
                <a:spcBef>
                  <a:spcPct val="0"/>
                </a:spcBef>
                <a:buFontTx/>
                <a:buNone/>
              </a:pPr>
              <a:t>282</a:t>
            </a:fld>
            <a:endParaRPr lang="fr-FR" altLang="fr-FR" sz="1200">
              <a:solidFill>
                <a:srgbClr val="898989"/>
              </a:solidFill>
            </a:endParaRPr>
          </a:p>
        </p:txBody>
      </p:sp>
      <p:sp>
        <p:nvSpPr>
          <p:cNvPr id="5" name="Text Box 4"/>
          <p:cNvSpPr txBox="1">
            <a:spLocks noChangeArrowheads="1"/>
          </p:cNvSpPr>
          <p:nvPr/>
        </p:nvSpPr>
        <p:spPr bwMode="auto">
          <a:xfrm>
            <a:off x="107950" y="138114"/>
            <a:ext cx="8928100" cy="640175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Racket</a:t>
            </a:r>
            <a:r>
              <a:rPr lang="fr-FR" sz="1400" dirty="0"/>
              <a:t> : Forme de </a:t>
            </a:r>
            <a:r>
              <a:rPr lang="fr-FR" sz="1400" dirty="0">
                <a:hlinkClick r:id="rId2" tooltip="chantage"/>
              </a:rPr>
              <a:t>chantage</a:t>
            </a:r>
            <a:r>
              <a:rPr lang="fr-FR" sz="1400" dirty="0"/>
              <a:t> de </a:t>
            </a:r>
            <a:r>
              <a:rPr lang="fr-FR" sz="1400" dirty="0">
                <a:hlinkClick r:id="rId3" tooltip="proximité"/>
              </a:rPr>
              <a:t>proximité</a:t>
            </a:r>
            <a:r>
              <a:rPr lang="fr-FR" sz="1400" dirty="0"/>
              <a:t>, avec </a:t>
            </a:r>
            <a:r>
              <a:rPr lang="fr-FR" sz="1400" dirty="0">
                <a:hlinkClick r:id="rId4" tooltip="menace"/>
              </a:rPr>
              <a:t>menaces</a:t>
            </a:r>
            <a:r>
              <a:rPr lang="fr-FR" sz="1400" dirty="0"/>
              <a:t> de </a:t>
            </a:r>
            <a:r>
              <a:rPr lang="fr-FR" sz="1400" dirty="0">
                <a:hlinkClick r:id="rId5" tooltip="violence"/>
              </a:rPr>
              <a:t>violence</a:t>
            </a:r>
            <a:r>
              <a:rPr lang="fr-FR" sz="1400" dirty="0"/>
              <a:t> dans le but d’</a:t>
            </a:r>
            <a:r>
              <a:rPr lang="fr-FR" sz="1400" dirty="0">
                <a:hlinkClick r:id="rId6" tooltip="extorquer"/>
              </a:rPr>
              <a:t>extorquer</a:t>
            </a:r>
            <a:r>
              <a:rPr lang="fr-FR" sz="1400" dirty="0"/>
              <a:t> de l’</a:t>
            </a:r>
            <a:r>
              <a:rPr lang="fr-FR" sz="1400" dirty="0">
                <a:hlinkClick r:id="rId7" tooltip="argent"/>
              </a:rPr>
              <a:t>argent</a:t>
            </a:r>
            <a:r>
              <a:rPr lang="fr-FR" sz="1400" dirty="0"/>
              <a:t>, des </a:t>
            </a:r>
            <a:r>
              <a:rPr lang="fr-FR" sz="1400" dirty="0">
                <a:hlinkClick r:id="rId8" tooltip="objet"/>
              </a:rPr>
              <a:t>objets</a:t>
            </a:r>
            <a:r>
              <a:rPr lang="fr-FR" sz="1400" dirty="0"/>
              <a:t> ou des </a:t>
            </a:r>
            <a:r>
              <a:rPr lang="fr-FR" sz="1400" dirty="0">
                <a:hlinkClick r:id="rId9" tooltip="renseignement"/>
              </a:rPr>
              <a:t>renseignements</a:t>
            </a:r>
            <a:r>
              <a:rPr lang="fr-FR" sz="1400" dirty="0"/>
              <a:t>.</a:t>
            </a:r>
          </a:p>
          <a:p>
            <a:pPr algn="just" eaLnBrk="1" hangingPunct="1">
              <a:defRPr/>
            </a:pPr>
            <a:r>
              <a:rPr lang="fr-FR" altLang="fr-FR" sz="1400" b="1" i="1" dirty="0"/>
              <a:t>Raider</a:t>
            </a:r>
            <a:r>
              <a:rPr lang="fr-FR" altLang="fr-FR" sz="1400" dirty="0"/>
              <a:t> : </a:t>
            </a:r>
            <a:r>
              <a:rPr lang="fr-FR" altLang="fr-FR" sz="1400" i="1" dirty="0"/>
              <a:t>(Finance)</a:t>
            </a:r>
            <a:r>
              <a:rPr lang="fr-FR" altLang="fr-FR" sz="1400" dirty="0"/>
              <a:t> </a:t>
            </a:r>
            <a:r>
              <a:rPr lang="fr-FR" altLang="fr-FR" sz="1400" dirty="0">
                <a:hlinkClick r:id="rId10" tooltip="financier"/>
              </a:rPr>
              <a:t>Financier</a:t>
            </a:r>
            <a:r>
              <a:rPr lang="fr-FR" altLang="fr-FR" sz="1400" dirty="0"/>
              <a:t>, </a:t>
            </a:r>
            <a:r>
              <a:rPr lang="fr-FR" altLang="fr-FR" sz="1400" dirty="0">
                <a:hlinkClick r:id="rId11" tooltip="banquier"/>
              </a:rPr>
              <a:t>banquier</a:t>
            </a:r>
            <a:r>
              <a:rPr lang="fr-FR" altLang="fr-FR" sz="1400" dirty="0"/>
              <a:t> d’affaire qui cherche à prendre le contrôle d'une </a:t>
            </a:r>
            <a:r>
              <a:rPr lang="fr-FR" altLang="fr-FR" sz="1400" dirty="0">
                <a:hlinkClick r:id="rId12" tooltip="société"/>
              </a:rPr>
              <a:t>société</a:t>
            </a:r>
            <a:r>
              <a:rPr lang="fr-FR" altLang="fr-FR" sz="1400" dirty="0"/>
              <a:t> </a:t>
            </a:r>
            <a:r>
              <a:rPr lang="fr-FR" altLang="fr-FR" sz="1400" dirty="0">
                <a:hlinkClick r:id="rId13" tooltip="coté"/>
              </a:rPr>
              <a:t>cotée</a:t>
            </a:r>
            <a:r>
              <a:rPr lang="fr-FR" altLang="fr-FR" sz="1400" dirty="0"/>
              <a:t> avec une </a:t>
            </a:r>
            <a:r>
              <a:rPr lang="fr-FR" altLang="fr-FR" sz="1400" dirty="0">
                <a:hlinkClick r:id="rId14" tooltip="offre publique d’achat"/>
              </a:rPr>
              <a:t>offre publique d’achat</a:t>
            </a:r>
            <a:r>
              <a:rPr lang="fr-FR" altLang="fr-FR" sz="1400" dirty="0"/>
              <a:t> </a:t>
            </a:r>
            <a:r>
              <a:rPr lang="fr-FR" altLang="fr-FR" sz="1400" dirty="0">
                <a:hlinkClick r:id="rId15" tooltip="inamical"/>
              </a:rPr>
              <a:t>inamicale</a:t>
            </a:r>
            <a:r>
              <a:rPr lang="fr-FR" altLang="fr-FR" sz="1400" dirty="0"/>
              <a:t>.</a:t>
            </a:r>
          </a:p>
          <a:p>
            <a:pPr algn="just" eaLnBrk="1" hangingPunct="1">
              <a:defRPr/>
            </a:pPr>
            <a:r>
              <a:rPr lang="fr-FR" sz="1400" b="1" i="1" dirty="0">
                <a:latin typeface="Arial" charset="0"/>
                <a:cs typeface="Arial" charset="0"/>
              </a:rPr>
              <a:t>Raison</a:t>
            </a:r>
            <a:r>
              <a:rPr lang="fr-FR" sz="1400" dirty="0">
                <a:latin typeface="Arial" charset="0"/>
                <a:cs typeface="Arial" charset="0"/>
              </a:rPr>
              <a:t> : a) </a:t>
            </a:r>
            <a:r>
              <a:rPr lang="fr-FR" sz="1400" dirty="0">
                <a:hlinkClick r:id="rId16" tooltip="faculté"/>
              </a:rPr>
              <a:t>Faculté</a:t>
            </a:r>
            <a:r>
              <a:rPr lang="fr-FR" sz="1400" dirty="0"/>
              <a:t> </a:t>
            </a:r>
            <a:r>
              <a:rPr lang="fr-FR" sz="1400" dirty="0">
                <a:hlinkClick r:id="rId17" tooltip="intellectuel"/>
              </a:rPr>
              <a:t>intellectuelle</a:t>
            </a:r>
            <a:r>
              <a:rPr lang="fr-FR" sz="1400" dirty="0"/>
              <a:t> par laquelle l’</a:t>
            </a:r>
            <a:r>
              <a:rPr lang="fr-FR" sz="1400" dirty="0">
                <a:hlinkClick r:id="rId18" tooltip="homme"/>
              </a:rPr>
              <a:t>homme</a:t>
            </a:r>
            <a:r>
              <a:rPr lang="fr-FR" sz="1400" dirty="0"/>
              <a:t> </a:t>
            </a:r>
            <a:r>
              <a:rPr lang="fr-FR" sz="1400" dirty="0">
                <a:hlinkClick r:id="rId19" tooltip="connaître"/>
              </a:rPr>
              <a:t>connaît</a:t>
            </a:r>
            <a:r>
              <a:rPr lang="fr-FR" sz="1400" dirty="0"/>
              <a:t>, </a:t>
            </a:r>
            <a:r>
              <a:rPr lang="fr-FR" sz="1400" dirty="0">
                <a:hlinkClick r:id="rId20" tooltip="juge"/>
              </a:rPr>
              <a:t>juge</a:t>
            </a:r>
            <a:r>
              <a:rPr lang="fr-FR" sz="1400" dirty="0"/>
              <a:t> et se </a:t>
            </a:r>
            <a:r>
              <a:rPr lang="fr-FR" sz="1400" dirty="0">
                <a:hlinkClick r:id="rId21" tooltip="conduit"/>
              </a:rPr>
              <a:t>conduit</a:t>
            </a:r>
            <a:r>
              <a:rPr lang="fr-FR" sz="1400" dirty="0"/>
              <a:t>. b) </a:t>
            </a:r>
            <a:r>
              <a:rPr lang="fr-FR" sz="1400" dirty="0">
                <a:hlinkClick r:id="rId16" tooltip="faculté"/>
              </a:rPr>
              <a:t>Faculté</a:t>
            </a:r>
            <a:r>
              <a:rPr lang="fr-FR" sz="1400" dirty="0"/>
              <a:t> de </a:t>
            </a:r>
            <a:r>
              <a:rPr lang="fr-FR" sz="1400" dirty="0">
                <a:hlinkClick r:id="rId22" tooltip="raisonner"/>
              </a:rPr>
              <a:t>raisonner</a:t>
            </a:r>
            <a:r>
              <a:rPr lang="fr-FR" sz="1400" dirty="0"/>
              <a:t>, d’</a:t>
            </a:r>
            <a:r>
              <a:rPr lang="fr-FR" sz="1400" dirty="0">
                <a:hlinkClick r:id="rId23" tooltip="établir"/>
              </a:rPr>
              <a:t>établir</a:t>
            </a:r>
            <a:r>
              <a:rPr lang="fr-FR" sz="1400" dirty="0"/>
              <a:t> des </a:t>
            </a:r>
            <a:r>
              <a:rPr lang="fr-FR" sz="1400" dirty="0">
                <a:hlinkClick r:id="rId24" tooltip="démonstration"/>
              </a:rPr>
              <a:t>démonstrations</a:t>
            </a:r>
            <a:r>
              <a:rPr lang="fr-FR" sz="1400" dirty="0"/>
              <a:t>, d’</a:t>
            </a:r>
            <a:r>
              <a:rPr lang="fr-FR" sz="1400" dirty="0">
                <a:hlinkClick r:id="rId25" tooltip="administrer"/>
              </a:rPr>
              <a:t>administrer</a:t>
            </a:r>
            <a:r>
              <a:rPr lang="fr-FR" sz="1400" dirty="0"/>
              <a:t> des </a:t>
            </a:r>
            <a:r>
              <a:rPr lang="fr-FR" sz="1400" dirty="0">
                <a:hlinkClick r:id="rId26" tooltip="preuve"/>
              </a:rPr>
              <a:t>preuves</a:t>
            </a:r>
            <a:r>
              <a:rPr lang="fr-FR" sz="1400" dirty="0"/>
              <a:t>. c) Le </a:t>
            </a:r>
            <a:r>
              <a:rPr lang="fr-FR" sz="1400" dirty="0">
                <a:hlinkClick r:id="rId27" tooltip="bon sens"/>
              </a:rPr>
              <a:t>bon sens</a:t>
            </a:r>
            <a:r>
              <a:rPr lang="fr-FR" sz="1400" dirty="0"/>
              <a:t>, le bon </a:t>
            </a:r>
            <a:r>
              <a:rPr lang="fr-FR" sz="1400" dirty="0">
                <a:hlinkClick r:id="rId28" tooltip="usage"/>
              </a:rPr>
              <a:t>usage</a:t>
            </a:r>
            <a:r>
              <a:rPr lang="fr-FR" sz="1400" dirty="0"/>
              <a:t> de la </a:t>
            </a:r>
            <a:r>
              <a:rPr lang="fr-FR" sz="1400" b="1" dirty="0"/>
              <a:t>raison</a:t>
            </a:r>
            <a:r>
              <a:rPr lang="fr-FR" sz="1400" dirty="0"/>
              <a:t>, la </a:t>
            </a:r>
            <a:r>
              <a:rPr lang="fr-FR" sz="1400" dirty="0">
                <a:hlinkClick r:id="rId29" tooltip="sagesse"/>
              </a:rPr>
              <a:t>sagesse</a:t>
            </a:r>
            <a:r>
              <a:rPr lang="fr-FR" sz="1400" dirty="0"/>
              <a:t>, la </a:t>
            </a:r>
            <a:r>
              <a:rPr lang="fr-FR" sz="1400" dirty="0">
                <a:hlinkClick r:id="rId30" tooltip="justesse"/>
              </a:rPr>
              <a:t>justesse</a:t>
            </a:r>
            <a:r>
              <a:rPr lang="fr-FR" sz="1400" dirty="0"/>
              <a:t> d’</a:t>
            </a:r>
            <a:r>
              <a:rPr lang="fr-FR" sz="1400" dirty="0">
                <a:hlinkClick r:id="rId31" tooltip="esprit"/>
              </a:rPr>
              <a:t>esprit</a:t>
            </a:r>
            <a:r>
              <a:rPr lang="fr-FR" sz="1400" dirty="0"/>
              <a:t>.</a:t>
            </a:r>
          </a:p>
          <a:p>
            <a:pPr algn="just" eaLnBrk="1" hangingPunct="1">
              <a:defRPr/>
            </a:pPr>
            <a:r>
              <a:rPr lang="fr-FR" sz="1400" b="1" i="1" dirty="0"/>
              <a:t>Raison d’état </a:t>
            </a:r>
            <a:r>
              <a:rPr lang="fr-FR" sz="1400" dirty="0"/>
              <a:t>: a) </a:t>
            </a:r>
            <a:r>
              <a:rPr lang="fr-FR" sz="1400" dirty="0">
                <a:hlinkClick r:id="rId32" tooltip="principe"/>
              </a:rPr>
              <a:t>Principe</a:t>
            </a:r>
            <a:r>
              <a:rPr lang="fr-FR" sz="1400" dirty="0"/>
              <a:t> en vertu duquel l’</a:t>
            </a:r>
            <a:r>
              <a:rPr lang="fr-FR" sz="1400" dirty="0">
                <a:hlinkClick r:id="rId33" tooltip="intérêt"/>
              </a:rPr>
              <a:t>intérêt</a:t>
            </a:r>
            <a:r>
              <a:rPr lang="fr-FR" sz="1400" dirty="0"/>
              <a:t> de l’</a:t>
            </a:r>
            <a:r>
              <a:rPr lang="fr-FR" sz="1400" dirty="0">
                <a:hlinkClick r:id="rId34" tooltip="État"/>
              </a:rPr>
              <a:t>État</a:t>
            </a:r>
            <a:r>
              <a:rPr lang="fr-FR" sz="1400" dirty="0"/>
              <a:t> </a:t>
            </a:r>
            <a:r>
              <a:rPr lang="fr-FR" sz="1400" dirty="0">
                <a:hlinkClick r:id="rId35" tooltip="primer"/>
              </a:rPr>
              <a:t>prime</a:t>
            </a:r>
            <a:r>
              <a:rPr lang="fr-FR" sz="1400" dirty="0"/>
              <a:t> toutes les autres </a:t>
            </a:r>
            <a:r>
              <a:rPr lang="fr-FR" sz="1400" dirty="0">
                <a:hlinkClick r:id="rId36" tooltip="considération"/>
              </a:rPr>
              <a:t>considérations</a:t>
            </a:r>
            <a:r>
              <a:rPr lang="fr-FR" sz="1400" dirty="0"/>
              <a:t>, y compris celles du </a:t>
            </a:r>
            <a:r>
              <a:rPr lang="fr-FR" sz="1400" dirty="0">
                <a:hlinkClick r:id="rId37" tooltip="droit"/>
              </a:rPr>
              <a:t>droit</a:t>
            </a:r>
            <a:r>
              <a:rPr lang="fr-FR" sz="1400" dirty="0"/>
              <a:t> ou de la </a:t>
            </a:r>
            <a:r>
              <a:rPr lang="fr-FR" sz="1400" dirty="0">
                <a:hlinkClick r:id="rId38" tooltip="morale"/>
              </a:rPr>
              <a:t>morale</a:t>
            </a:r>
            <a:r>
              <a:rPr lang="fr-FR" sz="1400" dirty="0"/>
              <a:t>. b) raison d'État le principe au nom duquel un État s'autorise à violer le droit au nom d'un critère supérieur.</a:t>
            </a:r>
            <a:r>
              <a:rPr lang="fr-FR" sz="1400" dirty="0">
                <a:solidFill>
                  <a:schemeClr val="accent3">
                    <a:lumMod val="50000"/>
                  </a:schemeClr>
                </a:solidFill>
              </a:rPr>
              <a:t> </a:t>
            </a:r>
            <a:r>
              <a:rPr lang="fr-FR" sz="1400" i="1" dirty="0">
                <a:solidFill>
                  <a:schemeClr val="accent3">
                    <a:lumMod val="50000"/>
                  </a:schemeClr>
                </a:solidFill>
              </a:rPr>
              <a:t>Au nom de cette raison, on peut étouffer des scandales financiers, militaires …</a:t>
            </a:r>
            <a:endParaRPr lang="fr-FR" sz="1400" i="1" dirty="0"/>
          </a:p>
          <a:p>
            <a:pPr algn="just" eaLnBrk="1" hangingPunct="1">
              <a:defRPr/>
            </a:pPr>
            <a:r>
              <a:rPr lang="fr-FR" sz="1400" b="1" i="1" dirty="0"/>
              <a:t>Réchauffement climatique</a:t>
            </a:r>
            <a:r>
              <a:rPr lang="fr-FR" sz="1400" i="1" dirty="0"/>
              <a:t>, </a:t>
            </a:r>
            <a:r>
              <a:rPr lang="fr-FR" sz="1400" b="1" i="1" dirty="0"/>
              <a:t>réchauffement planétaire</a:t>
            </a:r>
            <a:r>
              <a:rPr lang="fr-FR" sz="1400" i="1" dirty="0"/>
              <a:t> ou </a:t>
            </a:r>
            <a:r>
              <a:rPr lang="fr-FR" sz="1400" b="1" i="1" dirty="0"/>
              <a:t>réchauffement global</a:t>
            </a:r>
            <a:r>
              <a:rPr lang="fr-FR" sz="1400" i="1" dirty="0"/>
              <a:t> </a:t>
            </a:r>
            <a:r>
              <a:rPr lang="fr-FR" sz="1400" dirty="0"/>
              <a:t>: phénomène d'augmentation de la </a:t>
            </a:r>
            <a:r>
              <a:rPr lang="fr-FR" sz="1400" dirty="0">
                <a:hlinkClick r:id="rId39" tooltip="Température"/>
              </a:rPr>
              <a:t>température</a:t>
            </a:r>
            <a:r>
              <a:rPr lang="fr-FR" sz="1400" dirty="0"/>
              <a:t> moyenne des </a:t>
            </a:r>
            <a:r>
              <a:rPr lang="fr-FR" sz="1400" dirty="0">
                <a:hlinkClick r:id="rId40" tooltip="Océan"/>
              </a:rPr>
              <a:t>océans</a:t>
            </a:r>
            <a:r>
              <a:rPr lang="fr-FR" sz="1400" dirty="0"/>
              <a:t> et de l'</a:t>
            </a:r>
            <a:r>
              <a:rPr lang="fr-FR" sz="1400" dirty="0">
                <a:hlinkClick r:id="rId41" tooltip="Atmosphère terrestre"/>
              </a:rPr>
              <a:t>atmosphère terrestre</a:t>
            </a:r>
            <a:r>
              <a:rPr lang="fr-FR" sz="1400" dirty="0"/>
              <a:t>, mesuré à l'échelle </a:t>
            </a:r>
            <a:r>
              <a:rPr lang="fr-FR" sz="1400" dirty="0">
                <a:hlinkClick r:id="rId42" tooltip="Monde (univers)"/>
              </a:rPr>
              <a:t>mondiale</a:t>
            </a:r>
            <a:r>
              <a:rPr lang="fr-FR" sz="1400" dirty="0"/>
              <a:t> sur plusieurs décennies, et qui traduit une augmentation de la quantité de chaleur de la surface terrestre. Dans son acception commune, ce terme est appliqué à une tendance au </a:t>
            </a:r>
            <a:r>
              <a:rPr lang="fr-FR" sz="1400" dirty="0">
                <a:hlinkClick r:id="rId43" tooltip="Changement climatique"/>
              </a:rPr>
              <a:t>réchauffement global</a:t>
            </a:r>
            <a:r>
              <a:rPr lang="fr-FR" sz="1400" dirty="0"/>
              <a:t> observé depuis le début du </a:t>
            </a:r>
            <a:r>
              <a:rPr lang="fr-FR" sz="1400" cap="small" dirty="0" err="1">
                <a:hlinkClick r:id="rId44" tooltip="XXe siècle"/>
              </a:rPr>
              <a:t>xx</a:t>
            </a:r>
            <a:r>
              <a:rPr lang="fr-FR" sz="1400" baseline="30000" dirty="0" err="1">
                <a:hlinkClick r:id="rId44" tooltip="XXe siècle"/>
              </a:rPr>
              <a:t>e</a:t>
            </a:r>
            <a:r>
              <a:rPr lang="fr-FR" sz="1400" dirty="0">
                <a:hlinkClick r:id="rId44" tooltip="XXe siècle"/>
              </a:rPr>
              <a:t> siècle</a:t>
            </a:r>
            <a:r>
              <a:rPr lang="fr-FR" sz="1400" dirty="0"/>
              <a:t>. En </a:t>
            </a:r>
            <a:r>
              <a:rPr lang="fr-FR" sz="1400" dirty="0">
                <a:hlinkClick r:id="rId45" tooltip="1988"/>
              </a:rPr>
              <a:t>1988</a:t>
            </a:r>
            <a:r>
              <a:rPr lang="fr-FR" sz="1400" dirty="0"/>
              <a:t>, l'</a:t>
            </a:r>
            <a:r>
              <a:rPr lang="fr-FR" sz="1400" dirty="0">
                <a:hlinkClick r:id="rId46" tooltip="ONU"/>
              </a:rPr>
              <a:t>ONU</a:t>
            </a:r>
            <a:r>
              <a:rPr lang="fr-FR" sz="1400" dirty="0"/>
              <a:t> crée le </a:t>
            </a:r>
            <a:r>
              <a:rPr lang="fr-FR" sz="1400" dirty="0">
                <a:hlinkClick r:id="rId47" tooltip="Groupe d'experts intergouvernemental sur l'évolution du climat"/>
              </a:rPr>
              <a:t>groupe d'experts intergouvernemental sur l'évolution du climat</a:t>
            </a:r>
            <a:r>
              <a:rPr lang="fr-FR" sz="1400" dirty="0"/>
              <a:t> (GIEC) chargé de faire une synthèse des études scientifiques sur cette question. Dans son dernier et </a:t>
            </a:r>
            <a:r>
              <a:rPr lang="fr-FR" sz="1400" dirty="0">
                <a:hlinkClick r:id="rId47" tooltip="Groupe d'experts intergouvernemental sur l'évolution du climat"/>
              </a:rPr>
              <a:t>quatrième rapport</a:t>
            </a:r>
            <a:r>
              <a:rPr lang="fr-FR" sz="1400" dirty="0"/>
              <a:t>, auquel ont participé plus de 2 500 scientifiques de 130 pays</a:t>
            </a:r>
            <a:r>
              <a:rPr lang="fr-FR" sz="1400" baseline="30000" dirty="0">
                <a:hlinkClick r:id="rId48"/>
              </a:rPr>
              <a:t>1</a:t>
            </a:r>
            <a:r>
              <a:rPr lang="fr-FR" sz="1400" dirty="0"/>
              <a:t>, le GIEC affirme que le réchauffement climatique depuis 1950 est </a:t>
            </a:r>
            <a:r>
              <a:rPr lang="fr-FR" sz="1400" i="1" dirty="0"/>
              <a:t>très probablement </a:t>
            </a:r>
            <a:r>
              <a:rPr lang="fr-FR" sz="1400" baseline="30000" dirty="0">
                <a:hlinkClick r:id="rId48"/>
              </a:rPr>
              <a:t>c 1</a:t>
            </a:r>
            <a:r>
              <a:rPr lang="fr-FR" sz="1400" dirty="0"/>
              <a:t> dû à l'augmentation des gaz à effet de serre d'origine </a:t>
            </a:r>
            <a:r>
              <a:rPr lang="fr-FR" sz="1400" i="1" dirty="0"/>
              <a:t>anthropique</a:t>
            </a:r>
            <a:r>
              <a:rPr lang="fr-FR" sz="1400" dirty="0"/>
              <a:t> [c’est-à-dire </a:t>
            </a:r>
            <a:r>
              <a:rPr lang="fr-FR" sz="1400" i="1" dirty="0"/>
              <a:t>humaine</a:t>
            </a:r>
            <a:r>
              <a:rPr lang="fr-FR" sz="1400" dirty="0"/>
              <a:t>]. Citation : </a:t>
            </a:r>
            <a:r>
              <a:rPr lang="fr-FR" sz="1400" i="1" dirty="0"/>
              <a:t>« Le changement climatique peut indirectement augmenter les risques de conflits violents comme les guerres civiles ou les affrontements intergroupes, en amplifiant des déterminants biens connus de ces conflits, comme la pauvreté et les chocs économiques. L'appât du gain serait-il plus fort ? »  </a:t>
            </a:r>
            <a:r>
              <a:rPr lang="fr-FR" sz="1200" dirty="0"/>
              <a:t>(Source : ARTE, </a:t>
            </a:r>
            <a:r>
              <a:rPr lang="fr-FR" sz="1200" dirty="0">
                <a:hlinkClick r:id="rId49"/>
              </a:rPr>
              <a:t>http://future.arte.tv/fr/climat-comment-faire-descendre-la-fievre</a:t>
            </a:r>
            <a:r>
              <a:rPr lang="fr-FR" sz="1200" dirty="0"/>
              <a:t>). </a:t>
            </a:r>
            <a:r>
              <a:rPr lang="fr-FR" sz="1200" i="1" dirty="0"/>
              <a:t>Le changement climatique est fait de la main de l’homme. On peut donc lui trouver des remèdes si on met de côté les égoïsmes et l’appât du gain.</a:t>
            </a:r>
            <a:endParaRPr lang="fr-FR" sz="1200" i="1" dirty="0">
              <a:latin typeface="Arial" charset="0"/>
              <a:cs typeface="Arial" charset="0"/>
            </a:endParaRPr>
          </a:p>
          <a:p>
            <a:pPr algn="just" eaLnBrk="1" hangingPunct="1">
              <a:defRPr/>
            </a:pPr>
            <a:r>
              <a:rPr lang="fr-FR" sz="1400" b="1" i="1" dirty="0">
                <a:latin typeface="Arial" charset="0"/>
                <a:cs typeface="Arial" charset="0"/>
              </a:rPr>
              <a:t>Reconnaissance</a:t>
            </a:r>
            <a:r>
              <a:rPr lang="fr-FR" sz="1400" dirty="0">
                <a:latin typeface="Arial" charset="0"/>
                <a:cs typeface="Arial" charset="0"/>
              </a:rPr>
              <a:t> : </a:t>
            </a:r>
            <a:r>
              <a:rPr lang="fr-FR" sz="1400" dirty="0">
                <a:hlinkClick r:id="rId50" tooltip="gratitude"/>
              </a:rPr>
              <a:t>Gratitude</a:t>
            </a:r>
            <a:r>
              <a:rPr lang="fr-FR" sz="1400" dirty="0"/>
              <a:t>, </a:t>
            </a:r>
            <a:r>
              <a:rPr lang="fr-FR" sz="1400" dirty="0">
                <a:hlinkClick r:id="rId51" tooltip="souvenir"/>
              </a:rPr>
              <a:t>souvenir</a:t>
            </a:r>
            <a:r>
              <a:rPr lang="fr-FR" sz="1400" dirty="0"/>
              <a:t> des </a:t>
            </a:r>
            <a:r>
              <a:rPr lang="fr-FR" sz="1400" dirty="0">
                <a:hlinkClick r:id="rId52" tooltip="bienfait"/>
              </a:rPr>
              <a:t>bienfaits</a:t>
            </a:r>
            <a:r>
              <a:rPr lang="fr-FR" sz="1400" dirty="0"/>
              <a:t> </a:t>
            </a:r>
            <a:r>
              <a:rPr lang="fr-FR" sz="1400" dirty="0">
                <a:hlinkClick r:id="rId53" tooltip="reçu"/>
              </a:rPr>
              <a:t>reçus</a:t>
            </a:r>
            <a:r>
              <a:rPr lang="fr-FR" sz="1400" dirty="0"/>
              <a:t>. Les « corrompus » n’ont en général peu de </a:t>
            </a:r>
            <a:r>
              <a:rPr lang="fr-FR" sz="1400" i="1" dirty="0"/>
              <a:t>reconnaissance morale</a:t>
            </a:r>
            <a:r>
              <a:rPr lang="fr-FR" sz="1400" dirty="0"/>
              <a:t> pour les bienfaits qu’on leur a accordés. Ce bienfait est souvent perçu, par eux, comme un droit.</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p:cNvSpPr>
            <a:spLocks noChangeArrowheads="1"/>
          </p:cNvSpPr>
          <p:nvPr/>
        </p:nvSpPr>
        <p:spPr bwMode="auto">
          <a:xfrm>
            <a:off x="39243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5523" name="Espace réservé du numéro de diapositive 2"/>
          <p:cNvSpPr>
            <a:spLocks noGrp="1"/>
          </p:cNvSpPr>
          <p:nvPr>
            <p:ph type="sldNum" sz="quarter" idx="12"/>
          </p:nvPr>
        </p:nvSpPr>
        <p:spPr bwMode="auto">
          <a:xfrm>
            <a:off x="81629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F73160-6BD9-47B9-91C4-7E32DCB23481}" type="slidenum">
              <a:rPr lang="fr-FR" altLang="fr-FR" sz="1200" smtClean="0">
                <a:solidFill>
                  <a:srgbClr val="898989"/>
                </a:solidFill>
              </a:rPr>
              <a:pPr>
                <a:spcBef>
                  <a:spcPct val="0"/>
                </a:spcBef>
                <a:buFontTx/>
                <a:buNone/>
              </a:pPr>
              <a:t>283</a:t>
            </a:fld>
            <a:endParaRPr lang="fr-FR" altLang="fr-FR" sz="1200">
              <a:solidFill>
                <a:srgbClr val="898989"/>
              </a:solidFill>
            </a:endParaRPr>
          </a:p>
        </p:txBody>
      </p:sp>
      <p:sp>
        <p:nvSpPr>
          <p:cNvPr id="5" name="Text Box 4"/>
          <p:cNvSpPr txBox="1">
            <a:spLocks noChangeArrowheads="1"/>
          </p:cNvSpPr>
          <p:nvPr/>
        </p:nvSpPr>
        <p:spPr bwMode="auto">
          <a:xfrm>
            <a:off x="107950" y="149226"/>
            <a:ext cx="8928100" cy="3662541"/>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a:defRPr/>
            </a:pPr>
            <a:r>
              <a:rPr lang="fr-FR" sz="1400" b="1" i="1" dirty="0">
                <a:solidFill>
                  <a:schemeClr val="accent3">
                    <a:lumMod val="50000"/>
                  </a:schemeClr>
                </a:solidFill>
              </a:rPr>
              <a:t>Réécriture de l’histoire </a:t>
            </a:r>
            <a:r>
              <a:rPr lang="fr-FR" sz="1400" dirty="0">
                <a:solidFill>
                  <a:schemeClr val="accent3">
                    <a:lumMod val="50000"/>
                  </a:schemeClr>
                </a:solidFill>
              </a:rPr>
              <a:t>ou </a:t>
            </a:r>
            <a:r>
              <a:rPr lang="fr-FR" sz="1400" b="1" i="1" dirty="0">
                <a:solidFill>
                  <a:schemeClr val="accent3">
                    <a:lumMod val="50000"/>
                  </a:schemeClr>
                </a:solidFill>
              </a:rPr>
              <a:t>falsification du passé </a:t>
            </a:r>
            <a:r>
              <a:rPr lang="fr-FR" sz="1400" dirty="0">
                <a:solidFill>
                  <a:schemeClr val="accent3">
                    <a:lumMod val="50000"/>
                  </a:schemeClr>
                </a:solidFill>
              </a:rPr>
              <a:t>: Cette falsification de l’histoire est souvent destinée à apporter une caution « scientifique », en apparence irréfutable, à une idéologie, à une opinion spécieuse, aux projets contestables de guerre, de spoliation de terre, à la justification d’une dictature et un régime de terreur.</a:t>
            </a:r>
          </a:p>
          <a:p>
            <a:pPr algn="just">
              <a:defRPr/>
            </a:pPr>
            <a:r>
              <a:rPr lang="fr-FR" sz="1400" b="1" i="1" dirty="0"/>
              <a:t>Réfugiés climatiques </a:t>
            </a:r>
            <a:r>
              <a:rPr lang="fr-FR" sz="1400" i="1" dirty="0"/>
              <a:t>ou</a:t>
            </a:r>
            <a:r>
              <a:rPr lang="fr-FR" sz="1400" b="1" i="1" dirty="0"/>
              <a:t> écologiques </a:t>
            </a:r>
            <a:r>
              <a:rPr lang="fr-FR" sz="1400" i="1" dirty="0"/>
              <a:t>ou</a:t>
            </a:r>
            <a:r>
              <a:rPr lang="fr-FR" sz="1400" b="1" i="1" dirty="0"/>
              <a:t> </a:t>
            </a:r>
            <a:r>
              <a:rPr lang="fr-FR" sz="1400" b="1" i="1" dirty="0" err="1"/>
              <a:t>écoréfugiés</a:t>
            </a:r>
            <a:r>
              <a:rPr lang="fr-FR" sz="1400" b="1" i="1" dirty="0"/>
              <a:t> </a:t>
            </a:r>
            <a:r>
              <a:rPr lang="fr-FR" sz="1400" dirty="0"/>
              <a:t>: personnes ou groupes qui sont obligées de </a:t>
            </a:r>
            <a:r>
              <a:rPr lang="fr-FR" sz="1400" dirty="0">
                <a:hlinkClick r:id="rId2" tooltip="Migrations humaines"/>
              </a:rPr>
              <a:t>se déplacer</a:t>
            </a:r>
            <a:r>
              <a:rPr lang="fr-FR" sz="1400" dirty="0"/>
              <a:t> - de façon temporaire ou permanente - à cause de la dégradation de leur environnement local ou </a:t>
            </a:r>
            <a:r>
              <a:rPr lang="fr-FR" sz="1400" dirty="0">
                <a:hlinkClick r:id="rId3" tooltip="Biogéographie"/>
              </a:rPr>
              <a:t>biogéographique</a:t>
            </a:r>
            <a:r>
              <a:rPr lang="fr-FR" sz="1400" dirty="0"/>
              <a:t> qui ne leur permet plus de vivre normalement en sécurité et subvenir à leurs </a:t>
            </a:r>
            <a:r>
              <a:rPr lang="fr-FR" sz="1400" dirty="0">
                <a:hlinkClick r:id="rId4" tooltip="Besoin primaire"/>
              </a:rPr>
              <a:t>besoins primaires</a:t>
            </a:r>
            <a:r>
              <a:rPr lang="fr-FR" sz="1400" dirty="0"/>
              <a:t>. Ce sont souvent des </a:t>
            </a:r>
            <a:r>
              <a:rPr lang="fr-FR" sz="1400" dirty="0">
                <a:hlinkClick r:id="rId5" tooltip="Agriculteurs"/>
              </a:rPr>
              <a:t>agriculteurs</a:t>
            </a:r>
            <a:r>
              <a:rPr lang="fr-FR" sz="1400" dirty="0"/>
              <a:t>, mais aussi parfois des </a:t>
            </a:r>
            <a:r>
              <a:rPr lang="fr-FR" sz="1400" dirty="0">
                <a:hlinkClick r:id="rId6" tooltip="Chasseurs-cueilleurs"/>
              </a:rPr>
              <a:t>chasseurs-cueilleurs</a:t>
            </a:r>
            <a:r>
              <a:rPr lang="fr-FR" sz="1400" dirty="0"/>
              <a:t>, des </a:t>
            </a:r>
            <a:r>
              <a:rPr lang="fr-FR" sz="1400" dirty="0">
                <a:hlinkClick r:id="rId7" tooltip="Pêcheur"/>
              </a:rPr>
              <a:t>pêcheurs</a:t>
            </a:r>
            <a:r>
              <a:rPr lang="fr-FR" sz="1400" dirty="0"/>
              <a:t> ou des </a:t>
            </a:r>
            <a:r>
              <a:rPr lang="fr-FR" sz="1400" dirty="0">
                <a:hlinkClick r:id="rId8" tooltip="Éleveur"/>
              </a:rPr>
              <a:t>éleveurs</a:t>
            </a:r>
            <a:r>
              <a:rPr lang="fr-FR" sz="1400" baseline="30000" dirty="0">
                <a:hlinkClick r:id="rId9"/>
              </a:rPr>
              <a:t>2</a:t>
            </a:r>
            <a:r>
              <a:rPr lang="fr-FR" sz="1400" dirty="0"/>
              <a:t> (cela est ou sera le cas des habitants des îles </a:t>
            </a:r>
            <a:r>
              <a:rPr lang="fr-FR" sz="1400" dirty="0">
                <a:hlinkClick r:id="rId10" tooltip="Tuvalu"/>
              </a:rPr>
              <a:t>Tuvalu</a:t>
            </a:r>
            <a:r>
              <a:rPr lang="fr-FR" sz="1400" dirty="0"/>
              <a:t>, de l'</a:t>
            </a:r>
            <a:r>
              <a:rPr lang="fr-FR" sz="1400" dirty="0">
                <a:hlinkClick r:id="rId11" tooltip="Îles Carteret"/>
              </a:rPr>
              <a:t>atoll de Carteret</a:t>
            </a:r>
            <a:r>
              <a:rPr lang="fr-FR" sz="1400" dirty="0"/>
              <a:t>, des Maldives …).</a:t>
            </a:r>
          </a:p>
          <a:p>
            <a:pPr algn="just">
              <a:defRPr/>
            </a:pPr>
            <a:r>
              <a:rPr lang="fr-FR" sz="1400" b="1" i="1" dirty="0"/>
              <a:t>République bananière</a:t>
            </a:r>
            <a:r>
              <a:rPr lang="fr-FR" sz="1400" dirty="0"/>
              <a:t> : à l'origine, un pays peu développé, dont l'industrie repose typiquement sur la seule production de bananes, et dirigé par une petite </a:t>
            </a:r>
            <a:r>
              <a:rPr lang="fr-FR" sz="1400" dirty="0">
                <a:hlinkClick r:id="rId12" tooltip="Ploutocratie"/>
              </a:rPr>
              <a:t>ploutocratie</a:t>
            </a:r>
            <a:r>
              <a:rPr lang="fr-FR" sz="1400" dirty="0"/>
              <a:t> </a:t>
            </a:r>
            <a:r>
              <a:rPr lang="fr-FR" sz="1400" dirty="0">
                <a:hlinkClick r:id="rId13" tooltip="Autoritarisme"/>
              </a:rPr>
              <a:t>autoritaire</a:t>
            </a:r>
            <a:r>
              <a:rPr lang="fr-FR" sz="1400" dirty="0"/>
              <a:t>. Par extension, l'expression est utilisée pour qualifier, de manière polémique ou satirique, toute forme de </a:t>
            </a:r>
            <a:r>
              <a:rPr lang="fr-FR" sz="1400" dirty="0">
                <a:hlinkClick r:id="rId14" tooltip="Régime politique"/>
              </a:rPr>
              <a:t>régime politique</a:t>
            </a:r>
            <a:r>
              <a:rPr lang="fr-FR" sz="1400" dirty="0"/>
              <a:t> considéré comme </a:t>
            </a:r>
            <a:r>
              <a:rPr lang="fr-FR" sz="1400" dirty="0">
                <a:hlinkClick r:id="rId15" tooltip="Dictature"/>
              </a:rPr>
              <a:t>dictatorial</a:t>
            </a:r>
            <a:r>
              <a:rPr lang="fr-FR" sz="1400" dirty="0"/>
              <a:t> et/ou </a:t>
            </a:r>
            <a:r>
              <a:rPr lang="fr-FR" sz="1400" dirty="0">
                <a:hlinkClick r:id="rId16" tooltip="Corruption politique"/>
              </a:rPr>
              <a:t>corrompu</a:t>
            </a:r>
            <a:r>
              <a:rPr lang="fr-FR" sz="1400" dirty="0"/>
              <a:t>, malgré leur apparence de république constitutionnelle. Une république où ne règne pas un état de droit, mais surtout une république </a:t>
            </a:r>
            <a:r>
              <a:rPr lang="fr-FR" sz="1400" i="1" dirty="0"/>
              <a:t>très corrompue, criminogène </a:t>
            </a:r>
            <a:r>
              <a:rPr lang="fr-FR" sz="1400" dirty="0"/>
              <a:t>(voir : </a:t>
            </a:r>
            <a:r>
              <a:rPr lang="fr-FR" sz="1400" dirty="0">
                <a:hlinkClick r:id="rId17"/>
              </a:rPr>
              <a:t>http://www.expressio.fr/expressions/une-republique-bananiere.php</a:t>
            </a:r>
            <a:r>
              <a:rPr lang="fr-FR" sz="1400" dirty="0"/>
              <a:t>).</a:t>
            </a:r>
          </a:p>
        </p:txBody>
      </p:sp>
      <p:pic>
        <p:nvPicPr>
          <p:cNvPr id="6" name="Imag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70167" y="3670265"/>
            <a:ext cx="2056631" cy="3066020"/>
          </a:xfrm>
          <a:prstGeom prst="rect">
            <a:avLst/>
          </a:prstGeom>
        </p:spPr>
      </p:pic>
      <p:pic>
        <p:nvPicPr>
          <p:cNvPr id="7" name="Image 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22999" y="3797370"/>
            <a:ext cx="1737916" cy="2938915"/>
          </a:xfrm>
          <a:prstGeom prst="rect">
            <a:avLst/>
          </a:prstGeom>
        </p:spPr>
      </p:pic>
      <p:sp>
        <p:nvSpPr>
          <p:cNvPr id="2" name="ZoneTexte 1"/>
          <p:cNvSpPr txBox="1"/>
          <p:nvPr/>
        </p:nvSpPr>
        <p:spPr>
          <a:xfrm>
            <a:off x="107950" y="3791667"/>
            <a:ext cx="4752082" cy="523220"/>
          </a:xfrm>
          <a:prstGeom prst="rect">
            <a:avLst/>
          </a:prstGeom>
          <a:noFill/>
        </p:spPr>
        <p:txBody>
          <a:bodyPr wrap="square" rtlCol="0">
            <a:spAutoFit/>
          </a:bodyPr>
          <a:lstStyle/>
          <a:p>
            <a:pPr algn="just"/>
            <a:r>
              <a:rPr lang="fr-FR" altLang="fr-FR" sz="1400" b="1" i="1" dirty="0"/>
              <a:t>Régime policier </a:t>
            </a:r>
            <a:r>
              <a:rPr lang="fr-FR" altLang="fr-FR" sz="1400" dirty="0"/>
              <a:t>: Voir </a:t>
            </a:r>
            <a:r>
              <a:rPr lang="fr-FR" altLang="fr-FR" sz="1400" b="1" i="1" dirty="0"/>
              <a:t>état policier</a:t>
            </a:r>
            <a:r>
              <a:rPr lang="fr-FR" altLang="fr-FR" sz="1400" dirty="0"/>
              <a:t>, </a:t>
            </a:r>
            <a:r>
              <a:rPr lang="fr-FR" altLang="fr-FR" sz="1400" b="1" i="1" dirty="0"/>
              <a:t>république bananière</a:t>
            </a:r>
            <a:r>
              <a:rPr lang="fr-FR" altLang="fr-FR" sz="1400" dirty="0"/>
              <a:t>, </a:t>
            </a:r>
            <a:r>
              <a:rPr lang="fr-FR" altLang="fr-FR" sz="1400" b="1" i="1" dirty="0"/>
              <a:t>verrouillage de la vie politique</a:t>
            </a:r>
            <a:r>
              <a:rPr lang="fr-FR" altLang="fr-FR" sz="1400" dirty="0"/>
              <a:t>.</a:t>
            </a:r>
            <a:endParaRPr lang="fr-FR" sz="1400"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p:cNvSpPr>
            <a:spLocks noChangeArrowheads="1"/>
          </p:cNvSpPr>
          <p:nvPr/>
        </p:nvSpPr>
        <p:spPr bwMode="auto">
          <a:xfrm>
            <a:off x="39243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5523" name="Espace réservé du numéro de diapositive 2"/>
          <p:cNvSpPr>
            <a:spLocks noGrp="1"/>
          </p:cNvSpPr>
          <p:nvPr>
            <p:ph type="sldNum" sz="quarter" idx="12"/>
          </p:nvPr>
        </p:nvSpPr>
        <p:spPr bwMode="auto">
          <a:xfrm>
            <a:off x="81629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F73160-6BD9-47B9-91C4-7E32DCB23481}" type="slidenum">
              <a:rPr lang="fr-FR" altLang="fr-FR" sz="1200" smtClean="0">
                <a:solidFill>
                  <a:srgbClr val="898989"/>
                </a:solidFill>
              </a:rPr>
              <a:pPr>
                <a:spcBef>
                  <a:spcPct val="0"/>
                </a:spcBef>
                <a:buFontTx/>
                <a:buNone/>
              </a:pPr>
              <a:t>284</a:t>
            </a:fld>
            <a:endParaRPr lang="fr-FR" altLang="fr-FR" sz="1200">
              <a:solidFill>
                <a:srgbClr val="898989"/>
              </a:solidFill>
            </a:endParaRPr>
          </a:p>
        </p:txBody>
      </p:sp>
      <p:sp>
        <p:nvSpPr>
          <p:cNvPr id="5" name="Text Box 4"/>
          <p:cNvSpPr txBox="1">
            <a:spLocks noChangeArrowheads="1"/>
          </p:cNvSpPr>
          <p:nvPr/>
        </p:nvSpPr>
        <p:spPr bwMode="auto">
          <a:xfrm>
            <a:off x="107950" y="149226"/>
            <a:ext cx="8928100" cy="2800767"/>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a:defRPr/>
            </a:pPr>
            <a:r>
              <a:rPr lang="fr-FR" sz="1400" b="1" i="1" dirty="0"/>
              <a:t>Rescrit fiscal </a:t>
            </a:r>
            <a:r>
              <a:rPr lang="fr-FR" sz="1400" dirty="0"/>
              <a:t>(parfois appelé </a:t>
            </a:r>
            <a:r>
              <a:rPr lang="fr-FR" sz="1400" i="1" dirty="0" err="1"/>
              <a:t>tax</a:t>
            </a:r>
            <a:r>
              <a:rPr lang="fr-FR" sz="1400" i="1" dirty="0"/>
              <a:t> </a:t>
            </a:r>
            <a:r>
              <a:rPr lang="fr-FR" sz="1400" i="1" dirty="0" err="1"/>
              <a:t>ruling</a:t>
            </a:r>
            <a:r>
              <a:rPr lang="fr-FR" sz="1400" dirty="0"/>
              <a:t>) : prise de position formelle de l'administration fiscale, saisie par un contribuable. La procédure du rescrit permet d'obtenir une réponse précise et définitive opposable à l'administration y compris si la solution donnée est contraire à la loi. Le rescrit fiscal fait ainsi prévaloir la sécurité juridique du contribuable sur le principe de légalité et de hiérarchie des normes. L'</a:t>
            </a:r>
            <a:r>
              <a:rPr lang="fr-FR" sz="1400" dirty="0">
                <a:hlinkClick r:id="rId2" tooltip="Center for Public Integrity"/>
              </a:rPr>
              <a:t>ICIJ</a:t>
            </a:r>
            <a:r>
              <a:rPr lang="fr-FR" sz="1400" dirty="0"/>
              <a:t> a révélé en 2014 que le rescrit fiscal luxembourgeois était un moyen utilisé par de grandes entreprises américaines pour réduire leur impôt</a:t>
            </a:r>
            <a:r>
              <a:rPr lang="fr-FR" sz="1400" baseline="30000" dirty="0">
                <a:hlinkClick r:id="rId3"/>
              </a:rPr>
              <a:t>1</a:t>
            </a:r>
            <a:r>
              <a:rPr lang="fr-FR" sz="1400" dirty="0"/>
              <a:t>.</a:t>
            </a:r>
          </a:p>
          <a:p>
            <a:pPr algn="just">
              <a:defRPr/>
            </a:pPr>
            <a:r>
              <a:rPr lang="fr-FR" sz="1400" dirty="0"/>
              <a:t>« </a:t>
            </a:r>
            <a:r>
              <a:rPr lang="fr-FR" sz="1400" b="1" i="1" dirty="0"/>
              <a:t>Réserve parlementaire</a:t>
            </a:r>
            <a:r>
              <a:rPr lang="fr-FR" sz="1400" dirty="0"/>
              <a:t> » : ensemble de subventions d’État votés en loi de finances fléchées par les parlementaires de l'</a:t>
            </a:r>
            <a:r>
              <a:rPr lang="fr-FR" sz="1400" dirty="0">
                <a:hlinkClick r:id="rId4" tooltip="Assemblée nationale (France)"/>
              </a:rPr>
              <a:t>Assemblée nationale</a:t>
            </a:r>
            <a:r>
              <a:rPr lang="fr-FR" sz="1400" dirty="0"/>
              <a:t> et du </a:t>
            </a:r>
            <a:r>
              <a:rPr lang="fr-FR" sz="1400" dirty="0">
                <a:hlinkClick r:id="rId5" tooltip="Sénat (France)"/>
              </a:rPr>
              <a:t>Sénat</a:t>
            </a:r>
            <a:r>
              <a:rPr lang="fr-FR" sz="1400" dirty="0"/>
              <a:t>, qui sert à financer des associations et des collectivités de leur circonscription</a:t>
            </a:r>
            <a:r>
              <a:rPr lang="fr-FR" sz="1400" baseline="30000" dirty="0">
                <a:hlinkClick r:id="rId6"/>
              </a:rPr>
              <a:t>1</a:t>
            </a:r>
            <a:r>
              <a:rPr lang="fr-FR" sz="1400" dirty="0"/>
              <a:t>. </a:t>
            </a:r>
            <a:r>
              <a:rPr lang="fr-FR" sz="1400" i="1" dirty="0">
                <a:solidFill>
                  <a:schemeClr val="accent3">
                    <a:lumMod val="50000"/>
                  </a:schemeClr>
                </a:solidFill>
              </a:rPr>
              <a:t>L’attribution des sommes allouées à ces organismes n’est pas toujours transparente. C’est une zone grise </a:t>
            </a:r>
            <a:r>
              <a:rPr lang="fr-FR" sz="1400" dirty="0"/>
              <a:t>(voir </a:t>
            </a:r>
            <a:r>
              <a:rPr lang="fr-FR" sz="1400" i="1" dirty="0"/>
              <a:t>Clientélisme</a:t>
            </a:r>
            <a:r>
              <a:rPr lang="fr-FR" sz="1400" dirty="0"/>
              <a:t>).</a:t>
            </a:r>
            <a:r>
              <a:rPr lang="fr-FR" sz="1200" dirty="0"/>
              <a:t> Source : </a:t>
            </a:r>
            <a:r>
              <a:rPr lang="fr-FR" sz="1200" dirty="0">
                <a:hlinkClick r:id="rId6"/>
              </a:rPr>
              <a:t>http://fr.wikipedia.org/wiki/R%C3%A9serve_parlementaire</a:t>
            </a:r>
            <a:r>
              <a:rPr lang="fr-FR" sz="1200" dirty="0"/>
              <a:t> </a:t>
            </a:r>
            <a:endParaRPr lang="fr-FR" sz="1400" dirty="0">
              <a:latin typeface="Arial" charset="0"/>
              <a:cs typeface="Arial" charset="0"/>
            </a:endParaRP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5497" y="4581129"/>
            <a:ext cx="2577679" cy="2271580"/>
          </a:xfrm>
          <a:prstGeom prst="rect">
            <a:avLst/>
          </a:prstGeom>
        </p:spPr>
      </p:pic>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5938" y="4673541"/>
            <a:ext cx="1659512" cy="2184460"/>
          </a:xfrm>
          <a:prstGeom prst="rect">
            <a:avLst/>
          </a:prstGeom>
        </p:spPr>
      </p:pic>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20" y="5229200"/>
            <a:ext cx="2667000" cy="1524000"/>
          </a:xfrm>
          <a:prstGeom prst="rect">
            <a:avLst/>
          </a:prstGeom>
        </p:spPr>
      </p:pic>
    </p:spTree>
    <p:extLst>
      <p:ext uri="{BB962C8B-B14F-4D97-AF65-F5344CB8AC3E}">
        <p14:creationId xmlns:p14="http://schemas.microsoft.com/office/powerpoint/2010/main" val="105466207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p:cNvSpPr>
            <a:spLocks noChangeArrowheads="1"/>
          </p:cNvSpPr>
          <p:nvPr/>
        </p:nvSpPr>
        <p:spPr bwMode="auto">
          <a:xfrm>
            <a:off x="39243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5523" name="Espace réservé du numéro de diapositive 2"/>
          <p:cNvSpPr>
            <a:spLocks noGrp="1"/>
          </p:cNvSpPr>
          <p:nvPr>
            <p:ph type="sldNum" sz="quarter" idx="12"/>
          </p:nvPr>
        </p:nvSpPr>
        <p:spPr bwMode="auto">
          <a:xfrm>
            <a:off x="81629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F73160-6BD9-47B9-91C4-7E32DCB23481}" type="slidenum">
              <a:rPr lang="fr-FR" altLang="fr-FR" sz="1200" smtClean="0">
                <a:solidFill>
                  <a:srgbClr val="898989"/>
                </a:solidFill>
              </a:rPr>
              <a:pPr>
                <a:spcBef>
                  <a:spcPct val="0"/>
                </a:spcBef>
                <a:buFontTx/>
                <a:buNone/>
              </a:pPr>
              <a:t>285</a:t>
            </a:fld>
            <a:endParaRPr lang="fr-FR" altLang="fr-FR" sz="1200">
              <a:solidFill>
                <a:srgbClr val="898989"/>
              </a:solidFill>
            </a:endParaRPr>
          </a:p>
        </p:txBody>
      </p:sp>
      <p:sp>
        <p:nvSpPr>
          <p:cNvPr id="5" name="Text Box 4"/>
          <p:cNvSpPr txBox="1">
            <a:spLocks noChangeArrowheads="1"/>
          </p:cNvSpPr>
          <p:nvPr/>
        </p:nvSpPr>
        <p:spPr bwMode="auto">
          <a:xfrm>
            <a:off x="107950" y="149226"/>
            <a:ext cx="8928100" cy="495520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a:defRPr/>
            </a:pPr>
            <a:r>
              <a:rPr lang="fr-FR" sz="1400" b="1" i="1" dirty="0"/>
              <a:t>Responsabilité</a:t>
            </a:r>
            <a:r>
              <a:rPr lang="fr-FR" sz="1400" dirty="0"/>
              <a:t> : a) l'obligation de </a:t>
            </a:r>
            <a:r>
              <a:rPr lang="fr-FR" sz="1400" b="1" dirty="0"/>
              <a:t>répondre de</a:t>
            </a:r>
            <a:r>
              <a:rPr lang="fr-FR" sz="1400" dirty="0"/>
              <a:t> certains de </a:t>
            </a:r>
            <a:r>
              <a:rPr lang="fr-FR" sz="1400" b="1" dirty="0"/>
              <a:t>ses actes</a:t>
            </a:r>
            <a:r>
              <a:rPr lang="fr-FR" sz="1400" dirty="0"/>
              <a:t>, d'être garant de quelque chose, d'assumer ses promesses. Elle a pour conséquence le </a:t>
            </a:r>
            <a:r>
              <a:rPr lang="fr-FR" sz="1400" b="1" dirty="0"/>
              <a:t>devoir de réparer</a:t>
            </a:r>
            <a:r>
              <a:rPr lang="fr-FR" sz="1400" dirty="0"/>
              <a:t> un préjudice causé à quelqu'un de par son fait ou par le fait de ceux dont on a en charge la surveillance, voire de supporter une sanction.</a:t>
            </a:r>
            <a:br>
              <a:rPr lang="fr-FR" sz="1400" dirty="0"/>
            </a:br>
            <a:r>
              <a:rPr lang="fr-FR" sz="1400" dirty="0"/>
              <a:t>Exemple: </a:t>
            </a:r>
            <a:r>
              <a:rPr lang="fr-FR" sz="1400" i="1" dirty="0"/>
              <a:t>Décliner toute responsabilité en cas de vol</a:t>
            </a:r>
            <a:r>
              <a:rPr lang="fr-FR" sz="1400" dirty="0"/>
              <a:t>. b) Fait pour quelque chose d'être la cause, l'origine d'un dommage. c) La responsabilité désigne également la capacité ou le </a:t>
            </a:r>
            <a:r>
              <a:rPr lang="fr-FR" sz="1400" u="sng" dirty="0">
                <a:hlinkClick r:id="rId2"/>
              </a:rPr>
              <a:t>pouvoir</a:t>
            </a:r>
            <a:r>
              <a:rPr lang="fr-FR" sz="1400" dirty="0"/>
              <a:t> de </a:t>
            </a:r>
            <a:r>
              <a:rPr lang="fr-FR" sz="1400" b="1" dirty="0"/>
              <a:t>prendre soi-même des décisions</a:t>
            </a:r>
            <a:r>
              <a:rPr lang="fr-FR" sz="1400" dirty="0"/>
              <a:t>. La notion de responsabilité peut se décliner dans différents domaines : La </a:t>
            </a:r>
            <a:r>
              <a:rPr lang="fr-FR" sz="1400" u="sng" dirty="0">
                <a:hlinkClick r:id="rId3"/>
              </a:rPr>
              <a:t>responsabilité administrative</a:t>
            </a:r>
            <a:r>
              <a:rPr lang="fr-FR" sz="1400" dirty="0"/>
              <a:t>, La </a:t>
            </a:r>
            <a:r>
              <a:rPr lang="fr-FR" sz="1400" u="sng" dirty="0">
                <a:hlinkClick r:id="rId4"/>
              </a:rPr>
              <a:t>responsabilité civile</a:t>
            </a:r>
            <a:r>
              <a:rPr lang="fr-FR" sz="1400" dirty="0"/>
              <a:t>, La </a:t>
            </a:r>
            <a:r>
              <a:rPr lang="fr-FR" sz="1400" u="sng" dirty="0">
                <a:hlinkClick r:id="rId5"/>
              </a:rPr>
              <a:t>responsabilité environnementale</a:t>
            </a:r>
            <a:r>
              <a:rPr lang="fr-FR" sz="1400" dirty="0"/>
              <a:t>, La </a:t>
            </a:r>
            <a:r>
              <a:rPr lang="fr-FR" sz="1400" u="sng" dirty="0">
                <a:hlinkClick r:id="rId6"/>
              </a:rPr>
              <a:t>responsabilité ministérielle</a:t>
            </a:r>
            <a:r>
              <a:rPr lang="fr-FR" sz="1400" dirty="0"/>
              <a:t>, La </a:t>
            </a:r>
            <a:r>
              <a:rPr lang="fr-FR" sz="1400" u="sng" dirty="0">
                <a:hlinkClick r:id="rId7"/>
              </a:rPr>
              <a:t>responsabilité morale</a:t>
            </a:r>
            <a:r>
              <a:rPr lang="fr-FR" sz="1400" dirty="0"/>
              <a:t>, La </a:t>
            </a:r>
            <a:r>
              <a:rPr lang="fr-FR" sz="1400" u="sng" dirty="0">
                <a:hlinkClick r:id="rId8"/>
              </a:rPr>
              <a:t>responsabilité pénale</a:t>
            </a:r>
            <a:r>
              <a:rPr lang="fr-FR" sz="1400" dirty="0"/>
              <a:t> (ou délictuelle), La </a:t>
            </a:r>
            <a:r>
              <a:rPr lang="fr-FR" sz="1400" u="sng" dirty="0">
                <a:hlinkClick r:id="rId9"/>
              </a:rPr>
              <a:t>responsabilité politique</a:t>
            </a:r>
            <a:r>
              <a:rPr lang="fr-FR" sz="1400" dirty="0"/>
              <a:t>, La </a:t>
            </a:r>
            <a:r>
              <a:rPr lang="fr-FR" sz="1400" u="sng" dirty="0">
                <a:hlinkClick r:id="rId10"/>
              </a:rPr>
              <a:t>responsabilité sociétale des entreprises</a:t>
            </a:r>
            <a:r>
              <a:rPr lang="fr-FR" sz="1400" dirty="0"/>
              <a:t>, Etc. </a:t>
            </a:r>
            <a:r>
              <a:rPr lang="fr-FR" sz="1200" dirty="0"/>
              <a:t>(Source : </a:t>
            </a:r>
            <a:r>
              <a:rPr lang="fr-FR" sz="1200" dirty="0">
                <a:hlinkClick r:id="rId11"/>
              </a:rPr>
              <a:t>http://www.toupie.org/Dictionnaire/Responsabilite.htm</a:t>
            </a:r>
            <a:r>
              <a:rPr lang="fr-FR" sz="1200" dirty="0"/>
              <a:t>). </a:t>
            </a:r>
          </a:p>
          <a:p>
            <a:pPr>
              <a:defRPr/>
            </a:pPr>
            <a:r>
              <a:rPr lang="fr-FR" sz="1400" b="1" i="1" dirty="0" err="1"/>
              <a:t>Rétrocommission</a:t>
            </a:r>
            <a:r>
              <a:rPr lang="fr-FR" sz="1400" i="1" dirty="0"/>
              <a:t> (Commerce international)</a:t>
            </a:r>
            <a:r>
              <a:rPr lang="fr-FR" sz="1400" dirty="0"/>
              <a:t> a) Action pour un </a:t>
            </a:r>
            <a:r>
              <a:rPr lang="fr-FR" sz="1400" dirty="0">
                <a:hlinkClick r:id="rId12" tooltip="intermédiaire"/>
              </a:rPr>
              <a:t>intermédiaire</a:t>
            </a:r>
            <a:r>
              <a:rPr lang="fr-FR" sz="1400" dirty="0"/>
              <a:t> de </a:t>
            </a:r>
            <a:r>
              <a:rPr lang="fr-FR" sz="1400" dirty="0">
                <a:hlinkClick r:id="rId13" tooltip="rétrocéder"/>
              </a:rPr>
              <a:t>rétrocéder</a:t>
            </a:r>
            <a:r>
              <a:rPr lang="fr-FR" sz="1400" dirty="0"/>
              <a:t> une partie des commissions qu’on lui a payées ; la somme d’argent ainsi </a:t>
            </a:r>
            <a:r>
              <a:rPr lang="fr-FR" sz="1400" dirty="0" err="1"/>
              <a:t>retrocédée</a:t>
            </a:r>
            <a:r>
              <a:rPr lang="fr-FR" sz="1400" dirty="0"/>
              <a:t>. b) fait illégal pour un vendeur de verser une commission plus importante que demandée à un intermédiaire pour récupérer ensuite, de façon occulte, la partie de la somme superflue après la transaction initiale</a:t>
            </a:r>
            <a:r>
              <a:rPr lang="fr-FR" sz="1400" baseline="30000" dirty="0">
                <a:hlinkClick r:id="rId14"/>
              </a:rPr>
              <a:t>1</a:t>
            </a:r>
            <a:r>
              <a:rPr lang="fr-FR" sz="1400" dirty="0"/>
              <a:t>. Lors d'un marché à l'exportation, la commission et la </a:t>
            </a:r>
            <a:r>
              <a:rPr lang="fr-FR" sz="1400" dirty="0" err="1"/>
              <a:t>rétrocommission</a:t>
            </a:r>
            <a:r>
              <a:rPr lang="fr-FR" sz="1400" dirty="0"/>
              <a:t> permettent la rémunération des intermédiaires ou courtiers internationaux en liquidité transférable à une banque, généralement dans un </a:t>
            </a:r>
            <a:r>
              <a:rPr lang="fr-FR" sz="1400" dirty="0">
                <a:hlinkClick r:id="rId15" tooltip="Paradis fiscal"/>
              </a:rPr>
              <a:t>paradis fiscal</a:t>
            </a:r>
            <a:r>
              <a:rPr lang="fr-FR" sz="1400" dirty="0"/>
              <a:t>. </a:t>
            </a:r>
          </a:p>
          <a:p>
            <a:pPr>
              <a:defRPr/>
            </a:pPr>
            <a:r>
              <a:rPr lang="fr-FR" sz="1400" b="1" i="1" dirty="0"/>
              <a:t>Risque financier systémique </a:t>
            </a:r>
            <a:r>
              <a:rPr lang="fr-FR" sz="1400" dirty="0"/>
              <a:t>: Il est dit systémique, s’ il existe une probabilité non négligeable de dysfonctionnement tout à fait majeur, c'est-à-dire une grave </a:t>
            </a:r>
            <a:r>
              <a:rPr lang="fr-FR" sz="1400" b="1" dirty="0"/>
              <a:t>dégradation</a:t>
            </a:r>
            <a:r>
              <a:rPr lang="fr-FR" sz="1400" dirty="0"/>
              <a:t> - sinon paralysie - de l'ensemble du système financier : sur la totalité d'une filière économique, sur une vaste zone géographique, voire à l'échelon planétaire. Par le biais des engagements croisés, des effets-dominos, puis des faillites en chaîne, cela peut conduire à un effondrement du système financier mondial.</a:t>
            </a:r>
            <a:r>
              <a:rPr lang="fr-FR" sz="1000" dirty="0"/>
              <a:t> Source : </a:t>
            </a:r>
            <a:r>
              <a:rPr lang="fr-FR" sz="1000" dirty="0">
                <a:hlinkClick r:id="rId16"/>
              </a:rPr>
              <a:t>http://fr.wikipedia.org/wiki/Risque_financier_syst%C3%A9mique</a:t>
            </a:r>
            <a:r>
              <a:rPr lang="fr-FR" sz="1000" dirty="0"/>
              <a:t> </a:t>
            </a:r>
            <a:endParaRPr lang="fr-FR" sz="1400" dirty="0">
              <a:latin typeface="Arial" charset="0"/>
              <a:cs typeface="Arial" charset="0"/>
            </a:endParaRPr>
          </a:p>
        </p:txBody>
      </p:sp>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19739" y="5085115"/>
            <a:ext cx="1187963" cy="1781944"/>
          </a:xfrm>
          <a:prstGeom prst="rect">
            <a:avLst/>
          </a:prstGeom>
        </p:spPr>
      </p:pic>
      <p:pic>
        <p:nvPicPr>
          <p:cNvPr id="3" name="Imag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17667" y="5115542"/>
            <a:ext cx="990600" cy="1781175"/>
          </a:xfrm>
          <a:prstGeom prst="rect">
            <a:avLst/>
          </a:prstGeom>
        </p:spPr>
      </p:pic>
      <p:pic>
        <p:nvPicPr>
          <p:cNvPr id="4" name="Imag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48833" y="5027015"/>
            <a:ext cx="1895475" cy="1828800"/>
          </a:xfrm>
          <a:prstGeom prst="rect">
            <a:avLst/>
          </a:prstGeom>
        </p:spPr>
      </p:pic>
      <p:pic>
        <p:nvPicPr>
          <p:cNvPr id="6" name="Image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48264" y="5411342"/>
            <a:ext cx="857250" cy="1276351"/>
          </a:xfrm>
          <a:prstGeom prst="rect">
            <a:avLst/>
          </a:prstGeom>
        </p:spPr>
      </p:pic>
      <p:pic>
        <p:nvPicPr>
          <p:cNvPr id="7" name="Image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56378" y="5088609"/>
            <a:ext cx="1087611" cy="1599083"/>
          </a:xfrm>
          <a:prstGeom prst="rect">
            <a:avLst/>
          </a:prstGeom>
        </p:spPr>
      </p:pic>
      <p:pic>
        <p:nvPicPr>
          <p:cNvPr id="8" name="Image 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2691" y="5061419"/>
            <a:ext cx="1752600" cy="1752600"/>
          </a:xfrm>
          <a:prstGeom prst="rect">
            <a:avLst/>
          </a:prstGeom>
        </p:spPr>
      </p:pic>
    </p:spTree>
    <p:extLst>
      <p:ext uri="{BB962C8B-B14F-4D97-AF65-F5344CB8AC3E}">
        <p14:creationId xmlns:p14="http://schemas.microsoft.com/office/powerpoint/2010/main" val="222396119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
          <p:cNvSpPr>
            <a:spLocks noChangeArrowheads="1"/>
          </p:cNvSpPr>
          <p:nvPr/>
        </p:nvSpPr>
        <p:spPr bwMode="auto">
          <a:xfrm>
            <a:off x="39243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6547" name="Espace réservé du numéro de diapositive 2"/>
          <p:cNvSpPr>
            <a:spLocks noGrp="1"/>
          </p:cNvSpPr>
          <p:nvPr>
            <p:ph type="sldNum" sz="quarter" idx="12"/>
          </p:nvPr>
        </p:nvSpPr>
        <p:spPr bwMode="auto">
          <a:xfrm>
            <a:off x="8162925"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95C99B6-8129-47EE-922A-0DD4ADF0EDF4}" type="slidenum">
              <a:rPr lang="fr-FR" altLang="fr-FR" sz="1200" smtClean="0">
                <a:solidFill>
                  <a:srgbClr val="898989"/>
                </a:solidFill>
              </a:rPr>
              <a:pPr>
                <a:spcBef>
                  <a:spcPct val="0"/>
                </a:spcBef>
                <a:buFontTx/>
                <a:buNone/>
              </a:pPr>
              <a:t>286</a:t>
            </a:fld>
            <a:endParaRPr lang="fr-FR" altLang="fr-FR" sz="1200">
              <a:solidFill>
                <a:srgbClr val="898989"/>
              </a:solidFill>
            </a:endParaRPr>
          </a:p>
        </p:txBody>
      </p:sp>
      <p:sp>
        <p:nvSpPr>
          <p:cNvPr id="5" name="Text Box 4"/>
          <p:cNvSpPr txBox="1">
            <a:spLocks noChangeArrowheads="1"/>
          </p:cNvSpPr>
          <p:nvPr/>
        </p:nvSpPr>
        <p:spPr bwMode="auto">
          <a:xfrm>
            <a:off x="107950" y="139701"/>
            <a:ext cx="8928100" cy="560153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Ristourne</a:t>
            </a:r>
            <a:r>
              <a:rPr lang="fr-FR" sz="1400" dirty="0">
                <a:latin typeface="Arial" charset="0"/>
                <a:cs typeface="Arial" charset="0"/>
              </a:rPr>
              <a:t> : taxe douanière (abusive ou légale).</a:t>
            </a:r>
          </a:p>
          <a:p>
            <a:pPr algn="just" eaLnBrk="1" hangingPunct="1">
              <a:defRPr/>
            </a:pPr>
            <a:r>
              <a:rPr lang="fr-FR" sz="1400" b="1" i="1" dirty="0" err="1">
                <a:latin typeface="Arial" charset="0"/>
                <a:cs typeface="Arial" charset="0"/>
              </a:rPr>
              <a:t>Schtroumpfage</a:t>
            </a:r>
            <a:r>
              <a:rPr lang="fr-FR" sz="1400" dirty="0">
                <a:latin typeface="Arial" charset="0"/>
                <a:cs typeface="Arial" charset="0"/>
              </a:rPr>
              <a:t> : Transfert par petits porteurs et petites coupures.</a:t>
            </a:r>
          </a:p>
          <a:p>
            <a:pPr algn="just" eaLnBrk="1" hangingPunct="1">
              <a:defRPr/>
            </a:pPr>
            <a:r>
              <a:rPr lang="fr-FR" sz="1400" b="1" i="1" dirty="0">
                <a:latin typeface="Arial" charset="0"/>
                <a:cs typeface="Arial" charset="0"/>
              </a:rPr>
              <a:t>Secret</a:t>
            </a:r>
            <a:r>
              <a:rPr lang="fr-FR" sz="1400" dirty="0">
                <a:latin typeface="Arial" charset="0"/>
                <a:cs typeface="Arial" charset="0"/>
              </a:rPr>
              <a:t> : a) </a:t>
            </a:r>
            <a:r>
              <a:rPr lang="fr-FR" sz="1400" dirty="0"/>
              <a:t>Qui n’est </a:t>
            </a:r>
            <a:r>
              <a:rPr lang="fr-FR" sz="1400" dirty="0">
                <a:hlinkClick r:id="rId2" tooltip="connaître"/>
              </a:rPr>
              <a:t>connu</a:t>
            </a:r>
            <a:r>
              <a:rPr lang="fr-FR" sz="1400" dirty="0"/>
              <a:t> que d’une </a:t>
            </a:r>
            <a:r>
              <a:rPr lang="fr-FR" sz="1400" dirty="0">
                <a:hlinkClick r:id="rId3" tooltip="personne"/>
              </a:rPr>
              <a:t>personne</a:t>
            </a:r>
            <a:r>
              <a:rPr lang="fr-FR" sz="1400" dirty="0"/>
              <a:t> ou de </a:t>
            </a:r>
            <a:r>
              <a:rPr lang="fr-FR" sz="1400" dirty="0">
                <a:hlinkClick r:id="rId4" tooltip="fort"/>
              </a:rPr>
              <a:t>fort</a:t>
            </a:r>
            <a:r>
              <a:rPr lang="fr-FR" sz="1400" dirty="0"/>
              <a:t> </a:t>
            </a:r>
            <a:r>
              <a:rPr lang="fr-FR" sz="1400" dirty="0">
                <a:hlinkClick r:id="rId5" tooltip="peu"/>
              </a:rPr>
              <a:t>peu</a:t>
            </a:r>
            <a:r>
              <a:rPr lang="fr-FR" sz="1400" dirty="0"/>
              <a:t> de </a:t>
            </a:r>
            <a:r>
              <a:rPr lang="fr-FR" sz="1400" dirty="0">
                <a:hlinkClick r:id="rId6" tooltip="gens"/>
              </a:rPr>
              <a:t>gens</a:t>
            </a:r>
            <a:r>
              <a:rPr lang="fr-FR" sz="1400" dirty="0"/>
              <a:t>; que l’on </a:t>
            </a:r>
            <a:r>
              <a:rPr lang="fr-FR" sz="1400" dirty="0">
                <a:hlinkClick r:id="rId7" tooltip="tenir"/>
              </a:rPr>
              <a:t>tient</a:t>
            </a:r>
            <a:r>
              <a:rPr lang="fr-FR" sz="1400" dirty="0"/>
              <a:t> </a:t>
            </a:r>
            <a:r>
              <a:rPr lang="fr-FR" sz="1400" dirty="0">
                <a:hlinkClick r:id="rId8" tooltip="cacher"/>
              </a:rPr>
              <a:t>caché</a:t>
            </a:r>
            <a:r>
              <a:rPr lang="fr-FR" sz="1400" dirty="0"/>
              <a:t>, dont on </a:t>
            </a:r>
            <a:r>
              <a:rPr lang="fr-FR" sz="1400" dirty="0">
                <a:hlinkClick r:id="rId9" tooltip="dérober"/>
              </a:rPr>
              <a:t>dérobe</a:t>
            </a:r>
            <a:r>
              <a:rPr lang="fr-FR" sz="1400" dirty="0"/>
              <a:t> la </a:t>
            </a:r>
            <a:r>
              <a:rPr lang="fr-FR" sz="1400" dirty="0">
                <a:hlinkClick r:id="rId10" tooltip="connaissance"/>
              </a:rPr>
              <a:t>connaissance</a:t>
            </a:r>
            <a:r>
              <a:rPr lang="fr-FR" sz="1400" dirty="0"/>
              <a:t> aux </a:t>
            </a:r>
            <a:r>
              <a:rPr lang="fr-FR" sz="1400" dirty="0">
                <a:hlinkClick r:id="rId11" tooltip="autre"/>
              </a:rPr>
              <a:t>autres</a:t>
            </a:r>
            <a:r>
              <a:rPr lang="fr-FR" sz="1400" dirty="0"/>
              <a:t>. b) Information, ou un savoir qui se trouve soit caché soit inaccessible. </a:t>
            </a:r>
            <a:r>
              <a:rPr lang="fr-FR" sz="1400" dirty="0">
                <a:latin typeface="Arial" charset="0"/>
                <a:cs typeface="Arial" charset="0"/>
              </a:rPr>
              <a:t>Les personnes corrompues prudentes, les paradis fiscaux, les banques off-shore … aiment s’entourer de secret. </a:t>
            </a:r>
          </a:p>
          <a:p>
            <a:pPr algn="just" eaLnBrk="1" hangingPunct="1">
              <a:defRPr/>
            </a:pPr>
            <a:r>
              <a:rPr lang="fr-FR" sz="1400" b="1" i="1" dirty="0">
                <a:latin typeface="Arial" charset="0"/>
                <a:cs typeface="Arial" charset="0"/>
              </a:rPr>
              <a:t>Secret bancaire</a:t>
            </a:r>
            <a:r>
              <a:rPr lang="fr-FR" sz="1400" dirty="0">
                <a:latin typeface="Arial" charset="0"/>
                <a:cs typeface="Arial" charset="0"/>
              </a:rPr>
              <a:t> : il désigne, dans son acception première, l'obligation qu'ont les </a:t>
            </a:r>
            <a:r>
              <a:rPr lang="fr-FR" sz="1400" dirty="0">
                <a:latin typeface="Arial" charset="0"/>
                <a:cs typeface="Arial" charset="0"/>
                <a:hlinkClick r:id="rId12" tooltip="Banque"/>
              </a:rPr>
              <a:t>banques</a:t>
            </a:r>
            <a:r>
              <a:rPr lang="fr-FR" sz="1400" dirty="0">
                <a:latin typeface="Arial" charset="0"/>
                <a:cs typeface="Arial" charset="0"/>
              </a:rPr>
              <a:t> de ne pas livrer des informations sur leurs clients à des tiers. Il relève du </a:t>
            </a:r>
            <a:r>
              <a:rPr lang="fr-FR" sz="1400" dirty="0">
                <a:latin typeface="Arial" charset="0"/>
                <a:cs typeface="Arial" charset="0"/>
                <a:hlinkClick r:id="rId13" tooltip="Secret professionnel"/>
              </a:rPr>
              <a:t>secret professionnel</a:t>
            </a:r>
            <a:r>
              <a:rPr lang="fr-FR" sz="1400" dirty="0">
                <a:latin typeface="Arial" charset="0"/>
                <a:cs typeface="Arial" charset="0"/>
              </a:rPr>
              <a:t>. Par extension, le terme désigne parfois les mécanismes qui permettent à des personnes morales ou physiques de détenir des avoirs bancaires de façon plus ou moins anonyme. </a:t>
            </a:r>
            <a:r>
              <a:rPr lang="fr-FR" sz="1400" dirty="0"/>
              <a:t>Le </a:t>
            </a:r>
            <a:r>
              <a:rPr lang="fr-FR" sz="1400" dirty="0">
                <a:hlinkClick r:id="rId14" tooltip="Secret bancaire"/>
              </a:rPr>
              <a:t>secret bancaire</a:t>
            </a:r>
            <a:r>
              <a:rPr lang="fr-FR" sz="1400" dirty="0"/>
              <a:t> est devenu, dans certains cas, une philosophie d'État (</a:t>
            </a:r>
            <a:r>
              <a:rPr lang="fr-FR" sz="1400" dirty="0">
                <a:hlinkClick r:id="rId15" tooltip="Suisse"/>
              </a:rPr>
              <a:t>Suisse</a:t>
            </a:r>
            <a:r>
              <a:rPr lang="fr-FR" sz="1400" dirty="0"/>
              <a:t>, </a:t>
            </a:r>
            <a:r>
              <a:rPr lang="fr-FR" sz="1400" dirty="0">
                <a:hlinkClick r:id="rId16" tooltip="Luxembourg (pays)"/>
              </a:rPr>
              <a:t>Luxembourg</a:t>
            </a:r>
            <a:r>
              <a:rPr lang="fr-FR" sz="1400" dirty="0"/>
              <a:t>) favorisant parfois l'apparition de </a:t>
            </a:r>
            <a:r>
              <a:rPr lang="fr-FR" sz="1400" dirty="0">
                <a:hlinkClick r:id="rId17" tooltip="Paradis fiscaux"/>
              </a:rPr>
              <a:t>paradis fiscaux</a:t>
            </a:r>
            <a:r>
              <a:rPr lang="fr-FR" sz="1400" dirty="0"/>
              <a:t> (</a:t>
            </a:r>
            <a:r>
              <a:rPr lang="fr-FR" sz="1400" dirty="0">
                <a:hlinkClick r:id="rId18" tooltip="Îles caïman"/>
              </a:rPr>
              <a:t>îles caïman</a:t>
            </a:r>
            <a:r>
              <a:rPr lang="fr-FR" sz="1400" dirty="0"/>
              <a:t> par exemple). </a:t>
            </a:r>
          </a:p>
          <a:p>
            <a:pPr algn="just" eaLnBrk="1" hangingPunct="1">
              <a:defRPr/>
            </a:pPr>
            <a:r>
              <a:rPr lang="fr-FR" sz="1400" dirty="0">
                <a:latin typeface="Arial" charset="0"/>
                <a:cs typeface="Arial" charset="0"/>
              </a:rPr>
              <a:t>Spéculation : </a:t>
            </a:r>
            <a:r>
              <a:rPr lang="fr-FR" sz="1400" dirty="0"/>
              <a:t>Sur un </a:t>
            </a:r>
            <a:r>
              <a:rPr lang="fr-FR" sz="1400" dirty="0">
                <a:hlinkClick r:id="rId19" tooltip="Marché"/>
              </a:rPr>
              <a:t>marché</a:t>
            </a:r>
            <a:r>
              <a:rPr lang="fr-FR" sz="1400" dirty="0"/>
              <a:t> quelconque la </a:t>
            </a:r>
            <a:r>
              <a:rPr lang="fr-FR" sz="1400" b="1" dirty="0"/>
              <a:t>spéculation</a:t>
            </a:r>
            <a:r>
              <a:rPr lang="fr-FR" sz="1400" dirty="0"/>
              <a:t> est « </a:t>
            </a:r>
            <a:r>
              <a:rPr lang="fr-FR" sz="1400" i="1" dirty="0"/>
              <a:t>l'activité consistant à tirer profit par anticipation de l'évolution à court, moyen ou long terme du niveau général des prix ou d'un prix particulier en vue d'en retirer une plus-value ou un bénéfice. La hausse des valeurs notamment sur le marché à terme se prête bien à la spéculation</a:t>
            </a:r>
            <a:r>
              <a:rPr lang="fr-FR" sz="1400" dirty="0"/>
              <a:t> » </a:t>
            </a:r>
            <a:r>
              <a:rPr lang="fr-FR" sz="1400" baseline="30000" dirty="0">
                <a:hlinkClick r:id="rId20"/>
              </a:rPr>
              <a:t>1</a:t>
            </a:r>
            <a:r>
              <a:rPr lang="fr-FR" sz="1400" dirty="0"/>
              <a:t>. La </a:t>
            </a:r>
            <a:r>
              <a:rPr lang="fr-FR" sz="1400" b="1" dirty="0"/>
              <a:t>spéculation</a:t>
            </a:r>
            <a:r>
              <a:rPr lang="fr-FR" sz="1400" dirty="0"/>
              <a:t> soulève de nombreuses critiques : Elle permet (au moins en apparence) un enrichissement sans cause, et serait foncièrement illégitime du fait de sa déconnexion d'avec « l'</a:t>
            </a:r>
            <a:r>
              <a:rPr lang="fr-FR" sz="1400" dirty="0">
                <a:hlinkClick r:id="rId21" tooltip="Économie réelle"/>
              </a:rPr>
              <a:t>économie réelle</a:t>
            </a:r>
            <a:r>
              <a:rPr lang="fr-FR" sz="1400" dirty="0"/>
              <a:t> », voire de sa réalisation faite en l'absence ou au détriment des producteurs et des travailleurs. Ces critiques pointent la répétition des bulles spéculatives et l'exploitation spéculative à des fins d'enrichissement particulier de déséquilibres ponctuels ou systémiques.</a:t>
            </a:r>
          </a:p>
          <a:p>
            <a:pPr algn="just" eaLnBrk="1" hangingPunct="1">
              <a:defRPr/>
            </a:pPr>
            <a:r>
              <a:rPr lang="fr-FR" sz="1400" b="1" i="1" dirty="0"/>
              <a:t>Secte</a:t>
            </a:r>
            <a:r>
              <a:rPr lang="fr-FR" sz="1400" dirty="0"/>
              <a:t> : a) </a:t>
            </a:r>
            <a:r>
              <a:rPr lang="fr-FR" sz="1400" dirty="0">
                <a:hlinkClick r:id="rId22" tooltip="groupe"/>
              </a:rPr>
              <a:t>Groupe</a:t>
            </a:r>
            <a:r>
              <a:rPr lang="fr-FR" sz="1400" dirty="0"/>
              <a:t> </a:t>
            </a:r>
            <a:r>
              <a:rPr lang="fr-FR" sz="1400" dirty="0">
                <a:hlinkClick r:id="rId23" tooltip="dissident"/>
              </a:rPr>
              <a:t>dissident</a:t>
            </a:r>
            <a:r>
              <a:rPr lang="fr-FR" sz="1400" dirty="0"/>
              <a:t> </a:t>
            </a:r>
            <a:r>
              <a:rPr lang="fr-FR" sz="1400" dirty="0">
                <a:hlinkClick r:id="rId24" tooltip="minoritaire"/>
              </a:rPr>
              <a:t>minoritaire</a:t>
            </a:r>
            <a:r>
              <a:rPr lang="fr-FR" sz="1400" dirty="0"/>
              <a:t>, </a:t>
            </a:r>
            <a:r>
              <a:rPr lang="fr-FR" sz="1400" dirty="0">
                <a:hlinkClick r:id="rId25" tooltip="clos"/>
              </a:rPr>
              <a:t>clos</a:t>
            </a:r>
            <a:r>
              <a:rPr lang="fr-FR" sz="1400" dirty="0"/>
              <a:t> sur </a:t>
            </a:r>
            <a:r>
              <a:rPr lang="fr-FR" sz="1400" dirty="0">
                <a:hlinkClick r:id="rId26" tooltip="lui-même"/>
              </a:rPr>
              <a:t>lui-même</a:t>
            </a:r>
            <a:r>
              <a:rPr lang="fr-FR" sz="1400" dirty="0"/>
              <a:t> et </a:t>
            </a:r>
            <a:r>
              <a:rPr lang="fr-FR" sz="1400" dirty="0">
                <a:hlinkClick r:id="rId27" tooltip="créé"/>
              </a:rPr>
              <a:t>créé</a:t>
            </a:r>
            <a:r>
              <a:rPr lang="fr-FR" sz="1400" dirty="0"/>
              <a:t> en </a:t>
            </a:r>
            <a:r>
              <a:rPr lang="fr-FR" sz="1400" dirty="0">
                <a:hlinkClick r:id="rId28" tooltip="opposition"/>
              </a:rPr>
              <a:t>opposition</a:t>
            </a:r>
            <a:r>
              <a:rPr lang="fr-FR" sz="1400" dirty="0"/>
              <a:t> à des </a:t>
            </a:r>
            <a:r>
              <a:rPr lang="fr-FR" sz="1400" dirty="0">
                <a:hlinkClick r:id="rId29" tooltip="pratique"/>
              </a:rPr>
              <a:t>pratiques</a:t>
            </a:r>
            <a:r>
              <a:rPr lang="fr-FR" sz="1400" dirty="0"/>
              <a:t> </a:t>
            </a:r>
            <a:r>
              <a:rPr lang="fr-FR" sz="1400" dirty="0">
                <a:hlinkClick r:id="rId30" tooltip="religieuse"/>
              </a:rPr>
              <a:t>religieuses</a:t>
            </a:r>
            <a:r>
              <a:rPr lang="fr-FR" sz="1400" dirty="0"/>
              <a:t> </a:t>
            </a:r>
            <a:r>
              <a:rPr lang="fr-FR" sz="1400" dirty="0">
                <a:hlinkClick r:id="rId31" tooltip="dominant"/>
              </a:rPr>
              <a:t>dominantes</a:t>
            </a:r>
            <a:r>
              <a:rPr lang="fr-FR" sz="1400" dirty="0"/>
              <a:t>. b) Groupe </a:t>
            </a:r>
            <a:r>
              <a:rPr lang="fr-FR" sz="1400" dirty="0">
                <a:hlinkClick r:id="rId32" tooltip="religieux"/>
              </a:rPr>
              <a:t>religieux</a:t>
            </a:r>
            <a:r>
              <a:rPr lang="fr-FR" sz="1400" dirty="0"/>
              <a:t> ou autre dont la visée est d’exploiter ses </a:t>
            </a:r>
            <a:r>
              <a:rPr lang="fr-FR" sz="1400" dirty="0">
                <a:hlinkClick r:id="rId33" tooltip="adepte"/>
              </a:rPr>
              <a:t>adeptes</a:t>
            </a:r>
            <a:r>
              <a:rPr lang="fr-FR" sz="1400" dirty="0"/>
              <a:t> au profit d’un ou plusieurs </a:t>
            </a:r>
            <a:r>
              <a:rPr lang="fr-FR" sz="1400" dirty="0">
                <a:hlinkClick r:id="rId34" tooltip="gourou"/>
              </a:rPr>
              <a:t>gourous</a:t>
            </a:r>
            <a:r>
              <a:rPr lang="fr-FR" sz="1400" dirty="0"/>
              <a:t>. La motivation des « gourous » derrière la création de leur « secte » est souvent l’argent, le pouvoir et le sexe. Certaines sectes font du blanchiment d’argent.</a:t>
            </a:r>
          </a:p>
        </p:txBody>
      </p:sp>
      <p:pic>
        <p:nvPicPr>
          <p:cNvPr id="236549" name="Image 1"/>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6642102" y="5673726"/>
            <a:ext cx="9048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0" name="Image 2"/>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7667627" y="5446714"/>
            <a:ext cx="1241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914777" y="5676266"/>
            <a:ext cx="1665337" cy="1110225"/>
          </a:xfrm>
          <a:prstGeom prst="rect">
            <a:avLst/>
          </a:prstGeom>
        </p:spPr>
      </p:pic>
      <p:pic>
        <p:nvPicPr>
          <p:cNvPr id="3" name="Image 2"/>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546225" y="5646277"/>
            <a:ext cx="1828800" cy="1219200"/>
          </a:xfrm>
          <a:prstGeom prst="rect">
            <a:avLst/>
          </a:prstGeom>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7571" name="Espace réservé du numéro de diapositive 2"/>
          <p:cNvSpPr>
            <a:spLocks noGrp="1"/>
          </p:cNvSpPr>
          <p:nvPr>
            <p:ph type="sldNum" sz="quarter" idx="12"/>
          </p:nvPr>
        </p:nvSpPr>
        <p:spPr bwMode="auto">
          <a:xfrm>
            <a:off x="8299450" y="160339"/>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33646F1-6B19-4A13-9388-1947CDB41E15}" type="slidenum">
              <a:rPr lang="fr-FR" altLang="fr-FR" sz="1200" smtClean="0">
                <a:solidFill>
                  <a:srgbClr val="898989"/>
                </a:solidFill>
              </a:rPr>
              <a:pPr>
                <a:spcBef>
                  <a:spcPct val="0"/>
                </a:spcBef>
                <a:buFontTx/>
                <a:buNone/>
              </a:pPr>
              <a:t>287</a:t>
            </a:fld>
            <a:endParaRPr lang="fr-FR" altLang="fr-FR" sz="1200">
              <a:solidFill>
                <a:srgbClr val="898989"/>
              </a:solidFill>
            </a:endParaRPr>
          </a:p>
        </p:txBody>
      </p:sp>
      <p:sp>
        <p:nvSpPr>
          <p:cNvPr id="5" name="Text Box 4"/>
          <p:cNvSpPr txBox="1">
            <a:spLocks noChangeArrowheads="1"/>
          </p:cNvSpPr>
          <p:nvPr/>
        </p:nvSpPr>
        <p:spPr bwMode="auto">
          <a:xfrm>
            <a:off x="179388" y="160339"/>
            <a:ext cx="8856662" cy="6001643"/>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et fin) :</a:t>
            </a:r>
          </a:p>
          <a:p>
            <a:pPr marL="342900" indent="-342900" eaLnBrk="1" hangingPunct="1">
              <a:defRPr/>
            </a:pPr>
            <a:endParaRPr lang="fr-FR" dirty="0">
              <a:latin typeface="Arial" charset="0"/>
              <a:cs typeface="Arial" charset="0"/>
            </a:endParaRPr>
          </a:p>
          <a:p>
            <a:pPr eaLnBrk="1" hangingPunct="1">
              <a:defRPr/>
            </a:pPr>
            <a:r>
              <a:rPr lang="fr-FR" sz="1400" b="1" i="1" dirty="0"/>
              <a:t>Séparation des po</a:t>
            </a:r>
            <a:r>
              <a:rPr lang="fr-FR" sz="1400" b="1" dirty="0"/>
              <a:t>uvoirs</a:t>
            </a:r>
            <a:r>
              <a:rPr lang="fr-FR" sz="1400" dirty="0"/>
              <a:t> : a) Principe de droit public, selon lequel les pouvoirs législatif, exécutif et judiciaire sont indépendants les uns des autres. b) Principe, théorie, préconisant que les trois grandes fonctions de l'</a:t>
            </a:r>
            <a:r>
              <a:rPr lang="fr-FR" sz="1400" u="sng" dirty="0">
                <a:hlinkClick r:id="rId2"/>
              </a:rPr>
              <a:t>Etat</a:t>
            </a:r>
            <a:r>
              <a:rPr lang="fr-FR" sz="1400" dirty="0"/>
              <a:t> (le </a:t>
            </a:r>
            <a:r>
              <a:rPr lang="fr-FR" sz="1400" u="sng" dirty="0">
                <a:hlinkClick r:id="rId3"/>
              </a:rPr>
              <a:t>pouvoir exécutif</a:t>
            </a:r>
            <a:r>
              <a:rPr lang="fr-FR" sz="1400" dirty="0"/>
              <a:t>, le </a:t>
            </a:r>
            <a:r>
              <a:rPr lang="fr-FR" sz="1400" u="sng" dirty="0">
                <a:hlinkClick r:id="rId4"/>
              </a:rPr>
              <a:t>pouvoir législatif</a:t>
            </a:r>
            <a:r>
              <a:rPr lang="fr-FR" sz="1400" dirty="0"/>
              <a:t> et le </a:t>
            </a:r>
            <a:r>
              <a:rPr lang="fr-FR" sz="1400" u="sng" dirty="0">
                <a:hlinkClick r:id="rId5"/>
              </a:rPr>
              <a:t>pouvoir judiciaire</a:t>
            </a:r>
            <a:r>
              <a:rPr lang="fr-FR" sz="1400" dirty="0"/>
              <a:t>) soient chacune exercée par un organe ou une instance différente :</a:t>
            </a:r>
            <a:br>
              <a:rPr lang="fr-FR" sz="1400" dirty="0"/>
            </a:br>
            <a:r>
              <a:rPr lang="fr-FR" sz="1400" dirty="0"/>
              <a:t>- le pouvoir législatif, </a:t>
            </a:r>
            <a:r>
              <a:rPr lang="fr-FR" sz="1400" u="sng" dirty="0">
                <a:hlinkClick r:id="rId6"/>
              </a:rPr>
              <a:t>dévolu</a:t>
            </a:r>
            <a:r>
              <a:rPr lang="fr-FR" sz="1400" dirty="0"/>
              <a:t> aux </a:t>
            </a:r>
            <a:r>
              <a:rPr lang="fr-FR" sz="1400" i="1" dirty="0"/>
              <a:t>assemblées représentatives (parlement …)</a:t>
            </a:r>
            <a:r>
              <a:rPr lang="fr-FR" sz="1400" dirty="0"/>
              <a:t>, édicte les règles,</a:t>
            </a:r>
            <a:br>
              <a:rPr lang="fr-FR" sz="1400" dirty="0"/>
            </a:br>
            <a:r>
              <a:rPr lang="fr-FR" sz="1400" dirty="0"/>
              <a:t>- le pouvoir exécutif, détenu par le </a:t>
            </a:r>
            <a:r>
              <a:rPr lang="fr-FR" sz="1400" u="sng" dirty="0">
                <a:hlinkClick r:id="rId7"/>
              </a:rPr>
              <a:t>gouvernement</a:t>
            </a:r>
            <a:r>
              <a:rPr lang="fr-FR" sz="1400" dirty="0"/>
              <a:t>, exécute les règles, </a:t>
            </a:r>
            <a:br>
              <a:rPr lang="fr-FR" sz="1400" dirty="0"/>
            </a:br>
            <a:r>
              <a:rPr lang="fr-FR" sz="1400" dirty="0"/>
              <a:t>- le pouvoir judiciaire, assuré par les </a:t>
            </a:r>
            <a:r>
              <a:rPr lang="fr-FR" sz="1400" u="sng" dirty="0">
                <a:hlinkClick r:id="rId8"/>
              </a:rPr>
              <a:t>juridictions</a:t>
            </a:r>
            <a:r>
              <a:rPr lang="fr-FR" sz="1400" dirty="0"/>
              <a:t>, règle les </a:t>
            </a:r>
            <a:r>
              <a:rPr lang="fr-FR" sz="1400" u="sng" dirty="0">
                <a:hlinkClick r:id="rId9"/>
              </a:rPr>
              <a:t>litiges</a:t>
            </a:r>
            <a:r>
              <a:rPr lang="fr-FR" sz="1400" dirty="0"/>
              <a:t>.</a:t>
            </a:r>
            <a:br>
              <a:rPr lang="fr-FR" sz="1400" dirty="0"/>
            </a:br>
            <a:r>
              <a:rPr lang="fr-FR" sz="1400" dirty="0"/>
              <a:t>Le contrôle que chacun des trois pouvoirs exerce sur les autres est censé préserver les </a:t>
            </a:r>
            <a:r>
              <a:rPr lang="fr-FR" sz="1400" u="sng" dirty="0">
                <a:hlinkClick r:id="rId10"/>
              </a:rPr>
              <a:t>citoyens</a:t>
            </a:r>
            <a:r>
              <a:rPr lang="fr-FR" sz="1400" dirty="0"/>
              <a:t> des atteintes à ses </a:t>
            </a:r>
            <a:r>
              <a:rPr lang="fr-FR" sz="1400" u="sng" dirty="0">
                <a:hlinkClick r:id="rId11"/>
              </a:rPr>
              <a:t>droits fondamentaux</a:t>
            </a:r>
            <a:r>
              <a:rPr lang="fr-FR" sz="1400" dirty="0"/>
              <a:t> et d’éviter l’arrivée de toute forme de gouvernement dictatorial ou tyrannique. La séparation des pouvoirs est appliquée dans la plupart des états </a:t>
            </a:r>
            <a:r>
              <a:rPr lang="fr-FR" sz="1400" u="sng" dirty="0">
                <a:hlinkClick r:id="rId12" tooltip="Définition de démocratie"/>
              </a:rPr>
              <a:t>démocratiques</a:t>
            </a:r>
            <a:r>
              <a:rPr lang="fr-FR" sz="1400" dirty="0"/>
              <a:t> modernes. Le principe de séparation des pouvoirs a été énoncé par le philosophe anglais </a:t>
            </a:r>
            <a:r>
              <a:rPr lang="fr-FR" sz="1400" i="1" dirty="0"/>
              <a:t>John Locke</a:t>
            </a:r>
            <a:r>
              <a:rPr lang="fr-FR" sz="1400" dirty="0"/>
              <a:t> (1632-1704) dans son "Second traité du Gouvernement Civil" de 1690 et plus tard par </a:t>
            </a:r>
            <a:r>
              <a:rPr lang="fr-FR" sz="1400" u="sng" dirty="0">
                <a:hlinkClick r:id="rId13"/>
              </a:rPr>
              <a:t>Montesquieu</a:t>
            </a:r>
            <a:r>
              <a:rPr lang="fr-FR" sz="1400" dirty="0"/>
              <a:t> (1689-1755) dans "L'esprit des lois" (1748).</a:t>
            </a:r>
            <a:r>
              <a:rPr lang="fr-FR" sz="1200" dirty="0"/>
              <a:t> Sources : a) </a:t>
            </a:r>
            <a:r>
              <a:rPr lang="fr-FR" sz="1200" dirty="0">
                <a:hlinkClick r:id="rId14"/>
              </a:rPr>
              <a:t>http://www.larousse.fr/encyclopedie/divers/s%C3%A9paration_des_pouvoirs/82044</a:t>
            </a:r>
            <a:r>
              <a:rPr lang="fr-FR" sz="1200" dirty="0"/>
              <a:t>, </a:t>
            </a:r>
          </a:p>
          <a:p>
            <a:pPr eaLnBrk="1" hangingPunct="1">
              <a:defRPr/>
            </a:pPr>
            <a:r>
              <a:rPr lang="fr-FR" sz="1200" dirty="0"/>
              <a:t>b) </a:t>
            </a:r>
            <a:r>
              <a:rPr lang="fr-FR" sz="1200" dirty="0">
                <a:hlinkClick r:id="rId15"/>
              </a:rPr>
              <a:t>http://www.toupie.org/Dictionnaire/Separation_pouvoirs.htm</a:t>
            </a:r>
            <a:r>
              <a:rPr lang="fr-FR" sz="1200" dirty="0"/>
              <a:t>, c) </a:t>
            </a:r>
            <a:r>
              <a:rPr lang="fr-FR" sz="1200" dirty="0">
                <a:hlinkClick r:id="rId16"/>
              </a:rPr>
              <a:t>http://fr.wikipedia.org/wiki/S%C3%A9paration_des_pouvoirs</a:t>
            </a:r>
            <a:r>
              <a:rPr lang="fr-FR" sz="1200" dirty="0"/>
              <a:t>.</a:t>
            </a:r>
            <a:endParaRPr lang="fr-FR" sz="1400" dirty="0"/>
          </a:p>
          <a:p>
            <a:pPr algn="just" eaLnBrk="1" hangingPunct="1">
              <a:defRPr/>
            </a:pPr>
            <a:r>
              <a:rPr lang="fr-FR" sz="1400" b="1" i="1" dirty="0"/>
              <a:t>Société-écran</a:t>
            </a:r>
            <a:r>
              <a:rPr lang="fr-FR" sz="1400" dirty="0"/>
              <a:t> : Société à l'activité fictive, créée pour masquer les opérations financières d'une ou de plusieurs autres sociétés. Ce sont souvent des sociétés boîte-au-lettres, appelés « </a:t>
            </a:r>
            <a:r>
              <a:rPr lang="fr-FR" sz="1400" i="1" dirty="0"/>
              <a:t>trusts</a:t>
            </a:r>
            <a:r>
              <a:rPr lang="fr-FR" sz="1400" dirty="0"/>
              <a:t> » dans les </a:t>
            </a:r>
            <a:r>
              <a:rPr lang="fr-FR" sz="1400" i="1" dirty="0"/>
              <a:t>paradis fiscaux</a:t>
            </a:r>
            <a:r>
              <a:rPr lang="fr-FR" sz="1400" dirty="0"/>
              <a:t>, dont il est impossible de connaître les </a:t>
            </a:r>
            <a:r>
              <a:rPr lang="fr-FR" sz="1400" i="1" dirty="0"/>
              <a:t>ayant-droit</a:t>
            </a:r>
            <a:r>
              <a:rPr lang="fr-FR" sz="1400" dirty="0"/>
              <a:t>s (voir </a:t>
            </a:r>
            <a:r>
              <a:rPr lang="fr-FR" sz="1400" i="1" dirty="0"/>
              <a:t>trust</a:t>
            </a:r>
            <a:r>
              <a:rPr lang="fr-FR" sz="1400" dirty="0"/>
              <a:t> et </a:t>
            </a:r>
            <a:r>
              <a:rPr lang="fr-FR" sz="1400" i="1" dirty="0"/>
              <a:t>fiducie</a:t>
            </a:r>
            <a:r>
              <a:rPr lang="fr-FR" sz="1400" dirty="0"/>
              <a:t>).</a:t>
            </a:r>
          </a:p>
          <a:p>
            <a:pPr algn="just" eaLnBrk="1" hangingPunct="1">
              <a:defRPr/>
            </a:pPr>
            <a:r>
              <a:rPr lang="fr-FR" sz="1400" b="1" i="1" dirty="0">
                <a:latin typeface="Arial" charset="0"/>
                <a:cs typeface="Arial" charset="0"/>
              </a:rPr>
              <a:t>Soumission à l’autorité </a:t>
            </a:r>
            <a:r>
              <a:rPr lang="fr-FR" sz="1400" dirty="0">
                <a:latin typeface="Arial" charset="0"/>
                <a:cs typeface="Arial" charset="0"/>
              </a:rPr>
              <a:t>: </a:t>
            </a:r>
            <a:r>
              <a:rPr lang="fr-FR" sz="1400" dirty="0"/>
              <a:t>L’individu qui entre dans un système d’autorité ne se voit plus comme l’acteur de ses actes contraires à la morale, mais plutôt comme l’agent exécutif des volontés d’autrui. Il va attribuer la responsabilité à l’autorité. Il se sens comme un rouage d’une volonté qui est extérieur à la sienne.</a:t>
            </a:r>
          </a:p>
          <a:p>
            <a:pPr algn="just" eaLnBrk="1" hangingPunct="1">
              <a:defRPr/>
            </a:pPr>
            <a:r>
              <a:rPr lang="fr-FR" sz="1400" b="1" i="1" dirty="0">
                <a:latin typeface="Arial" charset="0"/>
                <a:cs typeface="Arial" charset="0"/>
              </a:rPr>
              <a:t>Subjugation</a:t>
            </a:r>
            <a:r>
              <a:rPr lang="fr-FR" sz="1400" dirty="0">
                <a:latin typeface="Arial" charset="0"/>
                <a:cs typeface="Arial" charset="0"/>
              </a:rPr>
              <a:t> : </a:t>
            </a:r>
            <a:r>
              <a:rPr lang="fr-FR" sz="1400" dirty="0">
                <a:hlinkClick r:id="rId17" tooltip="action"/>
              </a:rPr>
              <a:t>Action</a:t>
            </a:r>
            <a:r>
              <a:rPr lang="fr-FR" sz="1400" dirty="0"/>
              <a:t> de </a:t>
            </a:r>
            <a:r>
              <a:rPr lang="fr-FR" sz="1400" dirty="0">
                <a:hlinkClick r:id="rId18" tooltip="subjuguer"/>
              </a:rPr>
              <a:t>subjuguer</a:t>
            </a:r>
            <a:r>
              <a:rPr lang="fr-FR" sz="1400" dirty="0"/>
              <a:t>. </a:t>
            </a:r>
            <a:r>
              <a:rPr lang="fr-FR" sz="1400" i="1" dirty="0"/>
              <a:t>La </a:t>
            </a:r>
            <a:r>
              <a:rPr lang="fr-FR" sz="1400" b="1" i="1" dirty="0"/>
              <a:t>subjugation</a:t>
            </a:r>
            <a:r>
              <a:rPr lang="fr-FR" sz="1400" i="1" dirty="0"/>
              <a:t> de la victime par son ravisseur, aux deux sens du terme, entraine le syndrome de Stockholm. </a:t>
            </a:r>
            <a:r>
              <a:rPr lang="fr-FR" sz="1400" dirty="0"/>
              <a:t>(</a:t>
            </a:r>
            <a:r>
              <a:rPr lang="fr-FR" sz="1400" dirty="0">
                <a:hlinkClick r:id="rId19" tooltip="domination"/>
              </a:rPr>
              <a:t>domination</a:t>
            </a:r>
            <a:r>
              <a:rPr lang="fr-FR" sz="1400" dirty="0"/>
              <a:t>, </a:t>
            </a:r>
            <a:r>
              <a:rPr lang="fr-FR" sz="1400" dirty="0">
                <a:hlinkClick r:id="rId20" tooltip="sujétion"/>
              </a:rPr>
              <a:t>sujétion</a:t>
            </a:r>
            <a:r>
              <a:rPr lang="fr-FR" sz="1400" dirty="0"/>
              <a:t>. Synonyme : </a:t>
            </a:r>
            <a:r>
              <a:rPr lang="fr-FR" sz="1400" i="1" dirty="0"/>
              <a:t>asservissement, assujettissement</a:t>
            </a:r>
            <a:r>
              <a:rPr lang="fr-FR" sz="1400" dirty="0"/>
              <a:t>).</a:t>
            </a:r>
          </a:p>
          <a:p>
            <a:pPr algn="just" eaLnBrk="1" hangingPunct="1">
              <a:defRPr/>
            </a:pPr>
            <a:r>
              <a:rPr lang="fr-FR" sz="1400" i="1" dirty="0">
                <a:hlinkClick r:id="rId18" tooltip="subjuguer"/>
              </a:rPr>
              <a:t>Subjuguer</a:t>
            </a:r>
            <a:r>
              <a:rPr lang="fr-FR" sz="1400" dirty="0">
                <a:latin typeface="Arial" charset="0"/>
                <a:cs typeface="Arial" charset="0"/>
              </a:rPr>
              <a:t> : a) </a:t>
            </a:r>
            <a:r>
              <a:rPr lang="fr-FR" sz="1400" dirty="0">
                <a:hlinkClick r:id="rId21" tooltip="réduire"/>
              </a:rPr>
              <a:t>Réduire</a:t>
            </a:r>
            <a:r>
              <a:rPr lang="fr-FR" sz="1400" dirty="0"/>
              <a:t> en </a:t>
            </a:r>
            <a:r>
              <a:rPr lang="fr-FR" sz="1400" dirty="0">
                <a:hlinkClick r:id="rId20" tooltip="sujétion"/>
              </a:rPr>
              <a:t>sujétion</a:t>
            </a:r>
            <a:r>
              <a:rPr lang="fr-FR" sz="1400" dirty="0"/>
              <a:t> par la </a:t>
            </a:r>
            <a:r>
              <a:rPr lang="fr-FR" sz="1400" dirty="0">
                <a:hlinkClick r:id="rId22" tooltip="force"/>
              </a:rPr>
              <a:t>force</a:t>
            </a:r>
            <a:r>
              <a:rPr lang="fr-FR" sz="1400" dirty="0"/>
              <a:t> </a:t>
            </a:r>
            <a:r>
              <a:rPr lang="fr-FR" sz="1400" dirty="0">
                <a:hlinkClick r:id="rId23" tooltip="politique"/>
              </a:rPr>
              <a:t>politique</a:t>
            </a:r>
            <a:r>
              <a:rPr lang="fr-FR" sz="1400" dirty="0"/>
              <a:t> ou </a:t>
            </a:r>
            <a:r>
              <a:rPr lang="fr-FR" sz="1400" dirty="0">
                <a:hlinkClick r:id="rId24" tooltip="militaire"/>
              </a:rPr>
              <a:t>militaire</a:t>
            </a:r>
            <a:r>
              <a:rPr lang="fr-FR" sz="1400" dirty="0"/>
              <a:t>. b) </a:t>
            </a:r>
            <a:r>
              <a:rPr lang="fr-FR" sz="1400" i="1" dirty="0">
                <a:hlinkClick r:id="rId25" tooltip="Annexe:Glossaire grammatical"/>
              </a:rPr>
              <a:t>Figuré</a:t>
            </a:r>
            <a:r>
              <a:rPr lang="fr-FR" sz="1400" i="1" dirty="0"/>
              <a:t>)</a:t>
            </a:r>
            <a:r>
              <a:rPr lang="fr-FR" sz="1400" dirty="0"/>
              <a:t> </a:t>
            </a:r>
            <a:r>
              <a:rPr lang="fr-FR" sz="1400" dirty="0">
                <a:hlinkClick r:id="rId26" tooltip="soumettre"/>
              </a:rPr>
              <a:t>Soumettre</a:t>
            </a:r>
            <a:r>
              <a:rPr lang="fr-FR" sz="1400" dirty="0"/>
              <a:t> à son </a:t>
            </a:r>
            <a:r>
              <a:rPr lang="fr-FR" sz="1400" dirty="0">
                <a:hlinkClick r:id="rId27" tooltip="ascendant"/>
              </a:rPr>
              <a:t>ascendant</a:t>
            </a:r>
            <a:r>
              <a:rPr lang="fr-FR" sz="1400" dirty="0"/>
              <a:t>. </a:t>
            </a:r>
            <a:endParaRPr lang="fr-FR" sz="1400" dirty="0">
              <a:latin typeface="Arial" charset="0"/>
              <a:cs typeface="Arial" charset="0"/>
            </a:endParaRPr>
          </a:p>
          <a:p>
            <a:pPr algn="just" eaLnBrk="1" hangingPunct="1">
              <a:defRPr/>
            </a:pPr>
            <a:r>
              <a:rPr lang="fr-FR" sz="1400" b="1" i="1" dirty="0">
                <a:latin typeface="Arial" charset="0"/>
                <a:cs typeface="Arial" charset="0"/>
              </a:rPr>
              <a:t>Subornation [de témoin]</a:t>
            </a:r>
            <a:r>
              <a:rPr lang="fr-FR" sz="1400" dirty="0">
                <a:latin typeface="Arial" charset="0"/>
                <a:cs typeface="Arial" charset="0"/>
              </a:rPr>
              <a:t> : </a:t>
            </a:r>
            <a:r>
              <a:rPr lang="fr-FR" sz="1400" dirty="0"/>
              <a:t>Le fait de faire pression sur un témoin par le biais de dons, de promesses ou en exerçant des menaces à son encontre afin qu'il modifie sa version des faits dans le cadre d'un procès.   </a:t>
            </a:r>
            <a:endParaRPr lang="fr-FR" sz="1400" b="1" i="1"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7571" name="Espace réservé du numéro de diapositive 2"/>
          <p:cNvSpPr>
            <a:spLocks noGrp="1"/>
          </p:cNvSpPr>
          <p:nvPr>
            <p:ph type="sldNum" sz="quarter" idx="12"/>
          </p:nvPr>
        </p:nvSpPr>
        <p:spPr bwMode="auto">
          <a:xfrm>
            <a:off x="8299450" y="160339"/>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33646F1-6B19-4A13-9388-1947CDB41E15}" type="slidenum">
              <a:rPr lang="fr-FR" altLang="fr-FR" sz="1200" smtClean="0">
                <a:solidFill>
                  <a:srgbClr val="898989"/>
                </a:solidFill>
              </a:rPr>
              <a:pPr>
                <a:spcBef>
                  <a:spcPct val="0"/>
                </a:spcBef>
                <a:buFontTx/>
                <a:buNone/>
              </a:pPr>
              <a:t>288</a:t>
            </a:fld>
            <a:endParaRPr lang="fr-FR" altLang="fr-FR" sz="1200">
              <a:solidFill>
                <a:srgbClr val="898989"/>
              </a:solidFill>
            </a:endParaRPr>
          </a:p>
        </p:txBody>
      </p:sp>
      <p:sp>
        <p:nvSpPr>
          <p:cNvPr id="5" name="Text Box 4"/>
          <p:cNvSpPr txBox="1">
            <a:spLocks noChangeArrowheads="1"/>
          </p:cNvSpPr>
          <p:nvPr/>
        </p:nvSpPr>
        <p:spPr bwMode="auto">
          <a:xfrm>
            <a:off x="179388" y="160338"/>
            <a:ext cx="8856662" cy="6217087"/>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et fin) :</a:t>
            </a:r>
          </a:p>
          <a:p>
            <a:pPr marL="342900" indent="-342900" eaLnBrk="1" hangingPunct="1">
              <a:defRPr/>
            </a:pPr>
            <a:endParaRPr lang="fr-FR" dirty="0">
              <a:latin typeface="Arial" charset="0"/>
              <a:cs typeface="Arial" charset="0"/>
            </a:endParaRPr>
          </a:p>
          <a:p>
            <a:r>
              <a:rPr lang="fr-FR" sz="1400" b="1" dirty="0"/>
              <a:t>Suggérer</a:t>
            </a:r>
            <a:r>
              <a:rPr lang="fr-FR" sz="1400" dirty="0"/>
              <a:t> : a) Présenter, proposer à quelqu'un une idée, lui inspirer un acte, une solution. b) Évoquer quelque chose, faire naître une pensée, une image, une idée : </a:t>
            </a:r>
            <a:r>
              <a:rPr lang="fr-FR" sz="1400" i="1" dirty="0"/>
              <a:t>Cette phrase suggère une autre interprétation</a:t>
            </a:r>
            <a:r>
              <a:rPr lang="fr-FR" sz="1400" dirty="0"/>
              <a:t>. </a:t>
            </a:r>
          </a:p>
          <a:p>
            <a:pPr algn="just" eaLnBrk="1" hangingPunct="1">
              <a:defRPr/>
            </a:pPr>
            <a:r>
              <a:rPr lang="fr-FR" sz="1400" b="1" i="1" dirty="0">
                <a:latin typeface="Arial" charset="0"/>
                <a:cs typeface="Arial" charset="0"/>
              </a:rPr>
              <a:t>Suggestion</a:t>
            </a:r>
            <a:r>
              <a:rPr lang="fr-FR" sz="1400" dirty="0">
                <a:latin typeface="Arial" charset="0"/>
                <a:cs typeface="Arial" charset="0"/>
              </a:rPr>
              <a:t> : </a:t>
            </a:r>
            <a:r>
              <a:rPr lang="fr-FR" sz="1400" dirty="0"/>
              <a:t>a) Influence d'une idée sur le comportement, la pensée, la perception, le jugement ou la mémoire. b) parole, geste ou information, utilisés dans le but d'influencer l'autre. c) Action de </a:t>
            </a:r>
            <a:r>
              <a:rPr lang="fr-FR" sz="1400" dirty="0">
                <a:hlinkClick r:id="rId2"/>
              </a:rPr>
              <a:t>suggérer</a:t>
            </a:r>
            <a:r>
              <a:rPr lang="fr-FR" sz="1400" dirty="0"/>
              <a:t>, d'inspirer une idée, une pensée : Recourir à la suggestion plutôt qu'à l'explication. d) Technique psychique reposant sur la croyance qu'une personne peut influencer, par la parole, un état affectif ou une conduite d'une autre. (L'hypnose repose sur la suggestion et, utilisée dans un but à visée thérapeutique, elle attend de la suggestion qu'elle soit assez puissante pour entraver les manifestations du symptôme.). e) </a:t>
            </a:r>
            <a:r>
              <a:rPr lang="fr-FR" sz="1400" i="1" dirty="0"/>
              <a:t>(Médecine)</a:t>
            </a:r>
            <a:r>
              <a:rPr lang="fr-FR" sz="1400" dirty="0"/>
              <a:t> </a:t>
            </a:r>
            <a:r>
              <a:rPr lang="fr-FR" sz="1400" dirty="0">
                <a:hlinkClick r:id="rId3" tooltip="mental"/>
              </a:rPr>
              <a:t>Mentale</a:t>
            </a:r>
            <a:r>
              <a:rPr lang="fr-FR" sz="1400" dirty="0"/>
              <a:t>, elle désigne l’</a:t>
            </a:r>
            <a:r>
              <a:rPr lang="fr-FR" sz="1400" dirty="0">
                <a:hlinkClick r:id="rId4" tooltip="idée"/>
              </a:rPr>
              <a:t>idée</a:t>
            </a:r>
            <a:r>
              <a:rPr lang="fr-FR" sz="1400" dirty="0"/>
              <a:t> d’un </a:t>
            </a:r>
            <a:r>
              <a:rPr lang="fr-FR" sz="1400" dirty="0">
                <a:hlinkClick r:id="rId5" tooltip="acte"/>
              </a:rPr>
              <a:t>acte</a:t>
            </a:r>
            <a:r>
              <a:rPr lang="fr-FR" sz="1400" dirty="0"/>
              <a:t> suggéré à un </a:t>
            </a:r>
            <a:r>
              <a:rPr lang="fr-FR" sz="1400" dirty="0">
                <a:hlinkClick r:id="rId6" tooltip="individu"/>
              </a:rPr>
              <a:t>individu</a:t>
            </a:r>
            <a:r>
              <a:rPr lang="fr-FR" sz="1400" dirty="0"/>
              <a:t> en état d’</a:t>
            </a:r>
            <a:r>
              <a:rPr lang="fr-FR" sz="1400" dirty="0">
                <a:hlinkClick r:id="rId7" tooltip="hypnose"/>
              </a:rPr>
              <a:t>hypnose</a:t>
            </a:r>
            <a:r>
              <a:rPr lang="fr-FR" sz="1400" dirty="0"/>
              <a:t>. f) Action de suggérer; art de faire naître une idée, un sentiment sans l'exposer ouvertement. g) Moyen de persuasion mis en usage envers le testateur pour le déterminer à disposer en faveur de telle personne (Barr. 1967). h) Fait d'inspirer (ou de se laisser inspirer), par le jeu de phénomènes subconscients, une idée, une pensée, un comportement sans intervention de la volonté ni de la conscience du sujet récepteur (appelé </a:t>
            </a:r>
            <a:r>
              <a:rPr lang="fr-FR" sz="1400" i="1" dirty="0"/>
              <a:t>autosuggestion</a:t>
            </a:r>
            <a:r>
              <a:rPr lang="fr-FR" sz="1400" dirty="0"/>
              <a:t> lorsqu'il s'exerce de façon réfléchie). </a:t>
            </a:r>
            <a:r>
              <a:rPr lang="fr-FR" sz="1400" i="1" dirty="0"/>
              <a:t>Suggestion provoquée, spontanée, normale</a:t>
            </a:r>
            <a:r>
              <a:rPr lang="fr-FR" sz="1400" dirty="0"/>
              <a:t>; </a:t>
            </a:r>
            <a:r>
              <a:rPr lang="fr-FR" sz="1400" i="1" dirty="0"/>
              <a:t>suggestion hypnotique; suggestion mentale.</a:t>
            </a:r>
            <a:r>
              <a:rPr lang="fr-FR" sz="1400" dirty="0"/>
              <a:t> </a:t>
            </a:r>
            <a:r>
              <a:rPr lang="fr-FR" sz="1400" i="1" dirty="0"/>
              <a:t>La suggestion est une fonction psychophysiologique normale, elle existe chez tous les individus, mais certains individus (suggestibles) présentent une réceptivité plus grande</a:t>
            </a:r>
            <a:r>
              <a:rPr lang="fr-FR" sz="1400" dirty="0"/>
              <a:t> (Lafon1963).</a:t>
            </a:r>
            <a:endParaRPr lang="fr-FR" sz="1400" dirty="0">
              <a:solidFill>
                <a:schemeClr val="accent3">
                  <a:lumMod val="50000"/>
                </a:schemeClr>
              </a:solidFill>
            </a:endParaRPr>
          </a:p>
          <a:p>
            <a:pPr algn="just" eaLnBrk="1" hangingPunct="1">
              <a:defRPr/>
            </a:pPr>
            <a:r>
              <a:rPr lang="fr-FR" sz="1400" i="1" dirty="0">
                <a:solidFill>
                  <a:schemeClr val="accent3">
                    <a:lumMod val="50000"/>
                  </a:schemeClr>
                </a:solidFill>
                <a:latin typeface="Arial" charset="0"/>
                <a:cs typeface="Arial" charset="0"/>
              </a:rPr>
              <a:t>Les grands manipulateurs peuvent recourt, plus ou moins consciemment, aux méthodes de suggestion (mentale), aux émotions … pour convaincre plus facilement leurs interlocuteurs</a:t>
            </a:r>
            <a:r>
              <a:rPr lang="fr-FR" sz="1400" dirty="0">
                <a:solidFill>
                  <a:schemeClr val="accent3">
                    <a:lumMod val="50000"/>
                  </a:schemeClr>
                </a:solidFill>
                <a:latin typeface="Arial" charset="0"/>
                <a:cs typeface="Arial" charset="0"/>
              </a:rPr>
              <a:t>.</a:t>
            </a:r>
            <a:r>
              <a:rPr lang="fr-FR" sz="1200" dirty="0">
                <a:solidFill>
                  <a:schemeClr val="accent3">
                    <a:lumMod val="50000"/>
                  </a:schemeClr>
                </a:solidFill>
                <a:latin typeface="Arial" charset="0"/>
                <a:cs typeface="Arial" charset="0"/>
              </a:rPr>
              <a:t> Source : </a:t>
            </a:r>
            <a:r>
              <a:rPr lang="fr-FR" sz="1200" dirty="0">
                <a:solidFill>
                  <a:schemeClr val="accent3">
                    <a:lumMod val="50000"/>
                  </a:schemeClr>
                </a:solidFill>
                <a:latin typeface="Arial" charset="0"/>
                <a:cs typeface="Arial" charset="0"/>
                <a:hlinkClick r:id="rId8"/>
              </a:rPr>
              <a:t>http://www.cnrtl.fr/lexicographie/suggestion</a:t>
            </a:r>
            <a:r>
              <a:rPr lang="fr-FR" sz="1200" dirty="0">
                <a:solidFill>
                  <a:schemeClr val="accent3">
                    <a:lumMod val="50000"/>
                  </a:schemeClr>
                </a:solidFill>
                <a:latin typeface="Arial" charset="0"/>
                <a:cs typeface="Arial" charset="0"/>
              </a:rPr>
              <a:t> </a:t>
            </a:r>
            <a:endParaRPr lang="fr-FR" sz="1400" dirty="0">
              <a:latin typeface="Arial" charset="0"/>
              <a:cs typeface="Arial" charset="0"/>
            </a:endParaRPr>
          </a:p>
          <a:p>
            <a:pPr algn="just" eaLnBrk="1" hangingPunct="1">
              <a:defRPr/>
            </a:pPr>
            <a:r>
              <a:rPr lang="fr-FR" sz="1400" b="1" i="1" dirty="0"/>
              <a:t>Sujétion</a:t>
            </a:r>
            <a:r>
              <a:rPr lang="fr-FR" sz="1400" dirty="0">
                <a:latin typeface="Arial" charset="0"/>
                <a:cs typeface="Arial" charset="0"/>
              </a:rPr>
              <a:t> : </a:t>
            </a:r>
            <a:r>
              <a:rPr lang="fr-FR" sz="1400" dirty="0">
                <a:hlinkClick r:id="rId9" tooltip="dépendance"/>
              </a:rPr>
              <a:t>Dépendance</a:t>
            </a:r>
            <a:r>
              <a:rPr lang="fr-FR" sz="1400" dirty="0"/>
              <a:t>, état de celui qui est </a:t>
            </a:r>
            <a:r>
              <a:rPr lang="fr-FR" sz="1400" dirty="0">
                <a:hlinkClick r:id="rId10" tooltip="soumettre"/>
              </a:rPr>
              <a:t>soumis</a:t>
            </a:r>
            <a:r>
              <a:rPr lang="fr-FR" sz="1400" dirty="0"/>
              <a:t> à un pouvoir, à une </a:t>
            </a:r>
            <a:r>
              <a:rPr lang="fr-FR" sz="1400" dirty="0">
                <a:hlinkClick r:id="rId11" tooltip="domination"/>
              </a:rPr>
              <a:t>domination</a:t>
            </a:r>
            <a:r>
              <a:rPr lang="fr-FR" sz="1400" dirty="0"/>
              <a:t>.</a:t>
            </a:r>
            <a:endParaRPr lang="fr-FR" sz="1400" dirty="0">
              <a:latin typeface="Arial" charset="0"/>
              <a:cs typeface="Arial" charset="0"/>
            </a:endParaRPr>
          </a:p>
          <a:p>
            <a:pPr algn="just" eaLnBrk="1" hangingPunct="1">
              <a:defRPr/>
            </a:pPr>
            <a:r>
              <a:rPr lang="fr-FR" sz="1400" b="1" i="1" dirty="0">
                <a:latin typeface="Arial" charset="0"/>
                <a:cs typeface="Arial" charset="0"/>
              </a:rPr>
              <a:t>Systèmes de patronage / parrainage</a:t>
            </a:r>
            <a:r>
              <a:rPr lang="fr-FR" sz="1400" dirty="0">
                <a:latin typeface="Arial" charset="0"/>
                <a:cs typeface="Arial" charset="0"/>
              </a:rPr>
              <a:t> : octroi de faveurs, des contrats, ou de nominations à des postes, par un titulaire d’une charge publique locale ou d’un candidat à un poste politique en contrepartie, d'un soutien politique. Souvent, ce « patronage » est utilisé pour obtenir un soutien et des voix aux élections ou pour faire adopter (passer) certaines lois (voir aussi </a:t>
            </a:r>
            <a:r>
              <a:rPr lang="fr-FR" sz="1400" i="1" dirty="0">
                <a:latin typeface="Arial" charset="0"/>
                <a:cs typeface="Arial" charset="0"/>
              </a:rPr>
              <a:t>népotisme</a:t>
            </a:r>
            <a:r>
              <a:rPr lang="fr-FR" sz="1400" dirty="0">
                <a:latin typeface="Arial" charset="0"/>
                <a:cs typeface="Arial" charset="0"/>
              </a:rPr>
              <a:t>). </a:t>
            </a:r>
          </a:p>
          <a:p>
            <a:pPr algn="just" eaLnBrk="1" hangingPunct="1">
              <a:defRPr/>
            </a:pPr>
            <a:r>
              <a:rPr lang="fr-FR" sz="1400" b="1" i="1" dirty="0"/>
              <a:t>Système de </a:t>
            </a:r>
            <a:r>
              <a:rPr lang="fr-FR" sz="1400" b="1" i="1" dirty="0" err="1"/>
              <a:t>Ponzi</a:t>
            </a:r>
            <a:r>
              <a:rPr lang="fr-FR" sz="1400" i="1" dirty="0"/>
              <a:t> </a:t>
            </a:r>
            <a:r>
              <a:rPr lang="fr-FR" sz="1400" dirty="0"/>
              <a:t>: montage financier frauduleux qui consiste à rémunérer les investissements des clients essentiellement par les fonds procurés par les nouveaux entrants. </a:t>
            </a:r>
            <a:endParaRPr lang="fr-FR" sz="1400" dirty="0">
              <a:latin typeface="Arial" charset="0"/>
              <a:cs typeface="Arial" charset="0"/>
            </a:endParaRPr>
          </a:p>
        </p:txBody>
      </p:sp>
    </p:spTree>
    <p:extLst>
      <p:ext uri="{BB962C8B-B14F-4D97-AF65-F5344CB8AC3E}">
        <p14:creationId xmlns:p14="http://schemas.microsoft.com/office/powerpoint/2010/main" val="154408418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8595" name="Espace réservé du numéro de diapositive 2"/>
          <p:cNvSpPr>
            <a:spLocks noGrp="1"/>
          </p:cNvSpPr>
          <p:nvPr>
            <p:ph type="sldNum" sz="quarter" idx="12"/>
          </p:nvPr>
        </p:nvSpPr>
        <p:spPr bwMode="auto">
          <a:xfrm>
            <a:off x="8299450" y="160339"/>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F458FD-69C8-4231-A0E3-3A4B586A0C66}" type="slidenum">
              <a:rPr lang="fr-FR" altLang="fr-FR" sz="1200" smtClean="0">
                <a:solidFill>
                  <a:srgbClr val="898989"/>
                </a:solidFill>
              </a:rPr>
              <a:pPr>
                <a:spcBef>
                  <a:spcPct val="0"/>
                </a:spcBef>
                <a:buFontTx/>
                <a:buNone/>
              </a:pPr>
              <a:t>289</a:t>
            </a:fld>
            <a:endParaRPr lang="fr-FR" altLang="fr-FR" sz="1200">
              <a:solidFill>
                <a:srgbClr val="898989"/>
              </a:solidFill>
            </a:endParaRPr>
          </a:p>
        </p:txBody>
      </p:sp>
      <p:sp>
        <p:nvSpPr>
          <p:cNvPr id="5" name="Text Box 4"/>
          <p:cNvSpPr txBox="1">
            <a:spLocks noChangeArrowheads="1"/>
          </p:cNvSpPr>
          <p:nvPr/>
        </p:nvSpPr>
        <p:spPr bwMode="auto">
          <a:xfrm>
            <a:off x="179388" y="160339"/>
            <a:ext cx="8856662" cy="3200876"/>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et fin)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Système de rentes </a:t>
            </a:r>
            <a:r>
              <a:rPr lang="fr-FR" sz="1400" dirty="0">
                <a:latin typeface="Arial" charset="0"/>
                <a:cs typeface="Arial" charset="0"/>
              </a:rPr>
              <a:t>(</a:t>
            </a:r>
            <a:r>
              <a:rPr lang="fr-FR" sz="1400" dirty="0" err="1">
                <a:latin typeface="Arial" charset="0"/>
                <a:cs typeface="Arial" charset="0"/>
              </a:rPr>
              <a:t>rent-seeking</a:t>
            </a:r>
            <a:r>
              <a:rPr lang="fr-FR" sz="1400" dirty="0">
                <a:latin typeface="Arial" charset="0"/>
                <a:cs typeface="Arial" charset="0"/>
              </a:rPr>
              <a:t>) : revenus tirés de la captation de la rente pétrolière et de l’exploitation de </a:t>
            </a:r>
          </a:p>
          <a:p>
            <a:pPr algn="just" eaLnBrk="1" hangingPunct="1">
              <a:defRPr/>
            </a:pPr>
            <a:r>
              <a:rPr lang="fr-FR" sz="1400" dirty="0">
                <a:latin typeface="Arial" charset="0"/>
                <a:cs typeface="Arial" charset="0"/>
              </a:rPr>
              <a:t>ressources naturelles (enracinées à tous les niveaux de l’Etat, notamment par les cercles les plus proches du pouvoir : Familles régnantes, comme les </a:t>
            </a:r>
            <a:r>
              <a:rPr lang="fr-FR" sz="1400" dirty="0" err="1">
                <a:latin typeface="Arial" charset="0"/>
                <a:cs typeface="Arial" charset="0"/>
              </a:rPr>
              <a:t>Trabelsi</a:t>
            </a:r>
            <a:r>
              <a:rPr lang="fr-FR" sz="1400" dirty="0">
                <a:latin typeface="Arial" charset="0"/>
                <a:cs typeface="Arial" charset="0"/>
              </a:rPr>
              <a:t> en Tunisie ou les Moubarak en Egypte, minorités religieuses comme les Sunnites au Bahreïn ou les Alaouites en Syrie ...).</a:t>
            </a:r>
            <a:r>
              <a:rPr lang="fr-FR" sz="1200" dirty="0">
                <a:latin typeface="Arial" charset="0"/>
                <a:cs typeface="Arial" charset="0"/>
              </a:rPr>
              <a:t> Source : Rente, corruption et violence - Université catholique de Louvain, </a:t>
            </a:r>
            <a:r>
              <a:rPr lang="fr-FR" sz="1200" dirty="0">
                <a:latin typeface="Arial" charset="0"/>
                <a:cs typeface="Arial" charset="0"/>
                <a:hlinkClick r:id="rId2"/>
              </a:rPr>
              <a:t>http://sites.uclouvain.be/econ/Regards/Archives/RE092.pdf</a:t>
            </a:r>
            <a:r>
              <a:rPr lang="fr-FR" sz="1200" dirty="0">
                <a:latin typeface="Arial" charset="0"/>
                <a:cs typeface="Arial" charset="0"/>
              </a:rPr>
              <a:t> </a:t>
            </a:r>
          </a:p>
          <a:p>
            <a:pPr algn="just" eaLnBrk="1" hangingPunct="1">
              <a:defRPr/>
            </a:pPr>
            <a:r>
              <a:rPr lang="fr-FR" sz="1400" b="1" i="1" dirty="0" err="1">
                <a:latin typeface="Arial" charset="0"/>
                <a:cs typeface="Arial" charset="0"/>
              </a:rPr>
              <a:t>Tchipa</a:t>
            </a:r>
            <a:r>
              <a:rPr lang="fr-FR" sz="1400" b="1" i="1" dirty="0">
                <a:latin typeface="Arial" charset="0"/>
                <a:cs typeface="Arial" charset="0"/>
              </a:rPr>
              <a:t> ou </a:t>
            </a:r>
            <a:r>
              <a:rPr lang="fr-FR" sz="1400" b="1" i="1" dirty="0" err="1">
                <a:latin typeface="Arial" charset="0"/>
                <a:cs typeface="Arial" charset="0"/>
              </a:rPr>
              <a:t>kahwa</a:t>
            </a:r>
            <a:r>
              <a:rPr lang="fr-FR" sz="1400" dirty="0">
                <a:latin typeface="Arial" charset="0"/>
                <a:cs typeface="Arial" charset="0"/>
              </a:rPr>
              <a:t> : terme algériens pour désigner le pot de vin (</a:t>
            </a:r>
            <a:r>
              <a:rPr lang="fr-FR" sz="1400" i="1" dirty="0"/>
              <a:t>bakchich</a:t>
            </a:r>
            <a:r>
              <a:rPr lang="fr-FR" sz="1400" dirty="0">
                <a:latin typeface="Arial" charset="0"/>
                <a:cs typeface="Arial" charset="0"/>
              </a:rPr>
              <a:t>). </a:t>
            </a:r>
            <a:r>
              <a:rPr lang="fr-FR" sz="1400" dirty="0"/>
              <a:t>Il viendrait du mot </a:t>
            </a:r>
            <a:r>
              <a:rPr lang="fr-FR" sz="1400" i="1" dirty="0"/>
              <a:t>chiper</a:t>
            </a:r>
            <a:r>
              <a:rPr lang="fr-FR" sz="1400" dirty="0"/>
              <a:t> (voler).</a:t>
            </a:r>
            <a:endParaRPr lang="fr-FR" sz="1400" dirty="0">
              <a:latin typeface="Arial" charset="0"/>
              <a:cs typeface="Arial" charset="0"/>
            </a:endParaRPr>
          </a:p>
          <a:p>
            <a:pPr algn="just" eaLnBrk="1" hangingPunct="1">
              <a:defRPr/>
            </a:pPr>
            <a:r>
              <a:rPr lang="fr-FR" sz="1400" b="1" i="1" dirty="0">
                <a:latin typeface="Arial" charset="0"/>
                <a:cs typeface="Arial" charset="0"/>
              </a:rPr>
              <a:t>Terrorisme</a:t>
            </a:r>
            <a:r>
              <a:rPr lang="fr-FR" sz="1400" dirty="0">
                <a:latin typeface="Arial" charset="0"/>
                <a:cs typeface="Arial" charset="0"/>
              </a:rPr>
              <a:t> : </a:t>
            </a:r>
            <a:r>
              <a:rPr lang="fr-FR" sz="1400" dirty="0">
                <a:hlinkClick r:id="rId3" tooltip="violence"/>
              </a:rPr>
              <a:t>Violences</a:t>
            </a:r>
            <a:r>
              <a:rPr lang="fr-FR" sz="1400" dirty="0"/>
              <a:t> (</a:t>
            </a:r>
            <a:r>
              <a:rPr lang="fr-FR" sz="1400" dirty="0">
                <a:hlinkClick r:id="rId4" tooltip="attentat"/>
              </a:rPr>
              <a:t>attentats</a:t>
            </a:r>
            <a:r>
              <a:rPr lang="fr-FR" sz="1400" dirty="0"/>
              <a:t>, </a:t>
            </a:r>
            <a:r>
              <a:rPr lang="fr-FR" sz="1400" dirty="0">
                <a:hlinkClick r:id="rId5" tooltip="assassinat"/>
              </a:rPr>
              <a:t>assassinats</a:t>
            </a:r>
            <a:r>
              <a:rPr lang="fr-FR" sz="1400" dirty="0"/>
              <a:t>, </a:t>
            </a:r>
            <a:r>
              <a:rPr lang="fr-FR" sz="1400" dirty="0">
                <a:hlinkClick r:id="rId6" tooltip="enlèvement"/>
              </a:rPr>
              <a:t>enlèvements</a:t>
            </a:r>
            <a:r>
              <a:rPr lang="fr-FR" sz="1400" dirty="0"/>
              <a:t>, </a:t>
            </a:r>
            <a:r>
              <a:rPr lang="fr-FR" sz="1400" dirty="0">
                <a:hlinkClick r:id="rId7" tooltip="sabotage"/>
              </a:rPr>
              <a:t>sabotages</a:t>
            </a:r>
            <a:r>
              <a:rPr lang="fr-FR" sz="1400" dirty="0"/>
              <a:t>…) menées contre des </a:t>
            </a:r>
            <a:r>
              <a:rPr lang="fr-FR" sz="1400" dirty="0">
                <a:hlinkClick r:id="rId8" tooltip="civil"/>
              </a:rPr>
              <a:t>civils</a:t>
            </a:r>
            <a:r>
              <a:rPr lang="fr-FR" sz="1400" dirty="0"/>
              <a:t>, et destinée à </a:t>
            </a:r>
            <a:r>
              <a:rPr lang="fr-FR" sz="1400" dirty="0">
                <a:hlinkClick r:id="rId9" tooltip="frapper"/>
              </a:rPr>
              <a:t>frapper</a:t>
            </a:r>
            <a:r>
              <a:rPr lang="fr-FR" sz="1400" dirty="0"/>
              <a:t> de terreur l’</a:t>
            </a:r>
            <a:r>
              <a:rPr lang="fr-FR" sz="1400" dirty="0">
                <a:hlinkClick r:id="rId10" tooltip="opinion publique"/>
              </a:rPr>
              <a:t>opinion publique</a:t>
            </a:r>
            <a:r>
              <a:rPr lang="fr-FR" sz="1400" dirty="0"/>
              <a:t> ou les gouvernements considérés comme ennemis.</a:t>
            </a:r>
            <a:r>
              <a:rPr lang="fr-FR" sz="1400" i="1" dirty="0">
                <a:solidFill>
                  <a:schemeClr val="accent3">
                    <a:lumMod val="50000"/>
                  </a:schemeClr>
                </a:solidFill>
              </a:rPr>
              <a:t> Le terrorisme se finance souvent par la corruption, le trafic de drogue, les enlèvements crapuleux, le racket …</a:t>
            </a:r>
            <a:endParaRPr lang="fr-FR" sz="1400" dirty="0"/>
          </a:p>
          <a:p>
            <a:pPr algn="just" eaLnBrk="1" hangingPunct="1">
              <a:defRPr/>
            </a:pPr>
            <a:r>
              <a:rPr lang="fr-FR" sz="1400" b="1" i="1" dirty="0">
                <a:latin typeface="Arial" charset="0"/>
                <a:cs typeface="Arial" charset="0"/>
              </a:rPr>
              <a:t>Terrorisme d’état </a:t>
            </a:r>
            <a:r>
              <a:rPr lang="fr-FR" sz="1400" dirty="0">
                <a:latin typeface="Arial" charset="0"/>
                <a:cs typeface="Arial" charset="0"/>
              </a:rPr>
              <a:t>: </a:t>
            </a:r>
            <a:r>
              <a:rPr lang="fr-FR" sz="1400" dirty="0">
                <a:hlinkClick r:id="rId11" tooltip="régime"/>
              </a:rPr>
              <a:t>Régime</a:t>
            </a:r>
            <a:r>
              <a:rPr lang="fr-FR" sz="1400" dirty="0"/>
              <a:t> de </a:t>
            </a:r>
            <a:r>
              <a:rPr lang="fr-FR" sz="1400" dirty="0">
                <a:hlinkClick r:id="rId12" tooltip="terreur"/>
              </a:rPr>
              <a:t>terreur</a:t>
            </a:r>
            <a:r>
              <a:rPr lang="fr-FR" sz="1400" dirty="0"/>
              <a:t> </a:t>
            </a:r>
            <a:r>
              <a:rPr lang="fr-FR" sz="1400" dirty="0">
                <a:hlinkClick r:id="rId13" tooltip="politique"/>
              </a:rPr>
              <a:t>politique</a:t>
            </a:r>
            <a:r>
              <a:rPr lang="fr-FR" sz="1400" dirty="0"/>
              <a:t>. Exercice par l'</a:t>
            </a:r>
            <a:r>
              <a:rPr lang="fr-FR" sz="1400" dirty="0">
                <a:hlinkClick r:id="rId14" tooltip="État"/>
              </a:rPr>
              <a:t>État</a:t>
            </a:r>
            <a:r>
              <a:rPr lang="fr-FR" sz="1400" dirty="0"/>
              <a:t> de son monopole de la violence contre toute forme d’opposition. Les régimes stalinien et khomeyniste (en Iran) ont exercé le terrorisme d’état, par exemple en assassinant leurs opposants politiques.</a:t>
            </a:r>
            <a:endParaRPr lang="fr-FR" sz="1400" dirty="0">
              <a:latin typeface="Arial" charset="0"/>
              <a:cs typeface="Arial" charset="0"/>
            </a:endParaRPr>
          </a:p>
        </p:txBody>
      </p:sp>
      <p:pic>
        <p:nvPicPr>
          <p:cNvPr id="2" name="Imag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131" y="4600154"/>
            <a:ext cx="2571750" cy="1781175"/>
          </a:xfrm>
          <a:prstGeom prst="rect">
            <a:avLst/>
          </a:prstGeom>
        </p:spPr>
      </p:pic>
      <p:sp>
        <p:nvSpPr>
          <p:cNvPr id="3" name="ZoneTexte 2"/>
          <p:cNvSpPr txBox="1"/>
          <p:nvPr/>
        </p:nvSpPr>
        <p:spPr>
          <a:xfrm>
            <a:off x="611560" y="6381330"/>
            <a:ext cx="2699778" cy="276999"/>
          </a:xfrm>
          <a:prstGeom prst="rect">
            <a:avLst/>
          </a:prstGeom>
          <a:noFill/>
        </p:spPr>
        <p:txBody>
          <a:bodyPr wrap="none" rtlCol="0">
            <a:spAutoFit/>
          </a:bodyPr>
          <a:lstStyle/>
          <a:p>
            <a:pPr algn="ctr"/>
            <a:r>
              <a:rPr lang="fr-FR" sz="1200" dirty="0"/>
              <a:t>Le trafic d’opium finance les talibans.</a:t>
            </a:r>
          </a:p>
        </p:txBody>
      </p:sp>
      <p:pic>
        <p:nvPicPr>
          <p:cNvPr id="9" name="Imag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60029" y="3571848"/>
            <a:ext cx="3314700" cy="1381125"/>
          </a:xfrm>
          <a:prstGeom prst="rect">
            <a:avLst/>
          </a:prstGeom>
        </p:spPr>
      </p:pic>
      <p:sp>
        <p:nvSpPr>
          <p:cNvPr id="6" name="ZoneTexte 5"/>
          <p:cNvSpPr txBox="1"/>
          <p:nvPr/>
        </p:nvSpPr>
        <p:spPr>
          <a:xfrm>
            <a:off x="3551629" y="5042502"/>
            <a:ext cx="5256584" cy="1615827"/>
          </a:xfrm>
          <a:prstGeom prst="rect">
            <a:avLst/>
          </a:prstGeom>
          <a:noFill/>
        </p:spPr>
        <p:txBody>
          <a:bodyPr wrap="square" rtlCol="0">
            <a:spAutoFit/>
          </a:bodyPr>
          <a:lstStyle/>
          <a:p>
            <a:pPr algn="just"/>
            <a:r>
              <a:rPr lang="fr-FR" sz="1100" i="1" dirty="0"/>
              <a:t>« Si vous désirez une image de l’avenir, imaginez une botte piétinant un visage humain ... éternellement. </a:t>
            </a:r>
            <a:br>
              <a:rPr lang="fr-FR" sz="1100" i="1" dirty="0"/>
            </a:br>
            <a:r>
              <a:rPr lang="fr-FR" sz="1100" i="1" dirty="0"/>
              <a:t>[...] Et souvenez-vous que c’est pour toujours. Le visage à piétiner sera toujours présent. L’hérétique, l’ennemi de la société, existera toujours pour être défait et humilié toujours. [...] L’espionnage, les trahisons, les arrêts, les tortures, les exécutions, les disparitions, ne cesseront jamais. Autant qu’un monde de triomphe, ce sera un monde de terreur. Plus le parti sera puissant, moins il sera tolérant. Plus faible sera l’opposition, plus étroit sera le despotisme. » </a:t>
            </a:r>
            <a:br>
              <a:rPr lang="fr-FR" sz="1100" dirty="0"/>
            </a:br>
            <a:r>
              <a:rPr lang="fr-FR" sz="1100" b="1" dirty="0"/>
              <a:t>George ORWELL, « 1984 »</a:t>
            </a:r>
            <a:endParaRPr lang="fr-FR" sz="1100" dirty="0"/>
          </a:p>
        </p:txBody>
      </p:sp>
      <p:pic>
        <p:nvPicPr>
          <p:cNvPr id="4" name="Imag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97713" y="3354450"/>
            <a:ext cx="1638300" cy="16287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C:\Users\LISAN\Documents\psychologie-philo\corruption\images\Richel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7" y="4365625"/>
            <a:ext cx="12858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C:\Users\LISAN\Documents\psychologie-philo\corruption\images\Mazar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365626"/>
            <a:ext cx="1181100"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ZoneTexte 5"/>
          <p:cNvSpPr txBox="1">
            <a:spLocks noChangeArrowheads="1"/>
          </p:cNvSpPr>
          <p:nvPr/>
        </p:nvSpPr>
        <p:spPr bwMode="auto">
          <a:xfrm>
            <a:off x="6076625" y="5876926"/>
            <a:ext cx="15119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Mazarin </a:t>
            </a:r>
            <a:r>
              <a:rPr lang="fr-FR" altLang="fr-FR" sz="1200" dirty="0">
                <a:latin typeface="Arial" panose="020B0604020202020204" pitchFamily="34" charset="0"/>
                <a:sym typeface="Wingdings"/>
              </a:rPr>
              <a:t> </a:t>
            </a:r>
            <a:r>
              <a:rPr lang="fr-FR" altLang="fr-FR" sz="1200" dirty="0">
                <a:latin typeface="Arial" panose="020B0604020202020204" pitchFamily="34" charset="0"/>
              </a:rPr>
              <a:t>(France)</a:t>
            </a:r>
          </a:p>
          <a:p>
            <a:pPr algn="ctr" eaLnBrk="1" hangingPunct="1">
              <a:spcBef>
                <a:spcPct val="0"/>
              </a:spcBef>
              <a:buFontTx/>
              <a:buNone/>
            </a:pPr>
            <a:r>
              <a:rPr lang="fr-FR" altLang="fr-FR" sz="1200" dirty="0">
                <a:latin typeface="Arial" panose="020B0604020202020204" pitchFamily="34" charset="0"/>
              </a:rPr>
              <a:t>(1602-1661)</a:t>
            </a:r>
          </a:p>
        </p:txBody>
      </p:sp>
      <p:sp>
        <p:nvSpPr>
          <p:cNvPr id="25605" name="ZoneTexte 6"/>
          <p:cNvSpPr txBox="1">
            <a:spLocks noChangeArrowheads="1"/>
          </p:cNvSpPr>
          <p:nvPr/>
        </p:nvSpPr>
        <p:spPr bwMode="auto">
          <a:xfrm>
            <a:off x="7493064" y="6237290"/>
            <a:ext cx="1595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Richelieu </a:t>
            </a:r>
            <a:r>
              <a:rPr lang="fr-FR" altLang="fr-FR" sz="1200" dirty="0">
                <a:latin typeface="Arial" panose="020B0604020202020204" pitchFamily="34" charset="0"/>
                <a:sym typeface="Wingdings"/>
              </a:rPr>
              <a:t> </a:t>
            </a:r>
            <a:r>
              <a:rPr lang="fr-FR" altLang="fr-FR" sz="1200" dirty="0">
                <a:latin typeface="Arial" panose="020B0604020202020204" pitchFamily="34" charset="0"/>
              </a:rPr>
              <a:t>(France)</a:t>
            </a:r>
          </a:p>
          <a:p>
            <a:pPr algn="ctr" eaLnBrk="1" hangingPunct="1">
              <a:spcBef>
                <a:spcPct val="0"/>
              </a:spcBef>
              <a:buFontTx/>
              <a:buNone/>
            </a:pPr>
            <a:r>
              <a:rPr lang="fr-FR" altLang="fr-FR" sz="1200" dirty="0">
                <a:latin typeface="Arial" panose="020B0604020202020204" pitchFamily="34" charset="0"/>
              </a:rPr>
              <a:t>(1585-1642 )</a:t>
            </a:r>
          </a:p>
        </p:txBody>
      </p:sp>
      <p:sp>
        <p:nvSpPr>
          <p:cNvPr id="25606" name="ZoneTexte 7"/>
          <p:cNvSpPr txBox="1">
            <a:spLocks noChangeArrowheads="1"/>
          </p:cNvSpPr>
          <p:nvPr/>
        </p:nvSpPr>
        <p:spPr bwMode="auto">
          <a:xfrm>
            <a:off x="116261" y="5856541"/>
            <a:ext cx="44523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La galerie des hommes d’état corrompus ou soupçonnés de l’être (une galerie qui n’aura probablement jamais de fin …).</a:t>
            </a:r>
          </a:p>
        </p:txBody>
      </p:sp>
      <p:sp>
        <p:nvSpPr>
          <p:cNvPr id="25607" name="Rectangle 8"/>
          <p:cNvSpPr>
            <a:spLocks noChangeArrowheads="1"/>
          </p:cNvSpPr>
          <p:nvPr/>
        </p:nvSpPr>
        <p:spPr bwMode="auto">
          <a:xfrm>
            <a:off x="179512" y="2924177"/>
            <a:ext cx="17475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Mohamed Kadhafi </a:t>
            </a:r>
            <a:r>
              <a:rPr lang="fr-FR" altLang="fr-FR" sz="1200" dirty="0"/>
              <a:t>↑↗</a:t>
            </a:r>
          </a:p>
          <a:p>
            <a:pPr algn="ctr" eaLnBrk="1" hangingPunct="1">
              <a:spcBef>
                <a:spcPct val="0"/>
              </a:spcBef>
              <a:buFontTx/>
              <a:buNone/>
            </a:pPr>
            <a:r>
              <a:rPr lang="fr-FR" altLang="fr-FR" sz="1200" dirty="0">
                <a:latin typeface="Arial" panose="020B0604020202020204" pitchFamily="34" charset="0"/>
                <a:sym typeface="Wingdings"/>
              </a:rPr>
              <a:t> </a:t>
            </a:r>
            <a:r>
              <a:rPr lang="fr-FR" altLang="fr-FR" sz="1200" dirty="0">
                <a:latin typeface="Arial" panose="020B0604020202020204" pitchFamily="34" charset="0"/>
              </a:rPr>
              <a:t>(Lybie)</a:t>
            </a:r>
          </a:p>
        </p:txBody>
      </p:sp>
      <p:pic>
        <p:nvPicPr>
          <p:cNvPr id="25608" name="Image 9" descr="Mohamed Kadhafi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620714"/>
            <a:ext cx="18478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Image 10" descr="Mohamed Kadhafi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620713"/>
            <a:ext cx="17907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Image 13" descr="Mohamed Kadhafi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20714"/>
            <a:ext cx="165576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 descr="C:\Users\LISAN\Documents\psychologie-philo\corruption\images\saddam hussein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3677" y="620714"/>
            <a:ext cx="11525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Image 18" descr="saddam hussein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29575" y="2278065"/>
            <a:ext cx="914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Image 19" descr="saddam hussein5.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84890" y="620713"/>
            <a:ext cx="15906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Rectangle 20"/>
          <p:cNvSpPr>
            <a:spLocks noChangeArrowheads="1"/>
          </p:cNvSpPr>
          <p:nvPr/>
        </p:nvSpPr>
        <p:spPr bwMode="auto">
          <a:xfrm>
            <a:off x="5627688" y="2192339"/>
            <a:ext cx="247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Saddam Hussein </a:t>
            </a:r>
            <a:r>
              <a:rPr lang="fr-FR" altLang="fr-FR" sz="1200" dirty="0">
                <a:latin typeface="Arial" panose="020B0604020202020204" pitchFamily="34" charset="0"/>
                <a:sym typeface="Wingdings"/>
              </a:rPr>
              <a:t> </a:t>
            </a:r>
            <a:r>
              <a:rPr lang="fr-FR" altLang="fr-FR" sz="1200" dirty="0">
                <a:latin typeface="Arial" panose="020B0604020202020204" pitchFamily="34" charset="0"/>
              </a:rPr>
              <a:t>(Irak) </a:t>
            </a:r>
            <a:r>
              <a:rPr lang="fr-FR" altLang="fr-FR" sz="1200" dirty="0"/>
              <a:t>↑↗↘</a:t>
            </a:r>
            <a:endParaRPr lang="fr-FR" altLang="fr-FR" sz="1200" dirty="0">
              <a:latin typeface="Arial" panose="020B0604020202020204" pitchFamily="34" charset="0"/>
            </a:endParaRPr>
          </a:p>
        </p:txBody>
      </p:sp>
      <p:sp>
        <p:nvSpPr>
          <p:cNvPr id="25615" name="Rectangle 21"/>
          <p:cNvSpPr>
            <a:spLocks noChangeArrowheads="1"/>
          </p:cNvSpPr>
          <p:nvPr/>
        </p:nvSpPr>
        <p:spPr bwMode="auto">
          <a:xfrm>
            <a:off x="-17100" y="5378758"/>
            <a:ext cx="15668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B. (Burkina </a:t>
            </a:r>
            <a:r>
              <a:rPr lang="fr-FR" altLang="fr-FR" sz="1200" dirty="0" err="1">
                <a:latin typeface="Arial" panose="020B0604020202020204" pitchFamily="34" charset="0"/>
              </a:rPr>
              <a:t>faso</a:t>
            </a:r>
            <a:r>
              <a:rPr lang="fr-FR" altLang="fr-FR" sz="1200" dirty="0">
                <a:latin typeface="Arial" panose="020B0604020202020204" pitchFamily="34" charset="0"/>
              </a:rPr>
              <a:t>)</a:t>
            </a:r>
          </a:p>
        </p:txBody>
      </p:sp>
      <p:sp>
        <p:nvSpPr>
          <p:cNvPr id="25618" name="Rectangle 24"/>
          <p:cNvSpPr>
            <a:spLocks noChangeArrowheads="1"/>
          </p:cNvSpPr>
          <p:nvPr/>
        </p:nvSpPr>
        <p:spPr bwMode="auto">
          <a:xfrm>
            <a:off x="1447686" y="5072970"/>
            <a:ext cx="12168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Denis </a:t>
            </a:r>
            <a:r>
              <a:rPr lang="fr-FR" altLang="fr-FR" sz="1200" dirty="0" err="1">
                <a:latin typeface="Arial" panose="020B0604020202020204" pitchFamily="34" charset="0"/>
              </a:rPr>
              <a:t>Sassou</a:t>
            </a:r>
            <a:r>
              <a:rPr lang="fr-FR" altLang="fr-FR" sz="1200" dirty="0">
                <a:latin typeface="Arial" panose="020B0604020202020204" pitchFamily="34" charset="0"/>
              </a:rPr>
              <a:t> </a:t>
            </a:r>
            <a:r>
              <a:rPr lang="fr-FR" altLang="fr-FR" sz="1200" dirty="0" err="1">
                <a:latin typeface="Arial" panose="020B0604020202020204" pitchFamily="34" charset="0"/>
              </a:rPr>
              <a:t>Ngessou</a:t>
            </a:r>
            <a:r>
              <a:rPr lang="fr-FR" altLang="fr-FR" sz="1200" dirty="0">
                <a:latin typeface="Arial" panose="020B0604020202020204" pitchFamily="34" charset="0"/>
              </a:rPr>
              <a:t> (Congo Brazzaville)</a:t>
            </a:r>
          </a:p>
        </p:txBody>
      </p:sp>
      <p:sp>
        <p:nvSpPr>
          <p:cNvPr id="25619" name="Rectangle 25"/>
          <p:cNvSpPr>
            <a:spLocks noChangeArrowheads="1"/>
          </p:cNvSpPr>
          <p:nvPr/>
        </p:nvSpPr>
        <p:spPr bwMode="auto">
          <a:xfrm>
            <a:off x="3059115" y="4941889"/>
            <a:ext cx="1265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Omar Bongo (Gabon) </a:t>
            </a:r>
            <a:r>
              <a:rPr lang="fr-FR" altLang="fr-FR" sz="1200" dirty="0">
                <a:latin typeface="Arial" panose="020B0604020202020204" pitchFamily="34" charset="0"/>
                <a:sym typeface="Wingdings"/>
              </a:rPr>
              <a:t></a:t>
            </a:r>
            <a:endParaRPr lang="fr-FR" altLang="fr-FR" sz="1200" dirty="0">
              <a:latin typeface="Arial" panose="020B0604020202020204" pitchFamily="34" charset="0"/>
            </a:endParaRPr>
          </a:p>
        </p:txBody>
      </p:sp>
      <p:pic>
        <p:nvPicPr>
          <p:cNvPr id="25620" name="Image 26" descr="Omar Bong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32140" y="3284538"/>
            <a:ext cx="1133475"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ZoneTexte 25"/>
          <p:cNvSpPr txBox="1">
            <a:spLocks noChangeArrowheads="1"/>
          </p:cNvSpPr>
          <p:nvPr/>
        </p:nvSpPr>
        <p:spPr bwMode="auto">
          <a:xfrm>
            <a:off x="4356101" y="4941889"/>
            <a:ext cx="16930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latin typeface="Arial" panose="020B0604020202020204" pitchFamily="34" charset="0"/>
              </a:rPr>
              <a:t>Paul Biya (Cameroun)</a:t>
            </a:r>
          </a:p>
        </p:txBody>
      </p:sp>
      <p:sp>
        <p:nvSpPr>
          <p:cNvPr id="25624" name="Espace réservé du numéro de diapositive 2"/>
          <p:cNvSpPr txBox="1">
            <a:spLocks/>
          </p:cNvSpPr>
          <p:nvPr/>
        </p:nvSpPr>
        <p:spPr bwMode="auto">
          <a:xfrm>
            <a:off x="8532815" y="188914"/>
            <a:ext cx="3698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C256D7E-31BC-4EFE-9DBB-F5B3980F687F}" type="slidenum">
              <a:rPr lang="fr-FR" altLang="fr-FR" sz="1200">
                <a:solidFill>
                  <a:srgbClr val="898989"/>
                </a:solidFill>
              </a:rPr>
              <a:pPr algn="r" eaLnBrk="1" hangingPunct="1">
                <a:spcBef>
                  <a:spcPct val="0"/>
                </a:spcBef>
                <a:buFontTx/>
                <a:buNone/>
              </a:pPr>
              <a:t>29</a:t>
            </a:fld>
            <a:endParaRPr lang="fr-FR" altLang="fr-FR" sz="1200">
              <a:solidFill>
                <a:srgbClr val="898989"/>
              </a:solidFill>
            </a:endParaRPr>
          </a:p>
        </p:txBody>
      </p:sp>
      <p:sp>
        <p:nvSpPr>
          <p:cNvPr id="25626" name="ZoneTexte 1"/>
          <p:cNvSpPr txBox="1">
            <a:spLocks noChangeArrowheads="1"/>
          </p:cNvSpPr>
          <p:nvPr/>
        </p:nvSpPr>
        <p:spPr bwMode="auto">
          <a:xfrm>
            <a:off x="4356102" y="6270626"/>
            <a:ext cx="32720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dirty="0"/>
              <a:t>Ces 2 hommes ont détourné beaucoup d’argent des caisses de l’état à leur profit </a:t>
            </a:r>
            <a:r>
              <a:rPr lang="fr-FR" altLang="fr-FR" sz="1200" dirty="0">
                <a:latin typeface="Calibri" panose="020F0502020204030204" pitchFamily="34" charset="0"/>
              </a:rPr>
              <a:t>↑↗</a:t>
            </a:r>
            <a:endParaRPr lang="fr-FR" altLang="fr-FR" sz="1200" dirty="0"/>
          </a:p>
        </p:txBody>
      </p:sp>
      <p:sp>
        <p:nvSpPr>
          <p:cNvPr id="25628" name="ZoneTexte 25"/>
          <p:cNvSpPr txBox="1">
            <a:spLocks noChangeArrowheads="1"/>
          </p:cNvSpPr>
          <p:nvPr/>
        </p:nvSpPr>
        <p:spPr bwMode="auto">
          <a:xfrm>
            <a:off x="6181727" y="3856038"/>
            <a:ext cx="2962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t>↑ </a:t>
            </a:r>
            <a:r>
              <a:rPr lang="fr-FR" altLang="fr-FR" sz="1200" dirty="0">
                <a:latin typeface="Arial" panose="020B0604020202020204" pitchFamily="34" charset="0"/>
              </a:rPr>
              <a:t>R.  </a:t>
            </a:r>
          </a:p>
          <a:p>
            <a:pPr eaLnBrk="1" hangingPunct="1">
              <a:spcBef>
                <a:spcPct val="0"/>
              </a:spcBef>
              <a:buFontTx/>
              <a:buNone/>
            </a:pPr>
            <a:r>
              <a:rPr lang="fr-FR" altLang="fr-FR" sz="1200" dirty="0">
                <a:latin typeface="Arial" panose="020B0604020202020204" pitchFamily="34" charset="0"/>
              </a:rPr>
              <a:t>(République autonome de Tchétchénie)</a:t>
            </a:r>
          </a:p>
        </p:txBody>
      </p:sp>
      <p:sp>
        <p:nvSpPr>
          <p:cNvPr id="29" name="Rectangle 20"/>
          <p:cNvSpPr>
            <a:spLocks noChangeArrowheads="1"/>
          </p:cNvSpPr>
          <p:nvPr/>
        </p:nvSpPr>
        <p:spPr bwMode="auto">
          <a:xfrm>
            <a:off x="98439" y="106612"/>
            <a:ext cx="79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4. </a:t>
            </a:r>
            <a:r>
              <a:rPr lang="fr-FR" altLang="fr-FR" sz="1800" b="1" dirty="0">
                <a:latin typeface="Arial" panose="020B0604020202020204" pitchFamily="34" charset="0"/>
              </a:rPr>
              <a:t>Les hommes d’état soupçonnés de corruption ou corrompus (suite) </a:t>
            </a:r>
          </a:p>
        </p:txBody>
      </p:sp>
      <p:pic>
        <p:nvPicPr>
          <p:cNvPr id="2" name="Imag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963" y="3477209"/>
            <a:ext cx="1371600" cy="1857375"/>
          </a:xfrm>
          <a:prstGeom prst="rect">
            <a:avLst/>
          </a:prstGeom>
        </p:spPr>
      </p:pic>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7053" y="3301117"/>
            <a:ext cx="1114425" cy="1819275"/>
          </a:xfrm>
          <a:prstGeom prst="rect">
            <a:avLst/>
          </a:prstGeom>
        </p:spPr>
      </p:pic>
      <p:pic>
        <p:nvPicPr>
          <p:cNvPr id="4" name="Imag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25951" y="3280353"/>
            <a:ext cx="1543050" cy="1657351"/>
          </a:xfrm>
          <a:prstGeom prst="rect">
            <a:avLst/>
          </a:prstGeom>
        </p:spPr>
      </p:pic>
      <p:sp>
        <p:nvSpPr>
          <p:cNvPr id="33" name="Rectangle 1"/>
          <p:cNvSpPr>
            <a:spLocks noChangeArrowheads="1"/>
          </p:cNvSpPr>
          <p:nvPr/>
        </p:nvSpPr>
        <p:spPr bwMode="auto">
          <a:xfrm>
            <a:off x="2531631" y="539481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2509839"/>
            <a:ext cx="1009650" cy="1381125"/>
          </a:xfrm>
          <a:prstGeom prst="rect">
            <a:avLst/>
          </a:prstGeom>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8595" name="Espace réservé du numéro de diapositive 2"/>
          <p:cNvSpPr>
            <a:spLocks noGrp="1"/>
          </p:cNvSpPr>
          <p:nvPr>
            <p:ph type="sldNum" sz="quarter" idx="12"/>
          </p:nvPr>
        </p:nvSpPr>
        <p:spPr bwMode="auto">
          <a:xfrm>
            <a:off x="8299450" y="160339"/>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F458FD-69C8-4231-A0E3-3A4B586A0C66}" type="slidenum">
              <a:rPr lang="fr-FR" altLang="fr-FR" sz="1200" smtClean="0">
                <a:solidFill>
                  <a:srgbClr val="898989"/>
                </a:solidFill>
              </a:rPr>
              <a:pPr>
                <a:spcBef>
                  <a:spcPct val="0"/>
                </a:spcBef>
                <a:buFontTx/>
                <a:buNone/>
              </a:pPr>
              <a:t>290</a:t>
            </a:fld>
            <a:endParaRPr lang="fr-FR" altLang="fr-FR" sz="1200">
              <a:solidFill>
                <a:srgbClr val="898989"/>
              </a:solidFill>
            </a:endParaRPr>
          </a:p>
        </p:txBody>
      </p:sp>
      <p:sp>
        <p:nvSpPr>
          <p:cNvPr id="5" name="Text Box 4"/>
          <p:cNvSpPr txBox="1">
            <a:spLocks noChangeArrowheads="1"/>
          </p:cNvSpPr>
          <p:nvPr/>
        </p:nvSpPr>
        <p:spPr bwMode="auto">
          <a:xfrm>
            <a:off x="179388" y="160339"/>
            <a:ext cx="8856662" cy="6586418"/>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et fin) :</a:t>
            </a:r>
          </a:p>
          <a:p>
            <a:pPr marL="342900" indent="-342900" eaLnBrk="1" hangingPunct="1">
              <a:defRPr/>
            </a:pPr>
            <a:endParaRPr lang="fr-FR" dirty="0">
              <a:latin typeface="Arial" charset="0"/>
              <a:cs typeface="Arial" charset="0"/>
            </a:endParaRPr>
          </a:p>
          <a:p>
            <a:pPr algn="just" eaLnBrk="1" hangingPunct="1">
              <a:defRPr/>
            </a:pPr>
            <a:r>
              <a:rPr lang="fr-FR" sz="1400" b="1" i="1" dirty="0">
                <a:latin typeface="Arial" charset="0"/>
                <a:cs typeface="Arial" charset="0"/>
              </a:rPr>
              <a:t>Théorie du complot </a:t>
            </a:r>
            <a:r>
              <a:rPr lang="fr-FR" sz="1400" dirty="0">
                <a:latin typeface="Arial" charset="0"/>
                <a:cs typeface="Arial" charset="0"/>
              </a:rPr>
              <a:t>ou </a:t>
            </a:r>
            <a:r>
              <a:rPr lang="fr-FR" sz="1400" b="1" i="1" dirty="0" err="1"/>
              <a:t>conspirationnisme</a:t>
            </a:r>
            <a:r>
              <a:rPr lang="fr-FR" sz="1400" dirty="0"/>
              <a:t> ou </a:t>
            </a:r>
            <a:r>
              <a:rPr lang="fr-FR" sz="1400" b="1" i="1" dirty="0"/>
              <a:t>théorie conspirationniste</a:t>
            </a:r>
            <a:r>
              <a:rPr lang="fr-FR" sz="1400" i="1" dirty="0">
                <a:latin typeface="Arial" charset="0"/>
                <a:cs typeface="Arial" charset="0"/>
              </a:rPr>
              <a:t> </a:t>
            </a:r>
            <a:r>
              <a:rPr lang="fr-FR" sz="1400" dirty="0">
                <a:latin typeface="Arial" charset="0"/>
                <a:cs typeface="Arial" charset="0"/>
              </a:rPr>
              <a:t>: </a:t>
            </a:r>
            <a:r>
              <a:rPr lang="fr-FR" sz="1400" dirty="0"/>
              <a:t>interprétation spéculative d'événements, qui suivraient un </a:t>
            </a:r>
            <a:r>
              <a:rPr lang="fr-FR" sz="1400" dirty="0">
                <a:hlinkClick r:id="rId2" tooltip="Planification"/>
              </a:rPr>
              <a:t>plan</a:t>
            </a:r>
            <a:r>
              <a:rPr lang="fr-FR" sz="1400" dirty="0"/>
              <a:t> concerté et orchestré secrètement par un </a:t>
            </a:r>
            <a:r>
              <a:rPr lang="fr-FR" sz="1400" dirty="0">
                <a:hlinkClick r:id="rId3" tooltip="Groupe social"/>
              </a:rPr>
              <a:t>groupe</a:t>
            </a:r>
            <a:r>
              <a:rPr lang="fr-FR" sz="1400" dirty="0"/>
              <a:t>, généralement « secret » et considéré comme malveillant par les tenants de ces théories. Certaines de ces théories relèvent du </a:t>
            </a:r>
            <a:r>
              <a:rPr lang="fr-FR" sz="1400" i="1" dirty="0"/>
              <a:t>délire d’interprétation </a:t>
            </a:r>
            <a:r>
              <a:rPr lang="fr-FR" sz="1400" dirty="0"/>
              <a:t>(tel le « complot mondial juif », le « complot des croisés contre l’Islam » etc.). </a:t>
            </a:r>
          </a:p>
          <a:p>
            <a:pPr algn="just" eaLnBrk="1" hangingPunct="1">
              <a:defRPr/>
            </a:pPr>
            <a:r>
              <a:rPr lang="fr-FR" sz="1200" dirty="0"/>
              <a:t>Sources : a) </a:t>
            </a:r>
            <a:r>
              <a:rPr lang="fr-FR" sz="1200" dirty="0">
                <a:hlinkClick r:id="rId4"/>
              </a:rPr>
              <a:t>http://fr.wikipedia.org/wiki/Th%C3%A9orie_du_complot</a:t>
            </a:r>
            <a:r>
              <a:rPr lang="fr-FR" sz="1200" dirty="0"/>
              <a:t>, b) </a:t>
            </a:r>
            <a:r>
              <a:rPr lang="fr-FR" sz="1200" i="1" dirty="0" err="1"/>
              <a:t>Conspiracy</a:t>
            </a:r>
            <a:r>
              <a:rPr lang="fr-FR" sz="1200" i="1" dirty="0"/>
              <a:t> Watch : Observatoire du </a:t>
            </a:r>
            <a:r>
              <a:rPr lang="fr-FR" sz="1200" i="1" dirty="0" err="1"/>
              <a:t>conspirationnisme</a:t>
            </a:r>
            <a:r>
              <a:rPr lang="fr-FR" sz="1200" i="1" dirty="0"/>
              <a:t> et des théories du complot</a:t>
            </a:r>
            <a:r>
              <a:rPr lang="fr-FR" sz="1200" dirty="0"/>
              <a:t>, </a:t>
            </a:r>
            <a:r>
              <a:rPr lang="fr-FR" sz="1200" dirty="0">
                <a:hlinkClick r:id="rId5"/>
              </a:rPr>
              <a:t>http://www.conspiracywatch.info</a:t>
            </a:r>
            <a:r>
              <a:rPr lang="fr-FR" sz="1200" dirty="0"/>
              <a:t> </a:t>
            </a:r>
          </a:p>
          <a:p>
            <a:pPr algn="just" eaLnBrk="1" hangingPunct="1">
              <a:defRPr/>
            </a:pPr>
            <a:r>
              <a:rPr lang="fr-FR" sz="1400" b="1" i="1" dirty="0">
                <a:latin typeface="Arial" charset="0"/>
                <a:cs typeface="Arial" charset="0"/>
              </a:rPr>
              <a:t>Torture</a:t>
            </a:r>
            <a:r>
              <a:rPr lang="fr-FR" sz="1400" dirty="0">
                <a:latin typeface="Arial" charset="0"/>
                <a:cs typeface="Arial" charset="0"/>
              </a:rPr>
              <a:t> : </a:t>
            </a:r>
            <a:r>
              <a:rPr lang="fr-FR" sz="1400" dirty="0">
                <a:hlinkClick r:id="rId6" tooltip="souffrance"/>
              </a:rPr>
              <a:t>Souffrance</a:t>
            </a:r>
            <a:r>
              <a:rPr lang="fr-FR" sz="1400" dirty="0"/>
              <a:t> </a:t>
            </a:r>
            <a:r>
              <a:rPr lang="fr-FR" sz="1400" dirty="0">
                <a:hlinkClick r:id="rId7" tooltip="cruel"/>
              </a:rPr>
              <a:t>cruelle</a:t>
            </a:r>
            <a:r>
              <a:rPr lang="fr-FR" sz="1400" dirty="0"/>
              <a:t>, </a:t>
            </a:r>
            <a:r>
              <a:rPr lang="fr-FR" sz="1400" dirty="0">
                <a:hlinkClick r:id="rId8" tooltip="tourment"/>
              </a:rPr>
              <a:t>tourment</a:t>
            </a:r>
            <a:r>
              <a:rPr lang="fr-FR" sz="1400" dirty="0"/>
              <a:t> qu’on fait </a:t>
            </a:r>
            <a:r>
              <a:rPr lang="fr-FR" sz="1400" dirty="0">
                <a:hlinkClick r:id="rId9" tooltip="souffrir"/>
              </a:rPr>
              <a:t>souffrir</a:t>
            </a:r>
            <a:r>
              <a:rPr lang="fr-FR" sz="1400" dirty="0"/>
              <a:t> (voir </a:t>
            </a:r>
            <a:r>
              <a:rPr lang="fr-FR" sz="1400" i="1" dirty="0"/>
              <a:t>assassinat</a:t>
            </a:r>
            <a:r>
              <a:rPr lang="fr-FR" sz="1400" dirty="0"/>
              <a:t>).</a:t>
            </a:r>
          </a:p>
          <a:p>
            <a:pPr algn="just" eaLnBrk="1" hangingPunct="1">
              <a:defRPr/>
            </a:pPr>
            <a:r>
              <a:rPr lang="fr-FR" sz="1400" b="1" i="1" dirty="0"/>
              <a:t>Totalitarisme</a:t>
            </a:r>
            <a:r>
              <a:rPr lang="fr-FR" sz="1400" dirty="0"/>
              <a:t> : Système politique dans lequel l'État, au nom d'une idéologie, exerce une mainmise sur la totalité des activités individuelles. Régime à </a:t>
            </a:r>
            <a:r>
              <a:rPr lang="fr-FR" sz="1400" dirty="0">
                <a:hlinkClick r:id="rId10" tooltip="Parti unique"/>
              </a:rPr>
              <a:t>parti unique</a:t>
            </a:r>
            <a:r>
              <a:rPr lang="fr-FR" sz="1400" dirty="0"/>
              <a:t>, n'admettant aucune opposition organisée et dans lequel l'</a:t>
            </a:r>
            <a:r>
              <a:rPr lang="fr-FR" sz="1400" dirty="0">
                <a:hlinkClick r:id="rId11" tooltip="État"/>
              </a:rPr>
              <a:t>État</a:t>
            </a:r>
            <a:r>
              <a:rPr lang="fr-FR" sz="1400" dirty="0"/>
              <a:t> tend à confisquer la totalité des activités de la société. L'expression vient du fait qu'il ne s'agit pas seulement de contrôler l'activité des personnes, comme le ferait une </a:t>
            </a:r>
            <a:r>
              <a:rPr lang="fr-FR" sz="1400" dirty="0">
                <a:hlinkClick r:id="rId12" tooltip="Dictature"/>
              </a:rPr>
              <a:t>dictature</a:t>
            </a:r>
            <a:r>
              <a:rPr lang="fr-FR" sz="1400" dirty="0"/>
              <a:t> classique. Le régime totalitaire va au-delà en tentant de s'immiscer jusque dans la sphère intime de la pensée, en imposant à tous les citoyens l'adhésion à une </a:t>
            </a:r>
            <a:r>
              <a:rPr lang="fr-FR" sz="1400" dirty="0">
                <a:hlinkClick r:id="rId13" tooltip="Idéologie"/>
              </a:rPr>
              <a:t>idéologie</a:t>
            </a:r>
            <a:r>
              <a:rPr lang="fr-FR" sz="1400" dirty="0"/>
              <a:t> obligatoire, hors de laquelle ils sont considérés comme ennemis de la communauté. Les caractéristiques habituellement retenues pour définir le totalitarisme sont : un monopole idéologique, c'est-à-dire la conception d'une vérité qui ne supporte aucun doute, qui est imposée à tous et qui est généralement orientée vers la lutte contre les ennemis du régime, un parti unique contrôlant la totalité de l'appareil étatique c'est-à-dire disposant de l'ensemble des moyens de communication de masse qu'il utilise comme des instruments de </a:t>
            </a:r>
            <a:r>
              <a:rPr lang="fr-FR" sz="1400" dirty="0">
                <a:hlinkClick r:id="rId14" tooltip="Propagande"/>
              </a:rPr>
              <a:t>propagande</a:t>
            </a:r>
            <a:r>
              <a:rPr lang="fr-FR" sz="1400" dirty="0"/>
              <a:t>, qui crée des structures d'embrigadement de chaque catégorie de la société et qui dispose d'une direction centrale de l'</a:t>
            </a:r>
            <a:r>
              <a:rPr lang="fr-FR" sz="1400" dirty="0">
                <a:hlinkClick r:id="rId15" tooltip="Économie"/>
              </a:rPr>
              <a:t>économie</a:t>
            </a:r>
            <a:r>
              <a:rPr lang="fr-FR" sz="1400" dirty="0"/>
              <a:t>. Le parti unique est dirigé idéalement par un chef </a:t>
            </a:r>
            <a:r>
              <a:rPr lang="fr-FR" sz="1400" dirty="0">
                <a:hlinkClick r:id="rId16" tooltip="Charisme (psychologie)"/>
              </a:rPr>
              <a:t>charismatique</a:t>
            </a:r>
            <a:r>
              <a:rPr lang="fr-FR" sz="1400" dirty="0"/>
              <a:t> et autour duquel est formé un « culte du chef », faisant de lui plus qu'un simple dictateur mais plutôt un guide pour son peuple car lui seul en connaissant les véritables aspirations. Un monopole de la </a:t>
            </a:r>
            <a:r>
              <a:rPr lang="fr-FR" sz="1400" dirty="0">
                <a:hlinkClick r:id="rId17" tooltip="Armée"/>
              </a:rPr>
              <a:t>force armée</a:t>
            </a:r>
            <a:r>
              <a:rPr lang="fr-FR" sz="1400" dirty="0"/>
              <a:t>, un système à la fois policier qui a recours à la </a:t>
            </a:r>
            <a:r>
              <a:rPr lang="fr-FR" sz="1400" dirty="0">
                <a:hlinkClick r:id="rId18" tooltip="Terreur"/>
              </a:rPr>
              <a:t>terreur</a:t>
            </a:r>
            <a:r>
              <a:rPr lang="fr-FR" sz="1400" dirty="0"/>
              <a:t> avec par exemple un réseau omniprésent d'agents dormants et de surveillance des individus, basée sur la suspicion, la dénonciation et la délation ; et à la fois </a:t>
            </a:r>
            <a:r>
              <a:rPr lang="fr-FR" sz="1400" dirty="0">
                <a:hlinkClick r:id="rId19" tooltip="Camp de concentration"/>
              </a:rPr>
              <a:t>concentrationnaire</a:t>
            </a:r>
            <a:r>
              <a:rPr lang="fr-FR" sz="1400" dirty="0"/>
              <a:t> car tout individu est potentiellement suspect. Ainsi ces systèmes ont systématiquement recours à l'</a:t>
            </a:r>
            <a:r>
              <a:rPr lang="fr-FR" sz="1400" dirty="0">
                <a:hlinkClick r:id="rId20" tooltip="Prison"/>
              </a:rPr>
              <a:t>emprisonnement</a:t>
            </a:r>
            <a:r>
              <a:rPr lang="fr-FR" sz="1400" dirty="0"/>
              <a:t>, la </a:t>
            </a:r>
            <a:r>
              <a:rPr lang="fr-FR" sz="1400" dirty="0">
                <a:hlinkClick r:id="rId21" tooltip="Torture"/>
              </a:rPr>
              <a:t>torture</a:t>
            </a:r>
            <a:r>
              <a:rPr lang="fr-FR" sz="1400" dirty="0"/>
              <a:t> et l'élimination physique des opposants ou personnes soupçonnées comme telles, et </a:t>
            </a:r>
            <a:r>
              <a:rPr lang="fr-FR" sz="1400" dirty="0" err="1"/>
              <a:t>la</a:t>
            </a:r>
            <a:r>
              <a:rPr lang="fr-FR" sz="1400" dirty="0" err="1">
                <a:hlinkClick r:id="rId22" tooltip="Déportation"/>
              </a:rPr>
              <a:t>déportation</a:t>
            </a:r>
            <a:r>
              <a:rPr lang="fr-FR" sz="1400" dirty="0"/>
              <a:t> des groupes de citoyens jugés « suspects », « inutiles » ou « nuisibles »</a:t>
            </a:r>
            <a:r>
              <a:rPr lang="fr-FR" sz="1400" baseline="30000" dirty="0">
                <a:hlinkClick r:id="rId23"/>
              </a:rPr>
              <a:t>2</a:t>
            </a:r>
            <a:r>
              <a:rPr lang="fr-FR" sz="1400" dirty="0"/>
              <a:t>. Le totalitarisme signifie étymologiquement « système tendant à la totalité</a:t>
            </a:r>
            <a:r>
              <a:rPr lang="fr-FR" sz="1400" baseline="30000" dirty="0">
                <a:hlinkClick r:id="rId23"/>
              </a:rPr>
              <a:t>1</a:t>
            </a:r>
            <a:r>
              <a:rPr lang="fr-FR" sz="1400" dirty="0"/>
              <a:t>. ».</a:t>
            </a:r>
            <a:endParaRPr lang="fr-FR" sz="1200" dirty="0"/>
          </a:p>
          <a:p>
            <a:pPr algn="just" eaLnBrk="1" hangingPunct="1">
              <a:defRPr/>
            </a:pPr>
            <a:r>
              <a:rPr lang="fr-FR" sz="1200" dirty="0"/>
              <a:t>Source : </a:t>
            </a:r>
            <a:r>
              <a:rPr lang="fr-FR" sz="1200" dirty="0">
                <a:hlinkClick r:id="rId23"/>
              </a:rPr>
              <a:t>http://fr.wikipedia.org/wiki/Totalitarisme</a:t>
            </a:r>
            <a:r>
              <a:rPr lang="fr-FR" sz="1200" dirty="0"/>
              <a:t> </a:t>
            </a:r>
            <a:endParaRPr lang="fr-FR" sz="1400" dirty="0"/>
          </a:p>
        </p:txBody>
      </p:sp>
    </p:spTree>
    <p:extLst>
      <p:ext uri="{BB962C8B-B14F-4D97-AF65-F5344CB8AC3E}">
        <p14:creationId xmlns:p14="http://schemas.microsoft.com/office/powerpoint/2010/main" val="338986320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4356101"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8595" name="Espace réservé du numéro de diapositive 2"/>
          <p:cNvSpPr>
            <a:spLocks noGrp="1"/>
          </p:cNvSpPr>
          <p:nvPr>
            <p:ph type="sldNum" sz="quarter" idx="12"/>
          </p:nvPr>
        </p:nvSpPr>
        <p:spPr bwMode="auto">
          <a:xfrm>
            <a:off x="8299450" y="160339"/>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F458FD-69C8-4231-A0E3-3A4B586A0C66}" type="slidenum">
              <a:rPr lang="fr-FR" altLang="fr-FR" sz="1200" smtClean="0">
                <a:solidFill>
                  <a:srgbClr val="898989"/>
                </a:solidFill>
              </a:rPr>
              <a:pPr>
                <a:spcBef>
                  <a:spcPct val="0"/>
                </a:spcBef>
                <a:buFontTx/>
                <a:buNone/>
              </a:pPr>
              <a:t>291</a:t>
            </a:fld>
            <a:endParaRPr lang="fr-FR" altLang="fr-FR" sz="1200">
              <a:solidFill>
                <a:srgbClr val="898989"/>
              </a:solidFill>
            </a:endParaRPr>
          </a:p>
        </p:txBody>
      </p:sp>
      <p:sp>
        <p:nvSpPr>
          <p:cNvPr id="5" name="Text Box 4"/>
          <p:cNvSpPr txBox="1">
            <a:spLocks noChangeArrowheads="1"/>
          </p:cNvSpPr>
          <p:nvPr/>
        </p:nvSpPr>
        <p:spPr bwMode="auto">
          <a:xfrm>
            <a:off x="179388" y="160337"/>
            <a:ext cx="8856662" cy="3231654"/>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et fin) :</a:t>
            </a:r>
          </a:p>
          <a:p>
            <a:pPr marL="342900" indent="-342900" eaLnBrk="1" hangingPunct="1">
              <a:defRPr/>
            </a:pPr>
            <a:endParaRPr lang="fr-FR" dirty="0">
              <a:latin typeface="Arial" charset="0"/>
              <a:cs typeface="Arial" charset="0"/>
            </a:endParaRPr>
          </a:p>
          <a:p>
            <a:pPr algn="just" eaLnBrk="1" hangingPunct="1">
              <a:defRPr/>
            </a:pPr>
            <a:r>
              <a:rPr lang="fr-FR" sz="1400" dirty="0">
                <a:latin typeface="Arial" charset="0"/>
                <a:cs typeface="Arial" charset="0"/>
              </a:rPr>
              <a:t>« </a:t>
            </a:r>
            <a:r>
              <a:rPr lang="fr-FR" sz="1400" b="1" i="1" dirty="0">
                <a:latin typeface="Arial" charset="0"/>
                <a:cs typeface="Arial" charset="0"/>
              </a:rPr>
              <a:t>Tous pourris ! </a:t>
            </a:r>
            <a:r>
              <a:rPr lang="fr-FR" sz="1400" dirty="0">
                <a:latin typeface="Arial" charset="0"/>
                <a:cs typeface="Arial" charset="0"/>
              </a:rPr>
              <a:t>» (« tous nuls », il n’y en a « pas un pour racheter l’autre », etc.) : Il exprime une présomption de culpabilité [concernant les hommes politiques] plus encore qu’il ne procède d’un constat, l’un des arguments majeurs des « populismes ». En fait, 0,1% sont concernés par des pratiques immorales. Ces dernières sont invisibles, minoritaires, mais structurantes. En plus ce qui renforce cette idée est que les représentants de la classe politique française emploient souvent la langue de bois, ont le goût du secret, ne sont pas transparents … sur le financement des partis, sur les salaires et émoluments que touchent les élus (parlementaires …), sur le montant de la « </a:t>
            </a:r>
            <a:r>
              <a:rPr lang="fr-FR" sz="1400" i="1" dirty="0">
                <a:latin typeface="Arial" charset="0"/>
                <a:cs typeface="Arial" charset="0"/>
              </a:rPr>
              <a:t>réserve parlementaire</a:t>
            </a:r>
            <a:r>
              <a:rPr lang="fr-FR" sz="1400" dirty="0">
                <a:latin typeface="Arial" charset="0"/>
                <a:cs typeface="Arial" charset="0"/>
              </a:rPr>
              <a:t> » …</a:t>
            </a:r>
          </a:p>
          <a:p>
            <a:pPr algn="just" eaLnBrk="1" hangingPunct="1">
              <a:defRPr/>
            </a:pPr>
            <a:r>
              <a:rPr lang="fr-FR" sz="1400" b="1" i="1" dirty="0">
                <a:latin typeface="Arial" charset="0"/>
                <a:cs typeface="Arial" charset="0"/>
              </a:rPr>
              <a:t>Trafic d’influence </a:t>
            </a:r>
            <a:r>
              <a:rPr lang="fr-FR" sz="1400" dirty="0">
                <a:latin typeface="Arial" charset="0"/>
                <a:cs typeface="Arial" charset="0"/>
              </a:rPr>
              <a:t>: délit qui consiste à recevoir des dons (argent, biens) pour favoriser les intérêts d'une personne physique ou morale auprès des pouvoirs publics. </a:t>
            </a:r>
            <a:r>
              <a:rPr lang="fr-FR" sz="1400" dirty="0">
                <a:hlinkClick r:id="rId2" tooltip="Délit"/>
              </a:rPr>
              <a:t>Délit</a:t>
            </a:r>
            <a:r>
              <a:rPr lang="fr-FR" sz="1400" dirty="0"/>
              <a:t> qui consiste, pour un dépositaire des </a:t>
            </a:r>
            <a:r>
              <a:rPr lang="fr-FR" sz="1400" dirty="0">
                <a:hlinkClick r:id="rId3" tooltip="Pouvoirs publics"/>
              </a:rPr>
              <a:t>pouvoirs publics</a:t>
            </a:r>
            <a:r>
              <a:rPr lang="fr-FR" sz="1400" dirty="0"/>
              <a:t>, à recevoir des dons (argent, biens) de la part d'une </a:t>
            </a:r>
            <a:r>
              <a:rPr lang="fr-FR" sz="1400" dirty="0">
                <a:hlinkClick r:id="rId4" tooltip="Personne physique"/>
              </a:rPr>
              <a:t>personne physique</a:t>
            </a:r>
            <a:r>
              <a:rPr lang="fr-FR" sz="1400" dirty="0"/>
              <a:t> ou </a:t>
            </a:r>
            <a:r>
              <a:rPr lang="fr-FR" sz="1400" dirty="0">
                <a:hlinkClick r:id="rId5" tooltip="Personne morale"/>
              </a:rPr>
              <a:t>morale</a:t>
            </a:r>
            <a:r>
              <a:rPr lang="fr-FR" sz="1400" dirty="0"/>
              <a:t>, en échange de l'octroi ou de la promesse à cette dernière d'avantages divers (décoration, marché, emploi, arbitrage favorable...). C'est une forme de </a:t>
            </a:r>
            <a:r>
              <a:rPr lang="fr-FR" sz="1400" dirty="0">
                <a:hlinkClick r:id="rId6" tooltip="Corruption"/>
              </a:rPr>
              <a:t>corruption</a:t>
            </a:r>
            <a:r>
              <a:rPr lang="fr-FR" sz="1400" dirty="0"/>
              <a:t>.</a:t>
            </a:r>
            <a:endParaRPr lang="fr-FR" sz="1400" dirty="0">
              <a:latin typeface="Arial" charset="0"/>
              <a:cs typeface="Arial" charset="0"/>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004" y="3414218"/>
            <a:ext cx="3306100" cy="2340273"/>
          </a:xfrm>
          <a:prstGeom prst="rect">
            <a:avLst/>
          </a:prstGeom>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717" y="3414218"/>
            <a:ext cx="2448272" cy="336206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6216" y="3414218"/>
            <a:ext cx="2304256" cy="2580119"/>
          </a:xfrm>
          <a:prstGeom prst="rect">
            <a:avLst/>
          </a:prstGeom>
        </p:spPr>
      </p:pic>
    </p:spTree>
    <p:extLst>
      <p:ext uri="{BB962C8B-B14F-4D97-AF65-F5344CB8AC3E}">
        <p14:creationId xmlns:p14="http://schemas.microsoft.com/office/powerpoint/2010/main" val="197253552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ChangeArrowheads="1"/>
          </p:cNvSpPr>
          <p:nvPr/>
        </p:nvSpPr>
        <p:spPr bwMode="auto">
          <a:xfrm>
            <a:off x="45085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39619" name="Espace réservé du numéro de diapositive 2"/>
          <p:cNvSpPr>
            <a:spLocks noGrp="1"/>
          </p:cNvSpPr>
          <p:nvPr>
            <p:ph type="sldNum" sz="quarter" idx="12"/>
          </p:nvPr>
        </p:nvSpPr>
        <p:spPr bwMode="auto">
          <a:xfrm>
            <a:off x="81676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6D54B80-DB1D-4BAD-AB56-A2454BB7BD9C}" type="slidenum">
              <a:rPr lang="fr-FR" altLang="fr-FR" sz="1200" smtClean="0">
                <a:solidFill>
                  <a:srgbClr val="898989"/>
                </a:solidFill>
              </a:rPr>
              <a:pPr>
                <a:spcBef>
                  <a:spcPct val="0"/>
                </a:spcBef>
                <a:buFontTx/>
                <a:buNone/>
              </a:pPr>
              <a:t>292</a:t>
            </a:fld>
            <a:endParaRPr lang="fr-FR" altLang="fr-FR" sz="1200">
              <a:solidFill>
                <a:srgbClr val="898989"/>
              </a:solidFill>
            </a:endParaRPr>
          </a:p>
        </p:txBody>
      </p:sp>
      <p:sp>
        <p:nvSpPr>
          <p:cNvPr id="5" name="Text Box 4"/>
          <p:cNvSpPr txBox="1">
            <a:spLocks noChangeArrowheads="1"/>
          </p:cNvSpPr>
          <p:nvPr/>
        </p:nvSpPr>
        <p:spPr bwMode="auto">
          <a:xfrm>
            <a:off x="179390" y="260351"/>
            <a:ext cx="8713787" cy="6463308"/>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Transgression</a:t>
            </a:r>
            <a:r>
              <a:rPr lang="fr-FR" sz="1400" dirty="0"/>
              <a:t> : a) action de c</a:t>
            </a:r>
            <a:r>
              <a:rPr lang="fr-FR" sz="1400" dirty="0">
                <a:hlinkClick r:id="rId2" tooltip="contrevenir"/>
              </a:rPr>
              <a:t>ontrevenir</a:t>
            </a:r>
            <a:r>
              <a:rPr lang="fr-FR" sz="1400" dirty="0"/>
              <a:t> à un </a:t>
            </a:r>
            <a:r>
              <a:rPr lang="fr-FR" sz="1400" dirty="0">
                <a:hlinkClick r:id="rId3" tooltip="ordre"/>
              </a:rPr>
              <a:t>ordre</a:t>
            </a:r>
            <a:r>
              <a:rPr lang="fr-FR" sz="1400" dirty="0"/>
              <a:t>, à une </a:t>
            </a:r>
            <a:r>
              <a:rPr lang="fr-FR" sz="1400" dirty="0">
                <a:hlinkClick r:id="rId4" tooltip="loi"/>
              </a:rPr>
              <a:t>loi</a:t>
            </a:r>
            <a:r>
              <a:rPr lang="fr-FR" sz="1400" dirty="0"/>
              <a:t>, de ne pas respecter une obligation, une loi, un ordre, des règles. b) refus de la norme éthique. c) acte de dépasser toutes limites (</a:t>
            </a:r>
            <a:r>
              <a:rPr lang="fr-FR" sz="1400" dirty="0">
                <a:hlinkClick r:id="rId5" tooltip="Les"/>
              </a:rPr>
              <a:t>tabous</a:t>
            </a:r>
            <a:r>
              <a:rPr lang="fr-FR" sz="1400" dirty="0"/>
              <a:t> par lesquels l'</a:t>
            </a:r>
            <a:r>
              <a:rPr lang="fr-FR" sz="1400" dirty="0">
                <a:hlinkClick r:id="rId6" tooltip="Homo sapiens"/>
              </a:rPr>
              <a:t>humain</a:t>
            </a:r>
            <a:r>
              <a:rPr lang="fr-FR" sz="1400" dirty="0"/>
              <a:t> se distingue de l'inhumain).</a:t>
            </a:r>
          </a:p>
          <a:p>
            <a:pPr algn="just" eaLnBrk="1" hangingPunct="1">
              <a:defRPr/>
            </a:pPr>
            <a:r>
              <a:rPr lang="fr-FR" sz="1400" b="1" i="1" dirty="0"/>
              <a:t>Transparence démocratique</a:t>
            </a:r>
            <a:r>
              <a:rPr lang="fr-FR" sz="1400" i="1" dirty="0"/>
              <a:t> </a:t>
            </a:r>
            <a:r>
              <a:rPr lang="fr-FR" sz="1400" dirty="0"/>
              <a:t>: La possibilité que toutes les informations circulent sans entrave au sein d’une démocratie, afin d’être potentiellement rendues accessibles à tous</a:t>
            </a:r>
            <a:r>
              <a:rPr lang="fr-FR" sz="1400" baseline="30000" dirty="0">
                <a:hlinkClick r:id="rId7"/>
              </a:rPr>
              <a:t>1</a:t>
            </a:r>
            <a:r>
              <a:rPr lang="fr-FR" sz="1400" dirty="0"/>
              <a:t>. </a:t>
            </a:r>
            <a:r>
              <a:rPr lang="fr-FR" sz="1400" dirty="0">
                <a:hlinkClick r:id="rId8" tooltip="Glasnost"/>
              </a:rPr>
              <a:t>Glasnost</a:t>
            </a:r>
            <a:r>
              <a:rPr lang="fr-FR" sz="1400" dirty="0"/>
              <a:t>, le mouvement lancé par </a:t>
            </a:r>
            <a:r>
              <a:rPr lang="fr-FR" sz="1400" dirty="0">
                <a:hlinkClick r:id="rId9" tooltip="Mikhaïl Gorbatchev"/>
              </a:rPr>
              <a:t>Mikhaïl Gorbatchev</a:t>
            </a:r>
            <a:r>
              <a:rPr lang="fr-FR" sz="1400" dirty="0"/>
              <a:t>, qui a conduit à la fin du rideau de fer, a été traduit du Russe par </a:t>
            </a:r>
            <a:r>
              <a:rPr lang="fr-FR" sz="1400" i="1" dirty="0"/>
              <a:t>« transparence »</a:t>
            </a:r>
            <a:r>
              <a:rPr lang="fr-FR" sz="1400" dirty="0"/>
              <a:t>. En </a:t>
            </a:r>
            <a:r>
              <a:rPr lang="fr-FR" sz="1400" dirty="0">
                <a:hlinkClick r:id="rId10" tooltip="Suède"/>
              </a:rPr>
              <a:t>Suède</a:t>
            </a:r>
            <a:r>
              <a:rPr lang="fr-FR" sz="1400" dirty="0"/>
              <a:t> par exemple, le droit d’accès aux informations des pouvoirs publics est garanti dès 1766, grâce aux efforts du philosophe libéral </a:t>
            </a:r>
            <a:r>
              <a:rPr lang="fr-FR" sz="1400" dirty="0">
                <a:hlinkClick r:id="rId11" tooltip="Anders Chydenius (page inexistante)"/>
              </a:rPr>
              <a:t>Anders </a:t>
            </a:r>
            <a:r>
              <a:rPr lang="fr-FR" sz="1400" dirty="0" err="1">
                <a:hlinkClick r:id="rId11" tooltip="Anders Chydenius (page inexistante)"/>
              </a:rPr>
              <a:t>Chydenius</a:t>
            </a:r>
            <a:r>
              <a:rPr lang="fr-FR" sz="1400" dirty="0"/>
              <a:t>. Tout citoyen suédois peut ainsi, par exemple, obtenir sur demande écrite les déclarations d’impôts de son voisin</a:t>
            </a:r>
            <a:r>
              <a:rPr lang="fr-FR" sz="1400" baseline="30000" dirty="0">
                <a:hlinkClick r:id="rId7"/>
              </a:rPr>
              <a:t>3</a:t>
            </a:r>
            <a:r>
              <a:rPr lang="fr-FR" sz="1400" dirty="0"/>
              <a:t>. Information relevant, presque partout ailleurs, de la vie privée. En France, la diffusion [publicité] de la déclaration d’impôt d’autrui est interdite et punie d'une amende égale au montant des impôts divulgués (</a:t>
            </a:r>
            <a:r>
              <a:rPr lang="fr-FR" sz="1400" u="sng" dirty="0">
                <a:hlinkClick r:id="rId12"/>
              </a:rPr>
              <a:t>article</a:t>
            </a:r>
            <a:r>
              <a:rPr lang="fr-FR" sz="1400" dirty="0"/>
              <a:t> 1768-ter du </a:t>
            </a:r>
            <a:r>
              <a:rPr lang="fr-FR" sz="1400" i="1" dirty="0"/>
              <a:t>Code général des impôts</a:t>
            </a:r>
            <a:r>
              <a:rPr lang="fr-FR" sz="1400" dirty="0"/>
              <a:t>). On peut juste la consulter sur place au centre des impôts.</a:t>
            </a:r>
          </a:p>
          <a:p>
            <a:pPr algn="just" eaLnBrk="1" hangingPunct="1">
              <a:defRPr/>
            </a:pPr>
            <a:r>
              <a:rPr lang="fr-FR" sz="1400" b="1" i="1" dirty="0"/>
              <a:t>Transparence financière </a:t>
            </a:r>
            <a:r>
              <a:rPr lang="fr-FR" sz="1400" dirty="0"/>
              <a:t>: Elle est révélatrice de la gestion d'une entreprise ou d'un marché. Une mauvaise transparence peut cacher des réticences à communiquer les mauvais résultats d'une entreprise (Enron), ou peut cacher des pratiques illicites (elle s’oppose souvent au « </a:t>
            </a:r>
            <a:r>
              <a:rPr lang="fr-FR" sz="1400" i="1" dirty="0"/>
              <a:t>cloisonnement de l’information</a:t>
            </a:r>
            <a:r>
              <a:rPr lang="fr-FR" sz="1400" dirty="0"/>
              <a:t> »).</a:t>
            </a:r>
          </a:p>
          <a:p>
            <a:pPr algn="just" eaLnBrk="1" hangingPunct="1">
              <a:defRPr/>
            </a:pPr>
            <a:r>
              <a:rPr lang="fr-FR" sz="1400" b="1" i="1" dirty="0">
                <a:latin typeface="Arial" charset="0"/>
                <a:cs typeface="Arial" charset="0"/>
              </a:rPr>
              <a:t>Travail des enfants </a:t>
            </a:r>
            <a:r>
              <a:rPr lang="fr-FR" sz="1400" dirty="0">
                <a:latin typeface="Arial" charset="0"/>
                <a:cs typeface="Arial" charset="0"/>
              </a:rPr>
              <a:t>: </a:t>
            </a:r>
            <a:r>
              <a:rPr lang="fr-FR" sz="1400" dirty="0"/>
              <a:t>participation de personnes </a:t>
            </a:r>
            <a:r>
              <a:rPr lang="fr-FR" sz="1400" dirty="0">
                <a:hlinkClick r:id="rId13" tooltip="Âge mineur"/>
              </a:rPr>
              <a:t>mineures</a:t>
            </a:r>
            <a:r>
              <a:rPr lang="fr-FR" sz="1400" dirty="0"/>
              <a:t> à des activités à finalité économique et s’apparentant plus ou moins fortement à l’exercice d’une </a:t>
            </a:r>
            <a:r>
              <a:rPr lang="fr-FR" sz="1400" dirty="0">
                <a:hlinkClick r:id="rId14" tooltip="Métier (activité)"/>
              </a:rPr>
              <a:t>profession</a:t>
            </a:r>
            <a:r>
              <a:rPr lang="fr-FR" sz="1400" dirty="0"/>
              <a:t> par un </a:t>
            </a:r>
            <a:r>
              <a:rPr lang="fr-FR" sz="1400" dirty="0">
                <a:hlinkClick r:id="rId15" tooltip="Adulte"/>
              </a:rPr>
              <a:t>adulte</a:t>
            </a:r>
            <a:r>
              <a:rPr lang="fr-FR" sz="1400" dirty="0"/>
              <a:t>. Parmi les enfants travailleurs, on distingue le travail « acceptable » (léger, s’intégrant dans l’</a:t>
            </a:r>
            <a:r>
              <a:rPr lang="fr-FR" sz="1400" dirty="0">
                <a:hlinkClick r:id="rId16" tooltip="Éducation"/>
              </a:rPr>
              <a:t>éducation</a:t>
            </a:r>
            <a:r>
              <a:rPr lang="fr-FR" sz="1400" dirty="0"/>
              <a:t> de l’enfant et dans la vie </a:t>
            </a:r>
            <a:r>
              <a:rPr lang="fr-FR" sz="1400" dirty="0">
                <a:hlinkClick r:id="rId17" tooltip="Famille"/>
              </a:rPr>
              <a:t>familiale</a:t>
            </a:r>
            <a:r>
              <a:rPr lang="fr-FR" sz="1400" dirty="0"/>
              <a:t>, permettant la scolarisation) et le travail « inacceptable » (trop longtemps, trop jeune, trop dangereux, etc.). C’est ce dernier que recouvre généralement la notion de « travail des enfants ».</a:t>
            </a:r>
          </a:p>
          <a:p>
            <a:pPr algn="just" eaLnBrk="1" hangingPunct="1">
              <a:defRPr/>
            </a:pPr>
            <a:r>
              <a:rPr lang="fr-FR" sz="1400" b="1" i="1" dirty="0"/>
              <a:t>Trust</a:t>
            </a:r>
            <a:r>
              <a:rPr lang="fr-FR" sz="1400" dirty="0"/>
              <a:t> : a) </a:t>
            </a:r>
            <a:r>
              <a:rPr lang="fr-FR" sz="1400" i="1" dirty="0"/>
              <a:t>(Économie)</a:t>
            </a:r>
            <a:r>
              <a:rPr lang="fr-FR" sz="1400" dirty="0"/>
              <a:t> </a:t>
            </a:r>
            <a:r>
              <a:rPr lang="fr-FR" sz="1400" i="1" dirty="0"/>
              <a:t>(Finance)</a:t>
            </a:r>
            <a:r>
              <a:rPr lang="fr-FR" sz="1400" dirty="0"/>
              <a:t> </a:t>
            </a:r>
            <a:r>
              <a:rPr lang="fr-FR" sz="1400" dirty="0">
                <a:hlinkClick r:id="rId18" tooltip="groupe"/>
              </a:rPr>
              <a:t>Groupe</a:t>
            </a:r>
            <a:r>
              <a:rPr lang="fr-FR" sz="1400" dirty="0"/>
              <a:t> d’</a:t>
            </a:r>
            <a:r>
              <a:rPr lang="fr-FR" sz="1400" dirty="0">
                <a:hlinkClick r:id="rId19" tooltip="entreprise"/>
              </a:rPr>
              <a:t>entreprises</a:t>
            </a:r>
            <a:r>
              <a:rPr lang="fr-FR" sz="1400" dirty="0"/>
              <a:t> ou de </a:t>
            </a:r>
            <a:r>
              <a:rPr lang="fr-FR" sz="1400" dirty="0">
                <a:hlinkClick r:id="rId20" tooltip="compagnie"/>
              </a:rPr>
              <a:t>compagnies</a:t>
            </a:r>
            <a:r>
              <a:rPr lang="fr-FR" sz="1400" dirty="0"/>
              <a:t> </a:t>
            </a:r>
            <a:r>
              <a:rPr lang="fr-FR" sz="1400" dirty="0">
                <a:hlinkClick r:id="rId21" tooltip="industriel"/>
              </a:rPr>
              <a:t>industrielles</a:t>
            </a:r>
            <a:r>
              <a:rPr lang="fr-FR" sz="1400" dirty="0"/>
              <a:t> et </a:t>
            </a:r>
            <a:r>
              <a:rPr lang="fr-FR" sz="1400" dirty="0">
                <a:hlinkClick r:id="rId22" tooltip="commercial"/>
              </a:rPr>
              <a:t>commerciales</a:t>
            </a:r>
            <a:r>
              <a:rPr lang="fr-FR" sz="1400" dirty="0"/>
              <a:t> qui s’unissent </a:t>
            </a:r>
            <a:r>
              <a:rPr lang="fr-FR" sz="1400" dirty="0">
                <a:hlinkClick r:id="rId23" tooltip="en vue de"/>
              </a:rPr>
              <a:t>en vue de</a:t>
            </a:r>
            <a:r>
              <a:rPr lang="fr-FR" sz="1400" dirty="0"/>
              <a:t> </a:t>
            </a:r>
            <a:r>
              <a:rPr lang="fr-FR" sz="1400" dirty="0">
                <a:hlinkClick r:id="rId24" tooltip="créer"/>
              </a:rPr>
              <a:t>créer</a:t>
            </a:r>
            <a:r>
              <a:rPr lang="fr-FR" sz="1400" dirty="0"/>
              <a:t> un </a:t>
            </a:r>
            <a:r>
              <a:rPr lang="fr-FR" sz="1400" dirty="0">
                <a:hlinkClick r:id="rId25" tooltip="monopole"/>
              </a:rPr>
              <a:t>monopole</a:t>
            </a:r>
            <a:r>
              <a:rPr lang="fr-FR" sz="1400" dirty="0"/>
              <a:t> ou un </a:t>
            </a:r>
            <a:r>
              <a:rPr lang="fr-FR" sz="1400" dirty="0">
                <a:hlinkClick r:id="rId26" tooltip="monopsone"/>
              </a:rPr>
              <a:t>monopsone</a:t>
            </a:r>
            <a:r>
              <a:rPr lang="fr-FR" sz="1400" dirty="0"/>
              <a:t>. b) voir </a:t>
            </a:r>
            <a:r>
              <a:rPr lang="fr-FR" sz="1400" i="1" dirty="0"/>
              <a:t>Fiducie</a:t>
            </a:r>
            <a:r>
              <a:rPr lang="fr-FR" sz="1400" dirty="0"/>
              <a:t>.</a:t>
            </a:r>
          </a:p>
          <a:p>
            <a:pPr algn="just" eaLnBrk="1" hangingPunct="1">
              <a:defRPr/>
            </a:pPr>
            <a:r>
              <a:rPr lang="fr-FR" sz="1400" b="1" i="1" dirty="0"/>
              <a:t>Utopie</a:t>
            </a:r>
            <a:r>
              <a:rPr lang="fr-FR" sz="1400" dirty="0"/>
              <a:t> : </a:t>
            </a:r>
            <a:r>
              <a:rPr lang="fr-FR" sz="1400" i="1" dirty="0"/>
              <a:t>(</a:t>
            </a:r>
            <a:r>
              <a:rPr lang="fr-FR" sz="1400" i="1" dirty="0">
                <a:hlinkClick r:id="rId27" tooltip="Annexe:Glossaire grammatical"/>
              </a:rPr>
              <a:t>Par extension</a:t>
            </a:r>
            <a:r>
              <a:rPr lang="fr-FR" sz="1400" i="1" dirty="0"/>
              <a:t>)</a:t>
            </a:r>
            <a:r>
              <a:rPr lang="fr-FR" sz="1400" dirty="0"/>
              <a:t> Idéal </a:t>
            </a:r>
            <a:r>
              <a:rPr lang="fr-FR" sz="1400" dirty="0">
                <a:hlinkClick r:id="rId28" tooltip="social"/>
              </a:rPr>
              <a:t>social</a:t>
            </a:r>
            <a:r>
              <a:rPr lang="fr-FR" sz="1400" dirty="0"/>
              <a:t> ou </a:t>
            </a:r>
            <a:r>
              <a:rPr lang="fr-FR" sz="1400" dirty="0">
                <a:hlinkClick r:id="rId29" tooltip="politique"/>
              </a:rPr>
              <a:t>politique</a:t>
            </a:r>
            <a:r>
              <a:rPr lang="fr-FR" sz="1400" dirty="0"/>
              <a:t> qui ne tient pas compte de la </a:t>
            </a:r>
            <a:r>
              <a:rPr lang="fr-FR" sz="1400" dirty="0">
                <a:hlinkClick r:id="rId30" tooltip="réalité"/>
              </a:rPr>
              <a:t>réalité</a:t>
            </a:r>
            <a:r>
              <a:rPr lang="fr-FR" sz="1400" dirty="0"/>
              <a:t>. </a:t>
            </a:r>
            <a:r>
              <a:rPr lang="fr-FR" sz="1400" i="1" dirty="0">
                <a:solidFill>
                  <a:schemeClr val="accent3">
                    <a:lumMod val="50000"/>
                  </a:schemeClr>
                </a:solidFill>
              </a:rPr>
              <a:t>Le régime des Khmers rouges s’est révélée être une « utopie meurtrière ».</a:t>
            </a:r>
            <a:endParaRPr lang="fr-FR" sz="1400" i="1" dirty="0"/>
          </a:p>
          <a:p>
            <a:pPr algn="just" eaLnBrk="1" hangingPunct="1">
              <a:defRPr/>
            </a:pPr>
            <a:r>
              <a:rPr lang="fr-FR" sz="1400" b="1" i="1" dirty="0"/>
              <a:t>Vautour</a:t>
            </a:r>
            <a:r>
              <a:rPr lang="fr-FR" sz="1400" dirty="0"/>
              <a:t> : </a:t>
            </a:r>
            <a:r>
              <a:rPr lang="fr-FR" sz="1400" i="1" dirty="0"/>
              <a:t>(</a:t>
            </a:r>
            <a:r>
              <a:rPr lang="fr-FR" sz="1400" i="1" dirty="0">
                <a:hlinkClick r:id="rId27" tooltip="Annexe:Glossaire grammatical"/>
              </a:rPr>
              <a:t>Figuré</a:t>
            </a:r>
            <a:r>
              <a:rPr lang="fr-FR" sz="1400" i="1" dirty="0"/>
              <a:t>)</a:t>
            </a:r>
            <a:r>
              <a:rPr lang="fr-FR" sz="1400" dirty="0"/>
              <a:t> a) Personne dure, avide et motivée par l’</a:t>
            </a:r>
            <a:r>
              <a:rPr lang="fr-FR" sz="1400" dirty="0">
                <a:hlinkClick r:id="rId31" tooltip="appât du gain"/>
              </a:rPr>
              <a:t>appât du gain</a:t>
            </a:r>
            <a:r>
              <a:rPr lang="fr-FR" sz="1400" dirty="0"/>
              <a:t>. b) </a:t>
            </a:r>
            <a:r>
              <a:rPr lang="fr-FR" sz="1400" dirty="0">
                <a:hlinkClick r:id="rId32"/>
              </a:rPr>
              <a:t>Homme</a:t>
            </a:r>
            <a:r>
              <a:rPr lang="fr-FR" sz="1400" dirty="0"/>
              <a:t> </a:t>
            </a:r>
            <a:r>
              <a:rPr lang="fr-FR" sz="1400" dirty="0">
                <a:hlinkClick r:id="rId33"/>
              </a:rPr>
              <a:t>sans</a:t>
            </a:r>
            <a:r>
              <a:rPr lang="fr-FR" sz="1400" dirty="0"/>
              <a:t> </a:t>
            </a:r>
            <a:r>
              <a:rPr lang="fr-FR" sz="1400" dirty="0">
                <a:hlinkClick r:id="rId34"/>
              </a:rPr>
              <a:t>pitié</a:t>
            </a:r>
            <a:r>
              <a:rPr lang="fr-FR" sz="1400" dirty="0"/>
              <a:t>.</a:t>
            </a:r>
          </a:p>
          <a:p>
            <a:pPr algn="just" eaLnBrk="1" hangingPunct="1">
              <a:defRPr/>
            </a:pPr>
            <a:r>
              <a:rPr lang="fr-FR" sz="1400" b="1" i="1" dirty="0">
                <a:latin typeface="Arial" charset="0"/>
                <a:cs typeface="Arial" charset="0"/>
              </a:rPr>
              <a:t>Vertueux</a:t>
            </a:r>
            <a:r>
              <a:rPr lang="fr-FR" sz="1400" dirty="0">
                <a:latin typeface="Arial" charset="0"/>
                <a:cs typeface="Arial" charset="0"/>
              </a:rPr>
              <a:t> : </a:t>
            </a:r>
            <a:r>
              <a:rPr lang="fr-FR" sz="1400" dirty="0"/>
              <a:t>Qui est inspiré par des nobles sentiments ou manifeste des qualités morales ou une « grandeur d’âme » (ce qui n’est pas le cas des hommes « corrompus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
          <p:cNvSpPr>
            <a:spLocks noChangeArrowheads="1"/>
          </p:cNvSpPr>
          <p:nvPr/>
        </p:nvSpPr>
        <p:spPr bwMode="auto">
          <a:xfrm>
            <a:off x="4153445" y="18309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0643" name="Espace réservé du numéro de diapositive 2"/>
          <p:cNvSpPr>
            <a:spLocks noGrp="1"/>
          </p:cNvSpPr>
          <p:nvPr>
            <p:ph type="sldNum" sz="quarter" idx="12"/>
          </p:nvPr>
        </p:nvSpPr>
        <p:spPr bwMode="auto">
          <a:xfrm>
            <a:off x="81676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9BD64C-4808-46B4-99E8-FBD4B14134E7}" type="slidenum">
              <a:rPr lang="fr-FR" altLang="fr-FR" sz="1200" smtClean="0">
                <a:solidFill>
                  <a:srgbClr val="898989"/>
                </a:solidFill>
              </a:rPr>
              <a:pPr>
                <a:spcBef>
                  <a:spcPct val="0"/>
                </a:spcBef>
                <a:buFontTx/>
                <a:buNone/>
              </a:pPr>
              <a:t>293</a:t>
            </a:fld>
            <a:endParaRPr lang="fr-FR" altLang="fr-FR" sz="1200">
              <a:solidFill>
                <a:srgbClr val="898989"/>
              </a:solidFill>
            </a:endParaRPr>
          </a:p>
        </p:txBody>
      </p:sp>
      <p:sp>
        <p:nvSpPr>
          <p:cNvPr id="5" name="Text Box 4"/>
          <p:cNvSpPr txBox="1">
            <a:spLocks noChangeArrowheads="1"/>
          </p:cNvSpPr>
          <p:nvPr/>
        </p:nvSpPr>
        <p:spPr bwMode="auto">
          <a:xfrm>
            <a:off x="179390" y="260351"/>
            <a:ext cx="8713787" cy="5139869"/>
          </a:xfrm>
          <a:prstGeom prst="rect">
            <a:avLst/>
          </a:prstGeom>
          <a:noFill/>
          <a:ln w="9525" algn="ctr">
            <a:noFill/>
            <a:miter lim="800000"/>
            <a:headEnd/>
            <a:tailEnd/>
          </a:ln>
        </p:spPr>
        <p:txBody>
          <a:bodyPr>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a:t>
            </a:r>
          </a:p>
          <a:p>
            <a:pPr marL="342900" indent="-342900" eaLnBrk="1" hangingPunct="1">
              <a:defRPr/>
            </a:pPr>
            <a:endParaRPr lang="fr-FR" dirty="0">
              <a:latin typeface="Arial" charset="0"/>
              <a:cs typeface="Arial" charset="0"/>
            </a:endParaRPr>
          </a:p>
          <a:p>
            <a:pPr algn="just" eaLnBrk="1" hangingPunct="1">
              <a:defRPr/>
            </a:pPr>
            <a:r>
              <a:rPr lang="fr-FR" sz="1400" b="1" i="1" dirty="0"/>
              <a:t>Vente sous contrainte </a:t>
            </a:r>
            <a:r>
              <a:rPr lang="fr-FR" sz="1400" dirty="0"/>
              <a:t>: Vente obtenue sous la contrainte, suite aux menaces, chantages, intimidations ou violences de l’autre partie, permettant à l’acheteur d’acheter au vendeur [au possesseur], un bien ou une propriété, à un prix beaucoup plus bas que son prix réel (voir aussi l’annexe « </a:t>
            </a:r>
            <a:r>
              <a:rPr lang="fr-FR" altLang="fr-FR" sz="1400" b="1" dirty="0"/>
              <a:t> </a:t>
            </a:r>
            <a:r>
              <a:rPr lang="fr-FR" altLang="fr-FR" sz="1400" b="1" i="1" dirty="0"/>
              <a:t>Les raids des « black raiders » contre les entreprises en Russie</a:t>
            </a:r>
            <a:r>
              <a:rPr lang="fr-FR" altLang="fr-FR" sz="1400" b="1" dirty="0"/>
              <a:t> </a:t>
            </a:r>
            <a:r>
              <a:rPr lang="fr-FR" sz="1400" dirty="0"/>
              <a:t> »). C’est un moyen de forcer la main au vendeur même s’il n’a pas envie de vendre. Un de ses buts est de donner l’apparence de légalité à cette « transaction ».</a:t>
            </a:r>
          </a:p>
          <a:p>
            <a:pPr algn="just" eaLnBrk="1" hangingPunct="1">
              <a:defRPr/>
            </a:pPr>
            <a:r>
              <a:rPr lang="fr-FR" sz="1400" b="1" dirty="0"/>
              <a:t>« </a:t>
            </a:r>
            <a:r>
              <a:rPr lang="fr-FR" sz="1400" b="1" i="1" dirty="0"/>
              <a:t>Villages Potemkine</a:t>
            </a:r>
            <a:r>
              <a:rPr lang="fr-FR" sz="1400" b="1" dirty="0"/>
              <a:t> » </a:t>
            </a:r>
            <a:r>
              <a:rPr lang="fr-FR" sz="1400" dirty="0"/>
              <a:t>: cette expression désigne un </a:t>
            </a:r>
            <a:r>
              <a:rPr lang="fr-FR" sz="1400" dirty="0">
                <a:hlinkClick r:id="rId2" tooltip="Trompe-l'œil"/>
              </a:rPr>
              <a:t>trompe-l'œil</a:t>
            </a:r>
            <a:r>
              <a:rPr lang="fr-FR" sz="1400" dirty="0"/>
              <a:t> à des fins de </a:t>
            </a:r>
            <a:r>
              <a:rPr lang="fr-FR" sz="1400" dirty="0">
                <a:hlinkClick r:id="rId3" tooltip="Propagande"/>
              </a:rPr>
              <a:t>propagande</a:t>
            </a:r>
            <a:r>
              <a:rPr lang="fr-FR" sz="1400" dirty="0"/>
              <a:t>. Selon une légende historique, de luxueuses façades avaient été érigées à base de carton-pâte</a:t>
            </a:r>
            <a:r>
              <a:rPr lang="fr-FR" sz="1400" baseline="30000" dirty="0">
                <a:hlinkClick r:id="rId4"/>
              </a:rPr>
              <a:t>1</a:t>
            </a:r>
            <a:r>
              <a:rPr lang="fr-FR" sz="1400" dirty="0"/>
              <a:t>, à la demande du ministre russe </a:t>
            </a:r>
            <a:r>
              <a:rPr lang="fr-FR" sz="1400" dirty="0">
                <a:hlinkClick r:id="rId5" tooltip="Grigori Potemkine"/>
              </a:rPr>
              <a:t>Potemkine</a:t>
            </a:r>
            <a:r>
              <a:rPr lang="fr-FR" sz="1400" dirty="0"/>
              <a:t>, afin de masquer la pauvreté des villages lors de la visite de l'impératrice </a:t>
            </a:r>
            <a:r>
              <a:rPr lang="fr-FR" sz="1400" dirty="0">
                <a:hlinkClick r:id="rId6" tooltip="Catherine II de Russie"/>
              </a:rPr>
              <a:t>Catherine II</a:t>
            </a:r>
            <a:r>
              <a:rPr lang="fr-FR" sz="1400" dirty="0"/>
              <a:t> en </a:t>
            </a:r>
            <a:r>
              <a:rPr lang="fr-FR" sz="1400" dirty="0">
                <a:hlinkClick r:id="rId7" tooltip="Crimée"/>
              </a:rPr>
              <a:t>Crimée</a:t>
            </a:r>
            <a:r>
              <a:rPr lang="fr-FR" sz="1400" dirty="0"/>
              <a:t> en </a:t>
            </a:r>
            <a:r>
              <a:rPr lang="fr-FR" sz="1400" dirty="0">
                <a:hlinkClick r:id="rId8" tooltip="1787"/>
              </a:rPr>
              <a:t>1787</a:t>
            </a:r>
            <a:r>
              <a:rPr lang="fr-FR" sz="1400" dirty="0"/>
              <a:t>. Dans les années 1960, au travers de visites de villages Potemkine, au </a:t>
            </a:r>
            <a:r>
              <a:rPr lang="fr-FR" sz="1400" dirty="0">
                <a:hlinkClick r:id="rId9" tooltip="Tibet"/>
              </a:rPr>
              <a:t>Tibet</a:t>
            </a:r>
            <a:r>
              <a:rPr lang="fr-FR" sz="1400" dirty="0"/>
              <a:t>, les autorités chinoises conduisaient des visiteurs étrangers dans une ferme, une usine ou un hôpital modèles. D’anciens « serfs » y systématiquement présentés, prêts à conter de terribles histoires sur l’ancien régime féodal tibétain théocratique des Dalaï-lama, celui ayant précédé l’occupation chinoise du Tibet par l’armée chinoise en 1950 </a:t>
            </a:r>
            <a:r>
              <a:rPr lang="fr-FR" sz="1400" baseline="30000" dirty="0">
                <a:hlinkClick r:id="rId4"/>
              </a:rPr>
              <a:t>3</a:t>
            </a:r>
            <a:r>
              <a:rPr lang="fr-FR" sz="1400" baseline="30000" dirty="0"/>
              <a:t>,</a:t>
            </a:r>
            <a:r>
              <a:rPr lang="fr-FR" sz="1400" baseline="30000" dirty="0">
                <a:hlinkClick r:id="rId4"/>
              </a:rPr>
              <a:t>4</a:t>
            </a:r>
            <a:r>
              <a:rPr lang="fr-FR" sz="1400" dirty="0"/>
              <a:t>. </a:t>
            </a:r>
          </a:p>
          <a:p>
            <a:pPr algn="just" eaLnBrk="1" hangingPunct="1">
              <a:defRPr/>
            </a:pPr>
            <a:r>
              <a:rPr lang="fr-FR" sz="1200" dirty="0"/>
              <a:t>Source : </a:t>
            </a:r>
            <a:r>
              <a:rPr lang="fr-FR" sz="1200" dirty="0">
                <a:hlinkClick r:id="rId4"/>
              </a:rPr>
              <a:t>http://fr.wikipedia.org/wiki/Village_Potemkine</a:t>
            </a:r>
            <a:r>
              <a:rPr lang="fr-FR" sz="1200" dirty="0"/>
              <a:t> </a:t>
            </a:r>
            <a:endParaRPr lang="fr-FR" sz="1400" dirty="0"/>
          </a:p>
          <a:p>
            <a:pPr algn="just"/>
            <a:r>
              <a:rPr lang="fr-FR" sz="1400" b="1" i="1" dirty="0">
                <a:latin typeface="Arial" charset="0"/>
                <a:cs typeface="Arial" charset="0"/>
              </a:rPr>
              <a:t>Violence</a:t>
            </a:r>
            <a:r>
              <a:rPr lang="fr-FR" sz="1400" dirty="0">
                <a:latin typeface="Arial" charset="0"/>
                <a:cs typeface="Arial" charset="0"/>
              </a:rPr>
              <a:t> : </a:t>
            </a:r>
            <a:r>
              <a:rPr lang="fr-FR" sz="1400" dirty="0"/>
              <a:t>utilisation de force physique ou psychologique pour contraindre, dominer, causer des dommages ou la mort. Elle implique des coups, des blessures, de la souffrance. Selon l'OMS</a:t>
            </a:r>
            <a:r>
              <a:rPr lang="fr-FR" sz="1400" baseline="30000" dirty="0">
                <a:hlinkClick r:id="rId10"/>
              </a:rPr>
              <a:t>2</a:t>
            </a:r>
            <a:r>
              <a:rPr lang="fr-FR" sz="1400" dirty="0"/>
              <a:t>, la violence est l'utilisation intentionnelle de la force physique, de menaces à l’encontre des autres ou de soi-même, contre un groupe ou une communauté, qui entraîne ou risque fortement d'entraîner un traumatisme, des dommages psychologiques, des problèmes de développement ou un décès. </a:t>
            </a:r>
            <a:r>
              <a:rPr lang="fr-FR" sz="1400" i="1" dirty="0">
                <a:solidFill>
                  <a:schemeClr val="accent3">
                    <a:lumMod val="50000"/>
                  </a:schemeClr>
                </a:solidFill>
              </a:rPr>
              <a:t>La corruption est une forme de violence envers le peuple. Elle est à l’origine de beaucoup de violences sociales.</a:t>
            </a:r>
            <a:endParaRPr lang="fr-FR" sz="1400" dirty="0"/>
          </a:p>
          <a:p>
            <a:pPr algn="just" eaLnBrk="1" hangingPunct="1">
              <a:defRPr/>
            </a:pPr>
            <a:endParaRPr lang="fr-FR" sz="1400" dirty="0">
              <a:latin typeface="Arial" charset="0"/>
              <a:cs typeface="Arial" charset="0"/>
            </a:endParaRPr>
          </a:p>
        </p:txBody>
      </p:sp>
      <p:pic>
        <p:nvPicPr>
          <p:cNvPr id="2" name="Imag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3339" y="4860954"/>
            <a:ext cx="1283815" cy="1997047"/>
          </a:xfrm>
          <a:prstGeom prst="rect">
            <a:avLst/>
          </a:prstGeom>
        </p:spPr>
      </p:pic>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1103" y="5114925"/>
            <a:ext cx="2619375" cy="1743075"/>
          </a:xfrm>
          <a:prstGeom prst="rect">
            <a:avLst/>
          </a:prstGeom>
        </p:spPr>
      </p:pic>
      <p:sp>
        <p:nvSpPr>
          <p:cNvPr id="4" name="ZoneTexte 3"/>
          <p:cNvSpPr txBox="1"/>
          <p:nvPr/>
        </p:nvSpPr>
        <p:spPr>
          <a:xfrm>
            <a:off x="179388" y="5114926"/>
            <a:ext cx="4896668" cy="1600438"/>
          </a:xfrm>
          <a:prstGeom prst="rect">
            <a:avLst/>
          </a:prstGeom>
          <a:noFill/>
        </p:spPr>
        <p:txBody>
          <a:bodyPr wrap="square" rtlCol="0">
            <a:spAutoFit/>
          </a:bodyPr>
          <a:lstStyle/>
          <a:p>
            <a:pPr algn="just"/>
            <a:r>
              <a:rPr lang="fr-FR" sz="1400" b="1" i="1" dirty="0">
                <a:solidFill>
                  <a:schemeClr val="accent3">
                    <a:lumMod val="50000"/>
                  </a:schemeClr>
                </a:solidFill>
              </a:rPr>
              <a:t>Vote à 99% ou 100% </a:t>
            </a:r>
            <a:r>
              <a:rPr lang="fr-FR" sz="1400" i="1" dirty="0">
                <a:solidFill>
                  <a:schemeClr val="accent3">
                    <a:lumMod val="50000"/>
                  </a:schemeClr>
                </a:solidFill>
              </a:rPr>
              <a:t>(syndrome du)</a:t>
            </a:r>
            <a:r>
              <a:rPr lang="fr-FR" sz="1400" dirty="0">
                <a:solidFill>
                  <a:schemeClr val="accent3">
                    <a:lumMod val="50000"/>
                  </a:schemeClr>
                </a:solidFill>
              </a:rPr>
              <a:t> : dans les dictatures (souvent à parti unique), le candidat unique (!) est toujours élu à 99% ou 100% (le pourcentage d’abstention y étant toujours très faible). </a:t>
            </a:r>
            <a:r>
              <a:rPr lang="fr-FR" sz="1400">
                <a:solidFill>
                  <a:schemeClr val="accent3">
                    <a:lumMod val="50000"/>
                  </a:schemeClr>
                </a:solidFill>
              </a:rPr>
              <a:t>Or </a:t>
            </a:r>
            <a:r>
              <a:rPr lang="fr-FR" sz="1400" dirty="0">
                <a:solidFill>
                  <a:schemeClr val="accent3">
                    <a:lumMod val="50000"/>
                  </a:schemeClr>
                </a:solidFill>
              </a:rPr>
              <a:t>il n’y a aucun moyen pour des observateurs extérieurs (OSCE …) de pouvoir vérifier et/ou refaire le décompte des voix. Ce vote « unanime » est le plus souvent l’indicateur que cette élection est truquée.</a:t>
            </a:r>
            <a:endParaRPr lang="fr-FR" sz="1400" i="1" dirty="0">
              <a:solidFill>
                <a:schemeClr val="accent3">
                  <a:lumMod val="50000"/>
                </a:schemeClr>
              </a:solidFil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909520" y="197685"/>
            <a:ext cx="1234480" cy="340148"/>
          </a:xfrm>
        </p:spPr>
        <p:txBody>
          <a:bodyPr/>
          <a:lstStyle/>
          <a:p>
            <a:pPr>
              <a:defRPr/>
            </a:pPr>
            <a:fld id="{47AA29CE-A811-48E3-ADEE-C4227CCC4C59}" type="slidenum">
              <a:rPr lang="fr-FR" altLang="fr-FR" smtClean="0"/>
              <a:pPr>
                <a:defRPr/>
              </a:pPr>
              <a:t>294</a:t>
            </a:fld>
            <a:endParaRPr lang="fr-FR" altLang="fr-FR" dirty="0"/>
          </a:p>
        </p:txBody>
      </p:sp>
      <p:sp>
        <p:nvSpPr>
          <p:cNvPr id="3" name="ZoneTexte 2"/>
          <p:cNvSpPr txBox="1"/>
          <p:nvPr/>
        </p:nvSpPr>
        <p:spPr>
          <a:xfrm>
            <a:off x="209328" y="827583"/>
            <a:ext cx="8784976" cy="2462213"/>
          </a:xfrm>
          <a:prstGeom prst="rect">
            <a:avLst/>
          </a:prstGeom>
          <a:noFill/>
        </p:spPr>
        <p:txBody>
          <a:bodyPr wrap="square" rtlCol="0">
            <a:spAutoFit/>
          </a:bodyPr>
          <a:lstStyle/>
          <a:p>
            <a:pPr algn="just"/>
            <a:r>
              <a:rPr lang="fr-FR" altLang="fr-FR" sz="1400" b="1" i="1" dirty="0"/>
              <a:t>Verrouillage de la vie politique / verrouillage du pouvoir</a:t>
            </a:r>
            <a:r>
              <a:rPr lang="fr-FR" sz="1400" dirty="0"/>
              <a:t> : Mise en place a) d’un système bureaucratique et sécuritaire, voire d’un partie unique contrôlant la vie politique du pays, b) interdiction ou limitation de toutes organisations (associations étudiantes, syndicats …) exprimant une certaine liberté d’opinion ou opposition au pouvoir en place,  c) mise en place de lois pouvant bloquer « légalement » toute loi votée par le parlement (lois d’exception, décrets …), d) candidats aux élections désignés par le parti, e) commission électorale aux ordre du pouvoir, éliminant, interdisant tout candidat opposant ou déplaisant au pouvoir en place, f) Taux de participation aux élections gonflé, g) Fraudes électorales massives, h) mise en place d’une propagande fustigeant les ennemis de l’intérieurs et de l’extérieur (recours aux théories du complots et à la paranoïa collective) et de médias aux ordres pour relayer cette propagande, i) recourt à l’intimidation, aux emprisonnements pour faire taire toute voix dissidente … Le but de toutes ces mesures ayant pour but, pour le pouvoir en place, d’éviter de perdre les élections et le pouvoir.</a:t>
            </a:r>
          </a:p>
        </p:txBody>
      </p:sp>
      <p:sp>
        <p:nvSpPr>
          <p:cNvPr id="4" name="Rectangle 3"/>
          <p:cNvSpPr/>
          <p:nvPr/>
        </p:nvSpPr>
        <p:spPr>
          <a:xfrm>
            <a:off x="107504" y="314649"/>
            <a:ext cx="4036105" cy="369332"/>
          </a:xfrm>
          <a:prstGeom prst="rect">
            <a:avLst/>
          </a:prstGeom>
        </p:spPr>
        <p:txBody>
          <a:bodyPr wrap="none">
            <a:spAutoFit/>
          </a:bodyPr>
          <a:lstStyle/>
          <a:p>
            <a:pPr marL="342900" indent="-342900" eaLnBrk="1" hangingPunct="1">
              <a:defRPr/>
            </a:pPr>
            <a:r>
              <a:rPr lang="fr-FR" b="1" u="sng" dirty="0">
                <a:latin typeface="Arial" charset="0"/>
                <a:cs typeface="Arial" charset="0"/>
              </a:rPr>
              <a:t>A3. Annexes : Lexique</a:t>
            </a:r>
            <a:r>
              <a:rPr lang="fr-FR" dirty="0">
                <a:latin typeface="Arial" charset="0"/>
                <a:cs typeface="Arial" charset="0"/>
              </a:rPr>
              <a:t> (suite et fin) :</a:t>
            </a:r>
          </a:p>
        </p:txBody>
      </p:sp>
      <p:sp>
        <p:nvSpPr>
          <p:cNvPr id="5" name="Rectangle 1"/>
          <p:cNvSpPr>
            <a:spLocks noChangeArrowheads="1"/>
          </p:cNvSpPr>
          <p:nvPr/>
        </p:nvSpPr>
        <p:spPr bwMode="auto">
          <a:xfrm>
            <a:off x="4153445" y="18309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pic>
        <p:nvPicPr>
          <p:cNvPr id="38914" name="Picture 2" descr="D:\Users\blisan\Pictures\perso\corruption-images\justice aveug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564" y="5314032"/>
            <a:ext cx="1894504" cy="1536907"/>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D:\Users\blisan\Pictures\perso\corruption-images\pouvoir corrompu carica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00" y="5229200"/>
            <a:ext cx="1872543" cy="1532767"/>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D:\Users\blisan\Pictures\perso\corruption-images\pouvoir corrompu carica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322" y="51149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D:\Users\blisan\Pictures\perso\corruption-images\putin russian el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573" y="3140968"/>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D:\Users\blisan\Pictures\perso\corruption-images\torture corrup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702" y="3267406"/>
            <a:ext cx="2595264" cy="1868590"/>
          </a:xfrm>
          <a:prstGeom prst="rect">
            <a:avLst/>
          </a:prstGeom>
          <a:noFill/>
          <a:extLst>
            <a:ext uri="{909E8E84-426E-40DD-AFC4-6F175D3DCCD1}">
              <a14:hiddenFill xmlns:a14="http://schemas.microsoft.com/office/drawing/2010/main">
                <a:solidFill>
                  <a:srgbClr val="FFFFFF"/>
                </a:solidFill>
              </a14:hiddenFill>
            </a:ext>
          </a:extLst>
        </p:spPr>
      </p:pic>
      <p:pic>
        <p:nvPicPr>
          <p:cNvPr id="38919" name="Picture 7" descr="D:\Users\blisan\Pictures\perso\corruption-images\dessinateur repress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26" y="3227420"/>
            <a:ext cx="1908742" cy="190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7880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1667"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D0EC861-58AA-4E4E-849D-6159064F0316}" type="slidenum">
              <a:rPr lang="fr-FR" altLang="fr-FR" sz="1200">
                <a:solidFill>
                  <a:srgbClr val="898989"/>
                </a:solidFill>
              </a:rPr>
              <a:pPr algn="r" eaLnBrk="1" hangingPunct="1">
                <a:spcBef>
                  <a:spcPct val="0"/>
                </a:spcBef>
                <a:buFontTx/>
                <a:buNone/>
              </a:pPr>
              <a:t>295</a:t>
            </a:fld>
            <a:endParaRPr lang="fr-FR" altLang="fr-FR" sz="1200">
              <a:solidFill>
                <a:srgbClr val="898989"/>
              </a:solidFill>
            </a:endParaRPr>
          </a:p>
        </p:txBody>
      </p:sp>
      <p:sp>
        <p:nvSpPr>
          <p:cNvPr id="241668" name="Rectangle 4"/>
          <p:cNvSpPr>
            <a:spLocks noChangeArrowheads="1"/>
          </p:cNvSpPr>
          <p:nvPr/>
        </p:nvSpPr>
        <p:spPr bwMode="auto">
          <a:xfrm>
            <a:off x="179390" y="765175"/>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latin typeface="Arial" panose="020B0604020202020204" pitchFamily="34" charset="0"/>
              </a:rPr>
              <a:t>A4. Annexes : Paradis fiscaux</a:t>
            </a:r>
            <a:r>
              <a:rPr lang="fr-FR" altLang="fr-FR" sz="1800" dirty="0">
                <a:latin typeface="Arial" panose="020B0604020202020204" pitchFamily="34" charset="0"/>
              </a:rPr>
              <a:t> :</a:t>
            </a:r>
          </a:p>
        </p:txBody>
      </p:sp>
      <p:pic>
        <p:nvPicPr>
          <p:cNvPr id="241669" name="Image 7" descr="EmplacementParadisFiscaux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40" y="2708276"/>
            <a:ext cx="6192837"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0" name="Rectangle 8"/>
          <p:cNvSpPr>
            <a:spLocks noChangeArrowheads="1"/>
          </p:cNvSpPr>
          <p:nvPr/>
        </p:nvSpPr>
        <p:spPr bwMode="auto">
          <a:xfrm>
            <a:off x="2268540" y="6021389"/>
            <a:ext cx="669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Emplacement des 52 paradis fiscaux dans le monde, selon l’OCDE.</a:t>
            </a:r>
          </a:p>
          <a:p>
            <a:pPr algn="ctr" eaLnBrk="1" hangingPunct="1">
              <a:spcBef>
                <a:spcPct val="0"/>
              </a:spcBef>
              <a:buFontTx/>
              <a:buNone/>
            </a:pPr>
            <a:r>
              <a:rPr lang="fr-FR" altLang="fr-FR" sz="1200">
                <a:latin typeface="Arial" panose="020B0604020202020204" pitchFamily="34" charset="0"/>
              </a:rPr>
              <a:t>Source : ARTE, émission « </a:t>
            </a:r>
            <a:r>
              <a:rPr lang="fr-FR" altLang="fr-FR" sz="1200" i="1">
                <a:latin typeface="Arial" panose="020B0604020202020204" pitchFamily="34" charset="0"/>
              </a:rPr>
              <a:t>Le dessous des cartes</a:t>
            </a:r>
            <a:r>
              <a:rPr lang="fr-FR" altLang="fr-FR" sz="1200">
                <a:latin typeface="Arial" panose="020B0604020202020204" pitchFamily="34" charset="0"/>
              </a:rPr>
              <a:t> », </a:t>
            </a:r>
            <a:r>
              <a:rPr lang="fr-FR" altLang="fr-FR" sz="1200" i="1">
                <a:latin typeface="Arial" panose="020B0604020202020204" pitchFamily="34" charset="0"/>
              </a:rPr>
              <a:t>Les Paradis fiscaux</a:t>
            </a:r>
            <a:r>
              <a:rPr lang="fr-FR" altLang="fr-FR" sz="1200">
                <a:latin typeface="Arial" panose="020B0604020202020204" pitchFamily="34" charset="0"/>
              </a:rPr>
              <a:t>, du 29 janvier 2011.</a:t>
            </a:r>
          </a:p>
        </p:txBody>
      </p:sp>
      <p:sp>
        <p:nvSpPr>
          <p:cNvPr id="241671" name="ZoneTexte 8"/>
          <p:cNvSpPr txBox="1">
            <a:spLocks noChangeArrowheads="1"/>
          </p:cNvSpPr>
          <p:nvPr/>
        </p:nvSpPr>
        <p:spPr bwMode="auto">
          <a:xfrm>
            <a:off x="250825" y="1268413"/>
            <a:ext cx="871378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latin typeface="Arial" panose="020B0604020202020204" pitchFamily="34" charset="0"/>
              </a:rPr>
              <a:t>Les paradis fiscaux sont un des principaux moyens (la pierre angulaire) facilitant le blanchiment de « l’agent sale » et l’organisation de la fraudes fiscales. S’ils étaient interdits (mais ce n’est qu’un vœux pieux), plus de 90% de l’évasion fiscale ou du blanchiment d’argent se tariraient ou seraient bloqués. Ils ont aussi facilité la crise économique de 2008. </a:t>
            </a:r>
          </a:p>
        </p:txBody>
      </p:sp>
      <p:sp>
        <p:nvSpPr>
          <p:cNvPr id="241672" name="ZoneTexte 9"/>
          <p:cNvSpPr txBox="1">
            <a:spLocks noChangeArrowheads="1"/>
          </p:cNvSpPr>
          <p:nvPr/>
        </p:nvSpPr>
        <p:spPr bwMode="auto">
          <a:xfrm>
            <a:off x="179390" y="2708275"/>
            <a:ext cx="24479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latin typeface="Arial" panose="020B0604020202020204" pitchFamily="34" charset="0"/>
              </a:rPr>
              <a:t>Mais malgré les déclarations de bonnes d’intentions de la plupart des pays dont ceux du G20, peu de choses changent, au fil du temps _ les paradis fiscaux sont toujours là, les enquêtes sur les évasion fiscales toujours aussi difficiles en 2011 (voir cartes des paradis fiscaux en 2005, 2006, 2007, 2008, pages suivantes).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Image 4" descr="ListeNoireParadisFiscau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4" y="1169990"/>
            <a:ext cx="635158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2692"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F159C08-CA62-40E0-B45F-21F1137543B7}" type="slidenum">
              <a:rPr lang="fr-FR" altLang="fr-FR" sz="1200">
                <a:solidFill>
                  <a:srgbClr val="898989"/>
                </a:solidFill>
              </a:rPr>
              <a:pPr algn="r" eaLnBrk="1" hangingPunct="1">
                <a:spcBef>
                  <a:spcPct val="0"/>
                </a:spcBef>
                <a:buFontTx/>
                <a:buNone/>
              </a:pPr>
              <a:t>296</a:t>
            </a:fld>
            <a:endParaRPr lang="fr-FR" altLang="fr-FR" sz="1200">
              <a:solidFill>
                <a:srgbClr val="898989"/>
              </a:solidFill>
            </a:endParaRPr>
          </a:p>
        </p:txBody>
      </p:sp>
      <p:sp>
        <p:nvSpPr>
          <p:cNvPr id="242693" name="Rectangle 5"/>
          <p:cNvSpPr>
            <a:spLocks noChangeArrowheads="1"/>
          </p:cNvSpPr>
          <p:nvPr/>
        </p:nvSpPr>
        <p:spPr bwMode="auto">
          <a:xfrm>
            <a:off x="179390" y="628651"/>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a:t>
            </a:r>
            <a:r>
              <a:rPr lang="fr-FR" altLang="fr-FR" sz="1800">
                <a:latin typeface="Arial" panose="020B0604020202020204" pitchFamily="34" charset="0"/>
              </a:rPr>
              <a:t> (suite) :</a:t>
            </a:r>
          </a:p>
        </p:txBody>
      </p:sp>
      <p:sp>
        <p:nvSpPr>
          <p:cNvPr id="242694" name="ZoneTexte 6"/>
          <p:cNvSpPr txBox="1">
            <a:spLocks noChangeArrowheads="1"/>
          </p:cNvSpPr>
          <p:nvPr/>
        </p:nvSpPr>
        <p:spPr bwMode="auto">
          <a:xfrm>
            <a:off x="5795965" y="1171575"/>
            <a:ext cx="1125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a:solidFill>
                  <a:srgbClr val="002060"/>
                </a:solidFill>
                <a:latin typeface="Arial" panose="020B0604020202020204" pitchFamily="34" charset="0"/>
              </a:rPr>
              <a:t>en 2008</a:t>
            </a:r>
          </a:p>
        </p:txBody>
      </p:sp>
      <p:pic>
        <p:nvPicPr>
          <p:cNvPr id="242695"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865" y="5445126"/>
            <a:ext cx="30003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967" y="5438329"/>
            <a:ext cx="2354496" cy="1318519"/>
          </a:xfrm>
          <a:prstGeom prst="rect">
            <a:avLst/>
          </a:prstGeom>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3715"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162BD1F-C818-402A-ABC1-81A17AE869E3}" type="slidenum">
              <a:rPr lang="fr-FR" altLang="fr-FR" sz="1200">
                <a:solidFill>
                  <a:srgbClr val="898989"/>
                </a:solidFill>
              </a:rPr>
              <a:pPr algn="r" eaLnBrk="1" hangingPunct="1">
                <a:spcBef>
                  <a:spcPct val="0"/>
                </a:spcBef>
                <a:buFontTx/>
                <a:buNone/>
              </a:pPr>
              <a:t>297</a:t>
            </a:fld>
            <a:endParaRPr lang="fr-FR" altLang="fr-FR" sz="1200">
              <a:solidFill>
                <a:srgbClr val="898989"/>
              </a:solidFill>
            </a:endParaRPr>
          </a:p>
        </p:txBody>
      </p:sp>
      <p:sp>
        <p:nvSpPr>
          <p:cNvPr id="243716"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pic>
        <p:nvPicPr>
          <p:cNvPr id="243717" name="Image 9" descr="Maps-Paradis-Fiscaux.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7" y="1557339"/>
            <a:ext cx="89185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8" name="Rectangle 6"/>
          <p:cNvSpPr>
            <a:spLocks noChangeArrowheads="1"/>
          </p:cNvSpPr>
          <p:nvPr/>
        </p:nvSpPr>
        <p:spPr bwMode="auto">
          <a:xfrm>
            <a:off x="250827" y="1052513"/>
            <a:ext cx="299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Carte paradis fiscaux 2005.</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4739"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154D939-30D6-4CAB-8CFC-AB8021174A90}" type="slidenum">
              <a:rPr lang="fr-FR" altLang="fr-FR" sz="1200">
                <a:solidFill>
                  <a:srgbClr val="898989"/>
                </a:solidFill>
              </a:rPr>
              <a:pPr algn="r" eaLnBrk="1" hangingPunct="1">
                <a:spcBef>
                  <a:spcPct val="0"/>
                </a:spcBef>
                <a:buFontTx/>
                <a:buNone/>
              </a:pPr>
              <a:t>298</a:t>
            </a:fld>
            <a:endParaRPr lang="fr-FR" altLang="fr-FR" sz="1200">
              <a:solidFill>
                <a:srgbClr val="898989"/>
              </a:solidFill>
            </a:endParaRPr>
          </a:p>
        </p:txBody>
      </p:sp>
      <p:sp>
        <p:nvSpPr>
          <p:cNvPr id="244740"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 </a:t>
            </a:r>
          </a:p>
        </p:txBody>
      </p:sp>
      <p:pic>
        <p:nvPicPr>
          <p:cNvPr id="244741" name="Image 7" descr="paradis_fiscaux20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9"/>
            <a:ext cx="81788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2" name="Rectangle 6"/>
          <p:cNvSpPr>
            <a:spLocks noChangeArrowheads="1"/>
          </p:cNvSpPr>
          <p:nvPr/>
        </p:nvSpPr>
        <p:spPr bwMode="auto">
          <a:xfrm>
            <a:off x="250827" y="1052513"/>
            <a:ext cx="299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Carte paradis fiscaux 2006.</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5763"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57A7E3D-C9A0-4FBC-B1FE-D48D46B452EE}" type="slidenum">
              <a:rPr lang="fr-FR" altLang="fr-FR" sz="1200">
                <a:solidFill>
                  <a:srgbClr val="898989"/>
                </a:solidFill>
              </a:rPr>
              <a:pPr algn="r" eaLnBrk="1" hangingPunct="1">
                <a:spcBef>
                  <a:spcPct val="0"/>
                </a:spcBef>
                <a:buFontTx/>
                <a:buNone/>
              </a:pPr>
              <a:t>299</a:t>
            </a:fld>
            <a:endParaRPr lang="fr-FR" altLang="fr-FR" sz="1200">
              <a:solidFill>
                <a:srgbClr val="898989"/>
              </a:solidFill>
            </a:endParaRPr>
          </a:p>
        </p:txBody>
      </p:sp>
      <p:sp>
        <p:nvSpPr>
          <p:cNvPr id="245764"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pic>
        <p:nvPicPr>
          <p:cNvPr id="245765" name="Image 7" descr="carte-des-paradis-fiscaux.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125538"/>
            <a:ext cx="8778875"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6" name="Rectangle 6"/>
          <p:cNvSpPr>
            <a:spLocks noChangeArrowheads="1"/>
          </p:cNvSpPr>
          <p:nvPr/>
        </p:nvSpPr>
        <p:spPr bwMode="auto">
          <a:xfrm>
            <a:off x="250827" y="1052513"/>
            <a:ext cx="299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Carte paradis fiscaux 2007.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2916239"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4099" name="Espace réservé du numéro de diapositive 2"/>
          <p:cNvSpPr txBox="1">
            <a:spLocks/>
          </p:cNvSpPr>
          <p:nvPr/>
        </p:nvSpPr>
        <p:spPr bwMode="auto">
          <a:xfrm>
            <a:off x="80279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C4E0CD1-2E29-4C00-9CA8-0DD10B1A081F}" type="slidenum">
              <a:rPr lang="fr-FR" altLang="fr-FR" sz="1200">
                <a:solidFill>
                  <a:srgbClr val="898989"/>
                </a:solidFill>
              </a:rPr>
              <a:pPr algn="r" eaLnBrk="1" hangingPunct="1">
                <a:spcBef>
                  <a:spcPct val="0"/>
                </a:spcBef>
                <a:buFontTx/>
                <a:buNone/>
              </a:pPr>
              <a:t>3</a:t>
            </a:fld>
            <a:endParaRPr lang="fr-FR" altLang="fr-FR" sz="1200" dirty="0">
              <a:solidFill>
                <a:srgbClr val="898989"/>
              </a:solidFill>
            </a:endParaRPr>
          </a:p>
        </p:txBody>
      </p:sp>
      <p:sp>
        <p:nvSpPr>
          <p:cNvPr id="4100" name="ZoneTexte 3"/>
          <p:cNvSpPr txBox="1">
            <a:spLocks noChangeArrowheads="1"/>
          </p:cNvSpPr>
          <p:nvPr/>
        </p:nvSpPr>
        <p:spPr bwMode="auto">
          <a:xfrm>
            <a:off x="107951" y="135229"/>
            <a:ext cx="1384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0. </a:t>
            </a:r>
            <a:r>
              <a:rPr lang="fr-FR" altLang="fr-FR" sz="1800" b="1" dirty="0"/>
              <a:t>Sommaire</a:t>
            </a:r>
          </a:p>
        </p:txBody>
      </p:sp>
      <p:sp>
        <p:nvSpPr>
          <p:cNvPr id="4101" name="Text Box 6"/>
          <p:cNvSpPr txBox="1">
            <a:spLocks noChangeArrowheads="1"/>
          </p:cNvSpPr>
          <p:nvPr/>
        </p:nvSpPr>
        <p:spPr bwMode="auto">
          <a:xfrm>
            <a:off x="114302" y="549599"/>
            <a:ext cx="8856663"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latin typeface="Arial" panose="020B0604020202020204" pitchFamily="34" charset="0"/>
              </a:rPr>
              <a:t>0bis. Avertissement</a:t>
            </a:r>
          </a:p>
          <a:p>
            <a:pPr eaLnBrk="1" hangingPunct="1">
              <a:spcBef>
                <a:spcPct val="0"/>
              </a:spcBef>
              <a:buFontTx/>
              <a:buNone/>
            </a:pPr>
            <a:r>
              <a:rPr lang="fr-FR" altLang="fr-FR" sz="1400" dirty="0">
                <a:latin typeface="Arial" panose="020B0604020202020204" pitchFamily="34" charset="0"/>
              </a:rPr>
              <a:t>1. Introduction</a:t>
            </a:r>
          </a:p>
          <a:p>
            <a:pPr eaLnBrk="1" hangingPunct="1">
              <a:spcBef>
                <a:spcPct val="0"/>
              </a:spcBef>
              <a:buFontTx/>
              <a:buNone/>
            </a:pPr>
            <a:r>
              <a:rPr lang="fr-FR" altLang="fr-FR" sz="1400" dirty="0">
                <a:latin typeface="Arial" panose="020B0604020202020204" pitchFamily="34" charset="0"/>
              </a:rPr>
              <a:t>2. Citations</a:t>
            </a:r>
          </a:p>
          <a:p>
            <a:pPr eaLnBrk="1" hangingPunct="1">
              <a:spcBef>
                <a:spcPct val="0"/>
              </a:spcBef>
              <a:buFontTx/>
              <a:buNone/>
            </a:pPr>
            <a:r>
              <a:rPr lang="fr-FR" altLang="fr-FR" sz="1400" dirty="0">
                <a:latin typeface="Arial" panose="020B0604020202020204" pitchFamily="34" charset="0"/>
              </a:rPr>
              <a:t>3. L’étendue de la corruption dans le monde en chiffres</a:t>
            </a:r>
          </a:p>
          <a:p>
            <a:pPr eaLnBrk="1" hangingPunct="1">
              <a:spcBef>
                <a:spcPct val="0"/>
              </a:spcBef>
              <a:buNone/>
            </a:pPr>
            <a:r>
              <a:rPr lang="fr-FR" altLang="fr-FR" sz="1400" dirty="0">
                <a:latin typeface="Arial" panose="020B0604020202020204" pitchFamily="34" charset="0"/>
              </a:rPr>
              <a:t>4. Les hommes d’état soupçonnés de corruption ou corrompus  (une galerie de portraits)</a:t>
            </a:r>
          </a:p>
          <a:p>
            <a:pPr eaLnBrk="1" hangingPunct="1">
              <a:spcBef>
                <a:spcPct val="0"/>
              </a:spcBef>
              <a:buFontTx/>
              <a:buNone/>
            </a:pPr>
            <a:r>
              <a:rPr lang="fr-FR" altLang="fr-FR" sz="1400" dirty="0">
                <a:latin typeface="Arial" panose="020B0604020202020204" pitchFamily="34" charset="0"/>
              </a:rPr>
              <a:t>5. Les hommes politiques vertueux</a:t>
            </a:r>
          </a:p>
          <a:p>
            <a:pPr eaLnBrk="1" hangingPunct="1">
              <a:spcBef>
                <a:spcPct val="0"/>
              </a:spcBef>
              <a:buFont typeface="Arial" panose="020B0604020202020204" pitchFamily="34" charset="0"/>
              <a:buNone/>
            </a:pPr>
            <a:r>
              <a:rPr lang="fr-FR" altLang="fr-FR" sz="1400" dirty="0">
                <a:latin typeface="Arial" panose="020B0604020202020204" pitchFamily="34" charset="0"/>
              </a:rPr>
              <a:t>5bis. Des hommes moralement irréprochables</a:t>
            </a:r>
          </a:p>
          <a:p>
            <a:pPr eaLnBrk="1" hangingPunct="1">
              <a:spcBef>
                <a:spcPct val="0"/>
              </a:spcBef>
              <a:buFontTx/>
              <a:buNone/>
            </a:pPr>
            <a:r>
              <a:rPr lang="fr-FR" altLang="fr-FR" sz="1400" dirty="0">
                <a:latin typeface="Arial" panose="020B0604020202020204" pitchFamily="34" charset="0"/>
              </a:rPr>
              <a:t>6. Relation entre corruption et pauvreté</a:t>
            </a:r>
          </a:p>
          <a:p>
            <a:pPr eaLnBrk="1" hangingPunct="1">
              <a:spcBef>
                <a:spcPct val="0"/>
              </a:spcBef>
              <a:buFontTx/>
              <a:buNone/>
            </a:pPr>
            <a:r>
              <a:rPr lang="fr-FR" altLang="fr-FR" sz="1400" dirty="0">
                <a:latin typeface="Arial" panose="020B0604020202020204" pitchFamily="34" charset="0"/>
              </a:rPr>
              <a:t>7. Définitions</a:t>
            </a:r>
          </a:p>
          <a:p>
            <a:pPr eaLnBrk="1" hangingPunct="1">
              <a:spcBef>
                <a:spcPct val="0"/>
              </a:spcBef>
              <a:buFontTx/>
              <a:buNone/>
            </a:pPr>
            <a:r>
              <a:rPr lang="fr-FR" altLang="fr-FR" sz="1400" dirty="0">
                <a:latin typeface="Arial" panose="020B0604020202020204" pitchFamily="34" charset="0"/>
              </a:rPr>
              <a:t>8. Les formes de corruption - Les mécanismes et stratégies de la corruption</a:t>
            </a:r>
          </a:p>
          <a:p>
            <a:pPr eaLnBrk="1" hangingPunct="1">
              <a:spcBef>
                <a:spcPct val="0"/>
              </a:spcBef>
              <a:buFontTx/>
              <a:buNone/>
            </a:pPr>
            <a:r>
              <a:rPr lang="fr-FR" altLang="fr-FR" sz="1400" dirty="0">
                <a:latin typeface="Arial" panose="020B0604020202020204" pitchFamily="34" charset="0"/>
              </a:rPr>
              <a:t>8.1. Exemples de corruptions ordinaires</a:t>
            </a:r>
          </a:p>
          <a:p>
            <a:pPr eaLnBrk="1" hangingPunct="1">
              <a:spcBef>
                <a:spcPct val="0"/>
              </a:spcBef>
              <a:buFontTx/>
              <a:buNone/>
            </a:pPr>
            <a:r>
              <a:rPr lang="fr-FR" altLang="fr-FR" sz="1400" dirty="0">
                <a:latin typeface="Arial" panose="020B0604020202020204" pitchFamily="34" charset="0"/>
              </a:rPr>
              <a:t>9. Les causes de la corruption</a:t>
            </a:r>
          </a:p>
          <a:p>
            <a:pPr eaLnBrk="1" hangingPunct="1">
              <a:spcBef>
                <a:spcPct val="0"/>
              </a:spcBef>
              <a:buFontTx/>
              <a:buNone/>
            </a:pPr>
            <a:r>
              <a:rPr lang="fr-FR" altLang="fr-FR" sz="1400" dirty="0">
                <a:latin typeface="Arial" panose="020B0604020202020204" pitchFamily="34" charset="0"/>
              </a:rPr>
              <a:t>9.1. Divers avis sur les causes </a:t>
            </a:r>
          </a:p>
          <a:p>
            <a:pPr eaLnBrk="1" hangingPunct="1">
              <a:spcBef>
                <a:spcPct val="0"/>
              </a:spcBef>
              <a:buFontTx/>
              <a:buNone/>
            </a:pPr>
            <a:r>
              <a:rPr lang="fr-FR" altLang="fr-FR" sz="1400" dirty="0">
                <a:latin typeface="Arial" panose="020B0604020202020204" pitchFamily="34" charset="0"/>
              </a:rPr>
              <a:t>9.2. Le cercle vicieux de la corruption </a:t>
            </a:r>
          </a:p>
          <a:p>
            <a:pPr eaLnBrk="1" hangingPunct="1">
              <a:spcBef>
                <a:spcPct val="0"/>
              </a:spcBef>
              <a:buFontTx/>
              <a:buNone/>
            </a:pPr>
            <a:r>
              <a:rPr lang="fr-FR" altLang="fr-FR" sz="1400" dirty="0">
                <a:latin typeface="Arial" panose="020B0604020202020204" pitchFamily="34" charset="0"/>
              </a:rPr>
              <a:t>9.3. Les origines ou racines psychologiques de la corruption</a:t>
            </a:r>
          </a:p>
          <a:p>
            <a:pPr eaLnBrk="1" hangingPunct="1">
              <a:spcBef>
                <a:spcPct val="0"/>
              </a:spcBef>
              <a:buFontTx/>
              <a:buNone/>
            </a:pPr>
            <a:r>
              <a:rPr lang="fr-FR" altLang="fr-FR" sz="1400" dirty="0">
                <a:latin typeface="Arial" panose="020B0604020202020204" pitchFamily="34" charset="0"/>
              </a:rPr>
              <a:t>9.4. La mentalité des corrupteurs</a:t>
            </a:r>
          </a:p>
          <a:p>
            <a:pPr eaLnBrk="1" hangingPunct="1">
              <a:spcBef>
                <a:spcPct val="0"/>
              </a:spcBef>
              <a:buFont typeface="Arial" panose="020B0604020202020204" pitchFamily="34" charset="0"/>
              <a:buNone/>
            </a:pPr>
            <a:r>
              <a:rPr lang="fr-FR" altLang="fr-FR" sz="1400" dirty="0">
                <a:latin typeface="Arial" panose="020B0604020202020204" pitchFamily="34" charset="0"/>
              </a:rPr>
              <a:t>9.5.  Profil et mentalité du peuple</a:t>
            </a:r>
          </a:p>
          <a:p>
            <a:pPr eaLnBrk="1" hangingPunct="1">
              <a:spcBef>
                <a:spcPct val="0"/>
              </a:spcBef>
              <a:buFontTx/>
              <a:buNone/>
            </a:pPr>
            <a:r>
              <a:rPr lang="fr-FR" altLang="fr-FR" sz="1400" dirty="0">
                <a:latin typeface="Arial" panose="020B0604020202020204" pitchFamily="34" charset="0"/>
              </a:rPr>
              <a:t>10. Les difficultés rencontrées pour lutter contre la corruption</a:t>
            </a:r>
          </a:p>
          <a:p>
            <a:pPr eaLnBrk="1" hangingPunct="1">
              <a:spcBef>
                <a:spcPct val="0"/>
              </a:spcBef>
              <a:buFontTx/>
              <a:buNone/>
            </a:pPr>
            <a:r>
              <a:rPr lang="fr-FR" altLang="fr-FR" sz="1400" dirty="0">
                <a:latin typeface="Arial" panose="020B0604020202020204" pitchFamily="34" charset="0"/>
              </a:rPr>
              <a:t>11. Les conséquences de la corruption dans le monde</a:t>
            </a:r>
          </a:p>
          <a:p>
            <a:pPr eaLnBrk="1" hangingPunct="1">
              <a:spcBef>
                <a:spcPct val="0"/>
              </a:spcBef>
              <a:buFontTx/>
              <a:buNone/>
            </a:pPr>
            <a:r>
              <a:rPr lang="fr-FR" altLang="fr-FR" sz="1400" dirty="0">
                <a:latin typeface="Arial" panose="020B0604020202020204" pitchFamily="34" charset="0"/>
              </a:rPr>
              <a:t>12. Combattre la corruption - Les solutions contre la corruption</a:t>
            </a:r>
          </a:p>
          <a:p>
            <a:pPr eaLnBrk="1" hangingPunct="1">
              <a:spcBef>
                <a:spcPct val="0"/>
              </a:spcBef>
              <a:buFontTx/>
              <a:buNone/>
            </a:pPr>
            <a:r>
              <a:rPr lang="fr-FR" altLang="fr-FR" sz="1400" dirty="0">
                <a:latin typeface="Arial" panose="020B0604020202020204" pitchFamily="34" charset="0"/>
              </a:rPr>
              <a:t>13. Conclusions sur la lutte la corruption</a:t>
            </a:r>
          </a:p>
        </p:txBody>
      </p:sp>
      <p:pic>
        <p:nvPicPr>
          <p:cNvPr id="410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6384" y="737658"/>
            <a:ext cx="151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ZoneTexte 2"/>
          <p:cNvSpPr txBox="1">
            <a:spLocks noChangeArrowheads="1"/>
          </p:cNvSpPr>
          <p:nvPr/>
        </p:nvSpPr>
        <p:spPr bwMode="auto">
          <a:xfrm>
            <a:off x="6815629" y="2350271"/>
            <a:ext cx="2327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Petits cadeaux entres « amis ».</a:t>
            </a:r>
          </a:p>
        </p:txBody>
      </p:sp>
      <p:pic>
        <p:nvPicPr>
          <p:cNvPr id="410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2225" y="2713723"/>
            <a:ext cx="23368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ZoneTexte 2"/>
          <p:cNvSpPr txBox="1">
            <a:spLocks noChangeArrowheads="1"/>
          </p:cNvSpPr>
          <p:nvPr/>
        </p:nvSpPr>
        <p:spPr bwMode="auto">
          <a:xfrm>
            <a:off x="6646685" y="4289442"/>
            <a:ext cx="23278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Petits cadeaux entres « amis ».</a:t>
            </a:r>
          </a:p>
        </p:txBody>
      </p:sp>
      <p:pic>
        <p:nvPicPr>
          <p:cNvPr id="4106"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5" y="4557879"/>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2" y="5086351"/>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475" y="5226051"/>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6450685" y="6481661"/>
            <a:ext cx="2520280" cy="307777"/>
          </a:xfrm>
          <a:prstGeom prst="rect">
            <a:avLst/>
          </a:prstGeom>
          <a:noFill/>
        </p:spPr>
        <p:txBody>
          <a:bodyPr wrap="square" rtlCol="0">
            <a:spAutoFit/>
          </a:bodyPr>
          <a:lstStyle/>
          <a:p>
            <a:r>
              <a:rPr lang="fr-FR" sz="1400" dirty="0"/>
              <a:t>Suite voir page suivante </a:t>
            </a:r>
            <a:r>
              <a:rPr lang="fr-FR" sz="1400" dirty="0">
                <a:sym typeface="Wingdings" panose="05000000000000000000" pitchFamily="2" charset="2"/>
              </a:rPr>
              <a:t></a:t>
            </a:r>
            <a:endParaRPr lang="fr-FR"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605089"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62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DB33E4-032C-42B1-B49C-DB8AD6253806}" type="slidenum">
              <a:rPr lang="fr-FR" altLang="fr-FR" sz="1200">
                <a:solidFill>
                  <a:srgbClr val="898989"/>
                </a:solidFill>
              </a:rPr>
              <a:pPr algn="r" eaLnBrk="1" hangingPunct="1">
                <a:spcBef>
                  <a:spcPct val="0"/>
                </a:spcBef>
                <a:buFontTx/>
                <a:buNone/>
              </a:pPr>
              <a:t>30</a:t>
            </a:fld>
            <a:endParaRPr lang="fr-FR" altLang="fr-FR" sz="1200">
              <a:solidFill>
                <a:srgbClr val="898989"/>
              </a:solidFill>
            </a:endParaRPr>
          </a:p>
        </p:txBody>
      </p:sp>
      <p:sp>
        <p:nvSpPr>
          <p:cNvPr id="26629" name="Rectangle 5"/>
          <p:cNvSpPr>
            <a:spLocks noChangeArrowheads="1"/>
          </p:cNvSpPr>
          <p:nvPr/>
        </p:nvSpPr>
        <p:spPr bwMode="auto">
          <a:xfrm>
            <a:off x="661374" y="1092739"/>
            <a:ext cx="74943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3600" u="sng" dirty="0">
                <a:latin typeface="Arial" panose="020B0604020202020204" pitchFamily="34" charset="0"/>
              </a:rPr>
              <a:t>Des exemples de grande corruption</a:t>
            </a:r>
          </a:p>
          <a:p>
            <a:pPr algn="ctr" eaLnBrk="1" hangingPunct="1">
              <a:spcBef>
                <a:spcPct val="0"/>
              </a:spcBef>
              <a:buFontTx/>
              <a:buNone/>
            </a:pPr>
            <a:r>
              <a:rPr lang="fr-FR" altLang="fr-FR" sz="1800" i="1" u="sng" dirty="0">
                <a:latin typeface="Arial" panose="020B0604020202020204" pitchFamily="34" charset="0"/>
              </a:rPr>
              <a:t>Ou de soupçons de grande corruption</a:t>
            </a:r>
          </a:p>
        </p:txBody>
      </p:sp>
      <p:pic>
        <p:nvPicPr>
          <p:cNvPr id="2663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658" y="427439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258" y="2329707"/>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1742" y="2168059"/>
            <a:ext cx="33020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ZoneTexte 2"/>
          <p:cNvSpPr txBox="1">
            <a:spLocks noChangeArrowheads="1"/>
          </p:cNvSpPr>
          <p:nvPr/>
        </p:nvSpPr>
        <p:spPr bwMode="auto">
          <a:xfrm>
            <a:off x="4355976" y="5525346"/>
            <a:ext cx="40535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Le </a:t>
            </a:r>
            <a:r>
              <a:rPr lang="fr-FR" altLang="fr-FR" sz="1200" i="1" dirty="0"/>
              <a:t>scandale de Panama </a:t>
            </a:r>
            <a:r>
              <a:rPr lang="fr-FR" altLang="fr-FR" sz="1200" dirty="0"/>
              <a:t>(1892). </a:t>
            </a:r>
          </a:p>
          <a:p>
            <a:pPr algn="ctr"/>
            <a:r>
              <a:rPr lang="fr-FR" altLang="fr-FR" sz="1200" dirty="0"/>
              <a:t>Image : « </a:t>
            </a:r>
            <a:r>
              <a:rPr lang="fr-FR" altLang="fr-FR" sz="1200" i="1" dirty="0"/>
              <a:t>Les Martyrs du Panama</a:t>
            </a:r>
            <a:r>
              <a:rPr lang="fr-FR" altLang="fr-FR" sz="1200" dirty="0"/>
              <a:t> », Caricature de </a:t>
            </a:r>
            <a:r>
              <a:rPr lang="fr-FR" altLang="fr-FR" sz="1200" dirty="0">
                <a:hlinkClick r:id="rId5"/>
              </a:rPr>
              <a:t>Claude Guillaumin</a:t>
            </a:r>
            <a:r>
              <a:rPr lang="fr-FR" altLang="fr-FR" sz="1200" dirty="0"/>
              <a:t> parue dans Le Grelot, 27 novembre 1892. Source : </a:t>
            </a:r>
            <a:r>
              <a:rPr lang="fr-FR" altLang="fr-FR" sz="1200" dirty="0">
                <a:hlinkClick r:id="rId6"/>
              </a:rPr>
              <a:t>http://jean-pierre.guenebaut.pagesperso-orange.fr/page%20perso3.html</a:t>
            </a:r>
            <a:r>
              <a:rPr lang="fr-FR" altLang="fr-FR" sz="1200" dirty="0"/>
              <a:t> </a:t>
            </a:r>
          </a:p>
        </p:txBody>
      </p:sp>
      <p:sp>
        <p:nvSpPr>
          <p:cNvPr id="10" name="Rectangle 20"/>
          <p:cNvSpPr>
            <a:spLocks noChangeArrowheads="1"/>
          </p:cNvSpPr>
          <p:nvPr/>
        </p:nvSpPr>
        <p:spPr bwMode="auto">
          <a:xfrm>
            <a:off x="179512" y="639363"/>
            <a:ext cx="7879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4. </a:t>
            </a:r>
            <a:r>
              <a:rPr lang="fr-FR" altLang="fr-FR" sz="1800" b="1" dirty="0">
                <a:latin typeface="Arial" panose="020B0604020202020204" pitchFamily="34" charset="0"/>
              </a:rPr>
              <a:t>Les hommes d’état soupçonnés de corruption ou corrompus (suite)</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6787"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2B13C9A-D699-4B53-B3E7-36F5C2AB97E8}" type="slidenum">
              <a:rPr lang="fr-FR" altLang="fr-FR" sz="1200">
                <a:solidFill>
                  <a:srgbClr val="898989"/>
                </a:solidFill>
              </a:rPr>
              <a:pPr algn="r" eaLnBrk="1" hangingPunct="1">
                <a:spcBef>
                  <a:spcPct val="0"/>
                </a:spcBef>
                <a:buFontTx/>
                <a:buNone/>
              </a:pPr>
              <a:t>300</a:t>
            </a:fld>
            <a:endParaRPr lang="fr-FR" altLang="fr-FR" sz="1200">
              <a:solidFill>
                <a:srgbClr val="898989"/>
              </a:solidFill>
            </a:endParaRPr>
          </a:p>
        </p:txBody>
      </p:sp>
      <p:sp>
        <p:nvSpPr>
          <p:cNvPr id="246788"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pic>
        <p:nvPicPr>
          <p:cNvPr id="246789" name="Image 13" descr="paradis_fiscaux_2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557337"/>
            <a:ext cx="9001125"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0" name="Rectangle 6"/>
          <p:cNvSpPr>
            <a:spLocks noChangeArrowheads="1"/>
          </p:cNvSpPr>
          <p:nvPr/>
        </p:nvSpPr>
        <p:spPr bwMode="auto">
          <a:xfrm>
            <a:off x="250827" y="1052513"/>
            <a:ext cx="299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Carte paradis fiscaux 2008.</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Image 5" descr="h-20-2427897-129957948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341437"/>
            <a:ext cx="7599362"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7812"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4D44B0B-4106-4E75-83DC-CC5546FA567D}" type="slidenum">
              <a:rPr lang="fr-FR" altLang="fr-FR" sz="1200">
                <a:solidFill>
                  <a:srgbClr val="898989"/>
                </a:solidFill>
              </a:rPr>
              <a:pPr algn="r" eaLnBrk="1" hangingPunct="1">
                <a:spcBef>
                  <a:spcPct val="0"/>
                </a:spcBef>
                <a:buFontTx/>
                <a:buNone/>
              </a:pPr>
              <a:t>301</a:t>
            </a:fld>
            <a:endParaRPr lang="fr-FR" altLang="fr-FR" sz="1200">
              <a:solidFill>
                <a:srgbClr val="898989"/>
              </a:solidFill>
            </a:endParaRPr>
          </a:p>
        </p:txBody>
      </p:sp>
      <p:sp>
        <p:nvSpPr>
          <p:cNvPr id="247813" name="Rectangle 5"/>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47814" name="Rectangle 6"/>
          <p:cNvSpPr>
            <a:spLocks noChangeArrowheads="1"/>
          </p:cNvSpPr>
          <p:nvPr/>
        </p:nvSpPr>
        <p:spPr bwMode="auto">
          <a:xfrm>
            <a:off x="107950" y="1052513"/>
            <a:ext cx="5033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Paradis fiscaux et pays corrompus (en 2008) :</a:t>
            </a:r>
          </a:p>
        </p:txBody>
      </p:sp>
      <p:sp>
        <p:nvSpPr>
          <p:cNvPr id="247815"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7816"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12D9F76-5B0E-4D3F-B350-FEE1815A7BE6}" type="slidenum">
              <a:rPr lang="fr-FR" altLang="fr-FR" sz="1200">
                <a:solidFill>
                  <a:srgbClr val="898989"/>
                </a:solidFill>
              </a:rPr>
              <a:pPr algn="r" eaLnBrk="1" hangingPunct="1">
                <a:spcBef>
                  <a:spcPct val="0"/>
                </a:spcBef>
                <a:buFontTx/>
                <a:buNone/>
              </a:pPr>
              <a:t>301</a:t>
            </a:fld>
            <a:endParaRPr lang="fr-FR" altLang="fr-FR" sz="1200">
              <a:solidFill>
                <a:srgbClr val="898989"/>
              </a:solidFill>
            </a:endParaRPr>
          </a:p>
        </p:txBody>
      </p:sp>
      <p:sp>
        <p:nvSpPr>
          <p:cNvPr id="247817" name="Rectangle 9"/>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47818" name="ZoneTexte 6"/>
          <p:cNvSpPr txBox="1">
            <a:spLocks noChangeArrowheads="1"/>
          </p:cNvSpPr>
          <p:nvPr/>
        </p:nvSpPr>
        <p:spPr bwMode="auto">
          <a:xfrm rot="-5400000">
            <a:off x="5230814" y="3157558"/>
            <a:ext cx="68691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t>↑ </a:t>
            </a:r>
            <a:r>
              <a:rPr lang="fr-FR" altLang="fr-FR" sz="1000">
                <a:latin typeface="Arial" panose="020B0604020202020204" pitchFamily="34" charset="0"/>
              </a:rPr>
              <a:t>Le pillage des économies pauvres par les élites émergentes: l’évasion fiscale chiffrée, El poyo azado , 08/03/2011,  </a:t>
            </a:r>
            <a:r>
              <a:rPr lang="fr-FR" altLang="fr-FR" sz="1000">
                <a:latin typeface="Arial" panose="020B0604020202020204" pitchFamily="34" charset="0"/>
                <a:hlinkClick r:id="rId3"/>
              </a:rPr>
              <a:t>http://archives-lepost.huffingtonpost.fr/article/2011/03/08/2427900_le-pillage-des-economies-pauvres-par-les-elites-emergentes-l-evasion-fiscale-chiffree.html</a:t>
            </a:r>
            <a:r>
              <a:rPr lang="fr-FR" altLang="fr-FR" sz="1000">
                <a:latin typeface="Arial" panose="020B0604020202020204" pitchFamily="34" charset="0"/>
              </a:rPr>
              <a:t>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8835"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5628947-2E72-4A34-BE06-0C1A7207DA50}" type="slidenum">
              <a:rPr lang="fr-FR" altLang="fr-FR" sz="1200">
                <a:solidFill>
                  <a:srgbClr val="898989"/>
                </a:solidFill>
              </a:rPr>
              <a:pPr algn="r" eaLnBrk="1" hangingPunct="1">
                <a:spcBef>
                  <a:spcPct val="0"/>
                </a:spcBef>
                <a:buFontTx/>
                <a:buNone/>
              </a:pPr>
              <a:t>302</a:t>
            </a:fld>
            <a:endParaRPr lang="fr-FR" altLang="fr-FR" sz="1200">
              <a:solidFill>
                <a:srgbClr val="898989"/>
              </a:solidFill>
            </a:endParaRPr>
          </a:p>
        </p:txBody>
      </p:sp>
      <p:sp>
        <p:nvSpPr>
          <p:cNvPr id="248836"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pic>
        <p:nvPicPr>
          <p:cNvPr id="248837" name="Image 7" descr="h_4_paradis-fiscaux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844675"/>
            <a:ext cx="6408738" cy="480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8" name="Rectangle 6"/>
          <p:cNvSpPr>
            <a:spLocks noChangeArrowheads="1"/>
          </p:cNvSpPr>
          <p:nvPr/>
        </p:nvSpPr>
        <p:spPr bwMode="auto">
          <a:xfrm>
            <a:off x="2339975" y="1196977"/>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Carte des paradis fiscaux européens (Source OCDE et Le Monde, en 2009)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1"/>
          <p:cNvSpPr>
            <a:spLocks noChangeArrowheads="1"/>
          </p:cNvSpPr>
          <p:nvPr/>
        </p:nvSpPr>
        <p:spPr bwMode="auto">
          <a:xfrm>
            <a:off x="45720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49859"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E30C8A9-D1DB-44D6-A077-B35161CA8AEB}" type="slidenum">
              <a:rPr lang="fr-FR" altLang="fr-FR" sz="1200">
                <a:solidFill>
                  <a:srgbClr val="898989"/>
                </a:solidFill>
              </a:rPr>
              <a:pPr algn="r" eaLnBrk="1" hangingPunct="1">
                <a:spcBef>
                  <a:spcPct val="0"/>
                </a:spcBef>
                <a:buFontTx/>
                <a:buNone/>
              </a:pPr>
              <a:t>303</a:t>
            </a:fld>
            <a:endParaRPr lang="fr-FR" altLang="fr-FR" sz="1200">
              <a:solidFill>
                <a:srgbClr val="898989"/>
              </a:solidFill>
            </a:endParaRPr>
          </a:p>
        </p:txBody>
      </p:sp>
      <p:sp>
        <p:nvSpPr>
          <p:cNvPr id="249860" name="Rectangle 4"/>
          <p:cNvSpPr>
            <a:spLocks noChangeArrowheads="1"/>
          </p:cNvSpPr>
          <p:nvPr/>
        </p:nvSpPr>
        <p:spPr bwMode="auto">
          <a:xfrm>
            <a:off x="179390" y="476251"/>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 </a:t>
            </a:r>
          </a:p>
        </p:txBody>
      </p:sp>
      <p:pic>
        <p:nvPicPr>
          <p:cNvPr id="249861" name="Image 7" descr="fonds_fran_a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82676"/>
            <a:ext cx="8964612"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Rectangle 6"/>
          <p:cNvSpPr>
            <a:spLocks noChangeArrowheads="1"/>
          </p:cNvSpPr>
          <p:nvPr/>
        </p:nvSpPr>
        <p:spPr bwMode="auto">
          <a:xfrm>
            <a:off x="3843338" y="765175"/>
            <a:ext cx="53229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Avoir bancaire français 2008 (Src.: Banque de Fr).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0883"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D292E72-4C2D-49DB-BA24-12C36CC395D7}" type="slidenum">
              <a:rPr lang="fr-FR" altLang="fr-FR" sz="1200">
                <a:solidFill>
                  <a:srgbClr val="898989"/>
                </a:solidFill>
              </a:rPr>
              <a:pPr algn="r" eaLnBrk="1" hangingPunct="1">
                <a:spcBef>
                  <a:spcPct val="0"/>
                </a:spcBef>
                <a:buFontTx/>
                <a:buNone/>
              </a:pPr>
              <a:t>304</a:t>
            </a:fld>
            <a:endParaRPr lang="fr-FR" altLang="fr-FR" sz="1200">
              <a:solidFill>
                <a:srgbClr val="898989"/>
              </a:solidFill>
            </a:endParaRPr>
          </a:p>
        </p:txBody>
      </p:sp>
      <p:sp>
        <p:nvSpPr>
          <p:cNvPr id="250884"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0885" name="Rectangle 8"/>
          <p:cNvSpPr>
            <a:spLocks noChangeArrowheads="1"/>
          </p:cNvSpPr>
          <p:nvPr/>
        </p:nvSpPr>
        <p:spPr bwMode="auto">
          <a:xfrm>
            <a:off x="1" y="1372672"/>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pic>
        <p:nvPicPr>
          <p:cNvPr id="250886" name="Image 7" descr="groupes105.0.1945452147.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539875"/>
            <a:ext cx="522763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7" name="ZoneTexte 8"/>
          <p:cNvSpPr txBox="1">
            <a:spLocks noChangeArrowheads="1"/>
          </p:cNvSpPr>
          <p:nvPr/>
        </p:nvSpPr>
        <p:spPr bwMode="auto">
          <a:xfrm>
            <a:off x="179390" y="6003926"/>
            <a:ext cx="8785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sym typeface="Symbol" panose="05050102010706020507" pitchFamily="18" charset="2"/>
              </a:rPr>
              <a:t> </a:t>
            </a:r>
            <a:r>
              <a:rPr lang="fr-FR" altLang="fr-FR" sz="1200" i="1">
                <a:latin typeface="Arial" panose="020B0604020202020204" pitchFamily="34" charset="0"/>
              </a:rPr>
              <a:t>Les grandes entreprises françaises raffolent des paradis fiscaux</a:t>
            </a:r>
            <a:r>
              <a:rPr lang="fr-FR" altLang="fr-FR" sz="1200">
                <a:latin typeface="Arial" panose="020B0604020202020204" pitchFamily="34" charset="0"/>
              </a:rPr>
              <a:t>, Caroline Mignon, Journal des Finances HEBDO, 21.03.2009</a:t>
            </a:r>
          </a:p>
          <a:p>
            <a:pPr eaLnBrk="1" hangingPunct="1">
              <a:spcBef>
                <a:spcPct val="0"/>
              </a:spcBef>
              <a:buFontTx/>
              <a:buNone/>
            </a:pPr>
            <a:r>
              <a:rPr lang="fr-FR" altLang="fr-FR" sz="1200">
                <a:latin typeface="Arial" panose="020B0604020202020204" pitchFamily="34" charset="0"/>
                <a:hlinkClick r:id="rId3"/>
              </a:rPr>
              <a:t>http://www.jdf.com/tendance-valeurs/2009/03/21/04010-20090321ARTHBD00065-les-grandes-entreprises-francaises-raffolent-des-paradis-fiscaux.php</a:t>
            </a:r>
            <a:r>
              <a:rPr lang="fr-FR" altLang="fr-FR" sz="1200">
                <a:latin typeface="Arial" panose="020B0604020202020204" pitchFamily="34" charset="0"/>
              </a:rPr>
              <a:t> </a:t>
            </a:r>
          </a:p>
        </p:txBody>
      </p:sp>
      <p:sp>
        <p:nvSpPr>
          <p:cNvPr id="250888" name="Rectangle 8"/>
          <p:cNvSpPr>
            <a:spLocks noChangeArrowheads="1"/>
          </p:cNvSpPr>
          <p:nvPr/>
        </p:nvSpPr>
        <p:spPr bwMode="auto">
          <a:xfrm>
            <a:off x="179388" y="1684340"/>
            <a:ext cx="331311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hlinkClick r:id="rId4"/>
              </a:rPr>
              <a:t>Si les entreprises du CAC 40 payait comme les autres</a:t>
            </a:r>
            <a:r>
              <a:rPr lang="fr-FR" altLang="fr-FR" sz="1800">
                <a:latin typeface="Arial" panose="020B0604020202020204" pitchFamily="34" charset="0"/>
              </a:rPr>
              <a:t>, l’État pourrait encaisser 15 milliards d’euros par an au lieu de 6,5 actuellement. </a:t>
            </a:r>
          </a:p>
          <a:p>
            <a:pPr algn="just" eaLnBrk="1" hangingPunct="1">
              <a:spcBef>
                <a:spcPct val="0"/>
              </a:spcBef>
            </a:pPr>
            <a:r>
              <a:rPr lang="fr-FR" altLang="fr-FR" sz="1800">
                <a:latin typeface="Arial" panose="020B0604020202020204" pitchFamily="34" charset="0"/>
              </a:rPr>
              <a:t>Pour 100 euros d’impôts sur les bénéfices payés par une PME, une entreprise du CAC 40 n’en paiera que 43. Ça fait 2,3 fois d’impôts en moins.</a:t>
            </a:r>
          </a:p>
          <a:p>
            <a:pPr algn="just" eaLnBrk="1" hangingPunct="1">
              <a:spcBef>
                <a:spcPct val="0"/>
              </a:spcBef>
              <a:buFontTx/>
              <a:buNone/>
            </a:pPr>
            <a:r>
              <a:rPr lang="fr-FR" altLang="fr-FR" sz="1800">
                <a:latin typeface="Arial" panose="020B0604020202020204" pitchFamily="34" charset="0"/>
              </a:rPr>
              <a:t>Source : </a:t>
            </a:r>
            <a:r>
              <a:rPr lang="fr-FR" altLang="fr-FR" sz="1800">
                <a:latin typeface="Arial" panose="020B0604020202020204" pitchFamily="34" charset="0"/>
                <a:hlinkClick r:id="rId5"/>
              </a:rPr>
              <a:t>Conseil des prélèvements obligatoires</a:t>
            </a:r>
            <a:r>
              <a:rPr lang="fr-FR" altLang="fr-FR" sz="1800">
                <a:latin typeface="Arial" panose="020B0604020202020204" pitchFamily="34" charset="0"/>
              </a:rPr>
              <a:t>  (France), rapport 2009.</a:t>
            </a:r>
          </a:p>
        </p:txBody>
      </p:sp>
      <p:sp>
        <p:nvSpPr>
          <p:cNvPr id="250889" name="Rectangle 9"/>
          <p:cNvSpPr>
            <a:spLocks noChangeArrowheads="1"/>
          </p:cNvSpPr>
          <p:nvPr/>
        </p:nvSpPr>
        <p:spPr bwMode="auto">
          <a:xfrm>
            <a:off x="3708401" y="981075"/>
            <a:ext cx="53229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Avoir bancaire français 2008 (Src.: Banque de Fr).</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1907"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1A340F7-A62D-4981-A481-7418EEF749AC}" type="slidenum">
              <a:rPr lang="fr-FR" altLang="fr-FR" sz="1200">
                <a:solidFill>
                  <a:srgbClr val="898989"/>
                </a:solidFill>
              </a:rPr>
              <a:pPr algn="r" eaLnBrk="1" hangingPunct="1">
                <a:spcBef>
                  <a:spcPct val="0"/>
                </a:spcBef>
                <a:buFontTx/>
                <a:buNone/>
              </a:pPr>
              <a:t>305</a:t>
            </a:fld>
            <a:endParaRPr lang="fr-FR" altLang="fr-FR" sz="1200">
              <a:solidFill>
                <a:srgbClr val="898989"/>
              </a:solidFill>
            </a:endParaRPr>
          </a:p>
        </p:txBody>
      </p:sp>
      <p:sp>
        <p:nvSpPr>
          <p:cNvPr id="251908"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1909" name="ZoneTexte 7"/>
          <p:cNvSpPr txBox="1">
            <a:spLocks noChangeArrowheads="1"/>
          </p:cNvSpPr>
          <p:nvPr/>
        </p:nvSpPr>
        <p:spPr bwMode="auto">
          <a:xfrm>
            <a:off x="250825" y="1196975"/>
            <a:ext cx="864235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Après un premier essai de définition, à partir de l’année 2000, trois organismes internationaux d’évaluation et de régulation _ l’OCDE, le Forum de stabilité financière, et le Groupe d’action financière _ </a:t>
            </a:r>
            <a:r>
              <a:rPr lang="fr-FR" altLang="fr-FR" sz="1800" i="1">
                <a:latin typeface="Arial" panose="020B0604020202020204" pitchFamily="34" charset="0"/>
              </a:rPr>
              <a:t>repérait </a:t>
            </a:r>
            <a:r>
              <a:rPr lang="fr-FR" altLang="fr-FR" sz="1800" i="1">
                <a:solidFill>
                  <a:srgbClr val="FF0000"/>
                </a:solidFill>
                <a:latin typeface="Arial" panose="020B0604020202020204" pitchFamily="34" charset="0"/>
              </a:rPr>
              <a:t>52 États et territoires pouvant être qualifiés de « paradis fiscaux ».</a:t>
            </a:r>
          </a:p>
          <a:p>
            <a:pPr algn="just" eaLnBrk="1" hangingPunct="1">
              <a:spcBef>
                <a:spcPct val="0"/>
              </a:spcBef>
            </a:pPr>
            <a:r>
              <a:rPr lang="fr-FR" altLang="fr-FR" sz="1800">
                <a:latin typeface="Arial" panose="020B0604020202020204" pitchFamily="34" charset="0"/>
              </a:rPr>
              <a:t>Cet inventaire est variable et imprécis. Par exemple, l’organisation indépendante </a:t>
            </a:r>
            <a:r>
              <a:rPr lang="fr-FR" altLang="fr-FR" sz="1800" b="1" i="1">
                <a:latin typeface="Arial" panose="020B0604020202020204" pitchFamily="34" charset="0"/>
              </a:rPr>
              <a:t>Tax Justice Network </a:t>
            </a:r>
            <a:r>
              <a:rPr lang="fr-FR" altLang="fr-FR" sz="1800">
                <a:latin typeface="Arial" panose="020B0604020202020204" pitchFamily="34" charset="0"/>
              </a:rPr>
              <a:t>arrive à une liste encore différente avec 81 paradis fiscaux (en 2007).</a:t>
            </a:r>
          </a:p>
          <a:p>
            <a:pPr algn="just" eaLnBrk="1" hangingPunct="1">
              <a:spcBef>
                <a:spcPct val="0"/>
              </a:spcBef>
              <a:buFontTx/>
              <a:buNone/>
            </a:pPr>
            <a:endParaRPr lang="fr-FR" altLang="fr-FR" sz="1800">
              <a:latin typeface="Arial" panose="020B0604020202020204" pitchFamily="34" charset="0"/>
            </a:endParaRPr>
          </a:p>
          <a:p>
            <a:pPr eaLnBrk="1" hangingPunct="1">
              <a:spcBef>
                <a:spcPct val="0"/>
              </a:spcBef>
              <a:buFont typeface="Wingdings" panose="05000000000000000000" pitchFamily="2" charset="2"/>
              <a:buChar char="è"/>
            </a:pPr>
            <a:r>
              <a:rPr lang="fr-FR" altLang="fr-FR" sz="1800">
                <a:solidFill>
                  <a:srgbClr val="7030A0"/>
                </a:solidFill>
                <a:latin typeface="Arial" panose="020B0604020202020204" pitchFamily="34" charset="0"/>
              </a:rPr>
              <a:t>Caractéristiques d’un « paradis fiscal » :</a:t>
            </a:r>
          </a:p>
          <a:p>
            <a:pPr eaLnBrk="1" hangingPunct="1">
              <a:spcBef>
                <a:spcPct val="0"/>
              </a:spcBef>
              <a:buFontTx/>
              <a:buNone/>
            </a:pPr>
            <a:endParaRPr lang="fr-FR" altLang="fr-FR" sz="1800">
              <a:solidFill>
                <a:srgbClr val="7030A0"/>
              </a:solidFill>
              <a:latin typeface="Arial" panose="020B0604020202020204" pitchFamily="34" charset="0"/>
            </a:endParaRPr>
          </a:p>
          <a:p>
            <a:pPr eaLnBrk="1" hangingPunct="1">
              <a:spcBef>
                <a:spcPct val="0"/>
              </a:spcBef>
            </a:pPr>
            <a:r>
              <a:rPr lang="fr-FR" altLang="fr-FR" sz="1800">
                <a:solidFill>
                  <a:srgbClr val="7030A0"/>
                </a:solidFill>
                <a:latin typeface="Arial" panose="020B0604020202020204" pitchFamily="34" charset="0"/>
              </a:rPr>
              <a:t>une totale liberté de circulation des capitaux internationaux.</a:t>
            </a:r>
          </a:p>
          <a:p>
            <a:pPr eaLnBrk="1" hangingPunct="1">
              <a:spcBef>
                <a:spcPct val="0"/>
              </a:spcBef>
            </a:pPr>
            <a:r>
              <a:rPr lang="fr-FR" altLang="fr-FR" sz="1800">
                <a:solidFill>
                  <a:srgbClr val="7030A0"/>
                </a:solidFill>
                <a:latin typeface="Arial" panose="020B0604020202020204" pitchFamily="34" charset="0"/>
              </a:rPr>
              <a:t>un secret bancaire renforcé, voire total.</a:t>
            </a:r>
          </a:p>
          <a:p>
            <a:pPr eaLnBrk="1" hangingPunct="1">
              <a:spcBef>
                <a:spcPct val="0"/>
              </a:spcBef>
            </a:pPr>
            <a:r>
              <a:rPr lang="fr-FR" altLang="fr-FR" sz="1800">
                <a:solidFill>
                  <a:srgbClr val="7030A0"/>
                </a:solidFill>
                <a:latin typeface="Arial" panose="020B0604020202020204" pitchFamily="34" charset="0"/>
              </a:rPr>
              <a:t>un enregistrement facile et rapide des sièges des entreprises.</a:t>
            </a:r>
          </a:p>
          <a:p>
            <a:pPr eaLnBrk="1" hangingPunct="1">
              <a:spcBef>
                <a:spcPct val="0"/>
              </a:spcBef>
            </a:pPr>
            <a:r>
              <a:rPr lang="fr-FR" altLang="fr-FR" sz="1800">
                <a:solidFill>
                  <a:srgbClr val="7030A0"/>
                </a:solidFill>
                <a:latin typeface="Arial" panose="020B0604020202020204" pitchFamily="34" charset="0"/>
              </a:rPr>
              <a:t>l’absence de taxation des non-résidents du pays.</a:t>
            </a:r>
          </a:p>
          <a:p>
            <a:pPr eaLnBrk="1" hangingPunct="1">
              <a:spcBef>
                <a:spcPct val="0"/>
              </a:spcBef>
            </a:pPr>
            <a:endParaRPr lang="fr-FR" altLang="fr-FR" sz="1800">
              <a:latin typeface="Arial" panose="020B0604020202020204" pitchFamily="34" charset="0"/>
            </a:endParaRPr>
          </a:p>
          <a:p>
            <a:pPr eaLnBrk="1" hangingPunct="1">
              <a:spcBef>
                <a:spcPct val="0"/>
              </a:spcBef>
            </a:pPr>
            <a:r>
              <a:rPr lang="fr-FR" altLang="fr-FR" sz="1800">
                <a:latin typeface="Arial" panose="020B0604020202020204" pitchFamily="34" charset="0"/>
              </a:rPr>
              <a:t>Tax Justice Network estime que l’on pourrait même classer les paradis fiscaux en fonction de leur opacité, de la moindre opacité à l’extrême.</a:t>
            </a:r>
          </a:p>
          <a:p>
            <a:pPr eaLnBrk="1" hangingPunct="1">
              <a:spcBef>
                <a:spcPct val="0"/>
              </a:spcBef>
            </a:pPr>
            <a:r>
              <a:rPr lang="fr-FR" altLang="fr-FR" sz="1800">
                <a:latin typeface="Arial" panose="020B0604020202020204" pitchFamily="34" charset="0"/>
              </a:rPr>
              <a:t>Les paradis fiscaux sont souvent des micro-États, souvent peu peuplés, souvent insulaires (la moitié d’entre eux sont sous la juridiction de la Grande-Bretagne).</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2931"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0E55842-E9AA-4796-91ED-A3C79E1883D7}" type="slidenum">
              <a:rPr lang="fr-FR" altLang="fr-FR" sz="1200">
                <a:solidFill>
                  <a:srgbClr val="898989"/>
                </a:solidFill>
              </a:rPr>
              <a:pPr algn="r" eaLnBrk="1" hangingPunct="1">
                <a:spcBef>
                  <a:spcPct val="0"/>
                </a:spcBef>
                <a:buFontTx/>
                <a:buNone/>
              </a:pPr>
              <a:t>306</a:t>
            </a:fld>
            <a:endParaRPr lang="fr-FR" altLang="fr-FR" sz="1200">
              <a:solidFill>
                <a:srgbClr val="898989"/>
              </a:solidFill>
            </a:endParaRPr>
          </a:p>
        </p:txBody>
      </p:sp>
      <p:sp>
        <p:nvSpPr>
          <p:cNvPr id="252932"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2933" name="ZoneTexte 7"/>
          <p:cNvSpPr txBox="1">
            <a:spLocks noChangeArrowheads="1"/>
          </p:cNvSpPr>
          <p:nvPr/>
        </p:nvSpPr>
        <p:spPr bwMode="auto">
          <a:xfrm>
            <a:off x="179388" y="1125539"/>
            <a:ext cx="8856662"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 Ce qui séduit avant tout, c’est la multitude des produits financiers et des services bancaires que les paradis fiscaux offrent, et qui attirent particuliers, entreprises et organisations criminelles.</a:t>
            </a:r>
          </a:p>
          <a:p>
            <a:pPr algn="just" eaLnBrk="1" hangingPunct="1">
              <a:spcBef>
                <a:spcPct val="0"/>
              </a:spcBef>
            </a:pPr>
            <a:r>
              <a:rPr lang="fr-FR" altLang="fr-FR" sz="1800">
                <a:latin typeface="Arial" panose="020B0604020202020204" pitchFamily="34" charset="0"/>
              </a:rPr>
              <a:t>Par exemple, les 50 entreprises européennes les plus importantes sont toutes présentes dans les paradis fiscaux en Europe et dans le reste du monde, où elles ont domicilié 21% de leurs filiales.</a:t>
            </a:r>
          </a:p>
          <a:p>
            <a:pPr algn="just" eaLnBrk="1" hangingPunct="1">
              <a:spcBef>
                <a:spcPct val="0"/>
              </a:spcBef>
            </a:pPr>
            <a:r>
              <a:rPr lang="fr-FR" altLang="fr-FR" sz="1800">
                <a:latin typeface="Arial" panose="020B0604020202020204" pitchFamily="34" charset="0"/>
              </a:rPr>
              <a:t>Les dirigeants du G20 inscrivent la lutte contre les paradis fiscaux à l’ordre du jour du Sommet de Londres d’avril 2009. d’avril 2009. Au terme de cette rencontre, le G20 rend publique une double liste :</a:t>
            </a:r>
          </a:p>
          <a:p>
            <a:pPr algn="just" eaLnBrk="1" hangingPunct="1">
              <a:spcBef>
                <a:spcPct val="0"/>
              </a:spcBef>
            </a:pPr>
            <a:r>
              <a:rPr lang="fr-FR" altLang="fr-FR" sz="1800">
                <a:latin typeface="Arial" panose="020B0604020202020204" pitchFamily="34" charset="0"/>
              </a:rPr>
              <a:t>- Une grise, qui épingle les territoires qui se sont engagés à adopter des normes fiscales internationales, mais qui en fait ne font rien (38 pays).</a:t>
            </a:r>
          </a:p>
          <a:p>
            <a:pPr algn="just" eaLnBrk="1" hangingPunct="1">
              <a:spcBef>
                <a:spcPct val="0"/>
              </a:spcBef>
            </a:pPr>
            <a:r>
              <a:rPr lang="fr-FR" altLang="fr-FR" sz="1800">
                <a:latin typeface="Arial" panose="020B0604020202020204" pitchFamily="34" charset="0"/>
              </a:rPr>
              <a:t>- Et une liste noire, désignant les États qui refusent tout engagement, soit 4 pays : Costa Rica, Uruguay, Malaisie, Philippines.</a:t>
            </a:r>
          </a:p>
          <a:p>
            <a:pPr algn="just" eaLnBrk="1" hangingPunct="1">
              <a:spcBef>
                <a:spcPct val="0"/>
              </a:spcBef>
            </a:pPr>
            <a:r>
              <a:rPr lang="fr-FR" altLang="fr-FR" sz="1800">
                <a:latin typeface="Arial" panose="020B0604020202020204" pitchFamily="34" charset="0"/>
              </a:rPr>
              <a:t>Suite à la protestation de ces quatre derniers pays, et leur promesse de réformer leur réglementation fiscale et financière, la liste noire est abandonnée au profit d’un regroupement des 42 États et territoires à surveiller, sous une même liste grise.</a:t>
            </a:r>
          </a:p>
          <a:p>
            <a:pPr algn="just" eaLnBrk="1" hangingPunct="1">
              <a:spcBef>
                <a:spcPct val="0"/>
              </a:spcBef>
            </a:pPr>
            <a:r>
              <a:rPr lang="fr-FR" altLang="fr-FR" sz="1800">
                <a:solidFill>
                  <a:srgbClr val="FF0000"/>
                </a:solidFill>
                <a:latin typeface="Arial" panose="020B0604020202020204" pitchFamily="34" charset="0"/>
              </a:rPr>
              <a:t> Fin 2010, cette même liste grise a été vidée de sa substance : de 42 États on est passés à 9 seulement, </a:t>
            </a:r>
            <a:r>
              <a:rPr lang="fr-FR" altLang="fr-FR" sz="1800" i="1">
                <a:solidFill>
                  <a:srgbClr val="FF0000"/>
                </a:solidFill>
                <a:latin typeface="Arial" panose="020B0604020202020204" pitchFamily="34" charset="0"/>
              </a:rPr>
              <a:t>suite aux accords de transparence signés par plusieurs pays, et aux promesses d’engagement d’autres pays (?!) </a:t>
            </a:r>
            <a:r>
              <a:rPr lang="fr-FR" altLang="fr-FR" sz="1800">
                <a:latin typeface="Arial" panose="020B0604020202020204" pitchFamily="34" charset="0"/>
              </a:rPr>
              <a:t>(Source : ARTE, LDDC).</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3955"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F1D15C1-CCAB-4AF3-95E4-14DC423E7C25}" type="slidenum">
              <a:rPr lang="fr-FR" altLang="fr-FR" sz="1200">
                <a:solidFill>
                  <a:srgbClr val="898989"/>
                </a:solidFill>
              </a:rPr>
              <a:pPr algn="r" eaLnBrk="1" hangingPunct="1">
                <a:spcBef>
                  <a:spcPct val="0"/>
                </a:spcBef>
                <a:buFontTx/>
                <a:buNone/>
              </a:pPr>
              <a:t>307</a:t>
            </a:fld>
            <a:endParaRPr lang="fr-FR" altLang="fr-FR" sz="1200">
              <a:solidFill>
                <a:srgbClr val="898989"/>
              </a:solidFill>
            </a:endParaRPr>
          </a:p>
        </p:txBody>
      </p:sp>
      <p:sp>
        <p:nvSpPr>
          <p:cNvPr id="253956"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pic>
        <p:nvPicPr>
          <p:cNvPr id="253957" name="Picture 2" descr="C:\Users\LISAN\Documents\psychologie-philo\corruption\images\world-corruption-map_final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4114"/>
            <a:ext cx="6305550" cy="401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8" name="Rectangle 7"/>
          <p:cNvSpPr>
            <a:spLocks noChangeArrowheads="1"/>
          </p:cNvSpPr>
          <p:nvPr/>
        </p:nvSpPr>
        <p:spPr bwMode="auto">
          <a:xfrm>
            <a:off x="250825" y="5173664"/>
            <a:ext cx="63055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100">
                <a:latin typeface="Arial" panose="020B0604020202020204" pitchFamily="34" charset="0"/>
                <a:hlinkClick r:id="rId3" tooltip="Anti-corruption législation orientation"/>
              </a:rPr>
              <a:t>Orientation des législations  anti-corruption</a:t>
            </a:r>
            <a:r>
              <a:rPr lang="fr-FR" altLang="fr-FR" sz="1100">
                <a:latin typeface="Arial" panose="020B0604020202020204" pitchFamily="34" charset="0"/>
              </a:rPr>
              <a:t> Source : </a:t>
            </a:r>
            <a:r>
              <a:rPr lang="fr-FR" altLang="fr-FR" sz="1100">
                <a:latin typeface="Arial" panose="020B0604020202020204" pitchFamily="34" charset="0"/>
                <a:hlinkClick r:id="rId4"/>
              </a:rPr>
              <a:t>http://www.business-anti-corruption.com/</a:t>
            </a:r>
            <a:r>
              <a:rPr lang="fr-FR" altLang="fr-FR" sz="1100">
                <a:latin typeface="Arial" panose="020B0604020202020204" pitchFamily="34" charset="0"/>
              </a:rPr>
              <a:t> </a:t>
            </a:r>
          </a:p>
        </p:txBody>
      </p:sp>
      <p:pic>
        <p:nvPicPr>
          <p:cNvPr id="253959"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4540251"/>
            <a:ext cx="21971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0" name="ZoneTexte 1"/>
          <p:cNvSpPr txBox="1">
            <a:spLocks noChangeArrowheads="1"/>
          </p:cNvSpPr>
          <p:nvPr/>
        </p:nvSpPr>
        <p:spPr bwMode="auto">
          <a:xfrm>
            <a:off x="7325232" y="6192839"/>
            <a:ext cx="10118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Saint-Martin</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4979"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95A7080-A471-43BB-99E2-A4C5610F0472}" type="slidenum">
              <a:rPr lang="fr-FR" altLang="fr-FR" sz="1200">
                <a:solidFill>
                  <a:srgbClr val="898989"/>
                </a:solidFill>
              </a:rPr>
              <a:pPr algn="r" eaLnBrk="1" hangingPunct="1">
                <a:spcBef>
                  <a:spcPct val="0"/>
                </a:spcBef>
                <a:buFontTx/>
                <a:buNone/>
              </a:pPr>
              <a:t>308</a:t>
            </a:fld>
            <a:endParaRPr lang="fr-FR" altLang="fr-FR" sz="1200">
              <a:solidFill>
                <a:srgbClr val="898989"/>
              </a:solidFill>
            </a:endParaRPr>
          </a:p>
        </p:txBody>
      </p:sp>
      <p:sp>
        <p:nvSpPr>
          <p:cNvPr id="254980"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4981" name="ZoneTexte 7"/>
          <p:cNvSpPr txBox="1">
            <a:spLocks noChangeArrowheads="1"/>
          </p:cNvSpPr>
          <p:nvPr/>
        </p:nvSpPr>
        <p:spPr bwMode="auto">
          <a:xfrm>
            <a:off x="179388" y="1125538"/>
            <a:ext cx="885666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  </a:t>
            </a:r>
            <a:r>
              <a:rPr lang="fr-FR" altLang="fr-FR" sz="1800">
                <a:latin typeface="Arial" panose="020B0604020202020204" pitchFamily="34" charset="0"/>
                <a:hlinkClick r:id="rId2"/>
              </a:rPr>
              <a:t>11.500 milliards de dollars</a:t>
            </a:r>
            <a:r>
              <a:rPr lang="fr-FR" altLang="fr-FR" sz="1800">
                <a:latin typeface="Arial" panose="020B0604020202020204" pitchFamily="34" charset="0"/>
              </a:rPr>
              <a:t> transiteraient par ces paradis, chaque année, alors que le PIB mondial est de 71.000 milliards de dollars. D’autres parlent de </a:t>
            </a:r>
            <a:r>
              <a:rPr lang="fr-FR" altLang="fr-FR" sz="1800">
                <a:latin typeface="Arial" panose="020B0604020202020204" pitchFamily="34" charset="0"/>
                <a:hlinkClick r:id="rId3"/>
              </a:rPr>
              <a:t>10.000 milliards qui y seraient gérés</a:t>
            </a:r>
            <a:r>
              <a:rPr lang="fr-FR" altLang="fr-FR" sz="1800">
                <a:latin typeface="Arial" panose="020B0604020202020204" pitchFamily="34" charset="0"/>
              </a:rPr>
              <a:t> chaque jour, </a:t>
            </a:r>
            <a:r>
              <a:rPr lang="fr-FR" altLang="fr-FR" sz="1800">
                <a:latin typeface="Arial" panose="020B0604020202020204" pitchFamily="34" charset="0"/>
                <a:hlinkClick r:id="rId4"/>
              </a:rPr>
              <a:t>d’autres de 10.000</a:t>
            </a:r>
            <a:r>
              <a:rPr lang="fr-FR" altLang="fr-FR" sz="1800">
                <a:latin typeface="Arial" panose="020B0604020202020204" pitchFamily="34" charset="0"/>
              </a:rPr>
              <a:t> milliards (toujours en dollars) qui y seraient placés (°) …</a:t>
            </a:r>
          </a:p>
          <a:p>
            <a:pPr algn="just" eaLnBrk="1" hangingPunct="1">
              <a:spcBef>
                <a:spcPct val="0"/>
              </a:spcBef>
            </a:pPr>
            <a:r>
              <a:rPr lang="fr-FR" altLang="fr-FR" sz="1800">
                <a:latin typeface="Arial" panose="020B0604020202020204" pitchFamily="34" charset="0"/>
              </a:rPr>
              <a:t>Le manque à gagner fiscal est estimé par certains à 100 milliards de dollars par an pour les États-Unis, 30 à 50 pour l’Allemagne, 20 à 50 pour la France et le Royaume-Uni. </a:t>
            </a:r>
          </a:p>
          <a:p>
            <a:pPr algn="just" eaLnBrk="1" hangingPunct="1">
              <a:spcBef>
                <a:spcPct val="0"/>
              </a:spcBef>
            </a:pPr>
            <a:r>
              <a:rPr lang="fr-FR" altLang="fr-FR" sz="1800">
                <a:latin typeface="Arial" panose="020B0604020202020204" pitchFamily="34" charset="0"/>
              </a:rPr>
              <a:t> La commission Européenne a estimé en 2006 qu’en France, la fraude fiscale totale </a:t>
            </a:r>
            <a:r>
              <a:rPr lang="fr-FR" altLang="fr-FR" sz="1800">
                <a:latin typeface="Arial" panose="020B0604020202020204" pitchFamily="34" charset="0"/>
                <a:hlinkClick r:id="rId5"/>
              </a:rPr>
              <a:t>représentait 2 à 2,5% du PIB</a:t>
            </a:r>
            <a:r>
              <a:rPr lang="fr-FR" altLang="fr-FR" sz="1800">
                <a:latin typeface="Arial" panose="020B0604020202020204" pitchFamily="34" charset="0"/>
              </a:rPr>
              <a:t>, donc 36 à 45 milliards d’euros pour l’année 2007.</a:t>
            </a:r>
          </a:p>
          <a:p>
            <a:pPr algn="just" eaLnBrk="1" hangingPunct="1">
              <a:spcBef>
                <a:spcPct val="0"/>
              </a:spcBef>
            </a:pPr>
            <a:r>
              <a:rPr lang="fr-FR" altLang="fr-FR" sz="1800">
                <a:latin typeface="Arial" panose="020B0604020202020204" pitchFamily="34" charset="0"/>
              </a:rPr>
              <a:t>Selon le FMI, le blanchiment d’argent représente entre 800 et 2.000 milliards de dollars par an.  Un tiers des montants recyclés de l’économie criminelle sert à payer les intermédiaires institutionnels tels que banques, cabinets d’avocats et fiduciaires, soit environ 300 milliards de dollars par an. </a:t>
            </a:r>
          </a:p>
          <a:p>
            <a:pPr algn="just" eaLnBrk="1" hangingPunct="1">
              <a:spcBef>
                <a:spcPct val="0"/>
              </a:spcBef>
            </a:pPr>
            <a:r>
              <a:rPr lang="fr-FR" altLang="fr-FR" sz="1800">
                <a:latin typeface="Arial" panose="020B0604020202020204" pitchFamily="34" charset="0"/>
              </a:rPr>
              <a:t>Plus de 50% des avoirs détenus hors frontières se concentrent dans les paradis fiscaux, pour un montant estimé à 5.000 milliards de dollars. </a:t>
            </a:r>
          </a:p>
          <a:p>
            <a:pPr algn="just" eaLnBrk="1" hangingPunct="1">
              <a:spcBef>
                <a:spcPct val="0"/>
              </a:spcBef>
            </a:pPr>
            <a:r>
              <a:rPr lang="fr-FR" altLang="fr-FR" sz="1800">
                <a:latin typeface="Arial" panose="020B0604020202020204" pitchFamily="34" charset="0"/>
              </a:rPr>
              <a:t>Les 50 premières banques mondiales sont présentes dans les paradis fiscaux (+).</a:t>
            </a:r>
          </a:p>
          <a:p>
            <a:pPr algn="just" eaLnBrk="1" hangingPunct="1">
              <a:spcBef>
                <a:spcPct val="0"/>
              </a:spcBef>
              <a:buFontTx/>
              <a:buNone/>
            </a:pPr>
            <a:endParaRPr lang="fr-FR" altLang="fr-FR" sz="1200">
              <a:latin typeface="Arial" panose="020B0604020202020204" pitchFamily="34" charset="0"/>
            </a:endParaRPr>
          </a:p>
          <a:p>
            <a:pPr algn="just" eaLnBrk="1" hangingPunct="1">
              <a:spcBef>
                <a:spcPct val="0"/>
              </a:spcBef>
              <a:buFontTx/>
              <a:buNone/>
            </a:pPr>
            <a:r>
              <a:rPr lang="fr-FR" altLang="fr-FR" sz="1200">
                <a:latin typeface="Arial" panose="020B0604020202020204" pitchFamily="34" charset="0"/>
              </a:rPr>
              <a:t>(+) Les paradis fiscaux, Fondation SQLI, </a:t>
            </a:r>
            <a:r>
              <a:rPr lang="fr-FR" altLang="fr-FR" sz="1200">
                <a:latin typeface="Arial" panose="020B0604020202020204" pitchFamily="34" charset="0"/>
                <a:hlinkClick r:id="rId6"/>
              </a:rPr>
              <a:t>http://fondation.sqli.com/index.php/fre/Les-cons%C3%A9quences/Les-paradis-fiscaux</a:t>
            </a:r>
            <a:r>
              <a:rPr lang="fr-FR" altLang="fr-FR" sz="1200">
                <a:latin typeface="Arial" panose="020B0604020202020204" pitchFamily="34" charset="0"/>
              </a:rPr>
              <a:t> </a:t>
            </a:r>
          </a:p>
          <a:p>
            <a:pPr algn="just" eaLnBrk="1" hangingPunct="1">
              <a:spcBef>
                <a:spcPct val="0"/>
              </a:spcBef>
              <a:buFontTx/>
              <a:buNone/>
            </a:pPr>
            <a:r>
              <a:rPr lang="fr-FR" altLang="fr-FR" sz="1200">
                <a:latin typeface="Arial" panose="020B0604020202020204" pitchFamily="34" charset="0"/>
              </a:rPr>
              <a:t>(°) Source : "</a:t>
            </a:r>
            <a:r>
              <a:rPr lang="fr-FR" altLang="fr-FR" sz="1200" i="1">
                <a:latin typeface="Arial" panose="020B0604020202020204" pitchFamily="34" charset="0"/>
              </a:rPr>
              <a:t>Londres ou New York sont aussi des paradis fiscaux</a:t>
            </a:r>
            <a:r>
              <a:rPr lang="fr-FR" altLang="fr-FR" sz="1200">
                <a:latin typeface="Arial" panose="020B0604020202020204" pitchFamily="34" charset="0"/>
              </a:rPr>
              <a:t>", John Christensen, directeur du Tax Justice Network (Réseau mondial pour la justice fiscale), Le Monde, 24.03.09.</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6003"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E0CD5FB-1FCB-4F75-B20F-558F8F4C3635}" type="slidenum">
              <a:rPr lang="fr-FR" altLang="fr-FR" sz="1200">
                <a:solidFill>
                  <a:srgbClr val="898989"/>
                </a:solidFill>
              </a:rPr>
              <a:pPr algn="r" eaLnBrk="1" hangingPunct="1">
                <a:spcBef>
                  <a:spcPct val="0"/>
                </a:spcBef>
                <a:buFontTx/>
                <a:buNone/>
              </a:pPr>
              <a:t>309</a:t>
            </a:fld>
            <a:endParaRPr lang="fr-FR" altLang="fr-FR" sz="1200">
              <a:solidFill>
                <a:srgbClr val="898989"/>
              </a:solidFill>
            </a:endParaRPr>
          </a:p>
        </p:txBody>
      </p:sp>
      <p:sp>
        <p:nvSpPr>
          <p:cNvPr id="256004"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6005" name="ZoneTexte 12"/>
          <p:cNvSpPr txBox="1">
            <a:spLocks noChangeArrowheads="1"/>
          </p:cNvSpPr>
          <p:nvPr/>
        </p:nvSpPr>
        <p:spPr bwMode="auto">
          <a:xfrm>
            <a:off x="179390" y="1196975"/>
            <a:ext cx="878522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latin typeface="Arial" panose="020B0604020202020204" pitchFamily="34" charset="0"/>
              </a:rPr>
              <a:t>En conclusion : </a:t>
            </a:r>
          </a:p>
          <a:p>
            <a:pPr eaLnBrk="1" hangingPunct="1">
              <a:spcBef>
                <a:spcPct val="0"/>
              </a:spcBef>
              <a:buFontTx/>
              <a:buNone/>
            </a:pPr>
            <a:endParaRPr lang="fr-FR" altLang="fr-FR" sz="1800" b="1">
              <a:latin typeface="Arial" panose="020B0604020202020204" pitchFamily="34" charset="0"/>
            </a:endParaRPr>
          </a:p>
          <a:p>
            <a:pPr algn="just" eaLnBrk="1" hangingPunct="1">
              <a:spcBef>
                <a:spcPct val="0"/>
              </a:spcBef>
            </a:pPr>
            <a:r>
              <a:rPr lang="fr-FR" altLang="fr-FR" sz="1800">
                <a:latin typeface="Arial" panose="020B0604020202020204" pitchFamily="34" charset="0"/>
              </a:rPr>
              <a:t>Il n’est pas très facile de définir de façon nette et précise qui sont les paradis fiscaux.</a:t>
            </a:r>
          </a:p>
          <a:p>
            <a:pPr algn="just" eaLnBrk="1" hangingPunct="1">
              <a:spcBef>
                <a:spcPct val="0"/>
              </a:spcBef>
            </a:pPr>
            <a:r>
              <a:rPr lang="fr-FR" altLang="fr-FR" sz="1800">
                <a:solidFill>
                  <a:srgbClr val="FF0000"/>
                </a:solidFill>
                <a:latin typeface="Arial" panose="020B0604020202020204" pitchFamily="34" charset="0"/>
              </a:rPr>
              <a:t>Les efforts de transparence que l’on repère ici et là, semblent plus correspondre à des stratégies de communication qu’à une réelle volonté de changer les choses.</a:t>
            </a:r>
          </a:p>
          <a:p>
            <a:pPr algn="just" eaLnBrk="1" hangingPunct="1">
              <a:spcBef>
                <a:spcPct val="0"/>
              </a:spcBef>
            </a:pPr>
            <a:r>
              <a:rPr lang="fr-FR" altLang="fr-FR" sz="1800">
                <a:solidFill>
                  <a:srgbClr val="00B050"/>
                </a:solidFill>
                <a:latin typeface="Arial" panose="020B0604020202020204" pitchFamily="34" charset="0"/>
              </a:rPr>
              <a:t>Pourtant, il ne serait pas très difficile de façon pratique et réglementaire d’interdire les paradis fiscaux.</a:t>
            </a:r>
          </a:p>
          <a:p>
            <a:pPr algn="just" eaLnBrk="1" hangingPunct="1">
              <a:spcBef>
                <a:spcPct val="0"/>
              </a:spcBef>
            </a:pPr>
            <a:r>
              <a:rPr lang="fr-FR" altLang="fr-FR" sz="1800">
                <a:solidFill>
                  <a:srgbClr val="00B050"/>
                </a:solidFill>
                <a:latin typeface="Arial" panose="020B0604020202020204" pitchFamily="34" charset="0"/>
              </a:rPr>
              <a:t>Il suffirait que les grandes places financières internationales comme Tokyo, New York, Londres, Shanghai décident d’interdire toutes transactions à destination ou en provenance des paradis fiscaux.</a:t>
            </a:r>
          </a:p>
          <a:p>
            <a:pPr algn="just" eaLnBrk="1" hangingPunct="1">
              <a:spcBef>
                <a:spcPct val="0"/>
              </a:spcBef>
            </a:pPr>
            <a:r>
              <a:rPr lang="fr-FR" altLang="fr-FR" sz="1800">
                <a:latin typeface="Arial" panose="020B0604020202020204" pitchFamily="34" charset="0"/>
              </a:rPr>
              <a:t>Sauf que les choses évidemment, sont plus compliquées que cela, d’abord il faut rappeler que </a:t>
            </a:r>
            <a:r>
              <a:rPr lang="fr-FR" altLang="fr-FR" sz="1800">
                <a:solidFill>
                  <a:srgbClr val="FF0000"/>
                </a:solidFill>
                <a:latin typeface="Arial" panose="020B0604020202020204" pitchFamily="34" charset="0"/>
              </a:rPr>
              <a:t>beaucoup de paradis fiscaux sont des Etats souverains</a:t>
            </a:r>
            <a:r>
              <a:rPr lang="fr-FR" altLang="fr-FR" sz="1800">
                <a:latin typeface="Arial" panose="020B0604020202020204" pitchFamily="34" charset="0"/>
              </a:rPr>
              <a:t>, or la fiscalité relève de la souveraineté de l’Etat.</a:t>
            </a:r>
          </a:p>
          <a:p>
            <a:pPr algn="just" eaLnBrk="1" hangingPunct="1">
              <a:spcBef>
                <a:spcPct val="0"/>
              </a:spcBef>
            </a:pPr>
            <a:r>
              <a:rPr lang="fr-FR" altLang="fr-FR" sz="1800">
                <a:latin typeface="Arial" panose="020B0604020202020204" pitchFamily="34" charset="0"/>
              </a:rPr>
              <a:t>Deuxièmement, le manque de transparence rend difficile l’identification justement du paradis fiscal.</a:t>
            </a:r>
          </a:p>
          <a:p>
            <a:pPr algn="just" eaLnBrk="1" hangingPunct="1">
              <a:spcBef>
                <a:spcPct val="0"/>
              </a:spcBef>
            </a:pPr>
            <a:r>
              <a:rPr lang="fr-FR" altLang="fr-FR" sz="1800">
                <a:solidFill>
                  <a:srgbClr val="FF0000"/>
                </a:solidFill>
                <a:latin typeface="Arial" panose="020B0604020202020204" pitchFamily="34" charset="0"/>
              </a:rPr>
              <a:t>Et puis troisièmement, </a:t>
            </a:r>
            <a:r>
              <a:rPr lang="fr-FR" altLang="fr-FR" sz="1800" i="1">
                <a:solidFill>
                  <a:srgbClr val="FF0000"/>
                </a:solidFill>
                <a:latin typeface="Arial" panose="020B0604020202020204" pitchFamily="34" charset="0"/>
              </a:rPr>
              <a:t>il y a un très grand nombre d’acteurs qui tirent profit de ces mécanismes et qui n’ont pas forcément envie qu’ils disparaissent</a:t>
            </a:r>
            <a:r>
              <a:rPr lang="fr-FR" altLang="fr-FR" sz="1800">
                <a:solidFill>
                  <a:srgbClr val="FF0000"/>
                </a:solidFill>
                <a:latin typeface="Arial" panose="020B0604020202020204" pitchFamily="34" charset="0"/>
              </a:rPr>
              <a:t>.</a:t>
            </a:r>
          </a:p>
          <a:p>
            <a:pPr eaLnBrk="1" hangingPunct="1">
              <a:spcBef>
                <a:spcPct val="0"/>
              </a:spcBef>
              <a:buFontTx/>
              <a:buNone/>
            </a:pPr>
            <a:r>
              <a:rPr lang="fr-FR" altLang="fr-FR" sz="1800">
                <a:latin typeface="Arial" panose="020B0604020202020204" pitchFamily="34" charset="0"/>
              </a:rPr>
              <a:t>Source : ARTE, </a:t>
            </a:r>
            <a:r>
              <a:rPr lang="fr-FR" altLang="fr-FR" sz="1800" i="1">
                <a:latin typeface="Arial" panose="020B0604020202020204" pitchFamily="34" charset="0"/>
              </a:rPr>
              <a:t>Le dessous des cartes, Emission Les paradis fiscaux</a:t>
            </a:r>
            <a:r>
              <a:rPr lang="fr-FR" altLang="fr-FR" sz="1800">
                <a:latin typeface="Arial" panose="020B0604020202020204" pitchFamily="34" charset="0"/>
              </a:rPr>
              <a:t>, 29 jan 2011.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483769"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65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039BF73-2BBF-40EA-BAE3-AFA2BD2F8661}" type="slidenum">
              <a:rPr lang="fr-FR" altLang="fr-FR" sz="1200">
                <a:solidFill>
                  <a:srgbClr val="898989"/>
                </a:solidFill>
              </a:rPr>
              <a:pPr algn="r" eaLnBrk="1" hangingPunct="1">
                <a:spcBef>
                  <a:spcPct val="0"/>
                </a:spcBef>
                <a:buFontTx/>
                <a:buNone/>
              </a:pPr>
              <a:t>31</a:t>
            </a:fld>
            <a:endParaRPr lang="fr-FR" altLang="fr-FR" sz="1200">
              <a:solidFill>
                <a:srgbClr val="898989"/>
              </a:solidFill>
            </a:endParaRPr>
          </a:p>
        </p:txBody>
      </p:sp>
      <p:sp>
        <p:nvSpPr>
          <p:cNvPr id="27652" name="ZoneTexte 3"/>
          <p:cNvSpPr txBox="1">
            <a:spLocks noChangeArrowheads="1"/>
          </p:cNvSpPr>
          <p:nvPr/>
        </p:nvSpPr>
        <p:spPr bwMode="auto">
          <a:xfrm>
            <a:off x="145541" y="58170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27653" name="Rectangle 5"/>
          <p:cNvSpPr>
            <a:spLocks noChangeArrowheads="1"/>
          </p:cNvSpPr>
          <p:nvPr/>
        </p:nvSpPr>
        <p:spPr bwMode="auto">
          <a:xfrm>
            <a:off x="145540" y="951038"/>
            <a:ext cx="1645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R. (Zimbabwe)</a:t>
            </a:r>
            <a:r>
              <a:rPr lang="fr-FR" altLang="fr-FR" sz="1600" dirty="0">
                <a:latin typeface="Arial" panose="020B0604020202020204" pitchFamily="34" charset="0"/>
              </a:rPr>
              <a:t> :</a:t>
            </a:r>
          </a:p>
        </p:txBody>
      </p:sp>
      <p:sp>
        <p:nvSpPr>
          <p:cNvPr id="27654" name="ZoneTexte 6"/>
          <p:cNvSpPr txBox="1">
            <a:spLocks noChangeArrowheads="1"/>
          </p:cNvSpPr>
          <p:nvPr/>
        </p:nvSpPr>
        <p:spPr bwMode="auto">
          <a:xfrm>
            <a:off x="145542" y="1306385"/>
            <a:ext cx="8785225"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300" dirty="0">
                <a:latin typeface="Arial" panose="020B0604020202020204" pitchFamily="34" charset="0"/>
              </a:rPr>
              <a:t>Longtemps considéré comme l'un des « pères de l’indépendance » de l'ancienne </a:t>
            </a:r>
            <a:r>
              <a:rPr lang="fr-FR" altLang="fr-FR" sz="1300" dirty="0">
                <a:latin typeface="Arial" panose="020B0604020202020204" pitchFamily="34" charset="0"/>
                <a:hlinkClick r:id="rId2" tooltip="Rhodésie du Sud"/>
              </a:rPr>
              <a:t>Rhodésie du Sud</a:t>
            </a:r>
            <a:r>
              <a:rPr lang="fr-FR" altLang="fr-FR" sz="1300" dirty="0">
                <a:latin typeface="Arial" panose="020B0604020202020204" pitchFamily="34" charset="0"/>
              </a:rPr>
              <a:t>, l'ancien chef de </a:t>
            </a:r>
            <a:r>
              <a:rPr lang="fr-FR" altLang="fr-FR" sz="1300" dirty="0">
                <a:latin typeface="Arial" panose="020B0604020202020204" pitchFamily="34" charset="0"/>
                <a:hlinkClick r:id="rId3" tooltip="Guérilla"/>
              </a:rPr>
              <a:t>guérilla</a:t>
            </a:r>
            <a:r>
              <a:rPr lang="fr-FR" altLang="fr-FR" sz="1300" dirty="0">
                <a:latin typeface="Arial" panose="020B0604020202020204" pitchFamily="34" charset="0"/>
              </a:rPr>
              <a:t>, élu </a:t>
            </a:r>
            <a:r>
              <a:rPr lang="fr-FR" altLang="fr-FR" sz="1300" dirty="0">
                <a:latin typeface="Arial" panose="020B0604020202020204" pitchFamily="34" charset="0"/>
                <a:hlinkClick r:id="rId4" tooltip="Présidents du Zimbabwe"/>
              </a:rPr>
              <a:t>président de la République</a:t>
            </a:r>
            <a:r>
              <a:rPr lang="fr-FR" altLang="fr-FR" sz="1300" dirty="0">
                <a:latin typeface="Arial" panose="020B0604020202020204" pitchFamily="34" charset="0"/>
              </a:rPr>
              <a:t> le </a:t>
            </a:r>
            <a:r>
              <a:rPr lang="fr-FR" altLang="fr-FR" sz="1300" dirty="0">
                <a:latin typeface="Arial" panose="020B0604020202020204" pitchFamily="34" charset="0"/>
                <a:hlinkClick r:id="rId5" tooltip="31 décembre"/>
              </a:rPr>
              <a:t>31</a:t>
            </a:r>
            <a:r>
              <a:rPr lang="fr-FR" altLang="fr-FR" sz="1300" dirty="0">
                <a:latin typeface="Arial" panose="020B0604020202020204" pitchFamily="34" charset="0"/>
              </a:rPr>
              <a:t> </a:t>
            </a:r>
            <a:r>
              <a:rPr lang="fr-FR" altLang="fr-FR" sz="1300" dirty="0">
                <a:latin typeface="Arial" panose="020B0604020202020204" pitchFamily="34" charset="0"/>
                <a:hlinkClick r:id="rId6" tooltip="Décembre 1987"/>
              </a:rPr>
              <a:t>décembre</a:t>
            </a:r>
            <a:r>
              <a:rPr lang="fr-FR" altLang="fr-FR" sz="1300" dirty="0">
                <a:latin typeface="Arial" panose="020B0604020202020204" pitchFamily="34" charset="0"/>
              </a:rPr>
              <a:t> </a:t>
            </a:r>
            <a:r>
              <a:rPr lang="fr-FR" altLang="fr-FR" sz="1300" dirty="0">
                <a:latin typeface="Arial" panose="020B0604020202020204" pitchFamily="34" charset="0"/>
                <a:hlinkClick r:id="rId7" tooltip="1987"/>
              </a:rPr>
              <a:t>1987</a:t>
            </a:r>
            <a:r>
              <a:rPr lang="fr-FR" altLang="fr-FR" sz="1300" dirty="0">
                <a:latin typeface="Arial" panose="020B0604020202020204" pitchFamily="34" charset="0"/>
              </a:rPr>
              <a:t>, a plongé l'ancien grenier à </a:t>
            </a:r>
            <a:r>
              <a:rPr lang="fr-FR" altLang="fr-FR" sz="1300" dirty="0">
                <a:latin typeface="Arial" panose="020B0604020202020204" pitchFamily="34" charset="0"/>
                <a:hlinkClick r:id="rId8" tooltip="Blé"/>
              </a:rPr>
              <a:t>blé</a:t>
            </a:r>
            <a:r>
              <a:rPr lang="fr-FR" altLang="fr-FR" sz="1300" dirty="0">
                <a:latin typeface="Arial" panose="020B0604020202020204" pitchFamily="34" charset="0"/>
              </a:rPr>
              <a:t> de l'</a:t>
            </a:r>
            <a:r>
              <a:rPr lang="fr-FR" altLang="fr-FR" sz="1300" dirty="0">
                <a:latin typeface="Arial" panose="020B0604020202020204" pitchFamily="34" charset="0"/>
                <a:hlinkClick r:id="rId9" tooltip="Afrique"/>
              </a:rPr>
              <a:t>Afrique</a:t>
            </a:r>
            <a:r>
              <a:rPr lang="fr-FR" altLang="fr-FR" sz="1300" dirty="0">
                <a:latin typeface="Arial" panose="020B0604020202020204" pitchFamily="34" charset="0"/>
              </a:rPr>
              <a:t> dans la </a:t>
            </a:r>
            <a:r>
              <a:rPr lang="fr-FR" altLang="fr-FR" sz="1300" dirty="0">
                <a:latin typeface="Arial" panose="020B0604020202020204" pitchFamily="34" charset="0"/>
                <a:hlinkClick r:id="rId10" tooltip="Dictature"/>
              </a:rPr>
              <a:t>dictature</a:t>
            </a:r>
            <a:r>
              <a:rPr lang="fr-FR" altLang="fr-FR" sz="1300" dirty="0">
                <a:latin typeface="Arial" panose="020B0604020202020204" pitchFamily="34" charset="0"/>
              </a:rPr>
              <a:t> et, depuis le début des </a:t>
            </a:r>
            <a:r>
              <a:rPr lang="fr-FR" altLang="fr-FR" sz="1300" dirty="0">
                <a:latin typeface="Arial" panose="020B0604020202020204" pitchFamily="34" charset="0"/>
                <a:hlinkClick r:id="rId11" tooltip="Années 2000"/>
              </a:rPr>
              <a:t>années 2000</a:t>
            </a:r>
            <a:r>
              <a:rPr lang="fr-FR" altLang="fr-FR" sz="1300" dirty="0">
                <a:latin typeface="Arial" panose="020B0604020202020204" pitchFamily="34" charset="0"/>
              </a:rPr>
              <a:t>, dans l'</a:t>
            </a:r>
            <a:r>
              <a:rPr lang="fr-FR" altLang="fr-FR" sz="1300" dirty="0">
                <a:latin typeface="Arial" panose="020B0604020202020204" pitchFamily="34" charset="0"/>
                <a:hlinkClick r:id="rId12" tooltip="Hyperinflation"/>
              </a:rPr>
              <a:t>hyperinflation</a:t>
            </a:r>
            <a:r>
              <a:rPr lang="fr-FR" altLang="fr-FR" sz="1300" dirty="0">
                <a:latin typeface="Arial" panose="020B0604020202020204" pitchFamily="34" charset="0"/>
              </a:rPr>
              <a:t> et la </a:t>
            </a:r>
            <a:r>
              <a:rPr lang="fr-FR" altLang="fr-FR" sz="1300" dirty="0">
                <a:latin typeface="Arial" panose="020B0604020202020204" pitchFamily="34" charset="0"/>
                <a:hlinkClick r:id="rId13" tooltip="Famine"/>
              </a:rPr>
              <a:t>pénurie alimentaire</a:t>
            </a:r>
            <a:r>
              <a:rPr lang="fr-FR" altLang="fr-FR" sz="1300" dirty="0">
                <a:latin typeface="Arial" panose="020B0604020202020204" pitchFamily="34" charset="0"/>
              </a:rPr>
              <a:t> la plus grave de l'histoire du pays</a:t>
            </a:r>
            <a:r>
              <a:rPr lang="fr-FR" altLang="fr-FR" sz="1300" baseline="30000" dirty="0">
                <a:latin typeface="Arial" panose="020B0604020202020204" pitchFamily="34" charset="0"/>
                <a:hlinkClick r:id="rId14"/>
              </a:rPr>
              <a:t>2</a:t>
            </a:r>
            <a:r>
              <a:rPr lang="fr-FR" altLang="fr-FR" sz="1300" baseline="30000" dirty="0">
                <a:latin typeface="Arial" panose="020B0604020202020204" pitchFamily="34" charset="0"/>
              </a:rPr>
              <a:t>,</a:t>
            </a:r>
            <a:r>
              <a:rPr lang="fr-FR" altLang="fr-FR" sz="1300" baseline="30000" dirty="0">
                <a:latin typeface="Arial" panose="020B0604020202020204" pitchFamily="34" charset="0"/>
                <a:hlinkClick r:id="rId14"/>
              </a:rPr>
              <a:t>3</a:t>
            </a:r>
            <a:r>
              <a:rPr lang="fr-FR" altLang="fr-FR" sz="1300" baseline="30000" dirty="0">
                <a:latin typeface="Arial" panose="020B0604020202020204" pitchFamily="34" charset="0"/>
              </a:rPr>
              <a:t>,</a:t>
            </a:r>
            <a:r>
              <a:rPr lang="fr-FR" altLang="fr-FR" sz="1300" baseline="30000" dirty="0">
                <a:latin typeface="Arial" panose="020B0604020202020204" pitchFamily="34" charset="0"/>
                <a:hlinkClick r:id="rId14"/>
              </a:rPr>
              <a:t>4</a:t>
            </a:r>
            <a:r>
              <a:rPr lang="fr-FR" altLang="fr-FR" sz="1300" dirty="0">
                <a:latin typeface="Arial" panose="020B0604020202020204" pitchFamily="34" charset="0"/>
              </a:rPr>
              <a:t>.</a:t>
            </a:r>
          </a:p>
          <a:p>
            <a:pPr algn="just" eaLnBrk="1" hangingPunct="1">
              <a:spcBef>
                <a:spcPct val="0"/>
              </a:spcBef>
              <a:buFontTx/>
              <a:buNone/>
            </a:pPr>
            <a:r>
              <a:rPr lang="fr-FR" altLang="fr-FR" sz="1300" dirty="0">
                <a:latin typeface="Arial" panose="020B0604020202020204" pitchFamily="34" charset="0"/>
              </a:rPr>
              <a:t>En </a:t>
            </a:r>
            <a:r>
              <a:rPr lang="fr-FR" altLang="fr-FR" sz="1300" dirty="0">
                <a:latin typeface="Arial" panose="020B0604020202020204" pitchFamily="34" charset="0"/>
                <a:hlinkClick r:id="rId15" tooltip="1997"/>
              </a:rPr>
              <a:t>1997</a:t>
            </a:r>
            <a:r>
              <a:rPr lang="fr-FR" altLang="fr-FR" sz="1300" dirty="0">
                <a:latin typeface="Arial" panose="020B0604020202020204" pitchFamily="34" charset="0"/>
              </a:rPr>
              <a:t>, Laurent-Désiré Kabila s'empare du pouvoir au Zaïre désormais rebaptisé </a:t>
            </a:r>
            <a:r>
              <a:rPr lang="fr-FR" altLang="fr-FR" sz="1300" dirty="0">
                <a:latin typeface="Arial" panose="020B0604020202020204" pitchFamily="34" charset="0"/>
                <a:hlinkClick r:id="rId16" tooltip="Congo-Kinshasa"/>
              </a:rPr>
              <a:t>Congo</a:t>
            </a:r>
            <a:r>
              <a:rPr lang="fr-FR" altLang="fr-FR" sz="1300" dirty="0">
                <a:latin typeface="Arial" panose="020B0604020202020204" pitchFamily="34" charset="0"/>
              </a:rPr>
              <a:t>, mais doit rapidement faire face à la rébellion d'une partie de ses troupes soutenue par l'Ouganda et le Rwanda. Mugabe vole au secours du pouvoir de Kinshasa en envoyant 20 000 hommes au Congo au côté des Angolais et des Namibiens. Cette aide aura un prix : </a:t>
            </a:r>
            <a:r>
              <a:rPr lang="fr-FR" altLang="fr-FR" sz="1300" dirty="0">
                <a:solidFill>
                  <a:srgbClr val="FF0000"/>
                </a:solidFill>
                <a:latin typeface="Arial" panose="020B0604020202020204" pitchFamily="34" charset="0"/>
              </a:rPr>
              <a:t>Mugabe obtiendra le droit d'exploitation d'une mine de cobalt (un des plus grands gisements du monde) et un accès au trafic de diamants</a:t>
            </a:r>
            <a:r>
              <a:rPr lang="fr-FR" altLang="fr-FR" sz="1300" baseline="30000" dirty="0">
                <a:solidFill>
                  <a:srgbClr val="FF0000"/>
                </a:solidFill>
                <a:latin typeface="Arial" panose="020B0604020202020204" pitchFamily="34" charset="0"/>
                <a:hlinkClick r:id="rId14"/>
              </a:rPr>
              <a:t>8</a:t>
            </a:r>
            <a:r>
              <a:rPr lang="fr-FR" altLang="fr-FR" sz="1300" dirty="0">
                <a:solidFill>
                  <a:srgbClr val="FF0000"/>
                </a:solidFill>
                <a:latin typeface="Arial" panose="020B0604020202020204" pitchFamily="34" charset="0"/>
              </a:rPr>
              <a:t>. </a:t>
            </a:r>
            <a:r>
              <a:rPr lang="fr-FR" altLang="fr-FR" sz="1300" dirty="0">
                <a:latin typeface="Arial" panose="020B0604020202020204" pitchFamily="34" charset="0"/>
              </a:rPr>
              <a:t>Le cuivre congolais de meilleure qualité viendra alimenter les industries zimbabwéennes. L'intervention militaire de Mugabe sera totalement financée par l'État congolais avec ces mêmes ressources minières.</a:t>
            </a:r>
          </a:p>
          <a:p>
            <a:pPr algn="just" eaLnBrk="1" hangingPunct="1">
              <a:spcBef>
                <a:spcPct val="0"/>
              </a:spcBef>
              <a:buFontTx/>
              <a:buNone/>
            </a:pPr>
            <a:r>
              <a:rPr lang="fr-FR" altLang="fr-FR" sz="1300" dirty="0">
                <a:latin typeface="Arial" panose="020B0604020202020204" pitchFamily="34" charset="0"/>
              </a:rPr>
              <a:t>Il décide alors de mettre en chantier une </a:t>
            </a:r>
            <a:r>
              <a:rPr lang="fr-FR" altLang="fr-FR" sz="1300" dirty="0">
                <a:latin typeface="Arial" panose="020B0604020202020204" pitchFamily="34" charset="0"/>
                <a:hlinkClick r:id="rId17" tooltip="Réforme agraire"/>
              </a:rPr>
              <a:t>réforme agraire</a:t>
            </a:r>
            <a:r>
              <a:rPr lang="fr-FR" altLang="fr-FR" sz="1300" dirty="0">
                <a:latin typeface="Arial" panose="020B0604020202020204" pitchFamily="34" charset="0"/>
              </a:rPr>
              <a:t> qui aboutira à l'expropriation des 4000 fermiers blancs lesquels assuraient 80 % du revenu national, </a:t>
            </a:r>
            <a:r>
              <a:rPr lang="fr-FR" altLang="fr-FR" sz="1300" dirty="0">
                <a:solidFill>
                  <a:srgbClr val="FF0000"/>
                </a:solidFill>
                <a:latin typeface="Arial" panose="020B0604020202020204" pitchFamily="34" charset="0"/>
              </a:rPr>
              <a:t>ce qui aura pour conséquence pour l'ancien grenier à maïs de l'Afrique une grave crise alimentaire</a:t>
            </a:r>
            <a:r>
              <a:rPr lang="fr-FR" altLang="fr-FR" sz="1300" dirty="0">
                <a:latin typeface="Arial" panose="020B0604020202020204" pitchFamily="34" charset="0"/>
              </a:rPr>
              <a:t>. C'est </a:t>
            </a:r>
            <a:r>
              <a:rPr lang="fr-FR" altLang="fr-FR" sz="1300" dirty="0">
                <a:solidFill>
                  <a:srgbClr val="FF0000"/>
                </a:solidFill>
                <a:latin typeface="Arial" panose="020B0604020202020204" pitchFamily="34" charset="0"/>
              </a:rPr>
              <a:t>par la violence que le processus se met en route </a:t>
            </a:r>
            <a:r>
              <a:rPr lang="fr-FR" altLang="fr-FR" sz="1300" dirty="0">
                <a:latin typeface="Arial" panose="020B0604020202020204" pitchFamily="34" charset="0"/>
              </a:rPr>
              <a:t>au début des années 2000 alors qu'un fort mouvement de mécontentement, dû au ralentissement économique et à la corruption ostentatoire des gouvernants, se propage dans le pays.</a:t>
            </a:r>
          </a:p>
          <a:p>
            <a:pPr algn="just" eaLnBrk="1" hangingPunct="1">
              <a:spcBef>
                <a:spcPct val="0"/>
              </a:spcBef>
              <a:buFontTx/>
              <a:buNone/>
            </a:pPr>
            <a:r>
              <a:rPr lang="fr-FR" altLang="fr-FR" sz="1300" dirty="0">
                <a:latin typeface="Arial" panose="020B0604020202020204" pitchFamily="34" charset="0"/>
              </a:rPr>
              <a:t>Robert Mugabe est personnellement mis en cause en 2001 par le </a:t>
            </a:r>
            <a:r>
              <a:rPr lang="fr-FR" altLang="fr-FR" sz="1300" dirty="0">
                <a:latin typeface="Arial" panose="020B0604020202020204" pitchFamily="34" charset="0"/>
                <a:hlinkClick r:id="rId18" tooltip="Parlement européen"/>
              </a:rPr>
              <a:t>Parlement européen</a:t>
            </a:r>
            <a:r>
              <a:rPr lang="fr-FR" altLang="fr-FR" sz="1300" dirty="0">
                <a:latin typeface="Arial" panose="020B0604020202020204" pitchFamily="34" charset="0"/>
              </a:rPr>
              <a:t> pour sa responsabilité dans le chaos que connaît le pays et les « atteintes massives » aux </a:t>
            </a:r>
            <a:r>
              <a:rPr lang="fr-FR" altLang="fr-FR" sz="1300" dirty="0">
                <a:latin typeface="Arial" panose="020B0604020202020204" pitchFamily="34" charset="0"/>
                <a:hlinkClick r:id="rId19" tooltip="Droits de l'homme"/>
              </a:rPr>
              <a:t>droits de l'homme</a:t>
            </a:r>
            <a:r>
              <a:rPr lang="fr-FR" altLang="fr-FR" sz="1300" dirty="0">
                <a:latin typeface="Arial" panose="020B0604020202020204" pitchFamily="34" charset="0"/>
              </a:rPr>
              <a:t>, à la </a:t>
            </a:r>
            <a:r>
              <a:rPr lang="fr-FR" altLang="fr-FR" sz="1300" dirty="0">
                <a:latin typeface="Arial" panose="020B0604020202020204" pitchFamily="34" charset="0"/>
                <a:hlinkClick r:id="rId20" tooltip="Liberté d'opinion"/>
              </a:rPr>
              <a:t>liberté d'opinion</a:t>
            </a:r>
            <a:r>
              <a:rPr lang="fr-FR" altLang="fr-FR" sz="1300" dirty="0">
                <a:latin typeface="Arial" panose="020B0604020202020204" pitchFamily="34" charset="0"/>
              </a:rPr>
              <a:t> et à la </a:t>
            </a:r>
            <a:r>
              <a:rPr lang="fr-FR" altLang="fr-FR" sz="1300" dirty="0">
                <a:latin typeface="Arial" panose="020B0604020202020204" pitchFamily="34" charset="0"/>
                <a:hlinkClick r:id="rId21" tooltip="Liberté de la presse"/>
              </a:rPr>
              <a:t>liberté de la presse</a:t>
            </a:r>
            <a:r>
              <a:rPr lang="fr-FR" altLang="fr-FR" sz="1300" dirty="0">
                <a:latin typeface="Arial" panose="020B0604020202020204" pitchFamily="34" charset="0"/>
              </a:rPr>
              <a:t>. Dans sa résolution, le parlement pointe le « climat de peur et de désespoir » que ressent l'ensemble de la population, conséquence directe des interventions de Robert Mugabe</a:t>
            </a:r>
            <a:r>
              <a:rPr lang="fr-FR" altLang="fr-FR" sz="1300" baseline="30000" dirty="0">
                <a:latin typeface="Arial" panose="020B0604020202020204" pitchFamily="34" charset="0"/>
                <a:hlinkClick r:id="rId14"/>
              </a:rPr>
              <a:t>10</a:t>
            </a:r>
            <a:r>
              <a:rPr lang="fr-FR" altLang="fr-FR" sz="1300" dirty="0">
                <a:latin typeface="Arial" panose="020B0604020202020204" pitchFamily="34" charset="0"/>
              </a:rPr>
              <a:t>. Il est en particulier régulièrement accusé de nourrir les hostilités envers les fermiers blancs du Zimbabwe et de les rendre responsables de l'échec de sa réforme agraire pour sauver son pouvoir</a:t>
            </a:r>
            <a:r>
              <a:rPr lang="fr-FR" altLang="fr-FR" sz="1300" baseline="30000" dirty="0">
                <a:latin typeface="Arial" panose="020B0604020202020204" pitchFamily="34" charset="0"/>
                <a:hlinkClick r:id="rId14"/>
              </a:rPr>
              <a:t>11</a:t>
            </a:r>
            <a:r>
              <a:rPr lang="fr-FR" altLang="fr-FR" sz="1300" dirty="0">
                <a:latin typeface="Arial" panose="020B0604020202020204" pitchFamily="34" charset="0"/>
              </a:rPr>
              <a:t>. Mugabe s'en prend continuellement aux Blancs et aux Occidentaux, plus particulièrement à </a:t>
            </a:r>
            <a:r>
              <a:rPr lang="fr-FR" altLang="fr-FR" sz="1300" dirty="0">
                <a:latin typeface="Arial" panose="020B0604020202020204" pitchFamily="34" charset="0"/>
                <a:hlinkClick r:id="rId22" tooltip="Tony Blair"/>
              </a:rPr>
              <a:t>Tony Blair</a:t>
            </a:r>
            <a:r>
              <a:rPr lang="fr-FR" altLang="fr-FR" sz="1300" dirty="0">
                <a:latin typeface="Arial" panose="020B0604020202020204" pitchFamily="34" charset="0"/>
              </a:rPr>
              <a:t> qu'il accuse de </a:t>
            </a:r>
            <a:r>
              <a:rPr lang="fr-FR" altLang="fr-FR" sz="1300" dirty="0">
                <a:latin typeface="Arial" panose="020B0604020202020204" pitchFamily="34" charset="0"/>
                <a:hlinkClick r:id="rId23" tooltip="Néo-colonialisme"/>
              </a:rPr>
              <a:t>néo-colonialisme</a:t>
            </a:r>
            <a:r>
              <a:rPr lang="fr-FR" altLang="fr-FR" sz="1300" dirty="0">
                <a:latin typeface="Arial" panose="020B0604020202020204" pitchFamily="34" charset="0"/>
              </a:rPr>
              <a:t>. Dès </a:t>
            </a:r>
            <a:r>
              <a:rPr lang="fr-FR" altLang="fr-FR" sz="1300" dirty="0">
                <a:latin typeface="Arial" panose="020B0604020202020204" pitchFamily="34" charset="0"/>
                <a:hlinkClick r:id="rId24" tooltip="1982"/>
              </a:rPr>
              <a:t>1982</a:t>
            </a:r>
            <a:r>
              <a:rPr lang="fr-FR" altLang="fr-FR" sz="1300" dirty="0">
                <a:latin typeface="Arial" panose="020B0604020202020204" pitchFamily="34" charset="0"/>
              </a:rPr>
              <a:t>, Robert Mugabe reconnaît que son régime a recours à la </a:t>
            </a:r>
            <a:r>
              <a:rPr lang="fr-FR" altLang="fr-FR" sz="1300" u="sng" dirty="0">
                <a:latin typeface="Arial" panose="020B0604020202020204" pitchFamily="34" charset="0"/>
                <a:hlinkClick r:id="rId25" tooltip="Torture"/>
              </a:rPr>
              <a:t>torture</a:t>
            </a:r>
            <a:r>
              <a:rPr lang="fr-FR" altLang="fr-FR" sz="1300" baseline="30000" dirty="0">
                <a:latin typeface="Arial" panose="020B0604020202020204" pitchFamily="34" charset="0"/>
                <a:hlinkClick r:id="rId14"/>
              </a:rPr>
              <a:t>6</a:t>
            </a:r>
            <a:r>
              <a:rPr lang="fr-FR" altLang="fr-FR" sz="1300" dirty="0">
                <a:latin typeface="Arial" panose="020B0604020202020204" pitchFamily="34" charset="0"/>
              </a:rPr>
              <a:t>. En 2008 et 2012, Il a appelé à « castrer les homosexuels »</a:t>
            </a:r>
            <a:r>
              <a:rPr lang="fr-FR" altLang="fr-FR" sz="1300" baseline="30000" dirty="0">
                <a:latin typeface="Arial" panose="020B0604020202020204" pitchFamily="34" charset="0"/>
                <a:hlinkClick r:id="rId14"/>
              </a:rPr>
              <a:t>21</a:t>
            </a:r>
            <a:r>
              <a:rPr lang="fr-FR" altLang="fr-FR" sz="1300" dirty="0">
                <a:latin typeface="Arial" panose="020B0604020202020204" pitchFamily="34" charset="0"/>
              </a:rPr>
              <a:t>, ou à les décapiter </a:t>
            </a:r>
            <a:r>
              <a:rPr lang="fr-FR" altLang="fr-FR" sz="1300" baseline="30000" dirty="0">
                <a:latin typeface="Arial" panose="020B0604020202020204" pitchFamily="34" charset="0"/>
                <a:hlinkClick r:id="rId14"/>
              </a:rPr>
              <a:t>22</a:t>
            </a:r>
            <a:r>
              <a:rPr lang="fr-FR" altLang="fr-FR" sz="1300" dirty="0">
                <a:latin typeface="Arial" panose="020B0604020202020204" pitchFamily="34" charset="0"/>
              </a:rPr>
              <a:t>.</a:t>
            </a:r>
          </a:p>
          <a:p>
            <a:pPr algn="just" eaLnBrk="1" hangingPunct="1">
              <a:spcBef>
                <a:spcPct val="0"/>
              </a:spcBef>
              <a:buFontTx/>
              <a:buNone/>
            </a:pPr>
            <a:r>
              <a:rPr lang="fr-FR" altLang="fr-FR" sz="1300" dirty="0">
                <a:latin typeface="Arial" panose="020B0604020202020204" pitchFamily="34" charset="0"/>
              </a:rPr>
              <a:t>En mars 2003, il déclare « </a:t>
            </a:r>
            <a:r>
              <a:rPr lang="fr-FR" altLang="fr-FR" sz="1300" i="1" dirty="0">
                <a:latin typeface="Arial" panose="020B0604020202020204" pitchFamily="34" charset="0"/>
              </a:rPr>
              <a:t>Hitler avait un seul objectif : la justice pour son peuple, la souveraineté pour son peuple, la reconnaissance de l'indépendance de son peuple et ses droits sur ses ressources. Si cela c'est Hitler, laissez-moi être le décuple de Hitler</a:t>
            </a:r>
            <a:r>
              <a:rPr lang="fr-FR" altLang="fr-FR" sz="1300" dirty="0">
                <a:latin typeface="Arial" panose="020B0604020202020204" pitchFamily="34" charset="0"/>
              </a:rPr>
              <a:t> »</a:t>
            </a:r>
            <a:r>
              <a:rPr lang="fr-FR" altLang="fr-FR" sz="1300" baseline="30000" dirty="0">
                <a:latin typeface="Arial" panose="020B0604020202020204" pitchFamily="34" charset="0"/>
                <a:hlinkClick r:id="rId14"/>
              </a:rPr>
              <a:t>53</a:t>
            </a:r>
            <a:r>
              <a:rPr lang="fr-FR" altLang="fr-FR" sz="1300" dirty="0">
                <a:latin typeface="Arial" panose="020B0604020202020204" pitchFamily="34" charset="0"/>
              </a:rPr>
              <a:t>. Source : </a:t>
            </a:r>
            <a:r>
              <a:rPr lang="fr-FR" altLang="fr-FR" sz="1300" dirty="0">
                <a:latin typeface="Arial" panose="020B0604020202020204" pitchFamily="34" charset="0"/>
                <a:hlinkClick r:id="rId14"/>
              </a:rPr>
              <a:t>http://fr.wikipedia.org/wiki/Robert_Mugabe</a:t>
            </a:r>
            <a:r>
              <a:rPr lang="fr-FR" altLang="fr-FR" sz="1300" dirty="0">
                <a:latin typeface="Arial" panose="020B0604020202020204" pitchFamily="34" charset="0"/>
              </a:rPr>
              <a:t>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7027"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2DF0274-AA1B-4A26-B7EB-B7DF2BAE0F25}" type="slidenum">
              <a:rPr lang="fr-FR" altLang="fr-FR" sz="1200">
                <a:solidFill>
                  <a:srgbClr val="898989"/>
                </a:solidFill>
              </a:rPr>
              <a:pPr algn="r" eaLnBrk="1" hangingPunct="1">
                <a:spcBef>
                  <a:spcPct val="0"/>
                </a:spcBef>
                <a:buFontTx/>
                <a:buNone/>
              </a:pPr>
              <a:t>310</a:t>
            </a:fld>
            <a:endParaRPr lang="fr-FR" altLang="fr-FR" sz="1200">
              <a:solidFill>
                <a:srgbClr val="898989"/>
              </a:solidFill>
            </a:endParaRPr>
          </a:p>
        </p:txBody>
      </p:sp>
      <p:sp>
        <p:nvSpPr>
          <p:cNvPr id="257028"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7029" name="Rectangle 8"/>
          <p:cNvSpPr>
            <a:spLocks noChangeArrowheads="1"/>
          </p:cNvSpPr>
          <p:nvPr/>
        </p:nvSpPr>
        <p:spPr bwMode="auto">
          <a:xfrm>
            <a:off x="1" y="1101208"/>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graphicFrame>
        <p:nvGraphicFramePr>
          <p:cNvPr id="7" name="Tableau 6"/>
          <p:cNvGraphicFramePr>
            <a:graphicFrameLocks noGrp="1"/>
          </p:cNvGraphicFramePr>
          <p:nvPr/>
        </p:nvGraphicFramePr>
        <p:xfrm>
          <a:off x="2916238" y="1196976"/>
          <a:ext cx="6076950" cy="5299075"/>
        </p:xfrm>
        <a:graphic>
          <a:graphicData uri="http://schemas.openxmlformats.org/drawingml/2006/table">
            <a:tbl>
              <a:tblPr/>
              <a:tblGrid>
                <a:gridCol w="2317750">
                  <a:extLst>
                    <a:ext uri="{9D8B030D-6E8A-4147-A177-3AD203B41FA5}">
                      <a16:colId xmlns:a16="http://schemas.microsoft.com/office/drawing/2014/main" val="20000"/>
                    </a:ext>
                  </a:extLst>
                </a:gridCol>
                <a:gridCol w="1347787">
                  <a:extLst>
                    <a:ext uri="{9D8B030D-6E8A-4147-A177-3AD203B41FA5}">
                      <a16:colId xmlns:a16="http://schemas.microsoft.com/office/drawing/2014/main" val="20001"/>
                    </a:ext>
                  </a:extLst>
                </a:gridCol>
                <a:gridCol w="577850">
                  <a:extLst>
                    <a:ext uri="{9D8B030D-6E8A-4147-A177-3AD203B41FA5}">
                      <a16:colId xmlns:a16="http://schemas.microsoft.com/office/drawing/2014/main" val="20002"/>
                    </a:ext>
                  </a:extLst>
                </a:gridCol>
                <a:gridCol w="1058863">
                  <a:extLst>
                    <a:ext uri="{9D8B030D-6E8A-4147-A177-3AD203B41FA5}">
                      <a16:colId xmlns:a16="http://schemas.microsoft.com/office/drawing/2014/main" val="20003"/>
                    </a:ext>
                  </a:extLst>
                </a:gridCol>
                <a:gridCol w="774700">
                  <a:extLst>
                    <a:ext uri="{9D8B030D-6E8A-4147-A177-3AD203B41FA5}">
                      <a16:colId xmlns:a16="http://schemas.microsoft.com/office/drawing/2014/main" val="20004"/>
                    </a:ext>
                  </a:extLst>
                </a:gridCol>
              </a:tblGrid>
              <a:tr h="21592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Jurisdiction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COUNTRY CODE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OECD</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FSF-IMF 2000</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TJN 2005</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Andorra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AD</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Anguilla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AI</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Antigua &amp;  Barbuda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AG</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Aruba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AW</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Australia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Austria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Bahamas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BS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Bahrain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BH</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Barbados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BB</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818181"/>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Belgium</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BE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Belize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BZ</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Bermuda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BM</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British Virgin Islands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VG</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Canada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CA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Cayman Islands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KY</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Cook Islands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CK</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Costa Rica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CR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Cyprus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CY</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Dominica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DM</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Dubai</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AE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Finland (Åland)</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FI</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France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FR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Germany (Frankfurt)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DE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3"/>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Gibraltar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GI</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4"/>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Greece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GR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Grenada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GD</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6"/>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Guernsey, Sark &amp; Alderney</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GG</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7"/>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Hong</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Kong</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HK</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8"/>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Hungary</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HU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41631" marR="416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9"/>
                  </a:ext>
                </a:extLst>
              </a:tr>
            </a:tbl>
          </a:graphicData>
        </a:graphic>
      </p:graphicFrame>
      <p:sp>
        <p:nvSpPr>
          <p:cNvPr id="257218" name="ZoneTexte 9"/>
          <p:cNvSpPr txBox="1">
            <a:spLocks noChangeArrowheads="1"/>
          </p:cNvSpPr>
          <p:nvPr/>
        </p:nvSpPr>
        <p:spPr bwMode="auto">
          <a:xfrm>
            <a:off x="179390" y="1341438"/>
            <a:ext cx="2592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b="1">
                <a:latin typeface="Arial" panose="020B0604020202020204" pitchFamily="34" charset="0"/>
              </a:rPr>
              <a:t>Tableau de la liste des paradis fiscaux et des principales places financières offshore </a:t>
            </a:r>
            <a:r>
              <a:rPr lang="fr-FR" altLang="fr-FR" sz="1200" b="1">
                <a:latin typeface="Arial" panose="020B0604020202020204" pitchFamily="34" charset="0"/>
                <a:sym typeface="Symbol" panose="05050102010706020507" pitchFamily="18" charset="2"/>
              </a:rPr>
              <a:t></a:t>
            </a:r>
            <a:endParaRPr lang="fr-FR" altLang="fr-FR" sz="1200" b="1">
              <a:latin typeface="Arial" panose="020B0604020202020204" pitchFamily="34" charset="0"/>
            </a:endParaRPr>
          </a:p>
          <a:p>
            <a:pPr algn="just" eaLnBrk="1" hangingPunct="1">
              <a:spcBef>
                <a:spcPct val="0"/>
              </a:spcBef>
              <a:buFontTx/>
              <a:buNone/>
            </a:pPr>
            <a:r>
              <a:rPr lang="fr-FR" altLang="fr-FR" sz="1200">
                <a:latin typeface="Arial" panose="020B0604020202020204" pitchFamily="34" charset="0"/>
              </a:rPr>
              <a:t>Source : </a:t>
            </a:r>
            <a:r>
              <a:rPr lang="en-US" altLang="fr-FR" sz="1200" i="1">
                <a:latin typeface="Arial" panose="020B0604020202020204" pitchFamily="34" charset="0"/>
                <a:ea typeface="Calibri" panose="020F0502020204030204" pitchFamily="34" charset="0"/>
                <a:cs typeface="Times New Roman" panose="02020603050405020304" pitchFamily="18" charset="0"/>
              </a:rPr>
              <a:t>IDENTIFYING TAX HAVENS AND OFFSHORE FINANCE CENTRES, </a:t>
            </a:r>
            <a:r>
              <a:rPr lang="fr-FR" altLang="fr-FR" sz="1200">
                <a:latin typeface="Arial" panose="020B0604020202020204" pitchFamily="34" charset="0"/>
              </a:rPr>
              <a:t>TJN, 2007.</a:t>
            </a:r>
          </a:p>
        </p:txBody>
      </p:sp>
      <p:pic>
        <p:nvPicPr>
          <p:cNvPr id="257219" name="Image 9" descr="imagesParadisF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924174"/>
            <a:ext cx="2520950" cy="217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220" name="Image 10" descr="blanchimen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5" y="5445126"/>
            <a:ext cx="168433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8051"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5B5FC5E-904F-4FB3-8D6A-9FC574C59A9B}" type="slidenum">
              <a:rPr lang="fr-FR" altLang="fr-FR" sz="1200">
                <a:solidFill>
                  <a:srgbClr val="898989"/>
                </a:solidFill>
              </a:rPr>
              <a:pPr algn="r" eaLnBrk="1" hangingPunct="1">
                <a:spcBef>
                  <a:spcPct val="0"/>
                </a:spcBef>
                <a:buFontTx/>
                <a:buNone/>
              </a:pPr>
              <a:t>311</a:t>
            </a:fld>
            <a:endParaRPr lang="fr-FR" altLang="fr-FR" sz="1200">
              <a:solidFill>
                <a:srgbClr val="898989"/>
              </a:solidFill>
            </a:endParaRPr>
          </a:p>
        </p:txBody>
      </p:sp>
      <p:sp>
        <p:nvSpPr>
          <p:cNvPr id="258052"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8053" name="Rectangle 8"/>
          <p:cNvSpPr>
            <a:spLocks noChangeArrowheads="1"/>
          </p:cNvSpPr>
          <p:nvPr/>
        </p:nvSpPr>
        <p:spPr bwMode="auto">
          <a:xfrm>
            <a:off x="1" y="1028184"/>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graphicFrame>
        <p:nvGraphicFramePr>
          <p:cNvPr id="7" name="Tableau 6"/>
          <p:cNvGraphicFramePr>
            <a:graphicFrameLocks noGrp="1"/>
          </p:cNvGraphicFramePr>
          <p:nvPr/>
        </p:nvGraphicFramePr>
        <p:xfrm>
          <a:off x="4427538" y="908050"/>
          <a:ext cx="4572000" cy="5608639"/>
        </p:xfrm>
        <a:graphic>
          <a:graphicData uri="http://schemas.openxmlformats.org/drawingml/2006/table">
            <a:tbl>
              <a:tblPr/>
              <a:tblGrid>
                <a:gridCol w="1684337">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517525">
                  <a:extLst>
                    <a:ext uri="{9D8B030D-6E8A-4147-A177-3AD203B41FA5}">
                      <a16:colId xmlns:a16="http://schemas.microsoft.com/office/drawing/2014/main" val="20002"/>
                    </a:ext>
                  </a:extLst>
                </a:gridCol>
                <a:gridCol w="741363">
                  <a:extLst>
                    <a:ext uri="{9D8B030D-6E8A-4147-A177-3AD203B41FA5}">
                      <a16:colId xmlns:a16="http://schemas.microsoft.com/office/drawing/2014/main" val="20003"/>
                    </a:ext>
                  </a:extLst>
                </a:gridCol>
                <a:gridCol w="593725">
                  <a:extLst>
                    <a:ext uri="{9D8B030D-6E8A-4147-A177-3AD203B41FA5}">
                      <a16:colId xmlns:a16="http://schemas.microsoft.com/office/drawing/2014/main" val="20004"/>
                    </a:ext>
                  </a:extLst>
                </a:gridCol>
              </a:tblGrid>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Arial" pitchFamily="34" charset="0"/>
                          <a:cs typeface="Arial" pitchFamily="34" charset="0"/>
                        </a:rPr>
                        <a:t>Juridiction</a:t>
                      </a: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pitchFamily="34" charset="0"/>
                          <a:cs typeface="Arial" pitchFamily="34" charset="0"/>
                        </a:rPr>
                        <a:t>Code du pays</a:t>
                      </a: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pitchFamily="34" charset="0"/>
                          <a:cs typeface="Arial" pitchFamily="34" charset="0"/>
                        </a:rPr>
                        <a:t>OCDE</a:t>
                      </a: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FSF-IMF </a:t>
                      </a: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pitchFamily="34" charset="0"/>
                          <a:cs typeface="Arial" pitchFamily="34" charset="0"/>
                        </a:rPr>
                        <a:t>TJN</a:t>
                      </a: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Iceland</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IS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Ireland</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IE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Isle of Man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IM</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Israel (Tel Aviv)</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IL</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083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Italy (Campione d'Italia &amp; Trieste)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IT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Jersey</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JE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Korea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KR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Latvia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LV</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Lebanon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LB</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Liberia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LR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Liechtenstein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LI</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Luxembourg</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LU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Macao</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MO</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Malaysia (Labuan)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MY</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Maldives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MV</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818181"/>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Malta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MT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Marshall Islands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MH</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Mauritius (ïle Maurice).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MU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Monaco</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MC</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Montserrat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MS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Nauru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NR</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Netherlands (Pays-bas)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NL</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Netherlands Antilles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AN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3"/>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Niue</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NU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4"/>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Northern Mariana Islands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MP</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Palau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6"/>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Panama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PA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7"/>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Portugal (Madeira)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pitchFamily="34" charset="0"/>
                          <a:cs typeface="Arial" pitchFamily="34" charset="0"/>
                        </a:rPr>
                        <a:t>PT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cs typeface="Arial" pitchFamily="34" charset="0"/>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8"/>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Russia (Ingushetia)</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RU</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TimesNewRomanPSMT"/>
                        <a:cs typeface="TimesNewRomanPSMT"/>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9"/>
                  </a:ext>
                </a:extLst>
              </a:tr>
              <a:tr h="18694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cs typeface="Arial" pitchFamily="34" charset="0"/>
                        </a:rPr>
                        <a:t>Saint Kitts &amp; Nevis</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cs typeface="Arial" pitchFamily="34" charset="0"/>
                        </a:rPr>
                        <a:t>KN</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TimesNewRomanPSMT"/>
                          <a:cs typeface="TimesNewRomanPSMT"/>
                        </a:rPr>
                        <a:t>■</a:t>
                      </a:r>
                      <a:endParaRPr kumimoji="0" lang="fr-FR" sz="1100" b="0" i="0" u="none" strike="noStrike" cap="none" normalizeH="0" baseline="0">
                        <a:ln>
                          <a:noFill/>
                        </a:ln>
                        <a:solidFill>
                          <a:schemeClr val="tx1"/>
                        </a:solidFill>
                        <a:effectLst/>
                        <a:latin typeface="Arial" pitchFamily="34" charset="0"/>
                        <a:cs typeface="Arial" pitchFamily="34" charset="0"/>
                      </a:endParaRPr>
                    </a:p>
                  </a:txBody>
                  <a:tcPr marL="52658" marR="5265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30"/>
                  </a:ext>
                </a:extLst>
              </a:tr>
            </a:tbl>
          </a:graphicData>
        </a:graphic>
      </p:graphicFrame>
      <p:sp>
        <p:nvSpPr>
          <p:cNvPr id="258248" name="Rectangle 1"/>
          <p:cNvSpPr>
            <a:spLocks noChangeArrowheads="1"/>
          </p:cNvSpPr>
          <p:nvPr/>
        </p:nvSpPr>
        <p:spPr bwMode="auto">
          <a:xfrm>
            <a:off x="107950" y="1412755"/>
            <a:ext cx="424815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a:latin typeface="Arial" panose="020B0604020202020204" pitchFamily="34" charset="0"/>
              </a:rPr>
              <a:t>Tableau de la liste des paradis fiscaux et des principales places financières offshore (suite) </a:t>
            </a:r>
            <a:r>
              <a:rPr lang="fr-FR" altLang="fr-FR" sz="1400" b="1">
                <a:latin typeface="Arial" panose="020B0604020202020204" pitchFamily="34" charset="0"/>
                <a:sym typeface="Symbol" panose="05050102010706020507" pitchFamily="18" charset="2"/>
              </a:rPr>
              <a:t></a:t>
            </a:r>
            <a:endParaRPr lang="fr-FR" altLang="fr-FR" sz="1400" b="1">
              <a:latin typeface="Arial" panose="020B0604020202020204" pitchFamily="34" charset="0"/>
            </a:endParaRPr>
          </a:p>
          <a:p>
            <a:pPr>
              <a:spcBef>
                <a:spcPct val="0"/>
              </a:spcBef>
              <a:buFontTx/>
              <a:buNone/>
            </a:pPr>
            <a:r>
              <a:rPr lang="en-US" altLang="fr-FR" sz="1400">
                <a:latin typeface="Arial" panose="020B0604020202020204" pitchFamily="34" charset="0"/>
                <a:ea typeface="Calibri" panose="020F0502020204030204" pitchFamily="34" charset="0"/>
                <a:cs typeface="Times New Roman" panose="02020603050405020304" pitchFamily="18" charset="0"/>
              </a:rPr>
              <a:t>Source : </a:t>
            </a:r>
            <a:r>
              <a:rPr lang="en-US" altLang="fr-FR" sz="1400" i="1">
                <a:latin typeface="Arial" panose="020B0604020202020204" pitchFamily="34" charset="0"/>
                <a:ea typeface="Calibri" panose="020F0502020204030204" pitchFamily="34" charset="0"/>
                <a:cs typeface="Times New Roman" panose="02020603050405020304" pitchFamily="18" charset="0"/>
              </a:rPr>
              <a:t>IDENTIFYING TAX HAVENS AND OFFSHORE FINANCE CENTRES, </a:t>
            </a:r>
            <a:r>
              <a:rPr lang="en-US" altLang="fr-FR" sz="1400">
                <a:latin typeface="Arial" panose="020B0604020202020204" pitchFamily="34" charset="0"/>
                <a:ea typeface="Calibri" panose="020F0502020204030204" pitchFamily="34" charset="0"/>
                <a:cs typeface="Times New Roman" panose="02020603050405020304" pitchFamily="18" charset="0"/>
              </a:rPr>
              <a:t>TJN, 2007, </a:t>
            </a:r>
            <a:r>
              <a:rPr lang="en-US" altLang="fr-FR" sz="1400">
                <a:latin typeface="Arial" panose="020B0604020202020204" pitchFamily="34" charset="0"/>
                <a:ea typeface="Calibri" panose="020F0502020204030204" pitchFamily="34" charset="0"/>
                <a:cs typeface="Times New Roman" panose="02020603050405020304" pitchFamily="18" charset="0"/>
                <a:hlinkClick r:id="rId2"/>
              </a:rPr>
              <a:t>www.taxjustice.net/cms/upload/pdf/Identifying_Tax_Havens_Jul_07.pdf</a:t>
            </a:r>
            <a:endParaRPr lang="en-US" altLang="fr-FR" sz="1400">
              <a:latin typeface="Arial" panose="020B0604020202020204" pitchFamily="34" charset="0"/>
              <a:ea typeface="Calibri" panose="020F0502020204030204" pitchFamily="34" charset="0"/>
              <a:cs typeface="Times New Roman" panose="02020603050405020304" pitchFamily="18" charset="0"/>
            </a:endParaRPr>
          </a:p>
        </p:txBody>
      </p:sp>
      <p:pic>
        <p:nvPicPr>
          <p:cNvPr id="258249" name="Image 9" descr="Paradis-Fiscaux-banques-france-g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1"/>
            <a:ext cx="43942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59075"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283EB7E-2B6A-4BC0-8215-1BE368B703B7}" type="slidenum">
              <a:rPr lang="fr-FR" altLang="fr-FR" sz="1200">
                <a:solidFill>
                  <a:srgbClr val="898989"/>
                </a:solidFill>
              </a:rPr>
              <a:pPr algn="r" eaLnBrk="1" hangingPunct="1">
                <a:spcBef>
                  <a:spcPct val="0"/>
                </a:spcBef>
                <a:buFontTx/>
                <a:buNone/>
              </a:pPr>
              <a:t>312</a:t>
            </a:fld>
            <a:endParaRPr lang="fr-FR" altLang="fr-FR" sz="1200">
              <a:solidFill>
                <a:srgbClr val="898989"/>
              </a:solidFill>
            </a:endParaRPr>
          </a:p>
        </p:txBody>
      </p:sp>
      <p:sp>
        <p:nvSpPr>
          <p:cNvPr id="259076"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sp>
        <p:nvSpPr>
          <p:cNvPr id="259077" name="Rectangle 1"/>
          <p:cNvSpPr>
            <a:spLocks noChangeArrowheads="1"/>
          </p:cNvSpPr>
          <p:nvPr/>
        </p:nvSpPr>
        <p:spPr bwMode="auto">
          <a:xfrm>
            <a:off x="250825" y="2636600"/>
            <a:ext cx="87137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a:latin typeface="Arial" panose="020B0604020202020204" pitchFamily="34" charset="0"/>
              </a:rPr>
              <a:t>Tableau de la liste des paradis fiscaux et des principales places financières offshore (suite et fin).</a:t>
            </a:r>
          </a:p>
          <a:p>
            <a:pPr>
              <a:spcBef>
                <a:spcPct val="0"/>
              </a:spcBef>
              <a:buFontTx/>
              <a:buNone/>
            </a:pPr>
            <a:r>
              <a:rPr lang="en-US" altLang="fr-FR" sz="1400">
                <a:latin typeface="Arial" panose="020B0604020202020204" pitchFamily="34" charset="0"/>
                <a:ea typeface="Calibri" panose="020F0502020204030204" pitchFamily="34" charset="0"/>
                <a:cs typeface="Times New Roman" panose="02020603050405020304" pitchFamily="18" charset="0"/>
              </a:rPr>
              <a:t>Source : </a:t>
            </a:r>
            <a:r>
              <a:rPr lang="en-US" altLang="fr-FR" sz="1400" i="1">
                <a:latin typeface="Arial" panose="020B0604020202020204" pitchFamily="34" charset="0"/>
                <a:ea typeface="Calibri" panose="020F0502020204030204" pitchFamily="34" charset="0"/>
                <a:cs typeface="Times New Roman" panose="02020603050405020304" pitchFamily="18" charset="0"/>
              </a:rPr>
              <a:t>IDENTIFYING TAX HAVENS AND OFFSHORE FINANCE CENTRES, </a:t>
            </a:r>
            <a:r>
              <a:rPr lang="en-US" altLang="fr-FR" sz="1400">
                <a:latin typeface="Arial" panose="020B0604020202020204" pitchFamily="34" charset="0"/>
                <a:ea typeface="Calibri" panose="020F0502020204030204" pitchFamily="34" charset="0"/>
                <a:cs typeface="Times New Roman" panose="02020603050405020304" pitchFamily="18" charset="0"/>
              </a:rPr>
              <a:t>TJN, 2007, </a:t>
            </a:r>
            <a:r>
              <a:rPr lang="en-US" altLang="fr-FR" sz="1400">
                <a:latin typeface="Arial" panose="020B0604020202020204" pitchFamily="34" charset="0"/>
                <a:ea typeface="Calibri" panose="020F0502020204030204" pitchFamily="34" charset="0"/>
                <a:cs typeface="Times New Roman" panose="02020603050405020304" pitchFamily="18" charset="0"/>
                <a:hlinkClick r:id="rId2"/>
              </a:rPr>
              <a:t>www.taxjustice.net/cms/upload/pdf/Identifying_Tax_Havens_Jul_07.pdf</a:t>
            </a:r>
            <a:endParaRPr lang="en-US" altLang="fr-FR" sz="1400">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eau 6"/>
          <p:cNvGraphicFramePr>
            <a:graphicFrameLocks noGrp="1"/>
          </p:cNvGraphicFramePr>
          <p:nvPr/>
        </p:nvGraphicFramePr>
        <p:xfrm>
          <a:off x="395288" y="1773237"/>
          <a:ext cx="8424862" cy="738187"/>
        </p:xfrm>
        <a:graphic>
          <a:graphicData uri="http://schemas.openxmlformats.org/drawingml/2006/table">
            <a:tbl>
              <a:tblPr/>
              <a:tblGrid>
                <a:gridCol w="358506">
                  <a:extLst>
                    <a:ext uri="{9D8B030D-6E8A-4147-A177-3AD203B41FA5}">
                      <a16:colId xmlns:a16="http://schemas.microsoft.com/office/drawing/2014/main" val="20000"/>
                    </a:ext>
                  </a:extLst>
                </a:gridCol>
                <a:gridCol w="8066356">
                  <a:extLst>
                    <a:ext uri="{9D8B030D-6E8A-4147-A177-3AD203B41FA5}">
                      <a16:colId xmlns:a16="http://schemas.microsoft.com/office/drawing/2014/main" val="20001"/>
                    </a:ext>
                  </a:extLst>
                </a:gridCol>
              </a:tblGrid>
              <a:tr h="234059">
                <a:tc>
                  <a:txBody>
                    <a:bodyPr/>
                    <a:lstStyle/>
                    <a:p>
                      <a:pPr>
                        <a:lnSpc>
                          <a:spcPct val="115000"/>
                        </a:lnSpc>
                        <a:spcAft>
                          <a:spcPts val="0"/>
                        </a:spcAft>
                      </a:pPr>
                      <a:r>
                        <a:rPr lang="fr-FR" sz="1100" dirty="0">
                          <a:latin typeface="Arial"/>
                          <a:ea typeface="Calibri"/>
                          <a:cs typeface="Times New Roman"/>
                        </a:rPr>
                        <a:t>■</a:t>
                      </a:r>
                      <a:endParaRPr lang="fr-FR" sz="1100" dirty="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Arial" pitchFamily="34" charset="0"/>
                          <a:ea typeface="Calibri"/>
                          <a:cs typeface="Arial" pitchFamily="34" charset="0"/>
                        </a:rPr>
                        <a:t>Paradis fiscaux (Tax Haven OECD/OCDE), TJN 2007 /Offshore Financial Centre FSF/IMF 2000</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068">
                <a:tc>
                  <a:txBody>
                    <a:bodyPr/>
                    <a:lstStyle/>
                    <a:p>
                      <a:pPr>
                        <a:lnSpc>
                          <a:spcPct val="115000"/>
                        </a:lnSpc>
                        <a:spcAft>
                          <a:spcPts val="0"/>
                        </a:spcAft>
                      </a:pPr>
                      <a:r>
                        <a:rPr lang="fr-FR" sz="1100">
                          <a:latin typeface="Arial"/>
                          <a:ea typeface="Calibri"/>
                          <a:cs typeface="Times New Roman"/>
                        </a:rPr>
                        <a:t>□</a:t>
                      </a:r>
                      <a:endParaRPr lang="fr-FR"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a:latin typeface="Arial" pitchFamily="34" charset="0"/>
                          <a:ea typeface="Calibri"/>
                          <a:cs typeface="Arial" pitchFamily="34" charset="0"/>
                        </a:rPr>
                        <a:t>Pays membres de l'OCDE avec un régime fiscal potentiellement préférentiel et dommageable, repérés par l'OCDE en 2000</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59">
                <a:tc>
                  <a:txBody>
                    <a:bodyPr/>
                    <a:lstStyle/>
                    <a:p>
                      <a:pPr>
                        <a:lnSpc>
                          <a:spcPct val="115000"/>
                        </a:lnSpc>
                        <a:spcAft>
                          <a:spcPts val="0"/>
                        </a:spcAft>
                      </a:pPr>
                      <a:r>
                        <a:rPr lang="fr-FR" sz="1100">
                          <a:latin typeface="Arial"/>
                          <a:ea typeface="Calibri"/>
                          <a:cs typeface="Times New Roman"/>
                        </a:rPr>
                        <a:t>■</a:t>
                      </a:r>
                      <a:endParaRPr lang="fr-FR" sz="1100">
                        <a:latin typeface="Calibri"/>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100" dirty="0">
                          <a:latin typeface="Arial" pitchFamily="34" charset="0"/>
                          <a:ea typeface="Calibri"/>
                          <a:cs typeface="Arial" pitchFamily="34" charset="0"/>
                        </a:rPr>
                        <a:t>Plus désormais considéré comme un paradis fiscal selon l'OCDE 2006</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59092" name="ZoneTexte 10"/>
          <p:cNvSpPr txBox="1">
            <a:spLocks noChangeArrowheads="1"/>
          </p:cNvSpPr>
          <p:nvPr/>
        </p:nvSpPr>
        <p:spPr bwMode="auto">
          <a:xfrm>
            <a:off x="539751" y="1341439"/>
            <a:ext cx="4498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Signification des carrés employés dans le tableau précédent </a:t>
            </a:r>
            <a:r>
              <a:rPr lang="fr-FR" altLang="fr-FR" sz="1200">
                <a:latin typeface="Arial" panose="020B0604020202020204" pitchFamily="34" charset="0"/>
                <a:sym typeface="Symbol" panose="05050102010706020507" pitchFamily="18" charset="2"/>
              </a:rPr>
              <a:t></a:t>
            </a:r>
            <a:r>
              <a:rPr lang="fr-FR" altLang="fr-FR" sz="1200">
                <a:latin typeface="Arial" panose="020B0604020202020204" pitchFamily="34" charset="0"/>
              </a:rPr>
              <a:t> :</a:t>
            </a:r>
          </a:p>
        </p:txBody>
      </p:sp>
      <p:pic>
        <p:nvPicPr>
          <p:cNvPr id="259093" name="Image 9" descr="paradis-fiscaux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57563"/>
            <a:ext cx="42481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94" name="Image 10" descr="rubon2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500439"/>
            <a:ext cx="2951162"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0099"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322EB0F-3BD5-4B9A-BDDB-F78EC801B3CD}" type="slidenum">
              <a:rPr lang="fr-FR" altLang="fr-FR" sz="1200">
                <a:solidFill>
                  <a:srgbClr val="898989"/>
                </a:solidFill>
              </a:rPr>
              <a:pPr algn="r" eaLnBrk="1" hangingPunct="1">
                <a:spcBef>
                  <a:spcPct val="0"/>
                </a:spcBef>
                <a:buFontTx/>
                <a:buNone/>
              </a:pPr>
              <a:t>313</a:t>
            </a:fld>
            <a:endParaRPr lang="fr-FR" altLang="fr-FR" sz="1200">
              <a:solidFill>
                <a:srgbClr val="898989"/>
              </a:solidFill>
            </a:endParaRPr>
          </a:p>
        </p:txBody>
      </p:sp>
      <p:sp>
        <p:nvSpPr>
          <p:cNvPr id="260100" name="Rectangle 4"/>
          <p:cNvSpPr>
            <a:spLocks noChangeArrowheads="1"/>
          </p:cNvSpPr>
          <p:nvPr/>
        </p:nvSpPr>
        <p:spPr bwMode="auto">
          <a:xfrm>
            <a:off x="179390" y="62071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a:t>
            </a:r>
            <a:r>
              <a:rPr lang="fr-FR" altLang="fr-FR" sz="1800">
                <a:latin typeface="Arial" panose="020B0604020202020204" pitchFamily="34" charset="0"/>
              </a:rPr>
              <a:t> (suite) :</a:t>
            </a:r>
          </a:p>
        </p:txBody>
      </p:sp>
      <p:sp>
        <p:nvSpPr>
          <p:cNvPr id="260101" name="Rectangle 8"/>
          <p:cNvSpPr>
            <a:spLocks noChangeArrowheads="1"/>
          </p:cNvSpPr>
          <p:nvPr/>
        </p:nvSpPr>
        <p:spPr bwMode="auto">
          <a:xfrm>
            <a:off x="179390" y="4437064"/>
            <a:ext cx="87852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latin typeface="Arial" panose="020B0604020202020204" pitchFamily="34" charset="0"/>
              </a:rPr>
              <a:t>L’argent issu du trafic de cocaïne colombienne est placé dans les banques des paradis fiscaux, d’où il sort « blanchi », et prêt à être réinjecté dans l’économie légale, notamment via les banques européennes, avant d’être viré vers des comptes de sociétés en Suisse et au Luxembourg. L'argent atterrit ensuite sur un compte à pseudonyme en Autriche. Et, pour finir, il est réinvesti en Colombie par des sociétés de droit européen contrôlées par les cartels.</a:t>
            </a:r>
          </a:p>
          <a:p>
            <a:pPr algn="just" eaLnBrk="1" hangingPunct="1">
              <a:spcBef>
                <a:spcPct val="0"/>
              </a:spcBef>
              <a:buFontTx/>
              <a:buNone/>
            </a:pPr>
            <a:r>
              <a:rPr lang="fr-FR" altLang="fr-FR" sz="1600">
                <a:latin typeface="Arial" panose="020B0604020202020204" pitchFamily="34" charset="0"/>
              </a:rPr>
              <a:t>Source : ARTE, émission « </a:t>
            </a:r>
            <a:r>
              <a:rPr lang="fr-FR" altLang="fr-FR" sz="1600" i="1">
                <a:latin typeface="Arial" panose="020B0604020202020204" pitchFamily="34" charset="0"/>
              </a:rPr>
              <a:t>Le dessous des cartes</a:t>
            </a:r>
            <a:r>
              <a:rPr lang="fr-FR" altLang="fr-FR" sz="1600">
                <a:latin typeface="Arial" panose="020B0604020202020204" pitchFamily="34" charset="0"/>
              </a:rPr>
              <a:t> », </a:t>
            </a:r>
            <a:r>
              <a:rPr lang="fr-FR" altLang="fr-FR" sz="1600" i="1">
                <a:latin typeface="Arial" panose="020B0604020202020204" pitchFamily="34" charset="0"/>
              </a:rPr>
              <a:t>Les Paradis fiscaux</a:t>
            </a:r>
            <a:r>
              <a:rPr lang="fr-FR" altLang="fr-FR" sz="1600">
                <a:latin typeface="Arial" panose="020B0604020202020204" pitchFamily="34" charset="0"/>
              </a:rPr>
              <a:t>, le 29 janvier 2010,</a:t>
            </a:r>
          </a:p>
          <a:p>
            <a:pPr algn="just" eaLnBrk="1" hangingPunct="1">
              <a:spcBef>
                <a:spcPct val="0"/>
              </a:spcBef>
              <a:buFontTx/>
              <a:buNone/>
            </a:pPr>
            <a:r>
              <a:rPr lang="fr-FR" altLang="fr-FR" sz="1400">
                <a:latin typeface="Arial" panose="020B0604020202020204" pitchFamily="34" charset="0"/>
                <a:hlinkClick r:id="rId2"/>
              </a:rPr>
              <a:t>http://www.arte.tv/fr/Comprendre-le-monde/le-dessous-des-cartes/392,CmC=396,view=maps.html</a:t>
            </a:r>
            <a:r>
              <a:rPr lang="fr-FR" altLang="fr-FR" sz="1400">
                <a:latin typeface="Arial" panose="020B0604020202020204" pitchFamily="34" charset="0"/>
              </a:rPr>
              <a:t> </a:t>
            </a:r>
          </a:p>
        </p:txBody>
      </p:sp>
      <p:sp>
        <p:nvSpPr>
          <p:cNvPr id="260102" name="Rectangle 10"/>
          <p:cNvSpPr>
            <a:spLocks noChangeArrowheads="1"/>
          </p:cNvSpPr>
          <p:nvPr/>
        </p:nvSpPr>
        <p:spPr bwMode="auto">
          <a:xfrm>
            <a:off x="1979613" y="4078288"/>
            <a:ext cx="4679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a:latin typeface="Arial" panose="020B0604020202020204" pitchFamily="34" charset="0"/>
              </a:rPr>
              <a:t>Le circuit de l’argent issu du trafic de cocaïne</a:t>
            </a:r>
          </a:p>
        </p:txBody>
      </p:sp>
      <p:pic>
        <p:nvPicPr>
          <p:cNvPr id="260103" name="Image 11" descr="traficCoca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196975"/>
            <a:ext cx="5792788" cy="284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1123"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3C27B25-6E3C-445C-96E7-FA0BF37D379C}" type="slidenum">
              <a:rPr lang="fr-FR" altLang="fr-FR" sz="1200">
                <a:solidFill>
                  <a:srgbClr val="898989"/>
                </a:solidFill>
              </a:rPr>
              <a:pPr algn="r" eaLnBrk="1" hangingPunct="1">
                <a:spcBef>
                  <a:spcPct val="0"/>
                </a:spcBef>
                <a:buFontTx/>
                <a:buNone/>
              </a:pPr>
              <a:t>314</a:t>
            </a:fld>
            <a:endParaRPr lang="fr-FR" altLang="fr-FR" sz="1200">
              <a:solidFill>
                <a:srgbClr val="898989"/>
              </a:solidFill>
            </a:endParaRPr>
          </a:p>
        </p:txBody>
      </p:sp>
      <p:sp>
        <p:nvSpPr>
          <p:cNvPr id="261124" name="Rectangle 4"/>
          <p:cNvSpPr>
            <a:spLocks noChangeArrowheads="1"/>
          </p:cNvSpPr>
          <p:nvPr/>
        </p:nvSpPr>
        <p:spPr bwMode="auto">
          <a:xfrm>
            <a:off x="179390" y="765175"/>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 </a:t>
            </a:r>
          </a:p>
        </p:txBody>
      </p:sp>
      <p:sp>
        <p:nvSpPr>
          <p:cNvPr id="261125" name="Rectangle 9"/>
          <p:cNvSpPr>
            <a:spLocks noChangeArrowheads="1"/>
          </p:cNvSpPr>
          <p:nvPr/>
        </p:nvSpPr>
        <p:spPr bwMode="auto">
          <a:xfrm>
            <a:off x="179388" y="1268413"/>
            <a:ext cx="8856662"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a:latin typeface="Arial" panose="020B0604020202020204" pitchFamily="34" charset="0"/>
              </a:rPr>
              <a:t>Le processus du blanchiment : </a:t>
            </a:r>
          </a:p>
          <a:p>
            <a:pPr eaLnBrk="1" hangingPunct="1">
              <a:spcBef>
                <a:spcPct val="0"/>
              </a:spcBef>
              <a:buFontTx/>
              <a:buNone/>
            </a:pPr>
            <a:r>
              <a:rPr lang="fr-FR" altLang="fr-FR" sz="1600">
                <a:latin typeface="Arial" panose="020B0604020202020204" pitchFamily="34" charset="0"/>
              </a:rPr>
              <a:t>Il se déroule en trois étapes: le placement, l’empilage et l’intégration :</a:t>
            </a:r>
          </a:p>
          <a:p>
            <a:pPr algn="just" eaLnBrk="1" hangingPunct="1">
              <a:spcBef>
                <a:spcPct val="0"/>
              </a:spcBef>
              <a:buFontTx/>
              <a:buNone/>
            </a:pPr>
            <a:r>
              <a:rPr lang="fr-FR" altLang="fr-FR" sz="1600" b="1">
                <a:latin typeface="Arial" panose="020B0604020202020204" pitchFamily="34" charset="0"/>
              </a:rPr>
              <a:t>-Le placement</a:t>
            </a:r>
            <a:r>
              <a:rPr lang="fr-FR" altLang="fr-FR" sz="1600">
                <a:latin typeface="Arial" panose="020B0604020202020204" pitchFamily="34" charset="0"/>
              </a:rPr>
              <a:t> (ou prélavage): l’opération consiste à placer les importantes sommes d’argent recueillies de manière illicite dans le maillon faible du dispositif: l’économie de détail (achat de devises auprès d’agent de change, casinos de jeu, maison de retraite), le transfert par petits porteurs et petites coupures (« schtroumpfage »).</a:t>
            </a:r>
          </a:p>
          <a:p>
            <a:pPr algn="just" eaLnBrk="1" hangingPunct="1">
              <a:spcBef>
                <a:spcPct val="0"/>
              </a:spcBef>
              <a:buFontTx/>
              <a:buNone/>
            </a:pPr>
            <a:r>
              <a:rPr lang="fr-FR" altLang="fr-FR" sz="1600" b="1">
                <a:latin typeface="Arial" panose="020B0604020202020204" pitchFamily="34" charset="0"/>
              </a:rPr>
              <a:t>-L’empilage</a:t>
            </a:r>
            <a:r>
              <a:rPr lang="fr-FR" altLang="fr-FR" sz="1600">
                <a:latin typeface="Arial" panose="020B0604020202020204" pitchFamily="34" charset="0"/>
              </a:rPr>
              <a:t> (ou lavage): l’opération consiste à gommer toute trace des origines criminelles de l’argent, en multipliant les transferts de compte à compte ou les transactions financières, notamment par le biais du « prêt apparent ». Ce procédé consiste à obtenir un prêt pour un investissement garanti par le montant du compte numéroté détenu dans la même banque par l’emprunteur. Le montant du prêt correspond à celui du dépôt et les intérêts à payer identiques à ceux perçus sur le compte numéroté.</a:t>
            </a:r>
          </a:p>
          <a:p>
            <a:pPr algn="just" eaLnBrk="1" hangingPunct="1">
              <a:spcBef>
                <a:spcPct val="0"/>
              </a:spcBef>
              <a:buFontTx/>
              <a:buNone/>
            </a:pPr>
            <a:r>
              <a:rPr lang="fr-FR" altLang="fr-FR" sz="1600" b="1">
                <a:latin typeface="Arial" panose="020B0604020202020204" pitchFamily="34" charset="0"/>
              </a:rPr>
              <a:t>-L’intégration</a:t>
            </a:r>
            <a:r>
              <a:rPr lang="fr-FR" altLang="fr-FR" sz="1600">
                <a:latin typeface="Arial" panose="020B0604020202020204" pitchFamily="34" charset="0"/>
              </a:rPr>
              <a:t> (ou recyclage), terme ultime, confère une apparence de légalité à des revenus d’origine criminelle, qui sont investis dans des circuits économiques officiels: immobilier, tourisme, finance. Ainsi le capital illicite part de New York par petits porteurs, fait d’abord une halte dans un des paradis fiscaux des micro-états de la région Pacifique-Caraibes, se transfère sur des grandes places financières asiatiques pour reprendre un début de respectabilité (Hongkong, Singapour) et termine dans les grandes places financières occidentales (Suisse, Luxembourg).</a:t>
            </a:r>
          </a:p>
          <a:p>
            <a:pPr eaLnBrk="1" hangingPunct="1">
              <a:spcBef>
                <a:spcPct val="0"/>
              </a:spcBef>
              <a:buFontTx/>
              <a:buNone/>
            </a:pPr>
            <a:r>
              <a:rPr lang="fr-FR" altLang="fr-FR" sz="1600">
                <a:latin typeface="Arial" panose="020B0604020202020204" pitchFamily="34" charset="0"/>
              </a:rPr>
              <a:t>Source : </a:t>
            </a:r>
            <a:r>
              <a:rPr lang="fr-FR" altLang="fr-FR" sz="1600" i="1">
                <a:latin typeface="Arial" panose="020B0604020202020204" pitchFamily="34" charset="0"/>
              </a:rPr>
              <a:t>Paradis Fiscaux, la face hideuse de la mondialisation</a:t>
            </a:r>
            <a:r>
              <a:rPr lang="fr-FR" altLang="fr-FR" sz="1600">
                <a:latin typeface="Arial" panose="020B0604020202020204" pitchFamily="34" charset="0"/>
              </a:rPr>
              <a:t>, René Naba, 01/06/2006, </a:t>
            </a:r>
            <a:r>
              <a:rPr lang="fr-FR" altLang="fr-FR" sz="1200">
                <a:latin typeface="Arial" panose="020B0604020202020204" pitchFamily="34" charset="0"/>
                <a:hlinkClick r:id="rId2"/>
              </a:rPr>
              <a:t>http://www.renenaba.com/?p=635</a:t>
            </a:r>
            <a:r>
              <a:rPr lang="fr-FR" altLang="fr-FR" sz="1200">
                <a:latin typeface="Arial" panose="020B0604020202020204" pitchFamily="34" charset="0"/>
              </a:rPr>
              <a:t> </a:t>
            </a:r>
          </a:p>
        </p:txBody>
      </p:sp>
      <p:pic>
        <p:nvPicPr>
          <p:cNvPr id="261126" name="Image 7" descr="blanchiment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390" y="549275"/>
            <a:ext cx="10810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2147"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664FDFA-9CA8-48CC-8137-FBAFA33B2CC7}" type="slidenum">
              <a:rPr lang="fr-FR" altLang="fr-FR" sz="1200">
                <a:solidFill>
                  <a:srgbClr val="898989"/>
                </a:solidFill>
              </a:rPr>
              <a:pPr algn="r" eaLnBrk="1" hangingPunct="1">
                <a:spcBef>
                  <a:spcPct val="0"/>
                </a:spcBef>
                <a:buFontTx/>
                <a:buNone/>
              </a:pPr>
              <a:t>315</a:t>
            </a:fld>
            <a:endParaRPr lang="fr-FR" altLang="fr-FR" sz="1200">
              <a:solidFill>
                <a:srgbClr val="898989"/>
              </a:solidFill>
            </a:endParaRPr>
          </a:p>
        </p:txBody>
      </p:sp>
      <p:sp>
        <p:nvSpPr>
          <p:cNvPr id="262148" name="Rectangle 4"/>
          <p:cNvSpPr>
            <a:spLocks noChangeArrowheads="1"/>
          </p:cNvSpPr>
          <p:nvPr/>
        </p:nvSpPr>
        <p:spPr bwMode="auto">
          <a:xfrm>
            <a:off x="179390" y="765175"/>
            <a:ext cx="496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a:t>
            </a:r>
          </a:p>
        </p:txBody>
      </p:sp>
      <p:pic>
        <p:nvPicPr>
          <p:cNvPr id="262149" name="Image 7" descr="Les-paradis-fiscaux_schem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7" y="1343026"/>
            <a:ext cx="6048375" cy="404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0" name="ZoneTexte 8"/>
          <p:cNvSpPr txBox="1">
            <a:spLocks noChangeArrowheads="1"/>
          </p:cNvSpPr>
          <p:nvPr/>
        </p:nvSpPr>
        <p:spPr bwMode="auto">
          <a:xfrm>
            <a:off x="19050" y="5529263"/>
            <a:ext cx="6319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sym typeface="Symbol" panose="05050102010706020507" pitchFamily="18" charset="2"/>
              </a:rPr>
              <a:t> </a:t>
            </a:r>
            <a:r>
              <a:rPr lang="fr-FR" altLang="fr-FR" sz="1200" i="1">
                <a:latin typeface="Arial" panose="020B0604020202020204" pitchFamily="34" charset="0"/>
                <a:sym typeface="Symbol" panose="05050102010706020507" pitchFamily="18" charset="2"/>
              </a:rPr>
              <a:t>Les acteurs et leurs intermédiaires utilisant les paradis fiscaux. </a:t>
            </a:r>
            <a:r>
              <a:rPr lang="fr-FR" altLang="fr-FR" sz="1200">
                <a:latin typeface="Arial" panose="020B0604020202020204" pitchFamily="34" charset="0"/>
                <a:sym typeface="Symbol" panose="05050102010706020507" pitchFamily="18" charset="2"/>
              </a:rPr>
              <a:t>Source : Les paradis fiscaux, Fondation SQLI, </a:t>
            </a:r>
            <a:r>
              <a:rPr lang="fr-FR" altLang="fr-FR" sz="1200">
                <a:latin typeface="Arial" panose="020B0604020202020204" pitchFamily="34" charset="0"/>
                <a:sym typeface="Symbol" panose="05050102010706020507" pitchFamily="18" charset="2"/>
                <a:hlinkClick r:id="rId3"/>
              </a:rPr>
              <a:t>http://fondation.sqli.com/index.php/fre/Les-cons%C3%A9quences/Les-paradis-fiscaux</a:t>
            </a:r>
            <a:r>
              <a:rPr lang="fr-FR" altLang="fr-FR" sz="1200">
                <a:latin typeface="Arial" panose="020B0604020202020204" pitchFamily="34" charset="0"/>
                <a:sym typeface="Symbol" panose="05050102010706020507" pitchFamily="18" charset="2"/>
              </a:rPr>
              <a:t> </a:t>
            </a:r>
            <a:endParaRPr lang="fr-FR" altLang="fr-FR" sz="1200">
              <a:latin typeface="Arial" panose="020B0604020202020204" pitchFamily="34" charset="0"/>
            </a:endParaRPr>
          </a:p>
        </p:txBody>
      </p:sp>
      <p:pic>
        <p:nvPicPr>
          <p:cNvPr id="262151" name="Image 4" descr="widget-cfdt(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4390" y="188914"/>
            <a:ext cx="1538287"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2"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5" y="2349501"/>
            <a:ext cx="19526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3"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579939"/>
            <a:ext cx="2413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4" name="ZoneTexte 5"/>
          <p:cNvSpPr txBox="1">
            <a:spLocks noChangeArrowheads="1"/>
          </p:cNvSpPr>
          <p:nvPr/>
        </p:nvSpPr>
        <p:spPr bwMode="auto">
          <a:xfrm>
            <a:off x="7487727" y="6197601"/>
            <a:ext cx="729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Monaco</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323850" y="1341440"/>
          <a:ext cx="5329238" cy="2227265"/>
        </p:xfrm>
        <a:graphic>
          <a:graphicData uri="http://schemas.openxmlformats.org/drawingml/2006/table">
            <a:tbl>
              <a:tblPr/>
              <a:tblGrid>
                <a:gridCol w="242238">
                  <a:extLst>
                    <a:ext uri="{9D8B030D-6E8A-4147-A177-3AD203B41FA5}">
                      <a16:colId xmlns:a16="http://schemas.microsoft.com/office/drawing/2014/main" val="20000"/>
                    </a:ext>
                  </a:extLst>
                </a:gridCol>
                <a:gridCol w="1937906">
                  <a:extLst>
                    <a:ext uri="{9D8B030D-6E8A-4147-A177-3AD203B41FA5}">
                      <a16:colId xmlns:a16="http://schemas.microsoft.com/office/drawing/2014/main" val="20001"/>
                    </a:ext>
                  </a:extLst>
                </a:gridCol>
                <a:gridCol w="242238">
                  <a:extLst>
                    <a:ext uri="{9D8B030D-6E8A-4147-A177-3AD203B41FA5}">
                      <a16:colId xmlns:a16="http://schemas.microsoft.com/office/drawing/2014/main" val="20002"/>
                    </a:ext>
                  </a:extLst>
                </a:gridCol>
                <a:gridCol w="2906856">
                  <a:extLst>
                    <a:ext uri="{9D8B030D-6E8A-4147-A177-3AD203B41FA5}">
                      <a16:colId xmlns:a16="http://schemas.microsoft.com/office/drawing/2014/main" val="20003"/>
                    </a:ext>
                  </a:extLst>
                </a:gridCol>
              </a:tblGrid>
              <a:tr h="287927">
                <a:tc>
                  <a:txBody>
                    <a:bodyPr/>
                    <a:lstStyle/>
                    <a:p>
                      <a:pPr algn="ctr"/>
                      <a:r>
                        <a:rPr lang="fr-FR" sz="1300" dirty="0"/>
                        <a:t>1</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Suisse</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11</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Iles Vierges britanniques</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835">
                <a:tc>
                  <a:txBody>
                    <a:bodyPr/>
                    <a:lstStyle/>
                    <a:p>
                      <a:pPr algn="ctr"/>
                      <a:r>
                        <a:rPr lang="fr-FR" sz="1300"/>
                        <a:t>2</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Iles Caïman</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12</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Bermudes</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835">
                <a:tc>
                  <a:txBody>
                    <a:bodyPr/>
                    <a:lstStyle/>
                    <a:p>
                      <a:pPr algn="ctr"/>
                      <a:r>
                        <a:rPr lang="fr-FR" sz="1300"/>
                        <a:t>3</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Luxembourg</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13</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Royaume-Uni</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6835">
                <a:tc>
                  <a:txBody>
                    <a:bodyPr/>
                    <a:lstStyle/>
                    <a:p>
                      <a:pPr algn="ctr"/>
                      <a:r>
                        <a:rPr lang="fr-FR" sz="1300"/>
                        <a:t>4</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Hong Kong</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14</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Panama</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6835">
                <a:tc>
                  <a:txBody>
                    <a:bodyPr/>
                    <a:lstStyle/>
                    <a:p>
                      <a:pPr algn="ctr"/>
                      <a:r>
                        <a:rPr lang="fr-FR" sz="1300"/>
                        <a:t>5</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Etats-Unis</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15</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Belgique</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6835">
                <a:tc>
                  <a:txBody>
                    <a:bodyPr/>
                    <a:lstStyle/>
                    <a:p>
                      <a:pPr algn="ctr"/>
                      <a:r>
                        <a:rPr lang="fr-FR" sz="1300"/>
                        <a:t>6</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Singapour</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16</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Iles Marshall</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16835">
                <a:tc>
                  <a:txBody>
                    <a:bodyPr/>
                    <a:lstStyle/>
                    <a:p>
                      <a:pPr algn="ctr"/>
                      <a:r>
                        <a:rPr lang="fr-FR" sz="1300"/>
                        <a:t>7</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Jersey</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17</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Autriche</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6835">
                <a:tc>
                  <a:txBody>
                    <a:bodyPr/>
                    <a:lstStyle/>
                    <a:p>
                      <a:pPr algn="ctr"/>
                      <a:r>
                        <a:rPr lang="fr-FR" sz="1300"/>
                        <a:t>8</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Japon</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18</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Emirats Arabes Unis</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6835">
                <a:tc>
                  <a:txBody>
                    <a:bodyPr/>
                    <a:lstStyle/>
                    <a:p>
                      <a:pPr algn="ctr"/>
                      <a:r>
                        <a:rPr lang="fr-FR" sz="1300"/>
                        <a:t>9</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Allemagne</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19</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Bahamas</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6835">
                <a:tc>
                  <a:txBody>
                    <a:bodyPr/>
                    <a:lstStyle/>
                    <a:p>
                      <a:pPr algn="ctr"/>
                      <a:r>
                        <a:rPr lang="fr-FR" sz="1300"/>
                        <a:t>10</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err="1"/>
                        <a:t>Barhein</a:t>
                      </a:r>
                      <a:endParaRPr lang="fr-FR" sz="1300" dirty="0"/>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a:t>20</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300" dirty="0"/>
                        <a:t>Chypre</a:t>
                      </a:r>
                    </a:p>
                  </a:txBody>
                  <a:tcPr marL="6820" marR="6820" marT="6817" marB="68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63227"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3228"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F5355D-078E-4CE5-AEB5-3DCDF542D3DD}" type="slidenum">
              <a:rPr lang="fr-FR" altLang="fr-FR" sz="1200">
                <a:solidFill>
                  <a:srgbClr val="898989"/>
                </a:solidFill>
              </a:rPr>
              <a:pPr algn="r" eaLnBrk="1" hangingPunct="1">
                <a:spcBef>
                  <a:spcPct val="0"/>
                </a:spcBef>
                <a:buFontTx/>
                <a:buNone/>
              </a:pPr>
              <a:t>316</a:t>
            </a:fld>
            <a:endParaRPr lang="fr-FR" altLang="fr-FR" sz="1200">
              <a:solidFill>
                <a:srgbClr val="898989"/>
              </a:solidFill>
            </a:endParaRPr>
          </a:p>
        </p:txBody>
      </p:sp>
      <p:sp>
        <p:nvSpPr>
          <p:cNvPr id="263229" name="Rectangle 4"/>
          <p:cNvSpPr>
            <a:spLocks noChangeArrowheads="1"/>
          </p:cNvSpPr>
          <p:nvPr/>
        </p:nvSpPr>
        <p:spPr bwMode="auto">
          <a:xfrm>
            <a:off x="179390" y="765175"/>
            <a:ext cx="496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A4. Annexes : Paradis fiscaux </a:t>
            </a:r>
            <a:r>
              <a:rPr lang="fr-FR" altLang="fr-FR" sz="1800">
                <a:latin typeface="Arial" panose="020B0604020202020204" pitchFamily="34" charset="0"/>
              </a:rPr>
              <a:t> (suite et fin) :</a:t>
            </a:r>
          </a:p>
        </p:txBody>
      </p:sp>
      <p:sp>
        <p:nvSpPr>
          <p:cNvPr id="263230" name="Rectangle 7"/>
          <p:cNvSpPr>
            <a:spLocks noChangeArrowheads="1"/>
          </p:cNvSpPr>
          <p:nvPr/>
        </p:nvSpPr>
        <p:spPr bwMode="auto">
          <a:xfrm>
            <a:off x="209550" y="3644901"/>
            <a:ext cx="5219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Indice de l’opacité financière : Les 20 premiers pays (</a:t>
            </a:r>
            <a:r>
              <a:rPr lang="fr-FR" altLang="fr-FR" sz="1200" u="sng">
                <a:latin typeface="Arial" panose="020B0604020202020204" pitchFamily="34" charset="0"/>
                <a:hlinkClick r:id="rId2"/>
              </a:rPr>
              <a:t>classement entier</a:t>
            </a:r>
            <a:r>
              <a:rPr lang="fr-FR" altLang="fr-FR" sz="1200">
                <a:latin typeface="Arial" panose="020B0604020202020204" pitchFamily="34" charset="0"/>
              </a:rPr>
              <a:t>).</a:t>
            </a:r>
          </a:p>
          <a:p>
            <a:pPr algn="ctr" eaLnBrk="1" hangingPunct="1">
              <a:spcBef>
                <a:spcPct val="0"/>
              </a:spcBef>
              <a:buFontTx/>
              <a:buNone/>
            </a:pPr>
            <a:r>
              <a:rPr lang="fr-FR" altLang="fr-FR" sz="1200">
                <a:latin typeface="Arial" panose="020B0604020202020204" pitchFamily="34" charset="0"/>
              </a:rPr>
              <a:t>L'organisation The « </a:t>
            </a:r>
            <a:r>
              <a:rPr lang="fr-FR" altLang="fr-FR" sz="1200" b="1" u="sng">
                <a:latin typeface="Arial" panose="020B0604020202020204" pitchFamily="34" charset="0"/>
                <a:hlinkClick r:id="rId3"/>
              </a:rPr>
              <a:t>The Tax Justice Network</a:t>
            </a:r>
            <a:r>
              <a:rPr lang="fr-FR" altLang="fr-FR" sz="1200">
                <a:latin typeface="Arial" panose="020B0604020202020204" pitchFamily="34" charset="0"/>
              </a:rPr>
              <a:t> »  (réseau mondial pour la justice fiscale) a publié le "palmarès" des pays les plus financièrement opaques. Les Etats-Unis et Allemagne figurent dans le top 10.</a:t>
            </a:r>
          </a:p>
          <a:p>
            <a:pPr algn="ct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4"/>
              </a:rPr>
              <a:t>http://www.latribune.fr/entreprises-finance/banques-finance/industrie-financiere/20111010trib000655373/les-10-pays-les-plus-opaques-au-monde-ne-sont-pas-ceux-que-l-on-croit.html</a:t>
            </a:r>
            <a:r>
              <a:rPr lang="fr-FR" altLang="fr-FR" sz="1200">
                <a:latin typeface="Arial" panose="020B0604020202020204" pitchFamily="34" charset="0"/>
              </a:rPr>
              <a:t> </a:t>
            </a:r>
          </a:p>
        </p:txBody>
      </p:sp>
      <p:pic>
        <p:nvPicPr>
          <p:cNvPr id="26323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779463"/>
            <a:ext cx="252095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232"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4200525"/>
            <a:ext cx="37147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7A42E8-9713-4BCA-A337-0CD5DC59B022}" type="slidenum">
              <a:rPr lang="fr-FR" altLang="fr-FR" sz="1200" smtClean="0">
                <a:solidFill>
                  <a:srgbClr val="898989"/>
                </a:solidFill>
              </a:rPr>
              <a:pPr>
                <a:spcBef>
                  <a:spcPct val="0"/>
                </a:spcBef>
                <a:buFontTx/>
                <a:buNone/>
              </a:pPr>
              <a:t>317</a:t>
            </a:fld>
            <a:endParaRPr lang="fr-FR" altLang="fr-FR" sz="1200">
              <a:solidFill>
                <a:srgbClr val="898989"/>
              </a:solidFill>
            </a:endParaRPr>
          </a:p>
        </p:txBody>
      </p:sp>
      <p:sp>
        <p:nvSpPr>
          <p:cNvPr id="264195"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4196"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1CCC4A7-AFBE-41A5-A0A5-D950F235C89D}" type="slidenum">
              <a:rPr lang="fr-FR" altLang="fr-FR" sz="1200">
                <a:solidFill>
                  <a:srgbClr val="898989"/>
                </a:solidFill>
              </a:rPr>
              <a:pPr algn="r" eaLnBrk="1" hangingPunct="1">
                <a:spcBef>
                  <a:spcPct val="0"/>
                </a:spcBef>
                <a:buFontTx/>
                <a:buNone/>
              </a:pPr>
              <a:t>317</a:t>
            </a:fld>
            <a:endParaRPr lang="fr-FR" altLang="fr-FR" sz="1200">
              <a:solidFill>
                <a:srgbClr val="898989"/>
              </a:solidFill>
            </a:endParaRPr>
          </a:p>
        </p:txBody>
      </p:sp>
      <p:sp>
        <p:nvSpPr>
          <p:cNvPr id="264197" name="Rectangle 4"/>
          <p:cNvSpPr>
            <a:spLocks noChangeArrowheads="1"/>
          </p:cNvSpPr>
          <p:nvPr/>
        </p:nvSpPr>
        <p:spPr bwMode="auto">
          <a:xfrm>
            <a:off x="107950" y="620713"/>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a:latin typeface="Arial" panose="020B0604020202020204" pitchFamily="34" charset="0"/>
              </a:rPr>
              <a:t>A5. Annexes : La Fraude fiscale en France</a:t>
            </a:r>
            <a:r>
              <a:rPr lang="fr-FR" altLang="fr-FR" sz="1800" b="1">
                <a:latin typeface="Arial" panose="020B0604020202020204" pitchFamily="34" charset="0"/>
              </a:rPr>
              <a:t> </a:t>
            </a:r>
            <a:r>
              <a:rPr lang="fr-FR" altLang="fr-FR" sz="1800">
                <a:latin typeface="Arial" panose="020B0604020202020204" pitchFamily="34" charset="0"/>
              </a:rPr>
              <a:t>:</a:t>
            </a:r>
          </a:p>
        </p:txBody>
      </p:sp>
      <p:sp>
        <p:nvSpPr>
          <p:cNvPr id="264198" name="Rectangle 5"/>
          <p:cNvSpPr>
            <a:spLocks noChangeArrowheads="1"/>
          </p:cNvSpPr>
          <p:nvPr/>
        </p:nvSpPr>
        <p:spPr bwMode="auto">
          <a:xfrm>
            <a:off x="107952" y="6237289"/>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Source  La Fraude fiscale en France : </a:t>
            </a:r>
            <a:r>
              <a:rPr lang="fr-FR" altLang="fr-FR" sz="1200">
                <a:latin typeface="Arial" panose="020B0604020202020204" pitchFamily="34" charset="0"/>
                <a:hlinkClick r:id="rId2"/>
              </a:rPr>
              <a:t>https://casimira31.wordpress.com/2013/04/04/fraude-fiscale-ce-crime-mondialis-des-cols-blancs-se-terre-lombre-des-cocotiers/</a:t>
            </a:r>
            <a:r>
              <a:rPr lang="fr-FR" altLang="fr-FR" sz="1200">
                <a:latin typeface="Arial" panose="020B0604020202020204" pitchFamily="34" charset="0"/>
              </a:rPr>
              <a:t> </a:t>
            </a:r>
          </a:p>
        </p:txBody>
      </p:sp>
      <p:pic>
        <p:nvPicPr>
          <p:cNvPr id="264199" name="Image 6" descr="fraude-fiscale-en-fran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4"/>
            <a:ext cx="711835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5513CA6-3BE0-49A5-A696-B87CF486CFC8}" type="slidenum">
              <a:rPr lang="fr-FR" altLang="fr-FR" sz="1200" smtClean="0">
                <a:solidFill>
                  <a:srgbClr val="898989"/>
                </a:solidFill>
              </a:rPr>
              <a:pPr>
                <a:spcBef>
                  <a:spcPct val="0"/>
                </a:spcBef>
                <a:buFontTx/>
                <a:buNone/>
              </a:pPr>
              <a:t>318</a:t>
            </a:fld>
            <a:endParaRPr lang="fr-FR" altLang="fr-FR" sz="1200">
              <a:solidFill>
                <a:srgbClr val="898989"/>
              </a:solidFill>
            </a:endParaRPr>
          </a:p>
        </p:txBody>
      </p:sp>
      <p:sp>
        <p:nvSpPr>
          <p:cNvPr id="265219"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522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244E7B6-D0CB-4B96-A66D-F54493F50605}" type="slidenum">
              <a:rPr lang="fr-FR" altLang="fr-FR" sz="1200">
                <a:solidFill>
                  <a:srgbClr val="898989"/>
                </a:solidFill>
              </a:rPr>
              <a:pPr algn="r" eaLnBrk="1" hangingPunct="1">
                <a:spcBef>
                  <a:spcPct val="0"/>
                </a:spcBef>
                <a:buFontTx/>
                <a:buNone/>
              </a:pPr>
              <a:t>318</a:t>
            </a:fld>
            <a:endParaRPr lang="fr-FR" altLang="fr-FR" sz="1200">
              <a:solidFill>
                <a:srgbClr val="898989"/>
              </a:solidFill>
            </a:endParaRPr>
          </a:p>
        </p:txBody>
      </p:sp>
      <p:sp>
        <p:nvSpPr>
          <p:cNvPr id="265221" name="ZoneTexte 13"/>
          <p:cNvSpPr txBox="1">
            <a:spLocks noChangeArrowheads="1"/>
          </p:cNvSpPr>
          <p:nvPr/>
        </p:nvSpPr>
        <p:spPr bwMode="auto">
          <a:xfrm>
            <a:off x="179390" y="692151"/>
            <a:ext cx="87852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A6. </a:t>
            </a:r>
            <a:r>
              <a:rPr lang="fr-FR" altLang="fr-FR" sz="1600" b="1" dirty="0">
                <a:latin typeface="Arial" panose="020B0604020202020204" pitchFamily="34" charset="0"/>
              </a:rPr>
              <a:t>Annexe : Les raids des « black raiders » contre les entreprises en Russie </a:t>
            </a:r>
            <a:r>
              <a:rPr lang="fr-FR" altLang="fr-FR" sz="1600" dirty="0">
                <a:latin typeface="Arial" panose="020B0604020202020204" pitchFamily="34" charset="0"/>
              </a:rPr>
              <a:t>:</a:t>
            </a:r>
          </a:p>
          <a:p>
            <a:pPr algn="just" eaLnBrk="1" hangingPunct="1">
              <a:spcBef>
                <a:spcPct val="0"/>
              </a:spcBef>
              <a:buFontTx/>
              <a:buNone/>
            </a:pPr>
            <a:endParaRPr lang="fr-FR" altLang="fr-FR" sz="1600" dirty="0">
              <a:latin typeface="Arial" panose="020B0604020202020204" pitchFamily="34" charset="0"/>
            </a:endParaRPr>
          </a:p>
          <a:p>
            <a:pPr algn="just" eaLnBrk="1" hangingPunct="1">
              <a:spcBef>
                <a:spcPct val="0"/>
              </a:spcBef>
              <a:buFontTx/>
              <a:buNone/>
            </a:pPr>
            <a:r>
              <a:rPr lang="fr-FR" altLang="fr-FR" sz="1600" dirty="0">
                <a:latin typeface="Arial" panose="020B0604020202020204" pitchFamily="34" charset="0"/>
              </a:rPr>
              <a:t>Ces </a:t>
            </a:r>
            <a:r>
              <a:rPr lang="fr-FR" altLang="fr-FR" sz="1600" i="1" dirty="0">
                <a:latin typeface="Arial" panose="020B0604020202020204" pitchFamily="34" charset="0"/>
              </a:rPr>
              <a:t>raids</a:t>
            </a:r>
            <a:r>
              <a:rPr lang="fr-FR" altLang="fr-FR" sz="1600" dirty="0">
                <a:latin typeface="Arial" panose="020B0604020202020204" pitchFamily="34" charset="0"/>
              </a:rPr>
              <a:t>, des attaques financières menées par des gangs, semblant au-dessus des lois, mettent les entreprises qui réussissent en faillite, les vendent, en licenciant leur personnel.</a:t>
            </a:r>
          </a:p>
          <a:p>
            <a:pPr algn="just" eaLnBrk="1" hangingPunct="1">
              <a:spcBef>
                <a:spcPct val="0"/>
              </a:spcBef>
              <a:buFontTx/>
              <a:buNone/>
            </a:pPr>
            <a:r>
              <a:rPr lang="fr-FR" altLang="fr-FR" sz="1200" dirty="0">
                <a:latin typeface="Arial" panose="020B0604020202020204" pitchFamily="34" charset="0"/>
              </a:rPr>
              <a:t>En 2008, à Moscou, des Raiders, avec la complicité de responsables locaux, ont récemment mis en faillite le planétarium de Moscou et avaient menacé deux maisons historiques appartenant à des artistes et sculpteurs. A Kazan, ces voleurs ont attaqué une entreprise fabriquant des jambes orthopédiques. Et dans la ville sibérienne d'Omsk, un gang criminel a tenté de reprendre une fabrique de réservoir. </a:t>
            </a:r>
            <a:r>
              <a:rPr lang="fr-FR" altLang="fr-FR" sz="1200" b="1" dirty="0" err="1">
                <a:latin typeface="Arial" panose="020B0604020202020204" pitchFamily="34" charset="0"/>
              </a:rPr>
              <a:t>Arbat</a:t>
            </a:r>
            <a:r>
              <a:rPr lang="fr-FR" altLang="fr-FR" sz="1200" b="1" dirty="0">
                <a:latin typeface="Arial" panose="020B0604020202020204" pitchFamily="34" charset="0"/>
              </a:rPr>
              <a:t> Prestige</a:t>
            </a:r>
            <a:r>
              <a:rPr lang="fr-FR" altLang="fr-FR" sz="1200" dirty="0">
                <a:latin typeface="Arial" panose="020B0604020202020204" pitchFamily="34" charset="0"/>
              </a:rPr>
              <a:t>, la plus grande chaîne de cosmétiques de la Russie, une usine d'ammoniac et l'aéroport Domodedovo de Moscou, des ports fluviaux et des instituts de sciences nucléaires sont parmi les victimes.</a:t>
            </a:r>
          </a:p>
          <a:p>
            <a:pPr algn="just" eaLnBrk="1" hangingPunct="1">
              <a:spcBef>
                <a:spcPct val="0"/>
              </a:spcBef>
              <a:buFontTx/>
              <a:buNone/>
            </a:pPr>
            <a:r>
              <a:rPr lang="fr-FR" altLang="fr-FR" sz="1200" dirty="0">
                <a:latin typeface="Arial" panose="020B0604020202020204" pitchFamily="34" charset="0"/>
              </a:rPr>
              <a:t>L'objectif principal des Raiders est de saisir les biens, car la location d'espaces de bureaux dans le centre de Moscou rapporte 2000 $ le mètre carré par an.</a:t>
            </a:r>
          </a:p>
          <a:p>
            <a:pPr algn="just" eaLnBrk="1" hangingPunct="1">
              <a:spcBef>
                <a:spcPct val="0"/>
              </a:spcBef>
              <a:buFontTx/>
              <a:buNone/>
            </a:pPr>
            <a:r>
              <a:rPr lang="fr-FR" altLang="fr-FR" sz="1600" dirty="0">
                <a:latin typeface="Arial" panose="020B0604020202020204" pitchFamily="34" charset="0"/>
              </a:rPr>
              <a:t>Les experts estiment qu'il </a:t>
            </a:r>
            <a:r>
              <a:rPr lang="fr-FR" altLang="fr-FR" sz="1600" dirty="0" err="1">
                <a:latin typeface="Arial" panose="020B0604020202020204" pitchFamily="34" charset="0"/>
              </a:rPr>
              <a:t>ya</a:t>
            </a:r>
            <a:r>
              <a:rPr lang="fr-FR" altLang="fr-FR" sz="1600" dirty="0">
                <a:latin typeface="Arial" panose="020B0604020202020204" pitchFamily="34" charset="0"/>
              </a:rPr>
              <a:t> 70 000 cas de </a:t>
            </a:r>
            <a:r>
              <a:rPr lang="fr-FR" altLang="fr-FR" sz="1600" i="1" dirty="0">
                <a:latin typeface="Arial" panose="020B0604020202020204" pitchFamily="34" charset="0"/>
              </a:rPr>
              <a:t>raids</a:t>
            </a:r>
            <a:r>
              <a:rPr lang="fr-FR" altLang="fr-FR" sz="1600" dirty="0">
                <a:latin typeface="Arial" panose="020B0604020202020204" pitchFamily="34" charset="0"/>
              </a:rPr>
              <a:t> en Russie, chaque année, la plupart d'entre eux à l'instigation de hauts fonctionnaires corrompus. La méthode standard consiste à frapper avec une grosse facture du fisc inventée l’entreprise visée. Le propriétaire est alors arrêté. Alors que le propriétaire est en prison, des voleurs à l'aide de faux documents et des protocoles d'actionnaires vendent l'entreprise en faillite à une autre entreprise. Au moment où le propriétaire a été libérée, l'entreprise a déjà été revendue à plusieurs reprises. Dans les cas extrêmes, la police a été appelée pour arrêter les propriétaires et les libérer seulement après qu'ils ont signé la vente de leur propriété aux pillards.</a:t>
            </a:r>
          </a:p>
          <a:p>
            <a:pPr algn="just" eaLnBrk="1" hangingPunct="1">
              <a:spcBef>
                <a:spcPct val="0"/>
              </a:spcBef>
              <a:buFontTx/>
              <a:buNone/>
            </a:pPr>
            <a:r>
              <a:rPr lang="fr-FR" altLang="fr-FR" sz="1200" dirty="0">
                <a:latin typeface="Arial" panose="020B0604020202020204" pitchFamily="34" charset="0"/>
              </a:rPr>
              <a:t>Selon les chercheurs, seulement une poignée de plaignant osent se rendre au tribunal _ un fait suggérant la complicité généralisée des services de police et du FSB  _ une agence censée lutter contre la criminalité économique.</a:t>
            </a:r>
          </a:p>
          <a:p>
            <a:pPr algn="just" eaLnBrk="1" hangingPunct="1">
              <a:spcBef>
                <a:spcPct val="0"/>
              </a:spcBef>
              <a:buFontTx/>
              <a:buNone/>
            </a:pPr>
            <a:r>
              <a:rPr lang="fr-FR" altLang="fr-FR" sz="1200" dirty="0">
                <a:latin typeface="Arial" panose="020B0604020202020204" pitchFamily="34" charset="0"/>
              </a:rPr>
              <a:t>Dans l'ère Poutine, le Kremlin utilise à merveille les tribunaux pour punir ses ennemis politiques. Les juges prononcent toujours les verdicts voulus par l’état. Il n’y a pas d’indépendance de la justice relativement au pouvoir. Grâce à des accusations fallacieuses, a loi est appliquée avec la plus extrême vigueur contre les personnes (opposants ...) qui ont déplu au Kremlin.</a:t>
            </a:r>
          </a:p>
          <a:p>
            <a:pPr algn="just" eaLnBrk="1" hangingPunct="1">
              <a:spcBef>
                <a:spcPct val="0"/>
              </a:spcBef>
              <a:buFontTx/>
              <a:buNone/>
            </a:pPr>
            <a:r>
              <a:rPr lang="fr-FR" altLang="fr-FR" sz="1600" i="1" dirty="0">
                <a:latin typeface="Arial" panose="020B0604020202020204" pitchFamily="34" charset="0"/>
              </a:rPr>
              <a:t>Or </a:t>
            </a:r>
            <a:r>
              <a:rPr lang="fr-FR" altLang="fr-FR" sz="1600" i="1" dirty="0">
                <a:solidFill>
                  <a:srgbClr val="FF0000"/>
                </a:solidFill>
                <a:latin typeface="Arial" panose="020B0604020202020204" pitchFamily="34" charset="0"/>
              </a:rPr>
              <a:t>certains africains, qui se plaigne de la corruption, sont pourtant des admirateurs de Poutine, </a:t>
            </a:r>
            <a:r>
              <a:rPr lang="fr-FR" altLang="fr-FR" sz="1600" i="1" dirty="0">
                <a:latin typeface="Arial" panose="020B0604020202020204" pitchFamily="34" charset="0"/>
              </a:rPr>
              <a:t>car selon eux, il serait le modèle de l’homme fort [celui qui supprime les palabres politiques].</a:t>
            </a:r>
          </a:p>
          <a:p>
            <a:pPr algn="just" eaLnBrk="1" hangingPunct="1">
              <a:spcBef>
                <a:spcPct val="0"/>
              </a:spcBef>
              <a:buFontTx/>
              <a:buNone/>
            </a:pPr>
            <a:endParaRPr lang="fr-FR" altLang="fr-FR" sz="1200" dirty="0">
              <a:latin typeface="Arial" panose="020B0604020202020204" pitchFamily="34" charset="0"/>
            </a:endParaRPr>
          </a:p>
          <a:p>
            <a:pPr algn="just" eaLnBrk="1" hangingPunct="1">
              <a:spcBef>
                <a:spcPct val="0"/>
              </a:spcBef>
              <a:buFontTx/>
              <a:buNone/>
            </a:pPr>
            <a:r>
              <a:rPr lang="fr-FR" altLang="fr-FR" sz="1200" dirty="0">
                <a:latin typeface="Arial" panose="020B0604020202020204" pitchFamily="34" charset="0"/>
              </a:rPr>
              <a:t>Source : </a:t>
            </a:r>
            <a:r>
              <a:rPr lang="en-US" altLang="fr-FR" sz="1200" dirty="0">
                <a:latin typeface="Arial" panose="020B0604020202020204" pitchFamily="34" charset="0"/>
              </a:rPr>
              <a:t>Raiders of the Russian billions, </a:t>
            </a:r>
            <a:r>
              <a:rPr lang="en-US" altLang="fr-FR" sz="1200" dirty="0">
                <a:latin typeface="Arial" panose="020B0604020202020204" pitchFamily="34" charset="0"/>
                <a:hlinkClick r:id="rId2"/>
              </a:rPr>
              <a:t>http://www.theguardian.com/world/2008/jun/24/russia.internationalcrime</a:t>
            </a:r>
            <a:r>
              <a:rPr lang="en-US" altLang="fr-FR" sz="1200" dirty="0">
                <a:latin typeface="Arial" panose="020B0604020202020204" pitchFamily="34" charset="0"/>
              </a:rPr>
              <a:t> </a:t>
            </a:r>
            <a:endParaRPr lang="fr-FR" altLang="fr-FR" sz="1200" dirty="0">
              <a:latin typeface="Arial" panose="020B0604020202020204" pitchFamily="34"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ZoneTexte 2"/>
          <p:cNvSpPr txBox="1">
            <a:spLocks noChangeArrowheads="1"/>
          </p:cNvSpPr>
          <p:nvPr/>
        </p:nvSpPr>
        <p:spPr bwMode="auto">
          <a:xfrm>
            <a:off x="162396" y="934221"/>
            <a:ext cx="8802218"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Le rapport officiel de la </a:t>
            </a:r>
            <a:r>
              <a:rPr lang="fr-FR" altLang="fr-FR" sz="1400" dirty="0">
                <a:latin typeface="Arial" panose="020B0604020202020204" pitchFamily="34" charset="0"/>
                <a:hlinkClick r:id="rId2" tooltip="Commission nationale sur les attaques terroristes contre les États-Unis"/>
              </a:rPr>
              <a:t>commission nationale sur les attaques terroristes contre les États-Unis</a:t>
            </a:r>
            <a:r>
              <a:rPr lang="fr-FR" altLang="fr-FR" sz="1400" dirty="0">
                <a:latin typeface="Arial" panose="020B0604020202020204" pitchFamily="34" charset="0"/>
              </a:rPr>
              <a:t> a conclu que l'essentiel des fonds utilisés pour organiser ces attaques avait transité par le réseau de virement de la </a:t>
            </a:r>
            <a:r>
              <a:rPr lang="fr-FR" altLang="fr-FR" sz="1400" dirty="0" err="1">
                <a:latin typeface="Arial" panose="020B0604020202020204" pitchFamily="34" charset="0"/>
                <a:hlinkClick r:id="rId3" tooltip="SunTrust Banks"/>
              </a:rPr>
              <a:t>SunTrust</a:t>
            </a:r>
            <a:r>
              <a:rPr lang="fr-FR" altLang="fr-FR" sz="1400" dirty="0">
                <a:latin typeface="Arial" panose="020B0604020202020204" pitchFamily="34" charset="0"/>
                <a:hlinkClick r:id="rId3" tooltip="SunTrust Banks"/>
              </a:rPr>
              <a:t> Banks</a:t>
            </a:r>
            <a:r>
              <a:rPr lang="fr-FR" altLang="fr-FR" sz="1400" dirty="0">
                <a:latin typeface="Arial" panose="020B0604020202020204" pitchFamily="34" charset="0"/>
              </a:rPr>
              <a:t> de </a:t>
            </a:r>
            <a:r>
              <a:rPr lang="fr-FR" altLang="fr-FR" sz="1400" u="sng" dirty="0">
                <a:latin typeface="Arial" panose="020B0604020202020204" pitchFamily="34" charset="0"/>
                <a:hlinkClick r:id="rId4" tooltip="Floride"/>
              </a:rPr>
              <a:t>Floride</a:t>
            </a:r>
            <a:r>
              <a:rPr lang="fr-FR" altLang="fr-FR" sz="1400" dirty="0">
                <a:latin typeface="Arial" panose="020B0604020202020204" pitchFamily="34" charset="0"/>
              </a:rPr>
              <a:t>. Source : </a:t>
            </a:r>
            <a:r>
              <a:rPr lang="fr-FR" altLang="fr-FR" sz="1400" dirty="0">
                <a:latin typeface="Arial" panose="020B0604020202020204" pitchFamily="34" charset="0"/>
                <a:hlinkClick r:id="rId5"/>
              </a:rPr>
              <a:t>http://fr.wikipedia.org/wiki/Hawala</a:t>
            </a:r>
            <a:r>
              <a:rPr lang="fr-FR" altLang="fr-FR" sz="1400" dirty="0">
                <a:latin typeface="Arial" panose="020B0604020202020204" pitchFamily="34" charset="0"/>
              </a:rPr>
              <a:t> .</a:t>
            </a:r>
          </a:p>
          <a:p>
            <a:pPr algn="just" eaLnBrk="1" hangingPunct="1">
              <a:spcBef>
                <a:spcPct val="0"/>
              </a:spcBef>
              <a:buFontTx/>
              <a:buNone/>
            </a:pPr>
            <a:r>
              <a:rPr lang="fr-FR" altLang="fr-FR" sz="1400" dirty="0">
                <a:latin typeface="Arial" panose="020B0604020202020204" pitchFamily="34" charset="0"/>
              </a:rPr>
              <a:t>Dans une attaque coordonnée, à Bombay [Mumbai], le 11 Juillet 2006, des attentats à la bombe dans les trains ont tué plus de 200 personnes. Les </a:t>
            </a:r>
            <a:r>
              <a:rPr lang="fr-FR" altLang="fr-FR" sz="1400" dirty="0">
                <a:latin typeface="Arial" panose="020B0604020202020204" pitchFamily="34" charset="0"/>
                <a:hlinkClick r:id="rId6"/>
              </a:rPr>
              <a:t>10,000</a:t>
            </a:r>
            <a:r>
              <a:rPr lang="fr-FR" altLang="fr-FR" sz="1400" dirty="0">
                <a:latin typeface="Arial" panose="020B0604020202020204" pitchFamily="34" charset="0"/>
              </a:rPr>
              <a:t> $ utilisés pour effectuer les attaques venaient de l'Arabie saoudite à l'Inde via les réseaux </a:t>
            </a:r>
            <a:r>
              <a:rPr lang="fr-FR" altLang="fr-FR" sz="1400" dirty="0" err="1">
                <a:latin typeface="Arial" panose="020B0604020202020204" pitchFamily="34" charset="0"/>
              </a:rPr>
              <a:t>Halawa</a:t>
            </a:r>
            <a:r>
              <a:rPr lang="fr-FR" altLang="fr-FR" sz="1400" dirty="0">
                <a:latin typeface="Arial" panose="020B0604020202020204" pitchFamily="34" charset="0"/>
              </a:rPr>
              <a:t>. Le matériel récupéré à </a:t>
            </a:r>
            <a:r>
              <a:rPr lang="fr-FR" altLang="fr-FR" sz="1400" dirty="0" err="1">
                <a:latin typeface="Arial" panose="020B0604020202020204" pitchFamily="34" charset="0"/>
              </a:rPr>
              <a:t>Abbottabad</a:t>
            </a:r>
            <a:r>
              <a:rPr lang="fr-FR" altLang="fr-FR" sz="1400" dirty="0">
                <a:latin typeface="Arial" panose="020B0604020202020204" pitchFamily="34" charset="0"/>
              </a:rPr>
              <a:t> montre qu’Oussama Ben Laden a passé beaucoup de temps en passant par les « </a:t>
            </a:r>
            <a:r>
              <a:rPr lang="fr-FR" altLang="fr-FR" sz="1400" dirty="0">
                <a:latin typeface="Arial" panose="020B0604020202020204" pitchFamily="34" charset="0"/>
                <a:hlinkClick r:id="rId7"/>
              </a:rPr>
              <a:t>sociétés</a:t>
            </a:r>
            <a:r>
              <a:rPr lang="fr-FR" altLang="fr-FR" sz="1400" dirty="0">
                <a:latin typeface="Arial" panose="020B0604020202020204" pitchFamily="34" charset="0"/>
              </a:rPr>
              <a:t> livres de comptes », suivi de la production d'argent (souvent par des moyens décidément non spirituels tels que le trafic de drogue) et les flux de trésorerie. </a:t>
            </a:r>
            <a:r>
              <a:rPr lang="fr-FR" altLang="fr-FR" sz="1200" dirty="0">
                <a:latin typeface="Arial" panose="020B0604020202020204" pitchFamily="34" charset="0"/>
              </a:rPr>
              <a:t>Source : </a:t>
            </a:r>
            <a:r>
              <a:rPr lang="fr-FR" altLang="fr-FR" sz="1200" u="sng" dirty="0">
                <a:latin typeface="Arial" panose="020B0604020202020204" pitchFamily="34" charset="0"/>
                <a:hlinkClick r:id="rId8"/>
              </a:rPr>
              <a:t>http://www.huffingtonpost.com/cleo-paskal/indian-corruption_b_931981.html</a:t>
            </a:r>
            <a:r>
              <a:rPr lang="fr-FR" altLang="fr-FR" sz="1200" dirty="0">
                <a:latin typeface="Arial" panose="020B0604020202020204" pitchFamily="34" charset="0"/>
              </a:rPr>
              <a:t> </a:t>
            </a:r>
          </a:p>
          <a:p>
            <a:pPr algn="just" eaLnBrk="1" hangingPunct="1">
              <a:spcBef>
                <a:spcPct val="0"/>
              </a:spcBef>
              <a:buFontTx/>
              <a:buNone/>
            </a:pPr>
            <a:r>
              <a:rPr lang="fr-FR" altLang="fr-FR" sz="1400" dirty="0">
                <a:latin typeface="Arial" panose="020B0604020202020204" pitchFamily="34" charset="0"/>
              </a:rPr>
              <a:t>• 92% de l'opium mondial vient de l'Afghanistan.</a:t>
            </a:r>
          </a:p>
          <a:p>
            <a:pPr algn="just" eaLnBrk="1" hangingPunct="1">
              <a:spcBef>
                <a:spcPct val="0"/>
              </a:spcBef>
              <a:buFontTx/>
              <a:buNone/>
            </a:pPr>
            <a:r>
              <a:rPr lang="fr-FR" altLang="fr-FR" sz="1400" dirty="0">
                <a:latin typeface="Arial" panose="020B0604020202020204" pitchFamily="34" charset="0"/>
              </a:rPr>
              <a:t>• 50% des agriculteurs de l'Afghanistan sont impliqués.</a:t>
            </a:r>
          </a:p>
          <a:p>
            <a:pPr algn="just" eaLnBrk="1" hangingPunct="1">
              <a:spcBef>
                <a:spcPct val="0"/>
              </a:spcBef>
              <a:buFontTx/>
              <a:buNone/>
            </a:pPr>
            <a:r>
              <a:rPr lang="fr-FR" altLang="fr-FR" sz="1400" dirty="0">
                <a:latin typeface="Arial" panose="020B0604020202020204" pitchFamily="34" charset="0"/>
              </a:rPr>
              <a:t>• 80 milliards de dollars, par an.</a:t>
            </a:r>
          </a:p>
          <a:p>
            <a:pPr algn="just" eaLnBrk="1" hangingPunct="1">
              <a:spcBef>
                <a:spcPct val="0"/>
              </a:spcBef>
              <a:buFontTx/>
              <a:buNone/>
            </a:pPr>
            <a:r>
              <a:rPr lang="fr-FR" altLang="fr-FR" sz="1400" dirty="0">
                <a:latin typeface="Arial" panose="020B0604020202020204" pitchFamily="34" charset="0"/>
              </a:rPr>
              <a:t>• $ 1 milliard pour agriculteurs afghans</a:t>
            </a:r>
          </a:p>
          <a:p>
            <a:pPr algn="just" eaLnBrk="1" hangingPunct="1">
              <a:spcBef>
                <a:spcPct val="0"/>
              </a:spcBef>
              <a:buFontTx/>
              <a:buNone/>
            </a:pPr>
            <a:r>
              <a:rPr lang="fr-FR" altLang="fr-FR" sz="1400" dirty="0">
                <a:latin typeface="Arial" panose="020B0604020202020204" pitchFamily="34" charset="0"/>
              </a:rPr>
              <a:t>• $ 1,3 milliards pour les trafiquants afghans.</a:t>
            </a:r>
          </a:p>
          <a:p>
            <a:pPr algn="just" eaLnBrk="1" hangingPunct="1">
              <a:spcBef>
                <a:spcPct val="0"/>
              </a:spcBef>
              <a:buFontTx/>
              <a:buNone/>
            </a:pPr>
            <a:r>
              <a:rPr lang="fr-FR" altLang="fr-FR" sz="1400" dirty="0">
                <a:latin typeface="Arial" panose="020B0604020202020204" pitchFamily="34" charset="0"/>
              </a:rPr>
              <a:t>• Ce qui est plus de 50% du revenu national.</a:t>
            </a:r>
          </a:p>
          <a:p>
            <a:pPr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9"/>
              </a:rPr>
              <a:t>http://www.ascertainthetruth.com/att/index.php/al-islam-a-terrorism/intl-qwar-on-terrorq/352-who-benefits-from-the-afghan-opium-trade</a:t>
            </a:r>
            <a:r>
              <a:rPr lang="fr-FR" altLang="fr-FR" sz="1200" dirty="0">
                <a:latin typeface="Arial" panose="020B0604020202020204" pitchFamily="34" charset="0"/>
              </a:rPr>
              <a:t> </a:t>
            </a:r>
          </a:p>
        </p:txBody>
      </p:sp>
      <p:sp>
        <p:nvSpPr>
          <p:cNvPr id="266243" name="Rectangle 1"/>
          <p:cNvSpPr>
            <a:spLocks noChangeArrowheads="1"/>
          </p:cNvSpPr>
          <p:nvPr/>
        </p:nvSpPr>
        <p:spPr bwMode="auto">
          <a:xfrm>
            <a:off x="4716017"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624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45BE6A5-DB4D-4C48-B307-86BEC26A3FE1}" type="slidenum">
              <a:rPr lang="fr-FR" altLang="fr-FR" sz="1200">
                <a:solidFill>
                  <a:srgbClr val="898989"/>
                </a:solidFill>
              </a:rPr>
              <a:pPr algn="r" eaLnBrk="1" hangingPunct="1">
                <a:spcBef>
                  <a:spcPct val="0"/>
                </a:spcBef>
                <a:buFontTx/>
                <a:buNone/>
              </a:pPr>
              <a:t>319</a:t>
            </a:fld>
            <a:endParaRPr lang="fr-FR" altLang="fr-FR" sz="1200">
              <a:solidFill>
                <a:srgbClr val="898989"/>
              </a:solidFill>
            </a:endParaRPr>
          </a:p>
        </p:txBody>
      </p:sp>
      <p:sp>
        <p:nvSpPr>
          <p:cNvPr id="266245" name="Rectangle 5"/>
          <p:cNvSpPr>
            <a:spLocks noChangeArrowheads="1"/>
          </p:cNvSpPr>
          <p:nvPr/>
        </p:nvSpPr>
        <p:spPr bwMode="auto">
          <a:xfrm>
            <a:off x="162397" y="596083"/>
            <a:ext cx="6128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dirty="0">
                <a:latin typeface="Arial" panose="020B0604020202020204" pitchFamily="34" charset="0"/>
              </a:rPr>
              <a:t>A6. </a:t>
            </a:r>
            <a:r>
              <a:rPr lang="fr-FR" altLang="fr-FR" sz="1600" b="1" dirty="0">
                <a:latin typeface="Arial" panose="020B0604020202020204" pitchFamily="34" charset="0"/>
              </a:rPr>
              <a:t>Annexe : Financement des actions terroristes (exemples)</a:t>
            </a:r>
            <a:endParaRPr lang="fr-FR" altLang="fr-FR" sz="1600" dirty="0">
              <a:latin typeface="Arial" panose="020B0604020202020204" pitchFamily="34" charset="0"/>
            </a:endParaRPr>
          </a:p>
        </p:txBody>
      </p:sp>
      <p:pic>
        <p:nvPicPr>
          <p:cNvPr id="2"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21" y="4600871"/>
            <a:ext cx="2286000" cy="1704975"/>
          </a:xfrm>
          <a:prstGeom prst="rect">
            <a:avLst/>
          </a:prstGeom>
        </p:spPr>
      </p:pic>
      <p:sp>
        <p:nvSpPr>
          <p:cNvPr id="3" name="ZoneTexte 2"/>
          <p:cNvSpPr txBox="1"/>
          <p:nvPr/>
        </p:nvSpPr>
        <p:spPr>
          <a:xfrm>
            <a:off x="0" y="6305846"/>
            <a:ext cx="3131840" cy="461665"/>
          </a:xfrm>
          <a:prstGeom prst="rect">
            <a:avLst/>
          </a:prstGeom>
          <a:noFill/>
        </p:spPr>
        <p:txBody>
          <a:bodyPr wrap="square" rtlCol="0">
            <a:spAutoFit/>
          </a:bodyPr>
          <a:lstStyle/>
          <a:p>
            <a:pPr algn="ctr"/>
            <a:r>
              <a:rPr lang="fr-FR" sz="1200" dirty="0"/>
              <a:t>Atelier clandestin de transformation de coca en cocaïne des FARC en Colombie</a:t>
            </a:r>
          </a:p>
        </p:txBody>
      </p:sp>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9982" y="4575543"/>
            <a:ext cx="2924175" cy="1905000"/>
          </a:xfrm>
          <a:prstGeom prst="rect">
            <a:avLst/>
          </a:prstGeom>
        </p:spPr>
      </p:pic>
      <p:pic>
        <p:nvPicPr>
          <p:cNvPr id="6" name="Imag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8158" y="4737468"/>
            <a:ext cx="2619375" cy="1743075"/>
          </a:xfrm>
          <a:prstGeom prst="rect">
            <a:avLst/>
          </a:prstGeom>
        </p:spPr>
      </p:pic>
      <p:sp>
        <p:nvSpPr>
          <p:cNvPr id="7" name="ZoneTexte 6"/>
          <p:cNvSpPr txBox="1"/>
          <p:nvPr/>
        </p:nvSpPr>
        <p:spPr>
          <a:xfrm>
            <a:off x="4719545" y="6536679"/>
            <a:ext cx="3354956" cy="276999"/>
          </a:xfrm>
          <a:prstGeom prst="rect">
            <a:avLst/>
          </a:prstGeom>
          <a:noFill/>
        </p:spPr>
        <p:txBody>
          <a:bodyPr wrap="none" rtlCol="0">
            <a:spAutoFit/>
          </a:bodyPr>
          <a:lstStyle/>
          <a:p>
            <a:pPr algn="ctr"/>
            <a:r>
              <a:rPr lang="fr-FR" sz="1200" dirty="0"/>
              <a:t>Culture de cannabis et d’opium en Afghanistan</a:t>
            </a:r>
          </a:p>
        </p:txBody>
      </p:sp>
      <p:sp>
        <p:nvSpPr>
          <p:cNvPr id="8" name="ZoneTexte 7"/>
          <p:cNvSpPr txBox="1"/>
          <p:nvPr/>
        </p:nvSpPr>
        <p:spPr>
          <a:xfrm>
            <a:off x="4860034" y="3212978"/>
            <a:ext cx="3768201" cy="646331"/>
          </a:xfrm>
          <a:prstGeom prst="rect">
            <a:avLst/>
          </a:prstGeom>
          <a:noFill/>
          <a:ln>
            <a:solidFill>
              <a:srgbClr val="FF0000"/>
            </a:solidFill>
          </a:ln>
        </p:spPr>
        <p:txBody>
          <a:bodyPr wrap="square" rtlCol="0">
            <a:spAutoFit/>
          </a:bodyPr>
          <a:lstStyle/>
          <a:p>
            <a:pPr algn="ctr"/>
            <a:r>
              <a:rPr lang="fr-FR" sz="1200" dirty="0">
                <a:solidFill>
                  <a:srgbClr val="FF0000"/>
                </a:solidFill>
              </a:rPr>
              <a:t>Pour que les fonctionnaires (en particulier les policiers) ferment les yeux sur ce trafic, il est nécessaires de soudoyer beaucoup de personnes.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3033234" y="12858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675" name="Espace réservé du numéro de diapositive 2"/>
          <p:cNvSpPr txBox="1">
            <a:spLocks/>
          </p:cNvSpPr>
          <p:nvPr/>
        </p:nvSpPr>
        <p:spPr bwMode="auto">
          <a:xfrm>
            <a:off x="8459790" y="188914"/>
            <a:ext cx="37147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E66F526-972E-4680-9904-A4554B84070C}" type="slidenum">
              <a:rPr lang="fr-FR" altLang="fr-FR" sz="1200">
                <a:solidFill>
                  <a:srgbClr val="898989"/>
                </a:solidFill>
              </a:rPr>
              <a:pPr algn="r" eaLnBrk="1" hangingPunct="1">
                <a:spcBef>
                  <a:spcPct val="0"/>
                </a:spcBef>
                <a:buFontTx/>
                <a:buNone/>
              </a:pPr>
              <a:t>32</a:t>
            </a:fld>
            <a:endParaRPr lang="fr-FR" altLang="fr-FR" sz="1200">
              <a:solidFill>
                <a:srgbClr val="898989"/>
              </a:solidFill>
            </a:endParaRPr>
          </a:p>
        </p:txBody>
      </p:sp>
      <p:pic>
        <p:nvPicPr>
          <p:cNvPr id="28678" name="Picture 16" descr="C:\Users\LISAN\Documents\psychologie-philo\corruption\images\Robert Mugabe\Harare_Zimbabwe_Robert_Mugabes_Mansion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544602"/>
            <a:ext cx="2376488" cy="218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descr="C:\Users\LISAN\Documents\psychologie-philo\corruption\images\Robert Mugabe\mansion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981076"/>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C:\Users\LISAN\Documents\psychologie-philo\corruption\images\Robert Mugabe\mansion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7" y="3573463"/>
            <a:ext cx="2854325" cy="21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descr="C:\Users\LISAN\Documents\psychologie-philo\corruption\images\Robert Mugabe\mansion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500439"/>
            <a:ext cx="295116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Picture 10" descr="C:\Users\LISAN\Documents\psychologie-philo\corruption\images\Robert Mugabe\mansion9.jpg"/>
          <p:cNvSpPr>
            <a:spLocks noChangeAspect="1" noChangeArrowheads="1"/>
          </p:cNvSpPr>
          <p:nvPr/>
        </p:nvSpPr>
        <p:spPr bwMode="auto">
          <a:xfrm>
            <a:off x="107952" y="3573464"/>
            <a:ext cx="2771775"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pic>
        <p:nvPicPr>
          <p:cNvPr id="28683" name="Picture 3" descr="C:\Users\LISAN\Documents\psychologie-philo\corruption\images\Robert Mugabe\mansion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0" y="981076"/>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Rectangle 13"/>
          <p:cNvSpPr>
            <a:spLocks noChangeArrowheads="1"/>
          </p:cNvSpPr>
          <p:nvPr/>
        </p:nvSpPr>
        <p:spPr bwMode="auto">
          <a:xfrm>
            <a:off x="107950" y="5805489"/>
            <a:ext cx="8821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Cette demeure est à Harare et appartient au président du Zimbabwe - Robert Mugabe - tandis que ses gens meurent de faim et meurent à cause de l’absence de tout système médical. Source : </a:t>
            </a:r>
            <a:r>
              <a:rPr lang="fr-FR" altLang="fr-FR" sz="1200">
                <a:latin typeface="Arial" panose="020B0604020202020204" pitchFamily="34" charset="0"/>
                <a:hlinkClick r:id="rId7"/>
              </a:rPr>
              <a:t>http://www.hoax-slayer.com/robert-mugabe-mansion.shtml</a:t>
            </a:r>
            <a:r>
              <a:rPr lang="fr-FR" altLang="fr-FR" sz="1200">
                <a:latin typeface="Arial" panose="020B0604020202020204" pitchFamily="34" charset="0"/>
              </a:rPr>
              <a:t> </a:t>
            </a:r>
          </a:p>
        </p:txBody>
      </p:sp>
      <p:sp>
        <p:nvSpPr>
          <p:cNvPr id="13" name="ZoneTexte 3"/>
          <p:cNvSpPr txBox="1">
            <a:spLocks noChangeArrowheads="1"/>
          </p:cNvSpPr>
          <p:nvPr/>
        </p:nvSpPr>
        <p:spPr bwMode="auto">
          <a:xfrm>
            <a:off x="232377" y="578532"/>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4" name="Rectangle 5"/>
          <p:cNvSpPr>
            <a:spLocks noChangeArrowheads="1"/>
          </p:cNvSpPr>
          <p:nvPr/>
        </p:nvSpPr>
        <p:spPr bwMode="auto">
          <a:xfrm>
            <a:off x="250825" y="968626"/>
            <a:ext cx="1645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R. (Zimbabwe)</a:t>
            </a:r>
            <a:r>
              <a:rPr lang="fr-FR" altLang="fr-FR" sz="1600" dirty="0">
                <a:latin typeface="Arial" panose="020B0604020202020204" pitchFamily="34" charset="0"/>
              </a:rPr>
              <a:t>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30147" y="5805489"/>
            <a:ext cx="9163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GRP : </a:t>
            </a:r>
            <a:r>
              <a:rPr lang="en-US" altLang="fr-FR" sz="1200">
                <a:latin typeface="Arial" panose="020B0604020202020204" pitchFamily="34" charset="0"/>
              </a:rPr>
              <a:t>Government Resource Planning and Anti-Corruption [</a:t>
            </a:r>
            <a:r>
              <a:rPr lang="fr-FR" altLang="fr-FR" sz="1200">
                <a:latin typeface="Arial" panose="020B0604020202020204" pitchFamily="34" charset="0"/>
              </a:rPr>
              <a:t>Planning des ressources gouvernementales et lutte contre la corruption]</a:t>
            </a:r>
          </a:p>
          <a:p>
            <a:pPr algn="ctr" eaLnBrk="1" hangingPunct="1">
              <a:spcBef>
                <a:spcPct val="0"/>
              </a:spcBef>
              <a:buFontTx/>
              <a:buNone/>
            </a:pPr>
            <a:endParaRPr lang="fr-FR" altLang="fr-FR" sz="1200">
              <a:latin typeface="Arial" panose="020B0604020202020204" pitchFamily="34" charset="0"/>
            </a:endParaRPr>
          </a:p>
          <a:p>
            <a:pPr algn="ctr" eaLnBrk="1" hangingPunct="1">
              <a:spcBef>
                <a:spcPct val="0"/>
              </a:spcBef>
              <a:buFontTx/>
              <a:buNone/>
            </a:pPr>
            <a:r>
              <a:rPr lang="fr-FR" altLang="fr-FR" sz="1200">
                <a:latin typeface="Arial" panose="020B0604020202020204" pitchFamily="34" charset="0"/>
              </a:rPr>
              <a:t>Sources de la corruption dans les pays en voie de développement (Etude de la banque mondiale 2000)</a:t>
            </a:r>
          </a:p>
          <a:p>
            <a:pPr algn="ctr" eaLnBrk="1" hangingPunct="1">
              <a:spcBef>
                <a:spcPct val="0"/>
              </a:spcBef>
              <a:buFontTx/>
              <a:buNone/>
            </a:pPr>
            <a:r>
              <a:rPr lang="fr-FR" altLang="fr-FR" sz="1200">
                <a:latin typeface="Arial" panose="020B0604020202020204" pitchFamily="34" charset="0"/>
              </a:rPr>
              <a:t>Source : Sustainable public financial Management, </a:t>
            </a:r>
            <a:r>
              <a:rPr lang="fr-FR" altLang="fr-FR" sz="1200">
                <a:latin typeface="Arial" panose="020B0604020202020204" pitchFamily="34" charset="0"/>
                <a:hlinkClick r:id="rId2"/>
              </a:rPr>
              <a:t>http://www.freebalance.com/blog/?p=3473</a:t>
            </a:r>
            <a:r>
              <a:rPr lang="fr-FR" altLang="fr-FR" sz="1200">
                <a:latin typeface="Arial" panose="020B0604020202020204" pitchFamily="34" charset="0"/>
              </a:rPr>
              <a:t> </a:t>
            </a:r>
          </a:p>
        </p:txBody>
      </p:sp>
      <p:pic>
        <p:nvPicPr>
          <p:cNvPr id="267267" name="Picture 2" descr="C:\Users\LISAN\Documents\psychologie-philo\corruption\images\CorruptionSourcesInDeveloppingCountr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5" y="1700214"/>
            <a:ext cx="6777037"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7269"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C24CC22-6EF1-4D5B-87B8-3F9051DFC8CE}" type="slidenum">
              <a:rPr lang="fr-FR" altLang="fr-FR" sz="1200">
                <a:solidFill>
                  <a:srgbClr val="898989"/>
                </a:solidFill>
              </a:rPr>
              <a:pPr algn="r" eaLnBrk="1" hangingPunct="1">
                <a:spcBef>
                  <a:spcPct val="0"/>
                </a:spcBef>
                <a:buFontTx/>
                <a:buNone/>
              </a:pPr>
              <a:t>320</a:t>
            </a:fld>
            <a:endParaRPr lang="fr-FR" altLang="fr-FR" sz="1200">
              <a:solidFill>
                <a:srgbClr val="898989"/>
              </a:solidFill>
            </a:endParaRPr>
          </a:p>
        </p:txBody>
      </p:sp>
      <p:sp>
        <p:nvSpPr>
          <p:cNvPr id="267270" name="Rectangle 5"/>
          <p:cNvSpPr>
            <a:spLocks noChangeArrowheads="1"/>
          </p:cNvSpPr>
          <p:nvPr/>
        </p:nvSpPr>
        <p:spPr bwMode="auto">
          <a:xfrm>
            <a:off x="179390" y="836614"/>
            <a:ext cx="8713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A7. </a:t>
            </a:r>
            <a:r>
              <a:rPr lang="fr-FR" altLang="fr-FR" sz="1600" b="1">
                <a:latin typeface="Arial" panose="020B0604020202020204" pitchFamily="34" charset="0"/>
              </a:rPr>
              <a:t>Annexe : Sources de la corruption dans les pays en voie de développement</a:t>
            </a:r>
            <a:endParaRPr lang="fr-FR" altLang="fr-FR" sz="1600">
              <a:latin typeface="Arial" panose="020B0604020202020204" pitchFamily="34" charset="0"/>
            </a:endParaRPr>
          </a:p>
        </p:txBody>
      </p:sp>
      <p:sp>
        <p:nvSpPr>
          <p:cNvPr id="267271" name="ZoneTexte 7"/>
          <p:cNvSpPr txBox="1">
            <a:spLocks noChangeArrowheads="1"/>
          </p:cNvSpPr>
          <p:nvPr/>
        </p:nvSpPr>
        <p:spPr bwMode="auto">
          <a:xfrm>
            <a:off x="395288" y="2492377"/>
            <a:ext cx="223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Significatif impact du GRP sur la lutte anti-corruption </a:t>
            </a:r>
          </a:p>
        </p:txBody>
      </p:sp>
      <p:sp>
        <p:nvSpPr>
          <p:cNvPr id="267272" name="ZoneTexte 8"/>
          <p:cNvSpPr txBox="1">
            <a:spLocks noChangeArrowheads="1"/>
          </p:cNvSpPr>
          <p:nvPr/>
        </p:nvSpPr>
        <p:spPr bwMode="auto">
          <a:xfrm>
            <a:off x="5219700" y="2420939"/>
            <a:ext cx="2952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GRP, un outil pour réduire la corruption</a:t>
            </a:r>
          </a:p>
        </p:txBody>
      </p:sp>
      <p:sp>
        <p:nvSpPr>
          <p:cNvPr id="267273" name="Rectangle 9"/>
          <p:cNvSpPr>
            <a:spLocks noChangeArrowheads="1"/>
          </p:cNvSpPr>
          <p:nvPr/>
        </p:nvSpPr>
        <p:spPr bwMode="auto">
          <a:xfrm>
            <a:off x="6372225" y="2924177"/>
            <a:ext cx="756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exécutif </a:t>
            </a:r>
          </a:p>
        </p:txBody>
      </p:sp>
      <p:sp>
        <p:nvSpPr>
          <p:cNvPr id="267274" name="Rectangle 10"/>
          <p:cNvSpPr>
            <a:spLocks noChangeArrowheads="1"/>
          </p:cNvSpPr>
          <p:nvPr/>
        </p:nvSpPr>
        <p:spPr bwMode="auto">
          <a:xfrm>
            <a:off x="6300789" y="3357563"/>
            <a:ext cx="627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police </a:t>
            </a:r>
          </a:p>
        </p:txBody>
      </p:sp>
      <p:sp>
        <p:nvSpPr>
          <p:cNvPr id="267275" name="Rectangle 11"/>
          <p:cNvSpPr>
            <a:spLocks noChangeArrowheads="1"/>
          </p:cNvSpPr>
          <p:nvPr/>
        </p:nvSpPr>
        <p:spPr bwMode="auto">
          <a:xfrm>
            <a:off x="6948490" y="3789365"/>
            <a:ext cx="1736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institutions financières </a:t>
            </a:r>
          </a:p>
        </p:txBody>
      </p:sp>
      <p:sp>
        <p:nvSpPr>
          <p:cNvPr id="267276" name="Rectangle 12"/>
          <p:cNvSpPr>
            <a:spLocks noChangeArrowheads="1"/>
          </p:cNvSpPr>
          <p:nvPr/>
        </p:nvSpPr>
        <p:spPr bwMode="auto">
          <a:xfrm>
            <a:off x="6516688" y="4149726"/>
            <a:ext cx="11560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corps législatif</a:t>
            </a:r>
          </a:p>
        </p:txBody>
      </p:sp>
      <p:sp>
        <p:nvSpPr>
          <p:cNvPr id="267277" name="Rectangle 13"/>
          <p:cNvSpPr>
            <a:spLocks noChangeArrowheads="1"/>
          </p:cNvSpPr>
          <p:nvPr/>
        </p:nvSpPr>
        <p:spPr bwMode="auto">
          <a:xfrm>
            <a:off x="6450014" y="4724401"/>
            <a:ext cx="26933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Investisseurs étrangers et nationaux </a:t>
            </a:r>
          </a:p>
        </p:txBody>
      </p:sp>
      <p:sp>
        <p:nvSpPr>
          <p:cNvPr id="267278" name="Rectangle 14"/>
          <p:cNvSpPr>
            <a:spLocks noChangeArrowheads="1"/>
          </p:cNvSpPr>
          <p:nvPr/>
        </p:nvSpPr>
        <p:spPr bwMode="auto">
          <a:xfrm>
            <a:off x="6300789" y="5013326"/>
            <a:ext cx="8306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judiciaire </a:t>
            </a:r>
          </a:p>
        </p:txBody>
      </p:sp>
      <p:sp>
        <p:nvSpPr>
          <p:cNvPr id="267279" name="Rectangle 15"/>
          <p:cNvSpPr>
            <a:spLocks noChangeArrowheads="1"/>
          </p:cNvSpPr>
          <p:nvPr/>
        </p:nvSpPr>
        <p:spPr bwMode="auto">
          <a:xfrm>
            <a:off x="6659564" y="5373689"/>
            <a:ext cx="1556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donateurs étrangers</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4572000" y="3644902"/>
            <a:ext cx="44069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t>↑ </a:t>
            </a:r>
            <a:r>
              <a:rPr lang="fr-FR" altLang="fr-FR" sz="1200">
                <a:latin typeface="Arial" panose="020B0604020202020204" pitchFamily="34" charset="0"/>
              </a:rPr>
              <a:t>Un supposé cycle de la corruption des politiciens, aux USA : Il  serait alimenté par les syndicats de la construction finançant les politiciens favorisant les grands travaux gouvernementaux : Des cotisations seraient prélevées auprès des employés de la construction qui travaillent sur des projets fédéraux (les PLA) qui iraient retourner au coffre du syndicat [union] de la construction (PAC) et qui, à leur tour, soutiendrait les candidats fédéraux qui favorisent PLA. </a:t>
            </a:r>
            <a:r>
              <a:rPr lang="fr-FR" altLang="fr-FR" sz="1200"/>
              <a:t>↑</a:t>
            </a:r>
            <a:endParaRPr lang="fr-FR" altLang="fr-FR" sz="1200">
              <a:latin typeface="Arial" panose="020B0604020202020204" pitchFamily="34" charset="0"/>
            </a:endParaRPr>
          </a:p>
          <a:p>
            <a:pPr algn="r" eaLnBrk="1" hangingPunct="1">
              <a:spcBef>
                <a:spcPct val="0"/>
              </a:spcBef>
              <a:buFontTx/>
              <a:buNone/>
            </a:pPr>
            <a:endParaRPr lang="fr-FR" altLang="fr-FR" sz="1200">
              <a:latin typeface="Arial" panose="020B0604020202020204" pitchFamily="34" charset="0"/>
            </a:endParaRPr>
          </a:p>
          <a:p>
            <a:pPr algn="r" eaLnBrk="1" hangingPunct="1">
              <a:spcBef>
                <a:spcPct val="0"/>
              </a:spcBef>
              <a:buFontTx/>
              <a:buNone/>
            </a:pPr>
            <a:r>
              <a:rPr lang="fr-FR" altLang="fr-FR" sz="1200">
                <a:latin typeface="Arial" panose="020B0604020202020204" pitchFamily="34" charset="0"/>
              </a:rPr>
              <a:t>PLA : project labor agreements </a:t>
            </a:r>
            <a:r>
              <a:rPr lang="en-US" altLang="fr-FR" sz="1200">
                <a:latin typeface="Arial" panose="020B0604020202020204" pitchFamily="34" charset="0"/>
              </a:rPr>
              <a:t>[</a:t>
            </a:r>
            <a:r>
              <a:rPr lang="fr-FR" altLang="fr-FR" sz="1200">
                <a:latin typeface="Arial" panose="020B0604020202020204" pitchFamily="34" charset="0"/>
              </a:rPr>
              <a:t>Projet de contrat de travail]</a:t>
            </a:r>
          </a:p>
          <a:p>
            <a:pPr algn="r" eaLnBrk="1" hangingPunct="1">
              <a:spcBef>
                <a:spcPct val="0"/>
              </a:spcBef>
              <a:buFontTx/>
              <a:buNone/>
            </a:pPr>
            <a:endParaRPr lang="fr-FR" altLang="fr-FR" sz="1200">
              <a:latin typeface="Arial" panose="020B0604020202020204" pitchFamily="34" charset="0"/>
            </a:endParaRPr>
          </a:p>
          <a:p>
            <a:pPr algn="r" eaLnBrk="1" hangingPunct="1">
              <a:spcBef>
                <a:spcPct val="0"/>
              </a:spcBef>
              <a:buFontTx/>
              <a:buNone/>
            </a:pPr>
            <a:r>
              <a:rPr lang="en-US" altLang="fr-FR" sz="1200">
                <a:latin typeface="Arial" panose="020B0604020202020204" pitchFamily="34" charset="0"/>
              </a:rPr>
              <a:t>Congressmen Fuel Cycle of PLA Corruption</a:t>
            </a:r>
            <a:endParaRPr lang="fr-FR" altLang="fr-FR" sz="1200">
              <a:latin typeface="Arial" panose="020B0604020202020204" pitchFamily="34" charset="0"/>
            </a:endParaRPr>
          </a:p>
          <a:p>
            <a:pPr algn="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2"/>
              </a:rPr>
              <a:t>http://thetruthaboutplas.com/2010/09/24/congressmen-fuel-cycle-of-pla-corruption/</a:t>
            </a:r>
            <a:r>
              <a:rPr lang="fr-FR" altLang="fr-FR" sz="1200">
                <a:latin typeface="Arial" panose="020B0604020202020204" pitchFamily="34" charset="0"/>
              </a:rPr>
              <a:t> </a:t>
            </a:r>
          </a:p>
        </p:txBody>
      </p:sp>
      <p:sp>
        <p:nvSpPr>
          <p:cNvPr id="268291"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682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59B4F6B-A58F-4F62-BD33-2CDD23678121}" type="slidenum">
              <a:rPr lang="fr-FR" altLang="fr-FR" sz="1200">
                <a:solidFill>
                  <a:srgbClr val="898989"/>
                </a:solidFill>
              </a:rPr>
              <a:pPr algn="r" eaLnBrk="1" hangingPunct="1">
                <a:spcBef>
                  <a:spcPct val="0"/>
                </a:spcBef>
                <a:buFontTx/>
                <a:buNone/>
              </a:pPr>
              <a:t>321</a:t>
            </a:fld>
            <a:endParaRPr lang="fr-FR" altLang="fr-FR" sz="1200">
              <a:solidFill>
                <a:srgbClr val="898989"/>
              </a:solidFill>
            </a:endParaRPr>
          </a:p>
        </p:txBody>
      </p:sp>
      <p:sp>
        <p:nvSpPr>
          <p:cNvPr id="268293" name="Rectangle 5"/>
          <p:cNvSpPr>
            <a:spLocks noChangeArrowheads="1"/>
          </p:cNvSpPr>
          <p:nvPr/>
        </p:nvSpPr>
        <p:spPr bwMode="auto">
          <a:xfrm>
            <a:off x="179388" y="836614"/>
            <a:ext cx="3816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A7. </a:t>
            </a:r>
            <a:r>
              <a:rPr lang="fr-FR" altLang="fr-FR" sz="1600" b="1">
                <a:latin typeface="Arial" panose="020B0604020202020204" pitchFamily="34" charset="0"/>
              </a:rPr>
              <a:t>Annexe : Cycles de la corruption</a:t>
            </a:r>
            <a:endParaRPr lang="fr-FR" altLang="fr-FR" sz="1600">
              <a:latin typeface="Arial" panose="020B0604020202020204" pitchFamily="34" charset="0"/>
            </a:endParaRPr>
          </a:p>
        </p:txBody>
      </p:sp>
      <p:pic>
        <p:nvPicPr>
          <p:cNvPr id="268294" name="Picture 2" descr="C:\Users\LISAN\Documents\psychologie-philo\corruption\images\cycle-of-corrup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765175"/>
            <a:ext cx="33718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5" name="Image 9" descr="cycle de la corruption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5" y="1196975"/>
            <a:ext cx="2752725"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6" name="Image 10" descr="cycle de la corruption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2" y="1196975"/>
            <a:ext cx="2752725"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7" name="ZoneTexte 11"/>
          <p:cNvSpPr txBox="1">
            <a:spLocks noChangeArrowheads="1"/>
          </p:cNvSpPr>
          <p:nvPr/>
        </p:nvSpPr>
        <p:spPr bwMode="auto">
          <a:xfrm>
            <a:off x="323850" y="2924177"/>
            <a:ext cx="4679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t>↑ </a:t>
            </a:r>
            <a:r>
              <a:rPr lang="fr-FR" altLang="fr-FR" sz="1200">
                <a:latin typeface="Arial" panose="020B0604020202020204" pitchFamily="34" charset="0"/>
              </a:rPr>
              <a:t>Cycle de la corruption en opposition à celui de la démocratie </a:t>
            </a:r>
            <a:r>
              <a:rPr lang="fr-FR" altLang="fr-FR" sz="1200"/>
              <a:t>↑</a:t>
            </a:r>
            <a:r>
              <a:rPr lang="fr-FR" altLang="fr-FR" sz="1200">
                <a:latin typeface="Arial" panose="020B0604020202020204" pitchFamily="34" charset="0"/>
              </a:rPr>
              <a:t> </a:t>
            </a:r>
          </a:p>
        </p:txBody>
      </p:sp>
      <p:sp>
        <p:nvSpPr>
          <p:cNvPr id="268298" name="ZoneTexte 12"/>
          <p:cNvSpPr txBox="1">
            <a:spLocks noChangeArrowheads="1"/>
          </p:cNvSpPr>
          <p:nvPr/>
        </p:nvSpPr>
        <p:spPr bwMode="auto">
          <a:xfrm>
            <a:off x="107950" y="3213100"/>
            <a:ext cx="453548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 </a:t>
            </a:r>
            <a:r>
              <a:rPr lang="fr-FR" altLang="fr-FR" sz="1200" i="1">
                <a:latin typeface="Arial" panose="020B0604020202020204" pitchFamily="34" charset="0"/>
              </a:rPr>
              <a:t>L'économie de Wall Street a déjà récupéré de l'effondrement financier de 2008, qui remercie les sauvetages financés par les contribuables, les principaux acteurs de Wall Street ont été généreusement récompensés pour avoir causé la Grande Récession, et ils renouent de nouveau avec des bénéfices record et des bonus record. Trop d'entre nous [américains de base] sont au chômage ou sous-employés. Nos revenus ont stagné. Un enfant sur quatre vit en dessous du seuil de pauvreté [aux USA]. […] Des sociétés multi-nationales et quelques riches peuvent se permettre d'embaucher des lobbyistes et faire de grandes contributions aux campagnes. […]</a:t>
            </a:r>
          </a:p>
          <a:p>
            <a:pPr algn="just" eaLnBrk="1" hangingPunct="1">
              <a:spcBef>
                <a:spcPct val="0"/>
              </a:spcBef>
              <a:buFontTx/>
              <a:buNone/>
            </a:pPr>
            <a:r>
              <a:rPr lang="fr-FR" altLang="fr-FR" sz="1200" i="1">
                <a:latin typeface="Arial" panose="020B0604020202020204" pitchFamily="34" charset="0"/>
              </a:rPr>
              <a:t>Nous avons un problème circulaire, auto-renforcement [des Sociétés de Wall Street et des quelques riches politiques du Congrès qui profitent financièrement de celles-ci]. L'argent est converti en pouvoir politique. Le pouvoir politique est converti en politique. La politique est convertie en plus d'argent. Cet argent est transformé en plus de pouvoir politique. Et ainsi de suite …</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Source : </a:t>
            </a:r>
            <a:r>
              <a:rPr lang="en-US" altLang="fr-FR" sz="1200">
                <a:latin typeface="Arial" panose="020B0604020202020204" pitchFamily="34" charset="0"/>
              </a:rPr>
              <a:t>Information Activism: How We Break the Cycle of Corruption,</a:t>
            </a:r>
            <a:r>
              <a:rPr lang="fr-FR" altLang="fr-FR" sz="1200">
                <a:latin typeface="Arial" panose="020B0604020202020204" pitchFamily="34" charset="0"/>
              </a:rPr>
              <a:t> </a:t>
            </a:r>
            <a:r>
              <a:rPr lang="fr-FR" altLang="fr-FR" sz="1200">
                <a:latin typeface="Arial" panose="020B0604020202020204" pitchFamily="34" charset="0"/>
                <a:hlinkClick r:id="rId6"/>
              </a:rPr>
              <a:t>http://www.coffeepartyusa.com/information-activism</a:t>
            </a:r>
            <a:r>
              <a:rPr lang="fr-FR" altLang="fr-FR" sz="1200">
                <a:latin typeface="Arial" panose="020B0604020202020204" pitchFamily="34" charset="0"/>
              </a:rPr>
              <a:t>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Image 7" descr="Corruption_Cyc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03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Rectangle 8"/>
          <p:cNvSpPr>
            <a:spLocks noChangeArrowheads="1"/>
          </p:cNvSpPr>
          <p:nvPr/>
        </p:nvSpPr>
        <p:spPr bwMode="auto">
          <a:xfrm>
            <a:off x="1476375" y="6611938"/>
            <a:ext cx="53990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3"/>
              </a:rPr>
              <a:t>http://eliminate-all-corruption.pbworks.com/w/page/18759648/Corruption%20Cycle</a:t>
            </a:r>
            <a:r>
              <a:rPr lang="fr-FR" altLang="fr-FR" sz="1000">
                <a:latin typeface="Arial" panose="020B0604020202020204" pitchFamily="34" charset="0"/>
              </a:rPr>
              <a:t> </a:t>
            </a:r>
          </a:p>
        </p:txBody>
      </p:sp>
      <p:sp>
        <p:nvSpPr>
          <p:cNvPr id="269316" name="Rectangle 5"/>
          <p:cNvSpPr>
            <a:spLocks noChangeArrowheads="1"/>
          </p:cNvSpPr>
          <p:nvPr/>
        </p:nvSpPr>
        <p:spPr bwMode="auto">
          <a:xfrm>
            <a:off x="179390" y="476251"/>
            <a:ext cx="1728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A7. </a:t>
            </a:r>
            <a:r>
              <a:rPr lang="fr-FR" altLang="fr-FR" sz="1600" b="1">
                <a:latin typeface="Arial" panose="020B0604020202020204" pitchFamily="34" charset="0"/>
              </a:rPr>
              <a:t>Annexe : Cycles de la corruption (suite)</a:t>
            </a:r>
            <a:endParaRPr lang="fr-FR" altLang="fr-FR" sz="1600">
              <a:latin typeface="Arial" panose="020B0604020202020204" pitchFamily="34" charset="0"/>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4"/>
          <p:cNvSpPr txBox="1">
            <a:spLocks noChangeArrowheads="1"/>
          </p:cNvSpPr>
          <p:nvPr/>
        </p:nvSpPr>
        <p:spPr bwMode="auto">
          <a:xfrm>
            <a:off x="179388" y="692151"/>
            <a:ext cx="86407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533400" indent="-533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A8. </a:t>
            </a:r>
            <a:r>
              <a:rPr lang="fr-FR" altLang="fr-FR" sz="1800" b="1" u="sng" dirty="0">
                <a:latin typeface="Arial" panose="020B0604020202020204" pitchFamily="34" charset="0"/>
              </a:rPr>
              <a:t>Annexes : Le point de vue des « mis en cause »</a:t>
            </a:r>
            <a:r>
              <a:rPr lang="fr-FR" altLang="fr-FR" sz="1800" dirty="0">
                <a:latin typeface="Arial" panose="020B0604020202020204" pitchFamily="34" charset="0"/>
              </a:rPr>
              <a:t> :</a:t>
            </a:r>
          </a:p>
          <a:p>
            <a:pPr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Char char="•"/>
            </a:pPr>
            <a:r>
              <a:rPr lang="fr-FR" altLang="fr-FR" sz="1400" dirty="0">
                <a:latin typeface="Arial" panose="020B0604020202020204" pitchFamily="34" charset="0"/>
              </a:rPr>
              <a:t>En mars 2007, dépôt, à Paris, d’une première plainte pour détournement de fonds public contre des chefs d’Etat africains, Omar Bongo (Gabon), Denis </a:t>
            </a:r>
            <a:r>
              <a:rPr lang="fr-FR" altLang="fr-FR" sz="1400" dirty="0" err="1">
                <a:latin typeface="Arial" panose="020B0604020202020204" pitchFamily="34" charset="0"/>
              </a:rPr>
              <a:t>Sassou-Nguesso</a:t>
            </a:r>
            <a:r>
              <a:rPr lang="fr-FR" altLang="fr-FR" sz="1400" dirty="0">
                <a:latin typeface="Arial" panose="020B0604020202020204" pitchFamily="34" charset="0"/>
              </a:rPr>
              <a:t> (Congo </a:t>
            </a:r>
            <a:r>
              <a:rPr lang="fr-FR" altLang="fr-FR" sz="1400" dirty="0" err="1">
                <a:latin typeface="Arial" panose="020B0604020202020204" pitchFamily="34" charset="0"/>
              </a:rPr>
              <a:t>Brazaville</a:t>
            </a:r>
            <a:r>
              <a:rPr lang="fr-FR" altLang="fr-FR" sz="1400" dirty="0">
                <a:latin typeface="Arial" panose="020B0604020202020204" pitchFamily="34" charset="0"/>
              </a:rPr>
              <a:t>), </a:t>
            </a:r>
            <a:r>
              <a:rPr lang="fr-FR" altLang="fr-FR" sz="1400" dirty="0" err="1">
                <a:latin typeface="Arial" panose="020B0604020202020204" pitchFamily="34" charset="0"/>
              </a:rPr>
              <a:t>Obiang</a:t>
            </a:r>
            <a:r>
              <a:rPr lang="fr-FR" altLang="fr-FR" sz="1400" dirty="0">
                <a:latin typeface="Arial" panose="020B0604020202020204" pitchFamily="34" charset="0"/>
              </a:rPr>
              <a:t> (Guinée équatoriale), Blaise Compaoré (Burkina </a:t>
            </a:r>
            <a:r>
              <a:rPr lang="fr-FR" altLang="fr-FR" sz="1400" dirty="0" err="1">
                <a:latin typeface="Arial" panose="020B0604020202020204" pitchFamily="34" charset="0"/>
              </a:rPr>
              <a:t>Fasso</a:t>
            </a:r>
            <a:r>
              <a:rPr lang="fr-FR" altLang="fr-FR" sz="1400" dirty="0">
                <a:latin typeface="Arial" panose="020B0604020202020204" pitchFamily="34" charset="0"/>
              </a:rPr>
              <a:t>) et José Eduardo Dos Santos (Angola). Les poursuites émanant de trois associations: la Fédération des Congolais de la diaspora, Survie et Sherpa, un groupement de juristes. </a:t>
            </a:r>
          </a:p>
          <a:p>
            <a:pPr algn="just" eaLnBrk="1" hangingPunct="1">
              <a:spcBef>
                <a:spcPct val="0"/>
              </a:spcBef>
              <a:buFontTx/>
              <a:buChar char="•"/>
            </a:pPr>
            <a:r>
              <a:rPr lang="fr-FR" altLang="fr-FR" sz="1400" dirty="0">
                <a:latin typeface="Arial" panose="020B0604020202020204" pitchFamily="34" charset="0"/>
              </a:rPr>
              <a:t>Une autre plainte, assortie d’une constitution de partie civile, est déposée le 2 décembre 2008 devant le doyen des juges d’instruction de Paris contre Bongo, </a:t>
            </a:r>
            <a:r>
              <a:rPr lang="fr-FR" altLang="fr-FR" sz="1400" dirty="0" err="1">
                <a:latin typeface="Arial" panose="020B0604020202020204" pitchFamily="34" charset="0"/>
              </a:rPr>
              <a:t>Sassou</a:t>
            </a:r>
            <a:r>
              <a:rPr lang="fr-FR" altLang="fr-FR" sz="1400" dirty="0">
                <a:latin typeface="Arial" panose="020B0604020202020204" pitchFamily="34" charset="0"/>
              </a:rPr>
              <a:t> et </a:t>
            </a:r>
            <a:r>
              <a:rPr lang="fr-FR" altLang="fr-FR" sz="1400" dirty="0" err="1">
                <a:latin typeface="Arial" panose="020B0604020202020204" pitchFamily="34" charset="0"/>
              </a:rPr>
              <a:t>Obiang</a:t>
            </a:r>
            <a:r>
              <a:rPr lang="fr-FR" altLang="fr-FR" sz="1400" dirty="0">
                <a:latin typeface="Arial" panose="020B0604020202020204" pitchFamily="34" charset="0"/>
              </a:rPr>
              <a:t>. Cette plainte émane d’un citoyen gabonais, Gregory </a:t>
            </a:r>
            <a:r>
              <a:rPr lang="fr-FR" altLang="fr-FR" sz="1400" dirty="0" err="1">
                <a:latin typeface="Arial" panose="020B0604020202020204" pitchFamily="34" charset="0"/>
              </a:rPr>
              <a:t>Ngbwa</a:t>
            </a:r>
            <a:r>
              <a:rPr lang="fr-FR" altLang="fr-FR" sz="1400" dirty="0">
                <a:latin typeface="Arial" panose="020B0604020202020204" pitchFamily="34" charset="0"/>
              </a:rPr>
              <a:t> </a:t>
            </a:r>
            <a:r>
              <a:rPr lang="fr-FR" altLang="fr-FR" sz="1400" dirty="0" err="1">
                <a:latin typeface="Arial" panose="020B0604020202020204" pitchFamily="34" charset="0"/>
              </a:rPr>
              <a:t>Mintsa</a:t>
            </a:r>
            <a:r>
              <a:rPr lang="fr-FR" altLang="fr-FR" sz="1400" dirty="0">
                <a:latin typeface="Arial" panose="020B0604020202020204" pitchFamily="34" charset="0"/>
              </a:rPr>
              <a:t>, et d’une prestigieuse association de lutte contre la corruption et le blanchiment: </a:t>
            </a:r>
            <a:r>
              <a:rPr lang="fr-FR" altLang="fr-FR" sz="1400" dirty="0" err="1">
                <a:latin typeface="Arial" panose="020B0604020202020204" pitchFamily="34" charset="0"/>
              </a:rPr>
              <a:t>Transparency</a:t>
            </a:r>
            <a:r>
              <a:rPr lang="fr-FR" altLang="fr-FR" sz="1400" dirty="0">
                <a:latin typeface="Arial" panose="020B0604020202020204" pitchFamily="34" charset="0"/>
              </a:rPr>
              <a:t> International (TI). </a:t>
            </a:r>
          </a:p>
          <a:p>
            <a:pPr algn="just" eaLnBrk="1" hangingPunct="1">
              <a:spcBef>
                <a:spcPct val="0"/>
              </a:spcBef>
              <a:buFontTx/>
              <a:buNone/>
            </a:pPr>
            <a:r>
              <a:rPr lang="fr-FR" altLang="fr-FR" sz="1400" b="1" dirty="0">
                <a:latin typeface="Arial" panose="020B0604020202020204" pitchFamily="34" charset="0"/>
              </a:rPr>
              <a:t>Réponses des intéressés mis en accusations</a:t>
            </a:r>
            <a:r>
              <a:rPr lang="fr-FR" altLang="fr-FR" sz="1400" dirty="0">
                <a:latin typeface="Arial" panose="020B0604020202020204" pitchFamily="34" charset="0"/>
              </a:rPr>
              <a:t> (via leurs avocats) :</a:t>
            </a:r>
          </a:p>
          <a:p>
            <a:pPr algn="just" eaLnBrk="1" hangingPunct="1">
              <a:spcBef>
                <a:spcPct val="0"/>
              </a:spcBef>
              <a:buFontTx/>
              <a:buAutoNum type="alphaLcParenR"/>
            </a:pPr>
            <a:r>
              <a:rPr lang="fr-FR" altLang="fr-FR" sz="1400" dirty="0">
                <a:latin typeface="Arial" panose="020B0604020202020204" pitchFamily="34" charset="0"/>
              </a:rPr>
              <a:t>Omar Bongo : Il n’a pas 17 propriétés à son nom, mais cinq, et quatre d’entre elles auraient été acquises entre 1967 et 1974, à une époque où le coût de l’immobilier était “</a:t>
            </a:r>
            <a:r>
              <a:rPr lang="fr-FR" altLang="fr-FR" sz="1400" i="1" dirty="0">
                <a:latin typeface="Arial" panose="020B0604020202020204" pitchFamily="34" charset="0"/>
              </a:rPr>
              <a:t>très bas</a:t>
            </a:r>
            <a:r>
              <a:rPr lang="fr-FR" altLang="fr-FR" sz="1400" dirty="0">
                <a:latin typeface="Arial" panose="020B0604020202020204" pitchFamily="34" charset="0"/>
              </a:rPr>
              <a:t>”. </a:t>
            </a:r>
          </a:p>
          <a:p>
            <a:pPr algn="just" eaLnBrk="1" hangingPunct="1">
              <a:spcBef>
                <a:spcPct val="0"/>
              </a:spcBef>
              <a:buFontTx/>
              <a:buAutoNum type="alphaLcParenR"/>
            </a:pPr>
            <a:r>
              <a:rPr lang="fr-FR" altLang="fr-FR" sz="1400" dirty="0">
                <a:latin typeface="Arial" panose="020B0604020202020204" pitchFamily="34" charset="0"/>
              </a:rPr>
              <a:t>Selon l’avocat de la famille Bongo, Me Meyer : « </a:t>
            </a:r>
            <a:r>
              <a:rPr lang="fr-FR" altLang="fr-FR" sz="1400" i="1" dirty="0">
                <a:latin typeface="Arial" panose="020B0604020202020204" pitchFamily="34" charset="0"/>
              </a:rPr>
              <a:t>Ce patrimoine est compatible avec ses revenus de président depuis quarante ans. Des revenus supérieurs aux 15000 euros mensuels évoqués par certains médias. Rappelons aussi que </a:t>
            </a:r>
            <a:r>
              <a:rPr lang="fr-FR" altLang="fr-FR" sz="1400" b="1" i="1" dirty="0">
                <a:latin typeface="Arial" panose="020B0604020202020204" pitchFamily="34" charset="0"/>
              </a:rPr>
              <a:t>les chefs d’Etat du monde entier ont à disposition des fonds souverains permettant d’acquérir des biens au nom de leur pays.</a:t>
            </a:r>
            <a:r>
              <a:rPr lang="fr-FR" altLang="fr-FR" sz="1400" i="1" dirty="0">
                <a:latin typeface="Arial" panose="020B0604020202020204" pitchFamily="34" charset="0"/>
              </a:rPr>
              <a:t> Quant aux personnes de l’entourage du président, elles travaillent et ont les moyens d’être propriétaires à Paris.</a:t>
            </a:r>
            <a:r>
              <a:rPr lang="fr-FR" altLang="fr-FR" sz="1400" dirty="0">
                <a:latin typeface="Arial" panose="020B0604020202020204" pitchFamily="34" charset="0"/>
              </a:rPr>
              <a:t> </a:t>
            </a:r>
            <a:r>
              <a:rPr lang="fr-FR" altLang="fr-FR" sz="1400" i="1" dirty="0">
                <a:latin typeface="Arial" panose="020B0604020202020204" pitchFamily="34" charset="0"/>
              </a:rPr>
              <a:t>Pour eux, il est logique qu’il dispose de logements à Paris. </a:t>
            </a:r>
            <a:r>
              <a:rPr lang="fr-FR" altLang="fr-FR" sz="1400" b="1" i="1" dirty="0">
                <a:latin typeface="Arial" panose="020B0604020202020204" pitchFamily="34" charset="0"/>
              </a:rPr>
              <a:t>Il lui faut bien des endroits où se reposer</a:t>
            </a:r>
            <a:r>
              <a:rPr lang="fr-FR" altLang="fr-FR" sz="1400" i="1" dirty="0">
                <a:latin typeface="Arial" panose="020B0604020202020204" pitchFamily="34" charset="0"/>
              </a:rPr>
              <a:t> !</a:t>
            </a:r>
            <a:r>
              <a:rPr lang="fr-FR" altLang="fr-FR" sz="1400" dirty="0">
                <a:latin typeface="Arial" panose="020B0604020202020204" pitchFamily="34" charset="0"/>
              </a:rPr>
              <a:t> ».</a:t>
            </a:r>
          </a:p>
          <a:p>
            <a:pPr algn="just" eaLnBrk="1" hangingPunct="1">
              <a:spcBef>
                <a:spcPct val="0"/>
              </a:spcBef>
              <a:buFontTx/>
              <a:buAutoNum type="alphaLcParenR"/>
            </a:pPr>
            <a:r>
              <a:rPr lang="fr-FR" altLang="fr-FR" sz="1400" dirty="0">
                <a:latin typeface="Arial" panose="020B0604020202020204" pitchFamily="34" charset="0"/>
              </a:rPr>
              <a:t>Denis </a:t>
            </a:r>
            <a:r>
              <a:rPr lang="fr-FR" altLang="fr-FR" sz="1400" dirty="0" err="1">
                <a:latin typeface="Arial" panose="020B0604020202020204" pitchFamily="34" charset="0"/>
              </a:rPr>
              <a:t>Sassou-Nguesso</a:t>
            </a:r>
            <a:r>
              <a:rPr lang="fr-FR" altLang="fr-FR" sz="1400" dirty="0">
                <a:latin typeface="Arial" panose="020B0604020202020204" pitchFamily="34" charset="0"/>
              </a:rPr>
              <a:t>, monte au front pour qualifier de “bourgeois de Neuilly” les dirigeants des ONG Sherpa et TI France: “</a:t>
            </a:r>
            <a:r>
              <a:rPr lang="fr-FR" altLang="fr-FR" sz="1400" i="1" dirty="0">
                <a:latin typeface="Arial" panose="020B0604020202020204" pitchFamily="34" charset="0"/>
              </a:rPr>
              <a:t>Si on regarde bien, déclarait-il en décembre [2008], </a:t>
            </a:r>
            <a:r>
              <a:rPr lang="fr-FR" altLang="fr-FR" sz="1400" b="1" i="1" dirty="0">
                <a:latin typeface="Arial" panose="020B0604020202020204" pitchFamily="34" charset="0"/>
              </a:rPr>
              <a:t>ce sont des descendants de l’esclavagisme et du colonialisme qui veulent se donner bonne conscience </a:t>
            </a:r>
            <a:r>
              <a:rPr lang="fr-FR" altLang="fr-FR" sz="1400" i="1" dirty="0">
                <a:latin typeface="Arial" panose="020B0604020202020204" pitchFamily="34" charset="0"/>
              </a:rPr>
              <a:t>en parlant aux Africains, en ayant pitié</a:t>
            </a:r>
            <a:r>
              <a:rPr lang="fr-FR" altLang="fr-FR" sz="1400" dirty="0">
                <a:latin typeface="Arial" panose="020B0604020202020204" pitchFamily="34" charset="0"/>
              </a:rPr>
              <a:t>.” (</a:t>
            </a:r>
            <a:r>
              <a:rPr lang="fr-FR" altLang="fr-FR" sz="1400" u="sng" dirty="0">
                <a:latin typeface="Arial" panose="020B0604020202020204" pitchFamily="34" charset="0"/>
              </a:rPr>
              <a:t>Autre argument </a:t>
            </a:r>
            <a:r>
              <a:rPr lang="fr-FR" altLang="fr-FR" sz="1400" dirty="0">
                <a:latin typeface="Arial" panose="020B0604020202020204" pitchFamily="34" charset="0"/>
              </a:rPr>
              <a:t>: un chef d’état doit « </a:t>
            </a:r>
            <a:r>
              <a:rPr lang="fr-FR" altLang="fr-FR" sz="1400" i="1" dirty="0">
                <a:latin typeface="Arial" panose="020B0604020202020204" pitchFamily="34" charset="0"/>
              </a:rPr>
              <a:t>tenir son rang</a:t>
            </a:r>
            <a:r>
              <a:rPr lang="fr-FR" altLang="fr-FR" sz="1400" dirty="0">
                <a:latin typeface="Arial" panose="020B0604020202020204" pitchFamily="34" charset="0"/>
              </a:rPr>
              <a:t> »).</a:t>
            </a:r>
          </a:p>
          <a:p>
            <a:pPr eaLnBrk="1" hangingPunct="1">
              <a:spcBef>
                <a:spcPct val="0"/>
              </a:spcBef>
              <a:buFontTx/>
              <a:buNone/>
            </a:pPr>
            <a:endParaRPr lang="fr-FR" altLang="fr-FR" sz="1200" dirty="0">
              <a:latin typeface="Arial" panose="020B0604020202020204" pitchFamily="34" charset="0"/>
            </a:endParaRPr>
          </a:p>
          <a:p>
            <a:pPr eaLnBrk="1" hangingPunct="1">
              <a:spcBef>
                <a:spcPct val="0"/>
              </a:spcBef>
              <a:buFontTx/>
              <a:buNone/>
            </a:pPr>
            <a:r>
              <a:rPr lang="fr-FR" altLang="fr-FR" sz="1200" dirty="0">
                <a:latin typeface="Arial" panose="020B0604020202020204" pitchFamily="34" charset="0"/>
              </a:rPr>
              <a:t>Sources : </a:t>
            </a:r>
            <a:r>
              <a:rPr lang="fr-FR" altLang="fr-FR" sz="1200" dirty="0">
                <a:latin typeface="Arial" panose="020B0604020202020204" pitchFamily="34" charset="0"/>
                <a:hlinkClick r:id="rId2"/>
              </a:rPr>
              <a:t>http://www.bdpgabon.org/articles/2009/02/13/bongo-sassou-nguesso-obiang-laffaire-bma-secoue-la-francafrique</a:t>
            </a:r>
            <a:r>
              <a:rPr lang="fr-FR" altLang="fr-FR" sz="1200" dirty="0">
                <a:latin typeface="Arial" panose="020B0604020202020204" pitchFamily="34" charset="0"/>
              </a:rPr>
              <a:t> &amp; </a:t>
            </a:r>
            <a:r>
              <a:rPr lang="fr-FR" altLang="fr-FR" sz="1200" dirty="0">
                <a:latin typeface="Arial" panose="020B0604020202020204" pitchFamily="34" charset="0"/>
                <a:hlinkClick r:id="rId3"/>
              </a:rPr>
              <a:t>http://www.lynxtogo.info/oeil-du-lynx/afrique/625-ali-bongo-il-sachete-une-maison-a-100-millions-deuros.html</a:t>
            </a:r>
            <a:r>
              <a:rPr lang="fr-FR" altLang="fr-FR" sz="1200" dirty="0">
                <a:latin typeface="Arial" panose="020B0604020202020204" pitchFamily="34" charset="0"/>
              </a:rPr>
              <a:t> </a:t>
            </a:r>
          </a:p>
        </p:txBody>
      </p:sp>
      <p:sp>
        <p:nvSpPr>
          <p:cNvPr id="270339"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0340"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5FE9E88-F2E9-4F15-92D2-E36FD5232FEE}" type="slidenum">
              <a:rPr lang="fr-FR" altLang="fr-FR" sz="1200">
                <a:solidFill>
                  <a:srgbClr val="898989"/>
                </a:solidFill>
              </a:rPr>
              <a:pPr algn="r" eaLnBrk="1" hangingPunct="1">
                <a:spcBef>
                  <a:spcPct val="0"/>
                </a:spcBef>
                <a:buFontTx/>
                <a:buNone/>
              </a:pPr>
              <a:t>323</a:t>
            </a:fld>
            <a:endParaRPr lang="fr-FR" altLang="fr-FR" sz="1200">
              <a:solidFill>
                <a:srgbClr val="898989"/>
              </a:solidFill>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1363" name="Espace réservé du numéro de diapositive 2"/>
          <p:cNvSpPr txBox="1">
            <a:spLocks/>
          </p:cNvSpPr>
          <p:nvPr/>
        </p:nvSpPr>
        <p:spPr bwMode="auto">
          <a:xfrm>
            <a:off x="250825"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F21DDCC-0DD0-4840-8467-308F5F9850C0}" type="slidenum">
              <a:rPr lang="fr-FR" altLang="fr-FR" sz="1200">
                <a:solidFill>
                  <a:srgbClr val="898989"/>
                </a:solidFill>
              </a:rPr>
              <a:pPr algn="r" eaLnBrk="1" hangingPunct="1">
                <a:spcBef>
                  <a:spcPct val="0"/>
                </a:spcBef>
                <a:buFontTx/>
                <a:buNone/>
              </a:pPr>
              <a:t>324</a:t>
            </a:fld>
            <a:endParaRPr lang="fr-FR" altLang="fr-FR" sz="1200">
              <a:solidFill>
                <a:srgbClr val="898989"/>
              </a:solidFill>
            </a:endParaRPr>
          </a:p>
        </p:txBody>
      </p:sp>
      <p:sp>
        <p:nvSpPr>
          <p:cNvPr id="6" name="Text Box 4"/>
          <p:cNvSpPr txBox="1">
            <a:spLocks noChangeArrowheads="1"/>
          </p:cNvSpPr>
          <p:nvPr/>
        </p:nvSpPr>
        <p:spPr bwMode="auto">
          <a:xfrm>
            <a:off x="250825" y="836614"/>
            <a:ext cx="8642350" cy="4893647"/>
          </a:xfrm>
          <a:prstGeom prst="rect">
            <a:avLst/>
          </a:prstGeom>
          <a:noFill/>
          <a:ln>
            <a:noFill/>
          </a:ln>
          <a:extLst/>
        </p:spPr>
        <p:txBody>
          <a:bodyPr>
            <a:spAutoFit/>
          </a:bodyPr>
          <a:lstStyle>
            <a:lvl1pPr marL="533400" indent="-533400" eaLnBrk="0" hangingPunct="0">
              <a:defRPr sz="2800">
                <a:solidFill>
                  <a:srgbClr val="9933FF"/>
                </a:solidFill>
                <a:latin typeface="Arial" pitchFamily="34" charset="0"/>
              </a:defRPr>
            </a:lvl1pPr>
            <a:lvl2pPr marL="742950" indent="-285750" eaLnBrk="0" hangingPunct="0">
              <a:defRPr sz="2800">
                <a:solidFill>
                  <a:srgbClr val="9933FF"/>
                </a:solidFill>
                <a:latin typeface="Arial" pitchFamily="34" charset="0"/>
              </a:defRPr>
            </a:lvl2pPr>
            <a:lvl3pPr marL="1143000" indent="-228600" eaLnBrk="0" hangingPunct="0">
              <a:defRPr sz="2800">
                <a:solidFill>
                  <a:srgbClr val="9933FF"/>
                </a:solidFill>
                <a:latin typeface="Arial" pitchFamily="34" charset="0"/>
              </a:defRPr>
            </a:lvl3pPr>
            <a:lvl4pPr marL="1600200" indent="-228600" eaLnBrk="0" hangingPunct="0">
              <a:defRPr sz="2800">
                <a:solidFill>
                  <a:srgbClr val="9933FF"/>
                </a:solidFill>
                <a:latin typeface="Arial" pitchFamily="34" charset="0"/>
              </a:defRPr>
            </a:lvl4pPr>
            <a:lvl5pPr marL="2057400" indent="-228600" eaLnBrk="0" hangingPunct="0">
              <a:defRPr sz="2800">
                <a:solidFill>
                  <a:srgbClr val="9933FF"/>
                </a:solidFill>
                <a:latin typeface="Arial" pitchFamily="34" charset="0"/>
              </a:defRPr>
            </a:lvl5pPr>
            <a:lvl6pPr marL="2514600" indent="-228600" eaLnBrk="0" fontAlgn="base" hangingPunct="0">
              <a:spcBef>
                <a:spcPct val="0"/>
              </a:spcBef>
              <a:spcAft>
                <a:spcPct val="0"/>
              </a:spcAft>
              <a:defRPr sz="2800">
                <a:solidFill>
                  <a:srgbClr val="9933FF"/>
                </a:solidFill>
                <a:latin typeface="Arial" pitchFamily="34" charset="0"/>
              </a:defRPr>
            </a:lvl6pPr>
            <a:lvl7pPr marL="2971800" indent="-228600" eaLnBrk="0" fontAlgn="base" hangingPunct="0">
              <a:spcBef>
                <a:spcPct val="0"/>
              </a:spcBef>
              <a:spcAft>
                <a:spcPct val="0"/>
              </a:spcAft>
              <a:defRPr sz="2800">
                <a:solidFill>
                  <a:srgbClr val="9933FF"/>
                </a:solidFill>
                <a:latin typeface="Arial" pitchFamily="34" charset="0"/>
              </a:defRPr>
            </a:lvl7pPr>
            <a:lvl8pPr marL="3429000" indent="-228600" eaLnBrk="0" fontAlgn="base" hangingPunct="0">
              <a:spcBef>
                <a:spcPct val="0"/>
              </a:spcBef>
              <a:spcAft>
                <a:spcPct val="0"/>
              </a:spcAft>
              <a:defRPr sz="2800">
                <a:solidFill>
                  <a:srgbClr val="9933FF"/>
                </a:solidFill>
                <a:latin typeface="Arial" pitchFamily="34" charset="0"/>
              </a:defRPr>
            </a:lvl8pPr>
            <a:lvl9pPr marL="3886200" indent="-228600" eaLnBrk="0" fontAlgn="base" hangingPunct="0">
              <a:spcBef>
                <a:spcPct val="0"/>
              </a:spcBef>
              <a:spcAft>
                <a:spcPct val="0"/>
              </a:spcAft>
              <a:defRPr sz="2800">
                <a:solidFill>
                  <a:srgbClr val="9933FF"/>
                </a:solidFill>
                <a:latin typeface="Arial" pitchFamily="34" charset="0"/>
              </a:defRPr>
            </a:lvl9pPr>
          </a:lstStyle>
          <a:p>
            <a:pPr eaLnBrk="1" hangingPunct="1">
              <a:defRPr/>
            </a:pPr>
            <a:r>
              <a:rPr lang="fr-FR" sz="1800" dirty="0">
                <a:solidFill>
                  <a:schemeClr val="tx1"/>
                </a:solidFill>
              </a:rPr>
              <a:t>A8. </a:t>
            </a:r>
            <a:r>
              <a:rPr lang="fr-FR" sz="1800" b="1" u="sng" dirty="0">
                <a:solidFill>
                  <a:schemeClr val="tx1"/>
                </a:solidFill>
              </a:rPr>
              <a:t>Annexes : Le point de vue des « mis en cause »</a:t>
            </a:r>
            <a:r>
              <a:rPr lang="fr-FR" sz="1800" dirty="0">
                <a:solidFill>
                  <a:schemeClr val="tx1"/>
                </a:solidFill>
              </a:rPr>
              <a:t> (suite et fin):</a:t>
            </a:r>
          </a:p>
          <a:p>
            <a:pPr eaLnBrk="1" hangingPunct="1">
              <a:defRPr/>
            </a:pPr>
            <a:endParaRPr lang="fr-FR" sz="1800" dirty="0">
              <a:solidFill>
                <a:schemeClr val="tx1"/>
              </a:solidFill>
            </a:endParaRPr>
          </a:p>
          <a:p>
            <a:pPr marL="0" indent="9525" algn="just">
              <a:defRPr/>
            </a:pPr>
            <a:r>
              <a:rPr lang="fr-FR" sz="1800" dirty="0">
                <a:solidFill>
                  <a:schemeClr val="tx1"/>
                </a:solidFill>
              </a:rPr>
              <a:t>Suite au fait d’avoir donné la parole (dans son article intitulé « </a:t>
            </a:r>
            <a:r>
              <a:rPr lang="fr-FR" sz="1800" i="1" dirty="0">
                <a:solidFill>
                  <a:schemeClr val="tx1"/>
                </a:solidFill>
              </a:rPr>
              <a:t>Multiplication des gardes à vue abusives : Les suspects obligés de payer pour être libérés</a:t>
            </a:r>
            <a:r>
              <a:rPr lang="fr-FR" sz="1800" dirty="0">
                <a:solidFill>
                  <a:schemeClr val="tx1"/>
                </a:solidFill>
              </a:rPr>
              <a:t> » diffusé en octobre dernier par jade et repris par plusieurs journaux et sites d’information camerounais) à des victimes de gardes à vue abusives _ qui reconnaissent avoir été obligé de corrompre les gendarmes pour être libérés _, le journaliste Christian </a:t>
            </a:r>
            <a:r>
              <a:rPr lang="fr-FR" sz="1800" dirty="0" err="1">
                <a:solidFill>
                  <a:schemeClr val="tx1"/>
                </a:solidFill>
              </a:rPr>
              <a:t>Locka</a:t>
            </a:r>
            <a:r>
              <a:rPr lang="fr-FR" sz="1800" dirty="0">
                <a:solidFill>
                  <a:schemeClr val="tx1"/>
                </a:solidFill>
              </a:rPr>
              <a:t> et sa famille a été menacé de mort par un adjudant de gendarmerie : «</a:t>
            </a:r>
            <a:r>
              <a:rPr lang="fr-FR" sz="1800" i="1" dirty="0">
                <a:solidFill>
                  <a:schemeClr val="tx1"/>
                </a:solidFill>
              </a:rPr>
              <a:t>Monsieur, sachez que ça ne va pas finir comme ça. J’ai déjà saisi mon ministre de tutelle pour qu’il me donne un avocat. Moi-même, j’ai un avocat et un huissier. Cherchez un avocat </a:t>
            </a:r>
            <a:r>
              <a:rPr lang="fr-FR" sz="1800" dirty="0">
                <a:solidFill>
                  <a:schemeClr val="tx1"/>
                </a:solidFill>
              </a:rPr>
              <a:t>», crie le commandant au téléphone. « </a:t>
            </a:r>
            <a:r>
              <a:rPr lang="fr-FR" sz="1800" i="1" dirty="0">
                <a:solidFill>
                  <a:schemeClr val="tx1"/>
                </a:solidFill>
              </a:rPr>
              <a:t>Comme tu as décidé de me nuire, je peux t’éliminer, toi, ta femme et tes enfants. Je suis un militaire, va demander à la garnison militaire qui je suis…Dans le commandement, on nous a appris à nettoyer, à éliminer les brebis galeuses, et toi, tu es une brebis galeuse </a:t>
            </a:r>
            <a:r>
              <a:rPr lang="fr-FR" sz="1800" dirty="0">
                <a:solidFill>
                  <a:schemeClr val="tx1"/>
                </a:solidFill>
              </a:rPr>
              <a:t>», ajoute l’adjudant. Pendant quinze minutes, le commandant multiplie des menaces, vante son parcours professionnel, ses revenus, son épouse… </a:t>
            </a:r>
          </a:p>
          <a:p>
            <a:pPr marL="0" indent="9525">
              <a:defRPr/>
            </a:pPr>
            <a:r>
              <a:rPr lang="fr-FR" sz="1200" dirty="0"/>
              <a:t>Source : </a:t>
            </a:r>
            <a:r>
              <a:rPr lang="fr-FR" sz="1200" u="sng" dirty="0">
                <a:hlinkClick r:id="rId2"/>
              </a:rPr>
              <a:t>http://acpdh.wordpress.com/2012/12/03/cameroun-un-journaliste-menace-de-mort-par-un-gendarme-accuse-de-corruption-le-journaliste-christian-locka-menace-de-mort/</a:t>
            </a:r>
            <a:endParaRPr lang="fr-FR" sz="1200" dirty="0"/>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50038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2387" name="Espace réservé du numéro de diapositive 2"/>
          <p:cNvSpPr>
            <a:spLocks noGrp="1"/>
          </p:cNvSpPr>
          <p:nvPr>
            <p:ph type="sldNum" sz="quarter" idx="12"/>
          </p:nvPr>
        </p:nvSpPr>
        <p:spPr bwMode="auto">
          <a:xfrm>
            <a:off x="8243888" y="6207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F88227-8C8A-48B4-9198-318518E45178}" type="slidenum">
              <a:rPr lang="fr-FR" altLang="fr-FR" sz="1200" smtClean="0">
                <a:solidFill>
                  <a:srgbClr val="898989"/>
                </a:solidFill>
              </a:rPr>
              <a:pPr>
                <a:spcBef>
                  <a:spcPct val="0"/>
                </a:spcBef>
                <a:buFontTx/>
                <a:buNone/>
              </a:pPr>
              <a:t>325</a:t>
            </a:fld>
            <a:endParaRPr lang="fr-FR" altLang="fr-FR" sz="1200">
              <a:solidFill>
                <a:srgbClr val="898989"/>
              </a:solidFill>
            </a:endParaRPr>
          </a:p>
        </p:txBody>
      </p:sp>
      <p:sp>
        <p:nvSpPr>
          <p:cNvPr id="272388" name="ZoneTexte 3"/>
          <p:cNvSpPr txBox="1">
            <a:spLocks noChangeArrowheads="1"/>
          </p:cNvSpPr>
          <p:nvPr/>
        </p:nvSpPr>
        <p:spPr bwMode="auto">
          <a:xfrm>
            <a:off x="179388" y="333375"/>
            <a:ext cx="471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 La corruption à travers l’Histoire </a:t>
            </a:r>
          </a:p>
        </p:txBody>
      </p:sp>
      <p:sp>
        <p:nvSpPr>
          <p:cNvPr id="272389" name="ZoneTexte 4"/>
          <p:cNvSpPr txBox="1">
            <a:spLocks noChangeArrowheads="1"/>
          </p:cNvSpPr>
          <p:nvPr/>
        </p:nvSpPr>
        <p:spPr bwMode="auto">
          <a:xfrm>
            <a:off x="179390" y="908051"/>
            <a:ext cx="87852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u="sng">
                <a:latin typeface="Arial" panose="020B0604020202020204" pitchFamily="34" charset="0"/>
              </a:rPr>
              <a:t>En Inde </a:t>
            </a:r>
            <a:r>
              <a:rPr lang="fr-FR" altLang="fr-FR" sz="1800">
                <a:latin typeface="Arial" panose="020B0604020202020204" pitchFamily="34" charset="0"/>
              </a:rPr>
              <a:t>: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800">
                <a:latin typeface="Arial" panose="020B0604020202020204" pitchFamily="34" charset="0"/>
              </a:rPr>
              <a:t>Les textes sacrés indiens, </a:t>
            </a:r>
            <a:r>
              <a:rPr lang="fr-FR" altLang="fr-FR" sz="1800" i="1">
                <a:latin typeface="Arial" panose="020B0604020202020204" pitchFamily="34" charset="0"/>
              </a:rPr>
              <a:t>Sama Veda </a:t>
            </a:r>
            <a:r>
              <a:rPr lang="fr-FR" altLang="fr-FR" sz="1800">
                <a:latin typeface="Arial" panose="020B0604020202020204" pitchFamily="34" charset="0"/>
              </a:rPr>
              <a:t>179 et 913, décrit la </a:t>
            </a:r>
            <a:r>
              <a:rPr lang="fr-FR" altLang="fr-FR" sz="1800">
                <a:solidFill>
                  <a:srgbClr val="FF0000"/>
                </a:solidFill>
                <a:latin typeface="Arial" panose="020B0604020202020204" pitchFamily="34" charset="0"/>
              </a:rPr>
              <a:t>corruption comme une hydre à neuf têtes</a:t>
            </a:r>
            <a:r>
              <a:rPr lang="fr-FR" altLang="fr-FR" sz="1800">
                <a:latin typeface="Arial" panose="020B0604020202020204" pitchFamily="34" charset="0"/>
              </a:rPr>
              <a:t>. Le </a:t>
            </a:r>
            <a:r>
              <a:rPr lang="fr-FR" altLang="fr-FR" sz="1800" i="1">
                <a:latin typeface="Arial" panose="020B0604020202020204" pitchFamily="34" charset="0"/>
              </a:rPr>
              <a:t>Ramayana</a:t>
            </a:r>
            <a:r>
              <a:rPr lang="fr-FR" altLang="fr-FR" sz="1800">
                <a:latin typeface="Arial" panose="020B0604020202020204" pitchFamily="34" charset="0"/>
              </a:rPr>
              <a:t> décrit ce mal sous la forme de neuf chefs corrompus. le </a:t>
            </a:r>
            <a:r>
              <a:rPr lang="fr-FR" altLang="fr-FR" sz="1800" i="1">
                <a:latin typeface="Arial" panose="020B0604020202020204" pitchFamily="34" charset="0"/>
              </a:rPr>
              <a:t>Rig Veda </a:t>
            </a:r>
            <a:r>
              <a:rPr lang="fr-FR" altLang="fr-FR" sz="1800">
                <a:latin typeface="Arial" panose="020B0604020202020204" pitchFamily="34" charset="0"/>
              </a:rPr>
              <a:t>1-104-3 dit que </a:t>
            </a:r>
            <a:r>
              <a:rPr lang="fr-FR" altLang="fr-FR" sz="1800">
                <a:solidFill>
                  <a:srgbClr val="FF0000"/>
                </a:solidFill>
                <a:latin typeface="Arial" panose="020B0604020202020204" pitchFamily="34" charset="0"/>
              </a:rPr>
              <a:t>la prise d'un pot de vin, pour de l'argent appartenant à l'Etat, est un détournement de fonds publics</a:t>
            </a:r>
            <a:r>
              <a:rPr lang="fr-FR" altLang="fr-FR" sz="1800">
                <a:latin typeface="Arial" panose="020B0604020202020204" pitchFamily="34" charset="0"/>
              </a:rPr>
              <a:t>. Tous les preneurs de pots de vin sont des voleurs de Dieu et ils obtiennent une renaissance dans le plus infâme de l'utérus (confirmé aussi dans la </a:t>
            </a:r>
            <a:r>
              <a:rPr lang="fr-FR" altLang="fr-FR" sz="1800" i="1">
                <a:latin typeface="Arial" panose="020B0604020202020204" pitchFamily="34" charset="0"/>
              </a:rPr>
              <a:t>Bhagavad Gita</a:t>
            </a:r>
            <a:r>
              <a:rPr lang="fr-FR" altLang="fr-FR" sz="1800">
                <a:latin typeface="Arial" panose="020B0604020202020204" pitchFamily="34" charset="0"/>
              </a:rPr>
              <a:t>, un texte sacré indien). </a:t>
            </a:r>
          </a:p>
          <a:p>
            <a:pPr algn="just" eaLnBrk="1" hangingPunct="1">
              <a:spcBef>
                <a:spcPct val="0"/>
              </a:spcBef>
              <a:buFontTx/>
              <a:buNone/>
            </a:pPr>
            <a:r>
              <a:rPr lang="fr-FR" altLang="fr-FR" sz="1800">
                <a:latin typeface="Arial" panose="020B0604020202020204" pitchFamily="34" charset="0"/>
              </a:rPr>
              <a:t>RV 3-34-6 et </a:t>
            </a:r>
            <a:r>
              <a:rPr lang="fr-FR" altLang="fr-FR" sz="1800" i="1">
                <a:latin typeface="Arial" panose="020B0604020202020204" pitchFamily="34" charset="0"/>
              </a:rPr>
              <a:t>Yajurveda</a:t>
            </a:r>
            <a:r>
              <a:rPr lang="fr-FR" altLang="fr-FR" sz="1800">
                <a:latin typeface="Arial" panose="020B0604020202020204" pitchFamily="34" charset="0"/>
              </a:rPr>
              <a:t> 30-22, les personnes corrompues ne devraient pas être autorisés par le souverain à se mélanger avec les gens qui suivent les </a:t>
            </a:r>
            <a:r>
              <a:rPr lang="fr-FR" altLang="fr-FR" sz="1800" i="1">
                <a:latin typeface="Arial" panose="020B0604020202020204" pitchFamily="34" charset="0"/>
              </a:rPr>
              <a:t>chatvar varnasharam </a:t>
            </a:r>
            <a:r>
              <a:rPr lang="fr-FR" altLang="fr-FR" sz="1800">
                <a:latin typeface="Arial" panose="020B0604020202020204" pitchFamily="34" charset="0"/>
              </a:rPr>
              <a:t>(les quatre professions divines). YV 30-19 et RV 5-61-8 mentionnent qu’il faut se tenir éloigné des personnes qui prient et se justifient, alors qu’elles sont corrompues. RV 1-42-4 mentionne même d’éloigner les gourous (précepteurs) qui reçoivent des dons / charité. </a:t>
            </a:r>
          </a:p>
          <a:p>
            <a:pPr algn="just" eaLnBrk="1" hangingPunct="1">
              <a:spcBef>
                <a:spcPct val="0"/>
              </a:spcBef>
              <a:buFontTx/>
              <a:buNone/>
            </a:pPr>
            <a:r>
              <a:rPr lang="fr-FR" altLang="fr-FR" sz="1800">
                <a:latin typeface="Arial" panose="020B0604020202020204" pitchFamily="34" charset="0"/>
              </a:rPr>
              <a:t>Le </a:t>
            </a:r>
            <a:r>
              <a:rPr lang="fr-FR" altLang="fr-FR" sz="1800" i="1">
                <a:latin typeface="Arial" panose="020B0604020202020204" pitchFamily="34" charset="0"/>
              </a:rPr>
              <a:t>Rig Veda </a:t>
            </a:r>
            <a:r>
              <a:rPr lang="fr-FR" altLang="fr-FR" sz="1800">
                <a:latin typeface="Arial" panose="020B0604020202020204" pitchFamily="34" charset="0"/>
              </a:rPr>
              <a:t>dit que </a:t>
            </a:r>
            <a:r>
              <a:rPr lang="fr-FR" altLang="fr-FR" sz="1800">
                <a:solidFill>
                  <a:srgbClr val="FF0000"/>
                </a:solidFill>
                <a:latin typeface="Arial" panose="020B0604020202020204" pitchFamily="34" charset="0"/>
              </a:rPr>
              <a:t>quand un être humain meurt de faim, c’est un signal que la corruption s’est glissée dans la société </a:t>
            </a:r>
            <a:r>
              <a:rPr lang="fr-FR" altLang="fr-FR" sz="1800">
                <a:latin typeface="Arial" panose="020B0604020202020204" pitchFamily="34" charset="0"/>
              </a:rPr>
              <a:t>et que les </a:t>
            </a:r>
            <a:r>
              <a:rPr lang="fr-FR" altLang="fr-FR" sz="1800" i="1">
                <a:latin typeface="Arial" panose="020B0604020202020204" pitchFamily="34" charset="0"/>
              </a:rPr>
              <a:t>avarnas</a:t>
            </a:r>
            <a:r>
              <a:rPr lang="fr-FR" altLang="fr-FR" sz="1800">
                <a:latin typeface="Arial" panose="020B0604020202020204" pitchFamily="34" charset="0"/>
              </a:rPr>
              <a:t> (disciples de professions non divines), qui veulent des honneurs, de la puissance et de la richesse, pour eux-mêmes, ont commencé à se multiplier. RV 10-34-13 dit aussi que </a:t>
            </a:r>
            <a:r>
              <a:rPr lang="fr-FR" altLang="fr-FR" sz="1800">
                <a:solidFill>
                  <a:srgbClr val="FF0000"/>
                </a:solidFill>
                <a:latin typeface="Arial" panose="020B0604020202020204" pitchFamily="34" charset="0"/>
              </a:rPr>
              <a:t>tout type de jeu en particulier le jeu de dés est également une source de corruption</a:t>
            </a:r>
            <a:r>
              <a:rPr lang="fr-FR" altLang="fr-FR" sz="1800">
                <a:latin typeface="Arial" panose="020B0604020202020204" pitchFamily="34" charset="0"/>
              </a:rPr>
              <a:t>.</a:t>
            </a:r>
            <a:endParaRPr lang="fr-FR" altLang="fr-FR" sz="1200">
              <a:latin typeface="Arial" panose="020B0604020202020204" pitchFamily="34" charset="0"/>
            </a:endParaRPr>
          </a:p>
          <a:p>
            <a:pPr algn="just" eaLnBrk="1" hangingPunct="1">
              <a:spcBef>
                <a:spcPct val="0"/>
              </a:spcBef>
              <a:buFontTx/>
              <a:buNone/>
            </a:pPr>
            <a:endParaRPr lang="fr-FR" altLang="fr-FR" sz="1200">
              <a:latin typeface="Arial" panose="020B0604020202020204" pitchFamily="34" charset="0"/>
            </a:endParaRPr>
          </a:p>
          <a:p>
            <a:pPr algn="just" eaLnBrk="1" hangingPunct="1">
              <a:spcBef>
                <a:spcPct val="0"/>
              </a:spcBef>
              <a:buFontTx/>
              <a:buNone/>
            </a:pPr>
            <a:r>
              <a:rPr lang="fr-FR" altLang="fr-FR" sz="1200">
                <a:latin typeface="Arial" panose="020B0604020202020204" pitchFamily="34" charset="0"/>
              </a:rPr>
              <a:t>Source : </a:t>
            </a:r>
            <a:r>
              <a:rPr lang="en-US" altLang="fr-FR" sz="1200">
                <a:latin typeface="Arial" panose="020B0604020202020204" pitchFamily="34" charset="0"/>
              </a:rPr>
              <a:t>Seekers of Vedic Knowledge and those who are keen to end corrupt practices in the world,</a:t>
            </a:r>
            <a:r>
              <a:rPr lang="fr-FR" altLang="fr-FR" sz="1200">
                <a:latin typeface="Arial" panose="020B0604020202020204" pitchFamily="34" charset="0"/>
              </a:rPr>
              <a:t> </a:t>
            </a:r>
            <a:r>
              <a:rPr lang="fr-FR" altLang="fr-FR" sz="1200">
                <a:latin typeface="Arial" panose="020B0604020202020204" pitchFamily="34" charset="0"/>
                <a:hlinkClick r:id="rId2"/>
              </a:rPr>
              <a:t>http://www.karmayog.org/anticorruption/anticorruption_17784.htm</a:t>
            </a:r>
            <a:r>
              <a:rPr lang="fr-FR" altLang="fr-FR" sz="1200">
                <a:latin typeface="Arial" panose="020B0604020202020204" pitchFamily="34" charset="0"/>
              </a:rPr>
              <a:t> </a:t>
            </a:r>
            <a:endParaRPr lang="fr-FR" altLang="fr-FR" sz="1800">
              <a:latin typeface="Arial" panose="020B0604020202020204" pitchFamily="34" charset="0"/>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1"/>
          <p:cNvSpPr>
            <a:spLocks noChangeArrowheads="1"/>
          </p:cNvSpPr>
          <p:nvPr/>
        </p:nvSpPr>
        <p:spPr bwMode="auto">
          <a:xfrm>
            <a:off x="3078164" y="14922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3411" name="Espace réservé du numéro de diapositive 2"/>
          <p:cNvSpPr>
            <a:spLocks noGrp="1"/>
          </p:cNvSpPr>
          <p:nvPr>
            <p:ph type="sldNum" sz="quarter" idx="12"/>
          </p:nvPr>
        </p:nvSpPr>
        <p:spPr bwMode="auto">
          <a:xfrm>
            <a:off x="8101013" y="209551"/>
            <a:ext cx="7302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A35A8F-D538-4E91-AFC8-604E932914E4}" type="slidenum">
              <a:rPr lang="fr-FR" altLang="fr-FR" sz="1200" smtClean="0">
                <a:solidFill>
                  <a:srgbClr val="898989"/>
                </a:solidFill>
              </a:rPr>
              <a:pPr>
                <a:spcBef>
                  <a:spcPct val="0"/>
                </a:spcBef>
                <a:buFontTx/>
                <a:buNone/>
              </a:pPr>
              <a:t>326</a:t>
            </a:fld>
            <a:endParaRPr lang="fr-FR" altLang="fr-FR" sz="1200">
              <a:solidFill>
                <a:srgbClr val="898989"/>
              </a:solidFill>
            </a:endParaRPr>
          </a:p>
        </p:txBody>
      </p:sp>
      <p:sp>
        <p:nvSpPr>
          <p:cNvPr id="273412" name="ZoneTexte 3"/>
          <p:cNvSpPr txBox="1">
            <a:spLocks noChangeArrowheads="1"/>
          </p:cNvSpPr>
          <p:nvPr/>
        </p:nvSpPr>
        <p:spPr bwMode="auto">
          <a:xfrm>
            <a:off x="179390" y="692150"/>
            <a:ext cx="532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 La corruption à travers l’Histoire (suite) </a:t>
            </a:r>
          </a:p>
        </p:txBody>
      </p:sp>
      <p:sp>
        <p:nvSpPr>
          <p:cNvPr id="273413" name="ZoneTexte 4"/>
          <p:cNvSpPr txBox="1">
            <a:spLocks noChangeArrowheads="1"/>
          </p:cNvSpPr>
          <p:nvPr/>
        </p:nvSpPr>
        <p:spPr bwMode="auto">
          <a:xfrm>
            <a:off x="179390" y="1266825"/>
            <a:ext cx="87852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u="sng">
                <a:latin typeface="Arial" panose="020B0604020202020204" pitchFamily="34" charset="0"/>
              </a:rPr>
              <a:t>En Inde </a:t>
            </a:r>
            <a:r>
              <a:rPr lang="fr-FR" altLang="fr-FR" sz="1800">
                <a:latin typeface="Arial" panose="020B0604020202020204" pitchFamily="34" charset="0"/>
              </a:rPr>
              <a:t>: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800">
                <a:latin typeface="Arial" panose="020B0604020202020204" pitchFamily="34" charset="0"/>
              </a:rPr>
              <a:t>« </a:t>
            </a:r>
            <a:r>
              <a:rPr lang="fr-FR" altLang="fr-FR" sz="1800" i="1">
                <a:latin typeface="Arial" panose="020B0604020202020204" pitchFamily="34" charset="0"/>
              </a:rPr>
              <a:t>Les produits importés ne peuvent être vendus dans autant d'endroits que possible ... [et] les commerçants locaux qui apportent des biens étrangers par caravane ou par des voies d'eau jouiront exonération d'impôts, afin qu'ils puissent faire un profit. Le Roi protège les routes commerciales, du harcèlement des courtisans, fonctionnaires de l'Etat, des voleurs et des gardes frontière ... [et] les agents frontaliers sont tenus de réparer ce qui est perdu ... Tout comme il est impossible de ne pas goûter le miel ou le poison que l'on peut trouver à la pointe de sa langue, il est donc impossible pour un fonctionnaire du gouvernement de ne pas manger au moins un peu du chiffre d'affaires du roi ... et il y a environ quarante façons de détourner des fonds par l'agent du gouvernement </a:t>
            </a:r>
            <a:r>
              <a:rPr lang="fr-FR" altLang="fr-FR" sz="1800">
                <a:latin typeface="Arial" panose="020B0604020202020204" pitchFamily="34" charset="0"/>
              </a:rPr>
              <a:t>... » [~ 2300 avant JC]</a:t>
            </a:r>
            <a:r>
              <a:rPr lang="fr-FR" altLang="fr-FR" sz="1200">
                <a:latin typeface="Arial" panose="020B0604020202020204" pitchFamily="34" charset="0"/>
              </a:rPr>
              <a:t> (Source : Kautilya. 1991. </a:t>
            </a:r>
            <a:r>
              <a:rPr lang="fr-FR" altLang="fr-FR" sz="1200" i="1">
                <a:latin typeface="Arial" panose="020B0604020202020204" pitchFamily="34" charset="0"/>
              </a:rPr>
              <a:t>The Arthashastra</a:t>
            </a:r>
            <a:r>
              <a:rPr lang="fr-FR" altLang="fr-FR" sz="1200">
                <a:latin typeface="Arial" panose="020B0604020202020204" pitchFamily="34" charset="0"/>
              </a:rPr>
              <a:t>. New Delhi: Penguin Books, at page 281. For more on corruption in ancient India, see also </a:t>
            </a:r>
            <a:r>
              <a:rPr lang="fr-FR" altLang="fr-FR" sz="1200" i="1">
                <a:latin typeface="Arial" panose="020B0604020202020204" pitchFamily="34" charset="0"/>
              </a:rPr>
              <a:t>Upendra Thakur’s book Corruption in Ancient India</a:t>
            </a:r>
            <a:r>
              <a:rPr lang="fr-FR" altLang="fr-FR" sz="1200">
                <a:latin typeface="Arial" panose="020B0604020202020204" pitchFamily="34" charset="0"/>
              </a:rPr>
              <a:t>. Delhi: Abhinav Publications, 1979).</a:t>
            </a:r>
            <a:endParaRPr lang="fr-FR" altLang="fr-FR" sz="1800">
              <a:latin typeface="Arial" panose="020B0604020202020204" pitchFamily="34"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4435" name="Espace réservé du numéro de diapositive 2"/>
          <p:cNvSpPr>
            <a:spLocks noGrp="1"/>
          </p:cNvSpPr>
          <p:nvPr>
            <p:ph type="sldNum" sz="quarter" idx="12"/>
          </p:nvPr>
        </p:nvSpPr>
        <p:spPr bwMode="auto">
          <a:xfrm>
            <a:off x="6111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BC6D59-E384-4448-905E-36B586FEAE45}" type="slidenum">
              <a:rPr lang="fr-FR" altLang="fr-FR" sz="1200" smtClean="0">
                <a:solidFill>
                  <a:srgbClr val="898989"/>
                </a:solidFill>
              </a:rPr>
              <a:pPr>
                <a:spcBef>
                  <a:spcPct val="0"/>
                </a:spcBef>
                <a:buFontTx/>
                <a:buNone/>
              </a:pPr>
              <a:t>327</a:t>
            </a:fld>
            <a:endParaRPr lang="fr-FR" altLang="fr-FR" sz="1200">
              <a:solidFill>
                <a:srgbClr val="898989"/>
              </a:solidFill>
            </a:endParaRPr>
          </a:p>
        </p:txBody>
      </p:sp>
      <p:sp>
        <p:nvSpPr>
          <p:cNvPr id="274436" name="ZoneTexte 3"/>
          <p:cNvSpPr txBox="1">
            <a:spLocks noChangeArrowheads="1"/>
          </p:cNvSpPr>
          <p:nvPr/>
        </p:nvSpPr>
        <p:spPr bwMode="auto">
          <a:xfrm>
            <a:off x="179389" y="620713"/>
            <a:ext cx="520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 La corruption à travers l’Histoire (suite) </a:t>
            </a:r>
          </a:p>
        </p:txBody>
      </p:sp>
      <p:sp>
        <p:nvSpPr>
          <p:cNvPr id="274437" name="ZoneTexte 4"/>
          <p:cNvSpPr txBox="1">
            <a:spLocks noChangeArrowheads="1"/>
          </p:cNvSpPr>
          <p:nvPr/>
        </p:nvSpPr>
        <p:spPr bwMode="auto">
          <a:xfrm>
            <a:off x="107952" y="981076"/>
            <a:ext cx="8856663"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u="sng">
                <a:latin typeface="Arial" panose="020B0604020202020204" pitchFamily="34" charset="0"/>
              </a:rPr>
              <a:t>Dans la Bible </a:t>
            </a:r>
            <a:r>
              <a:rPr lang="fr-FR" altLang="fr-FR" sz="1800">
                <a:latin typeface="Arial" panose="020B0604020202020204" pitchFamily="34" charset="0"/>
              </a:rPr>
              <a:t>: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 </a:t>
            </a:r>
            <a:r>
              <a:rPr lang="fr-FR" altLang="fr-FR" sz="1600" b="1" i="1">
                <a:latin typeface="Arial" panose="020B0604020202020204" pitchFamily="34" charset="0"/>
              </a:rPr>
              <a:t>1</a:t>
            </a:r>
            <a:r>
              <a:rPr lang="fr-FR" altLang="fr-FR" sz="1600" i="1">
                <a:latin typeface="Arial" panose="020B0604020202020204" pitchFamily="34" charset="0"/>
              </a:rPr>
              <a:t> Jésus dit aussi à ses disciples: Un homme riche avait un économe, qui lui fut dénoncé comme dissipant ses biens. </a:t>
            </a:r>
            <a:r>
              <a:rPr lang="fr-FR" altLang="fr-FR" sz="1600" b="1" i="1">
                <a:latin typeface="Arial" panose="020B0604020202020204" pitchFamily="34" charset="0"/>
              </a:rPr>
              <a:t>2</a:t>
            </a:r>
            <a:r>
              <a:rPr lang="fr-FR" altLang="fr-FR" sz="1600" i="1">
                <a:latin typeface="Arial" panose="020B0604020202020204" pitchFamily="34" charset="0"/>
              </a:rPr>
              <a:t> Il l'appela, et lui dit: Qu'est-ce que j'entends dire de toi? Rends compte de ton administration, car tu ne pourras plus administrer mes biens. </a:t>
            </a:r>
            <a:r>
              <a:rPr lang="fr-FR" altLang="fr-FR" sz="1600" b="1" i="1">
                <a:latin typeface="Arial" panose="020B0604020202020204" pitchFamily="34" charset="0"/>
              </a:rPr>
              <a:t>3</a:t>
            </a:r>
            <a:r>
              <a:rPr lang="fr-FR" altLang="fr-FR" sz="1600" i="1">
                <a:latin typeface="Arial" panose="020B0604020202020204" pitchFamily="34" charset="0"/>
              </a:rPr>
              <a:t> L'économe dit en lui-même: Que ferai-je, puisque mon maître m'ôte l'administration de ses biens? Travailler à la terre? je ne le puis. Mendier? j'en ai honte. </a:t>
            </a:r>
            <a:r>
              <a:rPr lang="fr-FR" altLang="fr-FR" sz="1600" b="1" i="1">
                <a:latin typeface="Arial" panose="020B0604020202020204" pitchFamily="34" charset="0"/>
              </a:rPr>
              <a:t>4</a:t>
            </a:r>
            <a:r>
              <a:rPr lang="fr-FR" altLang="fr-FR" sz="1600" i="1">
                <a:latin typeface="Arial" panose="020B0604020202020204" pitchFamily="34" charset="0"/>
              </a:rPr>
              <a:t> Je sais ce que je ferai, pour qu'il y ait des gens qui me reçoivent dans leurs maisons quand je serai destitué de mon emploi. </a:t>
            </a:r>
            <a:r>
              <a:rPr lang="fr-FR" altLang="fr-FR" sz="1600" b="1" i="1">
                <a:latin typeface="Arial" panose="020B0604020202020204" pitchFamily="34" charset="0"/>
              </a:rPr>
              <a:t>5</a:t>
            </a:r>
            <a:r>
              <a:rPr lang="fr-FR" altLang="fr-FR" sz="1600" i="1">
                <a:latin typeface="Arial" panose="020B0604020202020204" pitchFamily="34" charset="0"/>
              </a:rPr>
              <a:t> Et, faisant venir chacun des débiteurs de son maître, il dit au premier: Combien dois-tu à mon maître? </a:t>
            </a:r>
            <a:r>
              <a:rPr lang="fr-FR" altLang="fr-FR" sz="1600" b="1" i="1">
                <a:latin typeface="Arial" panose="020B0604020202020204" pitchFamily="34" charset="0"/>
              </a:rPr>
              <a:t>6</a:t>
            </a:r>
            <a:r>
              <a:rPr lang="fr-FR" altLang="fr-FR" sz="1600" i="1">
                <a:latin typeface="Arial" panose="020B0604020202020204" pitchFamily="34" charset="0"/>
              </a:rPr>
              <a:t> Cent mesures d'huile, répondit-il. Et il lui dit: Prends ton billet, assieds-toi vite, et écris cinquante. </a:t>
            </a:r>
            <a:r>
              <a:rPr lang="fr-FR" altLang="fr-FR" sz="1600" b="1" i="1">
                <a:latin typeface="Arial" panose="020B0604020202020204" pitchFamily="34" charset="0"/>
              </a:rPr>
              <a:t>7</a:t>
            </a:r>
            <a:r>
              <a:rPr lang="fr-FR" altLang="fr-FR" sz="1600" i="1">
                <a:latin typeface="Arial" panose="020B0604020202020204" pitchFamily="34" charset="0"/>
              </a:rPr>
              <a:t> Il dit ensuite à un autre: Et toi, combien dois-tu? Cent mesures de blé, répondit-il. Et il lui dit: Prends ton billet, et écris quatre-vingts. </a:t>
            </a:r>
            <a:r>
              <a:rPr lang="fr-FR" altLang="fr-FR" sz="1600" b="1" i="1">
                <a:latin typeface="Arial" panose="020B0604020202020204" pitchFamily="34" charset="0"/>
              </a:rPr>
              <a:t>8</a:t>
            </a:r>
            <a:r>
              <a:rPr lang="fr-FR" altLang="fr-FR" sz="1600" i="1">
                <a:latin typeface="Arial" panose="020B0604020202020204" pitchFamily="34" charset="0"/>
              </a:rPr>
              <a:t> Le maître loua l'économe infidèle de ce qu'il avait agi prudemment. Car les enfants de ce siècle sont plus prudents à l'égard de leurs semblables que ne le sont les enfants de lumière. </a:t>
            </a:r>
            <a:r>
              <a:rPr lang="fr-FR" altLang="fr-FR" sz="1600" b="1" i="1">
                <a:latin typeface="Arial" panose="020B0604020202020204" pitchFamily="34" charset="0"/>
              </a:rPr>
              <a:t>9</a:t>
            </a:r>
            <a:r>
              <a:rPr lang="fr-FR" altLang="fr-FR" sz="1600" i="1">
                <a:latin typeface="Arial" panose="020B0604020202020204" pitchFamily="34" charset="0"/>
              </a:rPr>
              <a:t> Et moi, je vous dis: </a:t>
            </a:r>
            <a:r>
              <a:rPr lang="fr-FR" altLang="fr-FR" sz="1600" i="1">
                <a:solidFill>
                  <a:srgbClr val="FF0000"/>
                </a:solidFill>
                <a:latin typeface="Arial" panose="020B0604020202020204" pitchFamily="34" charset="0"/>
              </a:rPr>
              <a:t>Faites-vous des amis avec les richesses injustes</a:t>
            </a:r>
            <a:r>
              <a:rPr lang="fr-FR" altLang="fr-FR" sz="1600" i="1">
                <a:latin typeface="Arial" panose="020B0604020202020204" pitchFamily="34" charset="0"/>
              </a:rPr>
              <a:t>, pour qu'ils vous reçoivent dans les tabernacles éternels, quand elles viendront à vous manquer. </a:t>
            </a:r>
            <a:r>
              <a:rPr lang="fr-FR" altLang="fr-FR" sz="1600" b="1" i="1">
                <a:latin typeface="Arial" panose="020B0604020202020204" pitchFamily="34" charset="0"/>
              </a:rPr>
              <a:t>10</a:t>
            </a:r>
            <a:r>
              <a:rPr lang="fr-FR" altLang="fr-FR" sz="1600" i="1">
                <a:latin typeface="Arial" panose="020B0604020202020204" pitchFamily="34" charset="0"/>
              </a:rPr>
              <a:t> Celui qui est fidèle dans les moindres choses l'est aussi dans les grandes, et celui qui est injuste dans les moindres choses l'est aussi dans les grandes. </a:t>
            </a:r>
            <a:r>
              <a:rPr lang="fr-FR" altLang="fr-FR" sz="1600" b="1" i="1">
                <a:latin typeface="Arial" panose="020B0604020202020204" pitchFamily="34" charset="0"/>
              </a:rPr>
              <a:t>11</a:t>
            </a:r>
            <a:r>
              <a:rPr lang="fr-FR" altLang="fr-FR" sz="1600" i="1">
                <a:latin typeface="Arial" panose="020B0604020202020204" pitchFamily="34" charset="0"/>
              </a:rPr>
              <a:t> </a:t>
            </a:r>
            <a:r>
              <a:rPr lang="fr-FR" altLang="fr-FR" sz="1600" i="1">
                <a:solidFill>
                  <a:srgbClr val="FF0000"/>
                </a:solidFill>
                <a:latin typeface="Arial" panose="020B0604020202020204" pitchFamily="34" charset="0"/>
              </a:rPr>
              <a:t>Si donc vous n'avez pas été fidèles dans les richesses injustes, qui vous confiera les véritables </a:t>
            </a:r>
            <a:r>
              <a:rPr lang="fr-FR" altLang="fr-FR" sz="1600" i="1">
                <a:latin typeface="Arial" panose="020B0604020202020204" pitchFamily="34" charset="0"/>
              </a:rPr>
              <a:t>? </a:t>
            </a:r>
            <a:r>
              <a:rPr lang="fr-FR" altLang="fr-FR" sz="1600" b="1" i="1">
                <a:latin typeface="Arial" panose="020B0604020202020204" pitchFamily="34" charset="0"/>
              </a:rPr>
              <a:t>12</a:t>
            </a:r>
            <a:r>
              <a:rPr lang="fr-FR" altLang="fr-FR" sz="1600" i="1">
                <a:latin typeface="Arial" panose="020B0604020202020204" pitchFamily="34" charset="0"/>
              </a:rPr>
              <a:t> Et si vous n'avez pas été fidèles dans ce qui est à autrui, qui vous donnera ce qui est à vous? </a:t>
            </a:r>
            <a:r>
              <a:rPr lang="fr-FR" altLang="fr-FR" sz="1600" b="1" i="1">
                <a:latin typeface="Arial" panose="020B0604020202020204" pitchFamily="34" charset="0"/>
              </a:rPr>
              <a:t>13</a:t>
            </a:r>
            <a:r>
              <a:rPr lang="fr-FR" altLang="fr-FR" sz="1600" i="1">
                <a:latin typeface="Arial" panose="020B0604020202020204" pitchFamily="34" charset="0"/>
              </a:rPr>
              <a:t> Nul serviteur ne peut servir deux maîtres. Car, ou il haïra l'un et aimera l'autre; ou il s'attachera à l'un et méprisera l'autre. </a:t>
            </a:r>
            <a:r>
              <a:rPr lang="fr-FR" altLang="fr-FR" sz="1600" i="1">
                <a:solidFill>
                  <a:srgbClr val="FF0000"/>
                </a:solidFill>
                <a:latin typeface="Arial" panose="020B0604020202020204" pitchFamily="34" charset="0"/>
              </a:rPr>
              <a:t>Vous ne pouvez servir Dieu et Mammon </a:t>
            </a:r>
            <a:r>
              <a:rPr lang="fr-FR" altLang="fr-FR" sz="1200">
                <a:solidFill>
                  <a:srgbClr val="FF0000"/>
                </a:solidFill>
                <a:latin typeface="Arial" panose="020B0604020202020204" pitchFamily="34" charset="0"/>
              </a:rPr>
              <a:t>(°)</a:t>
            </a:r>
            <a:r>
              <a:rPr lang="fr-FR" altLang="fr-FR" sz="1600" i="1">
                <a:solidFill>
                  <a:srgbClr val="FF0000"/>
                </a:solidFill>
                <a:latin typeface="Arial" panose="020B0604020202020204" pitchFamily="34" charset="0"/>
              </a:rPr>
              <a:t> </a:t>
            </a:r>
            <a:r>
              <a:rPr lang="fr-FR" altLang="fr-FR" sz="1600">
                <a:latin typeface="Arial" panose="020B0604020202020204" pitchFamily="34" charset="0"/>
              </a:rPr>
              <a:t>» </a:t>
            </a:r>
            <a:r>
              <a:rPr lang="fr-FR" altLang="fr-FR" sz="1200">
                <a:latin typeface="Arial" panose="020B0604020202020204" pitchFamily="34" charset="0"/>
              </a:rPr>
              <a:t>Luc 16:1-31.</a:t>
            </a:r>
          </a:p>
          <a:p>
            <a:pPr algn="just" eaLnBrk="1" hangingPunct="1">
              <a:spcBef>
                <a:spcPct val="0"/>
              </a:spcBef>
              <a:buFontTx/>
              <a:buNone/>
            </a:pPr>
            <a:r>
              <a:rPr lang="fr-FR" altLang="fr-FR" sz="1200">
                <a:latin typeface="Arial" panose="020B0604020202020204" pitchFamily="34" charset="0"/>
              </a:rPr>
              <a:t>(°) </a:t>
            </a:r>
            <a:r>
              <a:rPr lang="fr-FR" altLang="fr-FR" sz="1200" b="1">
                <a:latin typeface="Arial" panose="020B0604020202020204" pitchFamily="34" charset="0"/>
              </a:rPr>
              <a:t>Mammon</a:t>
            </a:r>
            <a:r>
              <a:rPr lang="fr-FR" altLang="fr-FR" sz="1200">
                <a:latin typeface="Arial" panose="020B0604020202020204" pitchFamily="34" charset="0"/>
              </a:rPr>
              <a:t>, dans le </a:t>
            </a:r>
            <a:r>
              <a:rPr lang="fr-FR" altLang="fr-FR" sz="1200">
                <a:latin typeface="Arial" panose="020B0604020202020204" pitchFamily="34" charset="0"/>
                <a:hlinkClick r:id="rId2" tooltip="Nouveau Testament"/>
              </a:rPr>
              <a:t>Nouveau Testament</a:t>
            </a:r>
            <a:r>
              <a:rPr lang="fr-FR" altLang="fr-FR" sz="1200">
                <a:latin typeface="Arial" panose="020B0604020202020204" pitchFamily="34" charset="0"/>
              </a:rPr>
              <a:t> de la </a:t>
            </a:r>
            <a:r>
              <a:rPr lang="fr-FR" altLang="fr-FR" sz="1200">
                <a:latin typeface="Arial" panose="020B0604020202020204" pitchFamily="34" charset="0"/>
                <a:hlinkClick r:id="rId3" tooltip="Bible"/>
              </a:rPr>
              <a:t>Bible</a:t>
            </a:r>
            <a:r>
              <a:rPr lang="fr-FR" altLang="fr-FR" sz="1200">
                <a:latin typeface="Arial" panose="020B0604020202020204" pitchFamily="34" charset="0"/>
              </a:rPr>
              <a:t>, est la richesse matérielle ou l'avarice, souvent personnifiée en divinité, et parfois incluse dans les </a:t>
            </a:r>
            <a:r>
              <a:rPr lang="fr-FR" altLang="fr-FR" sz="1200">
                <a:latin typeface="Arial" panose="020B0604020202020204" pitchFamily="34" charset="0"/>
                <a:hlinkClick r:id="rId4" tooltip="Sept princes de l'Enfer (page inexistante)"/>
              </a:rPr>
              <a:t>sept princes de l'Enfer</a:t>
            </a:r>
            <a:r>
              <a:rPr lang="fr-FR" altLang="fr-FR" sz="1200">
                <a:latin typeface="Arial" panose="020B0604020202020204" pitchFamily="34" charset="0"/>
              </a:rPr>
              <a:t>. Dans le </a:t>
            </a:r>
            <a:r>
              <a:rPr lang="fr-FR" altLang="fr-FR" sz="1200">
                <a:latin typeface="Arial" panose="020B0604020202020204" pitchFamily="34" charset="0"/>
                <a:hlinkClick r:id="rId5" tooltip="Talmud"/>
              </a:rPr>
              <a:t>Talmud</a:t>
            </a:r>
            <a:r>
              <a:rPr lang="fr-FR" altLang="fr-FR" sz="1200">
                <a:latin typeface="Arial" panose="020B0604020202020204" pitchFamily="34" charset="0"/>
              </a:rPr>
              <a:t>, ainsi que dans le </a:t>
            </a:r>
            <a:r>
              <a:rPr lang="fr-FR" altLang="fr-FR" sz="1200">
                <a:latin typeface="Arial" panose="020B0604020202020204" pitchFamily="34" charset="0"/>
                <a:hlinkClick r:id="rId2" tooltip="Nouveau Testament"/>
              </a:rPr>
              <a:t>Nouveau Testament</a:t>
            </a:r>
            <a:r>
              <a:rPr lang="fr-FR" altLang="fr-FR" sz="1200">
                <a:latin typeface="Arial" panose="020B0604020202020204" pitchFamily="34" charset="0"/>
              </a:rPr>
              <a:t>, le mot « Mammon » signifie « possession » (matérielle). Mammon serait un mot d'origine araméenne, signifiant « riche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5505451"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5459" name="Espace réservé du numéro de diapositive 2"/>
          <p:cNvSpPr>
            <a:spLocks noGrp="1"/>
          </p:cNvSpPr>
          <p:nvPr>
            <p:ph type="sldNum" sz="quarter" idx="12"/>
          </p:nvPr>
        </p:nvSpPr>
        <p:spPr bwMode="auto">
          <a:xfrm>
            <a:off x="8316913" y="836614"/>
            <a:ext cx="5143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FF3C8E-620B-40ED-B759-8610F2DD0B21}" type="slidenum">
              <a:rPr lang="fr-FR" altLang="fr-FR" sz="1200" smtClean="0">
                <a:solidFill>
                  <a:srgbClr val="898989"/>
                </a:solidFill>
              </a:rPr>
              <a:pPr>
                <a:spcBef>
                  <a:spcPct val="0"/>
                </a:spcBef>
                <a:buFontTx/>
                <a:buNone/>
              </a:pPr>
              <a:t>328</a:t>
            </a:fld>
            <a:endParaRPr lang="fr-FR" altLang="fr-FR" sz="1200">
              <a:solidFill>
                <a:srgbClr val="898989"/>
              </a:solidFill>
            </a:endParaRPr>
          </a:p>
        </p:txBody>
      </p:sp>
      <p:sp>
        <p:nvSpPr>
          <p:cNvPr id="275460" name="ZoneTexte 3"/>
          <p:cNvSpPr txBox="1">
            <a:spLocks noChangeArrowheads="1"/>
          </p:cNvSpPr>
          <p:nvPr/>
        </p:nvSpPr>
        <p:spPr bwMode="auto">
          <a:xfrm>
            <a:off x="179389" y="260351"/>
            <a:ext cx="520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La corruption à travers l’Histoire (suite) </a:t>
            </a:r>
          </a:p>
        </p:txBody>
      </p:sp>
      <p:sp>
        <p:nvSpPr>
          <p:cNvPr id="275461" name="ZoneTexte 4"/>
          <p:cNvSpPr txBox="1">
            <a:spLocks noChangeArrowheads="1"/>
          </p:cNvSpPr>
          <p:nvPr/>
        </p:nvSpPr>
        <p:spPr bwMode="auto">
          <a:xfrm>
            <a:off x="179390" y="692150"/>
            <a:ext cx="878522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u="sng">
                <a:latin typeface="Arial" panose="020B0604020202020204" pitchFamily="34" charset="0"/>
              </a:rPr>
              <a:t>Dans la Bible </a:t>
            </a:r>
            <a:r>
              <a:rPr lang="fr-FR" altLang="fr-FR" sz="1800">
                <a:latin typeface="Arial" panose="020B0604020202020204" pitchFamily="34" charset="0"/>
              </a:rPr>
              <a:t> (suite) :  </a:t>
            </a:r>
          </a:p>
          <a:p>
            <a:pPr algn="just" eaLnBrk="1" hangingPunct="1">
              <a:spcBef>
                <a:spcPct val="0"/>
              </a:spcBef>
              <a:buFontTx/>
              <a:buNone/>
            </a:pPr>
            <a:endParaRPr lang="fr-FR" altLang="fr-FR" sz="18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33 « </a:t>
            </a:r>
            <a:r>
              <a:rPr lang="fr-FR" altLang="fr-FR" sz="1600" i="1">
                <a:latin typeface="Arial" panose="020B0604020202020204" pitchFamily="34" charset="0"/>
              </a:rPr>
              <a:t>Écoutez une autre parabole. Il y avait un propriétaire qui planta une vigne, l’entoura d’une clôture, y creusa un pressoir et bâtit une tour ; puis il la donna en fermage à des vignerons et partit en voyage. 34 Quand le temps des fruits approcha, il envoya ses serviteurs aux vignerons pour recevoir les fruits qui lui revenaient. 35 Mais les vignerons saisirent ces serviteurs ; l’un, ils le rouèrent de coups ; un autre, ils le tuèrent ; un autre, ils le lapidèrent. 36 Il envoya encore d’autres serviteurs, plus nombreux que les premiers ; ils les traitèrent de même. 37 Finalement, il leur envoya son fils, en se disant : Ils respecteront mon fils. 38 Mais les vignerons, voyant le fils, se dirent entre eux : C’est l’héritier. Venez ! Tuons–le et emparons–nous de l’héritage. 39 Ils se saisirent de lui, le jetèrent hors de la vigne et le tuèrent. 40 Eh bien ! lorsque viendra le maître de la vigne, que fera–t–il à ces vignerons–là ? » 41 Ils lui répondirent : « Il fera périr misérablement ces misérables, et il donnera la vigne en fermage à d’autres vignerons, qui lui remettront les fruits en temps voulu. » 42 Jésus leur dit : « N’avez–vous jamais lu dans les Écritures : La pierre qu’ont rejetée les bâtisseurs, c’est elle qui est devenue la pierre angulaire ; c’est là l’œuvre du Seigneur : Quelle merveille à nos yeux. 43 Aussi je vous le déclare : </a:t>
            </a:r>
            <a:r>
              <a:rPr lang="fr-FR" altLang="fr-FR" sz="1600" i="1">
                <a:solidFill>
                  <a:srgbClr val="FF0000"/>
                </a:solidFill>
                <a:latin typeface="Arial" panose="020B0604020202020204" pitchFamily="34" charset="0"/>
              </a:rPr>
              <a:t>le Royaume de Dieu vous sera enlevé, et il sera donné à un peuple qui en produira les fruits.</a:t>
            </a:r>
            <a:r>
              <a:rPr lang="fr-FR" altLang="fr-FR" sz="1600" i="1">
                <a:latin typeface="Arial" panose="020B0604020202020204" pitchFamily="34" charset="0"/>
              </a:rPr>
              <a:t> 44 Celui qui tombera sur cette pierre sera brisé, et celui sur qui elle tombera, elle l’écrasera</a:t>
            </a:r>
            <a:r>
              <a:rPr lang="fr-FR" altLang="fr-FR" sz="1600">
                <a:latin typeface="Arial" panose="020B0604020202020204" pitchFamily="34" charset="0"/>
              </a:rPr>
              <a:t>. » (Matthieu 21:33-46, d'après la Traduction Œcuménique de la Bible).</a:t>
            </a:r>
          </a:p>
          <a:p>
            <a:pPr algn="just" eaLnBrk="1" hangingPunct="1">
              <a:spcBef>
                <a:spcPct val="0"/>
              </a:spcBef>
              <a:buFontTx/>
              <a:buNone/>
            </a:pPr>
            <a:r>
              <a:rPr lang="fr-FR" altLang="fr-FR" sz="1600">
                <a:latin typeface="Arial" panose="020B0604020202020204" pitchFamily="34" charset="0"/>
              </a:rPr>
              <a:t>« [… Il faut fuir] </a:t>
            </a:r>
            <a:r>
              <a:rPr lang="fr-FR" altLang="fr-FR" sz="1600" i="1">
                <a:latin typeface="Arial" panose="020B0604020202020204" pitchFamily="34" charset="0"/>
              </a:rPr>
              <a:t>la corruption qui existe dans le monde à cause de désir coupable</a:t>
            </a:r>
            <a:r>
              <a:rPr lang="fr-FR" altLang="fr-FR" sz="1600">
                <a:latin typeface="Arial" panose="020B0604020202020204" pitchFamily="34" charset="0"/>
              </a:rPr>
              <a:t> » 2 Pierre 1:4.</a:t>
            </a:r>
          </a:p>
          <a:p>
            <a:pPr algn="just" eaLnBrk="1" hangingPunct="1">
              <a:spcBef>
                <a:spcPct val="0"/>
              </a:spcBef>
              <a:buFontTx/>
              <a:buNone/>
            </a:pPr>
            <a:r>
              <a:rPr lang="fr-FR" altLang="fr-FR" sz="1600">
                <a:latin typeface="Arial" panose="020B0604020202020204" pitchFamily="34" charset="0"/>
              </a:rPr>
              <a:t>« </a:t>
            </a:r>
            <a:r>
              <a:rPr lang="fr-FR" altLang="fr-FR" sz="1600" i="1">
                <a:latin typeface="Arial" panose="020B0604020202020204" pitchFamily="34" charset="0"/>
              </a:rPr>
              <a:t>Tu n'exploiteras pas ton prochain et ne le spolieras pas</a:t>
            </a:r>
            <a:r>
              <a:rPr lang="fr-FR" altLang="fr-FR" sz="1600">
                <a:latin typeface="Arial" panose="020B0604020202020204" pitchFamily="34" charset="0"/>
              </a:rPr>
              <a:t> ». Bible Lévitique 19:13.</a:t>
            </a:r>
          </a:p>
          <a:p>
            <a:pPr algn="just" eaLnBrk="1" hangingPunct="1">
              <a:spcBef>
                <a:spcPct val="0"/>
              </a:spcBef>
              <a:buFontTx/>
              <a:buNone/>
            </a:pPr>
            <a:r>
              <a:rPr lang="fr-FR" altLang="fr-FR" sz="1600">
                <a:latin typeface="Arial" panose="020B0604020202020204" pitchFamily="34" charset="0"/>
              </a:rPr>
              <a:t>"</a:t>
            </a:r>
            <a:r>
              <a:rPr lang="fr-FR" altLang="fr-FR" sz="1600" i="1">
                <a:latin typeface="Arial" panose="020B0604020202020204" pitchFamily="34" charset="0"/>
              </a:rPr>
              <a:t>Ne nous laissez pas succomber à la tentation et délivrer du mal</a:t>
            </a:r>
            <a:r>
              <a:rPr lang="fr-FR" altLang="fr-FR" sz="1600">
                <a:latin typeface="Arial" panose="020B0604020202020204" pitchFamily="34" charset="0"/>
              </a:rPr>
              <a:t>". Extrait du Notre Père.</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Image 5" descr="hydre babylonienne Tiama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90" y="3500439"/>
            <a:ext cx="2752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Rectangle 6"/>
          <p:cNvSpPr>
            <a:spLocks noChangeArrowheads="1"/>
          </p:cNvSpPr>
          <p:nvPr/>
        </p:nvSpPr>
        <p:spPr bwMode="auto">
          <a:xfrm>
            <a:off x="5940427" y="5157788"/>
            <a:ext cx="30591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Le dieu Ningirsu ou Ninurta tue le serpent Mušḫuššu, monstre à sept têtes. Détail d'une coquille gravée de l'époque des dynasties archaïques. </a:t>
            </a:r>
            <a:r>
              <a:rPr lang="en-US" altLang="fr-FR" sz="1200">
                <a:latin typeface="Arial" panose="020B0604020202020204" pitchFamily="34" charset="0"/>
              </a:rPr>
              <a:t>Source : </a:t>
            </a:r>
            <a:r>
              <a:rPr lang="en-US" altLang="fr-FR" sz="1200" i="1">
                <a:latin typeface="Arial" panose="020B0604020202020204" pitchFamily="34" charset="0"/>
              </a:rPr>
              <a:t>Gods, Demons and Symbols of Ancient Mesopotamia</a:t>
            </a:r>
            <a:r>
              <a:rPr lang="en-US" altLang="fr-FR" sz="1200">
                <a:latin typeface="Arial" panose="020B0604020202020204" pitchFamily="34" charset="0"/>
              </a:rPr>
              <a:t>, Jeremy Black, Anthony Green &amp; Tessa Rickards, THE BRITISH MUSEUM PRESS, 1992, page 165.</a:t>
            </a:r>
            <a:endParaRPr lang="fr-FR" altLang="fr-FR" sz="1200">
              <a:latin typeface="Arial" panose="020B0604020202020204" pitchFamily="34" charset="0"/>
            </a:endParaRPr>
          </a:p>
        </p:txBody>
      </p:sp>
      <p:sp>
        <p:nvSpPr>
          <p:cNvPr id="276484"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6485" name="Espace réservé du numéro de diapositive 2"/>
          <p:cNvSpPr txBox="1">
            <a:spLocks/>
          </p:cNvSpPr>
          <p:nvPr/>
        </p:nvSpPr>
        <p:spPr bwMode="auto">
          <a:xfrm>
            <a:off x="80835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EB4F121-B6FC-45CF-B4DB-777316C74051}" type="slidenum">
              <a:rPr lang="fr-FR" altLang="fr-FR" sz="1200">
                <a:solidFill>
                  <a:srgbClr val="898989"/>
                </a:solidFill>
              </a:rPr>
              <a:pPr algn="r" eaLnBrk="1" hangingPunct="1">
                <a:spcBef>
                  <a:spcPct val="0"/>
                </a:spcBef>
                <a:buFontTx/>
                <a:buNone/>
              </a:pPr>
              <a:t>329</a:t>
            </a:fld>
            <a:endParaRPr lang="fr-FR" altLang="fr-FR" sz="1200">
              <a:solidFill>
                <a:srgbClr val="898989"/>
              </a:solidFill>
            </a:endParaRPr>
          </a:p>
        </p:txBody>
      </p:sp>
      <p:sp>
        <p:nvSpPr>
          <p:cNvPr id="276486" name="ZoneTexte 3"/>
          <p:cNvSpPr txBox="1">
            <a:spLocks noChangeArrowheads="1"/>
          </p:cNvSpPr>
          <p:nvPr/>
        </p:nvSpPr>
        <p:spPr bwMode="auto">
          <a:xfrm>
            <a:off x="250825" y="692150"/>
            <a:ext cx="520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 La corruption à travers l’Histoire (suite) </a:t>
            </a:r>
          </a:p>
        </p:txBody>
      </p:sp>
      <p:sp>
        <p:nvSpPr>
          <p:cNvPr id="276487" name="ZoneTexte 7"/>
          <p:cNvSpPr txBox="1">
            <a:spLocks noChangeArrowheads="1"/>
          </p:cNvSpPr>
          <p:nvPr/>
        </p:nvSpPr>
        <p:spPr bwMode="auto">
          <a:xfrm>
            <a:off x="179390" y="1196976"/>
            <a:ext cx="8785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latin typeface="Arial" panose="020B0604020202020204" pitchFamily="34" charset="0"/>
              </a:rPr>
              <a:t>Dans la Bible, le veau (ou le taureau) d’or évoque toutefois la notion d'avidité et de cupidité. C'est pourquoi l'adoration du Veau d'or est demeurée symboliquement le signe du culte rendu aux biens terrestres et matériels, par opposition aux bien célestes et spirituels.</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Au huitième siècle avant J.-C., le prophète Michée disait déjà aux élites qu’en saignant le peuple, ils allaient faire s’écrouler Jérusalem.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Tocqueville, Cicéron, Aristote, Machiavel… il y a toute une tradition philosophique qui explique que lorsqu’il y a une montée de la corruption, il y a montée de la tyrannie.</a:t>
            </a:r>
          </a:p>
        </p:txBody>
      </p:sp>
      <p:pic>
        <p:nvPicPr>
          <p:cNvPr id="276488" name="Image 8" descr="veau d-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16338"/>
            <a:ext cx="3313112"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9" name="Image 9" descr="veau-d-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716339"/>
            <a:ext cx="226853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Rectangle 10"/>
          <p:cNvSpPr>
            <a:spLocks noChangeArrowheads="1"/>
          </p:cNvSpPr>
          <p:nvPr/>
        </p:nvSpPr>
        <p:spPr bwMode="auto">
          <a:xfrm>
            <a:off x="2" y="6453189"/>
            <a:ext cx="615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Le symbole du veau d'or. Source : </a:t>
            </a:r>
            <a:r>
              <a:rPr lang="fr-FR" altLang="fr-FR" sz="1200">
                <a:latin typeface="Arial" panose="020B0604020202020204" pitchFamily="34" charset="0"/>
                <a:hlinkClick r:id="rId5"/>
              </a:rPr>
              <a:t>http://mystere-et-insolite.lo.gs/veau-d-or-a49773320</a:t>
            </a:r>
            <a:r>
              <a:rPr lang="fr-FR" altLang="fr-FR" sz="1200">
                <a:latin typeface="Arial" panose="020B0604020202020204"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3419476"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699" name="Espace réservé du numéro de diapositive 2"/>
          <p:cNvSpPr txBox="1">
            <a:spLocks/>
          </p:cNvSpPr>
          <p:nvPr/>
        </p:nvSpPr>
        <p:spPr bwMode="auto">
          <a:xfrm>
            <a:off x="8459788" y="188914"/>
            <a:ext cx="442912"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C3ACFA9-EE8F-44B2-9BBF-16695F295FFA}" type="slidenum">
              <a:rPr lang="fr-FR" altLang="fr-FR" sz="1200">
                <a:solidFill>
                  <a:srgbClr val="898989"/>
                </a:solidFill>
              </a:rPr>
              <a:pPr algn="r" eaLnBrk="1" hangingPunct="1">
                <a:spcBef>
                  <a:spcPct val="0"/>
                </a:spcBef>
                <a:buFontTx/>
                <a:buNone/>
              </a:pPr>
              <a:t>33</a:t>
            </a:fld>
            <a:endParaRPr lang="fr-FR" altLang="fr-FR" sz="1200">
              <a:solidFill>
                <a:srgbClr val="898989"/>
              </a:solidFill>
            </a:endParaRPr>
          </a:p>
        </p:txBody>
      </p:sp>
      <p:pic>
        <p:nvPicPr>
          <p:cNvPr id="29702" name="Picture 2" descr="C:\Users\LISAN\Documents\psychologie-philo\corruption\images\Robert Mugabe\mans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1412876"/>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C:\Users\LISAN\Documents\psychologie-philo\corruption\images\Robert Mugabe\mansio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412876"/>
            <a:ext cx="26622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1" descr="C:\Users\LISAN\Documents\psychologie-philo\corruption\images\Robert Mugabe\mansion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2" y="4005265"/>
            <a:ext cx="29495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3" descr="C:\Users\LISAN\Documents\psychologie-philo\corruption\images\Robert Mugabe\mansion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076701"/>
            <a:ext cx="2806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4" descr="C:\Users\LISAN\Documents\psychologie-philo\corruption\images\Robert Mugabe\mansion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90" y="4005263"/>
            <a:ext cx="28781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7" descr="C:\Users\LISAN\Documents\psychologie-philo\corruption\images\Robert Mugabe\mansion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7" y="1484314"/>
            <a:ext cx="28543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3"/>
          <p:cNvSpPr txBox="1">
            <a:spLocks noChangeArrowheads="1"/>
          </p:cNvSpPr>
          <p:nvPr/>
        </p:nvSpPr>
        <p:spPr bwMode="auto">
          <a:xfrm>
            <a:off x="232377" y="578532"/>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3" name="Rectangle 5"/>
          <p:cNvSpPr>
            <a:spLocks noChangeArrowheads="1"/>
          </p:cNvSpPr>
          <p:nvPr/>
        </p:nvSpPr>
        <p:spPr bwMode="auto">
          <a:xfrm>
            <a:off x="250825" y="968626"/>
            <a:ext cx="1645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R. (Zimbabwe)</a:t>
            </a:r>
            <a:r>
              <a:rPr lang="fr-FR" altLang="fr-FR" sz="1600" dirty="0">
                <a:latin typeface="Arial" panose="020B0604020202020204" pitchFamily="34" charset="0"/>
              </a:rPr>
              <a:t>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5505451"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7507" name="Espace réservé du numéro de diapositive 2"/>
          <p:cNvSpPr>
            <a:spLocks noGrp="1"/>
          </p:cNvSpPr>
          <p:nvPr>
            <p:ph type="sldNum" sz="quarter" idx="12"/>
          </p:nvPr>
        </p:nvSpPr>
        <p:spPr bwMode="auto">
          <a:xfrm>
            <a:off x="0" y="53975"/>
            <a:ext cx="5143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4F9E77-4F3E-4D42-A7EE-CCAE3FF0BB79}" type="slidenum">
              <a:rPr lang="fr-FR" altLang="fr-FR" sz="1200" smtClean="0">
                <a:solidFill>
                  <a:srgbClr val="898989"/>
                </a:solidFill>
              </a:rPr>
              <a:pPr>
                <a:spcBef>
                  <a:spcPct val="0"/>
                </a:spcBef>
                <a:buFontTx/>
                <a:buNone/>
              </a:pPr>
              <a:t>330</a:t>
            </a:fld>
            <a:endParaRPr lang="fr-FR" altLang="fr-FR" sz="1200">
              <a:solidFill>
                <a:srgbClr val="898989"/>
              </a:solidFill>
            </a:endParaRPr>
          </a:p>
        </p:txBody>
      </p:sp>
      <p:sp>
        <p:nvSpPr>
          <p:cNvPr id="277508" name="ZoneTexte 3"/>
          <p:cNvSpPr txBox="1">
            <a:spLocks noChangeArrowheads="1"/>
          </p:cNvSpPr>
          <p:nvPr/>
        </p:nvSpPr>
        <p:spPr bwMode="auto">
          <a:xfrm>
            <a:off x="179388" y="260351"/>
            <a:ext cx="52620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  La corruption à travers l’Histoire (suite) </a:t>
            </a:r>
          </a:p>
        </p:txBody>
      </p:sp>
      <p:sp>
        <p:nvSpPr>
          <p:cNvPr id="199685" name="ZoneTexte 4"/>
          <p:cNvSpPr txBox="1">
            <a:spLocks noChangeArrowheads="1"/>
          </p:cNvSpPr>
          <p:nvPr/>
        </p:nvSpPr>
        <p:spPr bwMode="auto">
          <a:xfrm>
            <a:off x="179388" y="630239"/>
            <a:ext cx="8856662" cy="536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fr-FR" altLang="fr-FR" sz="1600" dirty="0">
                <a:latin typeface="Arial" panose="020B0604020202020204" pitchFamily="34" charset="0"/>
              </a:rPr>
              <a:t>Dans l'ancienne Chine, on donnait aux responsables une allocation appelée </a:t>
            </a:r>
            <a:r>
              <a:rPr lang="fr-FR" altLang="fr-FR" sz="1600" i="1" dirty="0">
                <a:latin typeface="Arial" panose="020B0604020202020204" pitchFamily="34" charset="0"/>
              </a:rPr>
              <a:t>yang-lien, </a:t>
            </a:r>
            <a:r>
              <a:rPr lang="fr-FR" altLang="fr-FR" sz="1600" dirty="0">
                <a:latin typeface="Arial" panose="020B0604020202020204" pitchFamily="34" charset="0"/>
              </a:rPr>
              <a:t>c'est-à-dire destinée à éviter qu’ils se fassent corrompre. Mais l semble que cet aliment ait souvent raté son but. </a:t>
            </a:r>
          </a:p>
          <a:p>
            <a:pPr algn="just" eaLnBrk="1" hangingPunct="1">
              <a:spcBef>
                <a:spcPct val="0"/>
              </a:spcBef>
              <a:buFontTx/>
              <a:buNone/>
              <a:defRPr/>
            </a:pPr>
            <a:endParaRPr lang="fr-FR" altLang="fr-FR" sz="1600" dirty="0">
              <a:latin typeface="Arial" panose="020B0604020202020204" pitchFamily="34" charset="0"/>
            </a:endParaRPr>
          </a:p>
          <a:p>
            <a:pPr algn="just" eaLnBrk="1" hangingPunct="1">
              <a:spcBef>
                <a:spcPct val="0"/>
              </a:spcBef>
              <a:buFont typeface="Arial" panose="020B0604020202020204" pitchFamily="34" charset="0"/>
              <a:buNone/>
              <a:defRPr/>
            </a:pPr>
            <a:r>
              <a:rPr lang="fr-FR" sz="1600" i="1" dirty="0">
                <a:latin typeface="Arial" panose="020B0604020202020204" pitchFamily="34" charset="0"/>
              </a:rPr>
              <a:t>Une fièvre de </a:t>
            </a:r>
            <a:r>
              <a:rPr lang="fr-FR" sz="1600" b="1" i="1" dirty="0">
                <a:latin typeface="Arial" panose="020B0604020202020204" pitchFamily="34" charset="0"/>
              </a:rPr>
              <a:t>spéculation</a:t>
            </a:r>
            <a:r>
              <a:rPr lang="fr-FR" sz="1600" i="1" dirty="0">
                <a:latin typeface="Arial" panose="020B0604020202020204" pitchFamily="34" charset="0"/>
              </a:rPr>
              <a:t> s'empara des Romains. Les causes qui faisaient varier les cours étaient diverses comme les opérations auxquelles on se livrait. Mais c'était les accidents de la politique extérieure, une banqueroute royale, une guerre venant à tarir les revenus d'une ou plusieurs provinces, qui déterminaient les grandes crises […] [Le tribun du peuple Q. Claudius] fut le promoteur de la loi [ou </a:t>
            </a:r>
            <a:r>
              <a:rPr lang="fr-FR" sz="1600" i="1" dirty="0" err="1">
                <a:latin typeface="Arial" panose="020B0604020202020204" pitchFamily="34" charset="0"/>
              </a:rPr>
              <a:t>Lex</a:t>
            </a:r>
            <a:r>
              <a:rPr lang="fr-FR" sz="1600" i="1" dirty="0">
                <a:latin typeface="Arial" panose="020B0604020202020204" pitchFamily="34" charset="0"/>
              </a:rPr>
              <a:t>] Claudia [en 218], destinée à contenir chez les sénateurs l'esprit de lucre dont ils se laissaient envahir </a:t>
            </a:r>
            <a:r>
              <a:rPr lang="fr-FR" sz="1200" dirty="0">
                <a:latin typeface="Arial" panose="020B0604020202020204" pitchFamily="34" charset="0"/>
              </a:rPr>
              <a:t>: </a:t>
            </a:r>
            <a:r>
              <a:rPr lang="fr-FR" sz="1200" dirty="0">
                <a:hlinkClick r:id="rId2" tooltip="Plébiscite"/>
              </a:rPr>
              <a:t>Plébiscite</a:t>
            </a:r>
            <a:r>
              <a:rPr lang="fr-FR" sz="1200" dirty="0"/>
              <a:t> interdisant aux </a:t>
            </a:r>
            <a:r>
              <a:rPr lang="fr-FR" sz="1200" dirty="0">
                <a:hlinkClick r:id="rId3" tooltip="Sénat de la République romaine"/>
              </a:rPr>
              <a:t>sénateurs</a:t>
            </a:r>
            <a:r>
              <a:rPr lang="fr-FR" sz="1200" dirty="0"/>
              <a:t> et à leurs fils de posséder des navires de plus de 300 amphores (80 hectolitres), leur interdisant ainsi le grand commerce et les spéculations mercantiles </a:t>
            </a:r>
            <a:r>
              <a:rPr lang="fr-FR" sz="1200" dirty="0">
                <a:latin typeface="Arial" panose="020B0604020202020204" pitchFamily="34" charset="0"/>
              </a:rPr>
              <a:t>(G. Bloch, </a:t>
            </a:r>
            <a:r>
              <a:rPr lang="fr-FR" sz="1200" i="1" dirty="0">
                <a:latin typeface="Arial" panose="020B0604020202020204" pitchFamily="34" charset="0"/>
              </a:rPr>
              <a:t>La République romaine</a:t>
            </a:r>
            <a:r>
              <a:rPr lang="fr-FR" sz="1200" dirty="0">
                <a:latin typeface="Arial" panose="020B0604020202020204" pitchFamily="34" charset="0"/>
              </a:rPr>
              <a:t>,1913).</a:t>
            </a:r>
          </a:p>
          <a:p>
            <a:pPr algn="just" eaLnBrk="1" hangingPunct="1">
              <a:spcBef>
                <a:spcPct val="0"/>
              </a:spcBef>
              <a:buFontTx/>
              <a:buNone/>
              <a:defRPr/>
            </a:pPr>
            <a:r>
              <a:rPr lang="fr-FR" altLang="fr-FR" sz="1600" dirty="0">
                <a:latin typeface="Arial" panose="020B0604020202020204" pitchFamily="34" charset="0"/>
              </a:rPr>
              <a:t>L’historien et philosophe arabe </a:t>
            </a:r>
            <a:r>
              <a:rPr lang="fr-FR" altLang="fr-FR" sz="1600" b="1" dirty="0">
                <a:latin typeface="Arial" panose="020B0604020202020204" pitchFamily="34" charset="0"/>
              </a:rPr>
              <a:t>Ibn </a:t>
            </a:r>
            <a:r>
              <a:rPr lang="fr-FR" altLang="fr-FR" sz="1600" b="1" dirty="0" err="1">
                <a:latin typeface="Arial" panose="020B0604020202020204" pitchFamily="34" charset="0"/>
              </a:rPr>
              <a:t>Khaldun</a:t>
            </a:r>
            <a:r>
              <a:rPr lang="fr-FR" altLang="fr-FR" sz="1600" dirty="0">
                <a:latin typeface="Arial" panose="020B0604020202020204" pitchFamily="34" charset="0"/>
              </a:rPr>
              <a:t> (1332-1406) disait qu'à la </a:t>
            </a:r>
            <a:r>
              <a:rPr lang="fr-FR" altLang="fr-FR" sz="1600" i="1" dirty="0">
                <a:latin typeface="Arial" panose="020B0604020202020204" pitchFamily="34" charset="0"/>
              </a:rPr>
              <a:t>racine de la corruption se trouve la passion du luxe au sein des élites dirigeantes</a:t>
            </a:r>
            <a:r>
              <a:rPr lang="fr-FR" altLang="fr-FR" sz="1600" dirty="0">
                <a:latin typeface="Arial" panose="020B0604020202020204" pitchFamily="34" charset="0"/>
              </a:rPr>
              <a:t>.</a:t>
            </a:r>
          </a:p>
          <a:p>
            <a:pPr algn="just" eaLnBrk="1" hangingPunct="1">
              <a:spcBef>
                <a:spcPct val="0"/>
              </a:spcBef>
              <a:buFont typeface="Arial" panose="020B0604020202020204" pitchFamily="34" charset="0"/>
              <a:buNone/>
              <a:defRPr/>
            </a:pPr>
            <a:endParaRPr lang="fr-FR" sz="1200" dirty="0">
              <a:latin typeface="Arial" panose="020B0604020202020204" pitchFamily="34" charset="0"/>
            </a:endParaRPr>
          </a:p>
          <a:p>
            <a:pPr algn="just" eaLnBrk="1" hangingPunct="1">
              <a:spcBef>
                <a:spcPct val="0"/>
              </a:spcBef>
              <a:buFont typeface="Arial" panose="020B0604020202020204" pitchFamily="34" charset="0"/>
              <a:buNone/>
              <a:defRPr/>
            </a:pPr>
            <a:r>
              <a:rPr lang="fr-FR" sz="1600" i="1" dirty="0">
                <a:latin typeface="Arial" panose="020B0604020202020204" pitchFamily="34" charset="0"/>
              </a:rPr>
              <a:t>La couronne d'Espagne, par sa part de l'or et de l'argent, une partie des recettes provient de ses colonies à partir du moment de leur premier établissement. Il était un revenu, aussi, de nature à exciter de l'avidité humaine les attentes les plus extravagantes de toujours plus de richesses </a:t>
            </a:r>
            <a:r>
              <a:rPr lang="fr-FR" sz="1200" dirty="0">
                <a:latin typeface="Arial" panose="020B0604020202020204" pitchFamily="34" charset="0"/>
              </a:rPr>
              <a:t>(Richesse des nations, Adam Smith, 1764).</a:t>
            </a:r>
          </a:p>
          <a:p>
            <a:pPr algn="just" eaLnBrk="1" hangingPunct="1">
              <a:spcBef>
                <a:spcPct val="0"/>
              </a:spcBef>
              <a:buFont typeface="Arial" panose="020B0604020202020204" pitchFamily="34" charset="0"/>
              <a:buNone/>
              <a:defRPr/>
            </a:pPr>
            <a:endParaRPr lang="fr-FR" sz="1200" i="1" dirty="0">
              <a:latin typeface="Arial" panose="020B0604020202020204" pitchFamily="34" charset="0"/>
            </a:endParaRPr>
          </a:p>
          <a:p>
            <a:pPr algn="just" eaLnBrk="1" hangingPunct="1">
              <a:spcBef>
                <a:spcPct val="0"/>
              </a:spcBef>
              <a:buFont typeface="Arial" panose="020B0604020202020204" pitchFamily="34" charset="0"/>
              <a:buNone/>
              <a:defRPr/>
            </a:pPr>
            <a:r>
              <a:rPr lang="fr-FR" sz="1600" i="1" dirty="0">
                <a:latin typeface="Arial" panose="020B0604020202020204" pitchFamily="34" charset="0"/>
              </a:rPr>
              <a:t>Cette âpreté de gain, ce prurit de lucre, s'étaient aussi répercutés (...) dans le clergé (...). Les monastères s'étaient métamorphosés en des usines d'apothicaires et de liquoristes</a:t>
            </a:r>
            <a:r>
              <a:rPr lang="fr-FR" sz="1200" dirty="0">
                <a:latin typeface="Arial" panose="020B0604020202020204" pitchFamily="34" charset="0"/>
              </a:rPr>
              <a:t> </a:t>
            </a:r>
            <a:r>
              <a:rPr lang="fr-FR" sz="1050" dirty="0">
                <a:latin typeface="Arial" panose="020B0604020202020204" pitchFamily="34" charset="0"/>
              </a:rPr>
              <a:t>(</a:t>
            </a:r>
            <a:r>
              <a:rPr lang="fr-FR" sz="1050" cap="small" dirty="0">
                <a:latin typeface="Arial" panose="020B0604020202020204" pitchFamily="34" charset="0"/>
              </a:rPr>
              <a:t>Huysmans</a:t>
            </a:r>
            <a:r>
              <a:rPr lang="fr-FR" sz="1050" dirty="0">
                <a:latin typeface="Arial" panose="020B0604020202020204" pitchFamily="34" charset="0"/>
              </a:rPr>
              <a:t>, </a:t>
            </a:r>
            <a:r>
              <a:rPr lang="fr-FR" sz="1050" i="1" dirty="0">
                <a:latin typeface="Arial" panose="020B0604020202020204" pitchFamily="34" charset="0"/>
              </a:rPr>
              <a:t>À rebours,</a:t>
            </a:r>
            <a:r>
              <a:rPr lang="fr-FR" sz="1050" dirty="0">
                <a:latin typeface="Arial" panose="020B0604020202020204" pitchFamily="34" charset="0"/>
              </a:rPr>
              <a:t>1884, p. 286).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5505451"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8531" name="Espace réservé du numéro de diapositive 2"/>
          <p:cNvSpPr>
            <a:spLocks noGrp="1"/>
          </p:cNvSpPr>
          <p:nvPr>
            <p:ph type="sldNum" sz="quarter" idx="12"/>
          </p:nvPr>
        </p:nvSpPr>
        <p:spPr bwMode="auto">
          <a:xfrm>
            <a:off x="0" y="53975"/>
            <a:ext cx="5143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7F4BB60-5BFC-4D19-AD2D-846F0887D6AE}" type="slidenum">
              <a:rPr lang="fr-FR" altLang="fr-FR" sz="1200" smtClean="0">
                <a:solidFill>
                  <a:srgbClr val="898989"/>
                </a:solidFill>
              </a:rPr>
              <a:pPr>
                <a:spcBef>
                  <a:spcPct val="0"/>
                </a:spcBef>
                <a:buFontTx/>
                <a:buNone/>
              </a:pPr>
              <a:t>331</a:t>
            </a:fld>
            <a:endParaRPr lang="fr-FR" altLang="fr-FR" sz="1200">
              <a:solidFill>
                <a:srgbClr val="898989"/>
              </a:solidFill>
            </a:endParaRPr>
          </a:p>
        </p:txBody>
      </p:sp>
      <p:sp>
        <p:nvSpPr>
          <p:cNvPr id="278532" name="ZoneTexte 3"/>
          <p:cNvSpPr txBox="1">
            <a:spLocks noChangeArrowheads="1"/>
          </p:cNvSpPr>
          <p:nvPr/>
        </p:nvSpPr>
        <p:spPr bwMode="auto">
          <a:xfrm>
            <a:off x="179389" y="260351"/>
            <a:ext cx="520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La corruption à travers l’Histoire (suite) </a:t>
            </a:r>
          </a:p>
        </p:txBody>
      </p:sp>
      <p:sp>
        <p:nvSpPr>
          <p:cNvPr id="278533" name="ZoneTexte 4"/>
          <p:cNvSpPr txBox="1">
            <a:spLocks noChangeArrowheads="1"/>
          </p:cNvSpPr>
          <p:nvPr/>
        </p:nvSpPr>
        <p:spPr bwMode="auto">
          <a:xfrm>
            <a:off x="179388" y="630239"/>
            <a:ext cx="8856662"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i="1">
                <a:latin typeface="Arial" panose="020B0604020202020204" pitchFamily="34" charset="0"/>
              </a:rPr>
              <a:t>Favorisez donc la libre circulation des grains, en empêchant tous les engorgements funestes. Quel est le moyen de remplir cet objet ? Ôter à la </a:t>
            </a:r>
            <a:r>
              <a:rPr lang="fr-FR" altLang="fr-FR" sz="1600" b="1" i="1">
                <a:latin typeface="Arial" panose="020B0604020202020204" pitchFamily="34" charset="0"/>
              </a:rPr>
              <a:t>cupidité </a:t>
            </a:r>
            <a:r>
              <a:rPr lang="fr-FR" altLang="fr-FR" sz="1600" i="1">
                <a:latin typeface="Arial" panose="020B0604020202020204" pitchFamily="34" charset="0"/>
              </a:rPr>
              <a:t>l’intérêt et la facilité de les opérer. Or trois causes les favorisent, le secret, la liberté sans frein, et la certitude de l’impunité […] </a:t>
            </a:r>
          </a:p>
          <a:p>
            <a:pPr algn="just" eaLnBrk="1" hangingPunct="1">
              <a:spcBef>
                <a:spcPct val="0"/>
              </a:spcBef>
              <a:buFontTx/>
              <a:buNone/>
            </a:pPr>
            <a:r>
              <a:rPr lang="fr-FR" altLang="fr-FR" sz="1600" i="1">
                <a:latin typeface="Arial" panose="020B0604020202020204" pitchFamily="34" charset="0"/>
              </a:rPr>
              <a:t>J’ai dit que les autres causes des opérations désastreuses du monopole étaient la liberté indéfinie et l’impunité. Quel moyen plus sûr d’encourager la cupidité et de la dégager de toute espèce de frein, que de poser en principe que la loi n’a pas même le droit de la surveiller, de lui imposer les plus légères entraves ? […] Toute spéculation mercantile que je fais aux dépens de la vie de mon semblable n'est point un trafic, c'est un brigandage, un fratricide. La liberté du commerce est nécessaire jusqu'au point où la cupidité homicide commence à en abuser. </a:t>
            </a:r>
          </a:p>
          <a:p>
            <a:pPr algn="just" eaLnBrk="1" hangingPunct="1">
              <a:spcBef>
                <a:spcPct val="0"/>
              </a:spcBef>
              <a:buFontTx/>
              <a:buNone/>
            </a:pPr>
            <a:r>
              <a:rPr lang="fr-FR" altLang="fr-FR" sz="1200">
                <a:latin typeface="Arial" panose="020B0604020202020204" pitchFamily="34" charset="0"/>
              </a:rPr>
              <a:t>(</a:t>
            </a:r>
            <a:r>
              <a:rPr lang="fr-FR" altLang="fr-FR" sz="1200">
                <a:latin typeface="Arial" panose="020B0604020202020204" pitchFamily="34" charset="0"/>
                <a:hlinkClick r:id="rId2" tooltip="w:Maximilien Robespierre"/>
              </a:rPr>
              <a:t>Maximilien Robespierre</a:t>
            </a:r>
            <a:r>
              <a:rPr lang="fr-FR" altLang="fr-FR" sz="1200">
                <a:latin typeface="Arial" panose="020B0604020202020204" pitchFamily="34" charset="0"/>
              </a:rPr>
              <a:t>, </a:t>
            </a:r>
            <a:r>
              <a:rPr lang="fr-FR" altLang="fr-FR" sz="1200" i="1">
                <a:latin typeface="Arial" panose="020B0604020202020204" pitchFamily="34" charset="0"/>
              </a:rPr>
              <a:t>Sur les subsistances</a:t>
            </a:r>
            <a:r>
              <a:rPr lang="fr-FR" altLang="fr-FR" sz="1200">
                <a:latin typeface="Arial" panose="020B0604020202020204" pitchFamily="34" charset="0"/>
              </a:rPr>
              <a:t>, séance de la </a:t>
            </a:r>
            <a:r>
              <a:rPr lang="fr-FR" altLang="fr-FR" sz="1200">
                <a:latin typeface="Arial" panose="020B0604020202020204" pitchFamily="34" charset="0"/>
                <a:hlinkClick r:id="rId3" tooltip="Convention"/>
              </a:rPr>
              <a:t>Convention</a:t>
            </a:r>
            <a:r>
              <a:rPr lang="fr-FR" altLang="fr-FR" sz="1200">
                <a:latin typeface="Arial" panose="020B0604020202020204" pitchFamily="34" charset="0"/>
              </a:rPr>
              <a:t> du 2 décembre 1792. Robespierre, </a:t>
            </a:r>
            <a:r>
              <a:rPr lang="fr-FR" altLang="fr-FR" sz="1200" i="1">
                <a:latin typeface="Arial" panose="020B0604020202020204" pitchFamily="34" charset="0"/>
                <a:hlinkClick r:id="rId4"/>
              </a:rPr>
              <a:t>Pour le bonheur et pour la liberté</a:t>
            </a:r>
            <a:r>
              <a:rPr lang="fr-FR" altLang="fr-FR" sz="1200">
                <a:latin typeface="Arial" panose="020B0604020202020204" pitchFamily="34" charset="0"/>
              </a:rPr>
              <a:t>, textes choisis, La Fabrique, 2004, p. 179). </a:t>
            </a:r>
            <a:r>
              <a:rPr lang="fr-FR" altLang="fr-FR" sz="1200">
                <a:latin typeface="Arial" panose="020B0604020202020204" pitchFamily="34" charset="0"/>
                <a:hlinkClick r:id="rId5"/>
              </a:rPr>
              <a:t>http://www.xn--lecanardrpublicain-jwb.net/spip.php?article646</a:t>
            </a:r>
            <a:r>
              <a:rPr lang="fr-FR" altLang="fr-FR" sz="1200">
                <a:latin typeface="Arial" panose="020B0604020202020204" pitchFamily="34" charset="0"/>
              </a:rPr>
              <a:t> </a:t>
            </a:r>
            <a:endParaRPr lang="fr-FR" altLang="fr-FR" sz="1600">
              <a:latin typeface="Arial" panose="020B0604020202020204" pitchFamily="34" charset="0"/>
            </a:endParaRP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None/>
            </a:pPr>
            <a:r>
              <a:rPr lang="fr-FR" altLang="fr-FR" sz="1600">
                <a:latin typeface="Arial" panose="020B0604020202020204" pitchFamily="34" charset="0"/>
              </a:rPr>
              <a:t>Le </a:t>
            </a:r>
            <a:r>
              <a:rPr lang="fr-FR" altLang="fr-FR" sz="1600" b="1">
                <a:latin typeface="Arial" panose="020B0604020202020204" pitchFamily="34" charset="0"/>
              </a:rPr>
              <a:t>scandale de Panama</a:t>
            </a:r>
            <a:r>
              <a:rPr lang="fr-FR" altLang="fr-FR" sz="1600" baseline="30000">
                <a:latin typeface="Arial" panose="020B0604020202020204" pitchFamily="34" charset="0"/>
                <a:hlinkClick r:id="rId6"/>
              </a:rPr>
              <a:t>1</a:t>
            </a:r>
            <a:r>
              <a:rPr lang="fr-FR" altLang="fr-FR" sz="1600">
                <a:latin typeface="Arial" panose="020B0604020202020204" pitchFamily="34" charset="0"/>
              </a:rPr>
              <a:t> est une affaire de </a:t>
            </a:r>
            <a:r>
              <a:rPr lang="fr-FR" altLang="fr-FR" sz="1600">
                <a:latin typeface="Arial" panose="020B0604020202020204" pitchFamily="34" charset="0"/>
                <a:hlinkClick r:id="rId7" tooltip="Corruption"/>
              </a:rPr>
              <a:t>corruption</a:t>
            </a:r>
            <a:r>
              <a:rPr lang="fr-FR" altLang="fr-FR" sz="1600">
                <a:latin typeface="Arial" panose="020B0604020202020204" pitchFamily="34" charset="0"/>
              </a:rPr>
              <a:t> liée au percement du </a:t>
            </a:r>
            <a:r>
              <a:rPr lang="fr-FR" altLang="fr-FR" sz="1600">
                <a:latin typeface="Arial" panose="020B0604020202020204" pitchFamily="34" charset="0"/>
                <a:hlinkClick r:id="rId8" tooltip="Canal de Panama"/>
              </a:rPr>
              <a:t>canal de Panama</a:t>
            </a:r>
            <a:r>
              <a:rPr lang="fr-FR" altLang="fr-FR" sz="1600">
                <a:latin typeface="Arial" panose="020B0604020202020204" pitchFamily="34" charset="0"/>
              </a:rPr>
              <a:t>, qui éclaboussa plusieurs hommes politiques et industriels français durant la </a:t>
            </a:r>
            <a:r>
              <a:rPr lang="fr-FR" altLang="fr-FR" sz="1600">
                <a:latin typeface="Arial" panose="020B0604020202020204" pitchFamily="34" charset="0"/>
                <a:hlinkClick r:id="rId9" tooltip="Troisième République (France)"/>
              </a:rPr>
              <a:t>Troisième République</a:t>
            </a:r>
            <a:r>
              <a:rPr lang="fr-FR" altLang="fr-FR" sz="1600">
                <a:latin typeface="Arial" panose="020B0604020202020204" pitchFamily="34" charset="0"/>
              </a:rPr>
              <a:t> (les </a:t>
            </a:r>
            <a:r>
              <a:rPr lang="fr-FR" altLang="fr-FR" sz="1600">
                <a:latin typeface="Arial" panose="020B0604020202020204" pitchFamily="34" charset="0"/>
                <a:hlinkClick r:id="rId10" tooltip="Entrepreneur"/>
              </a:rPr>
              <a:t>entrepreneur</a:t>
            </a:r>
            <a:r>
              <a:rPr lang="fr-FR" altLang="fr-FR" sz="1600">
                <a:latin typeface="Arial" panose="020B0604020202020204" pitchFamily="34" charset="0"/>
              </a:rPr>
              <a:t> </a:t>
            </a:r>
            <a:r>
              <a:rPr lang="fr-FR" altLang="fr-FR" sz="1600">
                <a:latin typeface="Arial" panose="020B0604020202020204" pitchFamily="34" charset="0"/>
                <a:hlinkClick r:id="rId11" tooltip="France"/>
              </a:rPr>
              <a:t>français</a:t>
            </a:r>
            <a:r>
              <a:rPr lang="fr-FR" altLang="fr-FR" sz="1600">
                <a:latin typeface="Arial" panose="020B0604020202020204" pitchFamily="34" charset="0"/>
              </a:rPr>
              <a:t> Ferdinand de Lesseps, Gustave Eiffel et leurs associés accusés d'avoir versé des pots de vin, le </a:t>
            </a:r>
            <a:r>
              <a:rPr lang="fr-FR" altLang="fr-FR" sz="1600">
                <a:latin typeface="Arial" panose="020B0604020202020204" pitchFamily="34" charset="0"/>
                <a:hlinkClick r:id="rId12" tooltip="Baron de Reinach"/>
              </a:rPr>
              <a:t>baron de Reinach</a:t>
            </a:r>
            <a:r>
              <a:rPr lang="fr-FR" altLang="fr-FR" sz="1600">
                <a:latin typeface="Arial" panose="020B0604020202020204" pitchFamily="34" charset="0"/>
              </a:rPr>
              <a:t> qui fut retrouvé mort, le ministre de l'Intérieur, </a:t>
            </a:r>
            <a:r>
              <a:rPr lang="fr-FR" altLang="fr-FR" sz="1600">
                <a:latin typeface="Arial" panose="020B0604020202020204" pitchFamily="34" charset="0"/>
                <a:hlinkClick r:id="rId13" tooltip="Émile Loubet"/>
              </a:rPr>
              <a:t>Émile Loubet</a:t>
            </a:r>
            <a:r>
              <a:rPr lang="fr-FR" altLang="fr-FR" sz="1600">
                <a:latin typeface="Arial" panose="020B0604020202020204" pitchFamily="34" charset="0"/>
              </a:rPr>
              <a:t>, qui démissionna, le ministre des Finances, </a:t>
            </a:r>
            <a:r>
              <a:rPr lang="fr-FR" altLang="fr-FR" sz="1600">
                <a:latin typeface="Arial" panose="020B0604020202020204" pitchFamily="34" charset="0"/>
                <a:hlinkClick r:id="rId14" tooltip="Maurice Rouvier"/>
              </a:rPr>
              <a:t>Maurice Rouvier</a:t>
            </a:r>
            <a:r>
              <a:rPr lang="fr-FR" altLang="fr-FR" sz="1600">
                <a:latin typeface="Arial" panose="020B0604020202020204" pitchFamily="34" charset="0"/>
              </a:rPr>
              <a:t>, qui fut mis en cause, ainsi entre autres que l'ancien ministre de Gambetta </a:t>
            </a:r>
            <a:r>
              <a:rPr lang="fr-FR" altLang="fr-FR" sz="1600">
                <a:latin typeface="Arial" panose="020B0604020202020204" pitchFamily="34" charset="0"/>
                <a:hlinkClick r:id="rId15" tooltip="Antonin Proust"/>
              </a:rPr>
              <a:t>Antonin Proust</a:t>
            </a:r>
            <a:r>
              <a:rPr lang="fr-FR" altLang="fr-FR" sz="1600">
                <a:latin typeface="Arial" panose="020B0604020202020204" pitchFamily="34" charset="0"/>
              </a:rPr>
              <a:t> et </a:t>
            </a:r>
            <a:r>
              <a:rPr lang="fr-FR" altLang="fr-FR" sz="1600">
                <a:latin typeface="Arial" panose="020B0604020202020204" pitchFamily="34" charset="0"/>
                <a:hlinkClick r:id="rId16" tooltip="Georges Clemenceau"/>
              </a:rPr>
              <a:t>Georges Clemenceau</a:t>
            </a:r>
            <a:r>
              <a:rPr lang="fr-FR" altLang="fr-FR" sz="1600">
                <a:latin typeface="Arial" panose="020B0604020202020204" pitchFamily="34" charset="0"/>
              </a:rPr>
              <a:t>. Ce douloureux épisode inspira à Clémenceau le célèbre « </a:t>
            </a:r>
            <a:r>
              <a:rPr lang="fr-FR" altLang="fr-FR" sz="1600" i="1">
                <a:latin typeface="Arial" panose="020B0604020202020204" pitchFamily="34" charset="0"/>
              </a:rPr>
              <a:t>Calomniez, calomniez, il en restera toujours quelque chose</a:t>
            </a:r>
            <a:r>
              <a:rPr lang="fr-FR" altLang="fr-FR" sz="1600">
                <a:latin typeface="Arial" panose="020B0604020202020204" pitchFamily="34" charset="0"/>
              </a:rPr>
              <a:t>. A cause de l'implication de plusieurs financiers israélites, ce scandale relancera l'</a:t>
            </a:r>
            <a:r>
              <a:rPr lang="fr-FR" altLang="fr-FR" sz="1600">
                <a:latin typeface="Arial" panose="020B0604020202020204" pitchFamily="34" charset="0"/>
                <a:hlinkClick r:id="rId17"/>
              </a:rPr>
              <a:t>antisémitisme</a:t>
            </a:r>
            <a:r>
              <a:rPr lang="fr-FR" altLang="fr-FR" sz="1600">
                <a:latin typeface="Arial" panose="020B0604020202020204" pitchFamily="34" charset="0"/>
              </a:rPr>
              <a:t> en France.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
          <p:cNvSpPr>
            <a:spLocks noChangeArrowheads="1"/>
          </p:cNvSpPr>
          <p:nvPr/>
        </p:nvSpPr>
        <p:spPr bwMode="auto">
          <a:xfrm>
            <a:off x="5505451"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79555" name="Espace réservé du numéro de diapositive 2"/>
          <p:cNvSpPr>
            <a:spLocks noGrp="1"/>
          </p:cNvSpPr>
          <p:nvPr>
            <p:ph type="sldNum" sz="quarter" idx="12"/>
          </p:nvPr>
        </p:nvSpPr>
        <p:spPr bwMode="auto">
          <a:xfrm>
            <a:off x="0" y="53975"/>
            <a:ext cx="514350" cy="268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1B0265-D38B-4267-B793-94C14CCD341F}" type="slidenum">
              <a:rPr lang="fr-FR" altLang="fr-FR" sz="1200" smtClean="0">
                <a:solidFill>
                  <a:srgbClr val="898989"/>
                </a:solidFill>
              </a:rPr>
              <a:pPr>
                <a:spcBef>
                  <a:spcPct val="0"/>
                </a:spcBef>
                <a:buFontTx/>
                <a:buNone/>
              </a:pPr>
              <a:t>332</a:t>
            </a:fld>
            <a:endParaRPr lang="fr-FR" altLang="fr-FR" sz="1200">
              <a:solidFill>
                <a:srgbClr val="898989"/>
              </a:solidFill>
            </a:endParaRPr>
          </a:p>
        </p:txBody>
      </p:sp>
      <p:sp>
        <p:nvSpPr>
          <p:cNvPr id="279556" name="ZoneTexte 3"/>
          <p:cNvSpPr txBox="1">
            <a:spLocks noChangeArrowheads="1"/>
          </p:cNvSpPr>
          <p:nvPr/>
        </p:nvSpPr>
        <p:spPr bwMode="auto">
          <a:xfrm>
            <a:off x="179389" y="260351"/>
            <a:ext cx="52091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A9. </a:t>
            </a:r>
            <a:r>
              <a:rPr lang="fr-FR" altLang="fr-FR" sz="1800" b="1"/>
              <a:t>Annexe:  La corruption à travers l’Histoire (suite) </a:t>
            </a:r>
          </a:p>
        </p:txBody>
      </p:sp>
      <p:sp>
        <p:nvSpPr>
          <p:cNvPr id="199685" name="ZoneTexte 4"/>
          <p:cNvSpPr txBox="1">
            <a:spLocks noChangeArrowheads="1"/>
          </p:cNvSpPr>
          <p:nvPr/>
        </p:nvSpPr>
        <p:spPr bwMode="auto">
          <a:xfrm>
            <a:off x="179390" y="630239"/>
            <a:ext cx="878522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600" i="1" dirty="0">
                <a:latin typeface="Arial" panose="020B0604020202020204" pitchFamily="34" charset="0"/>
              </a:rPr>
              <a:t>En effet, l’histoire du Nouveau Monde n’est qu’un lamentable martyrologe, dans lequel le fanatisme et la </a:t>
            </a:r>
            <a:r>
              <a:rPr lang="fr-FR" altLang="fr-FR" sz="1600" b="1" i="1" dirty="0">
                <a:latin typeface="Arial" panose="020B0604020202020204" pitchFamily="34" charset="0"/>
              </a:rPr>
              <a:t>cupidité</a:t>
            </a:r>
            <a:r>
              <a:rPr lang="fr-FR" altLang="fr-FR" sz="1600" i="1" dirty="0">
                <a:latin typeface="Arial" panose="020B0604020202020204" pitchFamily="34" charset="0"/>
              </a:rPr>
              <a:t> marchent continuellement côte à côte.</a:t>
            </a:r>
            <a:r>
              <a:rPr lang="fr-FR" altLang="fr-FR" sz="1600" dirty="0">
                <a:latin typeface="Arial" panose="020B0604020202020204" pitchFamily="34" charset="0"/>
              </a:rPr>
              <a:t> </a:t>
            </a:r>
            <a:r>
              <a:rPr lang="fr-FR" altLang="fr-FR" sz="1600" i="1" dirty="0">
                <a:latin typeface="Arial" panose="020B0604020202020204" pitchFamily="34" charset="0"/>
              </a:rPr>
              <a:t>[…] les deux Comanches qui </a:t>
            </a:r>
            <a:r>
              <a:rPr lang="fr-FR" altLang="fr-FR" sz="1600" b="1" i="1" dirty="0">
                <a:latin typeface="Arial" panose="020B0604020202020204" pitchFamily="34" charset="0"/>
              </a:rPr>
              <a:t>ont été</a:t>
            </a:r>
            <a:r>
              <a:rPr lang="fr-FR" altLang="fr-FR" sz="1600" i="1" dirty="0">
                <a:latin typeface="Arial" panose="020B0604020202020204" pitchFamily="34" charset="0"/>
              </a:rPr>
              <a:t> traîtreusement </a:t>
            </a:r>
            <a:r>
              <a:rPr lang="fr-FR" altLang="fr-FR" sz="1600" b="1" i="1" dirty="0">
                <a:latin typeface="Arial" panose="020B0604020202020204" pitchFamily="34" charset="0"/>
              </a:rPr>
              <a:t>assassinés</a:t>
            </a:r>
            <a:r>
              <a:rPr lang="fr-FR" altLang="fr-FR" sz="1600" i="1" dirty="0">
                <a:latin typeface="Arial" panose="020B0604020202020204" pitchFamily="34" charset="0"/>
              </a:rPr>
              <a:t> ici, au mépris du droit des gens, étaient des guerriers renommés dans leur tribu </a:t>
            </a:r>
            <a:r>
              <a:rPr lang="fr-FR" altLang="fr-FR" sz="1200" dirty="0">
                <a:latin typeface="Arial" panose="020B0604020202020204" pitchFamily="34" charset="0"/>
              </a:rPr>
              <a:t>(</a:t>
            </a:r>
            <a:r>
              <a:rPr lang="fr-FR" altLang="fr-FR" sz="1200" dirty="0">
                <a:latin typeface="Arial" panose="020B0604020202020204" pitchFamily="34" charset="0"/>
                <a:hlinkClick r:id="rId2" tooltip="w:Gustave Aimard"/>
              </a:rPr>
              <a:t>Gustave </a:t>
            </a:r>
            <a:r>
              <a:rPr lang="fr-FR" altLang="fr-FR" sz="1200" dirty="0" err="1">
                <a:latin typeface="Arial" panose="020B0604020202020204" pitchFamily="34" charset="0"/>
                <a:hlinkClick r:id="rId2" tooltip="w:Gustave Aimard"/>
              </a:rPr>
              <a:t>Aimard</a:t>
            </a:r>
            <a:r>
              <a:rPr lang="fr-FR" altLang="fr-FR" sz="1200" dirty="0">
                <a:latin typeface="Arial" panose="020B0604020202020204" pitchFamily="34" charset="0"/>
              </a:rPr>
              <a:t>, </a:t>
            </a:r>
            <a:r>
              <a:rPr lang="fr-FR" altLang="fr-FR" sz="1200" i="1" dirty="0">
                <a:latin typeface="Arial" panose="020B0604020202020204" pitchFamily="34" charset="0"/>
                <a:hlinkClick r:id="rId3" tooltip="s:Les Trappeurs de l’Arkansas"/>
              </a:rPr>
              <a:t>Les Trappeurs de l’Arkansas</a:t>
            </a:r>
            <a:r>
              <a:rPr lang="fr-FR" altLang="fr-FR" sz="1200" dirty="0">
                <a:latin typeface="Arial" panose="020B0604020202020204" pitchFamily="34" charset="0"/>
              </a:rPr>
              <a:t>, 1858).</a:t>
            </a:r>
          </a:p>
          <a:p>
            <a:pPr algn="just" eaLnBrk="1" hangingPunct="1">
              <a:spcBef>
                <a:spcPct val="0"/>
              </a:spcBef>
              <a:buFont typeface="Arial" panose="020B0604020202020204" pitchFamily="34" charset="0"/>
              <a:buNone/>
              <a:defRPr/>
            </a:pPr>
            <a:endParaRPr lang="fr-FR" sz="1600" i="1" dirty="0">
              <a:latin typeface="Arial" panose="020B0604020202020204" pitchFamily="34" charset="0"/>
            </a:endParaRPr>
          </a:p>
          <a:p>
            <a:pPr algn="just" eaLnBrk="1" hangingPunct="1">
              <a:spcBef>
                <a:spcPct val="0"/>
              </a:spcBef>
              <a:buFont typeface="Arial" panose="020B0604020202020204" pitchFamily="34" charset="0"/>
              <a:buNone/>
              <a:defRPr/>
            </a:pPr>
            <a:r>
              <a:rPr lang="fr-FR" sz="1600" i="1" dirty="0">
                <a:latin typeface="Arial" panose="020B0604020202020204" pitchFamily="34" charset="0"/>
              </a:rPr>
              <a:t>Mais ce n'est pas seulement par goût de la tyrannie que les policiers agissaient ainsi, c'est aussi par goût du </a:t>
            </a:r>
            <a:r>
              <a:rPr lang="fr-FR" sz="1600" b="1" i="1" dirty="0">
                <a:latin typeface="Arial" panose="020B0604020202020204" pitchFamily="34" charset="0"/>
              </a:rPr>
              <a:t>lucre</a:t>
            </a:r>
            <a:r>
              <a:rPr lang="fr-FR" sz="1600" i="1" dirty="0">
                <a:latin typeface="Arial" panose="020B0604020202020204" pitchFamily="34" charset="0"/>
              </a:rPr>
              <a:t>. Les tracasseries, le « chantage » qu'ils exerçaient sur les juifs apeurés avaient pour but de leur extorquer de fréquentes « étrennes » </a:t>
            </a:r>
            <a:r>
              <a:rPr lang="fr-FR" sz="1200" dirty="0">
                <a:latin typeface="Arial" panose="020B0604020202020204" pitchFamily="34" charset="0"/>
              </a:rPr>
              <a:t>(</a:t>
            </a:r>
            <a:r>
              <a:rPr lang="fr-FR" sz="1200" dirty="0">
                <a:latin typeface="Arial" panose="020B0604020202020204" pitchFamily="34" charset="0"/>
                <a:hlinkClick r:id="rId4" tooltip="w:Léon Berman"/>
              </a:rPr>
              <a:t>Léon </a:t>
            </a:r>
            <a:r>
              <a:rPr lang="fr-FR" sz="1200" dirty="0" err="1">
                <a:latin typeface="Arial" panose="020B0604020202020204" pitchFamily="34" charset="0"/>
                <a:hlinkClick r:id="rId4" tooltip="w:Léon Berman"/>
              </a:rPr>
              <a:t>Berman</a:t>
            </a:r>
            <a:r>
              <a:rPr lang="fr-FR" sz="1200" dirty="0">
                <a:latin typeface="Arial" panose="020B0604020202020204" pitchFamily="34" charset="0"/>
              </a:rPr>
              <a:t>, </a:t>
            </a:r>
            <a:r>
              <a:rPr lang="fr-FR" sz="1200" i="1" dirty="0">
                <a:latin typeface="Arial" panose="020B0604020202020204" pitchFamily="34" charset="0"/>
              </a:rPr>
              <a:t>Histoire des Juifs de France des origines à nos jours</a:t>
            </a:r>
            <a:r>
              <a:rPr lang="fr-FR" sz="1200" dirty="0">
                <a:latin typeface="Arial" panose="020B0604020202020204" pitchFamily="34" charset="0"/>
              </a:rPr>
              <a:t>, 1937).</a:t>
            </a:r>
          </a:p>
          <a:p>
            <a:pPr algn="just" eaLnBrk="1" hangingPunct="1">
              <a:spcBef>
                <a:spcPct val="0"/>
              </a:spcBef>
              <a:buFont typeface="Arial" panose="020B0604020202020204" pitchFamily="34" charset="0"/>
              <a:buNone/>
              <a:defRPr/>
            </a:pPr>
            <a:endParaRPr lang="fr-FR" sz="1600" i="1" dirty="0">
              <a:latin typeface="Arial" panose="020B0604020202020204" pitchFamily="34" charset="0"/>
            </a:endParaRPr>
          </a:p>
          <a:p>
            <a:pPr algn="just" eaLnBrk="1" hangingPunct="1">
              <a:spcBef>
                <a:spcPct val="0"/>
              </a:spcBef>
              <a:buFont typeface="Arial" panose="020B0604020202020204" pitchFamily="34" charset="0"/>
              <a:buNone/>
              <a:defRPr/>
            </a:pPr>
            <a:r>
              <a:rPr lang="fr-FR" sz="1600" i="1" dirty="0">
                <a:latin typeface="Arial" panose="020B0604020202020204" pitchFamily="34" charset="0"/>
              </a:rPr>
              <a:t>Devrait être (...) qualifié de charlatan celui qui, usurpant ou non la qualité de médecin, recourt (...) à des procédés trompeurs dans lesquels l'intérêt du malade disparaît devant l'ignorance inavouée, l'esprit de lucre ou le désir de se faire valoir</a:t>
            </a:r>
            <a:r>
              <a:rPr lang="fr-FR" sz="1600" dirty="0">
                <a:latin typeface="Arial" panose="020B0604020202020204" pitchFamily="34" charset="0"/>
              </a:rPr>
              <a:t> </a:t>
            </a:r>
            <a:r>
              <a:rPr lang="fr-FR" sz="1200" dirty="0">
                <a:latin typeface="Arial" panose="020B0604020202020204" pitchFamily="34" charset="0"/>
              </a:rPr>
              <a:t>(</a:t>
            </a:r>
            <a:r>
              <a:rPr lang="fr-FR" sz="1200" cap="small" dirty="0" err="1">
                <a:latin typeface="Arial" panose="020B0604020202020204" pitchFamily="34" charset="0"/>
              </a:rPr>
              <a:t>Bariéty</a:t>
            </a:r>
            <a:r>
              <a:rPr lang="fr-FR" sz="1200" cap="small" dirty="0">
                <a:latin typeface="Arial" panose="020B0604020202020204" pitchFamily="34" charset="0"/>
              </a:rPr>
              <a:t>, </a:t>
            </a:r>
            <a:r>
              <a:rPr lang="fr-FR" sz="1200" cap="small" dirty="0" err="1">
                <a:latin typeface="Arial" panose="020B0604020202020204" pitchFamily="34" charset="0"/>
              </a:rPr>
              <a:t>Coury</a:t>
            </a:r>
            <a:r>
              <a:rPr lang="fr-FR" sz="1200" dirty="0">
                <a:latin typeface="Arial" panose="020B0604020202020204" pitchFamily="34" charset="0"/>
              </a:rPr>
              <a:t>, </a:t>
            </a:r>
            <a:r>
              <a:rPr lang="fr-FR" sz="1200" i="1" dirty="0">
                <a:latin typeface="Arial" panose="020B0604020202020204" pitchFamily="34" charset="0"/>
              </a:rPr>
              <a:t>Hist. méd.,</a:t>
            </a:r>
            <a:r>
              <a:rPr lang="fr-FR" sz="1200" dirty="0">
                <a:latin typeface="Arial" panose="020B0604020202020204" pitchFamily="34" charset="0"/>
              </a:rPr>
              <a:t>1963, p. 813).</a:t>
            </a:r>
          </a:p>
          <a:p>
            <a:pPr algn="just" eaLnBrk="1" hangingPunct="1">
              <a:spcBef>
                <a:spcPct val="0"/>
              </a:spcBef>
              <a:buFont typeface="Arial" panose="020B0604020202020204" pitchFamily="34" charset="0"/>
              <a:buNone/>
              <a:defRPr/>
            </a:pPr>
            <a:endParaRPr lang="fr-FR" sz="1600" i="1" dirty="0">
              <a:latin typeface="Arial" panose="020B0604020202020204" pitchFamily="34" charset="0"/>
            </a:endParaRPr>
          </a:p>
          <a:p>
            <a:pPr algn="just" eaLnBrk="1" hangingPunct="1">
              <a:spcBef>
                <a:spcPct val="0"/>
              </a:spcBef>
              <a:buFont typeface="Arial" panose="020B0604020202020204" pitchFamily="34" charset="0"/>
              <a:buNone/>
              <a:defRPr/>
            </a:pPr>
            <a:r>
              <a:rPr lang="fr-FR" sz="1600" i="1" dirty="0">
                <a:latin typeface="Arial" panose="020B0604020202020204" pitchFamily="34" charset="0"/>
              </a:rPr>
              <a:t>Le don est à bon droit suspect dans le capitalisme contemporain. Ce système a diffusé et intensifié à un degré jamais atteint le culte des vertus acquisitives et la passion du </a:t>
            </a:r>
            <a:r>
              <a:rPr lang="fr-FR" sz="1600" b="1" i="1" dirty="0">
                <a:latin typeface="Arial" panose="020B0604020202020204" pitchFamily="34" charset="0"/>
              </a:rPr>
              <a:t>lucre</a:t>
            </a:r>
            <a:r>
              <a:rPr lang="fr-FR" sz="1600" i="1" dirty="0">
                <a:latin typeface="Arial" panose="020B0604020202020204" pitchFamily="34" charset="0"/>
              </a:rPr>
              <a:t>; par son seul fonctionnement il adultère et méprise l'esprit de don </a:t>
            </a:r>
            <a:r>
              <a:rPr lang="fr-FR" sz="1200" dirty="0">
                <a:latin typeface="Arial" panose="020B0604020202020204" pitchFamily="34" charset="0"/>
              </a:rPr>
              <a:t>(</a:t>
            </a:r>
            <a:r>
              <a:rPr lang="fr-FR" sz="1200" cap="small" dirty="0">
                <a:latin typeface="Arial" panose="020B0604020202020204" pitchFamily="34" charset="0"/>
              </a:rPr>
              <a:t>Perroux</a:t>
            </a:r>
            <a:r>
              <a:rPr lang="fr-FR" sz="1200" dirty="0">
                <a:latin typeface="Arial" panose="020B0604020202020204" pitchFamily="34" charset="0"/>
              </a:rPr>
              <a:t>, </a:t>
            </a:r>
            <a:r>
              <a:rPr lang="fr-FR" sz="1200" i="1" dirty="0" err="1">
                <a:latin typeface="Arial" panose="020B0604020202020204" pitchFamily="34" charset="0"/>
              </a:rPr>
              <a:t>Écon</a:t>
            </a:r>
            <a:r>
              <a:rPr lang="fr-FR" sz="1200" i="1" dirty="0">
                <a:latin typeface="Arial" panose="020B0604020202020204" pitchFamily="34" charset="0"/>
              </a:rPr>
              <a:t>. XX</a:t>
            </a:r>
            <a:r>
              <a:rPr lang="fr-FR" sz="1200" i="1" baseline="30000" dirty="0">
                <a:latin typeface="Arial" panose="020B0604020202020204" pitchFamily="34" charset="0"/>
              </a:rPr>
              <a:t>e</a:t>
            </a:r>
            <a:r>
              <a:rPr lang="fr-FR" sz="1200" i="1" dirty="0">
                <a:latin typeface="Arial" panose="020B0604020202020204" pitchFamily="34" charset="0"/>
              </a:rPr>
              <a:t>s.,</a:t>
            </a:r>
            <a:r>
              <a:rPr lang="fr-FR" sz="1200" dirty="0">
                <a:latin typeface="Arial" panose="020B0604020202020204" pitchFamily="34" charset="0"/>
              </a:rPr>
              <a:t>1964, p. 393).</a:t>
            </a:r>
          </a:p>
        </p:txBody>
      </p:sp>
      <p:pic>
        <p:nvPicPr>
          <p:cNvPr id="279558" name="Image 7" descr="téléchargemen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8515" y="4846637"/>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5"/>
          <p:cNvSpPr txBox="1">
            <a:spLocks noChangeArrowheads="1"/>
          </p:cNvSpPr>
          <p:nvPr/>
        </p:nvSpPr>
        <p:spPr bwMode="auto">
          <a:xfrm>
            <a:off x="107952" y="1073150"/>
            <a:ext cx="885666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400" i="1" dirty="0">
                <a:latin typeface="Arial" panose="020B0604020202020204" pitchFamily="34" charset="0"/>
              </a:rPr>
              <a:t> </a:t>
            </a:r>
            <a:r>
              <a:rPr lang="fr-FR" altLang="fr-FR" sz="1400" i="1" dirty="0" err="1">
                <a:latin typeface="Arial" panose="020B0604020202020204" pitchFamily="34" charset="0"/>
              </a:rPr>
              <a:t>Determinants</a:t>
            </a:r>
            <a:r>
              <a:rPr lang="fr-FR" altLang="fr-FR" sz="1400" i="1" dirty="0">
                <a:latin typeface="Arial" panose="020B0604020202020204" pitchFamily="34" charset="0"/>
              </a:rPr>
              <a:t> of Customs </a:t>
            </a:r>
            <a:r>
              <a:rPr lang="fr-FR" altLang="fr-FR" sz="1400" i="1" dirty="0" err="1">
                <a:latin typeface="Arial" panose="020B0604020202020204" pitchFamily="34" charset="0"/>
              </a:rPr>
              <a:t>Fraud</a:t>
            </a:r>
            <a:r>
              <a:rPr lang="fr-FR" altLang="fr-FR" sz="1400" i="1" dirty="0">
                <a:latin typeface="Arial" panose="020B0604020202020204" pitchFamily="34" charset="0"/>
              </a:rPr>
              <a:t> and Corruption: Evidence </a:t>
            </a:r>
            <a:r>
              <a:rPr lang="fr-FR" altLang="fr-FR" sz="1400" i="1" dirty="0" err="1">
                <a:latin typeface="Arial" panose="020B0604020202020204" pitchFamily="34" charset="0"/>
              </a:rPr>
              <a:t>from</a:t>
            </a:r>
            <a:r>
              <a:rPr lang="fr-FR" altLang="fr-FR" sz="1400" i="1" dirty="0">
                <a:latin typeface="Arial" panose="020B0604020202020204" pitchFamily="34" charset="0"/>
              </a:rPr>
              <a:t> </a:t>
            </a:r>
            <a:r>
              <a:rPr lang="fr-FR" altLang="fr-FR" sz="1400" i="1" dirty="0" err="1">
                <a:latin typeface="Arial" panose="020B0604020202020204" pitchFamily="34" charset="0"/>
              </a:rPr>
              <a:t>Two</a:t>
            </a:r>
            <a:r>
              <a:rPr lang="fr-FR" altLang="fr-FR" sz="1400" i="1" dirty="0">
                <a:latin typeface="Arial" panose="020B0604020202020204" pitchFamily="34" charset="0"/>
              </a:rPr>
              <a:t> </a:t>
            </a:r>
            <a:r>
              <a:rPr lang="fr-FR" altLang="fr-FR" sz="1400" i="1" dirty="0" err="1">
                <a:latin typeface="Arial" panose="020B0604020202020204" pitchFamily="34" charset="0"/>
              </a:rPr>
              <a:t>African</a:t>
            </a:r>
            <a:r>
              <a:rPr lang="fr-FR" altLang="fr-FR" sz="1400" i="1" dirty="0">
                <a:latin typeface="Arial" panose="020B0604020202020204" pitchFamily="34" charset="0"/>
              </a:rPr>
              <a:t> Countries</a:t>
            </a:r>
            <a:r>
              <a:rPr lang="fr-FR" altLang="fr-FR" sz="1400" dirty="0">
                <a:latin typeface="Arial" panose="020B0604020202020204" pitchFamily="34" charset="0"/>
              </a:rPr>
              <a:t>, </a:t>
            </a:r>
            <a:r>
              <a:rPr lang="fr-FR" altLang="fr-FR" sz="1400" dirty="0" err="1">
                <a:latin typeface="Arial" panose="020B0604020202020204" pitchFamily="34" charset="0"/>
              </a:rPr>
              <a:t>Stasavage</a:t>
            </a:r>
            <a:r>
              <a:rPr lang="fr-FR" altLang="fr-FR" sz="1400" dirty="0">
                <a:latin typeface="Arial" panose="020B0604020202020204" pitchFamily="34" charset="0"/>
              </a:rPr>
              <a:t>, David et </a:t>
            </a:r>
            <a:r>
              <a:rPr lang="fr-FR" altLang="fr-FR" sz="1400" dirty="0" err="1">
                <a:latin typeface="Arial" panose="020B0604020202020204" pitchFamily="34" charset="0"/>
              </a:rPr>
              <a:t>Daubrée</a:t>
            </a:r>
            <a:r>
              <a:rPr lang="fr-FR" altLang="fr-FR" sz="1400" dirty="0">
                <a:latin typeface="Arial" panose="020B0604020202020204" pitchFamily="34" charset="0"/>
              </a:rPr>
              <a:t>, Cécile, Document Technique n°138 du Centre de développement, Août 1998.</a:t>
            </a:r>
          </a:p>
          <a:p>
            <a:pPr algn="just" eaLnBrk="1" hangingPunct="1">
              <a:spcBef>
                <a:spcPct val="0"/>
              </a:spcBef>
            </a:pPr>
            <a:r>
              <a:rPr lang="fr-FR" altLang="fr-FR" sz="1400" i="1" u="sng" dirty="0">
                <a:latin typeface="Arial" panose="020B0604020202020204" pitchFamily="34" charset="0"/>
                <a:hlinkClick r:id="rId2"/>
              </a:rPr>
              <a:t> La lutte contre la corrupt</a:t>
            </a:r>
            <a:r>
              <a:rPr lang="fr-FR" altLang="fr-FR" sz="1400" u="sng" dirty="0">
                <a:latin typeface="Arial" panose="020B0604020202020204" pitchFamily="34" charset="0"/>
                <a:hlinkClick r:id="rId2"/>
              </a:rPr>
              <a:t>ion</a:t>
            </a:r>
            <a:r>
              <a:rPr lang="fr-FR" altLang="fr-FR" sz="1400" dirty="0">
                <a:latin typeface="Arial" panose="020B0604020202020204" pitchFamily="34" charset="0"/>
              </a:rPr>
              <a:t>, Frédérique </a:t>
            </a:r>
            <a:r>
              <a:rPr lang="fr-FR" altLang="fr-FR" sz="1400" dirty="0" err="1">
                <a:latin typeface="Arial" panose="020B0604020202020204" pitchFamily="34" charset="0"/>
              </a:rPr>
              <a:t>Farouz</a:t>
            </a:r>
            <a:r>
              <a:rPr lang="fr-FR" altLang="fr-FR" sz="1400" dirty="0">
                <a:latin typeface="Arial" panose="020B0604020202020204" pitchFamily="34" charset="0"/>
              </a:rPr>
              <a:t>-Chopin, Presse Universitaire de Perpignan, 2005.</a:t>
            </a:r>
          </a:p>
          <a:p>
            <a:pPr algn="just" eaLnBrk="1" hangingPunct="1">
              <a:spcBef>
                <a:spcPct val="0"/>
              </a:spcBef>
            </a:pPr>
            <a:r>
              <a:rPr lang="fr-FR" altLang="fr-FR" sz="1400" i="1" u="sng" dirty="0">
                <a:latin typeface="Arial" panose="020B0604020202020204" pitchFamily="34" charset="0"/>
                <a:hlinkClick r:id="rId3"/>
              </a:rPr>
              <a:t> Lutte contre la corruption (la)</a:t>
            </a:r>
            <a:r>
              <a:rPr lang="fr-FR" altLang="fr-FR" sz="1400" i="1" dirty="0">
                <a:latin typeface="Arial" panose="020B0604020202020204" pitchFamily="34" charset="0"/>
              </a:rPr>
              <a:t>, </a:t>
            </a:r>
            <a:r>
              <a:rPr lang="fr-FR" altLang="fr-FR" sz="1400" dirty="0">
                <a:latin typeface="Arial" panose="020B0604020202020204" pitchFamily="34" charset="0"/>
              </a:rPr>
              <a:t>Alt/Luc E./I., PUF, Que sais-je ?, 1998.</a:t>
            </a:r>
          </a:p>
          <a:p>
            <a:pPr algn="just" eaLnBrk="1" hangingPunct="1">
              <a:spcBef>
                <a:spcPct val="0"/>
              </a:spcBef>
            </a:pPr>
            <a:r>
              <a:rPr lang="fr-FR" altLang="fr-FR" sz="1400" i="1" dirty="0">
                <a:latin typeface="Arial" panose="020B0604020202020204" pitchFamily="34" charset="0"/>
              </a:rPr>
              <a:t> Les cercles vicieux de la corruption en Algérie</a:t>
            </a:r>
            <a:r>
              <a:rPr lang="fr-FR" altLang="fr-FR" sz="1400" dirty="0">
                <a:latin typeface="Arial" panose="020B0604020202020204" pitchFamily="34" charset="0"/>
              </a:rPr>
              <a:t>. Cécile Jolly. La Revue internationale et stratégique. 2001/3 - n° 43.</a:t>
            </a:r>
          </a:p>
          <a:p>
            <a:pPr algn="just" eaLnBrk="1" hangingPunct="1">
              <a:spcBef>
                <a:spcPct val="0"/>
              </a:spcBef>
            </a:pPr>
            <a:r>
              <a:rPr lang="fr-FR" altLang="fr-FR" sz="1400" dirty="0">
                <a:latin typeface="Arial" panose="020B0604020202020204" pitchFamily="34" charset="0"/>
              </a:rPr>
              <a:t> </a:t>
            </a:r>
            <a:r>
              <a:rPr lang="fr-FR" altLang="fr-FR" sz="1400" dirty="0" err="1">
                <a:latin typeface="Arial" panose="020B0604020202020204" pitchFamily="34" charset="0"/>
              </a:rPr>
              <a:t>Djillali</a:t>
            </a:r>
            <a:r>
              <a:rPr lang="fr-FR" altLang="fr-FR" sz="1400" dirty="0">
                <a:latin typeface="Arial" panose="020B0604020202020204" pitchFamily="34" charset="0"/>
              </a:rPr>
              <a:t> </a:t>
            </a:r>
            <a:r>
              <a:rPr lang="fr-FR" altLang="fr-FR" sz="1400" dirty="0" err="1">
                <a:latin typeface="Arial" panose="020B0604020202020204" pitchFamily="34" charset="0"/>
              </a:rPr>
              <a:t>Hadjadj</a:t>
            </a:r>
            <a:r>
              <a:rPr lang="fr-FR" altLang="fr-FR" sz="1400" dirty="0">
                <a:latin typeface="Arial" panose="020B0604020202020204" pitchFamily="34" charset="0"/>
              </a:rPr>
              <a:t>, </a:t>
            </a:r>
            <a:r>
              <a:rPr lang="fr-FR" altLang="fr-FR" sz="1400" i="1" dirty="0">
                <a:latin typeface="Arial" panose="020B0604020202020204" pitchFamily="34" charset="0"/>
              </a:rPr>
              <a:t>Corruption et démocratie en Algérie</a:t>
            </a:r>
            <a:r>
              <a:rPr lang="fr-FR" altLang="fr-FR" sz="1400" dirty="0">
                <a:latin typeface="Arial" panose="020B0604020202020204" pitchFamily="34" charset="0"/>
              </a:rPr>
              <a:t>, Paris, La Dispute, 2001 (</a:t>
            </a:r>
            <a:r>
              <a:rPr lang="fr-FR" altLang="fr-FR" sz="1400" dirty="0" err="1">
                <a:latin typeface="Arial" panose="020B0604020202020204" pitchFamily="34" charset="0"/>
              </a:rPr>
              <a:t>rééd</a:t>
            </a:r>
            <a:r>
              <a:rPr lang="fr-FR" altLang="fr-FR" sz="1400" dirty="0">
                <a:latin typeface="Arial" panose="020B0604020202020204" pitchFamily="34" charset="0"/>
              </a:rPr>
              <a:t>.).</a:t>
            </a:r>
          </a:p>
          <a:p>
            <a:pPr algn="just" eaLnBrk="1" hangingPunct="1">
              <a:spcBef>
                <a:spcPct val="0"/>
              </a:spcBef>
            </a:pPr>
            <a:r>
              <a:rPr lang="fr-FR" altLang="fr-FR" sz="1400" i="1" dirty="0">
                <a:latin typeface="Arial" panose="020B0604020202020204" pitchFamily="34" charset="0"/>
              </a:rPr>
              <a:t> OCDE, « Dossier spécial corruption », </a:t>
            </a:r>
            <a:r>
              <a:rPr lang="fr-FR" altLang="fr-FR" sz="1400" dirty="0">
                <a:latin typeface="Arial" panose="020B0604020202020204" pitchFamily="34" charset="0"/>
              </a:rPr>
              <a:t>L’Observateur de l’OCDE, no 220, avril 2000.</a:t>
            </a:r>
          </a:p>
          <a:p>
            <a:pPr algn="just" eaLnBrk="1" hangingPunct="1">
              <a:spcBef>
                <a:spcPct val="0"/>
              </a:spcBef>
            </a:pPr>
            <a:r>
              <a:rPr lang="fr-FR" altLang="fr-FR" sz="1400" i="1" dirty="0">
                <a:latin typeface="Arial" panose="020B0604020202020204" pitchFamily="34" charset="0"/>
              </a:rPr>
              <a:t> Corruption: Glossaire Des Normes </a:t>
            </a:r>
            <a:r>
              <a:rPr lang="fr-FR" altLang="fr-FR" sz="1400" i="1" dirty="0" err="1">
                <a:latin typeface="Arial" panose="020B0604020202020204" pitchFamily="34" charset="0"/>
              </a:rPr>
              <a:t>Penales</a:t>
            </a:r>
            <a:r>
              <a:rPr lang="fr-FR" altLang="fr-FR" sz="1400" i="1" dirty="0">
                <a:latin typeface="Arial" panose="020B0604020202020204" pitchFamily="34" charset="0"/>
              </a:rPr>
              <a:t> Internationales</a:t>
            </a:r>
            <a:r>
              <a:rPr lang="fr-FR" altLang="fr-FR" sz="1400" dirty="0">
                <a:latin typeface="Arial" panose="020B0604020202020204" pitchFamily="34" charset="0"/>
              </a:rPr>
              <a:t>, OECD </a:t>
            </a:r>
            <a:r>
              <a:rPr lang="fr-FR" altLang="fr-FR" sz="1400" dirty="0" err="1">
                <a:latin typeface="Arial" panose="020B0604020202020204" pitchFamily="34" charset="0"/>
              </a:rPr>
              <a:t>Publishing</a:t>
            </a:r>
            <a:r>
              <a:rPr lang="fr-FR" altLang="fr-FR" sz="1400" dirty="0">
                <a:latin typeface="Arial" panose="020B0604020202020204" pitchFamily="34" charset="0"/>
              </a:rPr>
              <a:t>, 2008.</a:t>
            </a:r>
          </a:p>
          <a:p>
            <a:pPr algn="just" eaLnBrk="1" hangingPunct="1">
              <a:spcBef>
                <a:spcPct val="0"/>
              </a:spcBef>
            </a:pPr>
            <a:r>
              <a:rPr lang="fr-FR" altLang="fr-FR" sz="1400" i="1" dirty="0">
                <a:latin typeface="Arial" panose="020B0604020202020204" pitchFamily="34" charset="0"/>
              </a:rPr>
              <a:t> Aux origines de la corruption</a:t>
            </a:r>
            <a:r>
              <a:rPr lang="fr-FR" altLang="fr-FR" sz="1400" dirty="0">
                <a:latin typeface="Arial" panose="020B0604020202020204" pitchFamily="34" charset="0"/>
              </a:rPr>
              <a:t>, de Carine </a:t>
            </a:r>
            <a:r>
              <a:rPr lang="fr-FR" altLang="fr-FR" sz="1400" dirty="0" err="1">
                <a:latin typeface="Arial" panose="020B0604020202020204" pitchFamily="34" charset="0"/>
              </a:rPr>
              <a:t>Doganis</a:t>
            </a:r>
            <a:r>
              <a:rPr lang="fr-FR" altLang="fr-FR" sz="1400" dirty="0">
                <a:latin typeface="Arial" panose="020B0604020202020204" pitchFamily="34" charset="0"/>
              </a:rPr>
              <a:t>, PUF.</a:t>
            </a:r>
          </a:p>
          <a:p>
            <a:pPr algn="just" eaLnBrk="1" hangingPunct="1">
              <a:spcBef>
                <a:spcPct val="0"/>
              </a:spcBef>
            </a:pPr>
            <a:r>
              <a:rPr lang="fr-FR" altLang="fr-FR" sz="1400" i="1" dirty="0">
                <a:latin typeface="Arial" panose="020B0604020202020204" pitchFamily="34" charset="0"/>
              </a:rPr>
              <a:t> Les discrètes vertus de la corruption</a:t>
            </a:r>
            <a:r>
              <a:rPr lang="fr-FR" altLang="fr-FR" sz="1400" dirty="0">
                <a:latin typeface="Arial" panose="020B0604020202020204" pitchFamily="34" charset="0"/>
              </a:rPr>
              <a:t>, Gaspard Koenig, Grasset.</a:t>
            </a:r>
          </a:p>
          <a:p>
            <a:pPr algn="just" eaLnBrk="1" hangingPunct="1">
              <a:spcBef>
                <a:spcPct val="0"/>
              </a:spcBef>
            </a:pPr>
            <a:r>
              <a:rPr lang="fr-FR" altLang="fr-FR" sz="1400" i="1" dirty="0">
                <a:latin typeface="Arial" panose="020B0604020202020204" pitchFamily="34" charset="0"/>
              </a:rPr>
              <a:t> </a:t>
            </a:r>
            <a:r>
              <a:rPr lang="fr-FR" altLang="fr-FR" sz="1400" i="1" dirty="0" err="1">
                <a:latin typeface="Arial" panose="020B0604020202020204" pitchFamily="34" charset="0"/>
              </a:rPr>
              <a:t>Transforming</a:t>
            </a:r>
            <a:r>
              <a:rPr lang="fr-FR" altLang="fr-FR" sz="1400" i="1" dirty="0">
                <a:latin typeface="Arial" panose="020B0604020202020204" pitchFamily="34" charset="0"/>
              </a:rPr>
              <a:t> the culture of corruption</a:t>
            </a:r>
            <a:r>
              <a:rPr lang="fr-FR" altLang="fr-FR" sz="1400" dirty="0">
                <a:latin typeface="Arial" panose="020B0604020202020204" pitchFamily="34" charset="0"/>
              </a:rPr>
              <a:t>, e-journal USA, Issues of </a:t>
            </a:r>
            <a:r>
              <a:rPr lang="fr-FR" altLang="fr-FR" sz="1400" dirty="0" err="1">
                <a:latin typeface="Arial" panose="020B0604020202020204" pitchFamily="34" charset="0"/>
              </a:rPr>
              <a:t>democracy</a:t>
            </a:r>
            <a:r>
              <a:rPr lang="fr-FR" altLang="fr-FR" sz="1400" dirty="0">
                <a:latin typeface="Arial" panose="020B0604020202020204" pitchFamily="34" charset="0"/>
              </a:rPr>
              <a:t>, </a:t>
            </a:r>
            <a:r>
              <a:rPr lang="fr-FR" altLang="fr-FR" sz="1400" dirty="0" err="1">
                <a:latin typeface="Arial" panose="020B0604020202020204" pitchFamily="34" charset="0"/>
              </a:rPr>
              <a:t>december</a:t>
            </a:r>
            <a:r>
              <a:rPr lang="fr-FR" altLang="fr-FR" sz="1400" dirty="0">
                <a:latin typeface="Arial" panose="020B0604020202020204" pitchFamily="34" charset="0"/>
              </a:rPr>
              <a:t> 2006, US </a:t>
            </a:r>
            <a:r>
              <a:rPr lang="fr-FR" altLang="fr-FR" sz="1400" dirty="0" err="1">
                <a:latin typeface="Arial" panose="020B0604020202020204" pitchFamily="34" charset="0"/>
              </a:rPr>
              <a:t>department</a:t>
            </a:r>
            <a:r>
              <a:rPr lang="fr-FR" altLang="fr-FR" sz="1400" dirty="0">
                <a:latin typeface="Arial" panose="020B0604020202020204" pitchFamily="34" charset="0"/>
              </a:rPr>
              <a:t> of state, Bureau of international information programs.</a:t>
            </a:r>
          </a:p>
          <a:p>
            <a:pPr eaLnBrk="1" hangingPunct="1">
              <a:spcBef>
                <a:spcPct val="0"/>
              </a:spcBef>
              <a:buFontTx/>
              <a:buChar char="•"/>
            </a:pPr>
            <a:r>
              <a:rPr lang="fr-FR" altLang="fr-FR" sz="1400" dirty="0">
                <a:latin typeface="Arial" panose="020B0604020202020204" pitchFamily="34" charset="0"/>
              </a:rPr>
              <a:t> </a:t>
            </a:r>
            <a:r>
              <a:rPr lang="fr-FR" altLang="fr-FR" sz="1400" dirty="0" err="1">
                <a:latin typeface="Arial" panose="020B0604020202020204" pitchFamily="34" charset="0"/>
              </a:rPr>
              <a:t>Hallak</a:t>
            </a:r>
            <a:r>
              <a:rPr lang="fr-FR" altLang="fr-FR" sz="1400" dirty="0">
                <a:latin typeface="Arial" panose="020B0604020202020204" pitchFamily="34" charset="0"/>
              </a:rPr>
              <a:t>, J. et M. Poisson. 2009. </a:t>
            </a:r>
            <a:r>
              <a:rPr lang="fr-FR" altLang="fr-FR" sz="1400" b="1" i="1" dirty="0">
                <a:latin typeface="Arial" panose="020B0604020202020204" pitchFamily="34" charset="0"/>
                <a:hlinkClick r:id="rId4"/>
              </a:rPr>
              <a:t>[1]</a:t>
            </a:r>
            <a:r>
              <a:rPr lang="fr-FR" altLang="fr-FR" sz="1400" i="1" dirty="0">
                <a:latin typeface="Arial" panose="020B0604020202020204" pitchFamily="34" charset="0"/>
              </a:rPr>
              <a:t> [</a:t>
            </a:r>
            <a:r>
              <a:rPr lang="fr-FR" altLang="fr-FR" sz="1400" b="1" i="1" dirty="0">
                <a:latin typeface="Arial" panose="020B0604020202020204" pitchFamily="34" charset="0"/>
                <a:hlinkClick r:id="rId5" tooltip="archive de [1]"/>
              </a:rPr>
              <a:t>archive</a:t>
            </a:r>
            <a:r>
              <a:rPr lang="fr-FR" altLang="fr-FR" sz="1400" i="1" dirty="0">
                <a:latin typeface="Arial" panose="020B0604020202020204" pitchFamily="34" charset="0"/>
              </a:rPr>
              <a:t>] Ecoles corrompues, universités corrompues: que faire?</a:t>
            </a:r>
            <a:r>
              <a:rPr lang="fr-FR" altLang="fr-FR" sz="1400" dirty="0">
                <a:latin typeface="Arial" panose="020B0604020202020204" pitchFamily="34" charset="0"/>
              </a:rPr>
              <a:t>. Paris: IIEP-UNESCO. </a:t>
            </a:r>
          </a:p>
          <a:p>
            <a:pPr eaLnBrk="1" hangingPunct="1">
              <a:spcBef>
                <a:spcPct val="0"/>
              </a:spcBef>
              <a:buFontTx/>
              <a:buChar char="•"/>
            </a:pPr>
            <a:r>
              <a:rPr lang="fr-FR" altLang="fr-FR" sz="1400" i="1" dirty="0">
                <a:latin typeface="Arial" panose="020B0604020202020204" pitchFamily="34" charset="0"/>
              </a:rPr>
              <a:t> La Corruption : Problématique et Solutions</a:t>
            </a:r>
            <a:r>
              <a:rPr lang="fr-FR" altLang="fr-FR" sz="1400" dirty="0">
                <a:latin typeface="Arial" panose="020B0604020202020204" pitchFamily="34" charset="0"/>
              </a:rPr>
              <a:t> - Claude </a:t>
            </a:r>
            <a:r>
              <a:rPr lang="fr-FR" altLang="fr-FR" sz="1400" dirty="0" err="1">
                <a:latin typeface="Arial" panose="020B0604020202020204" pitchFamily="34" charset="0"/>
              </a:rPr>
              <a:t>Jamati</a:t>
            </a:r>
            <a:r>
              <a:rPr lang="fr-FR" altLang="fr-FR" sz="1400" dirty="0">
                <a:latin typeface="Arial" panose="020B0604020202020204" pitchFamily="34" charset="0"/>
              </a:rPr>
              <a:t>, WBI (Atelier Régional sur la Réforme du Secteur de l’Eau et de l’Assainissement en Afrique Francophone).</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Abdou Diouf: biographie politique et style de gouvernement</a:t>
            </a:r>
            <a:r>
              <a:rPr lang="fr-FR" altLang="fr-FR" sz="1400" dirty="0">
                <a:latin typeface="Arial" panose="020B0604020202020204" pitchFamily="34" charset="0"/>
              </a:rPr>
              <a:t>, Lamine Tirera, L'Harmattan, 2006.</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Le prince</a:t>
            </a:r>
            <a:r>
              <a:rPr lang="fr-FR" altLang="fr-FR" sz="1400" dirty="0">
                <a:latin typeface="Arial" panose="020B0604020202020204" pitchFamily="34" charset="0"/>
              </a:rPr>
              <a:t>, Machiavel, 1532, Ed. </a:t>
            </a:r>
            <a:r>
              <a:rPr lang="fr-FR" altLang="fr-FR" sz="1400" dirty="0" err="1">
                <a:latin typeface="Arial" panose="020B0604020202020204" pitchFamily="34" charset="0"/>
              </a:rPr>
              <a:t>Librio</a:t>
            </a:r>
            <a:r>
              <a:rPr lang="fr-FR" altLang="fr-FR" sz="1400" dirty="0">
                <a:latin typeface="Arial" panose="020B0604020202020204" pitchFamily="34" charset="0"/>
              </a:rPr>
              <a:t> (un traité politique, montrant comment devenir prince et le rester … Ce traité a été accusé d’être un traité du cynisme ou du </a:t>
            </a:r>
            <a:r>
              <a:rPr lang="fr-FR" altLang="fr-FR" sz="1400" dirty="0">
                <a:latin typeface="Arial" panose="020B0604020202020204" pitchFamily="34" charset="0"/>
                <a:hlinkClick r:id="rId6" tooltip="Machiavélique"/>
              </a:rPr>
              <a:t>machiavélisme</a:t>
            </a:r>
            <a:r>
              <a:rPr lang="fr-FR" altLang="fr-FR" sz="1400" dirty="0">
                <a:latin typeface="Arial" panose="020B0604020202020204" pitchFamily="34" charset="0"/>
              </a:rPr>
              <a:t>).</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Le Sens des affaires</a:t>
            </a:r>
            <a:r>
              <a:rPr lang="fr-FR" altLang="fr-FR" sz="1400" dirty="0">
                <a:latin typeface="Arial" panose="020B0604020202020204" pitchFamily="34" charset="0"/>
              </a:rPr>
              <a:t>, Fabrice </a:t>
            </a:r>
            <a:r>
              <a:rPr lang="fr-FR" altLang="fr-FR" sz="1400" dirty="0" err="1">
                <a:latin typeface="Arial" panose="020B0604020202020204" pitchFamily="34" charset="0"/>
              </a:rPr>
              <a:t>Arfi</a:t>
            </a:r>
            <a:r>
              <a:rPr lang="fr-FR" altLang="fr-FR" sz="1400" dirty="0">
                <a:latin typeface="Arial" panose="020B0604020202020204" pitchFamily="34" charset="0"/>
              </a:rPr>
              <a:t>, Calmann-Lévy, 2014.</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La République des mallettes</a:t>
            </a:r>
            <a:r>
              <a:rPr lang="fr-FR" altLang="fr-FR" sz="1400" dirty="0">
                <a:latin typeface="Arial" panose="020B0604020202020204" pitchFamily="34" charset="0"/>
              </a:rPr>
              <a:t>, Pierre Péan, Fayard, 2011.</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Le sens des affaire : voyage au bout de la corruption</a:t>
            </a:r>
            <a:r>
              <a:rPr lang="fr-FR" altLang="fr-FR" sz="1400" dirty="0">
                <a:latin typeface="Arial" panose="020B0604020202020204" pitchFamily="34" charset="0"/>
              </a:rPr>
              <a:t>, Fabrice </a:t>
            </a:r>
            <a:r>
              <a:rPr lang="fr-FR" altLang="fr-FR" sz="1400" dirty="0" err="1">
                <a:latin typeface="Arial" panose="020B0604020202020204" pitchFamily="34" charset="0"/>
              </a:rPr>
              <a:t>Arfi</a:t>
            </a:r>
            <a:r>
              <a:rPr lang="fr-FR" altLang="fr-FR" sz="1400" dirty="0">
                <a:latin typeface="Arial" panose="020B0604020202020204" pitchFamily="34" charset="0"/>
              </a:rPr>
              <a:t>, </a:t>
            </a:r>
            <a:r>
              <a:rPr lang="fr-FR" altLang="fr-FR" sz="1400" dirty="0" err="1">
                <a:latin typeface="Arial" panose="020B0604020202020204" pitchFamily="34" charset="0"/>
              </a:rPr>
              <a:t>Calman-Levy</a:t>
            </a:r>
            <a:r>
              <a:rPr lang="fr-FR" altLang="fr-FR" sz="1400" dirty="0">
                <a:latin typeface="Arial" panose="020B0604020202020204" pitchFamily="34" charset="0"/>
              </a:rPr>
              <a:t>, Calmann-Lévy, 2014.</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Favoritisme et corruption à la française : Petits arrangements avec la probité</a:t>
            </a:r>
            <a:r>
              <a:rPr lang="fr-FR" altLang="fr-FR" sz="1400" dirty="0">
                <a:latin typeface="Arial" panose="020B0604020202020204" pitchFamily="34" charset="0"/>
              </a:rPr>
              <a:t>, Pierre </a:t>
            </a:r>
            <a:r>
              <a:rPr lang="fr-FR" altLang="fr-FR" sz="1400" dirty="0" err="1">
                <a:latin typeface="Arial" panose="020B0604020202020204" pitchFamily="34" charset="0"/>
              </a:rPr>
              <a:t>Lascoumes</a:t>
            </a:r>
            <a:r>
              <a:rPr lang="fr-FR" altLang="fr-FR" sz="1400" dirty="0">
                <a:latin typeface="Arial" panose="020B0604020202020204" pitchFamily="34" charset="0"/>
              </a:rPr>
              <a:t>, Les Presses de Sciences Po, 2010.</a:t>
            </a:r>
          </a:p>
          <a:p>
            <a:pPr eaLnBrk="1" hangingPunct="1">
              <a:spcBef>
                <a:spcPct val="0"/>
              </a:spcBef>
              <a:buFontTx/>
              <a:buChar char="•"/>
            </a:pPr>
            <a:r>
              <a:rPr lang="fr-FR" altLang="fr-FR" sz="1400" dirty="0">
                <a:latin typeface="Arial" panose="020B0604020202020204" pitchFamily="34" charset="0"/>
              </a:rPr>
              <a:t> </a:t>
            </a:r>
            <a:r>
              <a:rPr lang="fr-FR" altLang="fr-FR" sz="1400" i="1" dirty="0">
                <a:latin typeface="Arial" panose="020B0604020202020204" pitchFamily="34" charset="0"/>
              </a:rPr>
              <a:t>Une démocratie corruptible : Arrangements, favoritisme et conflits d'intérêts</a:t>
            </a:r>
            <a:r>
              <a:rPr lang="fr-FR" altLang="fr-FR" sz="1400" dirty="0">
                <a:latin typeface="Arial" panose="020B0604020202020204" pitchFamily="34" charset="0"/>
              </a:rPr>
              <a:t>, Pierre </a:t>
            </a:r>
            <a:r>
              <a:rPr lang="fr-FR" altLang="fr-FR" sz="1400" dirty="0" err="1">
                <a:latin typeface="Arial" panose="020B0604020202020204" pitchFamily="34" charset="0"/>
              </a:rPr>
              <a:t>Lascoumes</a:t>
            </a:r>
            <a:r>
              <a:rPr lang="fr-FR" altLang="fr-FR" sz="1400" dirty="0">
                <a:latin typeface="Arial" panose="020B0604020202020204" pitchFamily="34" charset="0"/>
              </a:rPr>
              <a:t>, Seuil, 2011.</a:t>
            </a:r>
          </a:p>
        </p:txBody>
      </p:sp>
      <p:sp>
        <p:nvSpPr>
          <p:cNvPr id="280579" name="Rectangle 1"/>
          <p:cNvSpPr>
            <a:spLocks noChangeArrowheads="1"/>
          </p:cNvSpPr>
          <p:nvPr/>
        </p:nvSpPr>
        <p:spPr bwMode="auto">
          <a:xfrm>
            <a:off x="33480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0580"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70ACEA1-3B62-404E-A66B-7B1DCE17BC7B}" type="slidenum">
              <a:rPr lang="fr-FR" altLang="fr-FR" sz="1200" smtClean="0">
                <a:solidFill>
                  <a:srgbClr val="898989"/>
                </a:solidFill>
              </a:rPr>
              <a:pPr>
                <a:spcBef>
                  <a:spcPct val="0"/>
                </a:spcBef>
                <a:buFontTx/>
                <a:buNone/>
              </a:pPr>
              <a:t>333</a:t>
            </a:fld>
            <a:endParaRPr lang="fr-FR" altLang="fr-FR" sz="1200">
              <a:solidFill>
                <a:srgbClr val="898989"/>
              </a:solidFill>
            </a:endParaRPr>
          </a:p>
        </p:txBody>
      </p:sp>
      <p:sp>
        <p:nvSpPr>
          <p:cNvPr id="280581" name="ZoneTexte 3"/>
          <p:cNvSpPr txBox="1">
            <a:spLocks noChangeArrowheads="1"/>
          </p:cNvSpPr>
          <p:nvPr/>
        </p:nvSpPr>
        <p:spPr bwMode="auto">
          <a:xfrm>
            <a:off x="323851" y="188913"/>
            <a:ext cx="2809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A10. </a:t>
            </a:r>
            <a:r>
              <a:rPr lang="fr-FR" altLang="fr-FR" sz="1800" b="1" dirty="0"/>
              <a:t>Annexe : Bibliographie</a:t>
            </a:r>
          </a:p>
        </p:txBody>
      </p:sp>
      <p:sp>
        <p:nvSpPr>
          <p:cNvPr id="280582" name="Rectangle 6"/>
          <p:cNvSpPr>
            <a:spLocks noChangeArrowheads="1"/>
          </p:cNvSpPr>
          <p:nvPr/>
        </p:nvSpPr>
        <p:spPr bwMode="auto">
          <a:xfrm>
            <a:off x="250827" y="647700"/>
            <a:ext cx="1922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dirty="0">
                <a:latin typeface="Arial" panose="020B0604020202020204" pitchFamily="34" charset="0"/>
              </a:rPr>
              <a:t>Livres et articles</a:t>
            </a:r>
            <a:r>
              <a:rPr lang="fr-FR" altLang="fr-FR" sz="1600" dirty="0">
                <a:latin typeface="Arial" panose="020B0604020202020204" pitchFamily="34" charset="0"/>
              </a:rPr>
              <a:t>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160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FCF726F-C185-41AC-A047-613964B316E0}" type="slidenum">
              <a:rPr lang="fr-FR" altLang="fr-FR" sz="1200" smtClean="0">
                <a:solidFill>
                  <a:srgbClr val="898989"/>
                </a:solidFill>
              </a:rPr>
              <a:pPr>
                <a:spcBef>
                  <a:spcPct val="0"/>
                </a:spcBef>
                <a:buFontTx/>
                <a:buNone/>
              </a:pPr>
              <a:t>334</a:t>
            </a:fld>
            <a:endParaRPr lang="fr-FR" altLang="fr-FR" sz="1200">
              <a:solidFill>
                <a:srgbClr val="898989"/>
              </a:solidFill>
            </a:endParaRPr>
          </a:p>
        </p:txBody>
      </p:sp>
      <p:sp>
        <p:nvSpPr>
          <p:cNvPr id="281604" name="ZoneTexte 3"/>
          <p:cNvSpPr txBox="1">
            <a:spLocks noChangeArrowheads="1"/>
          </p:cNvSpPr>
          <p:nvPr/>
        </p:nvSpPr>
        <p:spPr bwMode="auto">
          <a:xfrm>
            <a:off x="323852" y="333375"/>
            <a:ext cx="3457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a:t>
            </a:r>
            <a:endParaRPr lang="fr-FR" altLang="fr-FR" sz="1800" b="1"/>
          </a:p>
        </p:txBody>
      </p:sp>
      <p:sp>
        <p:nvSpPr>
          <p:cNvPr id="281605" name="Rectangle 6"/>
          <p:cNvSpPr>
            <a:spLocks noChangeArrowheads="1"/>
          </p:cNvSpPr>
          <p:nvPr/>
        </p:nvSpPr>
        <p:spPr bwMode="auto">
          <a:xfrm>
            <a:off x="323852" y="836614"/>
            <a:ext cx="1922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a:latin typeface="Arial" panose="020B0604020202020204" pitchFamily="34" charset="0"/>
              </a:rPr>
              <a:t>Livres et articles</a:t>
            </a:r>
            <a:r>
              <a:rPr lang="fr-FR" altLang="fr-FR" sz="1600">
                <a:latin typeface="Arial" panose="020B0604020202020204" pitchFamily="34" charset="0"/>
              </a:rPr>
              <a:t> :</a:t>
            </a:r>
          </a:p>
        </p:txBody>
      </p:sp>
      <p:sp>
        <p:nvSpPr>
          <p:cNvPr id="281606" name="Text Box 5"/>
          <p:cNvSpPr txBox="1">
            <a:spLocks noChangeArrowheads="1"/>
          </p:cNvSpPr>
          <p:nvPr/>
        </p:nvSpPr>
        <p:spPr bwMode="auto">
          <a:xfrm>
            <a:off x="250825" y="1341439"/>
            <a:ext cx="871378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400" i="1" dirty="0">
                <a:latin typeface="+mn-lt"/>
              </a:rPr>
              <a:t> La corruption dans tous ses États</a:t>
            </a:r>
            <a:r>
              <a:rPr lang="fr-FR" altLang="fr-FR" sz="1400" dirty="0">
                <a:latin typeface="+mn-lt"/>
              </a:rPr>
              <a:t>, M. Arseneault, L'Actualité, 1 juin 1998. pp 18-20.</a:t>
            </a:r>
          </a:p>
          <a:p>
            <a:pPr algn="just" eaLnBrk="1" hangingPunct="1">
              <a:spcBef>
                <a:spcPct val="0"/>
              </a:spcBef>
              <a:buFontTx/>
              <a:buChar char="•"/>
            </a:pPr>
            <a:r>
              <a:rPr lang="fr-FR" altLang="fr-FR" sz="1400" i="1" dirty="0">
                <a:latin typeface="+mn-lt"/>
              </a:rPr>
              <a:t> Combattre la corruption</a:t>
            </a:r>
            <a:r>
              <a:rPr lang="fr-FR" altLang="fr-FR" sz="1400" dirty="0">
                <a:latin typeface="+mn-lt"/>
              </a:rPr>
              <a:t>, Robert </a:t>
            </a:r>
            <a:r>
              <a:rPr lang="fr-FR" altLang="fr-FR" sz="1400" dirty="0" err="1">
                <a:latin typeface="+mn-lt"/>
              </a:rPr>
              <a:t>Klitgaard</a:t>
            </a:r>
            <a:r>
              <a:rPr lang="fr-FR" altLang="fr-FR" sz="1400" dirty="0">
                <a:latin typeface="+mn-lt"/>
              </a:rPr>
              <a:t>, Paris, Nouveaux Horizons, 1995, 228 p. (éd. originale : </a:t>
            </a:r>
            <a:r>
              <a:rPr lang="fr-FR" altLang="fr-FR" sz="1400" dirty="0" err="1">
                <a:latin typeface="+mn-lt"/>
              </a:rPr>
              <a:t>Controlling</a:t>
            </a:r>
            <a:r>
              <a:rPr lang="fr-FR" altLang="fr-FR" sz="1400" dirty="0">
                <a:latin typeface="+mn-lt"/>
              </a:rPr>
              <a:t> corruption, </a:t>
            </a:r>
            <a:r>
              <a:rPr lang="fr-FR" altLang="fr-FR" sz="1400" dirty="0" err="1">
                <a:latin typeface="+mn-lt"/>
              </a:rPr>
              <a:t>University</a:t>
            </a:r>
            <a:r>
              <a:rPr lang="fr-FR" altLang="fr-FR" sz="1400" dirty="0">
                <a:latin typeface="+mn-lt"/>
              </a:rPr>
              <a:t> of </a:t>
            </a:r>
            <a:r>
              <a:rPr lang="fr-FR" altLang="fr-FR" sz="1400" dirty="0" err="1">
                <a:latin typeface="+mn-lt"/>
              </a:rPr>
              <a:t>California</a:t>
            </a:r>
            <a:r>
              <a:rPr lang="fr-FR" altLang="fr-FR" sz="1400" dirty="0">
                <a:latin typeface="+mn-lt"/>
              </a:rPr>
              <a:t> </a:t>
            </a:r>
            <a:r>
              <a:rPr lang="fr-FR" altLang="fr-FR" sz="1400" dirty="0" err="1">
                <a:latin typeface="+mn-lt"/>
              </a:rPr>
              <a:t>Press</a:t>
            </a:r>
            <a:r>
              <a:rPr lang="fr-FR" altLang="fr-FR" sz="1400" dirty="0">
                <a:latin typeface="+mn-lt"/>
              </a:rPr>
              <a:t>, 1988).</a:t>
            </a:r>
          </a:p>
          <a:p>
            <a:pPr algn="just" eaLnBrk="1" hangingPunct="1">
              <a:spcBef>
                <a:spcPct val="0"/>
              </a:spcBef>
              <a:buFontTx/>
              <a:buChar char="•"/>
            </a:pPr>
            <a:r>
              <a:rPr lang="fr-FR" altLang="fr-FR" sz="1400" i="1" dirty="0">
                <a:latin typeface="+mn-lt"/>
              </a:rPr>
              <a:t> Les effets de la corruption sur le développemen</a:t>
            </a:r>
            <a:r>
              <a:rPr lang="fr-FR" altLang="fr-FR" sz="1400" dirty="0">
                <a:latin typeface="+mn-lt"/>
              </a:rPr>
              <a:t>t, Dieter Frisch, le Courrier ACP-UE no. 158, juillet-août 1996: pages 68 – 70.</a:t>
            </a:r>
          </a:p>
          <a:p>
            <a:pPr algn="just" eaLnBrk="1" hangingPunct="1">
              <a:spcBef>
                <a:spcPct val="0"/>
              </a:spcBef>
              <a:buFontTx/>
              <a:buChar char="•"/>
            </a:pPr>
            <a:r>
              <a:rPr lang="fr-FR" altLang="fr-FR" sz="1400" i="1" dirty="0">
                <a:latin typeface="+mn-lt"/>
                <a:hlinkClick r:id="rId2"/>
              </a:rPr>
              <a:t> Haïti : économie politique de la corruption : L'ensauvagement macoute et ses conséquences (1957-1990)</a:t>
            </a:r>
            <a:r>
              <a:rPr lang="fr-FR" altLang="fr-FR" sz="1400" i="1" dirty="0">
                <a:latin typeface="+mn-lt"/>
              </a:rPr>
              <a:t>, </a:t>
            </a:r>
            <a:r>
              <a:rPr lang="fr-FR" altLang="fr-FR" sz="1400" dirty="0">
                <a:latin typeface="+mn-lt"/>
              </a:rPr>
              <a:t>Leslie-J-R Péan, 2007.</a:t>
            </a:r>
          </a:p>
          <a:p>
            <a:pPr algn="just" eaLnBrk="1" hangingPunct="1">
              <a:spcBef>
                <a:spcPct val="0"/>
              </a:spcBef>
              <a:buFontTx/>
              <a:buChar char="•"/>
            </a:pPr>
            <a:r>
              <a:rPr lang="fr-FR" altLang="fr-FR" sz="1400" i="1" dirty="0">
                <a:latin typeface="+mn-lt"/>
              </a:rPr>
              <a:t> </a:t>
            </a:r>
            <a:r>
              <a:rPr lang="fr-FR" altLang="fr-FR" sz="1400" i="1" dirty="0" err="1">
                <a:latin typeface="+mn-lt"/>
              </a:rPr>
              <a:t>Gomorra</a:t>
            </a:r>
            <a:r>
              <a:rPr lang="fr-FR" altLang="fr-FR" sz="1400" dirty="0">
                <a:latin typeface="+mn-lt"/>
              </a:rPr>
              <a:t>, Roberto </a:t>
            </a:r>
            <a:r>
              <a:rPr lang="fr-FR" altLang="fr-FR" sz="1400" dirty="0" err="1">
                <a:latin typeface="+mn-lt"/>
              </a:rPr>
              <a:t>Saviano</a:t>
            </a:r>
            <a:r>
              <a:rPr lang="fr-FR" altLang="fr-FR" sz="1400" dirty="0">
                <a:latin typeface="+mn-lt"/>
              </a:rPr>
              <a:t>, Gallimard, 2007.</a:t>
            </a:r>
          </a:p>
          <a:p>
            <a:pPr algn="just" eaLnBrk="1" hangingPunct="1">
              <a:spcBef>
                <a:spcPct val="0"/>
              </a:spcBef>
              <a:buFontTx/>
              <a:buChar char="•"/>
            </a:pPr>
            <a:r>
              <a:rPr lang="fr-FR" altLang="fr-FR" sz="1400" i="1" dirty="0">
                <a:latin typeface="+mn-lt"/>
              </a:rPr>
              <a:t> La justice, les affaires, la corruption</a:t>
            </a:r>
            <a:r>
              <a:rPr lang="fr-FR" altLang="fr-FR" sz="1400" dirty="0">
                <a:latin typeface="+mn-lt"/>
              </a:rPr>
              <a:t>, </a:t>
            </a:r>
            <a:r>
              <a:rPr lang="fr-FR" altLang="fr-FR" sz="1400" dirty="0">
                <a:latin typeface="+mn-lt"/>
                <a:hlinkClick r:id="rId3"/>
              </a:rPr>
              <a:t>Bernard </a:t>
            </a:r>
            <a:r>
              <a:rPr lang="fr-FR" altLang="fr-FR" sz="1400" dirty="0" err="1">
                <a:latin typeface="+mn-lt"/>
                <a:hlinkClick r:id="rId3"/>
              </a:rPr>
              <a:t>Bertossa</a:t>
            </a:r>
            <a:r>
              <a:rPr lang="fr-FR" altLang="fr-FR" sz="1400" dirty="0">
                <a:latin typeface="+mn-lt"/>
              </a:rPr>
              <a:t>, Conversations avec Agathe Duparc, Fayard, 2009.</a:t>
            </a:r>
          </a:p>
          <a:p>
            <a:pPr algn="just" eaLnBrk="1" hangingPunct="1">
              <a:spcBef>
                <a:spcPct val="0"/>
              </a:spcBef>
              <a:buFontTx/>
              <a:buChar char="•"/>
            </a:pPr>
            <a:r>
              <a:rPr lang="fr-FR" altLang="fr-FR" sz="1400" dirty="0">
                <a:latin typeface="+mn-lt"/>
              </a:rPr>
              <a:t> </a:t>
            </a:r>
            <a:r>
              <a:rPr lang="fr-FR" altLang="fr-FR" sz="1400" i="1" dirty="0">
                <a:latin typeface="+mn-lt"/>
              </a:rPr>
              <a:t>Corruption : Nous sommes tous responsables</a:t>
            </a:r>
            <a:r>
              <a:rPr lang="fr-FR" altLang="fr-FR" sz="1400" dirty="0">
                <a:latin typeface="+mn-lt"/>
              </a:rPr>
              <a:t>, Antoine </a:t>
            </a:r>
            <a:r>
              <a:rPr lang="fr-FR" altLang="fr-FR" sz="1400" dirty="0" err="1">
                <a:latin typeface="+mn-lt"/>
              </a:rPr>
              <a:t>Peillon</a:t>
            </a:r>
            <a:r>
              <a:rPr lang="fr-FR" altLang="fr-FR" sz="1400" dirty="0">
                <a:latin typeface="+mn-lt"/>
              </a:rPr>
              <a:t>, Seuil, 2014.</a:t>
            </a:r>
          </a:p>
          <a:p>
            <a:pPr algn="just" eaLnBrk="1" hangingPunct="1">
              <a:spcBef>
                <a:spcPct val="0"/>
              </a:spcBef>
              <a:buFontTx/>
              <a:buChar char="•"/>
            </a:pPr>
            <a:r>
              <a:rPr lang="fr-FR" altLang="fr-FR" sz="1400" dirty="0">
                <a:latin typeface="+mn-lt"/>
              </a:rPr>
              <a:t> </a:t>
            </a:r>
            <a:r>
              <a:rPr lang="fr-FR" altLang="fr-FR" sz="1400" i="1" dirty="0">
                <a:latin typeface="+mn-lt"/>
              </a:rPr>
              <a:t>600 milliards qui manquent à la France. Enquête au </a:t>
            </a:r>
            <a:r>
              <a:rPr lang="fr-FR" altLang="fr-FR" sz="1400" i="1" dirty="0" err="1">
                <a:latin typeface="+mn-lt"/>
              </a:rPr>
              <a:t>coeur</a:t>
            </a:r>
            <a:r>
              <a:rPr lang="fr-FR" altLang="fr-FR" sz="1400" i="1" dirty="0">
                <a:latin typeface="+mn-lt"/>
              </a:rPr>
              <a:t> de l'évasion fiscale</a:t>
            </a:r>
            <a:r>
              <a:rPr lang="fr-FR" altLang="fr-FR" sz="1400" dirty="0">
                <a:latin typeface="+mn-lt"/>
              </a:rPr>
              <a:t>, Antoine </a:t>
            </a:r>
            <a:r>
              <a:rPr lang="fr-FR" altLang="fr-FR" sz="1400" dirty="0" err="1">
                <a:latin typeface="+mn-lt"/>
              </a:rPr>
              <a:t>Peillon</a:t>
            </a:r>
            <a:r>
              <a:rPr lang="fr-FR" altLang="fr-FR" sz="1400" dirty="0">
                <a:latin typeface="+mn-lt"/>
              </a:rPr>
              <a:t> Le Seuil, 2012.</a:t>
            </a:r>
          </a:p>
          <a:p>
            <a:pPr algn="just" eaLnBrk="1" hangingPunct="1">
              <a:spcBef>
                <a:spcPct val="0"/>
              </a:spcBef>
              <a:buFontTx/>
              <a:buChar char="•"/>
            </a:pPr>
            <a:r>
              <a:rPr lang="fr-FR" altLang="fr-FR" sz="1400" dirty="0">
                <a:latin typeface="+mn-lt"/>
              </a:rPr>
              <a:t> </a:t>
            </a:r>
            <a:r>
              <a:rPr lang="fr-FR" altLang="fr-FR" sz="1400" i="1" dirty="0">
                <a:latin typeface="+mn-lt"/>
              </a:rPr>
              <a:t>Syndicats, corruption, dérives, trahisons</a:t>
            </a:r>
            <a:r>
              <a:rPr lang="fr-FR" altLang="fr-FR" sz="1400" dirty="0">
                <a:latin typeface="+mn-lt"/>
              </a:rPr>
              <a:t>, Roger </a:t>
            </a:r>
            <a:r>
              <a:rPr lang="fr-FR" altLang="fr-FR" sz="1400" dirty="0" err="1">
                <a:latin typeface="+mn-lt"/>
              </a:rPr>
              <a:t>Lenglet</a:t>
            </a:r>
            <a:r>
              <a:rPr lang="fr-FR" altLang="fr-FR" sz="1400" dirty="0">
                <a:latin typeface="+mn-lt"/>
              </a:rPr>
              <a:t>, Jean-Luc </a:t>
            </a:r>
            <a:r>
              <a:rPr lang="fr-FR" altLang="fr-FR" sz="1400" dirty="0" err="1">
                <a:latin typeface="+mn-lt"/>
              </a:rPr>
              <a:t>Touly</a:t>
            </a:r>
            <a:r>
              <a:rPr lang="fr-FR" altLang="fr-FR" sz="1400" dirty="0">
                <a:latin typeface="+mn-lt"/>
              </a:rPr>
              <a:t>, Essai, Ed. First, 2013.</a:t>
            </a:r>
          </a:p>
          <a:p>
            <a:pPr algn="just" eaLnBrk="1" hangingPunct="1">
              <a:spcBef>
                <a:spcPct val="0"/>
              </a:spcBef>
              <a:buFontTx/>
              <a:buChar char="•"/>
            </a:pPr>
            <a:r>
              <a:rPr lang="fr-FR" altLang="fr-FR" sz="1400" i="1" dirty="0">
                <a:latin typeface="+mn-lt"/>
              </a:rPr>
              <a:t>Entreprise, protection et violence en Russie à la fin des années 1990, Le crime organisé en Russie : nouvelles approches, </a:t>
            </a:r>
            <a:r>
              <a:rPr lang="fr-FR" altLang="fr-FR" sz="1400" dirty="0">
                <a:latin typeface="+mn-lt"/>
              </a:rPr>
              <a:t>Vadim </a:t>
            </a:r>
            <a:r>
              <a:rPr lang="fr-FR" altLang="fr-FR" sz="1400" dirty="0" err="1">
                <a:latin typeface="+mn-lt"/>
              </a:rPr>
              <a:t>Radaev</a:t>
            </a:r>
            <a:r>
              <a:rPr lang="fr-FR" altLang="fr-FR" sz="1400" dirty="0">
                <a:latin typeface="+mn-lt"/>
              </a:rPr>
              <a:t>, </a:t>
            </a:r>
            <a:r>
              <a:rPr lang="fr-FR" altLang="fr-FR" sz="1400" dirty="0">
                <a:latin typeface="+mn-lt"/>
                <a:hlinkClick r:id="rId4"/>
              </a:rPr>
              <a:t>http://conflits.revues.org/562</a:t>
            </a:r>
            <a:r>
              <a:rPr lang="fr-FR" altLang="fr-FR" sz="1400" dirty="0">
                <a:latin typeface="+mn-lt"/>
              </a:rPr>
              <a:t> </a:t>
            </a:r>
          </a:p>
        </p:txBody>
      </p:sp>
      <p:pic>
        <p:nvPicPr>
          <p:cNvPr id="281607" name="Picture 6" descr="gomor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92" y="4714347"/>
            <a:ext cx="1368425" cy="201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8" name="Picture 7" descr="ejcover_corruption_may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4259528"/>
            <a:ext cx="1868488"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9" name="Picture 8" descr="discretes-vertus--de-la-corruption-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4372242"/>
            <a:ext cx="14414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10" name="Image 7" descr="bulgingpocketcov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64413" y="4292601"/>
            <a:ext cx="1600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11" name="Image 8" descr="genere-miniature.aspx.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4600047"/>
            <a:ext cx="1441450" cy="212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2627"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7DA40BD-8806-4CDF-8D43-484F594F3992}" type="slidenum">
              <a:rPr lang="fr-FR" altLang="fr-FR" sz="1200" smtClean="0">
                <a:solidFill>
                  <a:srgbClr val="898989"/>
                </a:solidFill>
              </a:rPr>
              <a:pPr>
                <a:spcBef>
                  <a:spcPct val="0"/>
                </a:spcBef>
                <a:buFontTx/>
                <a:buNone/>
              </a:pPr>
              <a:t>335</a:t>
            </a:fld>
            <a:endParaRPr lang="fr-FR" altLang="fr-FR" sz="1200">
              <a:solidFill>
                <a:srgbClr val="898989"/>
              </a:solidFill>
            </a:endParaRPr>
          </a:p>
        </p:txBody>
      </p:sp>
      <p:sp>
        <p:nvSpPr>
          <p:cNvPr id="282628" name="ZoneTexte 3"/>
          <p:cNvSpPr txBox="1">
            <a:spLocks noChangeArrowheads="1"/>
          </p:cNvSpPr>
          <p:nvPr/>
        </p:nvSpPr>
        <p:spPr bwMode="auto">
          <a:xfrm>
            <a:off x="323852" y="333375"/>
            <a:ext cx="3457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a:t>
            </a:r>
            <a:endParaRPr lang="fr-FR" altLang="fr-FR" sz="1800" b="1"/>
          </a:p>
        </p:txBody>
      </p:sp>
      <p:sp>
        <p:nvSpPr>
          <p:cNvPr id="282629" name="Rectangle 6"/>
          <p:cNvSpPr>
            <a:spLocks noChangeArrowheads="1"/>
          </p:cNvSpPr>
          <p:nvPr/>
        </p:nvSpPr>
        <p:spPr bwMode="auto">
          <a:xfrm>
            <a:off x="250825" y="836614"/>
            <a:ext cx="1995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a:latin typeface="Arial" panose="020B0604020202020204" pitchFamily="34" charset="0"/>
              </a:rPr>
              <a:t>Livres et articles</a:t>
            </a:r>
            <a:r>
              <a:rPr lang="fr-FR" altLang="fr-FR" sz="1600">
                <a:latin typeface="Arial" panose="020B0604020202020204" pitchFamily="34" charset="0"/>
              </a:rPr>
              <a:t> :</a:t>
            </a:r>
          </a:p>
        </p:txBody>
      </p:sp>
      <p:sp>
        <p:nvSpPr>
          <p:cNvPr id="282630" name="Rectangle 2"/>
          <p:cNvSpPr>
            <a:spLocks noChangeArrowheads="1"/>
          </p:cNvSpPr>
          <p:nvPr/>
        </p:nvSpPr>
        <p:spPr bwMode="auto">
          <a:xfrm>
            <a:off x="179390" y="1268414"/>
            <a:ext cx="87852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400" i="1" dirty="0">
                <a:latin typeface="Arial" panose="020B0604020202020204" pitchFamily="34" charset="0"/>
              </a:rPr>
              <a:t> Démocratie et corruption en Europe</a:t>
            </a:r>
            <a:r>
              <a:rPr lang="fr-FR" altLang="fr-FR" sz="1400" dirty="0">
                <a:latin typeface="Arial" panose="020B0604020202020204" pitchFamily="34" charset="0"/>
              </a:rPr>
              <a:t>, Découverte, Donatella </a:t>
            </a:r>
            <a:r>
              <a:rPr lang="fr-FR" altLang="fr-FR" sz="1400" dirty="0" err="1">
                <a:latin typeface="Arial" panose="020B0604020202020204" pitchFamily="34" charset="0"/>
              </a:rPr>
              <a:t>Della</a:t>
            </a:r>
            <a:r>
              <a:rPr lang="fr-FR" altLang="fr-FR" sz="1400" dirty="0">
                <a:latin typeface="Arial" panose="020B0604020202020204" pitchFamily="34" charset="0"/>
              </a:rPr>
              <a:t> Porta et Yves </a:t>
            </a:r>
            <a:r>
              <a:rPr lang="fr-FR" altLang="fr-FR" sz="1400" dirty="0" err="1">
                <a:latin typeface="Arial" panose="020B0604020202020204" pitchFamily="34" charset="0"/>
              </a:rPr>
              <a:t>Mény</a:t>
            </a:r>
            <a:r>
              <a:rPr lang="fr-FR" altLang="fr-FR" sz="1400" dirty="0">
                <a:latin typeface="Arial" panose="020B0604020202020204" pitchFamily="34" charset="0"/>
              </a:rPr>
              <a:t>, 1995. </a:t>
            </a:r>
          </a:p>
          <a:p>
            <a:pPr algn="just" eaLnBrk="1" hangingPunct="1">
              <a:spcBef>
                <a:spcPct val="0"/>
              </a:spcBef>
              <a:buFontTx/>
              <a:buChar char="•"/>
            </a:pPr>
            <a:r>
              <a:rPr lang="fr-FR" altLang="fr-FR" sz="1400" i="1" dirty="0">
                <a:latin typeface="Arial" panose="020B0604020202020204" pitchFamily="34" charset="0"/>
              </a:rPr>
              <a:t> Lobbying et santé - Comment certains industriels font pression contre l'intérêt général</a:t>
            </a:r>
            <a:r>
              <a:rPr lang="fr-FR" altLang="fr-FR" sz="1400" dirty="0">
                <a:latin typeface="Arial" panose="020B0604020202020204" pitchFamily="34" charset="0"/>
              </a:rPr>
              <a:t>, Roger </a:t>
            </a:r>
            <a:r>
              <a:rPr lang="fr-FR" altLang="fr-FR" sz="1400" dirty="0" err="1">
                <a:latin typeface="Arial" panose="020B0604020202020204" pitchFamily="34" charset="0"/>
              </a:rPr>
              <a:t>Lenglet</a:t>
            </a:r>
            <a:r>
              <a:rPr lang="fr-FR" altLang="fr-FR" sz="1400" dirty="0">
                <a:latin typeface="Arial" panose="020B0604020202020204" pitchFamily="34" charset="0"/>
              </a:rPr>
              <a:t>, Editions Pascal/Mutualité Française, 2009.</a:t>
            </a:r>
          </a:p>
          <a:p>
            <a:pPr algn="just" eaLnBrk="1" hangingPunct="1">
              <a:spcBef>
                <a:spcPct val="0"/>
              </a:spcBef>
              <a:buFontTx/>
              <a:buChar char="•"/>
            </a:pPr>
            <a:r>
              <a:rPr lang="fr-FR" altLang="fr-FR" sz="1400" i="1" dirty="0">
                <a:latin typeface="Arial" panose="020B0604020202020204" pitchFamily="34" charset="0"/>
              </a:rPr>
              <a:t> Corruption, </a:t>
            </a:r>
            <a:r>
              <a:rPr lang="fr-FR" altLang="fr-FR" sz="1400" i="1" dirty="0" err="1">
                <a:latin typeface="Arial" panose="020B0604020202020204" pitchFamily="34" charset="0"/>
              </a:rPr>
              <a:t>inequality</a:t>
            </a:r>
            <a:r>
              <a:rPr lang="fr-FR" altLang="fr-FR" sz="1400" i="1" dirty="0">
                <a:latin typeface="Arial" panose="020B0604020202020204" pitchFamily="34" charset="0"/>
              </a:rPr>
              <a:t> and the </a:t>
            </a:r>
            <a:r>
              <a:rPr lang="fr-FR" altLang="fr-FR" sz="1400" i="1" dirty="0" err="1">
                <a:latin typeface="Arial" panose="020B0604020202020204" pitchFamily="34" charset="0"/>
              </a:rPr>
              <a:t>rule</a:t>
            </a:r>
            <a:r>
              <a:rPr lang="fr-FR" altLang="fr-FR" sz="1400" i="1" dirty="0">
                <a:latin typeface="Arial" panose="020B0604020202020204" pitchFamily="34" charset="0"/>
              </a:rPr>
              <a:t> of </a:t>
            </a:r>
            <a:r>
              <a:rPr lang="fr-FR" altLang="fr-FR" sz="1400" i="1" dirty="0" err="1">
                <a:latin typeface="Arial" panose="020B0604020202020204" pitchFamily="34" charset="0"/>
              </a:rPr>
              <a:t>law</a:t>
            </a:r>
            <a:r>
              <a:rPr lang="fr-FR" altLang="fr-FR" sz="1400" dirty="0">
                <a:latin typeface="Arial" panose="020B0604020202020204" pitchFamily="34" charset="0"/>
              </a:rPr>
              <a:t>, </a:t>
            </a:r>
            <a:r>
              <a:rPr lang="fr-FR" altLang="fr-FR" sz="1400" dirty="0" err="1">
                <a:latin typeface="Arial" panose="020B0604020202020204" pitchFamily="34" charset="0"/>
              </a:rPr>
              <a:t>Eric</a:t>
            </a:r>
            <a:r>
              <a:rPr lang="fr-FR" altLang="fr-FR" sz="1400" dirty="0">
                <a:latin typeface="Arial" panose="020B0604020202020204" pitchFamily="34" charset="0"/>
              </a:rPr>
              <a:t> M. </a:t>
            </a:r>
            <a:r>
              <a:rPr lang="fr-FR" altLang="fr-FR" sz="1400" dirty="0" err="1">
                <a:latin typeface="Arial" panose="020B0604020202020204" pitchFamily="34" charset="0"/>
              </a:rPr>
              <a:t>Uslaner</a:t>
            </a:r>
            <a:r>
              <a:rPr lang="fr-FR" altLang="fr-FR" sz="1400" dirty="0">
                <a:latin typeface="Arial" panose="020B0604020202020204" pitchFamily="34" charset="0"/>
              </a:rPr>
              <a:t>, Cambridge </a:t>
            </a:r>
            <a:r>
              <a:rPr lang="fr-FR" altLang="fr-FR" sz="1400" dirty="0" err="1">
                <a:latin typeface="Arial" panose="020B0604020202020204" pitchFamily="34" charset="0"/>
              </a:rPr>
              <a:t>University</a:t>
            </a:r>
            <a:r>
              <a:rPr lang="fr-FR" altLang="fr-FR" sz="1400" dirty="0">
                <a:latin typeface="Arial" panose="020B0604020202020204" pitchFamily="34" charset="0"/>
              </a:rPr>
              <a:t> </a:t>
            </a:r>
            <a:r>
              <a:rPr lang="fr-FR" altLang="fr-FR" sz="1400" dirty="0" err="1">
                <a:latin typeface="Arial" panose="020B0604020202020204" pitchFamily="34" charset="0"/>
              </a:rPr>
              <a:t>Press</a:t>
            </a:r>
            <a:r>
              <a:rPr lang="fr-FR" altLang="fr-FR" sz="1400" dirty="0">
                <a:latin typeface="Arial" panose="020B0604020202020204" pitchFamily="34" charset="0"/>
              </a:rPr>
              <a:t>, 2008.</a:t>
            </a:r>
            <a:endParaRPr lang="fr-FR" altLang="fr-FR" sz="1400" dirty="0">
              <a:latin typeface="Arial" panose="020B0604020202020204" pitchFamily="34" charset="0"/>
              <a:hlinkClick r:id="rId2"/>
            </a:endParaRPr>
          </a:p>
          <a:p>
            <a:pPr eaLnBrk="1" hangingPunct="1">
              <a:spcBef>
                <a:spcPct val="0"/>
              </a:spcBef>
            </a:pPr>
            <a:r>
              <a:rPr lang="fr-FR" altLang="fr-FR" sz="1400" dirty="0">
                <a:latin typeface="Arial" panose="020B0604020202020204" pitchFamily="34" charset="0"/>
                <a:hlinkClick r:id="rId2"/>
              </a:rPr>
              <a:t> </a:t>
            </a:r>
            <a:r>
              <a:rPr lang="fr-FR" altLang="fr-FR" sz="1400" i="1" dirty="0">
                <a:latin typeface="Arial" panose="020B0604020202020204" pitchFamily="34" charset="0"/>
                <a:hlinkClick r:id="rId2"/>
              </a:rPr>
              <a:t>Les paradis fiscaux</a:t>
            </a:r>
            <a:r>
              <a:rPr lang="fr-FR" altLang="fr-FR" sz="1400" dirty="0">
                <a:latin typeface="Arial" panose="020B0604020202020204" pitchFamily="34" charset="0"/>
              </a:rPr>
              <a:t>, Christian </a:t>
            </a:r>
            <a:r>
              <a:rPr lang="fr-FR" altLang="fr-FR" sz="1400" dirty="0" err="1">
                <a:latin typeface="Arial" panose="020B0604020202020204" pitchFamily="34" charset="0"/>
              </a:rPr>
              <a:t>Chavagneux</a:t>
            </a:r>
            <a:r>
              <a:rPr lang="fr-FR" altLang="fr-FR" sz="1400" dirty="0">
                <a:latin typeface="Arial" panose="020B0604020202020204" pitchFamily="34" charset="0"/>
              </a:rPr>
              <a:t> et Ronan Palan, Ed. La découverte &amp; Poche, 2007.</a:t>
            </a:r>
          </a:p>
          <a:p>
            <a:pPr eaLnBrk="1" hangingPunct="1">
              <a:spcBef>
                <a:spcPct val="0"/>
              </a:spcBef>
            </a:pPr>
            <a:r>
              <a:rPr lang="fr-FR" altLang="fr-FR" sz="1400" dirty="0">
                <a:latin typeface="Arial" panose="020B0604020202020204" pitchFamily="34" charset="0"/>
              </a:rPr>
              <a:t>  Sociologie des élites délinquantes - De la criminalité en col blanc à la corruption politique, Pierre </a:t>
            </a:r>
            <a:r>
              <a:rPr lang="fr-FR" altLang="fr-FR" sz="1400" dirty="0" err="1">
                <a:latin typeface="Arial" panose="020B0604020202020204" pitchFamily="34" charset="0"/>
              </a:rPr>
              <a:t>Lascoumes</a:t>
            </a:r>
            <a:r>
              <a:rPr lang="fr-FR" altLang="fr-FR" sz="1400" dirty="0">
                <a:latin typeface="Arial" panose="020B0604020202020204" pitchFamily="34" charset="0"/>
              </a:rPr>
              <a:t> et Carla </a:t>
            </a:r>
            <a:r>
              <a:rPr lang="fr-FR" altLang="fr-FR" sz="1400" dirty="0" err="1">
                <a:latin typeface="Arial" panose="020B0604020202020204" pitchFamily="34" charset="0"/>
              </a:rPr>
              <a:t>Nagels</a:t>
            </a:r>
            <a:r>
              <a:rPr lang="fr-FR" altLang="fr-FR" sz="1400" dirty="0">
                <a:latin typeface="Arial" panose="020B0604020202020204" pitchFamily="34" charset="0"/>
              </a:rPr>
              <a:t>, Armand Colin, 2014.</a:t>
            </a:r>
          </a:p>
          <a:p>
            <a:pPr eaLnBrk="1" hangingPunct="1">
              <a:spcBef>
                <a:spcPct val="0"/>
              </a:spcBef>
            </a:pPr>
            <a:r>
              <a:rPr lang="fr-FR" altLang="fr-FR" sz="1400" i="1" dirty="0">
                <a:latin typeface="Arial" panose="020B0604020202020204" pitchFamily="34" charset="0"/>
              </a:rPr>
              <a:t> Corruption et impunité sont les maitres mots dans le secteur forestier au Cameroun, 20/08/2014, </a:t>
            </a:r>
            <a:r>
              <a:rPr lang="fr-FR" altLang="fr-FR" sz="1400" dirty="0">
                <a:latin typeface="Arial" panose="020B0604020202020204" pitchFamily="34" charset="0"/>
                <a:hlinkClick r:id="rId3"/>
              </a:rPr>
              <a:t>http://www.greenpeace.org/africa/fr/Presse/communiques-de-presse/Corruption-et-impunite-sont-les-maitres-mots-dans-le-secteur-forestier-au-Cameroun/</a:t>
            </a:r>
            <a:r>
              <a:rPr lang="fr-FR" altLang="fr-FR" sz="1400" dirty="0">
                <a:latin typeface="Arial" panose="020B0604020202020204" pitchFamily="34" charset="0"/>
              </a:rPr>
              <a:t> </a:t>
            </a:r>
          </a:p>
        </p:txBody>
      </p:sp>
      <p:pic>
        <p:nvPicPr>
          <p:cNvPr id="282631" name="Image 5" descr="paradis_fiscaux2_REDU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7" y="3644900"/>
            <a:ext cx="22320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2" name="ZoneTexte 6"/>
          <p:cNvSpPr txBox="1">
            <a:spLocks noChangeArrowheads="1"/>
          </p:cNvSpPr>
          <p:nvPr/>
        </p:nvSpPr>
        <p:spPr bwMode="auto">
          <a:xfrm>
            <a:off x="3059114" y="6381751"/>
            <a:ext cx="30691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 Goubelle, illustrateur, </a:t>
            </a:r>
            <a:r>
              <a:rPr lang="fr-FR" altLang="fr-FR" sz="1200">
                <a:latin typeface="Arial" panose="020B0604020202020204" pitchFamily="34" charset="0"/>
                <a:hlinkClick r:id="rId5"/>
              </a:rPr>
              <a:t>www.goubelle.net</a:t>
            </a:r>
            <a:r>
              <a:rPr lang="fr-FR" altLang="fr-FR" sz="1200">
                <a:latin typeface="Arial" panose="020B0604020202020204" pitchFamily="34" charset="0"/>
              </a:rPr>
              <a:t> </a:t>
            </a:r>
          </a:p>
        </p:txBody>
      </p:sp>
      <p:pic>
        <p:nvPicPr>
          <p:cNvPr id="282633" name="Image 7" descr="paradis_fiscaux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860800"/>
            <a:ext cx="26035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4" name="Image 8" descr="paradisFiscaux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3500439"/>
            <a:ext cx="25463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3651"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37589AB-FB77-4164-980C-D5863B341168}" type="slidenum">
              <a:rPr lang="fr-FR" altLang="fr-FR" sz="1200" smtClean="0">
                <a:solidFill>
                  <a:srgbClr val="898989"/>
                </a:solidFill>
              </a:rPr>
              <a:pPr>
                <a:spcBef>
                  <a:spcPct val="0"/>
                </a:spcBef>
                <a:buFontTx/>
                <a:buNone/>
              </a:pPr>
              <a:t>336</a:t>
            </a:fld>
            <a:endParaRPr lang="fr-FR" altLang="fr-FR" sz="1200">
              <a:solidFill>
                <a:srgbClr val="898989"/>
              </a:solidFill>
            </a:endParaRPr>
          </a:p>
        </p:txBody>
      </p:sp>
      <p:sp>
        <p:nvSpPr>
          <p:cNvPr id="283652" name="ZoneTexte 3"/>
          <p:cNvSpPr txBox="1">
            <a:spLocks noChangeArrowheads="1"/>
          </p:cNvSpPr>
          <p:nvPr/>
        </p:nvSpPr>
        <p:spPr bwMode="auto">
          <a:xfrm>
            <a:off x="323852" y="333375"/>
            <a:ext cx="3457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a:t>
            </a:r>
            <a:endParaRPr lang="fr-FR" altLang="fr-FR" sz="1800" b="1"/>
          </a:p>
        </p:txBody>
      </p:sp>
      <p:sp>
        <p:nvSpPr>
          <p:cNvPr id="283653" name="Rectangle 6"/>
          <p:cNvSpPr>
            <a:spLocks noChangeArrowheads="1"/>
          </p:cNvSpPr>
          <p:nvPr/>
        </p:nvSpPr>
        <p:spPr bwMode="auto">
          <a:xfrm>
            <a:off x="250825" y="836614"/>
            <a:ext cx="1995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a:latin typeface="Arial" panose="020B0604020202020204" pitchFamily="34" charset="0"/>
              </a:rPr>
              <a:t>Livres et articles</a:t>
            </a:r>
            <a:r>
              <a:rPr lang="fr-FR" altLang="fr-FR" sz="1600">
                <a:latin typeface="Arial" panose="020B0604020202020204" pitchFamily="34" charset="0"/>
              </a:rPr>
              <a:t> :</a:t>
            </a:r>
          </a:p>
        </p:txBody>
      </p:sp>
      <p:sp>
        <p:nvSpPr>
          <p:cNvPr id="283654" name="Rectangle 2"/>
          <p:cNvSpPr>
            <a:spLocks noChangeArrowheads="1"/>
          </p:cNvSpPr>
          <p:nvPr/>
        </p:nvSpPr>
        <p:spPr bwMode="auto">
          <a:xfrm>
            <a:off x="179390" y="1268414"/>
            <a:ext cx="87852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latin typeface="+mn-lt"/>
              </a:rPr>
              <a:t>- ASSEMBLEE NATIONALE </a:t>
            </a:r>
            <a:r>
              <a:rPr lang="fr-FR" altLang="fr-FR" sz="1400" i="1" dirty="0">
                <a:latin typeface="+mn-lt"/>
              </a:rPr>
              <a:t>Rapport de la mission parlementaire d'information sur les obstacles au contrôle et à la répression de la délinquance financière et du blanchiment des capitaux en Europe</a:t>
            </a:r>
            <a:r>
              <a:rPr lang="fr-FR" altLang="fr-FR" sz="1400" dirty="0">
                <a:latin typeface="+mn-lt"/>
              </a:rPr>
              <a:t>, Président Vincent </a:t>
            </a:r>
            <a:r>
              <a:rPr lang="fr-FR" altLang="fr-FR" sz="1400" dirty="0" err="1">
                <a:latin typeface="+mn-lt"/>
              </a:rPr>
              <a:t>Peillon</a:t>
            </a:r>
            <a:r>
              <a:rPr lang="fr-FR" altLang="fr-FR" sz="1400" dirty="0">
                <a:latin typeface="+mn-lt"/>
              </a:rPr>
              <a:t> et rapporteur Arnaud Montebourg, éd. de l'Assemblée Nationale, 2000. </a:t>
            </a:r>
          </a:p>
          <a:p>
            <a:pPr eaLnBrk="1" hangingPunct="1">
              <a:spcBef>
                <a:spcPct val="0"/>
              </a:spcBef>
              <a:buFontTx/>
              <a:buNone/>
            </a:pPr>
            <a:r>
              <a:rPr lang="fr-FR" altLang="fr-FR" sz="1400" dirty="0">
                <a:latin typeface="+mn-lt"/>
              </a:rPr>
              <a:t>- ATTAC </a:t>
            </a:r>
            <a:r>
              <a:rPr lang="fr-FR" altLang="fr-FR" sz="1400" i="1" dirty="0">
                <a:latin typeface="+mn-lt"/>
              </a:rPr>
              <a:t>Les paradis fiscaux</a:t>
            </a:r>
            <a:r>
              <a:rPr lang="fr-FR" altLang="fr-FR" sz="1400" dirty="0">
                <a:latin typeface="+mn-lt"/>
              </a:rPr>
              <a:t>, éd. Mille et une nuits, 2000. </a:t>
            </a:r>
          </a:p>
          <a:p>
            <a:pPr eaLnBrk="1" hangingPunct="1">
              <a:spcBef>
                <a:spcPct val="0"/>
              </a:spcBef>
              <a:buFontTx/>
              <a:buNone/>
            </a:pPr>
            <a:r>
              <a:rPr lang="fr-FR" altLang="fr-FR" sz="1400" dirty="0">
                <a:latin typeface="+mn-lt"/>
              </a:rPr>
              <a:t>- ECO U. </a:t>
            </a:r>
            <a:r>
              <a:rPr lang="fr-FR" altLang="fr-FR" sz="1400" i="1" dirty="0">
                <a:latin typeface="+mn-lt"/>
              </a:rPr>
              <a:t>Comment voyager avec un saumon</a:t>
            </a:r>
            <a:r>
              <a:rPr lang="fr-FR" altLang="fr-FR" sz="1400" dirty="0">
                <a:latin typeface="+mn-lt"/>
              </a:rPr>
              <a:t> `Comment visiter les marigots de demain', éd. Folio 1998</a:t>
            </a:r>
          </a:p>
          <a:p>
            <a:pPr eaLnBrk="1" hangingPunct="1">
              <a:spcBef>
                <a:spcPct val="0"/>
              </a:spcBef>
              <a:buFontTx/>
              <a:buNone/>
            </a:pPr>
            <a:r>
              <a:rPr lang="fr-FR" altLang="fr-FR" sz="1400" dirty="0">
                <a:latin typeface="+mn-lt"/>
              </a:rPr>
              <a:t>- CHAMBOST E. </a:t>
            </a:r>
            <a:r>
              <a:rPr lang="fr-FR" altLang="fr-FR" sz="1400" i="1" dirty="0">
                <a:latin typeface="+mn-lt"/>
              </a:rPr>
              <a:t>Guide </a:t>
            </a:r>
            <a:r>
              <a:rPr lang="fr-FR" altLang="fr-FR" sz="1400" i="1" dirty="0" err="1">
                <a:latin typeface="+mn-lt"/>
              </a:rPr>
              <a:t>Chambost</a:t>
            </a:r>
            <a:r>
              <a:rPr lang="fr-FR" altLang="fr-FR" sz="1400" i="1" dirty="0">
                <a:latin typeface="+mn-lt"/>
              </a:rPr>
              <a:t> des Paradis Fiscaux</a:t>
            </a:r>
            <a:r>
              <a:rPr lang="fr-FR" altLang="fr-FR" sz="1400" dirty="0">
                <a:latin typeface="+mn-lt"/>
              </a:rPr>
              <a:t>, éd. Favre, 1999, 735 p.</a:t>
            </a:r>
          </a:p>
          <a:p>
            <a:pPr eaLnBrk="1" hangingPunct="1">
              <a:spcBef>
                <a:spcPct val="0"/>
              </a:spcBef>
              <a:buFontTx/>
              <a:buNone/>
            </a:pPr>
            <a:r>
              <a:rPr lang="fr-FR" altLang="fr-FR" sz="1400" dirty="0">
                <a:latin typeface="+mn-lt"/>
              </a:rPr>
              <a:t>- DUHAMEL G. </a:t>
            </a:r>
            <a:r>
              <a:rPr lang="fr-FR" altLang="fr-FR" sz="1400" i="1" dirty="0">
                <a:latin typeface="+mn-lt"/>
              </a:rPr>
              <a:t>Les paradis fiscaux, palmarès comparé </a:t>
            </a:r>
            <a:r>
              <a:rPr lang="fr-FR" altLang="fr-FR" sz="1400" dirty="0" err="1">
                <a:latin typeface="+mn-lt"/>
              </a:rPr>
              <a:t>ed</a:t>
            </a:r>
            <a:r>
              <a:rPr lang="fr-FR" altLang="fr-FR" sz="1400" dirty="0">
                <a:latin typeface="+mn-lt"/>
              </a:rPr>
              <a:t>. </a:t>
            </a:r>
            <a:r>
              <a:rPr lang="fr-FR" altLang="fr-FR" sz="1400" dirty="0" err="1">
                <a:latin typeface="+mn-lt"/>
              </a:rPr>
              <a:t>Grencher</a:t>
            </a:r>
            <a:r>
              <a:rPr lang="fr-FR" altLang="fr-FR" sz="1400" dirty="0">
                <a:latin typeface="+mn-lt"/>
              </a:rPr>
              <a:t>, 2001</a:t>
            </a:r>
          </a:p>
          <a:p>
            <a:pPr eaLnBrk="1" hangingPunct="1">
              <a:spcBef>
                <a:spcPct val="0"/>
              </a:spcBef>
              <a:buFontTx/>
              <a:buNone/>
            </a:pPr>
            <a:r>
              <a:rPr lang="fr-FR" altLang="fr-FR" sz="1400" dirty="0">
                <a:latin typeface="+mn-lt"/>
              </a:rPr>
              <a:t>- MAILLARD J. de, </a:t>
            </a:r>
            <a:r>
              <a:rPr lang="fr-FR" altLang="fr-FR" sz="1400" i="1" dirty="0">
                <a:latin typeface="+mn-lt"/>
              </a:rPr>
              <a:t>Un monde sans loi</a:t>
            </a:r>
            <a:r>
              <a:rPr lang="fr-FR" altLang="fr-FR" sz="1400" dirty="0">
                <a:latin typeface="+mn-lt"/>
              </a:rPr>
              <a:t>, éd. Stock 1998</a:t>
            </a:r>
          </a:p>
          <a:p>
            <a:pPr eaLnBrk="1" hangingPunct="1">
              <a:spcBef>
                <a:spcPct val="0"/>
              </a:spcBef>
              <a:buFontTx/>
              <a:buNone/>
            </a:pPr>
            <a:r>
              <a:rPr lang="fr-FR" altLang="fr-FR" sz="1400" dirty="0">
                <a:latin typeface="+mn-lt"/>
              </a:rPr>
              <a:t>- PALAN R., </a:t>
            </a:r>
            <a:r>
              <a:rPr lang="fr-FR" altLang="fr-FR" sz="1400" i="1" dirty="0" err="1">
                <a:latin typeface="+mn-lt"/>
              </a:rPr>
              <a:t>Tax</a:t>
            </a:r>
            <a:r>
              <a:rPr lang="fr-FR" altLang="fr-FR" sz="1400" i="1" dirty="0">
                <a:latin typeface="+mn-lt"/>
              </a:rPr>
              <a:t> </a:t>
            </a:r>
            <a:r>
              <a:rPr lang="fr-FR" altLang="fr-FR" sz="1400" i="1" dirty="0" err="1">
                <a:latin typeface="+mn-lt"/>
              </a:rPr>
              <a:t>Havens</a:t>
            </a:r>
            <a:r>
              <a:rPr lang="fr-FR" altLang="fr-FR" sz="1400" i="1" dirty="0">
                <a:latin typeface="+mn-lt"/>
              </a:rPr>
              <a:t> and the </a:t>
            </a:r>
            <a:r>
              <a:rPr lang="fr-FR" altLang="fr-FR" sz="1400" i="1" dirty="0" err="1">
                <a:latin typeface="+mn-lt"/>
              </a:rPr>
              <a:t>Commercialization</a:t>
            </a:r>
            <a:r>
              <a:rPr lang="fr-FR" altLang="fr-FR" sz="1400" i="1" dirty="0">
                <a:latin typeface="+mn-lt"/>
              </a:rPr>
              <a:t> of State </a:t>
            </a:r>
            <a:r>
              <a:rPr lang="fr-FR" altLang="fr-FR" sz="1400" i="1" dirty="0" err="1">
                <a:latin typeface="+mn-lt"/>
              </a:rPr>
              <a:t>Sovereignty</a:t>
            </a:r>
            <a:r>
              <a:rPr lang="fr-FR" altLang="fr-FR" sz="1400" dirty="0">
                <a:latin typeface="+mn-lt"/>
              </a:rPr>
              <a:t>, in</a:t>
            </a:r>
            <a:r>
              <a:rPr lang="fr-FR" altLang="fr-FR" sz="1400" b="1" dirty="0">
                <a:latin typeface="+mn-lt"/>
              </a:rPr>
              <a:t> </a:t>
            </a:r>
            <a:r>
              <a:rPr lang="fr-FR" altLang="fr-FR" sz="1400" i="1" dirty="0">
                <a:latin typeface="+mn-lt"/>
              </a:rPr>
              <a:t>International </a:t>
            </a:r>
            <a:r>
              <a:rPr lang="fr-FR" altLang="fr-FR" sz="1400" i="1" dirty="0" err="1">
                <a:latin typeface="+mn-lt"/>
              </a:rPr>
              <a:t>Organization</a:t>
            </a:r>
            <a:r>
              <a:rPr lang="fr-FR" altLang="fr-FR" sz="1400" i="1" dirty="0">
                <a:latin typeface="+mn-lt"/>
              </a:rPr>
              <a:t>, </a:t>
            </a:r>
            <a:r>
              <a:rPr lang="fr-FR" altLang="fr-FR" sz="1400" dirty="0">
                <a:latin typeface="+mn-lt"/>
              </a:rPr>
              <a:t>56, 1-2002</a:t>
            </a:r>
          </a:p>
          <a:p>
            <a:pPr eaLnBrk="1" hangingPunct="1">
              <a:spcBef>
                <a:spcPct val="0"/>
              </a:spcBef>
              <a:buFontTx/>
              <a:buNone/>
            </a:pPr>
            <a:r>
              <a:rPr lang="fr-FR" altLang="fr-FR" sz="1400" i="1" dirty="0">
                <a:latin typeface="+mn-lt"/>
              </a:rPr>
              <a:t>- Le Monde Diplomatique</a:t>
            </a:r>
            <a:r>
              <a:rPr lang="fr-FR" altLang="fr-FR" sz="1400" dirty="0">
                <a:latin typeface="+mn-lt"/>
              </a:rPr>
              <a:t>, dossier `Dans l'archipel du crime organisé', avril 2000</a:t>
            </a:r>
          </a:p>
          <a:p>
            <a:pPr eaLnBrk="1" hangingPunct="1">
              <a:spcBef>
                <a:spcPct val="0"/>
              </a:spcBef>
              <a:buFontTx/>
              <a:buNone/>
            </a:pPr>
            <a:r>
              <a:rPr lang="fr-FR" altLang="fr-FR" sz="1400" i="1" dirty="0">
                <a:latin typeface="+mn-lt"/>
              </a:rPr>
              <a:t>- Les Dossiers et Documents du Monde</a:t>
            </a:r>
            <a:r>
              <a:rPr lang="fr-FR" altLang="fr-FR" sz="1400" dirty="0">
                <a:latin typeface="+mn-lt"/>
              </a:rPr>
              <a:t> Le monde trouble de l'offshore, février 2001</a:t>
            </a:r>
            <a:r>
              <a:rPr lang="fr-FR" altLang="fr-FR" sz="1400" i="1" dirty="0">
                <a:latin typeface="+mn-lt"/>
              </a:rPr>
              <a:t> </a:t>
            </a:r>
            <a:endParaRPr lang="fr-FR" altLang="fr-FR" sz="1400" dirty="0">
              <a:latin typeface="+mn-lt"/>
            </a:endParaRPr>
          </a:p>
          <a:p>
            <a:pPr eaLnBrk="1" hangingPunct="1">
              <a:spcBef>
                <a:spcPct val="0"/>
              </a:spcBef>
              <a:buFontTx/>
              <a:buNone/>
            </a:pPr>
            <a:r>
              <a:rPr lang="fr-FR" altLang="fr-FR" sz="1400" i="1" dirty="0">
                <a:latin typeface="+mn-lt"/>
              </a:rPr>
              <a:t>- L'économie Politique</a:t>
            </a:r>
            <a:r>
              <a:rPr lang="fr-FR" altLang="fr-FR" sz="1400" dirty="0">
                <a:latin typeface="+mn-lt"/>
              </a:rPr>
              <a:t>, `les Paradis Fiscaux', 1999-4 n°4 (articles de F. CHESNAIS sur la mondialisation financière, et de B. BADIE sur le dépassement du principe de souveraineté)</a:t>
            </a:r>
          </a:p>
          <a:p>
            <a:pPr eaLnBrk="1" hangingPunct="1">
              <a:spcBef>
                <a:spcPct val="0"/>
              </a:spcBef>
              <a:buFontTx/>
              <a:buNone/>
            </a:pPr>
            <a:r>
              <a:rPr lang="fr-FR" altLang="fr-FR" sz="1400" dirty="0">
                <a:latin typeface="+mn-lt"/>
              </a:rPr>
              <a:t>- Rapport 2000-2001 du GAFI : </a:t>
            </a:r>
            <a:r>
              <a:rPr lang="fr-FR" altLang="fr-FR" sz="1400" dirty="0">
                <a:latin typeface="+mn-lt"/>
                <a:hlinkClick r:id="rId2"/>
              </a:rPr>
              <a:t>http://</a:t>
            </a:r>
            <a:r>
              <a:rPr lang="fr-FR" altLang="fr-FR" sz="1400" u="sng" dirty="0">
                <a:latin typeface="+mn-lt"/>
                <a:hlinkClick r:id="rId2"/>
              </a:rPr>
              <a:t>www1.oecd.org/fatf/pdf/PR-20010622_fr.pdf</a:t>
            </a:r>
            <a:endParaRPr lang="fr-FR" altLang="fr-FR" sz="1400" dirty="0">
              <a:latin typeface="+mn-lt"/>
            </a:endParaRPr>
          </a:p>
          <a:p>
            <a:pPr eaLnBrk="1" hangingPunct="1">
              <a:spcBef>
                <a:spcPct val="0"/>
              </a:spcBef>
              <a:buFontTx/>
              <a:buNone/>
            </a:pPr>
            <a:r>
              <a:rPr lang="fr-FR" altLang="fr-FR" sz="1400" dirty="0">
                <a:latin typeface="+mn-lt"/>
              </a:rPr>
              <a:t>- Rapport 1998 OCDE « </a:t>
            </a:r>
            <a:r>
              <a:rPr lang="fr-FR" altLang="fr-FR" sz="1400" dirty="0" err="1">
                <a:latin typeface="+mn-lt"/>
              </a:rPr>
              <a:t>Harmful</a:t>
            </a:r>
            <a:r>
              <a:rPr lang="fr-FR" altLang="fr-FR" sz="1400" dirty="0">
                <a:latin typeface="+mn-lt"/>
              </a:rPr>
              <a:t> </a:t>
            </a:r>
            <a:r>
              <a:rPr lang="fr-FR" altLang="fr-FR" sz="1400" dirty="0" err="1">
                <a:latin typeface="+mn-lt"/>
              </a:rPr>
              <a:t>Tax</a:t>
            </a:r>
            <a:r>
              <a:rPr lang="fr-FR" altLang="fr-FR" sz="1400" dirty="0">
                <a:latin typeface="+mn-lt"/>
              </a:rPr>
              <a:t> </a:t>
            </a:r>
            <a:r>
              <a:rPr lang="fr-FR" altLang="fr-FR" sz="1400" dirty="0" err="1">
                <a:latin typeface="+mn-lt"/>
              </a:rPr>
              <a:t>Competition</a:t>
            </a:r>
            <a:r>
              <a:rPr lang="fr-FR" altLang="fr-FR" sz="1400" dirty="0">
                <a:latin typeface="+mn-lt"/>
              </a:rPr>
              <a:t> »</a:t>
            </a:r>
          </a:p>
          <a:p>
            <a:pPr eaLnBrk="1" hangingPunct="1">
              <a:spcBef>
                <a:spcPct val="0"/>
              </a:spcBef>
              <a:buFontTx/>
              <a:buNone/>
            </a:pPr>
            <a:r>
              <a:rPr lang="fr-FR" altLang="fr-FR" sz="1400" dirty="0">
                <a:latin typeface="+mn-lt"/>
              </a:rPr>
              <a:t>- Rapport 199? ONU - Office pour le Contrôle des drogues et la prévention du crime ODCCP `Paradis fiscaux : secret bancaire et blanchiment d'argent'</a:t>
            </a:r>
          </a:p>
          <a:p>
            <a:pPr eaLnBrk="1" hangingPunct="1">
              <a:spcBef>
                <a:spcPct val="0"/>
              </a:spcBef>
              <a:buFontTx/>
              <a:buChar char="-"/>
            </a:pPr>
            <a:r>
              <a:rPr lang="fr-FR" altLang="fr-FR" sz="1400" i="1" dirty="0">
                <a:latin typeface="+mn-lt"/>
              </a:rPr>
              <a:t> La Suisse lave plus blanc, </a:t>
            </a:r>
            <a:r>
              <a:rPr lang="fr-FR" altLang="fr-FR" sz="1400" dirty="0">
                <a:latin typeface="+mn-lt"/>
              </a:rPr>
              <a:t>Jean Ziegler, Le Seuil, Paris, 1990.</a:t>
            </a:r>
          </a:p>
          <a:p>
            <a:pPr eaLnBrk="1" hangingPunct="1">
              <a:spcBef>
                <a:spcPct val="0"/>
              </a:spcBef>
              <a:buFontTx/>
              <a:buChar char="-"/>
            </a:pPr>
            <a:r>
              <a:rPr lang="fr-FR" altLang="fr-FR" sz="1400" dirty="0">
                <a:latin typeface="+mn-lt"/>
              </a:rPr>
              <a:t> </a:t>
            </a:r>
            <a:r>
              <a:rPr lang="fr-FR" altLang="fr-FR" sz="1400" i="1" dirty="0">
                <a:latin typeface="+mn-lt"/>
              </a:rPr>
              <a:t>La part d'ombre de la mondialisation</a:t>
            </a:r>
            <a:r>
              <a:rPr lang="fr-FR" altLang="fr-FR" sz="1400" dirty="0">
                <a:latin typeface="+mn-lt"/>
              </a:rPr>
              <a:t>, Adrien Roux, Presses Universitaires d'Aix-Marseille, 2010.</a:t>
            </a:r>
          </a:p>
          <a:p>
            <a:pPr eaLnBrk="1" hangingPunct="1">
              <a:spcBef>
                <a:spcPct val="0"/>
              </a:spcBef>
              <a:buFontTx/>
              <a:buChar char="-"/>
            </a:pPr>
            <a:r>
              <a:rPr lang="fr-FR" altLang="fr-FR" sz="1400" dirty="0">
                <a:latin typeface="+mn-lt"/>
              </a:rPr>
              <a:t> </a:t>
            </a:r>
            <a:r>
              <a:rPr lang="fr-FR" altLang="fr-FR" sz="1400" i="1" dirty="0">
                <a:latin typeface="+mn-lt"/>
              </a:rPr>
              <a:t>Guide des nouveaux paradis fiscaux</a:t>
            </a:r>
            <a:r>
              <a:rPr lang="fr-FR" altLang="fr-FR" sz="1400" dirty="0">
                <a:latin typeface="+mn-lt"/>
              </a:rPr>
              <a:t>, Warren de </a:t>
            </a:r>
            <a:r>
              <a:rPr lang="fr-FR" altLang="fr-FR" sz="1400" dirty="0" err="1">
                <a:latin typeface="+mn-lt"/>
              </a:rPr>
              <a:t>Rajewicz</a:t>
            </a:r>
            <a:r>
              <a:rPr lang="fr-FR" altLang="fr-FR" sz="1400" dirty="0">
                <a:latin typeface="+mn-lt"/>
              </a:rPr>
              <a:t>, Ed. Favre, édition 2010.</a:t>
            </a:r>
          </a:p>
          <a:p>
            <a:pPr eaLnBrk="1" hangingPunct="1">
              <a:spcBef>
                <a:spcPct val="0"/>
              </a:spcBef>
              <a:buFontTx/>
              <a:buChar char="-"/>
            </a:pPr>
            <a:r>
              <a:rPr lang="fr-FR" altLang="fr-FR" sz="1400" dirty="0">
                <a:latin typeface="+mn-lt"/>
              </a:rPr>
              <a:t> </a:t>
            </a:r>
            <a:r>
              <a:rPr lang="fr-FR" altLang="fr-FR" sz="1400" i="1" dirty="0">
                <a:latin typeface="+mn-lt"/>
              </a:rPr>
              <a:t>Paradis fiscaux et opérations internationales : Mesures anti évasion, lutte contre le blanchiment, pays et zones à fiscalité privilégiée,</a:t>
            </a:r>
            <a:r>
              <a:rPr lang="fr-FR" altLang="fr-FR" sz="1400" dirty="0">
                <a:latin typeface="+mn-lt"/>
              </a:rPr>
              <a:t> Editions Francis Lefebvre, 2005.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ChangeArrowheads="1"/>
          </p:cNvSpPr>
          <p:nvPr/>
        </p:nvSpPr>
        <p:spPr bwMode="auto">
          <a:xfrm>
            <a:off x="42846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4675"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6E1586D-2403-4C9C-B586-EB07092B6DAB}" type="slidenum">
              <a:rPr lang="fr-FR" altLang="fr-FR" sz="1200" smtClean="0">
                <a:solidFill>
                  <a:srgbClr val="898989"/>
                </a:solidFill>
              </a:rPr>
              <a:pPr>
                <a:spcBef>
                  <a:spcPct val="0"/>
                </a:spcBef>
                <a:buFontTx/>
                <a:buNone/>
              </a:pPr>
              <a:t>337</a:t>
            </a:fld>
            <a:endParaRPr lang="fr-FR" altLang="fr-FR" sz="1200">
              <a:solidFill>
                <a:srgbClr val="898989"/>
              </a:solidFill>
            </a:endParaRPr>
          </a:p>
        </p:txBody>
      </p:sp>
      <p:sp>
        <p:nvSpPr>
          <p:cNvPr id="284676" name="ZoneTexte 3"/>
          <p:cNvSpPr txBox="1">
            <a:spLocks noChangeArrowheads="1"/>
          </p:cNvSpPr>
          <p:nvPr/>
        </p:nvSpPr>
        <p:spPr bwMode="auto">
          <a:xfrm>
            <a:off x="212727" y="273051"/>
            <a:ext cx="3457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a:t>
            </a:r>
            <a:endParaRPr lang="fr-FR" altLang="fr-FR" sz="1800" b="1"/>
          </a:p>
        </p:txBody>
      </p:sp>
      <p:sp>
        <p:nvSpPr>
          <p:cNvPr id="284677" name="ZoneTexte 4"/>
          <p:cNvSpPr txBox="1">
            <a:spLocks noChangeArrowheads="1"/>
          </p:cNvSpPr>
          <p:nvPr/>
        </p:nvSpPr>
        <p:spPr bwMode="auto">
          <a:xfrm>
            <a:off x="173038" y="1328739"/>
            <a:ext cx="8691562"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fr-FR" sz="1400" i="1" dirty="0"/>
              <a:t> An Intellectual History of Political Corruption</a:t>
            </a:r>
            <a:r>
              <a:rPr lang="en-US" altLang="fr-FR" sz="1400" dirty="0"/>
              <a:t>, Bruce Buchan, Lisa Hill, Palgrave Macmillan, 2014.</a:t>
            </a:r>
            <a:endParaRPr lang="fr-FR" altLang="fr-FR" sz="1400" dirty="0"/>
          </a:p>
          <a:p>
            <a:pPr eaLnBrk="1" hangingPunct="1">
              <a:spcBef>
                <a:spcPct val="0"/>
              </a:spcBef>
            </a:pPr>
            <a:r>
              <a:rPr lang="en-US" altLang="fr-FR" sz="1400" i="1" dirty="0"/>
              <a:t>Corruption cycle</a:t>
            </a:r>
            <a:r>
              <a:rPr lang="en-US" altLang="fr-FR" sz="1400" dirty="0"/>
              <a:t>, Christina </a:t>
            </a:r>
            <a:r>
              <a:rPr lang="en-US" altLang="fr-FR" sz="1400" dirty="0" err="1"/>
              <a:t>Bicchieri</a:t>
            </a:r>
            <a:r>
              <a:rPr lang="en-US" altLang="fr-FR" sz="1400" dirty="0"/>
              <a:t> &amp; John Duffy, </a:t>
            </a:r>
            <a:r>
              <a:rPr lang="en-US" altLang="fr-FR" sz="1400" dirty="0" err="1"/>
              <a:t>Polical</a:t>
            </a:r>
            <a:r>
              <a:rPr lang="en-US" altLang="fr-FR" sz="1400" dirty="0"/>
              <a:t> studies (1997), XLV, 477-495, </a:t>
            </a:r>
            <a:r>
              <a:rPr lang="en-US" altLang="fr-FR" sz="1400" dirty="0">
                <a:hlinkClick r:id="rId2"/>
              </a:rPr>
              <a:t>http://www.pitt.edu/~jduffy/papers/bicchieriduffy1997.pdf</a:t>
            </a:r>
            <a:r>
              <a:rPr lang="en-US" altLang="fr-FR" sz="1400" dirty="0"/>
              <a:t> </a:t>
            </a:r>
          </a:p>
          <a:p>
            <a:pPr eaLnBrk="1" hangingPunct="1">
              <a:spcBef>
                <a:spcPct val="0"/>
              </a:spcBef>
            </a:pPr>
            <a:r>
              <a:rPr lang="en-US" altLang="fr-FR" sz="1400" dirty="0"/>
              <a:t> </a:t>
            </a:r>
            <a:r>
              <a:rPr lang="en-US" altLang="fr-FR" sz="1400" i="1" dirty="0"/>
              <a:t>What is Corruption? A History of Corruption Studies and the Great Definitions Debate</a:t>
            </a:r>
            <a:r>
              <a:rPr lang="en-US" altLang="fr-FR" sz="1400" dirty="0"/>
              <a:t>, Mark Jorgensen </a:t>
            </a:r>
            <a:r>
              <a:rPr lang="en-US" altLang="fr-FR" sz="1400" dirty="0" err="1"/>
              <a:t>Farrales</a:t>
            </a:r>
            <a:r>
              <a:rPr lang="en-US" altLang="fr-FR" sz="1400" dirty="0"/>
              <a:t>, University of California, San Diego, </a:t>
            </a:r>
            <a:r>
              <a:rPr lang="en-US" altLang="fr-FR" sz="1400" dirty="0">
                <a:hlinkClick r:id="rId3"/>
              </a:rPr>
              <a:t>http://papers.ssrn.com/sol3/Delivery.cfm/SSRN_ID1739962_code1600948.pdf?abstractid=1739962&amp;mirid=3</a:t>
            </a:r>
            <a:r>
              <a:rPr lang="en-US" altLang="fr-FR" sz="1400" dirty="0"/>
              <a:t> </a:t>
            </a:r>
          </a:p>
          <a:p>
            <a:pPr eaLnBrk="1" hangingPunct="1">
              <a:spcBef>
                <a:spcPct val="0"/>
              </a:spcBef>
            </a:pPr>
            <a:r>
              <a:rPr lang="en-US" altLang="fr-FR" sz="1400" dirty="0"/>
              <a:t> </a:t>
            </a:r>
            <a:r>
              <a:rPr lang="fr-FR" altLang="fr-FR" sz="1400" dirty="0"/>
              <a:t>“</a:t>
            </a:r>
            <a:r>
              <a:rPr lang="fr-FR" altLang="fr-FR" sz="1400" i="1" dirty="0"/>
              <a:t>Sarkozy fout le feu à la République pour se sauver des juges</a:t>
            </a:r>
            <a:r>
              <a:rPr lang="fr-FR" altLang="fr-FR" sz="1400" dirty="0"/>
              <a:t>”, 15/10/2014, </a:t>
            </a:r>
            <a:r>
              <a:rPr lang="fr-FR" altLang="fr-FR" sz="1400" dirty="0">
                <a:hlinkClick r:id="rId4"/>
              </a:rPr>
              <a:t>http://www.lesinrocks.com/2014/10/15/actualite/antoine-peillon-fabrice-arfi-corruption-cest-lassassinat-contre-lidee-meme-societe-organisee-11529996/</a:t>
            </a:r>
            <a:endParaRPr lang="fr-FR" altLang="fr-FR" sz="1400" dirty="0"/>
          </a:p>
          <a:p>
            <a:pPr eaLnBrk="1" hangingPunct="1">
              <a:spcBef>
                <a:spcPct val="0"/>
              </a:spcBef>
            </a:pPr>
            <a:r>
              <a:rPr lang="fr-FR" altLang="fr-FR" sz="1400" dirty="0"/>
              <a:t> </a:t>
            </a:r>
            <a:r>
              <a:rPr lang="fr-FR" altLang="fr-FR" sz="1400" i="1" dirty="0"/>
              <a:t> </a:t>
            </a:r>
            <a:r>
              <a:rPr lang="en-US" altLang="fr-FR" sz="1400" i="1" dirty="0"/>
              <a:t>Business Anti-Corruption Portal</a:t>
            </a:r>
            <a:r>
              <a:rPr lang="en-US" altLang="fr-FR" sz="1400" dirty="0"/>
              <a:t>, </a:t>
            </a:r>
            <a:r>
              <a:rPr lang="en-US" altLang="fr-FR" sz="1400" dirty="0">
                <a:hlinkClick r:id="rId5"/>
              </a:rPr>
              <a:t>http://www.business-anti-corruption.com/</a:t>
            </a:r>
            <a:endParaRPr lang="en-US" altLang="fr-FR" sz="1400" dirty="0"/>
          </a:p>
          <a:p>
            <a:pPr eaLnBrk="1" hangingPunct="1">
              <a:spcBef>
                <a:spcPct val="0"/>
              </a:spcBef>
            </a:pPr>
            <a:r>
              <a:rPr lang="en-US" altLang="fr-FR" sz="1400" dirty="0"/>
              <a:t> </a:t>
            </a:r>
            <a:r>
              <a:rPr lang="en-US" altLang="fr-FR" sz="1400" i="1" dirty="0"/>
              <a:t>La corruption en Chine</a:t>
            </a:r>
            <a:r>
              <a:rPr lang="en-US" altLang="fr-FR" sz="1400" dirty="0"/>
              <a:t>, </a:t>
            </a:r>
            <a:r>
              <a:rPr lang="en-US" altLang="fr-FR" sz="1400" dirty="0">
                <a:hlinkClick r:id="rId6"/>
              </a:rPr>
              <a:t>http://chine.unblog.fr/category/corruption-en-chine/</a:t>
            </a:r>
            <a:endParaRPr lang="en-US" altLang="fr-FR" sz="1400" dirty="0"/>
          </a:p>
          <a:p>
            <a:pPr eaLnBrk="1" hangingPunct="1">
              <a:spcBef>
                <a:spcPct val="0"/>
              </a:spcBef>
            </a:pPr>
            <a:r>
              <a:rPr lang="en-US" altLang="fr-FR" sz="1400" dirty="0"/>
              <a:t> </a:t>
            </a:r>
            <a:r>
              <a:rPr lang="en-US" altLang="fr-FR" sz="1400" dirty="0">
                <a:hlinkClick r:id="rId7"/>
              </a:rPr>
              <a:t>http://www.newerapolitics.org/corruption.html</a:t>
            </a:r>
            <a:r>
              <a:rPr lang="en-US" altLang="fr-FR" sz="1400" dirty="0"/>
              <a:t>   </a:t>
            </a:r>
          </a:p>
          <a:p>
            <a:pPr eaLnBrk="1" hangingPunct="1">
              <a:spcBef>
                <a:spcPct val="0"/>
              </a:spcBef>
            </a:pPr>
            <a:r>
              <a:rPr lang="fr-FR" altLang="fr-FR" sz="1400" dirty="0"/>
              <a:t> </a:t>
            </a:r>
            <a:r>
              <a:rPr lang="fr-FR" altLang="fr-FR" sz="1400" i="1" dirty="0"/>
              <a:t>Le triomphe de la cupidité</a:t>
            </a:r>
            <a:r>
              <a:rPr lang="fr-FR" altLang="fr-FR" sz="1400" dirty="0"/>
              <a:t>. Joseph E. Stiglitz, 2010.</a:t>
            </a:r>
          </a:p>
          <a:p>
            <a:pPr eaLnBrk="1" hangingPunct="1">
              <a:spcBef>
                <a:spcPct val="0"/>
              </a:spcBef>
            </a:pPr>
            <a:r>
              <a:rPr lang="fr-FR" altLang="fr-FR" sz="1400" dirty="0"/>
              <a:t> </a:t>
            </a:r>
            <a:r>
              <a:rPr lang="fr-FR" altLang="fr-FR" sz="1400" i="1" dirty="0"/>
              <a:t>La stratégie du choc : La montée d'un capitalisme du désastre</a:t>
            </a:r>
            <a:r>
              <a:rPr lang="fr-FR" altLang="fr-FR" sz="1400" dirty="0"/>
              <a:t>, Naomi Klein, </a:t>
            </a:r>
          </a:p>
          <a:p>
            <a:pPr eaLnBrk="1" hangingPunct="1">
              <a:spcBef>
                <a:spcPct val="0"/>
              </a:spcBef>
              <a:buFont typeface="Arial" panose="020B0604020202020204" pitchFamily="34" charset="0"/>
              <a:buNone/>
            </a:pPr>
            <a:r>
              <a:rPr lang="fr-FR" altLang="fr-FR" sz="1400" dirty="0"/>
              <a:t>Acte Sud, 2013 &amp; Livre de Poche.</a:t>
            </a:r>
            <a:endParaRPr lang="en-US" altLang="fr-FR" sz="1400" dirty="0"/>
          </a:p>
        </p:txBody>
      </p:sp>
      <p:sp>
        <p:nvSpPr>
          <p:cNvPr id="284678" name="Rectangle 8"/>
          <p:cNvSpPr>
            <a:spLocks noChangeArrowheads="1"/>
          </p:cNvSpPr>
          <p:nvPr/>
        </p:nvSpPr>
        <p:spPr bwMode="auto">
          <a:xfrm>
            <a:off x="201615" y="711200"/>
            <a:ext cx="1995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dirty="0">
                <a:latin typeface="Arial" panose="020B0604020202020204" pitchFamily="34" charset="0"/>
              </a:rPr>
              <a:t>Livres et articles</a:t>
            </a:r>
            <a:r>
              <a:rPr lang="fr-FR" altLang="fr-FR" sz="1600" dirty="0">
                <a:latin typeface="Arial" panose="020B0604020202020204" pitchFamily="34" charset="0"/>
              </a:rPr>
              <a:t> :</a:t>
            </a:r>
          </a:p>
        </p:txBody>
      </p:sp>
      <p:pic>
        <p:nvPicPr>
          <p:cNvPr id="284679" name="Imag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56438" y="3716339"/>
            <a:ext cx="1943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80" name="Imag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3038" y="4652963"/>
            <a:ext cx="1701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81" name="Imag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51050" y="4652964"/>
            <a:ext cx="14287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D:\Users\blisan\Pictures\corruption\livres\NAQD_025_L20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8064" y="4401371"/>
            <a:ext cx="1655068" cy="245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blisan\Pictures\corruption\Livres\images2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15283" y="563372"/>
            <a:ext cx="983283" cy="14749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corruption\Livres\images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25997" y="4565885"/>
            <a:ext cx="1351536" cy="212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ChangeArrowheads="1"/>
          </p:cNvSpPr>
          <p:nvPr/>
        </p:nvSpPr>
        <p:spPr bwMode="auto">
          <a:xfrm>
            <a:off x="42846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4675"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6E1586D-2403-4C9C-B586-EB07092B6DAB}" type="slidenum">
              <a:rPr lang="fr-FR" altLang="fr-FR" sz="1200" smtClean="0">
                <a:solidFill>
                  <a:srgbClr val="898989"/>
                </a:solidFill>
              </a:rPr>
              <a:pPr>
                <a:spcBef>
                  <a:spcPct val="0"/>
                </a:spcBef>
                <a:buFontTx/>
                <a:buNone/>
              </a:pPr>
              <a:t>338</a:t>
            </a:fld>
            <a:endParaRPr lang="fr-FR" altLang="fr-FR" sz="1200">
              <a:solidFill>
                <a:srgbClr val="898989"/>
              </a:solidFill>
            </a:endParaRPr>
          </a:p>
        </p:txBody>
      </p:sp>
      <p:sp>
        <p:nvSpPr>
          <p:cNvPr id="284676" name="ZoneTexte 3"/>
          <p:cNvSpPr txBox="1">
            <a:spLocks noChangeArrowheads="1"/>
          </p:cNvSpPr>
          <p:nvPr/>
        </p:nvSpPr>
        <p:spPr bwMode="auto">
          <a:xfrm>
            <a:off x="212727" y="273051"/>
            <a:ext cx="3457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a:t>
            </a:r>
            <a:endParaRPr lang="fr-FR" altLang="fr-FR" sz="1800" b="1"/>
          </a:p>
        </p:txBody>
      </p:sp>
      <p:sp>
        <p:nvSpPr>
          <p:cNvPr id="284677" name="ZoneTexte 4"/>
          <p:cNvSpPr txBox="1">
            <a:spLocks noChangeArrowheads="1"/>
          </p:cNvSpPr>
          <p:nvPr/>
        </p:nvSpPr>
        <p:spPr bwMode="auto">
          <a:xfrm>
            <a:off x="201613" y="1201740"/>
            <a:ext cx="86915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fr-FR" altLang="fr-FR" sz="1400" dirty="0"/>
              <a:t>…</a:t>
            </a:r>
            <a:endParaRPr lang="en-US" altLang="fr-FR" sz="1400" dirty="0"/>
          </a:p>
        </p:txBody>
      </p:sp>
      <p:sp>
        <p:nvSpPr>
          <p:cNvPr id="284678" name="Rectangle 8"/>
          <p:cNvSpPr>
            <a:spLocks noChangeArrowheads="1"/>
          </p:cNvSpPr>
          <p:nvPr/>
        </p:nvSpPr>
        <p:spPr bwMode="auto">
          <a:xfrm>
            <a:off x="201615" y="711200"/>
            <a:ext cx="19954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a:latin typeface="Arial" panose="020B0604020202020204" pitchFamily="34" charset="0"/>
              </a:rPr>
              <a:t>Livres et articles</a:t>
            </a:r>
            <a:r>
              <a:rPr lang="fr-FR" altLang="fr-FR" sz="1600">
                <a:latin typeface="Arial" panose="020B0604020202020204" pitchFamily="34" charset="0"/>
              </a:rPr>
              <a:t> :</a:t>
            </a:r>
          </a:p>
        </p:txBody>
      </p:sp>
      <p:pic>
        <p:nvPicPr>
          <p:cNvPr id="7170" name="Picture 2" descr="D:\Users\blisan\Pictures\corruption\livres\corrupteur et corromp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980" y="3945681"/>
            <a:ext cx="1511366" cy="243192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Users\blisan\Pictures\corruption\livres\Antoine peil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163" y="3842433"/>
            <a:ext cx="1733550" cy="26384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sers\blisan\Pictures\corruption\livres\argent no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2" y="3789041"/>
            <a:ext cx="17240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Users\blisan\Pictures\corruption\livres\argent rend fo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4052" y="764705"/>
            <a:ext cx="1838325" cy="2495551"/>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Users\blisan\Pictures\corruption\livres\corruption sport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3844" y="980729"/>
            <a:ext cx="17335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Users\blisan\Pictures\corruption\livres\images2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429309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D:\Users\blisan\Pictures\corruption\livres\index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853881"/>
            <a:ext cx="1733550" cy="2638425"/>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D:\Users\blisan\Pictures\corruption\livres\prevention corrupt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506" y="1198240"/>
            <a:ext cx="176212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Users\blisan\Pictures\corruption\livres\profesion corrupteu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0653" y="3945682"/>
            <a:ext cx="180022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681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5699"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67EA91B-213E-4CF9-8AAB-D10D71F47859}" type="slidenum">
              <a:rPr lang="fr-FR" altLang="fr-FR" sz="1200" smtClean="0">
                <a:solidFill>
                  <a:srgbClr val="898989"/>
                </a:solidFill>
              </a:rPr>
              <a:pPr>
                <a:spcBef>
                  <a:spcPct val="0"/>
                </a:spcBef>
                <a:buFontTx/>
                <a:buNone/>
              </a:pPr>
              <a:t>339</a:t>
            </a:fld>
            <a:endParaRPr lang="fr-FR" altLang="fr-FR" sz="1200">
              <a:solidFill>
                <a:srgbClr val="898989"/>
              </a:solidFill>
            </a:endParaRPr>
          </a:p>
        </p:txBody>
      </p:sp>
      <p:sp>
        <p:nvSpPr>
          <p:cNvPr id="285700" name="ZoneTexte 3"/>
          <p:cNvSpPr txBox="1">
            <a:spLocks noChangeArrowheads="1"/>
          </p:cNvSpPr>
          <p:nvPr/>
        </p:nvSpPr>
        <p:spPr bwMode="auto">
          <a:xfrm>
            <a:off x="395290" y="692150"/>
            <a:ext cx="3457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a:t>
            </a:r>
            <a:endParaRPr lang="fr-FR" altLang="fr-FR" sz="1800" b="1"/>
          </a:p>
        </p:txBody>
      </p:sp>
      <p:sp>
        <p:nvSpPr>
          <p:cNvPr id="285701" name="Rectangle 8"/>
          <p:cNvSpPr>
            <a:spLocks noChangeArrowheads="1"/>
          </p:cNvSpPr>
          <p:nvPr/>
        </p:nvSpPr>
        <p:spPr bwMode="auto">
          <a:xfrm>
            <a:off x="250825" y="1268414"/>
            <a:ext cx="1995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u="sng">
                <a:latin typeface="Arial" panose="020B0604020202020204" pitchFamily="34" charset="0"/>
              </a:rPr>
              <a:t>Internet</a:t>
            </a:r>
            <a:r>
              <a:rPr lang="fr-FR" altLang="fr-FR" sz="1400">
                <a:latin typeface="Arial" panose="020B0604020202020204" pitchFamily="34" charset="0"/>
              </a:rPr>
              <a:t> :</a:t>
            </a:r>
          </a:p>
        </p:txBody>
      </p:sp>
      <p:sp>
        <p:nvSpPr>
          <p:cNvPr id="237574" name="Text Box 5"/>
          <p:cNvSpPr txBox="1">
            <a:spLocks noChangeArrowheads="1"/>
          </p:cNvSpPr>
          <p:nvPr/>
        </p:nvSpPr>
        <p:spPr bwMode="auto">
          <a:xfrm>
            <a:off x="250827" y="1700214"/>
            <a:ext cx="85693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defRPr/>
            </a:pPr>
            <a:r>
              <a:rPr lang="fr-FR" altLang="fr-FR" sz="1400" dirty="0">
                <a:latin typeface="+mn-lt"/>
              </a:rPr>
              <a:t> </a:t>
            </a:r>
            <a:r>
              <a:rPr lang="fr-FR" altLang="fr-FR" sz="1400" dirty="0">
                <a:latin typeface="+mn-lt"/>
                <a:hlinkClick r:id="rId2"/>
              </a:rPr>
              <a:t>http://www.argentsale.org</a:t>
            </a:r>
            <a:r>
              <a:rPr lang="fr-FR" altLang="fr-FR" sz="1400" dirty="0">
                <a:latin typeface="+mn-lt"/>
              </a:rPr>
              <a:t> </a:t>
            </a:r>
            <a:endParaRPr lang="fr-FR" altLang="fr-FR" sz="1400" dirty="0">
              <a:latin typeface="+mn-lt"/>
              <a:hlinkClick r:id="rId3"/>
            </a:endParaRPr>
          </a:p>
          <a:p>
            <a:pPr eaLnBrk="1" hangingPunct="1">
              <a:spcBef>
                <a:spcPct val="0"/>
              </a:spcBef>
              <a:defRPr/>
            </a:pPr>
            <a:r>
              <a:rPr lang="fr-FR" altLang="fr-FR" sz="1400" dirty="0">
                <a:latin typeface="+mn-lt"/>
                <a:hlinkClick r:id="rId3"/>
              </a:rPr>
              <a:t> http://www.argentsale.org/la-fuite-des-capitaux-des-pays-du-sud.php</a:t>
            </a:r>
            <a:endParaRPr lang="fr-FR" altLang="fr-FR" sz="1400" dirty="0">
              <a:latin typeface="+mn-lt"/>
            </a:endParaRPr>
          </a:p>
          <a:p>
            <a:pPr eaLnBrk="1" hangingPunct="1">
              <a:spcBef>
                <a:spcPct val="0"/>
              </a:spcBef>
              <a:defRPr/>
            </a:pPr>
            <a:r>
              <a:rPr lang="fr-FR" altLang="fr-FR" sz="1400" dirty="0">
                <a:latin typeface="+mn-lt"/>
                <a:hlinkClick r:id="rId4"/>
              </a:rPr>
              <a:t> www.stopcorruption.eu</a:t>
            </a:r>
            <a:r>
              <a:rPr lang="fr-FR" altLang="fr-FR" sz="1400" dirty="0">
                <a:latin typeface="+mn-lt"/>
              </a:rPr>
              <a:t>  </a:t>
            </a:r>
          </a:p>
          <a:p>
            <a:pPr eaLnBrk="1" hangingPunct="1">
              <a:spcBef>
                <a:spcPct val="0"/>
              </a:spcBef>
              <a:defRPr/>
            </a:pPr>
            <a:r>
              <a:rPr lang="fr-FR" altLang="fr-FR" sz="1400" dirty="0">
                <a:latin typeface="+mn-lt"/>
              </a:rPr>
              <a:t> Un lieu sécurisé et anonyme pour signaler la corruption : </a:t>
            </a:r>
            <a:r>
              <a:rPr lang="fr-FR" altLang="fr-FR" sz="1400" dirty="0">
                <a:latin typeface="+mn-lt"/>
                <a:hlinkClick r:id="rId5"/>
              </a:rPr>
              <a:t>www.BRIBEline.org</a:t>
            </a:r>
            <a:endParaRPr lang="fr-FR" altLang="fr-FR" sz="1400" dirty="0">
              <a:latin typeface="+mn-lt"/>
            </a:endParaRPr>
          </a:p>
          <a:p>
            <a:pPr eaLnBrk="1" hangingPunct="1">
              <a:spcBef>
                <a:spcPct val="0"/>
              </a:spcBef>
              <a:defRPr/>
            </a:pPr>
            <a:r>
              <a:rPr lang="en-US" altLang="fr-FR" sz="1400" dirty="0">
                <a:latin typeface="+mn-lt"/>
              </a:rPr>
              <a:t> NGO Corruption Fighters Resource Book, </a:t>
            </a:r>
            <a:r>
              <a:rPr lang="en-US" altLang="fr-FR" sz="1400" dirty="0">
                <a:latin typeface="+mn-lt"/>
                <a:hlinkClick r:id="rId6"/>
              </a:rPr>
              <a:t>http://www.impactalliance.org/ev_en.php?ID=12430_201&amp;ID2=DO_TOPIC</a:t>
            </a:r>
            <a:r>
              <a:rPr lang="en-US" altLang="fr-FR" sz="1400" dirty="0">
                <a:latin typeface="+mn-lt"/>
              </a:rPr>
              <a:t> </a:t>
            </a:r>
          </a:p>
          <a:p>
            <a:pPr eaLnBrk="1" hangingPunct="1">
              <a:spcBef>
                <a:spcPct val="0"/>
              </a:spcBef>
              <a:defRPr/>
            </a:pPr>
            <a:r>
              <a:rPr lang="fr-FR" altLang="fr-FR" sz="1400" dirty="0">
                <a:latin typeface="+mn-lt"/>
                <a:hlinkClick r:id="rId7"/>
              </a:rPr>
              <a:t> http://www.karmayog.org/anticorruption</a:t>
            </a:r>
            <a:endParaRPr lang="fr-FR" altLang="fr-FR" sz="1400" dirty="0">
              <a:latin typeface="+mn-lt"/>
            </a:endParaRPr>
          </a:p>
          <a:p>
            <a:pPr eaLnBrk="1" hangingPunct="1">
              <a:spcBef>
                <a:spcPct val="0"/>
              </a:spcBef>
              <a:defRPr/>
            </a:pPr>
            <a:r>
              <a:rPr lang="fr-FR" altLang="fr-FR" sz="1400" dirty="0">
                <a:latin typeface="+mn-lt"/>
                <a:hlinkClick r:id="rId8"/>
              </a:rPr>
              <a:t> http://www.memo.fr/article.asp?ID=THE_EDU_004</a:t>
            </a:r>
            <a:r>
              <a:rPr lang="fr-FR" altLang="fr-FR" sz="1400" dirty="0">
                <a:latin typeface="+mn-lt"/>
              </a:rPr>
              <a:t>  </a:t>
            </a:r>
          </a:p>
          <a:p>
            <a:pPr eaLnBrk="1" hangingPunct="1">
              <a:spcBef>
                <a:spcPct val="0"/>
              </a:spcBef>
              <a:defRPr/>
            </a:pPr>
            <a:r>
              <a:rPr lang="fr-FR" altLang="fr-FR" sz="1400" dirty="0">
                <a:latin typeface="+mn-lt"/>
                <a:hlinkClick r:id="rId7"/>
              </a:rPr>
              <a:t> http://www.karmayog.org/anticorruption</a:t>
            </a:r>
            <a:r>
              <a:rPr lang="fr-FR" altLang="fr-FR" sz="1400" dirty="0">
                <a:latin typeface="+mn-lt"/>
              </a:rPr>
              <a:t> un recueil d’article en anglais sur la corruption.</a:t>
            </a:r>
          </a:p>
          <a:p>
            <a:pPr eaLnBrk="1" hangingPunct="1">
              <a:spcBef>
                <a:spcPct val="0"/>
              </a:spcBef>
              <a:defRPr/>
            </a:pPr>
            <a:r>
              <a:rPr lang="fr-FR" altLang="fr-FR" sz="1400" dirty="0">
                <a:latin typeface="+mn-lt"/>
                <a:hlinkClick r:id="rId9"/>
              </a:rPr>
              <a:t> http://www.oecd.org/document/63/0,3343,fr_2649_33745_31237439_1_1_1_1,00&amp;&amp;en-USS_01DBC.html</a:t>
            </a:r>
            <a:r>
              <a:rPr lang="fr-FR" altLang="fr-FR" sz="1400" dirty="0">
                <a:latin typeface="+mn-lt"/>
              </a:rPr>
              <a:t> Critères des paradis fiscaux (OCDE).</a:t>
            </a:r>
          </a:p>
          <a:p>
            <a:pPr eaLnBrk="1" hangingPunct="1">
              <a:spcBef>
                <a:spcPct val="0"/>
              </a:spcBef>
              <a:defRPr/>
            </a:pPr>
            <a:r>
              <a:rPr lang="fr-FR" altLang="fr-FR" sz="1400" dirty="0">
                <a:latin typeface="+mn-lt"/>
                <a:hlinkClick r:id="rId10"/>
              </a:rPr>
              <a:t> http://www.fsa.ulaval.ca/personnel/vernag/eh/f/ethique/corrupt.pays.html</a:t>
            </a:r>
            <a:r>
              <a:rPr lang="fr-FR" altLang="fr-FR" sz="1400" dirty="0">
                <a:latin typeface="+mn-lt"/>
              </a:rPr>
              <a:t> </a:t>
            </a:r>
          </a:p>
          <a:p>
            <a:pPr eaLnBrk="1" hangingPunct="1">
              <a:spcBef>
                <a:spcPct val="0"/>
              </a:spcBef>
              <a:defRPr/>
            </a:pPr>
            <a:r>
              <a:rPr lang="fr-FR" altLang="fr-FR" sz="1400" dirty="0">
                <a:latin typeface="+mn-lt"/>
                <a:hlinkClick r:id="rId11"/>
              </a:rPr>
              <a:t> http://www.fsa.ulaval.ca/personnel/vernag/EH/F/ethique/corruption.html</a:t>
            </a:r>
            <a:r>
              <a:rPr lang="fr-FR" altLang="fr-FR" sz="1400" dirty="0">
                <a:latin typeface="+mn-lt"/>
              </a:rPr>
              <a:t> </a:t>
            </a:r>
          </a:p>
          <a:p>
            <a:pPr eaLnBrk="1" hangingPunct="1">
              <a:spcBef>
                <a:spcPct val="0"/>
              </a:spcBef>
              <a:defRPr/>
            </a:pPr>
            <a:r>
              <a:rPr lang="fr-FR" altLang="fr-FR" sz="1400" dirty="0">
                <a:latin typeface="+mn-lt"/>
                <a:hlinkClick r:id="rId12"/>
              </a:rPr>
              <a:t> http://www.fsa.ulaval.ca/personnel/vernag/EH/F/ethique/corrupt.principes.html</a:t>
            </a:r>
            <a:r>
              <a:rPr lang="fr-FR" altLang="fr-FR" sz="1400" dirty="0">
                <a:latin typeface="+mn-lt"/>
              </a:rPr>
              <a:t> </a:t>
            </a:r>
          </a:p>
          <a:p>
            <a:pPr eaLnBrk="1" hangingPunct="1">
              <a:spcBef>
                <a:spcPct val="0"/>
              </a:spcBef>
              <a:defRPr/>
            </a:pPr>
            <a:r>
              <a:rPr lang="fr-FR" altLang="fr-FR" sz="1400" dirty="0">
                <a:latin typeface="+mn-lt"/>
              </a:rPr>
              <a:t> </a:t>
            </a:r>
            <a:r>
              <a:rPr lang="fr-FR" altLang="fr-FR" sz="1400" dirty="0">
                <a:latin typeface="+mn-lt"/>
                <a:hlinkClick r:id="rId13"/>
              </a:rPr>
              <a:t>http://en.wikipedia.org/wiki/Corruption</a:t>
            </a:r>
            <a:r>
              <a:rPr lang="fr-FR" altLang="fr-FR" sz="1400" dirty="0">
                <a:latin typeface="+mn-lt"/>
              </a:rPr>
              <a:t> </a:t>
            </a:r>
          </a:p>
          <a:p>
            <a:pPr eaLnBrk="1" hangingPunct="1">
              <a:spcBef>
                <a:spcPct val="0"/>
              </a:spcBef>
              <a:defRPr/>
            </a:pPr>
            <a:r>
              <a:rPr lang="fr-FR" altLang="fr-FR" sz="1400" dirty="0">
                <a:latin typeface="+mn-lt"/>
              </a:rPr>
              <a:t> Lutter contre la corruption dans les pays en développement, Irène Hors, </a:t>
            </a:r>
            <a:r>
              <a:rPr lang="fr-FR" altLang="fr-FR" sz="1400" dirty="0">
                <a:latin typeface="+mn-lt"/>
                <a:hlinkClick r:id="rId14"/>
              </a:rPr>
              <a:t>http://www.observateurocde.org/news/archivestory.php/aid/195/Lutter_contre_la_corruption_dans_les_pays_en_d_E9veloppement.html</a:t>
            </a:r>
            <a:r>
              <a:rPr lang="fr-FR" altLang="fr-FR" sz="1400" dirty="0">
                <a:latin typeface="+mn-lt"/>
              </a:rPr>
              <a:t> </a:t>
            </a:r>
          </a:p>
        </p:txBody>
      </p:sp>
      <p:pic>
        <p:nvPicPr>
          <p:cNvPr id="285703" name="Image 10" descr="corruption1.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08304" y="5619751"/>
            <a:ext cx="1257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34952" y="5805489"/>
            <a:ext cx="8569325" cy="830997"/>
          </a:xfrm>
          <a:prstGeom prst="rect">
            <a:avLst/>
          </a:prstGeom>
          <a:noFill/>
        </p:spPr>
        <p:txBody>
          <a:bodyPr>
            <a:spAutoFit/>
          </a:bodyPr>
          <a:lstStyle/>
          <a:p>
            <a:pPr>
              <a:defRPr/>
            </a:pPr>
            <a:r>
              <a:rPr lang="fr-FR" sz="1200" u="sng" dirty="0"/>
              <a:t>Articles de réflexions morales </a:t>
            </a:r>
            <a:r>
              <a:rPr lang="fr-FR" sz="1200" dirty="0"/>
              <a:t>:</a:t>
            </a:r>
          </a:p>
          <a:p>
            <a:pPr>
              <a:defRPr/>
            </a:pPr>
            <a:endParaRPr lang="fr-FR" sz="1200" dirty="0"/>
          </a:p>
          <a:p>
            <a:pPr marL="171450" indent="-171450">
              <a:buFont typeface="Arial" panose="020B0604020202020204" pitchFamily="34" charset="0"/>
              <a:buChar char="•"/>
              <a:defRPr/>
            </a:pPr>
            <a:r>
              <a:rPr lang="fr-FR" sz="1200" i="1" dirty="0"/>
              <a:t>Bouddhisme et violence</a:t>
            </a:r>
            <a:r>
              <a:rPr lang="fr-FR" sz="1200" dirty="0"/>
              <a:t>, par IEB, le lundi 01/02/2010, </a:t>
            </a:r>
            <a:r>
              <a:rPr lang="fr-FR" sz="1200" dirty="0">
                <a:hlinkClick r:id="rId16"/>
              </a:rPr>
              <a:t>http://www.bouddhismes.net/node/187</a:t>
            </a:r>
            <a:endParaRPr lang="fr-FR" sz="1200" dirty="0"/>
          </a:p>
          <a:p>
            <a:pPr marL="171450" indent="-171450">
              <a:buFont typeface="Arial" panose="020B0604020202020204" pitchFamily="34" charset="0"/>
              <a:buChar char="•"/>
              <a:defRPr/>
            </a:pPr>
            <a:r>
              <a:rPr lang="fr-FR" sz="1200" i="1" dirty="0"/>
              <a:t>Est-ce ainsi que les hommes vivent ?, </a:t>
            </a:r>
            <a:r>
              <a:rPr lang="fr-FR" sz="1200" dirty="0"/>
              <a:t>Claude </a:t>
            </a:r>
            <a:r>
              <a:rPr lang="fr-FR" sz="1200" dirty="0" err="1"/>
              <a:t>Halmos</a:t>
            </a:r>
            <a:r>
              <a:rPr lang="fr-FR" sz="1200" dirty="0"/>
              <a:t>, Fayard, 2014. </a:t>
            </a:r>
          </a:p>
        </p:txBody>
      </p:sp>
      <p:pic>
        <p:nvPicPr>
          <p:cNvPr id="10" name="Picture 2" descr="D:\Users\blisan\Pictures\corruption\Livres\haute corruption.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65952" y="692152"/>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723" name="Espace réservé du numéro de diapositive 2"/>
          <p:cNvSpPr txBox="1">
            <a:spLocks/>
          </p:cNvSpPr>
          <p:nvPr/>
        </p:nvSpPr>
        <p:spPr bwMode="auto">
          <a:xfrm>
            <a:off x="1793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D06811D-ED61-4438-9BF5-2492D14B9023}" type="slidenum">
              <a:rPr lang="fr-FR" altLang="fr-FR" sz="1200">
                <a:solidFill>
                  <a:srgbClr val="898989"/>
                </a:solidFill>
              </a:rPr>
              <a:pPr algn="r" eaLnBrk="1" hangingPunct="1">
                <a:spcBef>
                  <a:spcPct val="0"/>
                </a:spcBef>
                <a:buFontTx/>
                <a:buNone/>
              </a:pPr>
              <a:t>34</a:t>
            </a:fld>
            <a:endParaRPr lang="fr-FR" altLang="fr-FR" sz="1200">
              <a:solidFill>
                <a:srgbClr val="898989"/>
              </a:solidFill>
            </a:endParaRPr>
          </a:p>
        </p:txBody>
      </p:sp>
      <p:pic>
        <p:nvPicPr>
          <p:cNvPr id="30726" name="Picture 12" descr="C:\Users\LISAN\Documents\psychologie-philo\corruption\images\Robert Mugabe\mansion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30464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C:\Users\LISAN\Documents\psychologie-philo\corruption\images\Robert Mugabe\mansi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33825"/>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 descr="C:\Users\LISAN\Documents\psychologie-philo\corruption\images\Robert Mugabe\Harare_Zimbabwe_Robert_Mugabes_Mansion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196975"/>
            <a:ext cx="3333750" cy="405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9"/>
          <p:cNvSpPr>
            <a:spLocks noChangeArrowheads="1"/>
          </p:cNvSpPr>
          <p:nvPr/>
        </p:nvSpPr>
        <p:spPr bwMode="auto">
          <a:xfrm>
            <a:off x="4284663" y="5373689"/>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latin typeface="Arial" panose="020B0604020202020204" pitchFamily="34" charset="0"/>
              </a:rPr>
              <a:t>Localisation GPS : 17°43'12.80" S, 31.09'01.47" E, </a:t>
            </a:r>
            <a:r>
              <a:rPr lang="fr-FR" altLang="fr-FR" sz="1200" dirty="0" err="1">
                <a:latin typeface="Arial" panose="020B0604020202020204" pitchFamily="34" charset="0"/>
              </a:rPr>
              <a:t>elev</a:t>
            </a:r>
            <a:r>
              <a:rPr lang="fr-FR" altLang="fr-FR" sz="1200" dirty="0">
                <a:latin typeface="Arial" panose="020B0604020202020204" pitchFamily="34" charset="0"/>
              </a:rPr>
              <a:t> 1452 m, </a:t>
            </a:r>
            <a:r>
              <a:rPr lang="fr-FR" altLang="fr-FR" sz="1200" dirty="0" err="1">
                <a:latin typeface="Arial" panose="020B0604020202020204" pitchFamily="34" charset="0"/>
              </a:rPr>
              <a:t>Lat</a:t>
            </a:r>
            <a:r>
              <a:rPr lang="fr-FR" altLang="fr-FR" sz="1200" dirty="0">
                <a:latin typeface="Arial" panose="020B0604020202020204" pitchFamily="34" charset="0"/>
              </a:rPr>
              <a:t>=-17.7203480989, </a:t>
            </a:r>
            <a:r>
              <a:rPr lang="fr-FR" altLang="fr-FR" sz="1200" dirty="0" err="1">
                <a:latin typeface="Arial" panose="020B0604020202020204" pitchFamily="34" charset="0"/>
              </a:rPr>
              <a:t>Lon</a:t>
            </a:r>
            <a:r>
              <a:rPr lang="fr-FR" altLang="fr-FR" sz="1200" dirty="0">
                <a:latin typeface="Arial" panose="020B0604020202020204" pitchFamily="34" charset="0"/>
              </a:rPr>
              <a:t>=31.1508242274 </a:t>
            </a:r>
            <a:r>
              <a:rPr lang="fr-FR" altLang="fr-FR" sz="1200" dirty="0"/>
              <a:t>↑</a:t>
            </a:r>
            <a:endParaRPr lang="fr-FR" altLang="fr-FR" sz="1200" dirty="0">
              <a:latin typeface="Arial" panose="020B0604020202020204" pitchFamily="34" charset="0"/>
            </a:endParaRPr>
          </a:p>
          <a:p>
            <a:pPr algn="r" eaLnBrk="1" hangingPunct="1">
              <a:spcBef>
                <a:spcPct val="0"/>
              </a:spcBef>
              <a:buFontTx/>
              <a:buNone/>
            </a:pPr>
            <a:r>
              <a:rPr lang="fr-FR" altLang="fr-FR" sz="1200" dirty="0">
                <a:latin typeface="Arial" panose="020B0604020202020204" pitchFamily="34" charset="0"/>
              </a:rPr>
              <a:t>La distance du 349 </a:t>
            </a:r>
            <a:r>
              <a:rPr lang="fr-FR" altLang="fr-FR" sz="1200" dirty="0" err="1">
                <a:latin typeface="Arial" panose="020B0604020202020204" pitchFamily="34" charset="0"/>
              </a:rPr>
              <a:t>Samora</a:t>
            </a:r>
            <a:r>
              <a:rPr lang="fr-FR" altLang="fr-FR" sz="1200" dirty="0">
                <a:latin typeface="Arial" panose="020B0604020202020204" pitchFamily="34" charset="0"/>
              </a:rPr>
              <a:t> Machel avenue à la maison de Mugabe est de 13 km.  La maison de Mugabe est 24 km en ligne droite de l'aéroport international de Harare.</a:t>
            </a:r>
          </a:p>
          <a:p>
            <a:pPr algn="r"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5"/>
              </a:rPr>
              <a:t>http://www.africancrisis.org/Article.php?ID=11954&amp;</a:t>
            </a:r>
            <a:r>
              <a:rPr lang="fr-FR" altLang="fr-FR" sz="1200" dirty="0">
                <a:latin typeface="Arial" panose="020B0604020202020204" pitchFamily="34" charset="0"/>
              </a:rPr>
              <a:t> </a:t>
            </a:r>
          </a:p>
        </p:txBody>
      </p:sp>
      <p:sp>
        <p:nvSpPr>
          <p:cNvPr id="10" name="ZoneTexte 3"/>
          <p:cNvSpPr txBox="1">
            <a:spLocks noChangeArrowheads="1"/>
          </p:cNvSpPr>
          <p:nvPr/>
        </p:nvSpPr>
        <p:spPr bwMode="auto">
          <a:xfrm>
            <a:off x="232377" y="578532"/>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a:t>
            </a:r>
            <a:r>
              <a:rPr lang="fr-FR" altLang="fr-FR" sz="1800" dirty="0"/>
              <a:t> (suite)</a:t>
            </a:r>
          </a:p>
        </p:txBody>
      </p:sp>
      <p:sp>
        <p:nvSpPr>
          <p:cNvPr id="11" name="Rectangle 5"/>
          <p:cNvSpPr>
            <a:spLocks noChangeArrowheads="1"/>
          </p:cNvSpPr>
          <p:nvPr/>
        </p:nvSpPr>
        <p:spPr bwMode="auto">
          <a:xfrm>
            <a:off x="250825" y="968626"/>
            <a:ext cx="16450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R. (Zimbabwe)</a:t>
            </a:r>
            <a:r>
              <a:rPr lang="fr-FR" altLang="fr-FR" sz="1600" dirty="0">
                <a:latin typeface="Arial" panose="020B0604020202020204" pitchFamily="34" charset="0"/>
              </a:rPr>
              <a:t> :</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672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CB51E50-6A95-4125-84F8-E96CA0E65C7C}" type="slidenum">
              <a:rPr lang="fr-FR" altLang="fr-FR" sz="1200" smtClean="0">
                <a:solidFill>
                  <a:srgbClr val="898989"/>
                </a:solidFill>
              </a:rPr>
              <a:pPr>
                <a:spcBef>
                  <a:spcPct val="0"/>
                </a:spcBef>
                <a:buFontTx/>
                <a:buNone/>
              </a:pPr>
              <a:t>340</a:t>
            </a:fld>
            <a:endParaRPr lang="fr-FR" altLang="fr-FR" sz="1200">
              <a:solidFill>
                <a:srgbClr val="898989"/>
              </a:solidFill>
            </a:endParaRPr>
          </a:p>
        </p:txBody>
      </p:sp>
      <p:sp>
        <p:nvSpPr>
          <p:cNvPr id="286724" name="ZoneTexte 3"/>
          <p:cNvSpPr txBox="1">
            <a:spLocks noChangeArrowheads="1"/>
          </p:cNvSpPr>
          <p:nvPr/>
        </p:nvSpPr>
        <p:spPr bwMode="auto">
          <a:xfrm>
            <a:off x="395288" y="692150"/>
            <a:ext cx="3999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 et fin)</a:t>
            </a:r>
            <a:endParaRPr lang="fr-FR" altLang="fr-FR" sz="1800" b="1"/>
          </a:p>
        </p:txBody>
      </p:sp>
      <p:sp>
        <p:nvSpPr>
          <p:cNvPr id="286725" name="Rectangle 8"/>
          <p:cNvSpPr>
            <a:spLocks noChangeArrowheads="1"/>
          </p:cNvSpPr>
          <p:nvPr/>
        </p:nvSpPr>
        <p:spPr bwMode="auto">
          <a:xfrm>
            <a:off x="250825" y="1268414"/>
            <a:ext cx="1995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a:latin typeface="Arial" panose="020B0604020202020204" pitchFamily="34" charset="0"/>
              </a:rPr>
              <a:t>Internet</a:t>
            </a:r>
            <a:r>
              <a:rPr lang="fr-FR" altLang="fr-FR" sz="1600">
                <a:latin typeface="Arial" panose="020B0604020202020204" pitchFamily="34" charset="0"/>
              </a:rPr>
              <a:t> :</a:t>
            </a:r>
          </a:p>
        </p:txBody>
      </p:sp>
      <p:sp>
        <p:nvSpPr>
          <p:cNvPr id="286726" name="Text Box 5"/>
          <p:cNvSpPr txBox="1">
            <a:spLocks noChangeArrowheads="1"/>
          </p:cNvSpPr>
          <p:nvPr/>
        </p:nvSpPr>
        <p:spPr bwMode="auto">
          <a:xfrm>
            <a:off x="250825" y="1844675"/>
            <a:ext cx="8497888"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fr-FR" altLang="fr-FR" sz="1400" dirty="0">
                <a:latin typeface="+mn-lt"/>
                <a:hlinkClick r:id="rId2"/>
              </a:rPr>
              <a:t> http://www.diploweb.com/UE-27-La-corruption-reste-un-defi.html</a:t>
            </a:r>
            <a:r>
              <a:rPr lang="fr-FR" altLang="fr-FR" sz="1400" dirty="0">
                <a:latin typeface="+mn-lt"/>
              </a:rPr>
              <a:t> </a:t>
            </a:r>
          </a:p>
          <a:p>
            <a:pPr eaLnBrk="1" hangingPunct="1">
              <a:spcBef>
                <a:spcPct val="0"/>
              </a:spcBef>
            </a:pPr>
            <a:r>
              <a:rPr lang="fr-FR" altLang="fr-FR" sz="1400" dirty="0">
                <a:latin typeface="+mn-lt"/>
                <a:hlinkClick r:id="rId3"/>
              </a:rPr>
              <a:t> http://wapedia.mobi/fr/Corruption</a:t>
            </a:r>
            <a:r>
              <a:rPr lang="fr-FR" altLang="fr-FR" sz="1400" dirty="0">
                <a:latin typeface="+mn-lt"/>
              </a:rPr>
              <a:t> </a:t>
            </a:r>
          </a:p>
          <a:p>
            <a:pPr eaLnBrk="1" hangingPunct="1">
              <a:spcBef>
                <a:spcPct val="0"/>
              </a:spcBef>
            </a:pPr>
            <a:r>
              <a:rPr lang="fr-FR" altLang="fr-FR" sz="1400" dirty="0">
                <a:latin typeface="+mn-lt"/>
                <a:hlinkClick r:id="rId4"/>
              </a:rPr>
              <a:t> http://www.coe.int/t/dghl/cooperation/economiccrime/corruption/default_en.asp</a:t>
            </a:r>
            <a:r>
              <a:rPr lang="fr-FR" altLang="fr-FR" sz="1400" dirty="0">
                <a:latin typeface="+mn-lt"/>
              </a:rPr>
              <a:t> </a:t>
            </a:r>
          </a:p>
          <a:p>
            <a:pPr eaLnBrk="1" hangingPunct="1">
              <a:spcBef>
                <a:spcPct val="0"/>
              </a:spcBef>
            </a:pPr>
            <a:r>
              <a:rPr lang="fr-FR" altLang="fr-FR" sz="1400" dirty="0">
                <a:latin typeface="+mn-lt"/>
                <a:hlinkClick r:id="rId5"/>
              </a:rPr>
              <a:t> http://anticor.org</a:t>
            </a:r>
            <a:r>
              <a:rPr lang="fr-FR" altLang="fr-FR" sz="1400" dirty="0">
                <a:latin typeface="+mn-lt"/>
              </a:rPr>
              <a:t> </a:t>
            </a:r>
          </a:p>
          <a:p>
            <a:pPr eaLnBrk="1" hangingPunct="1">
              <a:spcBef>
                <a:spcPct val="0"/>
              </a:spcBef>
            </a:pPr>
            <a:r>
              <a:rPr lang="fr-FR" altLang="fr-FR" sz="1400" dirty="0">
                <a:latin typeface="+mn-lt"/>
              </a:rPr>
              <a:t> </a:t>
            </a:r>
            <a:r>
              <a:rPr lang="fr-FR" altLang="fr-FR" sz="1400" i="1" dirty="0">
                <a:latin typeface="+mn-lt"/>
              </a:rPr>
              <a:t>Recommandation sur les propositions de clauses anti-corruption à intégrer dans les contrats relatifs aux marchés financés par l'aide : Rapport sur les mesures prises par les membres du Comité d'Aide au </a:t>
            </a:r>
            <a:r>
              <a:rPr lang="fr-FR" altLang="fr-FR" sz="1400" dirty="0">
                <a:latin typeface="+mn-lt"/>
              </a:rPr>
              <a:t>développement, OCDE (mai 1997). Source : </a:t>
            </a:r>
            <a:r>
              <a:rPr lang="fr-FR" altLang="fr-FR" sz="1400" dirty="0">
                <a:latin typeface="+mn-lt"/>
                <a:hlinkClick r:id="rId6"/>
              </a:rPr>
              <a:t>http://www.oecd.org/document/39/0,3746,fr_2649_34855_2394535_1_1_1_1,00.html</a:t>
            </a:r>
            <a:r>
              <a:rPr lang="fr-FR" altLang="fr-FR" sz="1400" dirty="0">
                <a:latin typeface="+mn-lt"/>
              </a:rPr>
              <a:t> </a:t>
            </a:r>
          </a:p>
          <a:p>
            <a:pPr eaLnBrk="1" hangingPunct="1">
              <a:spcBef>
                <a:spcPct val="0"/>
              </a:spcBef>
            </a:pPr>
            <a:r>
              <a:rPr lang="fr-FR" altLang="fr-FR" sz="1400" dirty="0">
                <a:latin typeface="+mn-lt"/>
              </a:rPr>
              <a:t> </a:t>
            </a:r>
            <a:r>
              <a:rPr lang="fr-FR" altLang="fr-FR" sz="1400" dirty="0">
                <a:latin typeface="+mn-lt"/>
                <a:hlinkClick r:id="rId7"/>
              </a:rPr>
              <a:t>http://niarunblog.unblog.fr/fortunes-mal-acquises-et-secret-bancaire/lutte-contre-la-corruption</a:t>
            </a:r>
            <a:r>
              <a:rPr lang="fr-FR" altLang="fr-FR" sz="1400" dirty="0">
                <a:latin typeface="+mn-lt"/>
              </a:rPr>
              <a:t> </a:t>
            </a:r>
          </a:p>
          <a:p>
            <a:pPr eaLnBrk="1" hangingPunct="1">
              <a:spcBef>
                <a:spcPct val="0"/>
              </a:spcBef>
            </a:pPr>
            <a:r>
              <a:rPr lang="fr-FR" altLang="fr-FR" sz="1400" dirty="0">
                <a:latin typeface="+mn-lt"/>
              </a:rPr>
              <a:t> </a:t>
            </a:r>
            <a:r>
              <a:rPr lang="fr-FR" altLang="fr-FR" sz="1400" i="1" dirty="0">
                <a:latin typeface="+mn-lt"/>
              </a:rPr>
              <a:t>Les paradis fiscaux, pierre angulaire du système, </a:t>
            </a:r>
            <a:r>
              <a:rPr lang="fr-FR" altLang="fr-FR" sz="1400" dirty="0">
                <a:latin typeface="+mn-lt"/>
                <a:hlinkClick r:id="rId8"/>
              </a:rPr>
              <a:t>http://fortune.fdesouche.com/11974-les-paradis-fiscaux-pierre-angulaire-du-systeme</a:t>
            </a:r>
            <a:r>
              <a:rPr lang="fr-FR" altLang="fr-FR" sz="1400" dirty="0">
                <a:latin typeface="+mn-lt"/>
              </a:rPr>
              <a:t> (un article intéressant pour les chiffres qu’il fournit).</a:t>
            </a:r>
          </a:p>
          <a:p>
            <a:pPr eaLnBrk="1" hangingPunct="1">
              <a:spcBef>
                <a:spcPct val="0"/>
              </a:spcBef>
            </a:pPr>
            <a:r>
              <a:rPr lang="fr-FR" altLang="fr-FR" sz="1400" dirty="0">
                <a:latin typeface="+mn-lt"/>
              </a:rPr>
              <a:t> - </a:t>
            </a:r>
            <a:r>
              <a:rPr lang="fr-FR" altLang="fr-FR" sz="1400" i="1" dirty="0">
                <a:latin typeface="+mn-lt"/>
              </a:rPr>
              <a:t>Les paradis fiscaux - Lecture croisée du rapport d'ATTAC et du Rapport Parlementaire de Vincent </a:t>
            </a:r>
            <a:r>
              <a:rPr lang="fr-FR" altLang="fr-FR" sz="1400" i="1" dirty="0" err="1">
                <a:latin typeface="+mn-lt"/>
              </a:rPr>
              <a:t>Peillon</a:t>
            </a:r>
            <a:r>
              <a:rPr lang="fr-FR" altLang="fr-FR" sz="1400" i="1" dirty="0">
                <a:latin typeface="+mn-lt"/>
              </a:rPr>
              <a:t> et Arnaud de Montebourg</a:t>
            </a:r>
            <a:r>
              <a:rPr lang="fr-FR" altLang="fr-FR" sz="1400" dirty="0">
                <a:latin typeface="+mn-lt"/>
              </a:rPr>
              <a:t>, Aude Rousselot et Samuel, Sciences Po, 13/06/2002, </a:t>
            </a:r>
            <a:r>
              <a:rPr lang="fr-FR" altLang="fr-FR" sz="1400" dirty="0">
                <a:latin typeface="+mn-lt"/>
                <a:hlinkClick r:id="rId9"/>
              </a:rPr>
              <a:t>http://www.memoireonline.com/12/05/14/paradis-fiscaux.html</a:t>
            </a:r>
            <a:r>
              <a:rPr lang="fr-FR" altLang="fr-FR" sz="1400" dirty="0">
                <a:latin typeface="+mn-lt"/>
              </a:rPr>
              <a:t> </a:t>
            </a:r>
          </a:p>
          <a:p>
            <a:pPr eaLnBrk="1" hangingPunct="1">
              <a:spcBef>
                <a:spcPct val="0"/>
              </a:spcBef>
            </a:pPr>
            <a:r>
              <a:rPr lang="fr-FR" altLang="fr-FR" sz="1400" dirty="0">
                <a:latin typeface="+mn-lt"/>
              </a:rPr>
              <a:t> </a:t>
            </a:r>
            <a:r>
              <a:rPr lang="fr-FR" altLang="fr-FR" sz="1400" i="1" dirty="0">
                <a:latin typeface="+mn-lt"/>
              </a:rPr>
              <a:t>La gouvernance mondiale de la lutte contre la corruption</a:t>
            </a:r>
            <a:r>
              <a:rPr lang="fr-FR" altLang="fr-FR" sz="1400" dirty="0">
                <a:latin typeface="+mn-lt"/>
              </a:rPr>
              <a:t>, César Garzon, </a:t>
            </a:r>
            <a:r>
              <a:rPr lang="fr-FR" altLang="fr-FR" sz="1400" dirty="0" err="1">
                <a:latin typeface="+mn-lt"/>
              </a:rPr>
              <a:t>Taïeb</a:t>
            </a:r>
            <a:r>
              <a:rPr lang="fr-FR" altLang="fr-FR" sz="1400" dirty="0">
                <a:latin typeface="+mn-lt"/>
              </a:rPr>
              <a:t> </a:t>
            </a:r>
            <a:r>
              <a:rPr lang="fr-FR" altLang="fr-FR" sz="1400" dirty="0" err="1">
                <a:latin typeface="+mn-lt"/>
              </a:rPr>
              <a:t>Hafsi</a:t>
            </a:r>
            <a:r>
              <a:rPr lang="fr-FR" altLang="fr-FR" sz="1400" dirty="0">
                <a:latin typeface="+mn-lt"/>
              </a:rPr>
              <a:t>, </a:t>
            </a:r>
            <a:r>
              <a:rPr lang="fr-FR" altLang="fr-FR" sz="1400" dirty="0">
                <a:latin typeface="+mn-lt"/>
                <a:hlinkClick r:id="rId10"/>
              </a:rPr>
              <a:t>http://www.cairn.info/resume.php?ID_ARTICLE=RIGES_321_0091</a:t>
            </a:r>
            <a:r>
              <a:rPr lang="fr-FR" altLang="fr-FR" sz="1400" dirty="0">
                <a:latin typeface="+mn-lt"/>
              </a:rPr>
              <a:t>  (article payant 5 €). </a:t>
            </a:r>
          </a:p>
          <a:p>
            <a:pPr eaLnBrk="1" hangingPunct="1">
              <a:spcBef>
                <a:spcPct val="0"/>
              </a:spcBef>
            </a:pPr>
            <a:r>
              <a:rPr lang="fr-FR" altLang="fr-FR" sz="1400" dirty="0">
                <a:latin typeface="+mn-lt"/>
              </a:rPr>
              <a:t> </a:t>
            </a:r>
            <a:r>
              <a:rPr lang="en-US" altLang="fr-FR" sz="1400" dirty="0">
                <a:latin typeface="+mn-lt"/>
                <a:hlinkClick r:id="rId11" tooltip="Lien permanent vers 10 politiciens Who Stole Fortunes"/>
              </a:rPr>
              <a:t>10 </a:t>
            </a:r>
            <a:r>
              <a:rPr lang="en-US" altLang="fr-FR" sz="1400" dirty="0" err="1">
                <a:latin typeface="+mn-lt"/>
                <a:hlinkClick r:id="rId11" tooltip="Lien permanent vers 10 politiciens Who Stole Fortunes"/>
              </a:rPr>
              <a:t>politiciens</a:t>
            </a:r>
            <a:r>
              <a:rPr lang="en-US" altLang="fr-FR" sz="1400" dirty="0">
                <a:latin typeface="+mn-lt"/>
                <a:hlinkClick r:id="rId11" tooltip="Lien permanent vers 10 politiciens Who Stole Fortunes"/>
              </a:rPr>
              <a:t> Who Stole Fortunes</a:t>
            </a:r>
            <a:r>
              <a:rPr lang="en-US" altLang="fr-FR" sz="1400" b="1" dirty="0">
                <a:latin typeface="+mn-lt"/>
              </a:rPr>
              <a:t>, </a:t>
            </a:r>
            <a:r>
              <a:rPr lang="en-US" altLang="fr-FR" sz="1400" dirty="0">
                <a:latin typeface="+mn-lt"/>
                <a:hlinkClick r:id="rId11"/>
              </a:rPr>
              <a:t>http://www.businesspundit.com/10-politicians-who-stole-fortunes/</a:t>
            </a:r>
            <a:r>
              <a:rPr lang="en-US" altLang="fr-FR" sz="1400" dirty="0">
                <a:latin typeface="+mn-lt"/>
              </a:rPr>
              <a:t> </a:t>
            </a:r>
          </a:p>
          <a:p>
            <a:pPr eaLnBrk="1" hangingPunct="1">
              <a:spcBef>
                <a:spcPct val="0"/>
              </a:spcBef>
            </a:pPr>
            <a:r>
              <a:rPr lang="fr-FR" altLang="fr-FR" sz="1400" dirty="0">
                <a:latin typeface="+mn-lt"/>
              </a:rPr>
              <a:t> </a:t>
            </a:r>
            <a:r>
              <a:rPr lang="fr-FR" altLang="fr-FR" sz="1400" i="1" dirty="0">
                <a:latin typeface="+mn-lt"/>
              </a:rPr>
              <a:t>Journée mondiale contre la corruption : la France est-elle si mauvaise élève que cela ? </a:t>
            </a:r>
            <a:r>
              <a:rPr lang="fr-FR" altLang="fr-FR" sz="1400" dirty="0">
                <a:latin typeface="+mn-lt"/>
              </a:rPr>
              <a:t>– </a:t>
            </a:r>
            <a:r>
              <a:rPr lang="fr-FR" altLang="fr-FR" sz="1400" dirty="0" err="1">
                <a:latin typeface="+mn-lt"/>
              </a:rPr>
              <a:t>metronews</a:t>
            </a:r>
            <a:r>
              <a:rPr lang="fr-FR" altLang="fr-FR" sz="1400" dirty="0">
                <a:latin typeface="+mn-lt"/>
              </a:rPr>
              <a:t>, </a:t>
            </a:r>
            <a:r>
              <a:rPr lang="fr-FR" altLang="fr-FR" sz="1400" dirty="0">
                <a:latin typeface="+mn-lt"/>
                <a:hlinkClick r:id="rId12"/>
              </a:rPr>
              <a:t>http://www.metronews.fr/info/journee-mondiale-contre-la-corruption-la-france-est-elle-si-mauvaise-eleve-que-cela/mnlh!ym12AnZHg55E/</a:t>
            </a:r>
            <a:r>
              <a:rPr lang="fr-FR" altLang="fr-FR" sz="1400" dirty="0">
                <a:latin typeface="+mn-lt"/>
              </a:rPr>
              <a:t> </a:t>
            </a:r>
          </a:p>
          <a:p>
            <a:pPr eaLnBrk="1" hangingPunct="1">
              <a:spcBef>
                <a:spcPct val="0"/>
              </a:spcBef>
            </a:pPr>
            <a:r>
              <a:rPr lang="fr-FR" altLang="fr-FR" sz="1400" dirty="0">
                <a:latin typeface="+mn-lt"/>
                <a:hlinkClick r:id="rId13"/>
              </a:rPr>
              <a:t> http://bigbrowser.blog.lemonde.fr/2014/12/09/six-outils-pour-pousser-les-francais-a-agir-contre-la-corruption/</a:t>
            </a:r>
            <a:endParaRPr lang="fr-FR" altLang="fr-FR" sz="1400" dirty="0">
              <a:latin typeface="+mn-lt"/>
            </a:endParaRPr>
          </a:p>
          <a:p>
            <a:pPr eaLnBrk="1" hangingPunct="1">
              <a:spcBef>
                <a:spcPct val="0"/>
              </a:spcBef>
            </a:pPr>
            <a:r>
              <a:rPr lang="fr-FR" altLang="fr-FR" sz="1400" dirty="0">
                <a:latin typeface="+mn-lt"/>
              </a:rPr>
              <a:t> </a:t>
            </a:r>
            <a:r>
              <a:rPr lang="fr-FR" altLang="fr-FR" sz="1400" i="1" dirty="0">
                <a:latin typeface="+mn-lt"/>
              </a:rPr>
              <a:t>Corruption et développement</a:t>
            </a:r>
            <a:r>
              <a:rPr lang="fr-FR" altLang="fr-FR" sz="1400" dirty="0">
                <a:latin typeface="+mn-lt"/>
              </a:rPr>
              <a:t>, Cheryl W. Gray et Daniel Kaufmann, </a:t>
            </a:r>
            <a:r>
              <a:rPr lang="fr-FR" altLang="fr-FR" sz="1400" dirty="0">
                <a:latin typeface="+mn-lt"/>
                <a:hlinkClick r:id="rId14"/>
              </a:rPr>
              <a:t>http://siteresources.worldbank.org/INTWBIGOVANTCOR/Resources/gray_french.pdf</a:t>
            </a:r>
            <a:r>
              <a:rPr lang="fr-FR" altLang="fr-FR" sz="1400" dirty="0">
                <a:latin typeface="+mn-lt"/>
              </a:rPr>
              <a:t>  </a:t>
            </a:r>
          </a:p>
          <a:p>
            <a:pPr eaLnBrk="1" hangingPunct="1">
              <a:spcBef>
                <a:spcPct val="0"/>
              </a:spcBef>
              <a:buFontTx/>
              <a:buNone/>
            </a:pPr>
            <a:endParaRPr lang="fr-FR" altLang="fr-FR" sz="1400" dirty="0">
              <a:latin typeface="Arial" panose="020B0604020202020204" pitchFamily="34" charset="0"/>
            </a:endParaRPr>
          </a:p>
        </p:txBody>
      </p:sp>
      <p:pic>
        <p:nvPicPr>
          <p:cNvPr id="286727" name="Image 5" descr="blanchiment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88125" y="549275"/>
            <a:ext cx="17272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672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CB51E50-6A95-4125-84F8-E96CA0E65C7C}" type="slidenum">
              <a:rPr lang="fr-FR" altLang="fr-FR" sz="1200" smtClean="0">
                <a:solidFill>
                  <a:srgbClr val="898989"/>
                </a:solidFill>
              </a:rPr>
              <a:pPr>
                <a:spcBef>
                  <a:spcPct val="0"/>
                </a:spcBef>
                <a:buFontTx/>
                <a:buNone/>
              </a:pPr>
              <a:t>341</a:t>
            </a:fld>
            <a:endParaRPr lang="fr-FR" altLang="fr-FR" sz="1200">
              <a:solidFill>
                <a:srgbClr val="898989"/>
              </a:solidFill>
            </a:endParaRPr>
          </a:p>
        </p:txBody>
      </p:sp>
      <p:sp>
        <p:nvSpPr>
          <p:cNvPr id="286724" name="ZoneTexte 3"/>
          <p:cNvSpPr txBox="1">
            <a:spLocks noChangeArrowheads="1"/>
          </p:cNvSpPr>
          <p:nvPr/>
        </p:nvSpPr>
        <p:spPr bwMode="auto">
          <a:xfrm>
            <a:off x="395288" y="692150"/>
            <a:ext cx="3999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A10. </a:t>
            </a:r>
            <a:r>
              <a:rPr lang="fr-FR" altLang="fr-FR" sz="1800" b="1"/>
              <a:t>Annexe : Bibliographie</a:t>
            </a:r>
            <a:r>
              <a:rPr lang="fr-FR" altLang="fr-FR" sz="1800"/>
              <a:t> (suite et fin)</a:t>
            </a:r>
            <a:endParaRPr lang="fr-FR" altLang="fr-FR" sz="1800" b="1"/>
          </a:p>
        </p:txBody>
      </p:sp>
      <p:sp>
        <p:nvSpPr>
          <p:cNvPr id="286725" name="Rectangle 8"/>
          <p:cNvSpPr>
            <a:spLocks noChangeArrowheads="1"/>
          </p:cNvSpPr>
          <p:nvPr/>
        </p:nvSpPr>
        <p:spPr bwMode="auto">
          <a:xfrm>
            <a:off x="250826" y="1268414"/>
            <a:ext cx="30970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u="sng" dirty="0">
                <a:latin typeface="Arial" panose="020B0604020202020204" pitchFamily="34" charset="0"/>
              </a:rPr>
              <a:t>Vidéos trouvées sur Internet</a:t>
            </a:r>
            <a:r>
              <a:rPr lang="fr-FR" altLang="fr-FR" sz="1600" dirty="0">
                <a:latin typeface="Arial" panose="020B0604020202020204" pitchFamily="34" charset="0"/>
              </a:rPr>
              <a:t> :</a:t>
            </a:r>
          </a:p>
        </p:txBody>
      </p:sp>
      <p:sp>
        <p:nvSpPr>
          <p:cNvPr id="286726" name="Text Box 5"/>
          <p:cNvSpPr txBox="1">
            <a:spLocks noChangeArrowheads="1"/>
          </p:cNvSpPr>
          <p:nvPr/>
        </p:nvSpPr>
        <p:spPr bwMode="auto">
          <a:xfrm>
            <a:off x="145256" y="1813343"/>
            <a:ext cx="849788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pPr>
            <a:r>
              <a:rPr lang="fr-FR" altLang="fr-FR" sz="1400" dirty="0">
                <a:latin typeface="+mn-lt"/>
              </a:rPr>
              <a:t>La France est au 22e rang mondial en matière de corruption - 10-10-2014, </a:t>
            </a:r>
            <a:r>
              <a:rPr lang="fr-FR" altLang="fr-FR" sz="1400" dirty="0">
                <a:latin typeface="+mn-lt"/>
                <a:hlinkClick r:id="rId2"/>
              </a:rPr>
              <a:t>https://www.youtube.com/watch?v=8RdEcqWgipA</a:t>
            </a:r>
            <a:r>
              <a:rPr lang="fr-FR" altLang="fr-FR" sz="1400" dirty="0">
                <a:latin typeface="+mn-lt"/>
              </a:rPr>
              <a:t> </a:t>
            </a:r>
          </a:p>
          <a:p>
            <a:pPr marL="285750" indent="-285750" eaLnBrk="1" hangingPunct="1">
              <a:spcBef>
                <a:spcPct val="0"/>
              </a:spcBef>
            </a:pPr>
            <a:r>
              <a:rPr lang="fr-FR" altLang="fr-FR" sz="1400" dirty="0">
                <a:latin typeface="+mn-lt"/>
              </a:rPr>
              <a:t>Arrangement et Corruption à La </a:t>
            </a:r>
            <a:r>
              <a:rPr lang="fr-FR" altLang="fr-FR" sz="1400" dirty="0" err="1">
                <a:latin typeface="+mn-lt"/>
              </a:rPr>
              <a:t>Francaise</a:t>
            </a:r>
            <a:r>
              <a:rPr lang="fr-FR" altLang="fr-FR" sz="1400" dirty="0">
                <a:latin typeface="+mn-lt"/>
              </a:rPr>
              <a:t> (1/2), </a:t>
            </a:r>
            <a:r>
              <a:rPr lang="fr-FR" altLang="fr-FR" sz="1400" dirty="0">
                <a:latin typeface="+mn-lt"/>
                <a:hlinkClick r:id="rId3"/>
              </a:rPr>
              <a:t>http://www.dailymotion.com/video/x2aoln4_arrangement-et-corruption-a-la-francaise-1-2_people</a:t>
            </a:r>
            <a:r>
              <a:rPr lang="fr-FR" altLang="fr-FR" sz="1400" dirty="0">
                <a:latin typeface="+mn-lt"/>
              </a:rPr>
              <a:t> </a:t>
            </a:r>
          </a:p>
          <a:p>
            <a:pPr marL="285750" indent="-285750" eaLnBrk="1" hangingPunct="1">
              <a:spcBef>
                <a:spcPct val="0"/>
              </a:spcBef>
            </a:pPr>
            <a:r>
              <a:rPr lang="fr-FR" altLang="fr-FR" sz="1400" dirty="0">
                <a:latin typeface="+mn-lt"/>
              </a:rPr>
              <a:t>Arrangement et Corruption à La </a:t>
            </a:r>
            <a:r>
              <a:rPr lang="fr-FR" altLang="fr-FR" sz="1400" dirty="0" err="1">
                <a:latin typeface="+mn-lt"/>
              </a:rPr>
              <a:t>Francaise</a:t>
            </a:r>
            <a:r>
              <a:rPr lang="fr-FR" altLang="fr-FR" sz="1400" dirty="0">
                <a:latin typeface="+mn-lt"/>
              </a:rPr>
              <a:t> (2/2), </a:t>
            </a:r>
            <a:r>
              <a:rPr lang="fr-FR" altLang="fr-FR" sz="1400" dirty="0">
                <a:latin typeface="+mn-lt"/>
                <a:hlinkClick r:id="rId4"/>
              </a:rPr>
              <a:t>http://www.dailymotion.com/video/x2aoln4_arrangement-et-corruption-a-la-francaise-2-2_people</a:t>
            </a:r>
            <a:r>
              <a:rPr lang="fr-FR" altLang="fr-FR" sz="1400" dirty="0">
                <a:latin typeface="+mn-lt"/>
              </a:rPr>
              <a:t> </a:t>
            </a:r>
          </a:p>
          <a:p>
            <a:pPr marL="285750" indent="-285750" eaLnBrk="1" hangingPunct="1">
              <a:spcBef>
                <a:spcPct val="0"/>
              </a:spcBef>
            </a:pPr>
            <a:r>
              <a:rPr lang="fr-FR" altLang="fr-FR" sz="1400" dirty="0">
                <a:latin typeface="+mn-lt"/>
              </a:rPr>
              <a:t>Arrangement et Corruption à La </a:t>
            </a:r>
            <a:r>
              <a:rPr lang="fr-FR" altLang="fr-FR" sz="1400" dirty="0" err="1">
                <a:latin typeface="+mn-lt"/>
              </a:rPr>
              <a:t>Francaise</a:t>
            </a:r>
            <a:r>
              <a:rPr lang="fr-FR" altLang="fr-FR" sz="1400" dirty="0">
                <a:latin typeface="+mn-lt"/>
              </a:rPr>
              <a:t> (3/5), </a:t>
            </a:r>
            <a:r>
              <a:rPr lang="fr-FR" altLang="fr-FR" sz="1400" dirty="0">
                <a:latin typeface="+mn-lt"/>
                <a:hlinkClick r:id="rId5"/>
              </a:rPr>
              <a:t>http://www.dailymotion.com/video/x2aozz4_arrangement-et-corruption-a-la-francaise-3-5_people</a:t>
            </a:r>
            <a:r>
              <a:rPr lang="fr-FR" altLang="fr-FR" sz="1400" dirty="0">
                <a:latin typeface="+mn-lt"/>
              </a:rPr>
              <a:t> </a:t>
            </a:r>
          </a:p>
          <a:p>
            <a:pPr marL="285750" indent="-285750" eaLnBrk="1" hangingPunct="1">
              <a:spcBef>
                <a:spcPct val="0"/>
              </a:spcBef>
            </a:pPr>
            <a:r>
              <a:rPr lang="fr-FR" altLang="fr-FR" sz="1400" dirty="0">
                <a:latin typeface="+mn-lt"/>
              </a:rPr>
              <a:t>Arrangement et Corruption à La </a:t>
            </a:r>
            <a:r>
              <a:rPr lang="fr-FR" altLang="fr-FR" sz="1400" dirty="0" err="1">
                <a:latin typeface="+mn-lt"/>
              </a:rPr>
              <a:t>Francaise</a:t>
            </a:r>
            <a:r>
              <a:rPr lang="fr-FR" altLang="fr-FR" sz="1400" dirty="0">
                <a:latin typeface="+mn-lt"/>
              </a:rPr>
              <a:t> (4/5), </a:t>
            </a:r>
            <a:r>
              <a:rPr lang="fr-FR" altLang="fr-FR" sz="1400" dirty="0">
                <a:latin typeface="+mn-lt"/>
                <a:hlinkClick r:id="rId6"/>
              </a:rPr>
              <a:t>http://www.dailymotion.com/video/x2aozz4_arrangement-et-corruption-a-la-francaise-4-5_people</a:t>
            </a:r>
            <a:r>
              <a:rPr lang="fr-FR" altLang="fr-FR" sz="1400" dirty="0">
                <a:latin typeface="+mn-lt"/>
              </a:rPr>
              <a:t> </a:t>
            </a:r>
          </a:p>
          <a:p>
            <a:pPr marL="285750" indent="-285750" eaLnBrk="1" hangingPunct="1">
              <a:spcBef>
                <a:spcPct val="0"/>
              </a:spcBef>
            </a:pPr>
            <a:r>
              <a:rPr lang="fr-FR" altLang="fr-FR" sz="1400" dirty="0">
                <a:latin typeface="+mn-lt"/>
              </a:rPr>
              <a:t>Arrangement et Corruption à La </a:t>
            </a:r>
            <a:r>
              <a:rPr lang="fr-FR" altLang="fr-FR" sz="1400" dirty="0" err="1">
                <a:latin typeface="+mn-lt"/>
              </a:rPr>
              <a:t>Francaise</a:t>
            </a:r>
            <a:r>
              <a:rPr lang="fr-FR" altLang="fr-FR" sz="1400" dirty="0">
                <a:latin typeface="+mn-lt"/>
              </a:rPr>
              <a:t> (5/5), </a:t>
            </a:r>
            <a:r>
              <a:rPr lang="fr-FR" altLang="fr-FR" sz="1400" dirty="0">
                <a:latin typeface="+mn-lt"/>
                <a:hlinkClick r:id="rId7"/>
              </a:rPr>
              <a:t>http://www.dailymotion.com/video/x2ap0a6_arrangement-et-corruption-a-la-francaise-5-5_people</a:t>
            </a:r>
            <a:r>
              <a:rPr lang="fr-FR" altLang="fr-FR" sz="1400" dirty="0">
                <a:latin typeface="+mn-lt"/>
              </a:rPr>
              <a:t> </a:t>
            </a:r>
          </a:p>
          <a:p>
            <a:pPr marL="285750" indent="-285750" eaLnBrk="1" hangingPunct="1">
              <a:spcBef>
                <a:spcPct val="0"/>
              </a:spcBef>
            </a:pPr>
            <a:r>
              <a:rPr lang="fr-FR" altLang="fr-FR" sz="1400" dirty="0">
                <a:latin typeface="+mn-lt"/>
              </a:rPr>
              <a:t>C'est dans l'air, Arrangements et corruption à la Française (partie des questions et réponses), 20/11/2014, </a:t>
            </a:r>
            <a:r>
              <a:rPr lang="fr-FR" altLang="fr-FR" sz="1400" dirty="0">
                <a:latin typeface="+mn-lt"/>
                <a:hlinkClick r:id="rId8"/>
              </a:rPr>
              <a:t>http://www.france5.fr/emissions/c-dans-l-air/videos/NI_31459?onglet=tous&amp;page=2</a:t>
            </a:r>
            <a:r>
              <a:rPr lang="fr-FR" altLang="fr-FR" sz="1400" dirty="0">
                <a:latin typeface="+mn-lt"/>
              </a:rPr>
              <a:t> </a:t>
            </a:r>
          </a:p>
        </p:txBody>
      </p:sp>
    </p:spTree>
    <p:extLst>
      <p:ext uri="{BB962C8B-B14F-4D97-AF65-F5344CB8AC3E}">
        <p14:creationId xmlns:p14="http://schemas.microsoft.com/office/powerpoint/2010/main" val="367745914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7747"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9F45EE-40E1-4015-93C2-F359C479A208}" type="slidenum">
              <a:rPr lang="fr-FR" altLang="fr-FR" sz="1200" smtClean="0">
                <a:solidFill>
                  <a:srgbClr val="898989"/>
                </a:solidFill>
              </a:rPr>
              <a:pPr>
                <a:spcBef>
                  <a:spcPct val="0"/>
                </a:spcBef>
                <a:buFontTx/>
                <a:buNone/>
              </a:pPr>
              <a:t>342</a:t>
            </a:fld>
            <a:endParaRPr lang="fr-FR" altLang="fr-FR" sz="1200">
              <a:solidFill>
                <a:srgbClr val="898989"/>
              </a:solidFill>
            </a:endParaRPr>
          </a:p>
        </p:txBody>
      </p:sp>
      <p:sp>
        <p:nvSpPr>
          <p:cNvPr id="287748" name="Rectangle 6"/>
          <p:cNvSpPr>
            <a:spLocks noChangeArrowheads="1"/>
          </p:cNvSpPr>
          <p:nvPr/>
        </p:nvSpPr>
        <p:spPr bwMode="auto">
          <a:xfrm>
            <a:off x="250825" y="836614"/>
            <a:ext cx="4897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A11. </a:t>
            </a:r>
            <a:r>
              <a:rPr lang="fr-FR" altLang="fr-FR" sz="1600" b="1" u="sng">
                <a:latin typeface="Arial" panose="020B0604020202020204" pitchFamily="34" charset="0"/>
              </a:rPr>
              <a:t>Annexe : ONG luttant contre la corruption</a:t>
            </a:r>
            <a:r>
              <a:rPr lang="fr-FR" altLang="fr-FR" sz="1600">
                <a:latin typeface="Arial" panose="020B0604020202020204" pitchFamily="34" charset="0"/>
              </a:rPr>
              <a:t> :</a:t>
            </a:r>
          </a:p>
        </p:txBody>
      </p:sp>
      <p:sp>
        <p:nvSpPr>
          <p:cNvPr id="287749" name="Text Box 5"/>
          <p:cNvSpPr txBox="1">
            <a:spLocks noChangeArrowheads="1"/>
          </p:cNvSpPr>
          <p:nvPr/>
        </p:nvSpPr>
        <p:spPr bwMode="auto">
          <a:xfrm>
            <a:off x="250827" y="1341439"/>
            <a:ext cx="85693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600" b="1" i="1" dirty="0">
                <a:latin typeface="Arial" panose="020B0604020202020204" pitchFamily="34" charset="0"/>
              </a:rPr>
              <a:t>TRANSPARENCY INTERNATIONAL </a:t>
            </a:r>
            <a:r>
              <a:rPr lang="fr-FR" altLang="fr-FR" sz="1600" dirty="0">
                <a:latin typeface="Arial" panose="020B0604020202020204" pitchFamily="34" charset="0"/>
              </a:rPr>
              <a:t>(TI) : organisation de la société civile menant la lutte contre la corruption pour mettre fin à son impact dévastateur sur les hommes, les femmes et les enfants du monde entier. La mission de TI est de créer le changement nécessaire conduisant à un monde exempt de corruption.</a:t>
            </a:r>
          </a:p>
          <a:p>
            <a:pPr algn="just" eaLnBrk="1" hangingPunct="1">
              <a:spcBef>
                <a:spcPct val="0"/>
              </a:spcBef>
              <a:buFontTx/>
              <a:buChar char="•"/>
            </a:pPr>
            <a:r>
              <a:rPr lang="fr-FR" altLang="fr-FR" sz="1600" dirty="0">
                <a:latin typeface="Arial" panose="020B0604020202020204" pitchFamily="34" charset="0"/>
                <a:hlinkClick r:id="rId2"/>
              </a:rPr>
              <a:t>http://www.transparency.org</a:t>
            </a:r>
            <a:r>
              <a:rPr lang="fr-FR" altLang="fr-FR" sz="1600" dirty="0">
                <a:latin typeface="Arial" panose="020B0604020202020204" pitchFamily="34" charset="0"/>
              </a:rPr>
              <a:t> </a:t>
            </a:r>
            <a:r>
              <a:rPr lang="fr-FR" altLang="fr-FR" sz="1600" dirty="0">
                <a:latin typeface="Arial" panose="020B0604020202020204" pitchFamily="34" charset="0"/>
                <a:hlinkClick r:id="rId3"/>
              </a:rPr>
              <a:t>http://fr.wikipedia.org/wiki/Transparency_International</a:t>
            </a:r>
            <a:r>
              <a:rPr lang="fr-FR" altLang="fr-FR" sz="1600" dirty="0">
                <a:latin typeface="Arial" panose="020B0604020202020204" pitchFamily="34" charset="0"/>
              </a:rPr>
              <a:t> </a:t>
            </a:r>
          </a:p>
          <a:p>
            <a:pPr algn="just" eaLnBrk="1" hangingPunct="1">
              <a:spcBef>
                <a:spcPct val="0"/>
              </a:spcBef>
              <a:buFontTx/>
              <a:buChar char="•"/>
            </a:pPr>
            <a:r>
              <a:rPr lang="fr-FR" altLang="fr-FR" sz="1600" dirty="0">
                <a:latin typeface="Arial" panose="020B0604020202020204" pitchFamily="34" charset="0"/>
              </a:rPr>
              <a:t> </a:t>
            </a:r>
            <a:r>
              <a:rPr lang="fr-FR" altLang="fr-FR" sz="1600" b="1" i="1" dirty="0">
                <a:latin typeface="Arial" panose="020B0604020202020204" pitchFamily="34" charset="0"/>
              </a:rPr>
              <a:t>REN-LAC, </a:t>
            </a:r>
            <a:r>
              <a:rPr lang="fr-FR" altLang="fr-FR" sz="1600" dirty="0">
                <a:latin typeface="Arial" panose="020B0604020202020204" pitchFamily="34" charset="0"/>
              </a:rPr>
              <a:t>Réseau National de Lutte Anti-Corruption, 01 BP 2056, Ouagadougou 01, BURKINA FASO, Tel : (226) 50 33 04 73 , </a:t>
            </a:r>
            <a:r>
              <a:rPr lang="fr-FR" altLang="fr-FR" sz="1600" dirty="0" err="1">
                <a:latin typeface="Arial" panose="020B0604020202020204" pitchFamily="34" charset="0"/>
              </a:rPr>
              <a:t>Num</a:t>
            </a:r>
            <a:r>
              <a:rPr lang="fr-FR" altLang="fr-FR" sz="1600" dirty="0">
                <a:latin typeface="Arial" panose="020B0604020202020204" pitchFamily="34" charset="0"/>
              </a:rPr>
              <a:t> vert : 8000 11 22, Mail : </a:t>
            </a:r>
            <a:r>
              <a:rPr lang="fr-FR" altLang="fr-FR" sz="1600" dirty="0">
                <a:latin typeface="Arial" panose="020B0604020202020204" pitchFamily="34" charset="0"/>
                <a:hlinkClick r:id="rId4"/>
              </a:rPr>
              <a:t>renlac@renlac.org</a:t>
            </a:r>
            <a:r>
              <a:rPr lang="fr-FR" altLang="fr-FR" sz="1600" dirty="0">
                <a:latin typeface="Arial" panose="020B0604020202020204" pitchFamily="34" charset="0"/>
              </a:rPr>
              <a:t>, Site : </a:t>
            </a:r>
            <a:r>
              <a:rPr lang="fr-FR" altLang="fr-FR" sz="1600" dirty="0">
                <a:latin typeface="Arial" panose="020B0604020202020204" pitchFamily="34" charset="0"/>
                <a:hlinkClick r:id="rId5"/>
              </a:rPr>
              <a:t>www.renlac.org</a:t>
            </a:r>
            <a:r>
              <a:rPr lang="fr-FR" altLang="fr-FR" sz="1600" dirty="0">
                <a:latin typeface="Arial" panose="020B0604020202020204" pitchFamily="34" charset="0"/>
              </a:rPr>
              <a:t> </a:t>
            </a:r>
          </a:p>
          <a:p>
            <a:pPr algn="just" eaLnBrk="1" hangingPunct="1">
              <a:spcBef>
                <a:spcPct val="0"/>
              </a:spcBef>
              <a:buFontTx/>
              <a:buChar char="•"/>
            </a:pPr>
            <a:r>
              <a:rPr lang="fr-FR" altLang="fr-FR" sz="1600" b="1" i="1" dirty="0">
                <a:latin typeface="Arial" panose="020B0604020202020204" pitchFamily="34" charset="0"/>
              </a:rPr>
              <a:t>SURVIE</a:t>
            </a:r>
            <a:r>
              <a:rPr lang="fr-FR" altLang="fr-FR" sz="1600" dirty="0">
                <a:latin typeface="Arial" panose="020B0604020202020204" pitchFamily="34" charset="0"/>
              </a:rPr>
              <a:t> : association spécialisée dans la dénonciation des turpitudes de la « </a:t>
            </a:r>
            <a:r>
              <a:rPr lang="fr-FR" altLang="fr-FR" sz="1600" dirty="0" err="1">
                <a:latin typeface="Arial" panose="020B0604020202020204" pitchFamily="34" charset="0"/>
              </a:rPr>
              <a:t>Françafrique</a:t>
            </a:r>
            <a:r>
              <a:rPr lang="fr-FR" altLang="fr-FR" sz="1600" dirty="0">
                <a:latin typeface="Arial" panose="020B0604020202020204" pitchFamily="34" charset="0"/>
              </a:rPr>
              <a:t> ». </a:t>
            </a:r>
            <a:r>
              <a:rPr lang="fr-FR" altLang="fr-FR" sz="1600" dirty="0">
                <a:latin typeface="Arial" panose="020B0604020202020204" pitchFamily="34" charset="0"/>
                <a:hlinkClick r:id="rId6"/>
              </a:rPr>
              <a:t>http://survie.org</a:t>
            </a:r>
            <a:r>
              <a:rPr lang="fr-FR" altLang="fr-FR" sz="1600" dirty="0">
                <a:latin typeface="Arial" panose="020B0604020202020204" pitchFamily="34" charset="0"/>
              </a:rPr>
              <a:t> (voir une de ses actions :  </a:t>
            </a:r>
            <a:r>
              <a:rPr lang="fr-FR" altLang="fr-FR" sz="1600" dirty="0">
                <a:latin typeface="Arial" panose="020B0604020202020204" pitchFamily="34" charset="0"/>
                <a:hlinkClick r:id="rId7"/>
              </a:rPr>
              <a:t>http://fr.allafrica.com/stories/200806130533.html?page=2</a:t>
            </a:r>
            <a:r>
              <a:rPr lang="fr-FR" altLang="fr-FR" sz="1600" dirty="0">
                <a:latin typeface="Arial" panose="020B0604020202020204" pitchFamily="34" charset="0"/>
              </a:rPr>
              <a:t> ).</a:t>
            </a:r>
          </a:p>
          <a:p>
            <a:pPr algn="just" eaLnBrk="1" hangingPunct="1">
              <a:spcBef>
                <a:spcPct val="0"/>
              </a:spcBef>
              <a:buFontTx/>
              <a:buChar char="•"/>
            </a:pPr>
            <a:r>
              <a:rPr lang="fr-FR" altLang="fr-FR" sz="1600" b="1" i="1" dirty="0">
                <a:latin typeface="Arial" panose="020B0604020202020204" pitchFamily="34" charset="0"/>
              </a:rPr>
              <a:t>SHERPA</a:t>
            </a:r>
            <a:r>
              <a:rPr lang="fr-FR" altLang="fr-FR" sz="1600" dirty="0">
                <a:latin typeface="Arial" panose="020B0604020202020204" pitchFamily="34" charset="0"/>
              </a:rPr>
              <a:t> : groupement de juristes spécialisés dans la défense des droits de l'homme. </a:t>
            </a:r>
            <a:r>
              <a:rPr lang="fr-FR" altLang="fr-FR" sz="1600" dirty="0">
                <a:latin typeface="Arial" panose="020B0604020202020204" pitchFamily="34" charset="0"/>
                <a:hlinkClick r:id="rId8"/>
              </a:rPr>
              <a:t>www.asso-sherpa.org</a:t>
            </a:r>
            <a:endParaRPr lang="fr-FR" altLang="fr-FR" sz="1600" dirty="0">
              <a:latin typeface="Arial" panose="020B0604020202020204" pitchFamily="34" charset="0"/>
            </a:endParaRPr>
          </a:p>
          <a:p>
            <a:pPr algn="just" eaLnBrk="1" hangingPunct="1">
              <a:spcBef>
                <a:spcPct val="0"/>
              </a:spcBef>
              <a:buFontTx/>
              <a:buChar char="•"/>
            </a:pPr>
            <a:r>
              <a:rPr lang="fr-FR" altLang="fr-FR" sz="1600" b="1" i="1" dirty="0">
                <a:latin typeface="Arial" panose="020B0604020202020204" pitchFamily="34" charset="0"/>
                <a:hlinkClick r:id="rId9" tooltip="Anticor"/>
              </a:rPr>
              <a:t>ANTICOR</a:t>
            </a:r>
            <a:r>
              <a:rPr lang="fr-FR" altLang="fr-FR" sz="1600" dirty="0">
                <a:latin typeface="Arial" panose="020B0604020202020204" pitchFamily="34" charset="0"/>
              </a:rPr>
              <a:t> : association française créée en 2002 sous l'égide de </a:t>
            </a:r>
            <a:r>
              <a:rPr lang="fr-FR" altLang="fr-FR" sz="1600" dirty="0">
                <a:latin typeface="Arial" panose="020B0604020202020204" pitchFamily="34" charset="0"/>
                <a:hlinkClick r:id="rId10" tooltip="Séverine Tessier"/>
              </a:rPr>
              <a:t>Séverine Tessier</a:t>
            </a:r>
            <a:r>
              <a:rPr lang="fr-FR" altLang="fr-FR" sz="1600" dirty="0">
                <a:latin typeface="Arial" panose="020B0604020202020204" pitchFamily="34" charset="0"/>
              </a:rPr>
              <a:t> et parrainée notamment par </a:t>
            </a:r>
            <a:r>
              <a:rPr lang="fr-FR" altLang="fr-FR" sz="1600" dirty="0">
                <a:latin typeface="Arial" panose="020B0604020202020204" pitchFamily="34" charset="0"/>
                <a:hlinkClick r:id="rId11" tooltip="Éric Halphen"/>
              </a:rPr>
              <a:t>Éric Halphen</a:t>
            </a:r>
            <a:r>
              <a:rPr lang="fr-FR" altLang="fr-FR" sz="1600" dirty="0">
                <a:latin typeface="Arial" panose="020B0604020202020204" pitchFamily="34" charset="0"/>
              </a:rPr>
              <a:t>, regroupe des élus de toutes tendances politiques qui ont décidé de s'unir contre la corruption. Des juristes et des personnalités engagées soutiennent cette association à travers son comité de parrainage. </a:t>
            </a:r>
            <a:r>
              <a:rPr lang="fr-FR" altLang="fr-FR" sz="1600" dirty="0" err="1">
                <a:latin typeface="Arial" panose="020B0604020202020204" pitchFamily="34" charset="0"/>
              </a:rPr>
              <a:t>Anticor</a:t>
            </a:r>
            <a:r>
              <a:rPr lang="fr-FR" altLang="fr-FR" sz="1600" dirty="0">
                <a:latin typeface="Arial" panose="020B0604020202020204" pitchFamily="34" charset="0"/>
              </a:rPr>
              <a:t> décerne chaque année un prix de la casserole à un élu condamné pour des faits de corruption et un prix d'Éthique à une personne ayant fait preuve de courage pour dénoncer la corruption ou ayant montré une intégrité remarquable. </a:t>
            </a:r>
            <a:r>
              <a:rPr lang="fr-FR" altLang="fr-FR" sz="1600" dirty="0">
                <a:latin typeface="Arial" panose="020B0604020202020204" pitchFamily="34" charset="0"/>
                <a:hlinkClick r:id="rId12"/>
              </a:rPr>
              <a:t>http://anticor.org</a:t>
            </a:r>
            <a:r>
              <a:rPr lang="fr-FR" altLang="fr-FR" sz="1600" dirty="0">
                <a:latin typeface="Arial" panose="020B0604020202020204" pitchFamily="34" charset="0"/>
              </a:rPr>
              <a:t>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8771"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C680E4-995A-4A02-A24F-387EE85D3ABF}" type="slidenum">
              <a:rPr lang="fr-FR" altLang="fr-FR" sz="1200" smtClean="0">
                <a:solidFill>
                  <a:srgbClr val="898989"/>
                </a:solidFill>
              </a:rPr>
              <a:pPr>
                <a:spcBef>
                  <a:spcPct val="0"/>
                </a:spcBef>
                <a:buFontTx/>
                <a:buNone/>
              </a:pPr>
              <a:t>343</a:t>
            </a:fld>
            <a:endParaRPr lang="fr-FR" altLang="fr-FR" sz="1200">
              <a:solidFill>
                <a:srgbClr val="898989"/>
              </a:solidFill>
            </a:endParaRPr>
          </a:p>
        </p:txBody>
      </p:sp>
      <p:sp>
        <p:nvSpPr>
          <p:cNvPr id="288772" name="Rectangle 6"/>
          <p:cNvSpPr>
            <a:spLocks noChangeArrowheads="1"/>
          </p:cNvSpPr>
          <p:nvPr/>
        </p:nvSpPr>
        <p:spPr bwMode="auto">
          <a:xfrm>
            <a:off x="250825" y="836614"/>
            <a:ext cx="61928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A11. </a:t>
            </a:r>
            <a:r>
              <a:rPr lang="fr-FR" altLang="fr-FR" sz="1600" b="1" u="sng">
                <a:latin typeface="Arial" panose="020B0604020202020204" pitchFamily="34" charset="0"/>
              </a:rPr>
              <a:t>Annexe : ONG luttant contre la corruption</a:t>
            </a:r>
            <a:r>
              <a:rPr lang="fr-FR" altLang="fr-FR" sz="1600">
                <a:latin typeface="Arial" panose="020B0604020202020204" pitchFamily="34" charset="0"/>
              </a:rPr>
              <a:t> (suite) :</a:t>
            </a:r>
          </a:p>
        </p:txBody>
      </p:sp>
      <p:sp>
        <p:nvSpPr>
          <p:cNvPr id="288773" name="Text Box 5"/>
          <p:cNvSpPr txBox="1">
            <a:spLocks noChangeArrowheads="1"/>
          </p:cNvSpPr>
          <p:nvPr/>
        </p:nvSpPr>
        <p:spPr bwMode="auto">
          <a:xfrm>
            <a:off x="179390" y="1341439"/>
            <a:ext cx="8785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i="1">
                <a:latin typeface="Arial" panose="020B0604020202020204" pitchFamily="34" charset="0"/>
              </a:rPr>
              <a:t>Organisation mondiale des parlementaires contre la corruption</a:t>
            </a:r>
            <a:r>
              <a:rPr lang="fr-FR" altLang="fr-FR" sz="1600">
                <a:latin typeface="Arial" panose="020B0604020202020204" pitchFamily="34" charset="0"/>
              </a:rPr>
              <a:t> : </a:t>
            </a:r>
            <a:r>
              <a:rPr lang="fr-FR" altLang="fr-FR" sz="1600">
                <a:latin typeface="Arial" panose="020B0604020202020204" pitchFamily="34" charset="0"/>
                <a:hlinkClick r:id="rId2"/>
              </a:rPr>
              <a:t>www.gopacnetwork.org</a:t>
            </a:r>
            <a:r>
              <a:rPr lang="fr-FR" altLang="fr-FR" sz="1600">
                <a:latin typeface="Arial" panose="020B0604020202020204" pitchFamily="34" charset="0"/>
              </a:rPr>
              <a:t> </a:t>
            </a:r>
          </a:p>
          <a:p>
            <a:pPr algn="just" eaLnBrk="1" hangingPunct="1">
              <a:spcBef>
                <a:spcPct val="0"/>
              </a:spcBef>
            </a:pPr>
            <a:r>
              <a:rPr lang="fr-FR" altLang="fr-FR" sz="1600" b="1" i="1">
                <a:latin typeface="Arial" panose="020B0604020202020204" pitchFamily="34" charset="0"/>
              </a:rPr>
              <a:t>ONE</a:t>
            </a:r>
            <a:r>
              <a:rPr lang="fr-FR" altLang="fr-FR" sz="1600">
                <a:latin typeface="Arial" panose="020B0604020202020204" pitchFamily="34" charset="0"/>
              </a:rPr>
              <a:t>, organisation non gouvernementale, cofondée par Bono, pour lutter contre l’extrême pauvreté et les inégalités Nord-Sud, particulièrement en Afrique. Plus d’infos sur : </a:t>
            </a:r>
            <a:r>
              <a:rPr lang="fr-FR" altLang="fr-FR" sz="1600">
                <a:latin typeface="Arial" panose="020B0604020202020204" pitchFamily="34" charset="0"/>
                <a:hlinkClick r:id="rId3"/>
              </a:rPr>
              <a:t>www.one.org/fr</a:t>
            </a:r>
            <a:r>
              <a:rPr lang="fr-FR" altLang="fr-FR" sz="1600">
                <a:latin typeface="Arial" panose="020B0604020202020204" pitchFamily="34" charset="0"/>
              </a:rPr>
              <a:t> </a:t>
            </a:r>
          </a:p>
          <a:p>
            <a:pPr algn="just" eaLnBrk="1" hangingPunct="1">
              <a:spcBef>
                <a:spcPct val="0"/>
              </a:spcBef>
            </a:pPr>
            <a:r>
              <a:rPr lang="fr-FR" altLang="fr-FR" sz="1600" b="1" i="1">
                <a:latin typeface="Arial" panose="020B0604020202020204" pitchFamily="34" charset="0"/>
              </a:rPr>
              <a:t>Tax Justice Network </a:t>
            </a:r>
            <a:r>
              <a:rPr lang="fr-FR" altLang="fr-FR" sz="1600">
                <a:latin typeface="Arial" panose="020B0604020202020204" pitchFamily="34" charset="0"/>
              </a:rPr>
              <a:t>: Le Réseau pour la Justice Fiscale (TJN) rassemble des organisations, des mouvements sociaux et des individus qui œuvrent pour la coopération fiscale internationale, contre la fraude fiscale ou la concurrence fiscale entre états, faisant la promotion de la transparence dans la finance internationale, en s'opposant au secret bancaire. </a:t>
            </a:r>
            <a:r>
              <a:rPr lang="fr-FR" altLang="fr-FR" sz="1600">
                <a:latin typeface="Arial" panose="020B0604020202020204" pitchFamily="34" charset="0"/>
                <a:hlinkClick r:id="rId4"/>
              </a:rPr>
              <a:t>www.taxjustice.net</a:t>
            </a:r>
            <a:r>
              <a:rPr lang="fr-FR" altLang="fr-FR" sz="1600">
                <a:latin typeface="Arial" panose="020B0604020202020204" pitchFamily="34" charset="0"/>
              </a:rPr>
              <a:t> </a:t>
            </a:r>
          </a:p>
        </p:txBody>
      </p:sp>
      <p:pic>
        <p:nvPicPr>
          <p:cNvPr id="288774"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275" y="3816351"/>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5"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3356993"/>
            <a:ext cx="2088232" cy="134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6"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4090" y="3429001"/>
            <a:ext cx="3362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Users\blisan\Pictures\corruption\imagesT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5025059"/>
            <a:ext cx="24955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Users\blisan\Pictures\corruption\images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4232" y="5013177"/>
            <a:ext cx="2169740" cy="1535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89795"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D0F66C-542C-4362-A09F-C2E50C1B167F}" type="slidenum">
              <a:rPr lang="fr-FR" altLang="fr-FR" sz="1200" smtClean="0">
                <a:solidFill>
                  <a:srgbClr val="898989"/>
                </a:solidFill>
              </a:rPr>
              <a:pPr>
                <a:spcBef>
                  <a:spcPct val="0"/>
                </a:spcBef>
                <a:buFontTx/>
                <a:buNone/>
              </a:pPr>
              <a:t>344</a:t>
            </a:fld>
            <a:endParaRPr lang="fr-FR" altLang="fr-FR" sz="1200">
              <a:solidFill>
                <a:srgbClr val="898989"/>
              </a:solidFill>
            </a:endParaRPr>
          </a:p>
        </p:txBody>
      </p:sp>
      <p:sp>
        <p:nvSpPr>
          <p:cNvPr id="289796" name="Rectangle 6"/>
          <p:cNvSpPr>
            <a:spLocks noChangeArrowheads="1"/>
          </p:cNvSpPr>
          <p:nvPr/>
        </p:nvSpPr>
        <p:spPr bwMode="auto">
          <a:xfrm>
            <a:off x="250825" y="836614"/>
            <a:ext cx="61928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A11. </a:t>
            </a:r>
            <a:r>
              <a:rPr lang="fr-FR" altLang="fr-FR" sz="1600" b="1" u="sng">
                <a:latin typeface="Arial" panose="020B0604020202020204" pitchFamily="34" charset="0"/>
              </a:rPr>
              <a:t>Annexe : ONG luttant contre la corruption</a:t>
            </a:r>
            <a:r>
              <a:rPr lang="fr-FR" altLang="fr-FR" sz="1600">
                <a:latin typeface="Arial" panose="020B0604020202020204" pitchFamily="34" charset="0"/>
              </a:rPr>
              <a:t> (suite et fin) :</a:t>
            </a:r>
          </a:p>
        </p:txBody>
      </p:sp>
      <p:sp>
        <p:nvSpPr>
          <p:cNvPr id="289797" name="Text Box 5"/>
          <p:cNvSpPr txBox="1">
            <a:spLocks noChangeArrowheads="1"/>
          </p:cNvSpPr>
          <p:nvPr/>
        </p:nvSpPr>
        <p:spPr bwMode="auto">
          <a:xfrm>
            <a:off x="179390" y="1341439"/>
            <a:ext cx="87852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fr-FR" altLang="fr-FR" sz="1400">
                <a:hlinkClick r:id="rId2"/>
              </a:rPr>
              <a:t>www.gopacnetwork.org</a:t>
            </a:r>
            <a:r>
              <a:rPr lang="fr-FR" altLang="fr-FR" sz="1400"/>
              <a:t> </a:t>
            </a:r>
          </a:p>
          <a:p>
            <a:pPr eaLnBrk="1" hangingPunct="1">
              <a:spcBef>
                <a:spcPct val="0"/>
              </a:spcBef>
            </a:pPr>
            <a:r>
              <a:rPr lang="fr-FR" altLang="fr-FR" sz="1400">
                <a:hlinkClick r:id="rId3"/>
              </a:rPr>
              <a:t>www.transparency.org</a:t>
            </a:r>
            <a:r>
              <a:rPr lang="fr-FR" altLang="fr-FR" sz="1400"/>
              <a:t> </a:t>
            </a:r>
          </a:p>
          <a:p>
            <a:pPr eaLnBrk="1" hangingPunct="1">
              <a:spcBef>
                <a:spcPct val="0"/>
              </a:spcBef>
            </a:pPr>
            <a:r>
              <a:rPr lang="fr-FR" altLang="fr-FR" sz="1400">
                <a:hlinkClick r:id="rId4"/>
              </a:rPr>
              <a:t>www.ICGG.org</a:t>
            </a:r>
            <a:r>
              <a:rPr lang="fr-FR" altLang="fr-FR" sz="1400">
                <a:latin typeface="Arial" panose="020B0604020202020204" pitchFamily="34" charset="0"/>
              </a:rPr>
              <a:t> </a:t>
            </a:r>
            <a:endParaRPr lang="fr-FR" altLang="fr-FR" sz="1400"/>
          </a:p>
        </p:txBody>
      </p:sp>
      <p:pic>
        <p:nvPicPr>
          <p:cNvPr id="6"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7826" y="5104851"/>
            <a:ext cx="30765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827" y="4057100"/>
            <a:ext cx="1800225"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56597" y="3409951"/>
            <a:ext cx="208756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D:\Users\blisan\Pictures\corruption\antico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3555" y="1508125"/>
            <a:ext cx="399097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Users\blisan\Pictures\corruption\imag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0440" y="275987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0819"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600ED8A-54E9-434B-9235-47E83DE5CE01}" type="slidenum">
              <a:rPr lang="fr-FR" altLang="fr-FR" sz="1200" smtClean="0">
                <a:solidFill>
                  <a:srgbClr val="898989"/>
                </a:solidFill>
              </a:rPr>
              <a:pPr>
                <a:spcBef>
                  <a:spcPct val="0"/>
                </a:spcBef>
                <a:buFontTx/>
                <a:buNone/>
              </a:pPr>
              <a:t>345</a:t>
            </a:fld>
            <a:endParaRPr lang="fr-FR" altLang="fr-FR" sz="1200">
              <a:solidFill>
                <a:srgbClr val="898989"/>
              </a:solidFill>
            </a:endParaRPr>
          </a:p>
        </p:txBody>
      </p:sp>
      <p:sp>
        <p:nvSpPr>
          <p:cNvPr id="290820" name="Rectangle 6"/>
          <p:cNvSpPr>
            <a:spLocks noChangeArrowheads="1"/>
          </p:cNvSpPr>
          <p:nvPr/>
        </p:nvSpPr>
        <p:spPr bwMode="auto">
          <a:xfrm>
            <a:off x="142875" y="692151"/>
            <a:ext cx="7562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A11. </a:t>
            </a:r>
            <a:r>
              <a:rPr lang="fr-FR" altLang="fr-FR" sz="1600" b="1" u="sng">
                <a:latin typeface="Arial" panose="020B0604020202020204" pitchFamily="34" charset="0"/>
              </a:rPr>
              <a:t>Annexe : Organismes luttant contre la corruption</a:t>
            </a:r>
            <a:r>
              <a:rPr lang="fr-FR" altLang="fr-FR" sz="1600">
                <a:latin typeface="Arial" panose="020B0604020202020204" pitchFamily="34" charset="0"/>
              </a:rPr>
              <a:t> :</a:t>
            </a:r>
          </a:p>
        </p:txBody>
      </p:sp>
      <p:sp>
        <p:nvSpPr>
          <p:cNvPr id="240646" name="Text Box 5"/>
          <p:cNvSpPr txBox="1">
            <a:spLocks noChangeArrowheads="1"/>
          </p:cNvSpPr>
          <p:nvPr/>
        </p:nvSpPr>
        <p:spPr bwMode="auto">
          <a:xfrm>
            <a:off x="142875" y="1166813"/>
            <a:ext cx="87503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defRPr/>
            </a:pPr>
            <a:r>
              <a:rPr lang="fr-FR" altLang="fr-FR" sz="1400" b="1" dirty="0">
                <a:solidFill>
                  <a:srgbClr val="002060"/>
                </a:solidFill>
              </a:rPr>
              <a:t>Liens</a:t>
            </a:r>
          </a:p>
          <a:p>
            <a:pPr eaLnBrk="1" hangingPunct="1">
              <a:spcBef>
                <a:spcPct val="0"/>
              </a:spcBef>
              <a:buFont typeface="Arial" panose="020B0604020202020204" pitchFamily="34" charset="0"/>
              <a:buNone/>
              <a:defRPr/>
            </a:pPr>
            <a:r>
              <a:rPr lang="fr-FR" altLang="fr-FR" sz="1400" b="1" dirty="0">
                <a:solidFill>
                  <a:srgbClr val="002060"/>
                </a:solidFill>
              </a:rPr>
              <a:t>France</a:t>
            </a:r>
          </a:p>
          <a:p>
            <a:pPr marL="285750" indent="-285750" eaLnBrk="1" hangingPunct="1">
              <a:spcBef>
                <a:spcPct val="0"/>
              </a:spcBef>
              <a:defRPr/>
            </a:pPr>
            <a:r>
              <a:rPr lang="fr-FR" altLang="fr-FR" sz="1400" dirty="0">
                <a:solidFill>
                  <a:srgbClr val="002060"/>
                </a:solidFill>
                <a:hlinkClick r:id="rId2"/>
              </a:rPr>
              <a:t>www.minefi.gouv.fr</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3"/>
              </a:rPr>
              <a:t>www.justice.gouv.fr</a:t>
            </a:r>
            <a:endParaRPr lang="fr-FR" altLang="fr-FR" sz="1400" dirty="0">
              <a:solidFill>
                <a:srgbClr val="002060"/>
              </a:solidFill>
            </a:endParaRPr>
          </a:p>
          <a:p>
            <a:pPr marL="285750" indent="-285750" eaLnBrk="1" hangingPunct="1">
              <a:spcBef>
                <a:spcPct val="0"/>
              </a:spcBef>
              <a:defRPr/>
            </a:pPr>
            <a:r>
              <a:rPr lang="fr-FR" altLang="fr-FR" sz="1400" dirty="0">
                <a:solidFill>
                  <a:srgbClr val="002060"/>
                </a:solidFill>
                <a:hlinkClick r:id="rId4"/>
              </a:rPr>
              <a:t>www.conseil-concurrence.fr</a:t>
            </a:r>
            <a:endParaRPr lang="fr-FR" altLang="fr-FR" sz="1400" dirty="0">
              <a:solidFill>
                <a:srgbClr val="002060"/>
              </a:solidFill>
            </a:endParaRPr>
          </a:p>
          <a:p>
            <a:pPr marL="285750" indent="-285750" eaLnBrk="1" hangingPunct="1">
              <a:spcBef>
                <a:spcPct val="0"/>
              </a:spcBef>
              <a:defRPr/>
            </a:pPr>
            <a:r>
              <a:rPr lang="fr-FR" altLang="fr-FR" sz="1400" dirty="0">
                <a:solidFill>
                  <a:srgbClr val="002060"/>
                </a:solidFill>
                <a:hlinkClick r:id="rId5"/>
              </a:rPr>
              <a:t>www.amf-france.org</a:t>
            </a:r>
            <a:endParaRPr lang="fr-FR" altLang="fr-FR" sz="1400" dirty="0">
              <a:solidFill>
                <a:srgbClr val="002060"/>
              </a:solidFill>
            </a:endParaRPr>
          </a:p>
          <a:p>
            <a:pPr marL="285750" indent="-285750" eaLnBrk="1" hangingPunct="1">
              <a:spcBef>
                <a:spcPct val="0"/>
              </a:spcBef>
              <a:defRPr/>
            </a:pPr>
            <a:r>
              <a:rPr lang="fr-FR" altLang="fr-FR" sz="1400" dirty="0">
                <a:solidFill>
                  <a:srgbClr val="002060"/>
                </a:solidFill>
                <a:hlinkClick r:id="rId6"/>
              </a:rPr>
              <a:t>www.tracfin.minefi.gouv.fr</a:t>
            </a:r>
            <a:r>
              <a:rPr lang="fr-FR" altLang="fr-FR" sz="1400" dirty="0">
                <a:solidFill>
                  <a:srgbClr val="002060"/>
                </a:solidFill>
              </a:rPr>
              <a:t> </a:t>
            </a:r>
          </a:p>
          <a:p>
            <a:pPr eaLnBrk="1" hangingPunct="1">
              <a:spcBef>
                <a:spcPct val="0"/>
              </a:spcBef>
              <a:buFont typeface="Arial" panose="020B0604020202020204" pitchFamily="34" charset="0"/>
              <a:buNone/>
              <a:defRPr/>
            </a:pPr>
            <a:endParaRPr lang="fr-FR" altLang="fr-FR" sz="1400" b="1" dirty="0">
              <a:solidFill>
                <a:srgbClr val="002060"/>
              </a:solidFill>
            </a:endParaRPr>
          </a:p>
          <a:p>
            <a:pPr eaLnBrk="1" hangingPunct="1">
              <a:spcBef>
                <a:spcPct val="0"/>
              </a:spcBef>
              <a:buFont typeface="Arial" panose="020B0604020202020204" pitchFamily="34" charset="0"/>
              <a:buNone/>
              <a:defRPr/>
            </a:pPr>
            <a:r>
              <a:rPr lang="fr-FR" altLang="fr-FR" sz="1400" b="1" dirty="0">
                <a:solidFill>
                  <a:srgbClr val="002060"/>
                </a:solidFill>
              </a:rPr>
              <a:t>UE</a:t>
            </a:r>
            <a:endParaRPr lang="fr-FR" altLang="fr-FR" sz="1400" dirty="0">
              <a:solidFill>
                <a:srgbClr val="002060"/>
              </a:solidFill>
            </a:endParaRPr>
          </a:p>
          <a:p>
            <a:pPr marL="285750" indent="-285750" eaLnBrk="1" hangingPunct="1">
              <a:spcBef>
                <a:spcPct val="0"/>
              </a:spcBef>
              <a:defRPr/>
            </a:pPr>
            <a:r>
              <a:rPr lang="fr-FR" altLang="fr-FR" sz="1400" dirty="0">
                <a:solidFill>
                  <a:srgbClr val="002060"/>
                </a:solidFill>
              </a:rPr>
              <a:t>OLAF </a:t>
            </a:r>
            <a:r>
              <a:rPr lang="fr-FR" altLang="fr-FR" sz="1400" dirty="0">
                <a:solidFill>
                  <a:srgbClr val="002060"/>
                </a:solidFill>
                <a:hlinkClick r:id="rId7"/>
              </a:rPr>
              <a:t>http://europa.eu.int/comm/anti_fraud</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rPr>
              <a:t>EUROPOL </a:t>
            </a:r>
            <a:r>
              <a:rPr lang="fr-FR" altLang="fr-FR" sz="1400" dirty="0">
                <a:solidFill>
                  <a:srgbClr val="002060"/>
                </a:solidFill>
                <a:hlinkClick r:id="rId8"/>
              </a:rPr>
              <a:t>www.europol.eu.int</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9"/>
              </a:rPr>
              <a:t>www.fiu.net</a:t>
            </a:r>
            <a:r>
              <a:rPr lang="fr-FR" altLang="fr-FR" sz="1400" dirty="0">
                <a:solidFill>
                  <a:srgbClr val="002060"/>
                </a:solidFill>
              </a:rPr>
              <a:t> </a:t>
            </a:r>
          </a:p>
          <a:p>
            <a:pPr eaLnBrk="1" hangingPunct="1">
              <a:spcBef>
                <a:spcPct val="0"/>
              </a:spcBef>
              <a:buFont typeface="Arial" panose="020B0604020202020204" pitchFamily="34" charset="0"/>
              <a:buNone/>
              <a:defRPr/>
            </a:pPr>
            <a:endParaRPr lang="fr-FR" altLang="fr-FR" sz="1400" b="1" dirty="0">
              <a:solidFill>
                <a:srgbClr val="002060"/>
              </a:solidFill>
            </a:endParaRPr>
          </a:p>
          <a:p>
            <a:pPr eaLnBrk="1" hangingPunct="1">
              <a:spcBef>
                <a:spcPct val="0"/>
              </a:spcBef>
              <a:buFont typeface="Arial" panose="020B0604020202020204" pitchFamily="34" charset="0"/>
              <a:buNone/>
              <a:defRPr/>
            </a:pPr>
            <a:r>
              <a:rPr lang="fr-FR" altLang="fr-FR" sz="1400" b="1" dirty="0">
                <a:solidFill>
                  <a:srgbClr val="002060"/>
                </a:solidFill>
              </a:rPr>
              <a:t>Organisations internationales</a:t>
            </a:r>
          </a:p>
          <a:p>
            <a:pPr marL="285750" indent="-285750" eaLnBrk="1" hangingPunct="1">
              <a:spcBef>
                <a:spcPct val="0"/>
              </a:spcBef>
              <a:defRPr/>
            </a:pPr>
            <a:r>
              <a:rPr lang="fr-FR" altLang="fr-FR" sz="1400" dirty="0">
                <a:solidFill>
                  <a:srgbClr val="002060"/>
                </a:solidFill>
                <a:hlinkClick r:id="rId10"/>
              </a:rPr>
              <a:t>www.fatf-gafi.org</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11"/>
              </a:rPr>
              <a:t>www.oecd.org</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12"/>
              </a:rPr>
              <a:t>www.oas.org</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13"/>
              </a:rPr>
              <a:t>www.un.org</a:t>
            </a:r>
            <a:r>
              <a:rPr lang="fr-FR" altLang="fr-FR" sz="1400" dirty="0">
                <a:solidFill>
                  <a:srgbClr val="002060"/>
                </a:solidFill>
              </a:rPr>
              <a:t> </a:t>
            </a:r>
          </a:p>
          <a:p>
            <a:pPr marL="285750" indent="-285750" eaLnBrk="1" hangingPunct="1">
              <a:spcBef>
                <a:spcPct val="0"/>
              </a:spcBef>
              <a:defRPr/>
            </a:pPr>
            <a:r>
              <a:rPr lang="fr-FR" altLang="fr-FR" sz="1600" dirty="0">
                <a:solidFill>
                  <a:srgbClr val="002060"/>
                </a:solidFill>
                <a:hlinkClick r:id="rId14"/>
              </a:rPr>
              <a:t>www.wto.org</a:t>
            </a:r>
            <a:r>
              <a:rPr lang="fr-FR" altLang="fr-FR" sz="1600" dirty="0">
                <a:solidFill>
                  <a:srgbClr val="002060"/>
                </a:solidFill>
              </a:rPr>
              <a:t> </a:t>
            </a:r>
            <a:r>
              <a:rPr lang="fr-FR" altLang="fr-FR" sz="1400" dirty="0">
                <a:solidFill>
                  <a:srgbClr val="002060"/>
                </a:solidFill>
              </a:rPr>
              <a:t>(transparence marchés publics)</a:t>
            </a:r>
          </a:p>
          <a:p>
            <a:pPr marL="285750" indent="-285750" eaLnBrk="1" hangingPunct="1">
              <a:spcBef>
                <a:spcPct val="0"/>
              </a:spcBef>
              <a:defRPr/>
            </a:pPr>
            <a:r>
              <a:rPr lang="fr-FR" altLang="fr-FR" sz="1400" dirty="0">
                <a:solidFill>
                  <a:srgbClr val="002060"/>
                </a:solidFill>
                <a:hlinkClick r:id="rId15"/>
              </a:rPr>
              <a:t>www.wcoomd.org</a:t>
            </a:r>
            <a:r>
              <a:rPr lang="fr-FR" altLang="fr-FR" sz="1400" dirty="0">
                <a:solidFill>
                  <a:srgbClr val="002060"/>
                </a:solidFill>
              </a:rPr>
              <a:t> </a:t>
            </a:r>
            <a:r>
              <a:rPr lang="fr-FR" altLang="fr-FR" sz="1200" dirty="0">
                <a:solidFill>
                  <a:srgbClr val="002060"/>
                </a:solidFill>
              </a:rPr>
              <a:t>(éthique)</a:t>
            </a:r>
          </a:p>
          <a:p>
            <a:pPr marL="285750" indent="-285750" eaLnBrk="1" hangingPunct="1">
              <a:spcBef>
                <a:spcPct val="0"/>
              </a:spcBef>
              <a:defRPr/>
            </a:pPr>
            <a:r>
              <a:rPr lang="fr-FR" altLang="fr-FR" sz="1400" dirty="0">
                <a:solidFill>
                  <a:srgbClr val="002060"/>
                </a:solidFill>
                <a:hlinkClick r:id="rId16"/>
              </a:rPr>
              <a:t>www.apec.org</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17"/>
              </a:rPr>
              <a:t>www.adb.org</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18"/>
              </a:rPr>
              <a:t>www.greco.coe.int</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19"/>
              </a:rPr>
              <a:t>www.worldbank.org</a:t>
            </a:r>
            <a:r>
              <a:rPr lang="fr-FR" altLang="fr-FR" sz="1400" dirty="0">
                <a:solidFill>
                  <a:srgbClr val="002060"/>
                </a:solidFill>
              </a:rPr>
              <a:t> </a:t>
            </a:r>
          </a:p>
          <a:p>
            <a:pPr marL="285750" indent="-285750" eaLnBrk="1" hangingPunct="1">
              <a:spcBef>
                <a:spcPct val="0"/>
              </a:spcBef>
              <a:defRPr/>
            </a:pPr>
            <a:r>
              <a:rPr lang="fr-FR" altLang="fr-FR" sz="1400" dirty="0">
                <a:solidFill>
                  <a:srgbClr val="002060"/>
                </a:solidFill>
                <a:hlinkClick r:id="rId20"/>
              </a:rPr>
              <a:t>www.egmontgroup.org</a:t>
            </a:r>
            <a:r>
              <a:rPr lang="fr-FR" altLang="fr-FR" sz="1400" dirty="0">
                <a:solidFill>
                  <a:srgbClr val="002060"/>
                </a:solidFill>
              </a:rPr>
              <a:t>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184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600C09-B208-4FFF-B0CC-E5A475374657}" type="slidenum">
              <a:rPr lang="fr-FR" altLang="fr-FR" sz="1200" smtClean="0">
                <a:solidFill>
                  <a:srgbClr val="898989"/>
                </a:solidFill>
              </a:rPr>
              <a:pPr>
                <a:spcBef>
                  <a:spcPct val="0"/>
                </a:spcBef>
                <a:buFontTx/>
                <a:buNone/>
              </a:pPr>
              <a:t>346</a:t>
            </a:fld>
            <a:endParaRPr lang="fr-FR" altLang="fr-FR" sz="1200">
              <a:solidFill>
                <a:srgbClr val="898989"/>
              </a:solidFill>
            </a:endParaRPr>
          </a:p>
        </p:txBody>
      </p:sp>
      <p:sp>
        <p:nvSpPr>
          <p:cNvPr id="291844" name="Rectangle 6"/>
          <p:cNvSpPr>
            <a:spLocks noChangeArrowheads="1"/>
          </p:cNvSpPr>
          <p:nvPr/>
        </p:nvSpPr>
        <p:spPr bwMode="auto">
          <a:xfrm>
            <a:off x="250825" y="836614"/>
            <a:ext cx="4897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latin typeface="Arial" panose="020B0604020202020204" pitchFamily="34" charset="0"/>
              </a:rPr>
              <a:t>A12. </a:t>
            </a:r>
            <a:r>
              <a:rPr lang="fr-FR" altLang="fr-FR" sz="1600" b="1" u="sng">
                <a:latin typeface="Arial" panose="020B0604020202020204" pitchFamily="34" charset="0"/>
              </a:rPr>
              <a:t>Annexe : Jeu présentant la corruption</a:t>
            </a:r>
            <a:r>
              <a:rPr lang="fr-FR" altLang="fr-FR" sz="1600">
                <a:latin typeface="Arial" panose="020B0604020202020204" pitchFamily="34" charset="0"/>
              </a:rPr>
              <a:t> :</a:t>
            </a:r>
          </a:p>
        </p:txBody>
      </p:sp>
      <p:pic>
        <p:nvPicPr>
          <p:cNvPr id="291845" name="Image 4" descr="corruptionGa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341440"/>
            <a:ext cx="27432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6" name="ZoneTexte 5"/>
          <p:cNvSpPr txBox="1">
            <a:spLocks noChangeArrowheads="1"/>
          </p:cNvSpPr>
          <p:nvPr/>
        </p:nvSpPr>
        <p:spPr bwMode="auto">
          <a:xfrm>
            <a:off x="107952" y="4149726"/>
            <a:ext cx="4824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sym typeface="Symbol" panose="05050102010706020507" pitchFamily="18" charset="2"/>
              </a:rPr>
              <a:t>Jeu de la corruption, présentant les règles de la corruption dans les marchés publics (Editeur: Jeux Descartes) </a:t>
            </a:r>
          </a:p>
          <a:p>
            <a:pPr algn="ctr" eaLnBrk="1" hangingPunct="1">
              <a:spcBef>
                <a:spcPct val="0"/>
              </a:spcBef>
              <a:buFontTx/>
              <a:buNone/>
            </a:pPr>
            <a:r>
              <a:rPr lang="fr-FR" altLang="fr-FR" sz="1200">
                <a:latin typeface="Arial" panose="020B0604020202020204" pitchFamily="34" charset="0"/>
                <a:sym typeface="Symbol" panose="05050102010706020507" pitchFamily="18" charset="2"/>
              </a:rPr>
              <a:t>Sources : </a:t>
            </a:r>
            <a:r>
              <a:rPr lang="fr-FR" altLang="fr-FR" sz="1200">
                <a:latin typeface="Arial" panose="020B0604020202020204" pitchFamily="34" charset="0"/>
                <a:sym typeface="Symbol" panose="05050102010706020507" pitchFamily="18" charset="2"/>
                <a:hlinkClick r:id="rId3"/>
              </a:rPr>
              <a:t>http://jeuxstrategie.free.fr/Corruption_presentation.php</a:t>
            </a:r>
            <a:r>
              <a:rPr lang="fr-FR" altLang="fr-FR" sz="1200">
                <a:latin typeface="Arial" panose="020B0604020202020204" pitchFamily="34" charset="0"/>
                <a:sym typeface="Symbol" panose="05050102010706020507" pitchFamily="18" charset="2"/>
              </a:rPr>
              <a:t> et </a:t>
            </a:r>
            <a:r>
              <a:rPr lang="fr-FR" altLang="fr-FR" sz="1200">
                <a:latin typeface="Arial" panose="020B0604020202020204" pitchFamily="34" charset="0"/>
                <a:sym typeface="Symbol" panose="05050102010706020507" pitchFamily="18" charset="2"/>
                <a:hlinkClick r:id="rId4"/>
              </a:rPr>
              <a:t>www.descartes-editeur.com</a:t>
            </a:r>
            <a:endParaRPr lang="fr-FR" altLang="fr-FR" sz="1200">
              <a:latin typeface="Arial" panose="020B0604020202020204" pitchFamily="34" charset="0"/>
            </a:endParaRPr>
          </a:p>
        </p:txBody>
      </p:sp>
      <p:pic>
        <p:nvPicPr>
          <p:cNvPr id="291847" name="Image 8" descr="dessus_boi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90" y="1268413"/>
            <a:ext cx="202723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8" name="ZoneTexte 8"/>
          <p:cNvSpPr txBox="1">
            <a:spLocks noChangeArrowheads="1"/>
          </p:cNvSpPr>
          <p:nvPr/>
        </p:nvSpPr>
        <p:spPr bwMode="auto">
          <a:xfrm>
            <a:off x="5148263" y="3213101"/>
            <a:ext cx="38163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hlinkClick r:id="rId6" tooltip="Ralph Anspach"/>
              </a:rPr>
              <a:t>Ralph Anspach</a:t>
            </a:r>
            <a:r>
              <a:rPr lang="fr-FR" altLang="fr-FR" sz="1200">
                <a:latin typeface="Arial" panose="020B0604020202020204" pitchFamily="34" charset="0"/>
              </a:rPr>
              <a:t>, professeur d'économie de l’</a:t>
            </a:r>
            <a:r>
              <a:rPr lang="fr-FR" altLang="fr-FR" sz="1200" u="sng">
                <a:latin typeface="Arial" panose="020B0604020202020204" pitchFamily="34" charset="0"/>
                <a:hlinkClick r:id="rId7" tooltip="Université d'État de San Francisco"/>
              </a:rPr>
              <a:t>Université d'État de San Francisco</a:t>
            </a:r>
            <a:r>
              <a:rPr lang="fr-FR" altLang="fr-FR" sz="1200">
                <a:latin typeface="Arial" panose="020B0604020202020204" pitchFamily="34" charset="0"/>
              </a:rPr>
              <a:t>, a créé le jeu </a:t>
            </a:r>
            <a:r>
              <a:rPr lang="fr-FR" altLang="fr-FR" sz="1200" i="1">
                <a:latin typeface="Arial" panose="020B0604020202020204" pitchFamily="34" charset="0"/>
              </a:rPr>
              <a:t>Anti-Monopoly</a:t>
            </a:r>
            <a:r>
              <a:rPr lang="fr-FR" altLang="fr-FR" sz="1200">
                <a:latin typeface="Arial" panose="020B0604020202020204" pitchFamily="34" charset="0"/>
              </a:rPr>
              <a:t> en partie comme une réponse aux «leçons» enseignées par le jeu grand public </a:t>
            </a:r>
            <a:r>
              <a:rPr lang="fr-FR" altLang="fr-FR" sz="1200" i="1">
                <a:latin typeface="Arial" panose="020B0604020202020204" pitchFamily="34" charset="0"/>
                <a:hlinkClick r:id="rId8" tooltip="Monopoly (jeu)"/>
              </a:rPr>
              <a:t>Monopoly</a:t>
            </a:r>
            <a:r>
              <a:rPr lang="fr-FR" altLang="fr-FR" sz="1200">
                <a:latin typeface="Arial" panose="020B0604020202020204" pitchFamily="34" charset="0"/>
              </a:rPr>
              <a:t> qui, selon lui donnait l'impression que </a:t>
            </a:r>
            <a:r>
              <a:rPr lang="fr-FR" altLang="fr-FR" sz="1200">
                <a:latin typeface="Arial" panose="020B0604020202020204" pitchFamily="34" charset="0"/>
                <a:hlinkClick r:id="rId9" tooltip="Monopole"/>
              </a:rPr>
              <a:t>les monopoles</a:t>
            </a:r>
            <a:r>
              <a:rPr lang="fr-FR" altLang="fr-FR" sz="1200">
                <a:latin typeface="Arial" panose="020B0604020202020204" pitchFamily="34" charset="0"/>
              </a:rPr>
              <a:t> étaient quelque chose de désirable. Son intention était de montrer comment les monopoles pourraient être nuisibles à un système de libre entreprise, et comment les lois </a:t>
            </a:r>
            <a:r>
              <a:rPr lang="fr-FR" altLang="fr-FR" sz="1200">
                <a:latin typeface="Arial" panose="020B0604020202020204" pitchFamily="34" charset="0"/>
                <a:hlinkClick r:id="rId10" tooltip="Antitrust"/>
              </a:rPr>
              <a:t>antitrust</a:t>
            </a:r>
            <a:r>
              <a:rPr lang="fr-FR" altLang="fr-FR" sz="1200">
                <a:latin typeface="Arial" panose="020B0604020202020204" pitchFamily="34" charset="0"/>
              </a:rPr>
              <a:t> travaillent à les réduire, dans le monde réel.</a:t>
            </a:r>
          </a:p>
          <a:p>
            <a:pPr algn="just"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11"/>
              </a:rPr>
              <a:t>http://en.wikipedia.org/wiki/Anti-Monopoly</a:t>
            </a:r>
            <a:r>
              <a:rPr lang="fr-FR" altLang="fr-FR" sz="1200">
                <a:latin typeface="Arial" panose="020B0604020202020204" pitchFamily="34" charset="0"/>
              </a:rPr>
              <a:t> </a:t>
            </a:r>
          </a:p>
        </p:txBody>
      </p:sp>
      <p:pic>
        <p:nvPicPr>
          <p:cNvPr id="291849" name="Picture 9" descr="C:\Users\LISAN\Documents\psychologie-philo\corruption\images\Anti-Monopoly_2005_Edition_cov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065" y="1341439"/>
            <a:ext cx="3024187"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5"/>
          <p:cNvSpPr txBox="1">
            <a:spLocks noChangeArrowheads="1"/>
          </p:cNvSpPr>
          <p:nvPr/>
        </p:nvSpPr>
        <p:spPr bwMode="auto">
          <a:xfrm>
            <a:off x="250827" y="836613"/>
            <a:ext cx="856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A13. </a:t>
            </a:r>
            <a:r>
              <a:rPr lang="fr-FR" altLang="fr-FR" sz="1800" b="1" u="sng">
                <a:latin typeface="Arial" panose="020B0604020202020204" pitchFamily="34" charset="0"/>
              </a:rPr>
              <a:t>Annexe: exemples d’affiches pour des campagnes contre la corruption</a:t>
            </a:r>
            <a:r>
              <a:rPr lang="fr-FR" altLang="fr-FR" sz="1800">
                <a:latin typeface="Arial" panose="020B0604020202020204" pitchFamily="34" charset="0"/>
              </a:rPr>
              <a:t> :</a:t>
            </a:r>
          </a:p>
        </p:txBody>
      </p:sp>
      <p:pic>
        <p:nvPicPr>
          <p:cNvPr id="292867" name="Picture 7" descr="Cor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90" y="1628775"/>
            <a:ext cx="43513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8" name="Picture 8" descr="nocor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5" y="1412875"/>
            <a:ext cx="3292475" cy="438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9" name="Text Box 12"/>
          <p:cNvSpPr txBox="1">
            <a:spLocks noChangeArrowheads="1"/>
          </p:cNvSpPr>
          <p:nvPr/>
        </p:nvSpPr>
        <p:spPr bwMode="auto">
          <a:xfrm>
            <a:off x="179389" y="5013326"/>
            <a:ext cx="4822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Affiches d’une campagne anti-corruption en Colombie.</a:t>
            </a:r>
          </a:p>
          <a:p>
            <a:pP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4"/>
              </a:rPr>
              <a:t>http://wikis.lib.ncsu.edu/index.php/Corruption_in_Colombia</a:t>
            </a:r>
            <a:r>
              <a:rPr lang="fr-FR" altLang="fr-FR" sz="1200">
                <a:latin typeface="Arial" panose="020B0604020202020204" pitchFamily="34" charset="0"/>
              </a:rPr>
              <a:t> </a:t>
            </a:r>
          </a:p>
        </p:txBody>
      </p:sp>
      <p:sp>
        <p:nvSpPr>
          <p:cNvPr id="292870" name="Text Box 13"/>
          <p:cNvSpPr txBox="1">
            <a:spLocks noChangeArrowheads="1"/>
          </p:cNvSpPr>
          <p:nvPr/>
        </p:nvSpPr>
        <p:spPr bwMode="auto">
          <a:xfrm>
            <a:off x="5003800" y="5949951"/>
            <a:ext cx="3960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Affiches d’une campagne anti-corruption visible à l’ambassade du Danemark à Hanoï (Vietnam). Source : </a:t>
            </a:r>
            <a:r>
              <a:rPr lang="fr-FR" altLang="fr-FR" sz="1200">
                <a:latin typeface="Arial" panose="020B0604020202020204" pitchFamily="34" charset="0"/>
                <a:hlinkClick r:id="rId5"/>
              </a:rPr>
              <a:t>http://www.ambhanoi.um.dk/en/menu/Developmentpolicy/Danidas+Anti+corruption+policy</a:t>
            </a:r>
            <a:endParaRPr lang="fr-FR" altLang="fr-FR" sz="1800">
              <a:latin typeface="Arial" panose="020B0604020202020204" pitchFamily="34" charset="0"/>
            </a:endParaRPr>
          </a:p>
        </p:txBody>
      </p:sp>
      <p:sp>
        <p:nvSpPr>
          <p:cNvPr id="292871"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2872"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1A94BD5-94F8-49D3-9FCD-A0104796B270}" type="slidenum">
              <a:rPr lang="fr-FR" altLang="fr-FR" sz="1200" smtClean="0">
                <a:solidFill>
                  <a:srgbClr val="898989"/>
                </a:solidFill>
              </a:rPr>
              <a:pPr>
                <a:spcBef>
                  <a:spcPct val="0"/>
                </a:spcBef>
                <a:buFontTx/>
                <a:buNone/>
              </a:pPr>
              <a:t>347</a:t>
            </a:fld>
            <a:endParaRPr lang="fr-FR" altLang="fr-FR" sz="1200">
              <a:solidFill>
                <a:srgbClr val="898989"/>
              </a:solidFil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3891"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C032E7E-8315-48EF-8392-59EE7BF1F5BA}" type="slidenum">
              <a:rPr lang="fr-FR" altLang="fr-FR" sz="1200" smtClean="0">
                <a:solidFill>
                  <a:srgbClr val="898989"/>
                </a:solidFill>
              </a:rPr>
              <a:pPr>
                <a:spcBef>
                  <a:spcPct val="0"/>
                </a:spcBef>
                <a:buFontTx/>
                <a:buNone/>
              </a:pPr>
              <a:t>348</a:t>
            </a:fld>
            <a:endParaRPr lang="fr-FR" altLang="fr-FR" sz="1200">
              <a:solidFill>
                <a:srgbClr val="898989"/>
              </a:solidFill>
            </a:endParaRPr>
          </a:p>
        </p:txBody>
      </p:sp>
      <p:pic>
        <p:nvPicPr>
          <p:cNvPr id="293892" name="Picture 7" descr="Nigeria-Corruptio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2" y="1412875"/>
            <a:ext cx="38195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8" descr="Nigeria-Corrup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5" y="1412875"/>
            <a:ext cx="3914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4" name="Text Box 9"/>
          <p:cNvSpPr txBox="1">
            <a:spLocks noChangeArrowheads="1"/>
          </p:cNvSpPr>
          <p:nvPr/>
        </p:nvSpPr>
        <p:spPr bwMode="auto">
          <a:xfrm>
            <a:off x="3492501" y="63388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293895" name="Text Box 10"/>
          <p:cNvSpPr txBox="1">
            <a:spLocks noChangeArrowheads="1"/>
          </p:cNvSpPr>
          <p:nvPr/>
        </p:nvSpPr>
        <p:spPr bwMode="auto">
          <a:xfrm>
            <a:off x="2326921" y="6237289"/>
            <a:ext cx="48663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Affiches d’une campagne anti-corruption au Nigéria.</a:t>
            </a:r>
          </a:p>
          <a:p>
            <a:pPr algn="ct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4"/>
              </a:rPr>
              <a:t>http://www.interet-general.info/article.php3?id_article=11542</a:t>
            </a:r>
            <a:endParaRPr lang="fr-FR" altLang="fr-FR" sz="1200">
              <a:latin typeface="Arial" panose="020B0604020202020204" pitchFamily="34" charset="0"/>
            </a:endParaRPr>
          </a:p>
        </p:txBody>
      </p:sp>
      <p:sp>
        <p:nvSpPr>
          <p:cNvPr id="293896" name="Text Box 5"/>
          <p:cNvSpPr txBox="1">
            <a:spLocks noChangeArrowheads="1"/>
          </p:cNvSpPr>
          <p:nvPr/>
        </p:nvSpPr>
        <p:spPr bwMode="auto">
          <a:xfrm>
            <a:off x="323850" y="692150"/>
            <a:ext cx="871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A13. </a:t>
            </a:r>
            <a:r>
              <a:rPr lang="fr-FR" altLang="fr-FR" sz="1800" b="1" u="sng">
                <a:latin typeface="Arial" panose="020B0604020202020204" pitchFamily="34" charset="0"/>
              </a:rPr>
              <a:t>Annexe: exemples d’affiches pour des campagnes contre la corruption</a:t>
            </a:r>
            <a:r>
              <a:rPr lang="fr-FR" altLang="fr-FR" sz="1800">
                <a:latin typeface="Arial" panose="020B0604020202020204" pitchFamily="34" charset="0"/>
              </a:rPr>
              <a:t>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4915"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12BE4D-9C6C-4C7F-BFD3-06A0093944A5}" type="slidenum">
              <a:rPr lang="fr-FR" altLang="fr-FR" sz="1200" smtClean="0">
                <a:solidFill>
                  <a:srgbClr val="898989"/>
                </a:solidFill>
              </a:rPr>
              <a:pPr>
                <a:spcBef>
                  <a:spcPct val="0"/>
                </a:spcBef>
                <a:buFontTx/>
                <a:buNone/>
              </a:pPr>
              <a:t>349</a:t>
            </a:fld>
            <a:endParaRPr lang="fr-FR" altLang="fr-FR" sz="1200">
              <a:solidFill>
                <a:srgbClr val="898989"/>
              </a:solidFill>
            </a:endParaRPr>
          </a:p>
        </p:txBody>
      </p:sp>
      <p:pic>
        <p:nvPicPr>
          <p:cNvPr id="294916" name="Picture 4" descr="Nigeria-Corruptio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481139"/>
            <a:ext cx="36528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7" name="Text Box 5"/>
          <p:cNvSpPr txBox="1">
            <a:spLocks noChangeArrowheads="1"/>
          </p:cNvSpPr>
          <p:nvPr/>
        </p:nvSpPr>
        <p:spPr bwMode="auto">
          <a:xfrm>
            <a:off x="179388" y="692151"/>
            <a:ext cx="8856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A13. </a:t>
            </a:r>
            <a:r>
              <a:rPr lang="fr-FR" altLang="fr-FR" sz="1800" b="1" u="sng">
                <a:latin typeface="Arial" panose="020B0604020202020204" pitchFamily="34" charset="0"/>
              </a:rPr>
              <a:t>Annexe: exemples d’affiches pour des campagnes contre la corruption </a:t>
            </a:r>
            <a:r>
              <a:rPr lang="fr-FR" altLang="fr-FR" sz="1800">
                <a:latin typeface="Arial" panose="020B0604020202020204" pitchFamily="34" charset="0"/>
              </a:rPr>
              <a:t>(suite) :</a:t>
            </a:r>
          </a:p>
        </p:txBody>
      </p:sp>
      <p:pic>
        <p:nvPicPr>
          <p:cNvPr id="294918" name="Picture 8" descr="corruptionMadagascar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050" y="1125539"/>
            <a:ext cx="22098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9" name="Text Box 9"/>
          <p:cNvSpPr txBox="1">
            <a:spLocks noChangeArrowheads="1"/>
          </p:cNvSpPr>
          <p:nvPr/>
        </p:nvSpPr>
        <p:spPr bwMode="auto">
          <a:xfrm>
            <a:off x="4597400" y="1138240"/>
            <a:ext cx="215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Affiche anti-corruption visible dans la salle d’arrivée de l’aéroport d’Antananarivo (Madagascar) (Photos de l’auteur) →</a:t>
            </a:r>
          </a:p>
        </p:txBody>
      </p:sp>
      <p:sp>
        <p:nvSpPr>
          <p:cNvPr id="294920" name="Text Box 10"/>
          <p:cNvSpPr txBox="1">
            <a:spLocks noChangeArrowheads="1"/>
          </p:cNvSpPr>
          <p:nvPr/>
        </p:nvSpPr>
        <p:spPr bwMode="auto">
          <a:xfrm>
            <a:off x="193675" y="5586414"/>
            <a:ext cx="36331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Affiche d’une campagne anti-corruption au Nigéria.</a:t>
            </a:r>
          </a:p>
        </p:txBody>
      </p:sp>
      <p:pic>
        <p:nvPicPr>
          <p:cNvPr id="294921" name="Picture 11" descr="afficheAntiCorruptionNouakcho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775" y="2276475"/>
            <a:ext cx="24638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22" name="Text Box 12"/>
          <p:cNvSpPr txBox="1">
            <a:spLocks noChangeArrowheads="1"/>
          </p:cNvSpPr>
          <p:nvPr/>
        </p:nvSpPr>
        <p:spPr bwMode="auto">
          <a:xfrm>
            <a:off x="4141790" y="4511677"/>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 Affiche d’une campagne anti-corruption à Nouakchott (Mauritanie) _ source  Wikipedia.</a:t>
            </a:r>
          </a:p>
        </p:txBody>
      </p:sp>
      <p:pic>
        <p:nvPicPr>
          <p:cNvPr id="294923"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5229226"/>
            <a:ext cx="2171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24" name="ZoneTexte 2"/>
          <p:cNvSpPr txBox="1">
            <a:spLocks noChangeArrowheads="1"/>
          </p:cNvSpPr>
          <p:nvPr/>
        </p:nvSpPr>
        <p:spPr bwMode="auto">
          <a:xfrm>
            <a:off x="201615" y="5961063"/>
            <a:ext cx="41227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a:latin typeface="Arial" panose="020B0604020202020204" pitchFamily="34" charset="0"/>
              </a:rPr>
              <a:t>Un panneau d'affichage de la campagne visant à prévenir la corruption en Zambie (Photo par Lars Plougmann) </a:t>
            </a:r>
            <a:r>
              <a:rPr lang="fr-FR" altLang="fr-FR" sz="1200"/>
              <a:t>→</a:t>
            </a:r>
          </a:p>
          <a:p>
            <a:pPr algn="r">
              <a:spcBef>
                <a:spcPct val="0"/>
              </a:spcBef>
              <a:buFontTx/>
              <a:buNone/>
            </a:pPr>
            <a:r>
              <a:rPr lang="fr-FR" altLang="fr-FR" sz="1200"/>
              <a:t>Source : </a:t>
            </a:r>
            <a:r>
              <a:rPr lang="fr-FR" altLang="fr-FR" sz="1200">
                <a:hlinkClick r:id="rId6"/>
              </a:rPr>
              <a:t>http://freespeechdebate.com/fr/discutez/how-brown-envelope-journalism-holds-back-sub-saharan-africa/</a:t>
            </a:r>
            <a:endParaRPr lang="fr-FR" altLang="fr-FR" sz="1200">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79390" y="789132"/>
            <a:ext cx="30348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Mobutu </a:t>
            </a:r>
            <a:r>
              <a:rPr lang="fr-FR" altLang="fr-FR" sz="1600" u="sng" dirty="0" err="1">
                <a:latin typeface="Arial" panose="020B0604020202020204" pitchFamily="34" charset="0"/>
              </a:rPr>
              <a:t>Sese</a:t>
            </a:r>
            <a:r>
              <a:rPr lang="fr-FR" altLang="fr-FR" sz="1600" u="sng" dirty="0">
                <a:latin typeface="Arial" panose="020B0604020202020204" pitchFamily="34" charset="0"/>
              </a:rPr>
              <a:t> Seko</a:t>
            </a:r>
            <a:r>
              <a:rPr lang="fr-FR" altLang="fr-FR" sz="1600" dirty="0">
                <a:latin typeface="Arial" panose="020B0604020202020204" pitchFamily="34" charset="0"/>
              </a:rPr>
              <a:t> (Zaïre) </a:t>
            </a:r>
            <a:r>
              <a:rPr lang="fr-FR" altLang="fr-FR" sz="1600" dirty="0">
                <a:latin typeface="Arial" panose="020B0604020202020204" pitchFamily="34" charset="0"/>
                <a:sym typeface="Wingdings"/>
              </a:rPr>
              <a:t></a:t>
            </a:r>
            <a:r>
              <a:rPr lang="fr-FR" altLang="fr-FR" sz="1600" dirty="0">
                <a:latin typeface="Arial" panose="020B0604020202020204" pitchFamily="34" charset="0"/>
              </a:rPr>
              <a:t> :  </a:t>
            </a:r>
          </a:p>
        </p:txBody>
      </p:sp>
      <p:sp>
        <p:nvSpPr>
          <p:cNvPr id="31747" name="Rectangle 1"/>
          <p:cNvSpPr>
            <a:spLocks noChangeArrowheads="1"/>
          </p:cNvSpPr>
          <p:nvPr/>
        </p:nvSpPr>
        <p:spPr bwMode="auto">
          <a:xfrm>
            <a:off x="2627785" y="998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748" name="Espace réservé du numéro de diapositive 2"/>
          <p:cNvSpPr txBox="1">
            <a:spLocks/>
          </p:cNvSpPr>
          <p:nvPr/>
        </p:nvSpPr>
        <p:spPr bwMode="auto">
          <a:xfrm>
            <a:off x="82438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98F21A0-3273-4A57-9010-D9F81D8C1826}" type="slidenum">
              <a:rPr lang="fr-FR" altLang="fr-FR" sz="1200">
                <a:solidFill>
                  <a:srgbClr val="898989"/>
                </a:solidFill>
              </a:rPr>
              <a:pPr algn="r" eaLnBrk="1" hangingPunct="1">
                <a:spcBef>
                  <a:spcPct val="0"/>
                </a:spcBef>
                <a:buFontTx/>
                <a:buNone/>
              </a:pPr>
              <a:t>35</a:t>
            </a:fld>
            <a:endParaRPr lang="fr-FR" altLang="fr-FR" sz="1200">
              <a:solidFill>
                <a:srgbClr val="898989"/>
              </a:solidFill>
            </a:endParaRPr>
          </a:p>
        </p:txBody>
      </p:sp>
      <p:sp>
        <p:nvSpPr>
          <p:cNvPr id="31750" name="ZoneTexte 8"/>
          <p:cNvSpPr txBox="1">
            <a:spLocks noChangeArrowheads="1"/>
          </p:cNvSpPr>
          <p:nvPr/>
        </p:nvSpPr>
        <p:spPr bwMode="auto">
          <a:xfrm>
            <a:off x="179390" y="1127271"/>
            <a:ext cx="8785225"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300" dirty="0">
                <a:latin typeface="Arial" panose="020B0604020202020204" pitchFamily="34" charset="0"/>
              </a:rPr>
              <a:t>Mobutu </a:t>
            </a:r>
            <a:r>
              <a:rPr lang="fr-FR" altLang="fr-FR" sz="1300" dirty="0" err="1">
                <a:latin typeface="Arial" panose="020B0604020202020204" pitchFamily="34" charset="0"/>
              </a:rPr>
              <a:t>Sese</a:t>
            </a:r>
            <a:r>
              <a:rPr lang="fr-FR" altLang="fr-FR" sz="1300" dirty="0">
                <a:latin typeface="Arial" panose="020B0604020202020204" pitchFamily="34" charset="0"/>
              </a:rPr>
              <a:t> Seko </a:t>
            </a:r>
            <a:r>
              <a:rPr lang="fr-FR" altLang="fr-FR" sz="1300" dirty="0" err="1">
                <a:latin typeface="Arial" panose="020B0604020202020204" pitchFamily="34" charset="0"/>
              </a:rPr>
              <a:t>Kuku</a:t>
            </a:r>
            <a:r>
              <a:rPr lang="fr-FR" altLang="fr-FR" sz="1300" dirty="0">
                <a:latin typeface="Arial" panose="020B0604020202020204" pitchFamily="34" charset="0"/>
              </a:rPr>
              <a:t> </a:t>
            </a:r>
            <a:r>
              <a:rPr lang="fr-FR" altLang="fr-FR" sz="1300" dirty="0" err="1">
                <a:latin typeface="Arial" panose="020B0604020202020204" pitchFamily="34" charset="0"/>
              </a:rPr>
              <a:t>Ngbendu</a:t>
            </a:r>
            <a:r>
              <a:rPr lang="fr-FR" altLang="fr-FR" sz="1300" dirty="0">
                <a:latin typeface="Arial" panose="020B0604020202020204" pitchFamily="34" charset="0"/>
              </a:rPr>
              <a:t> </a:t>
            </a:r>
            <a:r>
              <a:rPr lang="fr-FR" altLang="fr-FR" sz="1300" dirty="0" err="1">
                <a:latin typeface="Arial" panose="020B0604020202020204" pitchFamily="34" charset="0"/>
              </a:rPr>
              <a:t>wa</a:t>
            </a:r>
            <a:r>
              <a:rPr lang="fr-FR" altLang="fr-FR" sz="1300" dirty="0">
                <a:latin typeface="Arial" panose="020B0604020202020204" pitchFamily="34" charset="0"/>
              </a:rPr>
              <a:t> </a:t>
            </a:r>
            <a:r>
              <a:rPr lang="fr-FR" altLang="fr-FR" sz="1300" dirty="0" err="1">
                <a:latin typeface="Arial" panose="020B0604020202020204" pitchFamily="34" charset="0"/>
              </a:rPr>
              <a:t>Za</a:t>
            </a:r>
            <a:r>
              <a:rPr lang="fr-FR" altLang="fr-FR" sz="1300" dirty="0">
                <a:latin typeface="Arial" panose="020B0604020202020204" pitchFamily="34" charset="0"/>
              </a:rPr>
              <a:t> Banga</a:t>
            </a:r>
            <a:r>
              <a:rPr lang="fr-FR" altLang="fr-FR" sz="1300" baseline="30000" dirty="0">
                <a:latin typeface="Arial" panose="020B0604020202020204" pitchFamily="34" charset="0"/>
                <a:hlinkClick r:id="rId2"/>
              </a:rPr>
              <a:t>2</a:t>
            </a:r>
            <a:r>
              <a:rPr lang="fr-FR" altLang="fr-FR" sz="1300" dirty="0">
                <a:latin typeface="Arial" panose="020B0604020202020204" pitchFamily="34" charset="0"/>
              </a:rPr>
              <a:t>, né Joseph-Désiré Mobutu (1930-1997)  est un </a:t>
            </a:r>
            <a:r>
              <a:rPr lang="fr-FR" altLang="fr-FR" sz="1300" dirty="0">
                <a:latin typeface="Arial" panose="020B0604020202020204" pitchFamily="34" charset="0"/>
                <a:hlinkClick r:id="rId3" tooltip="Personnalité politique"/>
              </a:rPr>
              <a:t>homme politique</a:t>
            </a:r>
            <a:r>
              <a:rPr lang="fr-FR" altLang="fr-FR" sz="1300" dirty="0">
                <a:latin typeface="Arial" panose="020B0604020202020204" pitchFamily="34" charset="0"/>
              </a:rPr>
              <a:t>, </a:t>
            </a:r>
            <a:r>
              <a:rPr lang="fr-FR" altLang="fr-FR" sz="1300" dirty="0">
                <a:latin typeface="Arial" panose="020B0604020202020204" pitchFamily="34" charset="0"/>
                <a:hlinkClick r:id="rId4" tooltip="Militaire"/>
              </a:rPr>
              <a:t>militaire</a:t>
            </a:r>
            <a:r>
              <a:rPr lang="fr-FR" altLang="fr-FR" sz="1300" dirty="0">
                <a:latin typeface="Arial" panose="020B0604020202020204" pitchFamily="34" charset="0"/>
              </a:rPr>
              <a:t> et </a:t>
            </a:r>
            <a:r>
              <a:rPr lang="fr-FR" altLang="fr-FR" sz="1300" dirty="0">
                <a:latin typeface="Arial" panose="020B0604020202020204" pitchFamily="34" charset="0"/>
                <a:hlinkClick r:id="rId5" tooltip="Dictateur (sens moderne)"/>
              </a:rPr>
              <a:t>dictateur</a:t>
            </a:r>
            <a:r>
              <a:rPr lang="fr-FR" altLang="fr-FR" sz="1300" dirty="0">
                <a:latin typeface="Arial" panose="020B0604020202020204" pitchFamily="34" charset="0"/>
              </a:rPr>
              <a:t> qui préside la deuxième </a:t>
            </a:r>
            <a:r>
              <a:rPr lang="fr-FR" altLang="fr-FR" sz="1300" dirty="0">
                <a:latin typeface="Arial" panose="020B0604020202020204" pitchFamily="34" charset="0"/>
                <a:hlinkClick r:id="rId6" tooltip="République démocratique du Congo"/>
              </a:rPr>
              <a:t>République démocratique du Congo</a:t>
            </a:r>
            <a:r>
              <a:rPr lang="fr-FR" altLang="fr-FR" sz="1300" dirty="0">
                <a:latin typeface="Arial" panose="020B0604020202020204" pitchFamily="34" charset="0"/>
              </a:rPr>
              <a:t> de 1965 à 1971 puis exerce un régime autocratique au cours duquel le pays est rebaptisé </a:t>
            </a:r>
            <a:r>
              <a:rPr lang="fr-FR" altLang="fr-FR" sz="1300" dirty="0">
                <a:latin typeface="Arial" panose="020B0604020202020204" pitchFamily="34" charset="0"/>
                <a:hlinkClick r:id="rId7" tooltip="Zaïre"/>
              </a:rPr>
              <a:t>Zaïre</a:t>
            </a:r>
            <a:r>
              <a:rPr lang="fr-FR" altLang="fr-FR" sz="1300" dirty="0">
                <a:latin typeface="Arial" panose="020B0604020202020204" pitchFamily="34" charset="0"/>
              </a:rPr>
              <a:t> (1971 à 1997).</a:t>
            </a:r>
          </a:p>
          <a:p>
            <a:pPr algn="just" eaLnBrk="1" hangingPunct="1">
              <a:spcBef>
                <a:spcPct val="0"/>
              </a:spcBef>
              <a:buFontTx/>
              <a:buNone/>
            </a:pPr>
            <a:r>
              <a:rPr lang="fr-FR" altLang="fr-FR" sz="1300" dirty="0">
                <a:latin typeface="Arial" panose="020B0604020202020204" pitchFamily="34" charset="0"/>
              </a:rPr>
              <a:t>En </a:t>
            </a:r>
            <a:r>
              <a:rPr lang="fr-FR" altLang="fr-FR" sz="1300" dirty="0">
                <a:latin typeface="Arial" panose="020B0604020202020204" pitchFamily="34" charset="0"/>
                <a:hlinkClick r:id="rId8" tooltip="Juillet 1960"/>
              </a:rPr>
              <a:t>juillet</a:t>
            </a:r>
            <a:r>
              <a:rPr lang="fr-FR" altLang="fr-FR" sz="1300" dirty="0">
                <a:latin typeface="Arial" panose="020B0604020202020204" pitchFamily="34" charset="0"/>
              </a:rPr>
              <a:t> </a:t>
            </a:r>
            <a:r>
              <a:rPr lang="fr-FR" altLang="fr-FR" sz="1300" dirty="0">
                <a:latin typeface="Arial" panose="020B0604020202020204" pitchFamily="34" charset="0"/>
                <a:hlinkClick r:id="rId9" tooltip="1960"/>
              </a:rPr>
              <a:t>1960</a:t>
            </a:r>
            <a:r>
              <a:rPr lang="fr-FR" altLang="fr-FR" sz="1300" dirty="0">
                <a:latin typeface="Arial" panose="020B0604020202020204" pitchFamily="34" charset="0"/>
              </a:rPr>
              <a:t>, il devient secrétaire d'État du </a:t>
            </a:r>
            <a:r>
              <a:rPr lang="fr-FR" altLang="fr-FR" sz="1300" dirty="0">
                <a:latin typeface="Arial" panose="020B0604020202020204" pitchFamily="34" charset="0"/>
                <a:hlinkClick r:id="rId10" tooltip="Gouvernement Lumumba"/>
              </a:rPr>
              <a:t>gouvernement indépendant</a:t>
            </a:r>
            <a:r>
              <a:rPr lang="fr-FR" altLang="fr-FR" sz="1300" dirty="0">
                <a:latin typeface="Arial" panose="020B0604020202020204" pitchFamily="34" charset="0"/>
              </a:rPr>
              <a:t> de </a:t>
            </a:r>
            <a:r>
              <a:rPr lang="fr-FR" altLang="fr-FR" sz="1300" dirty="0">
                <a:latin typeface="Arial" panose="020B0604020202020204" pitchFamily="34" charset="0"/>
                <a:hlinkClick r:id="rId11" tooltip="Patrice Lumumba"/>
              </a:rPr>
              <a:t>Patrice Lumumba</a:t>
            </a:r>
            <a:r>
              <a:rPr lang="fr-FR" altLang="fr-FR" sz="1300" dirty="0">
                <a:latin typeface="Arial" panose="020B0604020202020204" pitchFamily="34" charset="0"/>
              </a:rPr>
              <a:t>. Il profite du désaccord entre les différents hommes politiques et du fait d'être l'un des seuls lumumbistes à avoir une quelconque expérience militaire pour évoluer très rapidement dans la hiérarchie militaire. En tant que chef d'état-major, et sous l'influence de l'ambassadeur de Belgique, il fait arrêter et assigner à résidence Lumumba en </a:t>
            </a:r>
            <a:r>
              <a:rPr lang="fr-FR" altLang="fr-FR" sz="1300" dirty="0">
                <a:latin typeface="Arial" panose="020B0604020202020204" pitchFamily="34" charset="0"/>
                <a:hlinkClick r:id="rId9" tooltip="1960"/>
              </a:rPr>
              <a:t>1960</a:t>
            </a:r>
            <a:r>
              <a:rPr lang="fr-FR" altLang="fr-FR" sz="1300" dirty="0">
                <a:latin typeface="Arial" panose="020B0604020202020204" pitchFamily="34" charset="0"/>
              </a:rPr>
              <a:t>. Mobutu accuse Lumumba de sympathie procommuniste, pour s’attirer la sympathie des USA. Il envoie alors Lumumba au </a:t>
            </a:r>
            <a:r>
              <a:rPr lang="fr-FR" altLang="fr-FR" sz="1300" dirty="0">
                <a:latin typeface="Arial" panose="020B0604020202020204" pitchFamily="34" charset="0"/>
                <a:hlinkClick r:id="rId12" tooltip="Katanga"/>
              </a:rPr>
              <a:t>Katanga</a:t>
            </a:r>
            <a:r>
              <a:rPr lang="fr-FR" altLang="fr-FR" sz="1300" dirty="0">
                <a:latin typeface="Arial" panose="020B0604020202020204" pitchFamily="34" charset="0"/>
              </a:rPr>
              <a:t> de </a:t>
            </a:r>
            <a:r>
              <a:rPr lang="fr-FR" altLang="fr-FR" sz="1300" dirty="0">
                <a:latin typeface="Arial" panose="020B0604020202020204" pitchFamily="34" charset="0"/>
                <a:hlinkClick r:id="rId13" tooltip="Moïse Tshombe"/>
              </a:rPr>
              <a:t>Moïse </a:t>
            </a:r>
            <a:r>
              <a:rPr lang="fr-FR" altLang="fr-FR" sz="1300" dirty="0" err="1">
                <a:latin typeface="Arial" panose="020B0604020202020204" pitchFamily="34" charset="0"/>
                <a:hlinkClick r:id="rId13" tooltip="Moïse Tshombe"/>
              </a:rPr>
              <a:t>Tshombe</a:t>
            </a:r>
            <a:r>
              <a:rPr lang="fr-FR" altLang="fr-FR" sz="1300" dirty="0">
                <a:latin typeface="Arial" panose="020B0604020202020204" pitchFamily="34" charset="0"/>
              </a:rPr>
              <a:t>, où il est assassiné le 17 janvier 1961.</a:t>
            </a:r>
          </a:p>
          <a:p>
            <a:pPr algn="just" eaLnBrk="1" hangingPunct="1">
              <a:spcBef>
                <a:spcPct val="0"/>
              </a:spcBef>
              <a:buFontTx/>
              <a:buNone/>
            </a:pPr>
            <a:r>
              <a:rPr lang="fr-FR" altLang="fr-FR" sz="1300" dirty="0">
                <a:latin typeface="Arial" panose="020B0604020202020204" pitchFamily="34" charset="0"/>
              </a:rPr>
              <a:t>Le 2 juin 1966, Mobutu fait pendre sur la place publique 4 anciens ministres accusés à tort de complot : Alexandre </a:t>
            </a:r>
            <a:r>
              <a:rPr lang="fr-FR" altLang="fr-FR" sz="1300" dirty="0" err="1">
                <a:latin typeface="Arial" panose="020B0604020202020204" pitchFamily="34" charset="0"/>
              </a:rPr>
              <a:t>Mahamba</a:t>
            </a:r>
            <a:r>
              <a:rPr lang="fr-FR" altLang="fr-FR" sz="1300" dirty="0">
                <a:latin typeface="Arial" panose="020B0604020202020204" pitchFamily="34" charset="0"/>
              </a:rPr>
              <a:t>, Jérôme </a:t>
            </a:r>
            <a:r>
              <a:rPr lang="fr-FR" altLang="fr-FR" sz="1300" dirty="0" err="1">
                <a:latin typeface="Arial" panose="020B0604020202020204" pitchFamily="34" charset="0"/>
              </a:rPr>
              <a:t>Anany</a:t>
            </a:r>
            <a:r>
              <a:rPr lang="fr-FR" altLang="fr-FR" sz="1300" dirty="0">
                <a:latin typeface="Arial" panose="020B0604020202020204" pitchFamily="34" charset="0"/>
              </a:rPr>
              <a:t>, Emmanuel Bamba ainsi que l'ancien Premier ministre </a:t>
            </a:r>
            <a:r>
              <a:rPr lang="fr-FR" altLang="fr-FR" sz="1300" dirty="0" err="1">
                <a:latin typeface="Arial" panose="020B0604020202020204" pitchFamily="34" charset="0"/>
              </a:rPr>
              <a:t>Evarise</a:t>
            </a:r>
            <a:r>
              <a:rPr lang="fr-FR" altLang="fr-FR" sz="1300" dirty="0">
                <a:latin typeface="Arial" panose="020B0604020202020204" pitchFamily="34" charset="0"/>
              </a:rPr>
              <a:t> </a:t>
            </a:r>
            <a:r>
              <a:rPr lang="fr-FR" altLang="fr-FR" sz="1300" dirty="0" err="1">
                <a:latin typeface="Arial" panose="020B0604020202020204" pitchFamily="34" charset="0"/>
              </a:rPr>
              <a:t>Kimba</a:t>
            </a:r>
            <a:r>
              <a:rPr lang="fr-FR" altLang="fr-FR" sz="1300" dirty="0">
                <a:latin typeface="Arial" panose="020B0604020202020204" pitchFamily="34" charset="0"/>
              </a:rPr>
              <a:t>.</a:t>
            </a:r>
          </a:p>
          <a:p>
            <a:pPr algn="just" eaLnBrk="1" hangingPunct="1">
              <a:spcBef>
                <a:spcPct val="0"/>
              </a:spcBef>
              <a:buFontTx/>
              <a:buNone/>
            </a:pPr>
            <a:r>
              <a:rPr lang="fr-FR" altLang="fr-FR" sz="1300" dirty="0">
                <a:latin typeface="Arial" panose="020B0604020202020204" pitchFamily="34" charset="0"/>
              </a:rPr>
              <a:t>En </a:t>
            </a:r>
            <a:r>
              <a:rPr lang="fr-FR" altLang="fr-FR" sz="1300" dirty="0">
                <a:latin typeface="Arial" panose="020B0604020202020204" pitchFamily="34" charset="0"/>
                <a:hlinkClick r:id="rId14" tooltip="1969"/>
              </a:rPr>
              <a:t>1969</a:t>
            </a:r>
            <a:r>
              <a:rPr lang="fr-FR" altLang="fr-FR" sz="1300" dirty="0">
                <a:latin typeface="Arial" panose="020B0604020202020204" pitchFamily="34" charset="0"/>
              </a:rPr>
              <a:t>, il fait écraser une révolte estudiantine. Les cadavres des étudiants abattus sont jetés dans des fosses communes et 12 étudiants sont condamnés à mort.</a:t>
            </a:r>
          </a:p>
          <a:p>
            <a:pPr algn="just" eaLnBrk="1" hangingPunct="1">
              <a:spcBef>
                <a:spcPct val="0"/>
              </a:spcBef>
              <a:buFontTx/>
              <a:buNone/>
            </a:pPr>
            <a:r>
              <a:rPr lang="fr-FR" altLang="fr-FR" sz="1300" dirty="0">
                <a:latin typeface="Arial" panose="020B0604020202020204" pitchFamily="34" charset="0"/>
              </a:rPr>
              <a:t>En 1971, il impose une « révolution culturelle » _ imposant un costume traditionnel, créant une version zaïroise du costume occidental : « l’</a:t>
            </a:r>
            <a:r>
              <a:rPr lang="fr-FR" altLang="fr-FR" sz="1300" dirty="0">
                <a:latin typeface="Arial" panose="020B0604020202020204" pitchFamily="34" charset="0"/>
                <a:hlinkClick r:id="rId15" tooltip="Abacost"/>
              </a:rPr>
              <a:t>abacost</a:t>
            </a:r>
            <a:r>
              <a:rPr lang="fr-FR" altLang="fr-FR" sz="1300" dirty="0">
                <a:latin typeface="Arial" panose="020B0604020202020204" pitchFamily="34" charset="0"/>
              </a:rPr>
              <a:t> » (à bas le costume), obligeant les Zaïrois à choisir un nom d'origine africaine et locale (non chrétien) et à parler le </a:t>
            </a:r>
            <a:r>
              <a:rPr lang="fr-FR" altLang="fr-FR" sz="1300" dirty="0">
                <a:latin typeface="Arial" panose="020B0604020202020204" pitchFamily="34" charset="0"/>
                <a:hlinkClick r:id="rId16" tooltip="Lingala"/>
              </a:rPr>
              <a:t>lingala</a:t>
            </a:r>
            <a:r>
              <a:rPr lang="fr-FR" altLang="fr-FR" sz="1300" dirty="0">
                <a:latin typeface="Arial" panose="020B0604020202020204" pitchFamily="34" charset="0"/>
              </a:rPr>
              <a:t> _ ainsi que le </a:t>
            </a:r>
            <a:r>
              <a:rPr lang="fr-FR" altLang="fr-FR" sz="1300" dirty="0">
                <a:latin typeface="Arial" panose="020B0604020202020204" pitchFamily="34" charset="0"/>
                <a:hlinkClick r:id="rId17" tooltip="Culte de la personnalité"/>
              </a:rPr>
              <a:t>culte de sa personnalité</a:t>
            </a:r>
            <a:r>
              <a:rPr lang="fr-FR" altLang="fr-FR" sz="1300" dirty="0">
                <a:latin typeface="Arial" panose="020B0604020202020204" pitchFamily="34" charset="0"/>
              </a:rPr>
              <a:t>. L'État zaïrois lance alors une politique de grands travaux, les </a:t>
            </a:r>
            <a:r>
              <a:rPr lang="fr-FR" altLang="fr-FR" sz="1300" dirty="0">
                <a:latin typeface="Arial" panose="020B0604020202020204" pitchFamily="34" charset="0"/>
                <a:hlinkClick r:id="rId18" tooltip="Éléphant blanc (expression)"/>
              </a:rPr>
              <a:t>"éléphants blancs"</a:t>
            </a:r>
            <a:r>
              <a:rPr lang="fr-FR" altLang="fr-FR" sz="1300" dirty="0">
                <a:latin typeface="Arial" panose="020B0604020202020204" pitchFamily="34" charset="0"/>
              </a:rPr>
              <a:t>, </a:t>
            </a:r>
            <a:r>
              <a:rPr lang="fr-FR" altLang="fr-FR" sz="1300" dirty="0">
                <a:solidFill>
                  <a:srgbClr val="FF0000"/>
                </a:solidFill>
                <a:latin typeface="Arial" panose="020B0604020202020204" pitchFamily="34" charset="0"/>
              </a:rPr>
              <a:t>qui donneront lieu à une importante corruption des élites politiques et administratives</a:t>
            </a:r>
            <a:r>
              <a:rPr lang="fr-FR" altLang="fr-FR" sz="1300" dirty="0">
                <a:latin typeface="Arial" panose="020B0604020202020204" pitchFamily="34" charset="0"/>
              </a:rPr>
              <a:t>. Suite à une chute des cours du cuivre, Mobutu lance une nationalisation brutale des entreprises étrangère, </a:t>
            </a:r>
            <a:r>
              <a:rPr lang="fr-FR" altLang="fr-FR" sz="1300" dirty="0">
                <a:solidFill>
                  <a:srgbClr val="FF0000"/>
                </a:solidFill>
                <a:latin typeface="Arial" panose="020B0604020202020204" pitchFamily="34" charset="0"/>
              </a:rPr>
              <a:t>mettant des membres de l'armée zaïroise aux postes clefs, un bon moyen d'acheter des fidélités. De nombreux bénéficiaires de la zaïrianisation, tous proches du régime, prirent ces entreprises pour leurs propriétés personnelles sans se préoccuper de leur gestion. La corruption fut ainsi de plus en plus endémique (on parle pour ce régime de « </a:t>
            </a:r>
            <a:r>
              <a:rPr lang="fr-FR" altLang="fr-FR" sz="1300" dirty="0" err="1">
                <a:solidFill>
                  <a:srgbClr val="FF0000"/>
                </a:solidFill>
                <a:latin typeface="Arial" panose="020B0604020202020204" pitchFamily="34" charset="0"/>
                <a:hlinkClick r:id="rId19" tooltip="Kleptocratie"/>
              </a:rPr>
              <a:t>kleptocratie</a:t>
            </a:r>
            <a:r>
              <a:rPr lang="fr-FR" altLang="fr-FR" sz="1300" dirty="0">
                <a:solidFill>
                  <a:srgbClr val="FF0000"/>
                </a:solidFill>
                <a:latin typeface="Arial" panose="020B0604020202020204" pitchFamily="34" charset="0"/>
              </a:rPr>
              <a:t> », littéralement « gouvernement par le vol »), dégradant dramatiquement la situation économique et sociale de l'écrasante majorité des zaïrois</a:t>
            </a:r>
            <a:r>
              <a:rPr lang="fr-FR" altLang="fr-FR" sz="1300" dirty="0">
                <a:latin typeface="Arial" panose="020B0604020202020204" pitchFamily="34" charset="0"/>
              </a:rPr>
              <a:t>. En </a:t>
            </a:r>
            <a:r>
              <a:rPr lang="fr-FR" altLang="fr-FR" sz="1300" dirty="0">
                <a:latin typeface="Arial" panose="020B0604020202020204" pitchFamily="34" charset="0"/>
                <a:hlinkClick r:id="rId20" tooltip="1986"/>
              </a:rPr>
              <a:t>1986</a:t>
            </a:r>
            <a:r>
              <a:rPr lang="fr-FR" altLang="fr-FR" sz="1300" dirty="0">
                <a:latin typeface="Arial" panose="020B0604020202020204" pitchFamily="34" charset="0"/>
              </a:rPr>
              <a:t>, une grave crise économique creuse le fossé entre le peuple qui a faim et un chef </a:t>
            </a:r>
            <a:r>
              <a:rPr lang="fr-FR" altLang="fr-FR" sz="1300" dirty="0" err="1">
                <a:latin typeface="Arial" panose="020B0604020202020204" pitchFamily="34" charset="0"/>
              </a:rPr>
              <a:t>multi-milliardaire</a:t>
            </a:r>
            <a:r>
              <a:rPr lang="fr-FR" altLang="fr-FR" sz="1300" dirty="0">
                <a:latin typeface="Arial" panose="020B0604020202020204" pitchFamily="34" charset="0"/>
              </a:rPr>
              <a:t> </a:t>
            </a:r>
            <a:r>
              <a:rPr lang="fr-FR" altLang="fr-FR" sz="1300" dirty="0">
                <a:latin typeface="Arial" panose="020B0604020202020204" pitchFamily="34" charset="0"/>
                <a:hlinkClick r:id="rId21" tooltip="Mégalomanie"/>
              </a:rPr>
              <a:t>mégalomane</a:t>
            </a:r>
            <a:r>
              <a:rPr lang="fr-FR" altLang="fr-FR" sz="1300" dirty="0">
                <a:latin typeface="Arial" panose="020B0604020202020204" pitchFamily="34" charset="0"/>
              </a:rPr>
              <a:t> </a:t>
            </a:r>
            <a:r>
              <a:rPr lang="fr-FR" altLang="fr-FR" sz="1300" dirty="0">
                <a:solidFill>
                  <a:srgbClr val="FF0000"/>
                </a:solidFill>
                <a:latin typeface="Arial" panose="020B0604020202020204" pitchFamily="34" charset="0"/>
              </a:rPr>
              <a:t>qui a utilisé la corruption comme mode de gouvernement</a:t>
            </a:r>
            <a:r>
              <a:rPr lang="fr-FR" altLang="fr-FR" sz="1300" dirty="0">
                <a:latin typeface="Arial" panose="020B0604020202020204" pitchFamily="34" charset="0"/>
              </a:rPr>
              <a:t>. Après être désavoué par la conférence nationale organisée en 1990, Mobutu se retire dans son somptueux palais, au cœur de la jungle tropicale à </a:t>
            </a:r>
            <a:r>
              <a:rPr lang="fr-FR" altLang="fr-FR" sz="1300" dirty="0" err="1">
                <a:latin typeface="Arial" panose="020B0604020202020204" pitchFamily="34" charset="0"/>
              </a:rPr>
              <a:t>Kawele</a:t>
            </a:r>
            <a:r>
              <a:rPr lang="fr-FR" altLang="fr-FR" sz="1300" dirty="0">
                <a:latin typeface="Arial" panose="020B0604020202020204" pitchFamily="34" charset="0"/>
              </a:rPr>
              <a:t> à proximité de son village natal. Il est renversé en 1997.</a:t>
            </a:r>
          </a:p>
          <a:p>
            <a:pPr algn="just" eaLnBrk="1" hangingPunct="1">
              <a:spcBef>
                <a:spcPct val="0"/>
              </a:spcBef>
              <a:buFontTx/>
              <a:buNone/>
            </a:pPr>
            <a:r>
              <a:rPr lang="fr-FR" altLang="fr-FR" sz="1400" dirty="0">
                <a:latin typeface="Arial" panose="020B0604020202020204" pitchFamily="34" charset="0"/>
              </a:rPr>
              <a:t>Sa fortune personnelle, est estimée à sa mort entre 5 et 6 milliards de dollars. Il a laissé à l’État une dette publique de 13 milliards</a:t>
            </a:r>
            <a:r>
              <a:rPr lang="fr-FR" altLang="fr-FR" sz="1400" baseline="30000" dirty="0">
                <a:latin typeface="Arial" panose="020B0604020202020204" pitchFamily="34" charset="0"/>
                <a:hlinkClick r:id="rId2"/>
              </a:rPr>
              <a:t>12</a:t>
            </a:r>
            <a:r>
              <a:rPr lang="fr-FR" altLang="fr-FR" sz="1400" dirty="0">
                <a:latin typeface="Arial" panose="020B0604020202020204" pitchFamily="34" charset="0"/>
              </a:rPr>
              <a:t>.</a:t>
            </a:r>
            <a:r>
              <a:rPr lang="fr-FR" altLang="fr-FR" sz="1300" dirty="0">
                <a:latin typeface="Arial" panose="020B0604020202020204" pitchFamily="34" charset="0"/>
              </a:rPr>
              <a:t> (Source : </a:t>
            </a:r>
            <a:r>
              <a:rPr lang="fr-FR" altLang="fr-FR" sz="1300" dirty="0">
                <a:latin typeface="Arial" panose="020B0604020202020204" pitchFamily="34" charset="0"/>
                <a:hlinkClick r:id="rId2"/>
              </a:rPr>
              <a:t>http://fr.wikipedia.org/wiki/Mobutu_Sese_Seko</a:t>
            </a:r>
            <a:r>
              <a:rPr lang="fr-FR" altLang="fr-FR" sz="1300" dirty="0">
                <a:latin typeface="Arial" panose="020B0604020202020204" pitchFamily="34" charset="0"/>
              </a:rPr>
              <a:t>).</a:t>
            </a:r>
            <a:endParaRPr lang="fr-FR" altLang="fr-FR" sz="1400" dirty="0">
              <a:latin typeface="Arial" panose="020B0604020202020204" pitchFamily="34" charset="0"/>
            </a:endParaRPr>
          </a:p>
        </p:txBody>
      </p:sp>
      <p:sp>
        <p:nvSpPr>
          <p:cNvPr id="7" name="ZoneTexte 3"/>
          <p:cNvSpPr txBox="1">
            <a:spLocks noChangeArrowheads="1"/>
          </p:cNvSpPr>
          <p:nvPr/>
        </p:nvSpPr>
        <p:spPr bwMode="auto">
          <a:xfrm>
            <a:off x="179389" y="484188"/>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5939"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123BCE-BEB8-49E2-939B-25665D64EDF8}" type="slidenum">
              <a:rPr lang="fr-FR" altLang="fr-FR" sz="1200" smtClean="0">
                <a:solidFill>
                  <a:srgbClr val="898989"/>
                </a:solidFill>
              </a:rPr>
              <a:pPr>
                <a:spcBef>
                  <a:spcPct val="0"/>
                </a:spcBef>
                <a:buFontTx/>
                <a:buNone/>
              </a:pPr>
              <a:t>350</a:t>
            </a:fld>
            <a:endParaRPr lang="fr-FR" altLang="fr-FR" sz="1200">
              <a:solidFill>
                <a:srgbClr val="898989"/>
              </a:solidFill>
            </a:endParaRPr>
          </a:p>
        </p:txBody>
      </p:sp>
      <p:sp>
        <p:nvSpPr>
          <p:cNvPr id="295940" name="Text Box 5"/>
          <p:cNvSpPr txBox="1">
            <a:spLocks noChangeArrowheads="1"/>
          </p:cNvSpPr>
          <p:nvPr/>
        </p:nvSpPr>
        <p:spPr bwMode="auto">
          <a:xfrm>
            <a:off x="179388" y="692151"/>
            <a:ext cx="8856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A13. </a:t>
            </a:r>
            <a:r>
              <a:rPr lang="fr-FR" altLang="fr-FR" sz="1800" b="1" u="sng">
                <a:latin typeface="Arial" panose="020B0604020202020204" pitchFamily="34" charset="0"/>
              </a:rPr>
              <a:t>Annexe: exemples d’affiches pour des campagnes contre la corruption </a:t>
            </a:r>
            <a:r>
              <a:rPr lang="fr-FR" altLang="fr-FR" sz="1800">
                <a:latin typeface="Arial" panose="020B0604020202020204" pitchFamily="34" charset="0"/>
              </a:rPr>
              <a:t>(suite) :</a:t>
            </a:r>
          </a:p>
        </p:txBody>
      </p:sp>
      <p:pic>
        <p:nvPicPr>
          <p:cNvPr id="295941" name="Imag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125539"/>
            <a:ext cx="38290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2"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5940" y="1177925"/>
            <a:ext cx="1876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2" y="1466850"/>
            <a:ext cx="2752725"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4"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3233738"/>
            <a:ext cx="2609850" cy="127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696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34141C-D910-47B9-AF80-97539AC6A245}" type="slidenum">
              <a:rPr lang="fr-FR" altLang="fr-FR" sz="1200" smtClean="0">
                <a:solidFill>
                  <a:srgbClr val="898989"/>
                </a:solidFill>
              </a:rPr>
              <a:pPr>
                <a:spcBef>
                  <a:spcPct val="0"/>
                </a:spcBef>
                <a:buFontTx/>
                <a:buNone/>
              </a:pPr>
              <a:t>351</a:t>
            </a:fld>
            <a:endParaRPr lang="fr-FR" altLang="fr-FR" sz="1200">
              <a:solidFill>
                <a:srgbClr val="898989"/>
              </a:solidFill>
            </a:endParaRPr>
          </a:p>
        </p:txBody>
      </p:sp>
      <p:sp>
        <p:nvSpPr>
          <p:cNvPr id="296964" name="Text Box 5"/>
          <p:cNvSpPr txBox="1">
            <a:spLocks noChangeArrowheads="1"/>
          </p:cNvSpPr>
          <p:nvPr/>
        </p:nvSpPr>
        <p:spPr bwMode="auto">
          <a:xfrm>
            <a:off x="179388" y="692151"/>
            <a:ext cx="88566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A13. </a:t>
            </a:r>
            <a:r>
              <a:rPr lang="fr-FR" altLang="fr-FR" sz="1800" b="1" u="sng">
                <a:latin typeface="Arial" panose="020B0604020202020204" pitchFamily="34" charset="0"/>
              </a:rPr>
              <a:t>Annexe: exemples d’affiches pour des campagnes contre la corruption </a:t>
            </a:r>
            <a:r>
              <a:rPr lang="fr-FR" altLang="fr-FR" sz="1800">
                <a:latin typeface="Arial" panose="020B0604020202020204" pitchFamily="34" charset="0"/>
              </a:rPr>
              <a:t>(suite &amp; fin) :</a:t>
            </a:r>
          </a:p>
        </p:txBody>
      </p:sp>
      <p:pic>
        <p:nvPicPr>
          <p:cNvPr id="29696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7" y="1314452"/>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6"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90" y="1338265"/>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7"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2" y="1214440"/>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8"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90" y="3284539"/>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9" name="Imag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1475" y="3254375"/>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0"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3284539"/>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1" name="ZoneTexte 10"/>
          <p:cNvSpPr txBox="1">
            <a:spLocks noChangeArrowheads="1"/>
          </p:cNvSpPr>
          <p:nvPr/>
        </p:nvSpPr>
        <p:spPr bwMode="auto">
          <a:xfrm>
            <a:off x="539322" y="5116514"/>
            <a:ext cx="4606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Affiches d’une campagne anticorruption en Serbie et Monténégro</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7987"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DFC5E01-A98A-4F81-ACED-0DF88B0D1DFB}" type="slidenum">
              <a:rPr lang="fr-FR" altLang="fr-FR" sz="1200" smtClean="0">
                <a:solidFill>
                  <a:srgbClr val="898989"/>
                </a:solidFill>
              </a:rPr>
              <a:pPr>
                <a:spcBef>
                  <a:spcPct val="0"/>
                </a:spcBef>
                <a:buFontTx/>
                <a:buNone/>
              </a:pPr>
              <a:t>352</a:t>
            </a:fld>
            <a:endParaRPr lang="fr-FR" altLang="fr-FR" sz="1200">
              <a:solidFill>
                <a:srgbClr val="898989"/>
              </a:solidFill>
            </a:endParaRPr>
          </a:p>
        </p:txBody>
      </p:sp>
      <p:sp>
        <p:nvSpPr>
          <p:cNvPr id="297988" name="Text Box 5"/>
          <p:cNvSpPr txBox="1">
            <a:spLocks noChangeArrowheads="1"/>
          </p:cNvSpPr>
          <p:nvPr/>
        </p:nvSpPr>
        <p:spPr bwMode="auto">
          <a:xfrm>
            <a:off x="179390" y="620713"/>
            <a:ext cx="475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A14. </a:t>
            </a:r>
            <a:r>
              <a:rPr lang="fr-FR" altLang="fr-FR" sz="1800" b="1" u="sng">
                <a:latin typeface="Arial" panose="020B0604020202020204" pitchFamily="34" charset="0"/>
              </a:rPr>
              <a:t>Annexe: caricatures</a:t>
            </a:r>
            <a:r>
              <a:rPr lang="fr-FR" altLang="fr-FR" sz="1800">
                <a:latin typeface="Arial" panose="020B0604020202020204" pitchFamily="34" charset="0"/>
              </a:rPr>
              <a:t> :</a:t>
            </a:r>
          </a:p>
        </p:txBody>
      </p:sp>
      <p:pic>
        <p:nvPicPr>
          <p:cNvPr id="297989" name="Image 5" descr="corruption3cf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5175"/>
            <a:ext cx="3276600" cy="296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0" name="Image 6" descr="296083019_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90" y="1158875"/>
            <a:ext cx="3455987" cy="32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1" name="Image 8" descr="corruptio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789363"/>
            <a:ext cx="37163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2" name="Image 9" descr="whatkillscorruption.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90" y="4724400"/>
            <a:ext cx="23764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3" name="ZoneTexte 10"/>
          <p:cNvSpPr txBox="1">
            <a:spLocks noChangeArrowheads="1"/>
          </p:cNvSpPr>
          <p:nvPr/>
        </p:nvSpPr>
        <p:spPr bwMode="auto">
          <a:xfrm>
            <a:off x="2771775" y="4868863"/>
            <a:ext cx="25923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Symbol" panose="05050102010706020507" pitchFamily="18" charset="2"/>
              <a:buChar char="¬"/>
            </a:pPr>
            <a:r>
              <a:rPr lang="fr-FR" altLang="fr-FR" sz="1200">
                <a:latin typeface="Arial" panose="020B0604020202020204" pitchFamily="34" charset="0"/>
              </a:rPr>
              <a:t>Qu’est ce qui tue la corruption  ?</a:t>
            </a:r>
          </a:p>
          <a:p>
            <a:pPr eaLnBrk="1" hangingPunct="1">
              <a:spcBef>
                <a:spcPct val="0"/>
              </a:spcBef>
              <a:buFont typeface="Symbol" panose="05050102010706020507" pitchFamily="18" charset="2"/>
              <a:buChar char="¬"/>
            </a:pPr>
            <a:endParaRPr lang="fr-FR" altLang="fr-FR" sz="1200">
              <a:latin typeface="Arial" panose="020B0604020202020204" pitchFamily="34" charset="0"/>
            </a:endParaRPr>
          </a:p>
          <a:p>
            <a:pPr eaLnBrk="1" hangingPunct="1">
              <a:spcBef>
                <a:spcPct val="0"/>
              </a:spcBef>
            </a:pPr>
            <a:r>
              <a:rPr lang="fr-FR" altLang="fr-FR" sz="1200">
                <a:latin typeface="Arial" panose="020B0604020202020204" pitchFamily="34" charset="0"/>
              </a:rPr>
              <a:t> l’honnêteté.</a:t>
            </a:r>
          </a:p>
          <a:p>
            <a:pPr eaLnBrk="1" hangingPunct="1">
              <a:spcBef>
                <a:spcPct val="0"/>
              </a:spcBef>
            </a:pPr>
            <a:r>
              <a:rPr lang="fr-FR" altLang="fr-FR" sz="1200">
                <a:latin typeface="Arial" panose="020B0604020202020204" pitchFamily="34" charset="0"/>
              </a:rPr>
              <a:t> la connaissance des lois !</a:t>
            </a:r>
          </a:p>
          <a:p>
            <a:pPr eaLnBrk="1" hangingPunct="1">
              <a:spcBef>
                <a:spcPct val="0"/>
              </a:spcBef>
            </a:pPr>
            <a:r>
              <a:rPr lang="fr-FR" altLang="fr-FR" sz="1200">
                <a:latin typeface="Arial" panose="020B0604020202020204" pitchFamily="34" charset="0"/>
              </a:rPr>
              <a:t> la transparence !</a:t>
            </a:r>
          </a:p>
          <a:p>
            <a:pPr eaLnBrk="1" hangingPunct="1">
              <a:spcBef>
                <a:spcPct val="0"/>
              </a:spcBef>
            </a:pPr>
            <a:r>
              <a:rPr lang="fr-FR" altLang="fr-FR" sz="1200">
                <a:latin typeface="Arial" panose="020B0604020202020204" pitchFamily="34" charset="0"/>
              </a:rPr>
              <a:t> la justice !</a:t>
            </a:r>
          </a:p>
          <a:p>
            <a:pPr eaLnBrk="1" hangingPunct="1">
              <a:spcBef>
                <a:spcPct val="0"/>
              </a:spcBef>
            </a:pPr>
            <a:r>
              <a:rPr lang="fr-FR" altLang="fr-FR" sz="1200">
                <a:latin typeface="Arial" panose="020B0604020202020204" pitchFamily="34" charset="0"/>
              </a:rPr>
              <a:t> la responsabilité !</a:t>
            </a:r>
          </a:p>
        </p:txBody>
      </p:sp>
      <p:sp>
        <p:nvSpPr>
          <p:cNvPr id="297994" name="Text Box 11"/>
          <p:cNvSpPr txBox="1">
            <a:spLocks noChangeArrowheads="1"/>
          </p:cNvSpPr>
          <p:nvPr/>
        </p:nvSpPr>
        <p:spPr bwMode="auto">
          <a:xfrm>
            <a:off x="3635377" y="1916113"/>
            <a:ext cx="2181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Les caricatures peuvent avoir leur petite contribution positive à la lutte contre la corruption, à condition que le dessinateur sache la limite à ne pas dépasser (ce qui n’est pas toujours facile à appréhender)..</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299011"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272972C-34BE-4D9C-927D-5847AE360F95}" type="slidenum">
              <a:rPr lang="fr-FR" altLang="fr-FR" sz="1200" smtClean="0">
                <a:solidFill>
                  <a:srgbClr val="898989"/>
                </a:solidFill>
              </a:rPr>
              <a:pPr>
                <a:spcBef>
                  <a:spcPct val="0"/>
                </a:spcBef>
                <a:buFontTx/>
                <a:buNone/>
              </a:pPr>
              <a:t>353</a:t>
            </a:fld>
            <a:endParaRPr lang="fr-FR" altLang="fr-FR" sz="1200">
              <a:solidFill>
                <a:srgbClr val="898989"/>
              </a:solidFill>
            </a:endParaRPr>
          </a:p>
        </p:txBody>
      </p:sp>
      <p:sp>
        <p:nvSpPr>
          <p:cNvPr id="299012" name="Text Box 5"/>
          <p:cNvSpPr txBox="1">
            <a:spLocks noChangeArrowheads="1"/>
          </p:cNvSpPr>
          <p:nvPr/>
        </p:nvSpPr>
        <p:spPr bwMode="auto">
          <a:xfrm>
            <a:off x="225427" y="614364"/>
            <a:ext cx="3960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A14. </a:t>
            </a:r>
            <a:r>
              <a:rPr lang="fr-FR" altLang="fr-FR" sz="1800" b="1" u="sng">
                <a:latin typeface="Arial" panose="020B0604020202020204" pitchFamily="34" charset="0"/>
              </a:rPr>
              <a:t>Annexe: caricatures</a:t>
            </a:r>
            <a:r>
              <a:rPr lang="fr-FR" altLang="fr-FR" sz="1800">
                <a:latin typeface="Arial" panose="020B0604020202020204" pitchFamily="34" charset="0"/>
              </a:rPr>
              <a:t>  (suite) : </a:t>
            </a:r>
          </a:p>
        </p:txBody>
      </p:sp>
      <p:pic>
        <p:nvPicPr>
          <p:cNvPr id="299013" name="Image 5" descr="Boris-corruption_red-5fc3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2913" y="715964"/>
            <a:ext cx="36004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4" name="Image 6" descr="corrup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7" y="3886200"/>
            <a:ext cx="2200275" cy="283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5" name="Image 7" descr="corruption-police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6627" y="1062040"/>
            <a:ext cx="3021013"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6" name="Image 5" descr="corruption_47045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54300" y="4164013"/>
            <a:ext cx="28082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7" name="Image 8" descr="corru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46763" y="4437063"/>
            <a:ext cx="2952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1"/>
          <p:cNvSpPr>
            <a:spLocks noChangeArrowheads="1"/>
          </p:cNvSpPr>
          <p:nvPr/>
        </p:nvSpPr>
        <p:spPr bwMode="auto">
          <a:xfrm>
            <a:off x="4424364" y="1762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0035"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215CE1-CCD0-471A-B736-680D9E387032}" type="slidenum">
              <a:rPr lang="fr-FR" altLang="fr-FR" sz="1200" smtClean="0">
                <a:solidFill>
                  <a:srgbClr val="898989"/>
                </a:solidFill>
              </a:rPr>
              <a:pPr>
                <a:spcBef>
                  <a:spcPct val="0"/>
                </a:spcBef>
                <a:buFontTx/>
                <a:buNone/>
              </a:pPr>
              <a:t>354</a:t>
            </a:fld>
            <a:endParaRPr lang="fr-FR" altLang="fr-FR" sz="1200">
              <a:solidFill>
                <a:srgbClr val="898989"/>
              </a:solidFill>
            </a:endParaRPr>
          </a:p>
        </p:txBody>
      </p:sp>
      <p:sp>
        <p:nvSpPr>
          <p:cNvPr id="300036" name="Text Box 5"/>
          <p:cNvSpPr txBox="1">
            <a:spLocks noChangeArrowheads="1"/>
          </p:cNvSpPr>
          <p:nvPr/>
        </p:nvSpPr>
        <p:spPr bwMode="auto">
          <a:xfrm>
            <a:off x="179390" y="188913"/>
            <a:ext cx="4491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A14. </a:t>
            </a:r>
            <a:r>
              <a:rPr lang="fr-FR" altLang="fr-FR" sz="1800" b="1" u="sng">
                <a:latin typeface="Arial" panose="020B0604020202020204" pitchFamily="34" charset="0"/>
              </a:rPr>
              <a:t>Annexe: caricatures</a:t>
            </a:r>
            <a:r>
              <a:rPr lang="fr-FR" altLang="fr-FR" sz="1800">
                <a:latin typeface="Arial" panose="020B0604020202020204" pitchFamily="34" charset="0"/>
              </a:rPr>
              <a:t>  (suite et fin) : </a:t>
            </a:r>
          </a:p>
        </p:txBody>
      </p:sp>
      <p:pic>
        <p:nvPicPr>
          <p:cNvPr id="300037"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2627" y="706439"/>
            <a:ext cx="31527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2498726"/>
            <a:ext cx="21907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9"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40" y="2276476"/>
            <a:ext cx="4357687"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0"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2500314"/>
            <a:ext cx="23145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1" name="Imag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5013326"/>
            <a:ext cx="46228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2"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92938" y="720726"/>
            <a:ext cx="18859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43" name="ZoneTexte 12"/>
          <p:cNvSpPr txBox="1">
            <a:spLocks noChangeArrowheads="1"/>
          </p:cNvSpPr>
          <p:nvPr/>
        </p:nvSpPr>
        <p:spPr bwMode="auto">
          <a:xfrm>
            <a:off x="4884989" y="4595814"/>
            <a:ext cx="15568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a:latin typeface="Arial" panose="020B0604020202020204" pitchFamily="34" charset="0"/>
              </a:rPr>
              <a:t>Je n’ai rien à cacher</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1059"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3691D8-7517-4045-B0F2-1F7868E4229A}" type="slidenum">
              <a:rPr lang="fr-FR" altLang="fr-FR" sz="1200" smtClean="0">
                <a:solidFill>
                  <a:srgbClr val="898989"/>
                </a:solidFill>
              </a:rPr>
              <a:pPr>
                <a:spcBef>
                  <a:spcPct val="0"/>
                </a:spcBef>
                <a:buFontTx/>
                <a:buNone/>
              </a:pPr>
              <a:t>355</a:t>
            </a:fld>
            <a:endParaRPr lang="fr-FR" altLang="fr-FR" sz="1200">
              <a:solidFill>
                <a:srgbClr val="898989"/>
              </a:solidFill>
            </a:endParaRPr>
          </a:p>
        </p:txBody>
      </p:sp>
      <p:sp>
        <p:nvSpPr>
          <p:cNvPr id="301060" name="Text Box 5"/>
          <p:cNvSpPr txBox="1">
            <a:spLocks noChangeArrowheads="1"/>
          </p:cNvSpPr>
          <p:nvPr/>
        </p:nvSpPr>
        <p:spPr bwMode="auto">
          <a:xfrm>
            <a:off x="250825" y="765175"/>
            <a:ext cx="5976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A15. </a:t>
            </a:r>
            <a:r>
              <a:rPr lang="fr-FR" altLang="fr-FR" sz="1800" b="1" u="sng">
                <a:latin typeface="Arial" panose="020B0604020202020204" pitchFamily="34" charset="0"/>
              </a:rPr>
              <a:t>Annexe: Indice de la corruption dans le monde</a:t>
            </a:r>
            <a:r>
              <a:rPr lang="fr-FR" altLang="fr-FR" sz="1800">
                <a:latin typeface="Arial" panose="020B0604020202020204" pitchFamily="34" charset="0"/>
              </a:rPr>
              <a:t> :</a:t>
            </a:r>
          </a:p>
        </p:txBody>
      </p:sp>
      <p:pic>
        <p:nvPicPr>
          <p:cNvPr id="301061" name="Picture 8" descr="Carte_Taux-analphabetis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852" y="2017714"/>
            <a:ext cx="36861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2" name="Text Box 9"/>
          <p:cNvSpPr txBox="1">
            <a:spLocks noChangeArrowheads="1"/>
          </p:cNvSpPr>
          <p:nvPr/>
        </p:nvSpPr>
        <p:spPr bwMode="auto">
          <a:xfrm>
            <a:off x="5272088" y="1522414"/>
            <a:ext cx="3871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sym typeface="Symbol" panose="05050102010706020507" pitchFamily="18" charset="2"/>
              </a:rPr>
              <a:t> </a:t>
            </a:r>
            <a:r>
              <a:rPr lang="fr-FR" altLang="fr-FR" sz="1200">
                <a:latin typeface="Arial" panose="020B0604020202020204" pitchFamily="34" charset="0"/>
              </a:rPr>
              <a:t>Carte de l’indice de la corruption dans le monde (selon l’ONG Transparency International, en 2007).</a:t>
            </a:r>
          </a:p>
        </p:txBody>
      </p:sp>
      <p:sp>
        <p:nvSpPr>
          <p:cNvPr id="301063" name="Text Box 10"/>
          <p:cNvSpPr txBox="1">
            <a:spLocks noChangeArrowheads="1"/>
          </p:cNvSpPr>
          <p:nvPr/>
        </p:nvSpPr>
        <p:spPr bwMode="auto">
          <a:xfrm>
            <a:off x="5292727" y="4754563"/>
            <a:ext cx="3743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Par comparaison, carte du taux d’alphabétisation dans le monde. </a:t>
            </a:r>
            <a:r>
              <a:rPr lang="fr-FR" altLang="fr-FR" sz="1200" i="1">
                <a:latin typeface="Arial" panose="020B0604020202020204" pitchFamily="34" charset="0"/>
              </a:rPr>
              <a:t>On constate que les 2 cartes ne se recouvrent pas systématiquement.</a:t>
            </a:r>
          </a:p>
        </p:txBody>
      </p:sp>
      <p:pic>
        <p:nvPicPr>
          <p:cNvPr id="301064" name="Picture 11" descr="la-corruption-dans-le-mo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2" y="1484314"/>
            <a:ext cx="4968875"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5"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7" y="4868863"/>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208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449D01-5375-4EF1-9E46-1E5A7656AF34}" type="slidenum">
              <a:rPr lang="fr-FR" altLang="fr-FR" sz="1200" smtClean="0">
                <a:solidFill>
                  <a:srgbClr val="898989"/>
                </a:solidFill>
              </a:rPr>
              <a:pPr>
                <a:spcBef>
                  <a:spcPct val="0"/>
                </a:spcBef>
                <a:buFontTx/>
                <a:buNone/>
              </a:pPr>
              <a:t>356</a:t>
            </a:fld>
            <a:endParaRPr lang="fr-FR" altLang="fr-FR" sz="1200">
              <a:solidFill>
                <a:srgbClr val="898989"/>
              </a:solidFill>
            </a:endParaRPr>
          </a:p>
        </p:txBody>
      </p:sp>
      <p:graphicFrame>
        <p:nvGraphicFramePr>
          <p:cNvPr id="4" name="Group 1288"/>
          <p:cNvGraphicFramePr>
            <a:graphicFrameLocks noGrp="1"/>
          </p:cNvGraphicFramePr>
          <p:nvPr/>
        </p:nvGraphicFramePr>
        <p:xfrm>
          <a:off x="323850" y="1412875"/>
          <a:ext cx="3240088" cy="4764095"/>
        </p:xfrm>
        <a:graphic>
          <a:graphicData uri="http://schemas.openxmlformats.org/drawingml/2006/table">
            <a:tbl>
              <a:tblPr/>
              <a:tblGrid>
                <a:gridCol w="53975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612775">
                  <a:extLst>
                    <a:ext uri="{9D8B030D-6E8A-4147-A177-3AD203B41FA5}">
                      <a16:colId xmlns:a16="http://schemas.microsoft.com/office/drawing/2014/main" val="20002"/>
                    </a:ext>
                  </a:extLst>
                </a:gridCol>
                <a:gridCol w="611188">
                  <a:extLst>
                    <a:ext uri="{9D8B030D-6E8A-4147-A177-3AD203B41FA5}">
                      <a16:colId xmlns:a16="http://schemas.microsoft.com/office/drawing/2014/main" val="20003"/>
                    </a:ext>
                  </a:extLst>
                </a:gridCol>
                <a:gridCol w="612775">
                  <a:extLst>
                    <a:ext uri="{9D8B030D-6E8A-4147-A177-3AD203B41FA5}">
                      <a16:colId xmlns:a16="http://schemas.microsoft.com/office/drawing/2014/main" val="20004"/>
                    </a:ext>
                  </a:extLst>
                </a:gridCol>
              </a:tblGrid>
              <a:tr h="279271">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country </a:t>
                      </a:r>
                      <a:br>
                        <a:rPr kumimoji="0" lang="fr-FR" sz="800" b="0" i="0" u="none" strike="noStrike" cap="none" normalizeH="0" baseline="0">
                          <a:ln>
                            <a:noFill/>
                          </a:ln>
                          <a:solidFill>
                            <a:srgbClr val="FFFFFF"/>
                          </a:solidFill>
                          <a:effectLst/>
                          <a:latin typeface="Arial" charset="0"/>
                          <a:ea typeface="Times New Roman" pitchFamily="18" charset="0"/>
                          <a:cs typeface="Arial" charset="0"/>
                        </a:rPr>
                      </a:br>
                      <a:r>
                        <a:rPr kumimoji="0" lang="fr-FR" sz="800" b="1" i="0" u="none" strike="noStrike" cap="none" normalizeH="0" baseline="0">
                          <a:ln>
                            <a:noFill/>
                          </a:ln>
                          <a:solidFill>
                            <a:srgbClr val="FFFFFF"/>
                          </a:solidFill>
                          <a:effectLst/>
                          <a:latin typeface="Arial" charset="0"/>
                          <a:ea typeface="Times New Roman" pitchFamily="18" charset="0"/>
                          <a:cs typeface="Arial" charset="0"/>
                        </a:rPr>
                        <a:t>rank</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country</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2007 CPI </a:t>
                      </a:r>
                      <a:br>
                        <a:rPr kumimoji="0" lang="fr-FR" sz="800" b="0" i="0" u="none" strike="noStrike" cap="none" normalizeH="0" baseline="0">
                          <a:ln>
                            <a:noFill/>
                          </a:ln>
                          <a:solidFill>
                            <a:srgbClr val="FFFFFF"/>
                          </a:solidFill>
                          <a:effectLst/>
                          <a:latin typeface="Arial" charset="0"/>
                          <a:ea typeface="Times New Roman" pitchFamily="18" charset="0"/>
                          <a:cs typeface="Arial" charset="0"/>
                        </a:rPr>
                      </a:br>
                      <a:r>
                        <a:rPr kumimoji="0" lang="fr-FR" sz="800" b="1" i="0" u="none" strike="noStrike" cap="none" normalizeH="0" baseline="0">
                          <a:ln>
                            <a:noFill/>
                          </a:ln>
                          <a:solidFill>
                            <a:srgbClr val="FFFFFF"/>
                          </a:solidFill>
                          <a:effectLst/>
                          <a:latin typeface="Arial" charset="0"/>
                          <a:ea typeface="Times New Roman" pitchFamily="18" charset="0"/>
                          <a:cs typeface="Arial" charset="0"/>
                        </a:rPr>
                        <a:t>score</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surveys </a:t>
                      </a:r>
                      <a:br>
                        <a:rPr kumimoji="0" lang="fr-FR" sz="800" b="0" i="0" u="none" strike="noStrike" cap="none" normalizeH="0" baseline="0">
                          <a:ln>
                            <a:noFill/>
                          </a:ln>
                          <a:solidFill>
                            <a:srgbClr val="FFFFFF"/>
                          </a:solidFill>
                          <a:effectLst/>
                          <a:latin typeface="Arial" charset="0"/>
                          <a:ea typeface="Times New Roman" pitchFamily="18" charset="0"/>
                          <a:cs typeface="Arial" charset="0"/>
                        </a:rPr>
                      </a:br>
                      <a:r>
                        <a:rPr kumimoji="0" lang="fr-FR" sz="800" b="1" i="0" u="none" strike="noStrike" cap="none" normalizeH="0" baseline="0">
                          <a:ln>
                            <a:noFill/>
                          </a:ln>
                          <a:solidFill>
                            <a:srgbClr val="FFFFFF"/>
                          </a:solidFill>
                          <a:effectLst/>
                          <a:latin typeface="Arial" charset="0"/>
                          <a:ea typeface="Times New Roman" pitchFamily="18" charset="0"/>
                          <a:cs typeface="Arial" charset="0"/>
                        </a:rPr>
                        <a:t>used</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confidence range</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0"/>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Denmark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9.2 - 9.6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1"/>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Finland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9.2 - 9.6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2"/>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New Zealand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9.2 - 9.6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3"/>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Singapore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9.3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9.0 - 9.5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4"/>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Sweden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9.3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9.1 - 9.4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5"/>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Iceland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8.3 - 9.6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6"/>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Netherlands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8.8 - 9.2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7"/>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Switzerland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8.8 - 9.2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8"/>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Canada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8.3 - 9.1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9"/>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Norway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8.0 - 9.2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0"/>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Australia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8.1 - 9.0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1"/>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Luxembourg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7.7 - 8.7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2"/>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United Kingdom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7.9 - 8.9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3"/>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Hong Kong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8.3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7.6 - 8.8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4"/>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Austria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7.5 - 8.7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5"/>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Germany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7.3 - 8.4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6"/>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Ireland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7.3 - 7.7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7"/>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Japan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7.1 - 8.0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8"/>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France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7.3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6.9 - 7.8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9"/>
                  </a:ext>
                </a:extLst>
              </a:tr>
              <a:tr h="19844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USA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6.5 - 7.6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20"/>
                  </a:ext>
                </a:extLst>
              </a:tr>
              <a:tr h="214319">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Belgium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7.1 - 7.1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L="54000" marR="54000" marT="36001" marB="36001"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21"/>
                  </a:ext>
                </a:extLst>
              </a:tr>
            </a:tbl>
          </a:graphicData>
        </a:graphic>
      </p:graphicFrame>
      <p:graphicFrame>
        <p:nvGraphicFramePr>
          <p:cNvPr id="5" name="Group 1287"/>
          <p:cNvGraphicFramePr>
            <a:graphicFrameLocks noGrp="1"/>
          </p:cNvGraphicFramePr>
          <p:nvPr/>
        </p:nvGraphicFramePr>
        <p:xfrm>
          <a:off x="3708400" y="1412877"/>
          <a:ext cx="3240088" cy="1928817"/>
        </p:xfrm>
        <a:graphic>
          <a:graphicData uri="http://schemas.openxmlformats.org/drawingml/2006/table">
            <a:tbl>
              <a:tblPr/>
              <a:tblGrid>
                <a:gridCol w="539750">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612775">
                  <a:extLst>
                    <a:ext uri="{9D8B030D-6E8A-4147-A177-3AD203B41FA5}">
                      <a16:colId xmlns:a16="http://schemas.microsoft.com/office/drawing/2014/main" val="20004"/>
                    </a:ext>
                  </a:extLst>
                </a:gridCol>
              </a:tblGrid>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Chile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6.5 - 7.4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0"/>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23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Barbados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6.6 - 7.1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1"/>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24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Saint Lucia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3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6.1 - 7.1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2"/>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Spain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6.2 - 7.0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3"/>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Uruguay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6.4 - 7.0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4"/>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Slovenia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6.1 - 6.9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5"/>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Estonia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6.0 -7.0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6"/>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28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Portugal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6.5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5.8 - 7.2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7"/>
                  </a:ext>
                </a:extLst>
              </a:tr>
              <a:tr h="214313">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30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Israel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6.1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5.6 - 6.7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8"/>
                  </a:ext>
                </a:extLst>
              </a:tr>
            </a:tbl>
          </a:graphicData>
        </a:graphic>
      </p:graphicFrame>
      <p:sp>
        <p:nvSpPr>
          <p:cNvPr id="302286" name="Text Box 5"/>
          <p:cNvSpPr txBox="1">
            <a:spLocks noChangeArrowheads="1"/>
          </p:cNvSpPr>
          <p:nvPr/>
        </p:nvSpPr>
        <p:spPr bwMode="auto">
          <a:xfrm>
            <a:off x="179388" y="765176"/>
            <a:ext cx="842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A15. </a:t>
            </a:r>
            <a:r>
              <a:rPr lang="fr-FR" altLang="fr-FR" sz="1800" b="1" u="sng">
                <a:latin typeface="Arial" panose="020B0604020202020204" pitchFamily="34" charset="0"/>
              </a:rPr>
              <a:t>Annexe: Indice de la corruption dans le monde en 2007</a:t>
            </a:r>
            <a:r>
              <a:rPr lang="fr-FR" altLang="fr-FR" sz="1800">
                <a:latin typeface="Arial" panose="020B0604020202020204" pitchFamily="34" charset="0"/>
              </a:rPr>
              <a:t> (suite) :</a:t>
            </a:r>
          </a:p>
        </p:txBody>
      </p:sp>
      <p:sp>
        <p:nvSpPr>
          <p:cNvPr id="302287" name="Text Box 1289"/>
          <p:cNvSpPr txBox="1">
            <a:spLocks noChangeArrowheads="1"/>
          </p:cNvSpPr>
          <p:nvPr/>
        </p:nvSpPr>
        <p:spPr bwMode="auto">
          <a:xfrm>
            <a:off x="3687763" y="3449637"/>
            <a:ext cx="520541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u="sng">
                <a:latin typeface="Arial" panose="020B0604020202020204" pitchFamily="34" charset="0"/>
              </a:rPr>
              <a:t>Notes explicatives</a:t>
            </a:r>
            <a:r>
              <a:rPr lang="fr-FR" altLang="fr-FR" sz="1200">
                <a:latin typeface="Arial" panose="020B0604020202020204" pitchFamily="34" charset="0"/>
              </a:rPr>
              <a:t> :</a:t>
            </a:r>
          </a:p>
          <a:p>
            <a:pPr algn="just" eaLnBrk="1" hangingPunct="1">
              <a:spcBef>
                <a:spcPct val="0"/>
              </a:spcBef>
              <a:buFontTx/>
              <a:buNone/>
            </a:pPr>
            <a:endParaRPr lang="fr-FR" altLang="fr-FR" sz="1200" u="sng">
              <a:latin typeface="Arial" panose="020B0604020202020204" pitchFamily="34" charset="0"/>
            </a:endParaRPr>
          </a:p>
          <a:p>
            <a:pPr algn="just" eaLnBrk="1" hangingPunct="1">
              <a:spcBef>
                <a:spcPct val="0"/>
              </a:spcBef>
              <a:buFontTx/>
              <a:buChar char="•"/>
            </a:pPr>
            <a:r>
              <a:rPr lang="fr-FR" altLang="fr-FR" sz="1200">
                <a:latin typeface="Arial" panose="020B0604020202020204" pitchFamily="34" charset="0"/>
              </a:rPr>
              <a:t>Le </a:t>
            </a:r>
            <a:r>
              <a:rPr lang="fr-FR" altLang="fr-FR" sz="1200" b="1">
                <a:latin typeface="Arial" panose="020B0604020202020204" pitchFamily="34" charset="0"/>
              </a:rPr>
              <a:t>CPI score</a:t>
            </a:r>
            <a:r>
              <a:rPr lang="fr-FR" altLang="fr-FR" sz="1200">
                <a:latin typeface="Arial" panose="020B0604020202020204" pitchFamily="34" charset="0"/>
              </a:rPr>
              <a:t> a trait à la perception du degré de corruption vu par les gens d'affaires et analystes pays. Il varie entre 10 (très propre) à 0 (très corrompu). </a:t>
            </a:r>
          </a:p>
          <a:p>
            <a:pPr algn="just" eaLnBrk="1" hangingPunct="1">
              <a:spcBef>
                <a:spcPct val="0"/>
              </a:spcBef>
              <a:buFontTx/>
              <a:buChar char="•"/>
            </a:pPr>
            <a:r>
              <a:rPr lang="fr-FR" altLang="fr-FR" sz="1200">
                <a:latin typeface="Arial" panose="020B0604020202020204" pitchFamily="34" charset="0"/>
              </a:rPr>
              <a:t>"</a:t>
            </a:r>
            <a:r>
              <a:rPr lang="fr-FR" altLang="fr-FR" sz="1200" b="1">
                <a:latin typeface="Arial" panose="020B0604020202020204" pitchFamily="34" charset="0"/>
              </a:rPr>
              <a:t>Confidence range</a:t>
            </a:r>
            <a:r>
              <a:rPr lang="fr-FR" altLang="fr-FR" sz="1200">
                <a:latin typeface="Arial" panose="020B0604020202020204" pitchFamily="34" charset="0"/>
              </a:rPr>
              <a:t>" (Intervalle de confiance) fournit une gamme de valeurs possibles pour le CPI score. Cela reflète la note d'un pays peut varier, en fonction de la précision des mesures. Nominalement, avec 5 pour cent de probabilité la note est au-dessus de cette fourchette et avec un autre de 5 pour cent, il est ci-dessous. Cependant, surtout lorsque seulement peu de sources sont disponibles, une estimation non biaisée de la probabilité de couverture moyenne est inférieure à la valeur nominale de 90%. </a:t>
            </a:r>
          </a:p>
          <a:p>
            <a:pPr algn="just" eaLnBrk="1" hangingPunct="1">
              <a:spcBef>
                <a:spcPct val="0"/>
              </a:spcBef>
              <a:buFontTx/>
              <a:buChar char="•"/>
            </a:pPr>
            <a:r>
              <a:rPr lang="fr-FR" altLang="fr-FR" sz="1200">
                <a:latin typeface="Arial" panose="020B0604020202020204" pitchFamily="34" charset="0"/>
              </a:rPr>
              <a:t>"</a:t>
            </a:r>
            <a:r>
              <a:rPr lang="fr-FR" altLang="fr-FR" sz="1200" b="1">
                <a:latin typeface="Arial" panose="020B0604020202020204" pitchFamily="34" charset="0"/>
              </a:rPr>
              <a:t>Surveys used</a:t>
            </a:r>
            <a:r>
              <a:rPr lang="fr-FR" altLang="fr-FR" sz="1200">
                <a:latin typeface="Arial" panose="020B0604020202020204" pitchFamily="34" charset="0"/>
              </a:rPr>
              <a:t>" (Sources utilisées) se réfère au nombre d'enquêtes pour évaluer la performance d'un pays. 14 enquêtes et analyses d'experts ont été utilisés et au moins 3 ont été nécessaires pour qu'un pays soit inclus dans l'IPC. </a:t>
            </a:r>
          </a:p>
        </p:txBody>
      </p:sp>
      <p:sp>
        <p:nvSpPr>
          <p:cNvPr id="302288" name="ZoneTexte 208"/>
          <p:cNvSpPr txBox="1">
            <a:spLocks noChangeArrowheads="1"/>
          </p:cNvSpPr>
          <p:nvPr/>
        </p:nvSpPr>
        <p:spPr bwMode="auto">
          <a:xfrm>
            <a:off x="7235827" y="1844677"/>
            <a:ext cx="1584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sym typeface="Symbol" panose="05050102010706020507" pitchFamily="18" charset="2"/>
              </a:rPr>
              <a:t> Les pays en tête du classement.</a:t>
            </a:r>
            <a:endParaRPr lang="fr-FR" altLang="fr-FR" sz="1200">
              <a:latin typeface="Arial" panose="020B0604020202020204" pitchFamily="34" charset="0"/>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3107"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F7AF1B-A450-48D1-BE37-725BD600CB08}" type="slidenum">
              <a:rPr lang="fr-FR" altLang="fr-FR" sz="1200" smtClean="0">
                <a:solidFill>
                  <a:srgbClr val="898989"/>
                </a:solidFill>
              </a:rPr>
              <a:pPr>
                <a:spcBef>
                  <a:spcPct val="0"/>
                </a:spcBef>
                <a:buFontTx/>
                <a:buNone/>
              </a:pPr>
              <a:t>357</a:t>
            </a:fld>
            <a:endParaRPr lang="fr-FR" altLang="fr-FR" sz="1200">
              <a:solidFill>
                <a:srgbClr val="898989"/>
              </a:solidFill>
            </a:endParaRPr>
          </a:p>
        </p:txBody>
      </p:sp>
      <p:sp>
        <p:nvSpPr>
          <p:cNvPr id="303108" name="Text Box 5"/>
          <p:cNvSpPr txBox="1">
            <a:spLocks noChangeArrowheads="1"/>
          </p:cNvSpPr>
          <p:nvPr/>
        </p:nvSpPr>
        <p:spPr bwMode="auto">
          <a:xfrm>
            <a:off x="107952" y="765176"/>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A15. </a:t>
            </a:r>
            <a:r>
              <a:rPr lang="fr-FR" altLang="fr-FR" sz="1800" b="1" u="sng">
                <a:latin typeface="Arial" panose="020B0604020202020204" pitchFamily="34" charset="0"/>
              </a:rPr>
              <a:t>Annexe: Indice de la corruption dans le monde en 2007</a:t>
            </a:r>
            <a:r>
              <a:rPr lang="fr-FR" altLang="fr-FR" sz="1800">
                <a:latin typeface="Arial" panose="020B0604020202020204" pitchFamily="34" charset="0"/>
              </a:rPr>
              <a:t> (suite) :</a:t>
            </a:r>
          </a:p>
        </p:txBody>
      </p:sp>
      <p:sp>
        <p:nvSpPr>
          <p:cNvPr id="303109" name="Rectangle 8"/>
          <p:cNvSpPr>
            <a:spLocks noChangeArrowheads="1"/>
          </p:cNvSpPr>
          <p:nvPr/>
        </p:nvSpPr>
        <p:spPr bwMode="auto">
          <a:xfrm>
            <a:off x="1" y="1101208"/>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graphicFrame>
        <p:nvGraphicFramePr>
          <p:cNvPr id="6" name="Group 697"/>
          <p:cNvGraphicFramePr>
            <a:graphicFrameLocks noGrp="1"/>
          </p:cNvGraphicFramePr>
          <p:nvPr/>
        </p:nvGraphicFramePr>
        <p:xfrm>
          <a:off x="2124077" y="1412875"/>
          <a:ext cx="3851275" cy="4689471"/>
        </p:xfrm>
        <a:graphic>
          <a:graphicData uri="http://schemas.openxmlformats.org/drawingml/2006/table">
            <a:tbl>
              <a:tblPr/>
              <a:tblGrid>
                <a:gridCol w="468313">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576262">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719137">
                  <a:extLst>
                    <a:ext uri="{9D8B030D-6E8A-4147-A177-3AD203B41FA5}">
                      <a16:colId xmlns:a16="http://schemas.microsoft.com/office/drawing/2014/main" val="20004"/>
                    </a:ext>
                  </a:extLst>
                </a:gridCol>
              </a:tblGrid>
              <a:tr h="402324">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dirty="0">
                          <a:ln>
                            <a:noFill/>
                          </a:ln>
                          <a:solidFill>
                            <a:srgbClr val="FFFFFF"/>
                          </a:solidFill>
                          <a:effectLst/>
                          <a:latin typeface="Arial" charset="0"/>
                          <a:ea typeface="Times New Roman" pitchFamily="18" charset="0"/>
                          <a:cs typeface="Arial" charset="0"/>
                        </a:rPr>
                        <a:t>country </a:t>
                      </a:r>
                      <a:br>
                        <a:rPr kumimoji="0" lang="fr-FR" sz="800" b="0" i="0" u="none" strike="noStrike" cap="none" normalizeH="0" baseline="0" dirty="0">
                          <a:ln>
                            <a:noFill/>
                          </a:ln>
                          <a:solidFill>
                            <a:srgbClr val="FFFFFF"/>
                          </a:solidFill>
                          <a:effectLst/>
                          <a:latin typeface="Arial" charset="0"/>
                          <a:ea typeface="Times New Roman" pitchFamily="18" charset="0"/>
                          <a:cs typeface="Arial" charset="0"/>
                        </a:rPr>
                      </a:br>
                      <a:r>
                        <a:rPr kumimoji="0" lang="fr-FR" sz="800" b="1" i="0" u="none" strike="noStrike" cap="none" normalizeH="0" baseline="0" dirty="0" err="1">
                          <a:ln>
                            <a:noFill/>
                          </a:ln>
                          <a:solidFill>
                            <a:srgbClr val="FFFFFF"/>
                          </a:solidFill>
                          <a:effectLst/>
                          <a:latin typeface="Arial" charset="0"/>
                          <a:ea typeface="Times New Roman" pitchFamily="18" charset="0"/>
                          <a:cs typeface="Arial" charset="0"/>
                        </a:rPr>
                        <a:t>rank</a:t>
                      </a:r>
                      <a:r>
                        <a:rPr kumimoji="0" lang="fr-FR" sz="800" b="0" i="0" u="none" strike="noStrike" cap="none" normalizeH="0" baseline="0" dirty="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dirty="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country</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2007 CPI </a:t>
                      </a:r>
                      <a:br>
                        <a:rPr kumimoji="0" lang="fr-FR" sz="800" b="0" i="0" u="none" strike="noStrike" cap="none" normalizeH="0" baseline="0">
                          <a:ln>
                            <a:noFill/>
                          </a:ln>
                          <a:solidFill>
                            <a:srgbClr val="FFFFFF"/>
                          </a:solidFill>
                          <a:effectLst/>
                          <a:latin typeface="Arial" charset="0"/>
                          <a:ea typeface="Times New Roman" pitchFamily="18" charset="0"/>
                          <a:cs typeface="Arial" charset="0"/>
                        </a:rPr>
                      </a:br>
                      <a:r>
                        <a:rPr kumimoji="0" lang="fr-FR" sz="800" b="1" i="0" u="none" strike="noStrike" cap="none" normalizeH="0" baseline="0">
                          <a:ln>
                            <a:noFill/>
                          </a:ln>
                          <a:solidFill>
                            <a:srgbClr val="FFFFFF"/>
                          </a:solidFill>
                          <a:effectLst/>
                          <a:latin typeface="Arial" charset="0"/>
                          <a:ea typeface="Times New Roman" pitchFamily="18" charset="0"/>
                          <a:cs typeface="Arial" charset="0"/>
                        </a:rPr>
                        <a:t>score</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surveys </a:t>
                      </a:r>
                      <a:br>
                        <a:rPr kumimoji="0" lang="fr-FR" sz="800" b="0" i="0" u="none" strike="noStrike" cap="none" normalizeH="0" baseline="0">
                          <a:ln>
                            <a:noFill/>
                          </a:ln>
                          <a:solidFill>
                            <a:srgbClr val="FFFFFF"/>
                          </a:solidFill>
                          <a:effectLst/>
                          <a:latin typeface="Arial" charset="0"/>
                          <a:ea typeface="Times New Roman" pitchFamily="18" charset="0"/>
                          <a:cs typeface="Arial" charset="0"/>
                        </a:rPr>
                      </a:br>
                      <a:r>
                        <a:rPr kumimoji="0" lang="fr-FR" sz="800" b="1" i="0" u="none" strike="noStrike" cap="none" normalizeH="0" baseline="0">
                          <a:ln>
                            <a:noFill/>
                          </a:ln>
                          <a:solidFill>
                            <a:srgbClr val="FFFFFF"/>
                          </a:solidFill>
                          <a:effectLst/>
                          <a:latin typeface="Arial" charset="0"/>
                          <a:ea typeface="Times New Roman" pitchFamily="18" charset="0"/>
                          <a:cs typeface="Arial" charset="0"/>
                        </a:rPr>
                        <a:t>used</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85000"/>
                        </a:lnSpc>
                        <a:spcBef>
                          <a:spcPct val="0"/>
                        </a:spcBef>
                        <a:spcAft>
                          <a:spcPct val="0"/>
                        </a:spcAft>
                        <a:buClrTx/>
                        <a:buSzTx/>
                        <a:buFontTx/>
                        <a:buNone/>
                        <a:tabLst/>
                      </a:pPr>
                      <a:r>
                        <a:rPr kumimoji="0" lang="fr-FR" sz="800" b="1" i="0" u="none" strike="noStrike" cap="none" normalizeH="0" baseline="0">
                          <a:ln>
                            <a:noFill/>
                          </a:ln>
                          <a:solidFill>
                            <a:srgbClr val="FFFFFF"/>
                          </a:solidFill>
                          <a:effectLst/>
                          <a:latin typeface="Arial" charset="0"/>
                          <a:ea typeface="Times New Roman" pitchFamily="18" charset="0"/>
                          <a:cs typeface="Arial" charset="0"/>
                        </a:rPr>
                        <a:t>confidence range</a:t>
                      </a:r>
                      <a:r>
                        <a:rPr kumimoji="0" lang="fr-FR" sz="800" b="0" i="0" u="none" strike="noStrike" cap="none" normalizeH="0" baseline="0">
                          <a:ln>
                            <a:noFill/>
                          </a:ln>
                          <a:solidFill>
                            <a:srgbClr val="FFFFFF"/>
                          </a:solidFill>
                          <a:effectLst/>
                          <a:latin typeface="Arial" charset="0"/>
                          <a:ea typeface="Times New Roman" pitchFamily="18" charset="0"/>
                          <a:cs typeface="Arial" charset="0"/>
                        </a:rPr>
                        <a:t> </a:t>
                      </a:r>
                      <a:endParaRPr kumimoji="0" lang="fr-FR" sz="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0"/>
                  </a:ext>
                </a:extLst>
              </a:tr>
              <a:tr h="215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150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a:ln>
                            <a:noFill/>
                          </a:ln>
                          <a:solidFill>
                            <a:srgbClr val="FFFFFF"/>
                          </a:solidFill>
                          <a:effectLst/>
                          <a:latin typeface="Arial" charset="0"/>
                          <a:ea typeface="Times New Roman" pitchFamily="18" charset="0"/>
                          <a:cs typeface="Arial" charset="0"/>
                        </a:rPr>
                        <a:t>Zimbabwe </a:t>
                      </a:r>
                      <a:endParaRPr kumimoji="0" lang="fr-FR" sz="2800" b="0" i="0" u="none" strike="noStrike" cap="none" normalizeH="0" baseline="0" dirty="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2.1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1.8 - 2.4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1"/>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Bangladesh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1.8 - 2.3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2"/>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Cambodia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1.8 - 2.1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3"/>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Central African Republic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5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1.8 - 2.3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4"/>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Papua New Guinea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1.7 - 2.3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5"/>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Turkmenistan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5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1.8 - 2.3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6"/>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Venezuela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1.9 - 2.1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7"/>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Congo, Democratic Republic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1.8 - 2.1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8"/>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Equatorial Guinea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1.7 - 2.0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09"/>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Guinea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1.4 - 2.6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0"/>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Laos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1.7 - 2.2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1"/>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a:ln>
                            <a:noFill/>
                          </a:ln>
                          <a:solidFill>
                            <a:srgbClr val="FFFFFF"/>
                          </a:solidFill>
                          <a:effectLst/>
                          <a:latin typeface="Arial" charset="0"/>
                          <a:ea typeface="Times New Roman" pitchFamily="18" charset="0"/>
                          <a:cs typeface="Arial" charset="0"/>
                        </a:rPr>
                        <a:t>Afghanistan </a:t>
                      </a:r>
                      <a:endParaRPr kumimoji="0" lang="fr-FR" sz="2800" b="0" i="0" u="none" strike="noStrike" cap="none" normalizeH="0" baseline="0" dirty="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1.4 - 2.0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2"/>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Chad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1.7 - 1.9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3"/>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172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Sudan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1.6 - 1.9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4"/>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175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Tonga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3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1.5 - 1.8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5"/>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175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Uzbekistan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1.6 - 1.9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6"/>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Haiti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1.6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1.3 - 1.8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7"/>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178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Iraq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1.5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1.3 - 1.7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8"/>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Myanmar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1.1 - 1.7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19"/>
                  </a:ext>
                </a:extLst>
              </a:tr>
              <a:tr h="2142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179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Somalia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1.4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a:ln>
                            <a:noFill/>
                          </a:ln>
                          <a:solidFill>
                            <a:srgbClr val="FFFFFF"/>
                          </a:solidFill>
                          <a:effectLst/>
                          <a:latin typeface="Arial" charset="0"/>
                          <a:ea typeface="Times New Roman" pitchFamily="18" charset="0"/>
                          <a:cs typeface="Arial" charset="0"/>
                        </a:rPr>
                        <a:t>4 </a:t>
                      </a:r>
                      <a:endParaRPr kumimoji="0" lang="fr-FR" sz="2800" b="0" i="0" u="none" strike="noStrike" cap="none" normalizeH="0" baseline="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dirty="0">
                          <a:ln>
                            <a:noFill/>
                          </a:ln>
                          <a:solidFill>
                            <a:srgbClr val="FFFFFF"/>
                          </a:solidFill>
                          <a:effectLst/>
                          <a:latin typeface="Arial" charset="0"/>
                          <a:ea typeface="Times New Roman" pitchFamily="18" charset="0"/>
                          <a:cs typeface="Arial" charset="0"/>
                        </a:rPr>
                        <a:t>1.1 - 1.7 </a:t>
                      </a:r>
                      <a:endParaRPr kumimoji="0" lang="fr-FR" sz="2800" b="0" i="0" u="none" strike="noStrike" cap="none" normalizeH="0" baseline="0" dirty="0">
                        <a:ln>
                          <a:noFill/>
                        </a:ln>
                        <a:solidFill>
                          <a:srgbClr val="9933FF"/>
                        </a:solidFill>
                        <a:effectLst/>
                        <a:latin typeface="Arial" charset="0"/>
                        <a:ea typeface="Times New Roman" pitchFamily="18" charset="0"/>
                        <a:cs typeface="Arial" charset="0"/>
                      </a:endParaRPr>
                    </a:p>
                  </a:txBody>
                  <a:tcPr marT="45712" marB="45712"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2B5782"/>
                    </a:solidFill>
                  </a:tcPr>
                </a:tc>
                <a:extLst>
                  <a:ext uri="{0D108BD9-81ED-4DB2-BD59-A6C34878D82A}">
                    <a16:rowId xmlns:a16="http://schemas.microsoft.com/office/drawing/2014/main" val="10020"/>
                  </a:ext>
                </a:extLst>
              </a:tr>
            </a:tbl>
          </a:graphicData>
        </a:graphic>
      </p:graphicFrame>
      <p:sp>
        <p:nvSpPr>
          <p:cNvPr id="303244" name="Text Box 698"/>
          <p:cNvSpPr txBox="1">
            <a:spLocks noChangeArrowheads="1"/>
          </p:cNvSpPr>
          <p:nvPr/>
        </p:nvSpPr>
        <p:spPr bwMode="auto">
          <a:xfrm>
            <a:off x="611190" y="6237289"/>
            <a:ext cx="5545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latin typeface="Arial" panose="020B0604020202020204" pitchFamily="34" charset="0"/>
                <a:sym typeface="Symbol" panose="05050102010706020507" pitchFamily="18" charset="2"/>
              </a:rPr>
              <a:t> </a:t>
            </a:r>
            <a:r>
              <a:rPr lang="fr-FR" altLang="fr-FR" sz="1200">
                <a:latin typeface="Arial" panose="020B0604020202020204" pitchFamily="34" charset="0"/>
              </a:rPr>
              <a:t>Sources : </a:t>
            </a:r>
            <a:r>
              <a:rPr lang="fr-FR" altLang="fr-FR" sz="1200">
                <a:latin typeface="Arial" panose="020B0604020202020204" pitchFamily="34" charset="0"/>
                <a:hlinkClick r:id="rId2"/>
              </a:rPr>
              <a:t>http://fr.wikipedia.org/wiki/Indice_de_perception_de_la_corruption</a:t>
            </a:r>
            <a:r>
              <a:rPr lang="fr-FR" altLang="fr-FR" sz="1200">
                <a:latin typeface="Arial" panose="020B0604020202020204" pitchFamily="34" charset="0"/>
              </a:rPr>
              <a:t> </a:t>
            </a:r>
          </a:p>
          <a:p>
            <a:pPr algn="r" eaLnBrk="1" hangingPunct="1">
              <a:spcBef>
                <a:spcPct val="0"/>
              </a:spcBef>
              <a:buFontTx/>
              <a:buNone/>
            </a:pPr>
            <a:r>
              <a:rPr lang="fr-FR" altLang="fr-FR" sz="1200">
                <a:latin typeface="Arial" panose="020B0604020202020204" pitchFamily="34" charset="0"/>
                <a:hlinkClick r:id="rId3"/>
              </a:rPr>
              <a:t>http://www.transparency.org/policy_research/surveys_indices/cpi/2007</a:t>
            </a:r>
            <a:r>
              <a:rPr lang="fr-FR" altLang="fr-FR" sz="1200">
                <a:latin typeface="Arial" panose="020B0604020202020204" pitchFamily="34" charset="0"/>
              </a:rPr>
              <a:t> ↑</a:t>
            </a:r>
          </a:p>
        </p:txBody>
      </p:sp>
      <p:sp>
        <p:nvSpPr>
          <p:cNvPr id="303245" name="ZoneTexte 143"/>
          <p:cNvSpPr txBox="1">
            <a:spLocks noChangeArrowheads="1"/>
          </p:cNvSpPr>
          <p:nvPr/>
        </p:nvSpPr>
        <p:spPr bwMode="auto">
          <a:xfrm>
            <a:off x="395290" y="1484314"/>
            <a:ext cx="1584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b="1">
                <a:latin typeface="Arial" panose="020B0604020202020204" pitchFamily="34" charset="0"/>
                <a:sym typeface="Symbol" panose="05050102010706020507" pitchFamily="18" charset="2"/>
              </a:rPr>
              <a:t>Les pays en bas du classement</a:t>
            </a:r>
            <a:r>
              <a:rPr lang="fr-FR" altLang="fr-FR" sz="1200">
                <a:latin typeface="Arial" panose="020B0604020202020204" pitchFamily="34" charset="0"/>
                <a:sym typeface="Symbol" panose="05050102010706020507" pitchFamily="18" charset="2"/>
              </a:rPr>
              <a:t> →</a:t>
            </a:r>
            <a:endParaRPr lang="fr-FR" altLang="fr-FR" sz="1200">
              <a:latin typeface="Arial" panose="020B0604020202020204" pitchFamily="34" charset="0"/>
            </a:endParaRPr>
          </a:p>
        </p:txBody>
      </p:sp>
      <p:pic>
        <p:nvPicPr>
          <p:cNvPr id="303246" name="Picture 144" descr="pauvr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573463"/>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247" name="Text Box 145"/>
          <p:cNvSpPr txBox="1">
            <a:spLocks noChangeArrowheads="1"/>
          </p:cNvSpPr>
          <p:nvPr/>
        </p:nvSpPr>
        <p:spPr bwMode="auto">
          <a:xfrm>
            <a:off x="231775" y="4891089"/>
            <a:ext cx="1747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 La corruption contribue à augmenter la pauvreté des pays pauvres.</a:t>
            </a:r>
          </a:p>
        </p:txBody>
      </p:sp>
      <p:pic>
        <p:nvPicPr>
          <p:cNvPr id="303248" name="Picture 147" descr="notes-zimbabwe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9" y="2708277"/>
            <a:ext cx="244792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249" name="Text Box 148"/>
          <p:cNvSpPr txBox="1">
            <a:spLocks noChangeArrowheads="1"/>
          </p:cNvSpPr>
          <p:nvPr/>
        </p:nvSpPr>
        <p:spPr bwMode="auto">
          <a:xfrm>
            <a:off x="6084888" y="4392613"/>
            <a:ext cx="305911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 1) Un billet d’1 trillion de $ Zimbabwéen en 2009 (100 mille milliard de $ </a:t>
            </a:r>
            <a:r>
              <a:rPr lang="fr-FR" altLang="fr-FR" sz="1000">
                <a:latin typeface="Arial" panose="020B0604020202020204" pitchFamily="34" charset="0"/>
              </a:rPr>
              <a:t>Zimbabwe</a:t>
            </a:r>
            <a:r>
              <a:rPr lang="fr-FR" altLang="fr-FR" sz="1200">
                <a:latin typeface="Arial" panose="020B0604020202020204" pitchFamily="34" charset="0"/>
              </a:rPr>
              <a:t>).</a:t>
            </a:r>
          </a:p>
          <a:p>
            <a:pPr algn="just" eaLnBrk="1" hangingPunct="1">
              <a:spcBef>
                <a:spcPct val="0"/>
              </a:spcBef>
              <a:buFontTx/>
              <a:buNone/>
            </a:pPr>
            <a:r>
              <a:rPr lang="fr-FR" altLang="fr-FR" sz="1200">
                <a:latin typeface="Arial" panose="020B0604020202020204" pitchFamily="34" charset="0"/>
              </a:rPr>
              <a:t>2) Dans un des pays les plus corrompus au monde _ le Zimbabwe, où le taux d’inflation annuel (entre juillet 2007 et juillet 2008) atteint environ 231 000 000 % _, 100 milliard de dollars zimbabwéen vaut 3 œufs.</a:t>
            </a:r>
          </a:p>
          <a:p>
            <a:pPr algn="just" eaLnBrk="1" hangingPunct="1">
              <a:spcBef>
                <a:spcPct val="0"/>
              </a:spcBef>
              <a:buFontTx/>
              <a:buNone/>
            </a:pPr>
            <a:r>
              <a:rPr lang="fr-FR" altLang="fr-FR" sz="1200">
                <a:latin typeface="Arial" panose="020B0604020202020204" pitchFamily="34" charset="0"/>
              </a:rPr>
              <a:t>Ce taux est tellement énorme, que Les autorités zimbabwéennes avaient déjà dévalué le dollar zimbabwéen de 93% en 2003. Source: </a:t>
            </a:r>
            <a:r>
              <a:rPr lang="fr-FR" altLang="fr-FR" sz="1200">
                <a:latin typeface="Arial" panose="020B0604020202020204" pitchFamily="34" charset="0"/>
                <a:hlinkClick r:id="rId6"/>
              </a:rPr>
              <a:t>http://www.afrik.com/article5736.html</a:t>
            </a:r>
            <a:r>
              <a:rPr lang="fr-FR" altLang="fr-FR" sz="1200">
                <a:latin typeface="Arial" panose="020B0604020202020204" pitchFamily="34" charset="0"/>
              </a:rPr>
              <a:t> </a:t>
            </a:r>
          </a:p>
        </p:txBody>
      </p:sp>
      <p:pic>
        <p:nvPicPr>
          <p:cNvPr id="303250" name="Picture 149" descr="Zimbabwe-Dollar_100_Trillion_-_2009_s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1341438"/>
            <a:ext cx="285750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1"/>
          <p:cNvSpPr>
            <a:spLocks noChangeArrowheads="1"/>
          </p:cNvSpPr>
          <p:nvPr/>
        </p:nvSpPr>
        <p:spPr bwMode="auto">
          <a:xfrm>
            <a:off x="3924301"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4131"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19B3A1C-DD2F-4E02-B0D9-D9B0CECE9082}" type="slidenum">
              <a:rPr lang="fr-FR" altLang="fr-FR" sz="1200" smtClean="0">
                <a:solidFill>
                  <a:srgbClr val="898989"/>
                </a:solidFill>
              </a:rPr>
              <a:pPr>
                <a:spcBef>
                  <a:spcPct val="0"/>
                </a:spcBef>
                <a:buFontTx/>
                <a:buNone/>
              </a:pPr>
              <a:t>358</a:t>
            </a:fld>
            <a:endParaRPr lang="fr-FR" altLang="fr-FR" sz="1200">
              <a:solidFill>
                <a:srgbClr val="898989"/>
              </a:solidFill>
            </a:endParaRPr>
          </a:p>
        </p:txBody>
      </p:sp>
      <p:sp>
        <p:nvSpPr>
          <p:cNvPr id="304132" name="Text Box 5"/>
          <p:cNvSpPr txBox="1">
            <a:spLocks noChangeArrowheads="1"/>
          </p:cNvSpPr>
          <p:nvPr/>
        </p:nvSpPr>
        <p:spPr bwMode="auto">
          <a:xfrm>
            <a:off x="107952" y="765176"/>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A15. </a:t>
            </a:r>
            <a:r>
              <a:rPr lang="fr-FR" altLang="fr-FR" sz="1800" b="1" u="sng">
                <a:latin typeface="Arial" panose="020B0604020202020204" pitchFamily="34" charset="0"/>
              </a:rPr>
              <a:t>Annexe: Indice de la corruption dans le monde en 2007</a:t>
            </a:r>
            <a:r>
              <a:rPr lang="fr-FR" altLang="fr-FR" sz="1800">
                <a:latin typeface="Arial" panose="020B0604020202020204" pitchFamily="34" charset="0"/>
              </a:rPr>
              <a:t> (suite et fin) :</a:t>
            </a:r>
          </a:p>
        </p:txBody>
      </p:sp>
      <p:sp>
        <p:nvSpPr>
          <p:cNvPr id="304133" name="Rectangle 8"/>
          <p:cNvSpPr>
            <a:spLocks noChangeArrowheads="1"/>
          </p:cNvSpPr>
          <p:nvPr/>
        </p:nvSpPr>
        <p:spPr bwMode="auto">
          <a:xfrm>
            <a:off x="1" y="1101208"/>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pic>
        <p:nvPicPr>
          <p:cNvPr id="304134" name="Picture 700" descr="corruption_ra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2" y="1341439"/>
            <a:ext cx="493871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5" name="Picture 701" descr="graph3corru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40" y="3573463"/>
            <a:ext cx="4968875" cy="31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6" name="ZoneTexte 8"/>
          <p:cNvSpPr txBox="1">
            <a:spLocks noChangeArrowheads="1"/>
          </p:cNvSpPr>
          <p:nvPr/>
        </p:nvSpPr>
        <p:spPr bwMode="auto">
          <a:xfrm>
            <a:off x="107950" y="1484314"/>
            <a:ext cx="36718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latin typeface="Arial" panose="020B0604020202020204" pitchFamily="34" charset="0"/>
              </a:rPr>
              <a:t> 147 des 184 pays membres des Nations Unies ont adhéré à la Convention des Nations Unies contre la corruption. </a:t>
            </a:r>
          </a:p>
          <a:p>
            <a:pPr algn="just" eaLnBrk="1" hangingPunct="1">
              <a:spcBef>
                <a:spcPct val="0"/>
              </a:spcBef>
            </a:pPr>
            <a:r>
              <a:rPr lang="fr-FR" altLang="fr-FR" sz="1800">
                <a:latin typeface="Arial" panose="020B0604020202020204" pitchFamily="34" charset="0"/>
              </a:rPr>
              <a:t> Plus de 23 pays _ représentant une proportion de plus de </a:t>
            </a:r>
            <a:r>
              <a:rPr lang="fr-FR" altLang="fr-FR" sz="1800" b="1">
                <a:latin typeface="Arial" panose="020B0604020202020204" pitchFamily="34" charset="0"/>
              </a:rPr>
              <a:t>un pour sept</a:t>
            </a:r>
            <a:r>
              <a:rPr lang="fr-FR" altLang="fr-FR" sz="1800">
                <a:latin typeface="Arial" panose="020B0604020202020204" pitchFamily="34" charset="0"/>
              </a:rPr>
              <a:t> parmi les signataires de la Convention des Nations Unies contre la corruption _ ont en effet demandé une aide pour lutter contre la corruption, sous une forme ou une autre. </a:t>
            </a:r>
          </a:p>
          <a:p>
            <a:pPr algn="just" eaLnBrk="1" hangingPunct="1">
              <a:spcBef>
                <a:spcPct val="0"/>
              </a:spcBef>
            </a:pPr>
            <a:r>
              <a:rPr lang="fr-FR" altLang="fr-FR" sz="1800">
                <a:latin typeface="Arial" panose="020B0604020202020204" pitchFamily="34" charset="0"/>
              </a:rPr>
              <a:t> Et des progrès ont été faits pour ce qui est d’aider les pays à renforcer leurs capacités et à collaborer aux processus de restitution des avoirs volés.</a:t>
            </a:r>
          </a:p>
          <a:p>
            <a:pPr algn="just" eaLnBrk="1" hangingPunct="1">
              <a:spcBef>
                <a:spcPct val="0"/>
              </a:spcBef>
              <a:buFontTx/>
              <a:buNone/>
            </a:pPr>
            <a:r>
              <a:rPr lang="fr-FR" altLang="fr-FR" sz="1800">
                <a:latin typeface="Arial" panose="020B0604020202020204" pitchFamily="34" charset="0"/>
              </a:rPr>
              <a:t>(Source : El Watan, 22.11.2010).</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ChangeArrowheads="1"/>
          </p:cNvSpPr>
          <p:nvPr/>
        </p:nvSpPr>
        <p:spPr bwMode="auto">
          <a:xfrm>
            <a:off x="4211639" y="1793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5155" name="Espace réservé du numéro de diapositive 2"/>
          <p:cNvSpPr>
            <a:spLocks noGrp="1"/>
          </p:cNvSpPr>
          <p:nvPr>
            <p:ph type="sldNum" sz="quarter" idx="12"/>
          </p:nvPr>
        </p:nvSpPr>
        <p:spPr bwMode="auto">
          <a:xfrm>
            <a:off x="8234363" y="182565"/>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746992-D1FC-4CB9-9A2D-C7A7C9EEFA5F}" type="slidenum">
              <a:rPr lang="fr-FR" altLang="fr-FR" sz="1200" smtClean="0">
                <a:solidFill>
                  <a:srgbClr val="898989"/>
                </a:solidFill>
              </a:rPr>
              <a:pPr>
                <a:spcBef>
                  <a:spcPct val="0"/>
                </a:spcBef>
                <a:buFontTx/>
                <a:buNone/>
              </a:pPr>
              <a:t>359</a:t>
            </a:fld>
            <a:endParaRPr lang="fr-FR" altLang="fr-FR" sz="1200">
              <a:solidFill>
                <a:srgbClr val="898989"/>
              </a:solidFill>
            </a:endParaRPr>
          </a:p>
        </p:txBody>
      </p:sp>
      <p:sp>
        <p:nvSpPr>
          <p:cNvPr id="305156" name="Text Box 5"/>
          <p:cNvSpPr txBox="1">
            <a:spLocks noChangeArrowheads="1"/>
          </p:cNvSpPr>
          <p:nvPr/>
        </p:nvSpPr>
        <p:spPr bwMode="auto">
          <a:xfrm>
            <a:off x="107952" y="196851"/>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A16. </a:t>
            </a:r>
            <a:r>
              <a:rPr lang="fr-FR" altLang="fr-FR" sz="1800" b="1" u="sng">
                <a:latin typeface="Arial" panose="020B0604020202020204" pitchFamily="34" charset="0"/>
              </a:rPr>
              <a:t>Annexe: Le travail des enfants</a:t>
            </a:r>
            <a:r>
              <a:rPr lang="fr-FR" altLang="fr-FR" sz="1800">
                <a:latin typeface="Arial" panose="020B0604020202020204" pitchFamily="34" charset="0"/>
              </a:rPr>
              <a:t> :</a:t>
            </a:r>
          </a:p>
        </p:txBody>
      </p:sp>
      <p:sp>
        <p:nvSpPr>
          <p:cNvPr id="305157" name="Rectangle 8"/>
          <p:cNvSpPr>
            <a:spLocks noChangeArrowheads="1"/>
          </p:cNvSpPr>
          <p:nvPr/>
        </p:nvSpPr>
        <p:spPr bwMode="auto">
          <a:xfrm>
            <a:off x="1" y="1101208"/>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305158" name="ZoneTexte 8"/>
          <p:cNvSpPr txBox="1">
            <a:spLocks noChangeArrowheads="1"/>
          </p:cNvSpPr>
          <p:nvPr/>
        </p:nvSpPr>
        <p:spPr bwMode="auto">
          <a:xfrm>
            <a:off x="107952" y="685801"/>
            <a:ext cx="885666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600">
                <a:latin typeface="Arial" panose="020B0604020202020204" pitchFamily="34" charset="0"/>
              </a:rPr>
              <a:t> Le travail des enfants est souvent forcé. Ils sont forcés de travailler contre leur volonté.</a:t>
            </a:r>
          </a:p>
          <a:p>
            <a:pPr algn="just" eaLnBrk="1" hangingPunct="1">
              <a:spcBef>
                <a:spcPct val="0"/>
              </a:spcBef>
            </a:pPr>
            <a:r>
              <a:rPr lang="fr-FR" altLang="fr-FR" sz="1600">
                <a:latin typeface="Arial" panose="020B0604020202020204" pitchFamily="34" charset="0"/>
              </a:rPr>
              <a:t> On estime en 2000 que plus de 210 millions d’enfants de 5 à 14 ans et de 140 millions d'adolescents de 15 à 17 ans exerceraient une activité économique</a:t>
            </a:r>
            <a:r>
              <a:rPr lang="fr-FR" altLang="fr-FR" sz="1600" baseline="30000">
                <a:latin typeface="Arial" panose="020B0604020202020204" pitchFamily="34" charset="0"/>
                <a:hlinkClick r:id="rId2"/>
              </a:rPr>
              <a:t>2</a:t>
            </a:r>
            <a:r>
              <a:rPr lang="fr-FR" altLang="fr-FR" sz="1600">
                <a:latin typeface="Arial" panose="020B0604020202020204" pitchFamily="34" charset="0"/>
              </a:rPr>
              <a:t> sont concernés dans le monde ; plus de 8 millions se trouvent dans une des « pires formes de travail des enfants » : </a:t>
            </a:r>
            <a:r>
              <a:rPr lang="fr-FR" altLang="fr-FR" sz="1600">
                <a:latin typeface="Arial" panose="020B0604020202020204" pitchFamily="34" charset="0"/>
                <a:hlinkClick r:id="rId3" tooltip="Enfant soldat"/>
              </a:rPr>
              <a:t>enfants soldats</a:t>
            </a:r>
            <a:r>
              <a:rPr lang="fr-FR" altLang="fr-FR" sz="1600">
                <a:latin typeface="Arial" panose="020B0604020202020204" pitchFamily="34" charset="0"/>
              </a:rPr>
              <a:t>, </a:t>
            </a:r>
            <a:r>
              <a:rPr lang="fr-FR" altLang="fr-FR" sz="1600">
                <a:latin typeface="Arial" panose="020B0604020202020204" pitchFamily="34" charset="0"/>
                <a:hlinkClick r:id="rId4" tooltip="Prostitution"/>
              </a:rPr>
              <a:t>prostitution</a:t>
            </a:r>
            <a:r>
              <a:rPr lang="fr-FR" altLang="fr-FR" sz="1600">
                <a:latin typeface="Arial" panose="020B0604020202020204" pitchFamily="34" charset="0"/>
              </a:rPr>
              <a:t>, </a:t>
            </a:r>
            <a:r>
              <a:rPr lang="fr-FR" altLang="fr-FR" sz="1600">
                <a:latin typeface="Arial" panose="020B0604020202020204" pitchFamily="34" charset="0"/>
                <a:hlinkClick r:id="rId5" tooltip="Pornographie enfantine"/>
              </a:rPr>
              <a:t>pornographie</a:t>
            </a:r>
            <a:r>
              <a:rPr lang="fr-FR" altLang="fr-FR" sz="1600">
                <a:latin typeface="Arial" panose="020B0604020202020204" pitchFamily="34" charset="0"/>
              </a:rPr>
              <a:t>, </a:t>
            </a:r>
            <a:r>
              <a:rPr lang="fr-FR" altLang="fr-FR" sz="1600">
                <a:latin typeface="Arial" panose="020B0604020202020204" pitchFamily="34" charset="0"/>
                <a:hlinkClick r:id="rId6" tooltip="Esclavage moderne"/>
              </a:rPr>
              <a:t>travail forcé</a:t>
            </a:r>
            <a:r>
              <a:rPr lang="fr-FR" altLang="fr-FR" sz="1600">
                <a:latin typeface="Arial" panose="020B0604020202020204" pitchFamily="34" charset="0"/>
              </a:rPr>
              <a:t>, </a:t>
            </a:r>
            <a:r>
              <a:rPr lang="fr-FR" altLang="fr-FR" sz="1600">
                <a:latin typeface="Arial" panose="020B0604020202020204" pitchFamily="34" charset="0"/>
                <a:hlinkClick r:id="rId7" tooltip="Trafic d'enfants"/>
              </a:rPr>
              <a:t>trafics</a:t>
            </a:r>
            <a:r>
              <a:rPr lang="fr-FR" altLang="fr-FR" sz="1600">
                <a:latin typeface="Arial" panose="020B0604020202020204" pitchFamily="34" charset="0"/>
              </a:rPr>
              <a:t> et activités illicites.</a:t>
            </a:r>
          </a:p>
          <a:p>
            <a:pPr algn="just" eaLnBrk="1" hangingPunct="1">
              <a:spcBef>
                <a:spcPct val="0"/>
              </a:spcBef>
            </a:pPr>
            <a:r>
              <a:rPr lang="fr-FR" altLang="fr-FR" sz="1600">
                <a:latin typeface="Arial" panose="020B0604020202020204" pitchFamily="34" charset="0"/>
              </a:rPr>
              <a:t> Les</a:t>
            </a:r>
            <a:r>
              <a:rPr lang="fr-FR" altLang="fr-FR" sz="1600"/>
              <a:t> </a:t>
            </a:r>
            <a:r>
              <a:rPr lang="fr-FR" altLang="fr-FR" sz="1600">
                <a:latin typeface="Arial" panose="020B0604020202020204" pitchFamily="34" charset="0"/>
              </a:rPr>
              <a:t>enfants-esclaves ne forment qu’une minorité.</a:t>
            </a:r>
          </a:p>
          <a:p>
            <a:pPr algn="just" eaLnBrk="1" hangingPunct="1">
              <a:spcBef>
                <a:spcPct val="0"/>
              </a:spcBef>
            </a:pPr>
            <a:r>
              <a:rPr lang="fr-FR" altLang="fr-FR" sz="1600">
                <a:latin typeface="Arial" panose="020B0604020202020204" pitchFamily="34" charset="0"/>
              </a:rPr>
              <a:t> Ce travail empêche le développement physique et moral des enfants.</a:t>
            </a:r>
          </a:p>
          <a:p>
            <a:pPr algn="just" eaLnBrk="1" hangingPunct="1">
              <a:spcBef>
                <a:spcPct val="0"/>
              </a:spcBef>
            </a:pPr>
            <a:r>
              <a:rPr lang="fr-FR" altLang="fr-FR" sz="1600">
                <a:latin typeface="Arial" panose="020B0604020202020204" pitchFamily="34" charset="0"/>
              </a:rPr>
              <a:t> Selon le point de vue des parents _ souvent illettrés _ « </a:t>
            </a:r>
            <a:r>
              <a:rPr lang="fr-FR" altLang="fr-FR" sz="1600" i="1">
                <a:latin typeface="Arial" panose="020B0604020202020204" pitchFamily="34" charset="0"/>
              </a:rPr>
              <a:t>L’éducation, l’école, ça ne nourrit pas</a:t>
            </a:r>
            <a:r>
              <a:rPr lang="fr-FR" altLang="fr-FR" sz="1600">
                <a:latin typeface="Arial" panose="020B0604020202020204" pitchFamily="34" charset="0"/>
              </a:rPr>
              <a:t> ». </a:t>
            </a:r>
          </a:p>
          <a:p>
            <a:pPr algn="just" eaLnBrk="1" hangingPunct="1">
              <a:spcBef>
                <a:spcPct val="0"/>
              </a:spcBef>
            </a:pPr>
            <a:r>
              <a:rPr lang="fr-FR" altLang="fr-FR" sz="1600">
                <a:latin typeface="Arial" panose="020B0604020202020204" pitchFamily="34" charset="0"/>
              </a:rPr>
              <a:t> L’</a:t>
            </a:r>
            <a:r>
              <a:rPr lang="fr-FR" altLang="fr-FR" sz="1600">
                <a:latin typeface="Arial" panose="020B0604020202020204" pitchFamily="34" charset="0"/>
                <a:hlinkClick r:id="rId8" tooltip="Analphabétisme"/>
              </a:rPr>
              <a:t>analphabétisme</a:t>
            </a:r>
            <a:r>
              <a:rPr lang="fr-FR" altLang="fr-FR" sz="1600">
                <a:latin typeface="Arial" panose="020B0604020202020204" pitchFamily="34" charset="0"/>
              </a:rPr>
              <a:t> encore fréquent dans les pays en développement peut amener les parents à croire des personnes peu scrupuleuses</a:t>
            </a:r>
            <a:r>
              <a:rPr lang="fr-FR" altLang="fr-FR" sz="1600" baseline="30000">
                <a:latin typeface="Arial" panose="020B0604020202020204" pitchFamily="34" charset="0"/>
                <a:hlinkClick r:id="rId2"/>
              </a:rPr>
              <a:t>53</a:t>
            </a:r>
            <a:r>
              <a:rPr lang="fr-FR" altLang="fr-FR" sz="1600">
                <a:latin typeface="Arial" panose="020B0604020202020204" pitchFamily="34" charset="0"/>
              </a:rPr>
              <a:t>. </a:t>
            </a:r>
          </a:p>
          <a:p>
            <a:pPr algn="just" eaLnBrk="1" hangingPunct="1">
              <a:spcBef>
                <a:spcPct val="0"/>
              </a:spcBef>
            </a:pPr>
            <a:r>
              <a:rPr lang="fr-FR" altLang="fr-FR" sz="1600">
                <a:latin typeface="Arial" panose="020B0604020202020204" pitchFamily="34" charset="0"/>
              </a:rPr>
              <a:t> Les systèmes </a:t>
            </a:r>
            <a:r>
              <a:rPr lang="fr-FR" altLang="fr-FR" sz="1600">
                <a:latin typeface="Arial" panose="020B0604020202020204" pitchFamily="34" charset="0"/>
                <a:hlinkClick r:id="rId9" tooltip="Inégalité sociale"/>
              </a:rPr>
              <a:t>inégalitaires</a:t>
            </a:r>
            <a:r>
              <a:rPr lang="fr-FR" altLang="fr-FR" sz="1600">
                <a:latin typeface="Arial" panose="020B0604020202020204" pitchFamily="34" charset="0"/>
              </a:rPr>
              <a:t> rendent plus facile l’exploitation d’enfants.</a:t>
            </a:r>
          </a:p>
          <a:p>
            <a:pPr algn="just" eaLnBrk="1" hangingPunct="1">
              <a:spcBef>
                <a:spcPct val="0"/>
              </a:spcBef>
            </a:pPr>
            <a:r>
              <a:rPr lang="fr-FR" altLang="fr-FR" sz="1600">
                <a:latin typeface="Arial" panose="020B0604020202020204" pitchFamily="34" charset="0"/>
              </a:rPr>
              <a:t> Selon le point de vue des employeurs qui utilisent des enfants, voire des parents : « </a:t>
            </a:r>
            <a:r>
              <a:rPr lang="fr-FR" altLang="fr-FR" sz="1600" i="1">
                <a:latin typeface="Arial" panose="020B0604020202020204" pitchFamily="34" charset="0"/>
              </a:rPr>
              <a:t>il permet l’apprentissage alors que le système éducatif ne mène pas forcément à un bon emploi</a:t>
            </a:r>
            <a:r>
              <a:rPr lang="fr-FR" altLang="fr-FR" sz="1600">
                <a:latin typeface="Arial" panose="020B0604020202020204" pitchFamily="34" charset="0"/>
              </a:rPr>
              <a:t> », « </a:t>
            </a:r>
            <a:r>
              <a:rPr lang="fr-FR" altLang="fr-FR" sz="1600" i="1">
                <a:latin typeface="Arial" panose="020B0604020202020204" pitchFamily="34" charset="0"/>
              </a:rPr>
              <a:t>le travail des mineurs, c’est récréatif »</a:t>
            </a:r>
            <a:r>
              <a:rPr lang="fr-FR" altLang="fr-FR" sz="1600">
                <a:latin typeface="Arial" panose="020B0604020202020204" pitchFamily="34" charset="0"/>
              </a:rPr>
              <a:t>  ou « </a:t>
            </a:r>
            <a:r>
              <a:rPr lang="fr-FR" altLang="fr-FR" sz="1600"/>
              <a:t> </a:t>
            </a:r>
            <a:r>
              <a:rPr lang="fr-FR" altLang="fr-FR" sz="1600" i="1"/>
              <a:t>l’emploi d’enfants leur évite de devenir des vagabonds</a:t>
            </a:r>
            <a:r>
              <a:rPr lang="fr-FR" altLang="fr-FR" sz="1600"/>
              <a:t> </a:t>
            </a:r>
            <a:r>
              <a:rPr lang="fr-FR" altLang="fr-FR" sz="1600">
                <a:latin typeface="Arial" panose="020B0604020202020204" pitchFamily="34" charset="0"/>
              </a:rPr>
              <a:t>».</a:t>
            </a:r>
          </a:p>
          <a:p>
            <a:pPr algn="just" eaLnBrk="1" hangingPunct="1">
              <a:spcBef>
                <a:spcPct val="0"/>
              </a:spcBef>
            </a:pPr>
            <a:r>
              <a:rPr lang="fr-FR" altLang="fr-FR" sz="1600">
                <a:latin typeface="Arial" panose="020B0604020202020204" pitchFamily="34" charset="0"/>
              </a:rPr>
              <a:t> Une façon de lutter contre ce fléau est de fournir une allocation [familiale] aux parents quand leurs enfants sont scolarisés (25 $ au Mexique et au Brésil), </a:t>
            </a:r>
            <a:r>
              <a:rPr lang="fr-FR" altLang="fr-FR" sz="1600"/>
              <a:t>d’accueiller les </a:t>
            </a:r>
            <a:r>
              <a:rPr lang="fr-FR" altLang="fr-FR" sz="1600">
                <a:hlinkClick r:id="rId10" tooltip="Enfant des rues"/>
              </a:rPr>
              <a:t>enfants des rues</a:t>
            </a:r>
            <a:r>
              <a:rPr lang="fr-FR" altLang="fr-FR" sz="1600"/>
              <a:t> dans des abris et centres d'hébergement, la construction et la maintenance d'écoles tout comme la mise en place d'activités éducatives ou de formations professionnelles.</a:t>
            </a:r>
            <a:endParaRPr lang="fr-FR" altLang="fr-FR" sz="1600">
              <a:latin typeface="Arial" panose="020B0604020202020204" pitchFamily="34" charset="0"/>
            </a:endParaRPr>
          </a:p>
          <a:p>
            <a:pPr algn="just" eaLnBrk="1" hangingPunct="1">
              <a:spcBef>
                <a:spcPct val="0"/>
              </a:spcBef>
            </a:pPr>
            <a:r>
              <a:rPr lang="fr-FR" altLang="fr-FR" sz="1600">
                <a:latin typeface="Arial" panose="020B0604020202020204" pitchFamily="34" charset="0"/>
              </a:rPr>
              <a:t> </a:t>
            </a:r>
            <a:r>
              <a:rPr lang="fr-FR" altLang="fr-FR" sz="1600" b="1">
                <a:latin typeface="Arial" panose="020B0604020202020204" pitchFamily="34" charset="0"/>
              </a:rPr>
              <a:t>Les mères éduquées ont une préférence plus grande pour l’éducation de leurs enfants.</a:t>
            </a:r>
          </a:p>
          <a:p>
            <a:pPr algn="just" eaLnBrk="1" hangingPunct="1">
              <a:spcBef>
                <a:spcPct val="0"/>
              </a:spcBef>
            </a:pPr>
            <a:r>
              <a:rPr lang="fr-FR" altLang="fr-FR" sz="1600">
                <a:latin typeface="Arial" panose="020B0604020202020204" pitchFamily="34" charset="0"/>
              </a:rPr>
              <a:t> Les</a:t>
            </a:r>
            <a:r>
              <a:rPr lang="fr-FR" altLang="fr-FR" sz="1600"/>
              <a:t> </a:t>
            </a:r>
            <a:r>
              <a:rPr lang="fr-FR" altLang="fr-FR" sz="1600" b="1">
                <a:latin typeface="Arial" panose="020B0604020202020204" pitchFamily="34" charset="0"/>
              </a:rPr>
              <a:t>faibles taux de scolarisation obligatoire </a:t>
            </a:r>
            <a:r>
              <a:rPr lang="fr-FR" altLang="fr-FR" sz="1600">
                <a:latin typeface="Arial" panose="020B0604020202020204" pitchFamily="34" charset="0"/>
              </a:rPr>
              <a:t>des pays en développement et notamment de l'Afrique sub-saharienne empêchent ce phénomène de reculer.</a:t>
            </a:r>
          </a:p>
          <a:p>
            <a:pPr algn="just" eaLnBrk="1" hangingPunct="1">
              <a:spcBef>
                <a:spcPct val="0"/>
              </a:spcBef>
              <a:buFont typeface="Arial" panose="020B0604020202020204" pitchFamily="34" charset="0"/>
              <a:buNone/>
            </a:pPr>
            <a:r>
              <a:rPr lang="fr-FR" altLang="fr-FR" sz="1200">
                <a:latin typeface="Arial" panose="020B0604020202020204" pitchFamily="34" charset="0"/>
              </a:rPr>
              <a:t>Source : </a:t>
            </a:r>
            <a:r>
              <a:rPr lang="fr-FR" altLang="fr-FR" sz="1200">
                <a:latin typeface="Arial" panose="020B0604020202020204" pitchFamily="34" charset="0"/>
                <a:hlinkClick r:id="rId2"/>
              </a:rPr>
              <a:t>http://fr.wikipedia.org/wiki/Travail_des_enfants</a:t>
            </a:r>
            <a:endParaRPr lang="fr-FR" altLang="fr-FR" sz="1200">
              <a:latin typeface="Arial" panose="020B0604020202020204" pitchFamily="34" charset="0"/>
            </a:endParaRPr>
          </a:p>
          <a:p>
            <a:pPr algn="just" eaLnBrk="1" hangingPunct="1">
              <a:spcBef>
                <a:spcPct val="0"/>
              </a:spcBef>
              <a:buFont typeface="Arial" panose="020B0604020202020204" pitchFamily="34" charset="0"/>
              <a:buNone/>
            </a:pPr>
            <a:r>
              <a:rPr lang="fr-FR" altLang="fr-FR" sz="1600" u="sng">
                <a:latin typeface="Arial" panose="020B0604020202020204" pitchFamily="34" charset="0"/>
              </a:rPr>
              <a:t>Le rôle des ONG</a:t>
            </a:r>
            <a:r>
              <a:rPr lang="fr-FR" altLang="fr-FR" sz="1600">
                <a:latin typeface="Arial" panose="020B0604020202020204" pitchFamily="34" charset="0"/>
              </a:rPr>
              <a:t> :</a:t>
            </a:r>
          </a:p>
          <a:p>
            <a:pPr algn="just" eaLnBrk="1" hangingPunct="1">
              <a:spcBef>
                <a:spcPct val="0"/>
              </a:spcBef>
              <a:buFont typeface="Arial" panose="020B0604020202020204" pitchFamily="34" charset="0"/>
              <a:buNone/>
            </a:pPr>
            <a:r>
              <a:rPr lang="fr-FR" altLang="fr-FR" sz="1600">
                <a:latin typeface="Arial" panose="020B0604020202020204" pitchFamily="34" charset="0"/>
              </a:rPr>
              <a:t>« Save the Children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
          <p:cNvSpPr>
            <a:spLocks noChangeArrowheads="1"/>
          </p:cNvSpPr>
          <p:nvPr/>
        </p:nvSpPr>
        <p:spPr bwMode="auto">
          <a:xfrm>
            <a:off x="2568522" y="14637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772" name="Espace réservé du numéro de diapositive 2"/>
          <p:cNvSpPr txBox="1">
            <a:spLocks/>
          </p:cNvSpPr>
          <p:nvPr/>
        </p:nvSpPr>
        <p:spPr bwMode="auto">
          <a:xfrm>
            <a:off x="82438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26D0192-F332-4816-A17B-BA9163BC1809}" type="slidenum">
              <a:rPr lang="fr-FR" altLang="fr-FR" sz="1200">
                <a:solidFill>
                  <a:srgbClr val="898989"/>
                </a:solidFill>
              </a:rPr>
              <a:pPr algn="r" eaLnBrk="1" hangingPunct="1">
                <a:spcBef>
                  <a:spcPct val="0"/>
                </a:spcBef>
                <a:buFontTx/>
                <a:buNone/>
              </a:pPr>
              <a:t>36</a:t>
            </a:fld>
            <a:endParaRPr lang="fr-FR" altLang="fr-FR" sz="1200">
              <a:solidFill>
                <a:srgbClr val="898989"/>
              </a:solidFill>
            </a:endParaRPr>
          </a:p>
        </p:txBody>
      </p:sp>
      <p:sp>
        <p:nvSpPr>
          <p:cNvPr id="32774" name="Rectangle 6"/>
          <p:cNvSpPr>
            <a:spLocks noChangeArrowheads="1"/>
          </p:cNvSpPr>
          <p:nvPr/>
        </p:nvSpPr>
        <p:spPr bwMode="auto">
          <a:xfrm>
            <a:off x="306389" y="3757613"/>
            <a:ext cx="2178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Palais de la Nation, Kinshasa</a:t>
            </a:r>
          </a:p>
        </p:txBody>
      </p:sp>
      <p:pic>
        <p:nvPicPr>
          <p:cNvPr id="32775" name="Picture 2" descr="C:\Users\LISAN\Documents\psychologie-philo\corruption\images\Mobutu\Palais de la Nation, Kinsha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814512"/>
            <a:ext cx="2381250" cy="192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9"/>
          <p:cNvSpPr>
            <a:spLocks noChangeArrowheads="1"/>
          </p:cNvSpPr>
          <p:nvPr/>
        </p:nvSpPr>
        <p:spPr bwMode="auto">
          <a:xfrm>
            <a:off x="2898777" y="3614738"/>
            <a:ext cx="26638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Palais de Mobutu à Kawele et à Gbadolite du temps de sa splendeur (maintenant en ruine). </a:t>
            </a:r>
            <a:r>
              <a:rPr lang="fr-FR" altLang="fr-FR" sz="1000">
                <a:latin typeface="Arial" panose="020B0604020202020204" pitchFamily="34" charset="0"/>
              </a:rPr>
              <a:t>Source : </a:t>
            </a:r>
            <a:r>
              <a:rPr lang="fr-FR" altLang="fr-FR" sz="1000">
                <a:latin typeface="Arial" panose="020B0604020202020204" pitchFamily="34" charset="0"/>
                <a:hlinkClick r:id="rId3"/>
              </a:rPr>
              <a:t>http://www.skyscrapercity.com/showthread.php?t=851800&amp;page=2</a:t>
            </a:r>
            <a:r>
              <a:rPr lang="fr-FR" altLang="fr-FR" sz="1000">
                <a:latin typeface="Arial" panose="020B0604020202020204" pitchFamily="34" charset="0"/>
              </a:rPr>
              <a:t> </a:t>
            </a:r>
          </a:p>
        </p:txBody>
      </p:sp>
      <p:pic>
        <p:nvPicPr>
          <p:cNvPr id="32777" name="Picture 4" descr="C:\Users\LISAN\Documents\psychologie-philo\corruption\images\Mobutu\palais mobutu gbadol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7" y="1814513"/>
            <a:ext cx="2638425"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angle 11"/>
          <p:cNvSpPr>
            <a:spLocks noChangeArrowheads="1"/>
          </p:cNvSpPr>
          <p:nvPr/>
        </p:nvSpPr>
        <p:spPr bwMode="auto">
          <a:xfrm>
            <a:off x="5754393" y="3921934"/>
            <a:ext cx="3078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pagode chinoise à Kawele. © Gwenn Dubourthoumieu </a:t>
            </a:r>
            <a:r>
              <a:rPr lang="fr-FR" altLang="fr-FR" sz="1200">
                <a:latin typeface="Arial" panose="020B0604020202020204" pitchFamily="34" charset="0"/>
                <a:hlinkClick r:id="rId5"/>
              </a:rPr>
              <a:t>http://www.gwenn.fr/</a:t>
            </a:r>
            <a:r>
              <a:rPr lang="fr-FR" altLang="fr-FR" sz="1200">
                <a:latin typeface="Arial" panose="020B0604020202020204" pitchFamily="34" charset="0"/>
              </a:rPr>
              <a:t> </a:t>
            </a:r>
          </a:p>
        </p:txBody>
      </p:sp>
      <p:sp>
        <p:nvSpPr>
          <p:cNvPr id="32779" name="Rectangle 12"/>
          <p:cNvSpPr>
            <a:spLocks noChangeArrowheads="1"/>
          </p:cNvSpPr>
          <p:nvPr/>
        </p:nvSpPr>
        <p:spPr bwMode="auto">
          <a:xfrm>
            <a:off x="90488" y="5846763"/>
            <a:ext cx="2646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Palais de Kinshasa (Gwenn Dubourthoumieu).</a:t>
            </a:r>
            <a:r>
              <a:rPr lang="fr-FR" altLang="fr-FR" sz="1000">
                <a:latin typeface="Arial" panose="020B0604020202020204" pitchFamily="34" charset="0"/>
              </a:rPr>
              <a:t> Source : </a:t>
            </a:r>
            <a:r>
              <a:rPr lang="fr-FR" altLang="fr-FR" sz="1000">
                <a:latin typeface="Arial" panose="020B0604020202020204" pitchFamily="34" charset="0"/>
                <a:hlinkClick r:id="rId6"/>
              </a:rPr>
              <a:t>http://rue89.nouvelobs.com/2011/02/27/dictateurs-dechus-bienvenue-dans-les-palais-de-mobutu-191100</a:t>
            </a:r>
            <a:r>
              <a:rPr lang="fr-FR" altLang="fr-FR" sz="1000">
                <a:latin typeface="Arial" panose="020B0604020202020204" pitchFamily="34" charset="0"/>
              </a:rPr>
              <a:t> </a:t>
            </a:r>
            <a:endParaRPr lang="fr-FR" altLang="fr-FR" sz="1200">
              <a:latin typeface="Arial" panose="020B0604020202020204" pitchFamily="34" charset="0"/>
            </a:endParaRPr>
          </a:p>
        </p:txBody>
      </p:sp>
      <p:pic>
        <p:nvPicPr>
          <p:cNvPr id="32780" name="Picture 5" descr="C:\Users\LISAN\Documents\psychologie-philo\corruption\images\Mobutu\palais mobutu gbadolite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7" y="411797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6" descr="C:\Users\LISAN\Documents\psychologie-philo\corruption\images\Mobutu\Pagode à Kawel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3736" y="2016043"/>
            <a:ext cx="341947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Rectangle 16"/>
          <p:cNvSpPr>
            <a:spLocks noChangeArrowheads="1"/>
          </p:cNvSpPr>
          <p:nvPr/>
        </p:nvSpPr>
        <p:spPr bwMode="auto">
          <a:xfrm>
            <a:off x="6113465" y="6294158"/>
            <a:ext cx="2663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salle de bal du palais présidentiel à Kawele, à Gbadolite (en ruine)</a:t>
            </a:r>
          </a:p>
        </p:txBody>
      </p:sp>
      <p:pic>
        <p:nvPicPr>
          <p:cNvPr id="32783" name="Picture 8" descr="C:\Users\LISAN\Documents\psychologie-philo\corruption\images\Mobutu\La salle de bal du palais présidentiel de Gbadolite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3463" y="4493934"/>
            <a:ext cx="26670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ZoneTexte 18"/>
          <p:cNvSpPr txBox="1">
            <a:spLocks noChangeArrowheads="1"/>
          </p:cNvSpPr>
          <p:nvPr/>
        </p:nvSpPr>
        <p:spPr bwMode="auto">
          <a:xfrm>
            <a:off x="2754315" y="6207126"/>
            <a:ext cx="3241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Palais d’été chinois à </a:t>
            </a:r>
            <a:r>
              <a:rPr lang="fr-FR" altLang="fr-FR" sz="1200" i="1">
                <a:latin typeface="Arial" panose="020B0604020202020204" pitchFamily="34" charset="0"/>
              </a:rPr>
              <a:t>Nsele</a:t>
            </a:r>
            <a:r>
              <a:rPr lang="fr-FR" altLang="fr-FR" sz="1200">
                <a:latin typeface="Arial" panose="020B0604020202020204" pitchFamily="34" charset="0"/>
              </a:rPr>
              <a:t>. </a:t>
            </a:r>
            <a:r>
              <a:rPr lang="fr-FR" altLang="fr-FR" sz="1000">
                <a:latin typeface="Arial" panose="020B0604020202020204" pitchFamily="34" charset="0"/>
              </a:rPr>
              <a:t>Source : </a:t>
            </a:r>
            <a:r>
              <a:rPr lang="fr-FR" altLang="fr-FR" sz="1000">
                <a:latin typeface="Arial" panose="020B0604020202020204" pitchFamily="34" charset="0"/>
                <a:hlinkClick r:id="rId10"/>
              </a:rPr>
              <a:t>http://www.skyscrapercity.com/showthread.php?t=1719226</a:t>
            </a:r>
            <a:r>
              <a:rPr lang="fr-FR" altLang="fr-FR" sz="1000">
                <a:latin typeface="Arial" panose="020B0604020202020204" pitchFamily="34" charset="0"/>
              </a:rPr>
              <a:t> </a:t>
            </a:r>
            <a:endParaRPr lang="fr-FR" altLang="fr-FR" sz="1200">
              <a:latin typeface="Arial" panose="020B0604020202020204" pitchFamily="34" charset="0"/>
            </a:endParaRPr>
          </a:p>
        </p:txBody>
      </p:sp>
      <p:pic>
        <p:nvPicPr>
          <p:cNvPr id="32785" name="Picture 9" descr="C:\Users\LISAN\Documents\psychologie-philo\corruption\images\Mobutu\Mobutu palace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8775" y="4694238"/>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Image 20" descr="mobutu palace5.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33903" y="557214"/>
            <a:ext cx="2268537"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ZoneTexte 21"/>
          <p:cNvSpPr txBox="1">
            <a:spLocks noChangeArrowheads="1"/>
          </p:cNvSpPr>
          <p:nvPr/>
        </p:nvSpPr>
        <p:spPr bwMode="auto">
          <a:xfrm>
            <a:off x="3854178" y="1069839"/>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latin typeface="Arial" panose="020B0604020202020204" pitchFamily="34" charset="0"/>
              </a:rPr>
              <a:t>Palais de Mobutu à </a:t>
            </a:r>
            <a:r>
              <a:rPr lang="fr-FR" altLang="fr-FR" sz="1200" dirty="0" err="1">
                <a:latin typeface="Arial" panose="020B0604020202020204" pitchFamily="34" charset="0"/>
              </a:rPr>
              <a:t>Kawele</a:t>
            </a:r>
            <a:r>
              <a:rPr lang="fr-FR" altLang="fr-FR" sz="1200" dirty="0">
                <a:latin typeface="Arial" panose="020B0604020202020204" pitchFamily="34" charset="0"/>
              </a:rPr>
              <a:t>, à l’époque de sa splendeur </a:t>
            </a:r>
            <a:r>
              <a:rPr lang="fr-FR" altLang="fr-FR" sz="1200" dirty="0"/>
              <a:t>→</a:t>
            </a:r>
            <a:r>
              <a:rPr lang="fr-FR" altLang="fr-FR" sz="1200" dirty="0">
                <a:latin typeface="Arial" panose="020B0604020202020204" pitchFamily="34" charset="0"/>
              </a:rPr>
              <a:t> Source : </a:t>
            </a:r>
          </a:p>
          <a:p>
            <a:pPr algn="r" eaLnBrk="1" hangingPunct="1">
              <a:spcBef>
                <a:spcPct val="0"/>
              </a:spcBef>
              <a:buFontTx/>
              <a:buNone/>
            </a:pPr>
            <a:r>
              <a:rPr lang="fr-FR" altLang="fr-FR" sz="1200" dirty="0">
                <a:latin typeface="Arial" panose="020B0604020202020204" pitchFamily="34" charset="0"/>
                <a:hlinkClick r:id="rId13"/>
              </a:rPr>
              <a:t>http://designaspolitics.nl/2011/07/05/</a:t>
            </a:r>
            <a:r>
              <a:rPr lang="fr-FR" altLang="fr-FR" sz="1200" dirty="0">
                <a:latin typeface="Arial" panose="020B0604020202020204" pitchFamily="34" charset="0"/>
              </a:rPr>
              <a:t> </a:t>
            </a:r>
          </a:p>
        </p:txBody>
      </p:sp>
      <p:sp>
        <p:nvSpPr>
          <p:cNvPr id="20" name="Rectangle 2"/>
          <p:cNvSpPr>
            <a:spLocks noChangeArrowheads="1"/>
          </p:cNvSpPr>
          <p:nvPr/>
        </p:nvSpPr>
        <p:spPr bwMode="auto">
          <a:xfrm>
            <a:off x="161925" y="947698"/>
            <a:ext cx="36631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Mobutu </a:t>
            </a:r>
            <a:r>
              <a:rPr lang="fr-FR" altLang="fr-FR" sz="1600" u="sng" dirty="0" err="1">
                <a:latin typeface="Arial" panose="020B0604020202020204" pitchFamily="34" charset="0"/>
              </a:rPr>
              <a:t>Sese</a:t>
            </a:r>
            <a:r>
              <a:rPr lang="fr-FR" altLang="fr-FR" sz="1600" u="sng" dirty="0">
                <a:latin typeface="Arial" panose="020B0604020202020204" pitchFamily="34" charset="0"/>
              </a:rPr>
              <a:t> Seko</a:t>
            </a:r>
            <a:r>
              <a:rPr lang="fr-FR" altLang="fr-FR" sz="1600" dirty="0">
                <a:latin typeface="Arial" panose="020B0604020202020204" pitchFamily="34" charset="0"/>
              </a:rPr>
              <a:t> (Zaïre) </a:t>
            </a:r>
            <a:r>
              <a:rPr lang="fr-FR" altLang="fr-FR" sz="1600" dirty="0">
                <a:latin typeface="Arial" panose="020B0604020202020204" pitchFamily="34" charset="0"/>
                <a:sym typeface="Wingdings"/>
              </a:rPr>
              <a:t> (suite) </a:t>
            </a:r>
            <a:r>
              <a:rPr lang="fr-FR" altLang="fr-FR" sz="1600" dirty="0">
                <a:latin typeface="Arial" panose="020B0604020202020204" pitchFamily="34" charset="0"/>
              </a:rPr>
              <a:t>:  </a:t>
            </a:r>
          </a:p>
        </p:txBody>
      </p:sp>
      <p:sp>
        <p:nvSpPr>
          <p:cNvPr id="21" name="ZoneTexte 3"/>
          <p:cNvSpPr txBox="1">
            <a:spLocks noChangeArrowheads="1"/>
          </p:cNvSpPr>
          <p:nvPr/>
        </p:nvSpPr>
        <p:spPr bwMode="auto">
          <a:xfrm>
            <a:off x="106126" y="57731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2" name="ZoneTexte 1"/>
          <p:cNvSpPr txBox="1"/>
          <p:nvPr/>
        </p:nvSpPr>
        <p:spPr>
          <a:xfrm>
            <a:off x="49215" y="1286252"/>
            <a:ext cx="3946721" cy="646331"/>
          </a:xfrm>
          <a:prstGeom prst="rect">
            <a:avLst/>
          </a:prstGeom>
          <a:noFill/>
        </p:spPr>
        <p:txBody>
          <a:bodyPr wrap="square" rtlCol="0">
            <a:spAutoFit/>
          </a:bodyPr>
          <a:lstStyle/>
          <a:p>
            <a:pPr algn="just"/>
            <a:r>
              <a:rPr lang="fr-FR" sz="1200" dirty="0"/>
              <a:t>Mobutu aurait possédé 20 résidences secrètes plus un hôtel. Source : </a:t>
            </a:r>
            <a:r>
              <a:rPr lang="fr-FR" sz="1200" i="1" dirty="0"/>
              <a:t>Le tristement célèbre monsieur Bout,</a:t>
            </a:r>
            <a:r>
              <a:rPr lang="fr-FR" sz="1200" dirty="0"/>
              <a:t> ARTE, Réal. Maxim </a:t>
            </a:r>
            <a:r>
              <a:rPr lang="fr-FR" sz="1200" dirty="0" err="1"/>
              <a:t>Pozdorovkin</a:t>
            </a:r>
            <a:r>
              <a:rPr lang="fr-FR" sz="1200" dirty="0"/>
              <a:t>, Tony Gerber, 2015.</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1"/>
          <p:cNvSpPr>
            <a:spLocks noChangeArrowheads="1"/>
          </p:cNvSpPr>
          <p:nvPr/>
        </p:nvSpPr>
        <p:spPr bwMode="auto">
          <a:xfrm>
            <a:off x="284321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6179"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3999CA-3C82-49B9-990B-16C8152FB9C6}" type="slidenum">
              <a:rPr lang="fr-FR" altLang="fr-FR" sz="1200" smtClean="0">
                <a:solidFill>
                  <a:srgbClr val="898989"/>
                </a:solidFill>
              </a:rPr>
              <a:pPr>
                <a:spcBef>
                  <a:spcPct val="0"/>
                </a:spcBef>
                <a:buFontTx/>
                <a:buNone/>
              </a:pPr>
              <a:t>360</a:t>
            </a:fld>
            <a:endParaRPr lang="fr-FR" altLang="fr-FR" sz="1200">
              <a:solidFill>
                <a:srgbClr val="898989"/>
              </a:solidFill>
            </a:endParaRPr>
          </a:p>
        </p:txBody>
      </p:sp>
      <p:sp>
        <p:nvSpPr>
          <p:cNvPr id="306180" name="Text Box 5"/>
          <p:cNvSpPr txBox="1">
            <a:spLocks noChangeArrowheads="1"/>
          </p:cNvSpPr>
          <p:nvPr/>
        </p:nvSpPr>
        <p:spPr bwMode="auto">
          <a:xfrm>
            <a:off x="250827" y="765175"/>
            <a:ext cx="878522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A17. </a:t>
            </a:r>
            <a:r>
              <a:rPr lang="fr-FR" altLang="fr-FR" sz="1800" b="1" u="sng">
                <a:latin typeface="Arial" panose="020B0604020202020204" pitchFamily="34" charset="0"/>
              </a:rPr>
              <a:t>Annexe: Le cas de la police nationale aux Philippines (PNP)</a:t>
            </a:r>
            <a:r>
              <a:rPr lang="fr-FR" altLang="fr-FR" sz="1800">
                <a:latin typeface="Arial" panose="020B0604020202020204" pitchFamily="34" charset="0"/>
              </a:rPr>
              <a:t> :</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Char char="•"/>
            </a:pPr>
            <a:r>
              <a:rPr lang="fr-FR" altLang="fr-FR" sz="1800">
                <a:latin typeface="Arial" panose="020B0604020202020204" pitchFamily="34" charset="0"/>
              </a:rPr>
              <a:t>La culture de l’impunité est profondément ancrée dans le pays : les tueurs et les délinquants sont rarement appréhendés ou poursuivis. Beaucoup de bandes organisées  seraient en cheville avec des policiers corrompus.</a:t>
            </a:r>
          </a:p>
          <a:p>
            <a:pPr algn="just" eaLnBrk="1" hangingPunct="1">
              <a:spcBef>
                <a:spcPct val="0"/>
              </a:spcBef>
              <a:buFontTx/>
              <a:buChar char="•"/>
            </a:pPr>
            <a:r>
              <a:rPr lang="fr-FR" altLang="fr-FR" sz="1800">
                <a:latin typeface="Arial" panose="020B0604020202020204" pitchFamily="34" charset="0"/>
              </a:rPr>
              <a:t>Le gouvernement philippin a du mal à réagir à l’augmentation de la criminalité de haut vol. Selon les policiers, cette dégradation est due aux défaillances du processus de recrutement – au cours duquel les candidats ne font pas l’objet d’un examen sérieux – et à un grave manque de ressources. </a:t>
            </a:r>
          </a:p>
          <a:p>
            <a:pPr algn="just" eaLnBrk="1" hangingPunct="1">
              <a:spcBef>
                <a:spcPct val="0"/>
              </a:spcBef>
              <a:buFontTx/>
              <a:buChar char="•"/>
            </a:pPr>
            <a:r>
              <a:rPr lang="fr-FR" altLang="fr-FR" sz="1800">
                <a:latin typeface="Arial" panose="020B0604020202020204" pitchFamily="34" charset="0"/>
              </a:rPr>
              <a:t>Le clientélisme pratiqué au sein de la PNP fait que nombre de personnes sont admises dans la police malgré un passé criminel. Une fois recrutés, certains personnages douteux obtiennent des promotions fulgurantes. </a:t>
            </a:r>
          </a:p>
          <a:p>
            <a:pPr algn="just" eaLnBrk="1" hangingPunct="1">
              <a:spcBef>
                <a:spcPct val="0"/>
              </a:spcBef>
              <a:buFontTx/>
              <a:buNone/>
            </a:pPr>
            <a:r>
              <a:rPr lang="fr-FR" altLang="fr-FR" sz="1800">
                <a:latin typeface="Arial" panose="020B0604020202020204" pitchFamily="34" charset="0"/>
              </a:rPr>
              <a:t>De plus, l’absence de formation et le manque de moyens nécessaires à des enquêtes scientifiques pointues poussent les agents à violer les droits des suspects pour leur extorquer des aveux. </a:t>
            </a:r>
          </a:p>
          <a:p>
            <a:pPr algn="just" eaLnBrk="1" hangingPunct="1">
              <a:spcBef>
                <a:spcPct val="0"/>
              </a:spcBef>
              <a:buFontTx/>
              <a:buNone/>
            </a:pPr>
            <a:r>
              <a:rPr lang="fr-FR" altLang="fr-FR" sz="1800">
                <a:latin typeface="Arial" panose="020B0604020202020204" pitchFamily="34" charset="0"/>
              </a:rPr>
              <a:t>A en croire les dossiers de la PNP, sur dix agents chargés de conduire des enquêtes criminelles, huit n’ont eu aucune véritable formation. </a:t>
            </a:r>
          </a:p>
        </p:txBody>
      </p:sp>
      <p:sp>
        <p:nvSpPr>
          <p:cNvPr id="306181" name="Rectangle 8"/>
          <p:cNvSpPr>
            <a:spLocks noChangeArrowheads="1"/>
          </p:cNvSpPr>
          <p:nvPr/>
        </p:nvSpPr>
        <p:spPr bwMode="auto">
          <a:xfrm>
            <a:off x="1" y="1101208"/>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1"/>
          <p:cNvSpPr>
            <a:spLocks noChangeArrowheads="1"/>
          </p:cNvSpPr>
          <p:nvPr/>
        </p:nvSpPr>
        <p:spPr bwMode="auto">
          <a:xfrm>
            <a:off x="29162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7203" name="Espace réservé du numéro de diapositive 2"/>
          <p:cNvSpPr>
            <a:spLocks noGrp="1"/>
          </p:cNvSpPr>
          <p:nvPr>
            <p:ph type="sldNum" sz="quarter" idx="12"/>
          </p:nvPr>
        </p:nvSpPr>
        <p:spPr bwMode="auto">
          <a:xfrm>
            <a:off x="8027988"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442DF7-632A-4E52-B42D-57B574EBBFEE}" type="slidenum">
              <a:rPr lang="fr-FR" altLang="fr-FR" sz="1200" smtClean="0">
                <a:solidFill>
                  <a:srgbClr val="898989"/>
                </a:solidFill>
              </a:rPr>
              <a:pPr>
                <a:spcBef>
                  <a:spcPct val="0"/>
                </a:spcBef>
                <a:buFontTx/>
                <a:buNone/>
              </a:pPr>
              <a:t>361</a:t>
            </a:fld>
            <a:endParaRPr lang="fr-FR" altLang="fr-FR" sz="1200">
              <a:solidFill>
                <a:srgbClr val="898989"/>
              </a:solidFill>
            </a:endParaRPr>
          </a:p>
        </p:txBody>
      </p:sp>
      <p:sp>
        <p:nvSpPr>
          <p:cNvPr id="307204" name="Text Box 5"/>
          <p:cNvSpPr txBox="1">
            <a:spLocks noChangeArrowheads="1"/>
          </p:cNvSpPr>
          <p:nvPr/>
        </p:nvSpPr>
        <p:spPr bwMode="auto">
          <a:xfrm>
            <a:off x="179388" y="765175"/>
            <a:ext cx="885666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A17. </a:t>
            </a:r>
            <a:r>
              <a:rPr lang="fr-FR" altLang="fr-FR" sz="1800" b="1" u="sng">
                <a:latin typeface="Arial" panose="020B0604020202020204" pitchFamily="34" charset="0"/>
              </a:rPr>
              <a:t>Annexe: Le cas de la police nationale aux Philippines (PNP)</a:t>
            </a:r>
            <a:r>
              <a:rPr lang="fr-FR" altLang="fr-FR" sz="1800">
                <a:latin typeface="Arial" panose="020B0604020202020204" pitchFamily="34" charset="0"/>
              </a:rPr>
              <a:t> (suite et fin):</a:t>
            </a:r>
          </a:p>
          <a:p>
            <a:pPr algn="just" eaLnBrk="1" hangingPunct="1">
              <a:spcBef>
                <a:spcPct val="0"/>
              </a:spcBef>
              <a:buFontTx/>
              <a:buNone/>
            </a:pPr>
            <a:endParaRPr lang="fr-FR" altLang="fr-FR" sz="1600">
              <a:latin typeface="Arial" panose="020B0604020202020204" pitchFamily="34" charset="0"/>
            </a:endParaRPr>
          </a:p>
          <a:p>
            <a:pPr algn="just" eaLnBrk="1" hangingPunct="1">
              <a:spcBef>
                <a:spcPct val="0"/>
              </a:spcBef>
              <a:buFontTx/>
              <a:buChar char="•"/>
            </a:pPr>
            <a:r>
              <a:rPr lang="fr-FR" altLang="fr-FR" sz="1800">
                <a:latin typeface="Arial" panose="020B0604020202020204" pitchFamily="34" charset="0"/>
              </a:rPr>
              <a:t>Le National Bureau of Investigation compte des millions de documents de police et de justice mal classés et ne dispose toujours pas de base de données informatique.</a:t>
            </a:r>
          </a:p>
          <a:p>
            <a:pPr algn="just" eaLnBrk="1" hangingPunct="1">
              <a:spcBef>
                <a:spcPct val="0"/>
              </a:spcBef>
              <a:buFontTx/>
              <a:buChar char="•"/>
            </a:pPr>
            <a:r>
              <a:rPr lang="fr-FR" altLang="fr-FR" sz="1800">
                <a:latin typeface="Arial" panose="020B0604020202020204" pitchFamily="34" charset="0"/>
              </a:rPr>
              <a:t>Un agent de base ne gagne que 12 500 pesos par mois [environ 208 euros] et on estime à 60 % le nombre de policiers qui vivent en dessous du seuil de pauvreté. Beaucoup habitent des bidonvilles et n’ont pas les moyens d’envoyer leurs enfants à l’école.</a:t>
            </a:r>
          </a:p>
          <a:p>
            <a:pPr algn="just" eaLnBrk="1" hangingPunct="1">
              <a:spcBef>
                <a:spcPct val="0"/>
              </a:spcBef>
              <a:buFontTx/>
              <a:buChar char="•"/>
            </a:pPr>
            <a:r>
              <a:rPr lang="fr-FR" altLang="fr-FR" sz="1800">
                <a:latin typeface="Arial" panose="020B0604020202020204" pitchFamily="34" charset="0"/>
              </a:rPr>
              <a:t>Le cabinet de consultants international Pacific Strategies and Assessment  conclut qu’en raison de leurs maigres ressources, «</a:t>
            </a:r>
            <a:r>
              <a:rPr lang="fr-FR" altLang="fr-FR" sz="1800" i="1">
                <a:latin typeface="Arial" panose="020B0604020202020204" pitchFamily="34" charset="0"/>
              </a:rPr>
              <a:t>les membres des forces de police sont vulnérables à la corruption, aux pots-de-vin et aux activités délictueuses</a:t>
            </a:r>
            <a:r>
              <a:rPr lang="fr-FR" altLang="fr-FR" sz="1800">
                <a:latin typeface="Arial" panose="020B0604020202020204" pitchFamily="34" charset="0"/>
              </a:rPr>
              <a:t> ».</a:t>
            </a:r>
          </a:p>
          <a:p>
            <a:pPr algn="just" eaLnBrk="1" hangingPunct="1">
              <a:spcBef>
                <a:spcPct val="0"/>
              </a:spcBef>
              <a:buFontTx/>
              <a:buChar char="•"/>
            </a:pPr>
            <a:endParaRPr lang="fr-FR" altLang="fr-FR" sz="1800">
              <a:latin typeface="Arial" panose="020B0604020202020204" pitchFamily="34" charset="0"/>
            </a:endParaRPr>
          </a:p>
          <a:p>
            <a:pPr algn="just" eaLnBrk="1" hangingPunct="1">
              <a:spcBef>
                <a:spcPct val="0"/>
              </a:spcBef>
              <a:buFontTx/>
              <a:buNone/>
            </a:pPr>
            <a:r>
              <a:rPr lang="fr-FR" altLang="fr-FR" sz="1800">
                <a:latin typeface="Arial" panose="020B0604020202020204" pitchFamily="34" charset="0"/>
              </a:rPr>
              <a:t>Source : </a:t>
            </a:r>
            <a:r>
              <a:rPr lang="fr-FR" altLang="fr-FR" sz="1800" i="1">
                <a:latin typeface="Arial" panose="020B0604020202020204" pitchFamily="34" charset="0"/>
              </a:rPr>
              <a:t>Une police minée par la corruption</a:t>
            </a:r>
            <a:r>
              <a:rPr lang="fr-FR" altLang="fr-FR" sz="1800">
                <a:latin typeface="Arial" panose="020B0604020202020204" pitchFamily="34" charset="0"/>
              </a:rPr>
              <a:t>, Joel D’Adriano, Asia Times, Bangkok, Direct Matin et Courrier International, 2 novembre 2011 (N° 836), page 16</a:t>
            </a:r>
          </a:p>
        </p:txBody>
      </p:sp>
      <p:sp>
        <p:nvSpPr>
          <p:cNvPr id="307205" name="Rectangle 8"/>
          <p:cNvSpPr>
            <a:spLocks noChangeArrowheads="1"/>
          </p:cNvSpPr>
          <p:nvPr/>
        </p:nvSpPr>
        <p:spPr bwMode="auto">
          <a:xfrm>
            <a:off x="1" y="1101208"/>
            <a:ext cx="184731" cy="369332"/>
          </a:xfrm>
          <a:prstGeom prst="rect">
            <a:avLst/>
          </a:prstGeom>
          <a:solidFill>
            <a:srgbClr val="2B578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pic>
        <p:nvPicPr>
          <p:cNvPr id="307206" name="Picture 7" descr="PolicierCorrompu_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5013326"/>
            <a:ext cx="12192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7" name="Picture 9" descr="Philippine National Poli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084764"/>
            <a:ext cx="18716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179390" y="648934"/>
            <a:ext cx="8785225" cy="4247317"/>
          </a:xfrm>
          <a:prstGeom prst="rect">
            <a:avLst/>
          </a:prstGeom>
          <a:noFill/>
          <a:ln w="9525">
            <a:noFill/>
            <a:miter lim="800000"/>
            <a:headEnd/>
            <a:tailEnd/>
          </a:ln>
        </p:spPr>
        <p:txBody>
          <a:bodyPr>
            <a:spAutoFit/>
          </a:bodyPr>
          <a:lstStyle/>
          <a:p>
            <a:pPr algn="just" eaLnBrk="1" hangingPunct="1">
              <a:defRPr/>
            </a:pPr>
            <a:r>
              <a:rPr lang="fr-FR" i="1" dirty="0">
                <a:latin typeface="Calibri" pitchFamily="34" charset="0"/>
              </a:rPr>
              <a:t>« Indirectement ou directement, l’Etat algérien subventionne le FLN, l’ENTV, l’UGTA et de nombreux appareils satellites, les villas des dirigeants, l’évasion fiscale, l’impunité, les féodalités locales et les pouvoirs  parallèles, la corruption institutionnelle, l’autocratie à tous les étages, le droit des juges à punir qui ils veulent et la police à ramasser qui leur déplaît »</a:t>
            </a:r>
            <a:r>
              <a:rPr lang="fr-FR" dirty="0">
                <a:latin typeface="Calibri" pitchFamily="34" charset="0"/>
              </a:rPr>
              <a:t>. </a:t>
            </a:r>
            <a:r>
              <a:rPr lang="fr-FR" sz="1200" dirty="0">
                <a:latin typeface="Calibri" pitchFamily="34" charset="0"/>
              </a:rPr>
              <a:t>Source : El </a:t>
            </a:r>
            <a:r>
              <a:rPr lang="fr-FR" sz="1200" dirty="0" err="1">
                <a:latin typeface="Calibri" pitchFamily="34" charset="0"/>
              </a:rPr>
              <a:t>Watan</a:t>
            </a:r>
            <a:r>
              <a:rPr lang="fr-FR" sz="1200" dirty="0">
                <a:latin typeface="Calibri" pitchFamily="34" charset="0"/>
              </a:rPr>
              <a:t>. Point Zéro, </a:t>
            </a:r>
            <a:r>
              <a:rPr lang="fr-FR" sz="1200" dirty="0" err="1">
                <a:latin typeface="Calibri" pitchFamily="34" charset="0"/>
              </a:rPr>
              <a:t>Chawki</a:t>
            </a:r>
            <a:r>
              <a:rPr lang="fr-FR" sz="1200" dirty="0">
                <a:latin typeface="Calibri" pitchFamily="34" charset="0"/>
              </a:rPr>
              <a:t> </a:t>
            </a:r>
            <a:r>
              <a:rPr lang="fr-FR" sz="1200" dirty="0" err="1">
                <a:latin typeface="Calibri" pitchFamily="34" charset="0"/>
              </a:rPr>
              <a:t>Amari</a:t>
            </a:r>
            <a:r>
              <a:rPr lang="fr-FR" sz="1200" dirty="0">
                <a:latin typeface="Calibri" pitchFamily="34" charset="0"/>
              </a:rPr>
              <a:t>.</a:t>
            </a:r>
          </a:p>
          <a:p>
            <a:pPr algn="just" eaLnBrk="1" hangingPunct="1">
              <a:defRPr/>
            </a:pPr>
            <a:endParaRPr lang="fr-FR" dirty="0">
              <a:latin typeface="+mn-lt"/>
            </a:endParaRPr>
          </a:p>
          <a:p>
            <a:pPr algn="just" eaLnBrk="1" hangingPunct="1">
              <a:defRPr/>
            </a:pPr>
            <a:r>
              <a:rPr lang="fr-FR" dirty="0">
                <a:latin typeface="+mn-lt"/>
              </a:rPr>
              <a:t>Le </a:t>
            </a:r>
            <a:r>
              <a:rPr lang="fr-FR" i="1" dirty="0">
                <a:latin typeface="+mn-lt"/>
              </a:rPr>
              <a:t>lobby des importateurs </a:t>
            </a:r>
            <a:r>
              <a:rPr lang="fr-FR" dirty="0">
                <a:latin typeface="+mn-lt"/>
              </a:rPr>
              <a:t>en Algérie, qui aurait bénéficié de fortes exonérations de taxes à l’importation du sucre blanc raffiné notamment, au détriment des producteurs locaux, ce qui a en outre contribué à l’envolée du prix de cette denrée, à l’origine des émeutes de janvier 2011 dans ce pays. </a:t>
            </a:r>
          </a:p>
          <a:p>
            <a:pPr algn="just" eaLnBrk="1" hangingPunct="1">
              <a:defRPr/>
            </a:pPr>
            <a:r>
              <a:rPr lang="fr-FR" sz="1200" dirty="0"/>
              <a:t>Source : R. </a:t>
            </a:r>
            <a:r>
              <a:rPr lang="fr-FR" sz="1200" dirty="0" err="1"/>
              <a:t>Boucekkine</a:t>
            </a:r>
            <a:r>
              <a:rPr lang="fr-FR" sz="1200" dirty="0"/>
              <a:t>, </a:t>
            </a:r>
            <a:r>
              <a:rPr lang="fr-FR" sz="1200" i="1" dirty="0"/>
              <a:t>Algérie, Maladie hollandaise ou ar</a:t>
            </a:r>
            <a:r>
              <a:rPr lang="fr-FR" sz="1200" dirty="0"/>
              <a:t>abe ?, </a:t>
            </a:r>
            <a:r>
              <a:rPr lang="fr-FR" sz="1200" dirty="0">
                <a:hlinkClick r:id="rId2"/>
              </a:rPr>
              <a:t>http://www.lesechos.fr/</a:t>
            </a:r>
            <a:r>
              <a:rPr lang="fr-FR" sz="1200" dirty="0"/>
              <a:t>, avril 2011. </a:t>
            </a:r>
            <a:endParaRPr lang="fr-FR" sz="1200" dirty="0">
              <a:latin typeface="+mn-lt"/>
            </a:endParaRPr>
          </a:p>
          <a:p>
            <a:pPr algn="just" eaLnBrk="1" hangingPunct="1">
              <a:defRPr/>
            </a:pPr>
            <a:endParaRPr lang="fr-FR" dirty="0">
              <a:latin typeface="+mn-lt"/>
            </a:endParaRPr>
          </a:p>
          <a:p>
            <a:pPr algn="just" eaLnBrk="1" hangingPunct="1">
              <a:defRPr/>
            </a:pPr>
            <a:r>
              <a:rPr lang="fr-FR" dirty="0">
                <a:latin typeface="+mn-lt"/>
              </a:rPr>
              <a:t>La « </a:t>
            </a:r>
            <a:r>
              <a:rPr lang="fr-FR" i="1" dirty="0">
                <a:latin typeface="+mn-lt"/>
              </a:rPr>
              <a:t>malédiction des ressources naturelles </a:t>
            </a:r>
            <a:r>
              <a:rPr lang="fr-FR" dirty="0">
                <a:latin typeface="+mn-lt"/>
              </a:rPr>
              <a:t>» (</a:t>
            </a:r>
            <a:r>
              <a:rPr lang="fr-FR" i="1" dirty="0" err="1">
                <a:latin typeface="+mn-lt"/>
              </a:rPr>
              <a:t>resource</a:t>
            </a:r>
            <a:r>
              <a:rPr lang="fr-FR" i="1" dirty="0">
                <a:latin typeface="+mn-lt"/>
              </a:rPr>
              <a:t> </a:t>
            </a:r>
            <a:r>
              <a:rPr lang="fr-FR" i="1" dirty="0" err="1">
                <a:latin typeface="+mn-lt"/>
              </a:rPr>
              <a:t>curse</a:t>
            </a:r>
            <a:r>
              <a:rPr lang="fr-FR" dirty="0">
                <a:latin typeface="+mn-lt"/>
              </a:rPr>
              <a:t>) peut expliquer la désindustrialisation massive de l’Algérie, la part de la production </a:t>
            </a:r>
            <a:r>
              <a:rPr lang="fr-FR" b="1" dirty="0">
                <a:latin typeface="+mn-lt"/>
              </a:rPr>
              <a:t> </a:t>
            </a:r>
            <a:r>
              <a:rPr lang="fr-FR" dirty="0">
                <a:latin typeface="+mn-lt"/>
              </a:rPr>
              <a:t>industrielle dans le PIB ayant dangereusement glissé de 20% dans les années 80 à seulement 6% actuellement.</a:t>
            </a:r>
            <a:r>
              <a:rPr lang="fr-FR" sz="1200" dirty="0">
                <a:latin typeface="+mn-lt"/>
              </a:rPr>
              <a:t>  </a:t>
            </a:r>
          </a:p>
          <a:p>
            <a:pPr algn="just" eaLnBrk="1" hangingPunct="1">
              <a:defRPr/>
            </a:pPr>
            <a:r>
              <a:rPr lang="fr-FR" sz="1200" dirty="0">
                <a:latin typeface="+mn-lt"/>
              </a:rPr>
              <a:t>Source : R. </a:t>
            </a:r>
            <a:r>
              <a:rPr lang="fr-FR" sz="1200" dirty="0" err="1">
                <a:latin typeface="+mn-lt"/>
              </a:rPr>
              <a:t>Boucekkine</a:t>
            </a:r>
            <a:r>
              <a:rPr lang="fr-FR" sz="1200" dirty="0">
                <a:latin typeface="+mn-lt"/>
              </a:rPr>
              <a:t>, </a:t>
            </a:r>
            <a:r>
              <a:rPr lang="fr-FR" sz="1200" i="1" dirty="0">
                <a:latin typeface="+mn-lt"/>
              </a:rPr>
              <a:t>Algérie, Maladie hollandaise ou ar</a:t>
            </a:r>
            <a:r>
              <a:rPr lang="fr-FR" sz="1200" dirty="0">
                <a:latin typeface="+mn-lt"/>
              </a:rPr>
              <a:t>abe ?, </a:t>
            </a:r>
            <a:r>
              <a:rPr lang="fr-FR" sz="1200" dirty="0">
                <a:latin typeface="+mn-lt"/>
                <a:hlinkClick r:id="rId2"/>
              </a:rPr>
              <a:t>http://www.lesechos.fr/</a:t>
            </a:r>
            <a:r>
              <a:rPr lang="fr-FR" sz="1200" dirty="0">
                <a:latin typeface="+mn-lt"/>
              </a:rPr>
              <a:t>, avril 2011. </a:t>
            </a:r>
            <a:endParaRPr lang="fr-FR" dirty="0">
              <a:latin typeface="+mn-lt"/>
            </a:endParaRPr>
          </a:p>
        </p:txBody>
      </p:sp>
      <p:sp>
        <p:nvSpPr>
          <p:cNvPr id="308227" name="Rectangle 1"/>
          <p:cNvSpPr>
            <a:spLocks noChangeArrowheads="1"/>
          </p:cNvSpPr>
          <p:nvPr/>
        </p:nvSpPr>
        <p:spPr bwMode="auto">
          <a:xfrm>
            <a:off x="4284664"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822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4C1C184-A608-4DB8-BC91-0F170A898854}" type="slidenum">
              <a:rPr lang="fr-FR" altLang="fr-FR" sz="1200">
                <a:solidFill>
                  <a:srgbClr val="898989"/>
                </a:solidFill>
              </a:rPr>
              <a:pPr algn="r" eaLnBrk="1" hangingPunct="1">
                <a:spcBef>
                  <a:spcPct val="0"/>
                </a:spcBef>
                <a:buFontTx/>
                <a:buNone/>
              </a:pPr>
              <a:t>362</a:t>
            </a:fld>
            <a:endParaRPr lang="fr-FR" altLang="fr-FR" sz="1200">
              <a:solidFill>
                <a:srgbClr val="898989"/>
              </a:solidFill>
            </a:endParaRPr>
          </a:p>
        </p:txBody>
      </p:sp>
      <p:sp>
        <p:nvSpPr>
          <p:cNvPr id="308229" name="ZoneTexte 3"/>
          <p:cNvSpPr txBox="1">
            <a:spLocks noChangeArrowheads="1"/>
          </p:cNvSpPr>
          <p:nvPr/>
        </p:nvSpPr>
        <p:spPr bwMode="auto">
          <a:xfrm>
            <a:off x="179389" y="188913"/>
            <a:ext cx="3868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A18. </a:t>
            </a:r>
            <a:r>
              <a:rPr lang="fr-FR" altLang="fr-FR" sz="1800" b="1" dirty="0"/>
              <a:t>Annexe : Le système FLN (Algérie)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5076581"/>
            <a:ext cx="2647950" cy="17240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377" y="4867031"/>
            <a:ext cx="1838325" cy="1933575"/>
          </a:xfrm>
          <a:prstGeom prst="rect">
            <a:avLst/>
          </a:prstGeom>
        </p:spPr>
      </p:pic>
      <p:sp>
        <p:nvSpPr>
          <p:cNvPr id="9" name="ZoneTexte 8"/>
          <p:cNvSpPr txBox="1"/>
          <p:nvPr/>
        </p:nvSpPr>
        <p:spPr>
          <a:xfrm>
            <a:off x="3275857" y="5229201"/>
            <a:ext cx="3788518" cy="1200329"/>
          </a:xfrm>
          <a:prstGeom prst="rect">
            <a:avLst/>
          </a:prstGeom>
          <a:noFill/>
        </p:spPr>
        <p:txBody>
          <a:bodyPr wrap="square" rtlCol="0">
            <a:spAutoFit/>
          </a:bodyPr>
          <a:lstStyle/>
          <a:p>
            <a:pPr algn="r"/>
            <a:r>
              <a:rPr lang="fr-FR" sz="1200" dirty="0"/>
              <a:t>Le dossier d’une association de lutte contre la corruption rejeté :</a:t>
            </a:r>
          </a:p>
          <a:p>
            <a:pPr algn="r"/>
            <a:endParaRPr lang="fr-FR" sz="1200" dirty="0"/>
          </a:p>
          <a:p>
            <a:pPr algn="r"/>
            <a:r>
              <a:rPr lang="fr-FR" sz="1200" dirty="0"/>
              <a:t>Inscription sur la porte «  Administration » </a:t>
            </a:r>
            <a:r>
              <a:rPr lang="fr-FR" sz="1200" dirty="0">
                <a:latin typeface="Calibri" panose="020F0502020204030204" pitchFamily="34" charset="0"/>
              </a:rPr>
              <a:t>→</a:t>
            </a:r>
            <a:endParaRPr lang="fr-FR" sz="1200" dirty="0"/>
          </a:p>
          <a:p>
            <a:pPr algn="r"/>
            <a:endParaRPr lang="fr-FR" sz="1200" dirty="0"/>
          </a:p>
          <a:p>
            <a:pPr algn="r"/>
            <a:r>
              <a:rPr lang="fr-FR" sz="1200" dirty="0"/>
              <a:t>« Ils m’ont demandé de payer un pot de vin » </a:t>
            </a:r>
            <a:r>
              <a:rPr lang="fr-FR" sz="1200" dirty="0">
                <a:latin typeface="Calibri" panose="020F0502020204030204" pitchFamily="34" charset="0"/>
              </a:rPr>
              <a:t>→</a:t>
            </a:r>
            <a:r>
              <a:rPr lang="fr-FR" sz="1200" dirty="0"/>
              <a:t>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179390" y="692151"/>
            <a:ext cx="8785225" cy="5170646"/>
          </a:xfrm>
          <a:prstGeom prst="rect">
            <a:avLst/>
          </a:prstGeom>
          <a:noFill/>
          <a:ln w="9525">
            <a:noFill/>
            <a:miter lim="800000"/>
            <a:headEnd/>
            <a:tailEnd/>
          </a:ln>
        </p:spPr>
        <p:txBody>
          <a:bodyPr>
            <a:spAutoFit/>
          </a:bodyPr>
          <a:lstStyle/>
          <a:p>
            <a:pPr algn="just" eaLnBrk="1" hangingPunct="1">
              <a:defRPr/>
            </a:pPr>
            <a:r>
              <a:rPr lang="fr-FR" dirty="0">
                <a:latin typeface="+mn-lt"/>
              </a:rPr>
              <a:t>Le système qui aurait été mis en place, selon le </a:t>
            </a:r>
            <a:r>
              <a:rPr lang="fr-FR" altLang="fr-FR" dirty="0">
                <a:latin typeface="Calibri" panose="020F0502020204030204" pitchFamily="34" charset="0"/>
              </a:rPr>
              <a:t>Mouvement Algérien des Officiers libres (MAOL) (source à vérifier)</a:t>
            </a:r>
            <a:r>
              <a:rPr lang="fr-FR" dirty="0">
                <a:latin typeface="+mn-lt"/>
              </a:rPr>
              <a:t> : </a:t>
            </a:r>
          </a:p>
          <a:p>
            <a:pPr algn="just" eaLnBrk="1" hangingPunct="1">
              <a:defRPr/>
            </a:pPr>
            <a:endParaRPr lang="fr-FR" dirty="0">
              <a:latin typeface="+mn-lt"/>
            </a:endParaRPr>
          </a:p>
          <a:p>
            <a:pPr algn="just" eaLnBrk="1" hangingPunct="1">
              <a:defRPr/>
            </a:pPr>
            <a:r>
              <a:rPr lang="fr-FR" dirty="0">
                <a:latin typeface="+mn-lt"/>
              </a:rPr>
              <a:t>a) par le poste de secrétaire à la présidence et en ayant la responsabilité du budget de cette institution (ex. Général Larbi </a:t>
            </a:r>
            <a:r>
              <a:rPr lang="fr-FR" dirty="0" err="1">
                <a:latin typeface="+mn-lt"/>
              </a:rPr>
              <a:t>Belkheir</a:t>
            </a:r>
            <a:r>
              <a:rPr lang="fr-FR" dirty="0">
                <a:latin typeface="+mn-lt"/>
              </a:rPr>
              <a:t> …), </a:t>
            </a:r>
          </a:p>
          <a:p>
            <a:pPr algn="just" eaLnBrk="1" hangingPunct="1">
              <a:defRPr/>
            </a:pPr>
            <a:r>
              <a:rPr lang="fr-FR" dirty="0">
                <a:latin typeface="+mn-lt"/>
              </a:rPr>
              <a:t>b) en tant que ministre de la défense ou généraux de régions militaires, et en touchant des pots-de-vin sur les contrats d’armement (ex. Général Khaled </a:t>
            </a:r>
            <a:r>
              <a:rPr lang="fr-FR" dirty="0" err="1">
                <a:latin typeface="+mn-lt"/>
              </a:rPr>
              <a:t>Nezar</a:t>
            </a:r>
            <a:r>
              <a:rPr lang="fr-FR" dirty="0">
                <a:latin typeface="+mn-lt"/>
              </a:rPr>
              <a:t> …), </a:t>
            </a:r>
          </a:p>
          <a:p>
            <a:pPr algn="just" eaLnBrk="1" hangingPunct="1">
              <a:defRPr/>
            </a:pPr>
            <a:r>
              <a:rPr lang="fr-FR" dirty="0">
                <a:latin typeface="+mn-lt"/>
              </a:rPr>
              <a:t>c) en contrôlant une part importante du marché d'importation (ex. Général Mohamed </a:t>
            </a:r>
            <a:r>
              <a:rPr lang="fr-FR" dirty="0" err="1">
                <a:latin typeface="+mn-lt"/>
              </a:rPr>
              <a:t>Betchine</a:t>
            </a:r>
            <a:r>
              <a:rPr lang="fr-FR" dirty="0">
                <a:latin typeface="+mn-lt"/>
              </a:rPr>
              <a:t> …), </a:t>
            </a:r>
          </a:p>
          <a:p>
            <a:pPr algn="just" eaLnBrk="1" hangingPunct="1">
              <a:defRPr/>
            </a:pPr>
            <a:r>
              <a:rPr lang="fr-FR" dirty="0">
                <a:latin typeface="+mn-lt"/>
              </a:rPr>
              <a:t>d) en contrôlant directement ou indirectement l’industrie pétrolière et minière (ex. Général Mohamed Touati …)., </a:t>
            </a:r>
          </a:p>
          <a:p>
            <a:pPr algn="just" eaLnBrk="1" hangingPunct="1">
              <a:defRPr/>
            </a:pPr>
            <a:r>
              <a:rPr lang="fr-FR" dirty="0">
                <a:latin typeface="+mn-lt"/>
              </a:rPr>
              <a:t>e) en tant que directeur de l'hôpital central de l'armée à Alger (ex. Général Mohamed </a:t>
            </a:r>
            <a:r>
              <a:rPr lang="fr-FR" dirty="0" err="1">
                <a:latin typeface="+mn-lt"/>
              </a:rPr>
              <a:t>Hartani</a:t>
            </a:r>
            <a:r>
              <a:rPr lang="fr-FR" dirty="0">
                <a:latin typeface="+mn-lt"/>
              </a:rPr>
              <a:t> …), </a:t>
            </a:r>
          </a:p>
          <a:p>
            <a:pPr algn="just" eaLnBrk="1" hangingPunct="1">
              <a:defRPr/>
            </a:pPr>
            <a:r>
              <a:rPr lang="fr-FR" dirty="0">
                <a:latin typeface="+mn-lt"/>
              </a:rPr>
              <a:t>f) en tant que responsable de la Gendarmerie nationale ou de ses approvisionnements (ex. Général Ben Abbes </a:t>
            </a:r>
            <a:r>
              <a:rPr lang="fr-FR" dirty="0" err="1">
                <a:latin typeface="+mn-lt"/>
              </a:rPr>
              <a:t>Gheziel</a:t>
            </a:r>
            <a:r>
              <a:rPr lang="fr-FR" dirty="0">
                <a:latin typeface="+mn-lt"/>
              </a:rPr>
              <a:t> …), </a:t>
            </a:r>
          </a:p>
          <a:p>
            <a:pPr algn="just" eaLnBrk="1" hangingPunct="1">
              <a:defRPr/>
            </a:pPr>
            <a:r>
              <a:rPr lang="fr-FR" dirty="0">
                <a:latin typeface="+mn-lt"/>
              </a:rPr>
              <a:t>g) en que responsable de la Garde républicaine, via des commissions lors de sa restructuration (ex. Général Mohamed Dib …) …</a:t>
            </a:r>
          </a:p>
          <a:p>
            <a:pPr algn="just" eaLnBrk="1" hangingPunct="1">
              <a:defRPr/>
            </a:pPr>
            <a:endParaRPr lang="fr-FR" sz="1200" dirty="0">
              <a:latin typeface="+mn-lt"/>
            </a:endParaRPr>
          </a:p>
          <a:p>
            <a:pPr algn="just" eaLnBrk="1" hangingPunct="1">
              <a:defRPr/>
            </a:pPr>
            <a:r>
              <a:rPr lang="fr-FR" sz="1200" dirty="0">
                <a:latin typeface="+mn-lt"/>
              </a:rPr>
              <a:t>Source : </a:t>
            </a:r>
            <a:r>
              <a:rPr lang="fr-FR" sz="1200" dirty="0">
                <a:latin typeface="+mn-lt"/>
                <a:hlinkClick r:id="rId2"/>
              </a:rPr>
              <a:t>http://www.anp.org/fr/affairesdesgeneraux.html</a:t>
            </a:r>
            <a:r>
              <a:rPr lang="fr-FR" sz="1200" dirty="0">
                <a:latin typeface="+mn-lt"/>
              </a:rPr>
              <a:t> &amp; </a:t>
            </a:r>
            <a:r>
              <a:rPr lang="fr-FR" sz="1200" dirty="0">
                <a:latin typeface="+mn-lt"/>
                <a:hlinkClick r:id="rId3"/>
              </a:rPr>
              <a:t>http://www.anp.org/fr/cancerDZ.html</a:t>
            </a:r>
            <a:r>
              <a:rPr lang="fr-FR" sz="1200" dirty="0">
                <a:latin typeface="+mn-lt"/>
              </a:rPr>
              <a:t>  </a:t>
            </a:r>
          </a:p>
        </p:txBody>
      </p:sp>
      <p:sp>
        <p:nvSpPr>
          <p:cNvPr id="309251" name="Rectangle 1"/>
          <p:cNvSpPr>
            <a:spLocks noChangeArrowheads="1"/>
          </p:cNvSpPr>
          <p:nvPr/>
        </p:nvSpPr>
        <p:spPr bwMode="auto">
          <a:xfrm>
            <a:off x="4594226" y="1254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0925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E3341C9-2521-41BA-BCB9-58595373357E}" type="slidenum">
              <a:rPr lang="fr-FR" altLang="fr-FR" sz="1200">
                <a:solidFill>
                  <a:srgbClr val="898989"/>
                </a:solidFill>
              </a:rPr>
              <a:pPr algn="r" eaLnBrk="1" hangingPunct="1">
                <a:spcBef>
                  <a:spcPct val="0"/>
                </a:spcBef>
                <a:buFontTx/>
                <a:buNone/>
              </a:pPr>
              <a:t>363</a:t>
            </a:fld>
            <a:endParaRPr lang="fr-FR" altLang="fr-FR" sz="1200">
              <a:solidFill>
                <a:srgbClr val="898989"/>
              </a:solidFill>
            </a:endParaRPr>
          </a:p>
        </p:txBody>
      </p:sp>
      <p:sp>
        <p:nvSpPr>
          <p:cNvPr id="309253" name="ZoneTexte 3"/>
          <p:cNvSpPr txBox="1">
            <a:spLocks noChangeArrowheads="1"/>
          </p:cNvSpPr>
          <p:nvPr/>
        </p:nvSpPr>
        <p:spPr bwMode="auto">
          <a:xfrm>
            <a:off x="179390" y="271464"/>
            <a:ext cx="3867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A18. </a:t>
            </a:r>
            <a:r>
              <a:rPr lang="fr-FR" altLang="fr-FR" sz="1800" b="1"/>
              <a:t>Annexe</a:t>
            </a:r>
            <a:r>
              <a:rPr lang="fr-FR" altLang="fr-FR" sz="1800"/>
              <a:t> : </a:t>
            </a:r>
            <a:r>
              <a:rPr lang="fr-FR" altLang="fr-FR" sz="1800" b="1"/>
              <a:t>Le système FLN (Algérie)</a:t>
            </a:r>
          </a:p>
        </p:txBody>
      </p:sp>
      <p:pic>
        <p:nvPicPr>
          <p:cNvPr id="309254"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4027" y="5138738"/>
            <a:ext cx="22955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179390" y="981076"/>
            <a:ext cx="8785225"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u="sng">
                <a:latin typeface="Arial" panose="020B0604020202020204" pitchFamily="34" charset="0"/>
              </a:rPr>
              <a:t>Assassinats d’hommes politiques algériens</a:t>
            </a:r>
            <a:r>
              <a:rPr lang="fr-FR" altLang="fr-FR" sz="1800">
                <a:latin typeface="Arial" panose="020B0604020202020204" pitchFamily="34" charset="0"/>
              </a:rPr>
              <a:t> :</a:t>
            </a:r>
          </a:p>
          <a:p>
            <a:pPr algn="just" eaLnBrk="1" hangingPunct="1">
              <a:spcBef>
                <a:spcPct val="0"/>
              </a:spcBef>
              <a:buFontTx/>
              <a:buNone/>
            </a:pPr>
            <a:endParaRPr lang="fr-FR" altLang="fr-FR" sz="1400">
              <a:latin typeface="Arial" panose="020B0604020202020204" pitchFamily="34" charset="0"/>
            </a:endParaRPr>
          </a:p>
          <a:p>
            <a:pPr algn="just">
              <a:spcBef>
                <a:spcPct val="0"/>
              </a:spcBef>
              <a:buFontTx/>
              <a:buNone/>
            </a:pPr>
            <a:r>
              <a:rPr lang="fr-FR" altLang="fr-FR" sz="1400">
                <a:latin typeface="Arial" panose="020B0604020202020204" pitchFamily="34" charset="0"/>
              </a:rPr>
              <a:t>1) </a:t>
            </a:r>
            <a:r>
              <a:rPr lang="fr-FR" altLang="fr-FR" sz="1400" b="1">
                <a:latin typeface="Arial" panose="020B0604020202020204" pitchFamily="34" charset="0"/>
                <a:hlinkClick r:id="rId2" tooltip="Mohamed Khider"/>
              </a:rPr>
              <a:t>Mohamed Khider</a:t>
            </a:r>
            <a:r>
              <a:rPr lang="fr-FR" altLang="fr-FR" sz="1400">
                <a:latin typeface="Arial" panose="020B0604020202020204" pitchFamily="34" charset="0"/>
              </a:rPr>
              <a:t>, chef « historiques » de la </a:t>
            </a:r>
            <a:r>
              <a:rPr lang="fr-FR" altLang="fr-FR" sz="1400">
                <a:latin typeface="Arial" panose="020B0604020202020204" pitchFamily="34" charset="0"/>
                <a:hlinkClick r:id="rId3" tooltip="Guerre d'Algérie"/>
              </a:rPr>
              <a:t>guerre d'indépendance</a:t>
            </a:r>
            <a:r>
              <a:rPr lang="fr-FR" altLang="fr-FR" sz="1400">
                <a:latin typeface="Arial" panose="020B0604020202020204" pitchFamily="34" charset="0"/>
              </a:rPr>
              <a:t>, abattu dans sa voiture, en avril 1963 (possible raison : son intention de former un gouvernement en exil). 2) </a:t>
            </a:r>
            <a:r>
              <a:rPr lang="fr-FR" altLang="fr-FR" sz="1400" b="1">
                <a:latin typeface="Arial" panose="020B0604020202020204" pitchFamily="34" charset="0"/>
              </a:rPr>
              <a:t>Saïd Abid</a:t>
            </a:r>
            <a:r>
              <a:rPr lang="fr-FR" altLang="fr-FR" sz="1400">
                <a:latin typeface="Arial" panose="020B0604020202020204" pitchFamily="34" charset="0"/>
              </a:rPr>
              <a:t>, commandant de la 1</a:t>
            </a:r>
            <a:r>
              <a:rPr lang="fr-FR" altLang="fr-FR" sz="1400" baseline="30000">
                <a:latin typeface="Arial" panose="020B0604020202020204" pitchFamily="34" charset="0"/>
              </a:rPr>
              <a:t>ière</a:t>
            </a:r>
            <a:r>
              <a:rPr lang="fr-FR" altLang="fr-FR" sz="1400">
                <a:latin typeface="Arial" panose="020B0604020202020204" pitchFamily="34" charset="0"/>
              </a:rPr>
              <a:t> région militaire, « suicidé » de trois balles dans le corps, le 14 décembre 1967, 3) </a:t>
            </a:r>
            <a:r>
              <a:rPr lang="fr-FR" altLang="fr-FR" sz="1400" b="1">
                <a:latin typeface="Arial" panose="020B0604020202020204" pitchFamily="34" charset="0"/>
              </a:rPr>
              <a:t>Ahmed Boudjenane</a:t>
            </a:r>
            <a:r>
              <a:rPr lang="fr-FR" altLang="fr-FR" sz="1400">
                <a:latin typeface="Arial" panose="020B0604020202020204" pitchFamily="34" charset="0"/>
              </a:rPr>
              <a:t>, héros de la révolution algérienne connu sous le nom de Colonel Abbass ou Abbès, trouvant la mort dans un « accident de voiture » sur la route </a:t>
            </a:r>
            <a:r>
              <a:rPr lang="fr-FR" altLang="fr-FR" sz="1400">
                <a:latin typeface="Arial" panose="020B0604020202020204" pitchFamily="34" charset="0"/>
                <a:hlinkClick r:id="rId4" tooltip="Cherchell"/>
              </a:rPr>
              <a:t>Cherchell</a:t>
            </a:r>
            <a:r>
              <a:rPr lang="fr-FR" altLang="fr-FR" sz="1400">
                <a:latin typeface="Arial" panose="020B0604020202020204" pitchFamily="34" charset="0"/>
              </a:rPr>
              <a:t>-Alger, le 8 janvier 1968 (tous auraient été victimes d’une « purge » suite à l’échec du coup d'état du colonel </a:t>
            </a:r>
            <a:r>
              <a:rPr lang="fr-FR" altLang="fr-FR" sz="1400">
                <a:latin typeface="Arial" panose="020B0604020202020204" pitchFamily="34" charset="0"/>
                <a:hlinkClick r:id="rId5" tooltip="Tahar Zbiri"/>
              </a:rPr>
              <a:t>Tahar Zbiri</a:t>
            </a:r>
            <a:r>
              <a:rPr lang="fr-FR" altLang="fr-FR" sz="1400">
                <a:latin typeface="Arial" panose="020B0604020202020204" pitchFamily="34" charset="0"/>
              </a:rPr>
              <a:t> contre le président et Colonel </a:t>
            </a:r>
            <a:r>
              <a:rPr lang="fr-FR" altLang="fr-FR" sz="1400">
                <a:latin typeface="Arial" panose="020B0604020202020204" pitchFamily="34" charset="0"/>
                <a:hlinkClick r:id="rId6" tooltip="Houari Boumédiène"/>
              </a:rPr>
              <a:t>Houari Boumédiène</a:t>
            </a:r>
            <a:r>
              <a:rPr lang="fr-FR" altLang="fr-FR" sz="1400">
                <a:latin typeface="Arial" panose="020B0604020202020204" pitchFamily="34" charset="0"/>
              </a:rPr>
              <a:t> fin 67). 4) </a:t>
            </a:r>
            <a:r>
              <a:rPr lang="fr-FR" altLang="fr-FR" sz="1400" b="1">
                <a:latin typeface="Arial" panose="020B0604020202020204" pitchFamily="34" charset="0"/>
              </a:rPr>
              <a:t>Abdelkader Chabou</a:t>
            </a:r>
            <a:r>
              <a:rPr lang="fr-FR" altLang="fr-FR" sz="1400">
                <a:latin typeface="Arial" panose="020B0604020202020204" pitchFamily="34" charset="0"/>
              </a:rPr>
              <a:t>, secrétaire général du ministère de la Défense nationale, ayant péri dans un accident d'</a:t>
            </a:r>
            <a:r>
              <a:rPr lang="fr-FR" altLang="fr-FR" sz="1400">
                <a:latin typeface="Arial" panose="020B0604020202020204" pitchFamily="34" charset="0"/>
                <a:hlinkClick r:id="rId7" tooltip="Puma (hélicoptère)"/>
              </a:rPr>
              <a:t>hélicoptère Puma</a:t>
            </a:r>
            <a:r>
              <a:rPr lang="fr-FR" altLang="fr-FR" sz="1400">
                <a:latin typeface="Arial" panose="020B0604020202020204" pitchFamily="34" charset="0"/>
              </a:rPr>
              <a:t>, en 1971 (°), 5) </a:t>
            </a:r>
            <a:r>
              <a:rPr lang="fr-FR" altLang="fr-FR" sz="1400" b="1">
                <a:latin typeface="Arial" panose="020B0604020202020204" pitchFamily="34" charset="0"/>
                <a:hlinkClick r:id="rId8" tooltip="Ahmed Medeghri"/>
              </a:rPr>
              <a:t>Ahmed Medeghri</a:t>
            </a:r>
            <a:r>
              <a:rPr lang="fr-FR" altLang="fr-FR" sz="1400">
                <a:latin typeface="Arial" panose="020B0604020202020204" pitchFamily="34" charset="0"/>
              </a:rPr>
              <a:t>, ministre de l'intérieur, retrouvé mort le </a:t>
            </a:r>
            <a:r>
              <a:rPr lang="fr-FR" altLang="fr-FR" sz="1400">
                <a:latin typeface="Arial" panose="020B0604020202020204" pitchFamily="34" charset="0"/>
                <a:hlinkClick r:id="rId9" tooltip="10 décembre"/>
              </a:rPr>
              <a:t>10</a:t>
            </a:r>
            <a:r>
              <a:rPr lang="fr-FR" altLang="fr-FR" sz="1400">
                <a:latin typeface="Arial" panose="020B0604020202020204" pitchFamily="34" charset="0"/>
              </a:rPr>
              <a:t> </a:t>
            </a:r>
            <a:r>
              <a:rPr lang="fr-FR" altLang="fr-FR" sz="1400">
                <a:latin typeface="Arial" panose="020B0604020202020204" pitchFamily="34" charset="0"/>
                <a:hlinkClick r:id="rId10" tooltip="Décembre 1974"/>
              </a:rPr>
              <a:t>décembre</a:t>
            </a:r>
            <a:r>
              <a:rPr lang="fr-FR" altLang="fr-FR" sz="1400">
                <a:latin typeface="Arial" panose="020B0604020202020204" pitchFamily="34" charset="0"/>
              </a:rPr>
              <a:t> </a:t>
            </a:r>
            <a:r>
              <a:rPr lang="fr-FR" altLang="fr-FR" sz="1400">
                <a:latin typeface="Arial" panose="020B0604020202020204" pitchFamily="34" charset="0"/>
                <a:hlinkClick r:id="rId11" tooltip="1974"/>
              </a:rPr>
              <a:t>1974</a:t>
            </a:r>
            <a:r>
              <a:rPr lang="fr-FR" altLang="fr-FR" sz="1400">
                <a:latin typeface="Arial" panose="020B0604020202020204" pitchFamily="34" charset="0"/>
              </a:rPr>
              <a:t> chez lui à </a:t>
            </a:r>
            <a:r>
              <a:rPr lang="fr-FR" altLang="fr-FR" sz="1400">
                <a:latin typeface="Arial" panose="020B0604020202020204" pitchFamily="34" charset="0"/>
                <a:hlinkClick r:id="rId12" tooltip="Alger"/>
              </a:rPr>
              <a:t>Alger</a:t>
            </a:r>
            <a:r>
              <a:rPr lang="fr-FR" altLang="fr-FR" sz="1400">
                <a:latin typeface="Arial" panose="020B0604020202020204" pitchFamily="34" charset="0"/>
              </a:rPr>
              <a:t> avec trois balles dans la tête, 6) </a:t>
            </a:r>
            <a:r>
              <a:rPr lang="fr-FR" altLang="fr-FR" sz="1400" b="1">
                <a:latin typeface="Arial" panose="020B0604020202020204" pitchFamily="34" charset="0"/>
                <a:hlinkClick r:id="rId13" tooltip="Ali André Mécili"/>
              </a:rPr>
              <a:t>Ali André Mécili</a:t>
            </a:r>
            <a:r>
              <a:rPr lang="fr-FR" altLang="fr-FR" sz="1400">
                <a:latin typeface="Arial" panose="020B0604020202020204" pitchFamily="34" charset="0"/>
              </a:rPr>
              <a:t>, avocat au </a:t>
            </a:r>
            <a:r>
              <a:rPr lang="fr-FR" altLang="fr-FR" sz="1400">
                <a:latin typeface="Arial" panose="020B0604020202020204" pitchFamily="34" charset="0"/>
                <a:hlinkClick r:id="rId14" tooltip="Barreau"/>
              </a:rPr>
              <a:t>barreau</a:t>
            </a:r>
            <a:r>
              <a:rPr lang="fr-FR" altLang="fr-FR" sz="1400">
                <a:latin typeface="Arial" panose="020B0604020202020204" pitchFamily="34" charset="0"/>
              </a:rPr>
              <a:t> de </a:t>
            </a:r>
            <a:r>
              <a:rPr lang="fr-FR" altLang="fr-FR" sz="1400">
                <a:latin typeface="Arial" panose="020B0604020202020204" pitchFamily="34" charset="0"/>
                <a:hlinkClick r:id="rId15" tooltip="Paris"/>
              </a:rPr>
              <a:t>Paris</a:t>
            </a:r>
            <a:r>
              <a:rPr lang="fr-FR" altLang="fr-FR" sz="1400">
                <a:latin typeface="Arial" panose="020B0604020202020204" pitchFamily="34" charset="0"/>
              </a:rPr>
              <a:t> et dirigeant de l'opposition algérienne en France, assassiné dans l'entrée de son immeuble du 74, </a:t>
            </a:r>
            <a:r>
              <a:rPr lang="fr-FR" altLang="fr-FR" sz="1400">
                <a:latin typeface="Arial" panose="020B0604020202020204" pitchFamily="34" charset="0"/>
                <a:hlinkClick r:id="rId16" tooltip="Boulevard Saint-Michel (Paris)"/>
              </a:rPr>
              <a:t>boulevard Saint-Michel</a:t>
            </a:r>
            <a:r>
              <a:rPr lang="fr-FR" altLang="fr-FR" sz="1400">
                <a:latin typeface="Arial" panose="020B0604020202020204" pitchFamily="34" charset="0"/>
              </a:rPr>
              <a:t>, de trois balles dans la tête, le 7 avril 1987 …, 7) </a:t>
            </a:r>
            <a:r>
              <a:rPr lang="fr-FR" altLang="fr-FR" sz="1400" b="1">
                <a:latin typeface="Arial" panose="020B0604020202020204" pitchFamily="34" charset="0"/>
              </a:rPr>
              <a:t>Mohamed Boudiaf</a:t>
            </a:r>
            <a:r>
              <a:rPr lang="fr-FR" altLang="fr-FR" sz="1400">
                <a:latin typeface="Arial" panose="020B0604020202020204" pitchFamily="34" charset="0"/>
              </a:rPr>
              <a:t>, homme d'État algérien, assassiné par balles dans un attentat, le 29 juin 1992 (voir page suivante), 8) </a:t>
            </a:r>
            <a:r>
              <a:rPr lang="fr-FR" altLang="fr-FR" sz="1400" b="1">
                <a:latin typeface="Arial" panose="020B0604020202020204" pitchFamily="34" charset="0"/>
              </a:rPr>
              <a:t>Kasdi Merbah</a:t>
            </a:r>
            <a:r>
              <a:rPr lang="fr-FR" altLang="fr-FR" sz="1400">
                <a:latin typeface="Arial" panose="020B0604020202020204" pitchFamily="34" charset="0"/>
              </a:rPr>
              <a:t>, ancien </a:t>
            </a:r>
            <a:r>
              <a:rPr lang="fr-FR" altLang="fr-FR" sz="1400">
                <a:latin typeface="Arial" panose="020B0604020202020204" pitchFamily="34" charset="0"/>
                <a:hlinkClick r:id="rId17" tooltip="Chef du gouvernement"/>
              </a:rPr>
              <a:t>chef du gouvernement</a:t>
            </a:r>
            <a:r>
              <a:rPr lang="fr-FR" altLang="fr-FR" sz="1400">
                <a:latin typeface="Arial" panose="020B0604020202020204" pitchFamily="34" charset="0"/>
              </a:rPr>
              <a:t> de l'</a:t>
            </a:r>
            <a:r>
              <a:rPr lang="fr-FR" altLang="fr-FR" sz="1400">
                <a:latin typeface="Arial" panose="020B0604020202020204" pitchFamily="34" charset="0"/>
                <a:hlinkClick r:id="rId18" tooltip="Algérie"/>
              </a:rPr>
              <a:t>Algérie</a:t>
            </a:r>
            <a:r>
              <a:rPr lang="fr-FR" altLang="fr-FR" sz="1400">
                <a:latin typeface="Arial" panose="020B0604020202020204" pitchFamily="34" charset="0"/>
              </a:rPr>
              <a:t> du 5 novembre 1988 au 9 septembre 1989 avant d'être limogé, de fonder son propre parti, le </a:t>
            </a:r>
            <a:r>
              <a:rPr lang="fr-FR" altLang="fr-FR" sz="1400">
                <a:latin typeface="Arial" panose="020B0604020202020204" pitchFamily="34" charset="0"/>
                <a:hlinkClick r:id="rId19" tooltip="Mouvement Algérien pour la Justice et le Développement (MAJD)"/>
              </a:rPr>
              <a:t>Mouvement Algérien pour la Justice et le Développement (MAJD)</a:t>
            </a:r>
            <a:r>
              <a:rPr lang="fr-FR" altLang="fr-FR" sz="1400">
                <a:latin typeface="Arial" panose="020B0604020202020204" pitchFamily="34" charset="0"/>
              </a:rPr>
              <a:t>, assassiné le 21 août 1993, 8) </a:t>
            </a:r>
            <a:r>
              <a:rPr lang="fr-FR" altLang="fr-FR" sz="1400" b="1">
                <a:latin typeface="Arial" panose="020B0604020202020204" pitchFamily="34" charset="0"/>
              </a:rPr>
              <a:t>Lounès Matoub</a:t>
            </a:r>
            <a:r>
              <a:rPr lang="fr-FR" altLang="fr-FR" sz="1400">
                <a:latin typeface="Arial" panose="020B0604020202020204" pitchFamily="34" charset="0"/>
              </a:rPr>
              <a:t>, </a:t>
            </a:r>
            <a:r>
              <a:rPr lang="fr-FR" altLang="fr-FR" sz="1400" u="sng">
                <a:latin typeface="Arial" panose="020B0604020202020204" pitchFamily="34" charset="0"/>
                <a:hlinkClick r:id="rId20" tooltip="Chanteur"/>
              </a:rPr>
              <a:t>chanteur</a:t>
            </a:r>
            <a:r>
              <a:rPr lang="fr-FR" altLang="fr-FR" sz="1400" u="sng">
                <a:latin typeface="Arial" panose="020B0604020202020204" pitchFamily="34" charset="0"/>
              </a:rPr>
              <a:t>, </a:t>
            </a:r>
            <a:r>
              <a:rPr lang="fr-FR" altLang="fr-FR" sz="1400">
                <a:latin typeface="Arial" panose="020B0604020202020204" pitchFamily="34" charset="0"/>
                <a:hlinkClick r:id="rId21" tooltip="Militant"/>
              </a:rPr>
              <a:t>militant</a:t>
            </a:r>
            <a:r>
              <a:rPr lang="fr-FR" altLang="fr-FR" sz="1400">
                <a:latin typeface="Arial" panose="020B0604020202020204" pitchFamily="34" charset="0"/>
              </a:rPr>
              <a:t> de la cause identitaire </a:t>
            </a:r>
            <a:r>
              <a:rPr lang="fr-FR" altLang="fr-FR" sz="1400">
                <a:latin typeface="Arial" panose="020B0604020202020204" pitchFamily="34" charset="0"/>
                <a:hlinkClick r:id="rId22" tooltip="Berbères"/>
              </a:rPr>
              <a:t>Amazigh</a:t>
            </a:r>
            <a:r>
              <a:rPr lang="fr-FR" altLang="fr-FR" sz="1400">
                <a:latin typeface="Arial" panose="020B0604020202020204" pitchFamily="34" charset="0"/>
              </a:rPr>
              <a:t> en </a:t>
            </a:r>
            <a:r>
              <a:rPr lang="fr-FR" altLang="fr-FR" sz="1400">
                <a:latin typeface="Arial" panose="020B0604020202020204" pitchFamily="34" charset="0"/>
                <a:hlinkClick r:id="rId18" tooltip="Algérie"/>
              </a:rPr>
              <a:t>Algérie</a:t>
            </a:r>
            <a:r>
              <a:rPr lang="fr-FR" altLang="fr-FR" sz="1400">
                <a:latin typeface="Arial" panose="020B0604020202020204" pitchFamily="34" charset="0"/>
              </a:rPr>
              <a:t>, la </a:t>
            </a:r>
            <a:r>
              <a:rPr lang="fr-FR" altLang="fr-FR" sz="1400">
                <a:latin typeface="Arial" panose="020B0604020202020204" pitchFamily="34" charset="0"/>
                <a:hlinkClick r:id="rId23" tooltip="Démocratie"/>
              </a:rPr>
              <a:t>démocratie</a:t>
            </a:r>
            <a:r>
              <a:rPr lang="fr-FR" altLang="fr-FR" sz="1400">
                <a:latin typeface="Arial" panose="020B0604020202020204" pitchFamily="34" charset="0"/>
              </a:rPr>
              <a:t> et la </a:t>
            </a:r>
            <a:r>
              <a:rPr lang="fr-FR" altLang="fr-FR" sz="1400">
                <a:latin typeface="Arial" panose="020B0604020202020204" pitchFamily="34" charset="0"/>
                <a:hlinkClick r:id="rId24" tooltip="Laïcité"/>
              </a:rPr>
              <a:t>laïcité</a:t>
            </a:r>
            <a:r>
              <a:rPr lang="fr-FR" altLang="fr-FR" sz="1400">
                <a:latin typeface="Arial" panose="020B0604020202020204" pitchFamily="34" charset="0"/>
              </a:rPr>
              <a:t> en Algérie, assassiné le 25 juin 1998.</a:t>
            </a:r>
            <a:r>
              <a:rPr lang="fr-FR" altLang="fr-FR" sz="1400" u="sng">
                <a:latin typeface="Arial" panose="020B0604020202020204" pitchFamily="34" charset="0"/>
              </a:rPr>
              <a:t> </a:t>
            </a:r>
            <a:endParaRPr lang="fr-FR" altLang="fr-FR" sz="1400">
              <a:latin typeface="Arial" panose="020B0604020202020204" pitchFamily="34" charset="0"/>
            </a:endParaRPr>
          </a:p>
          <a:p>
            <a:pPr algn="just">
              <a:spcBef>
                <a:spcPct val="0"/>
              </a:spcBef>
              <a:buFontTx/>
              <a:buNone/>
            </a:pPr>
            <a:endParaRPr lang="fr-FR" altLang="fr-FR" sz="1200">
              <a:latin typeface="Arial" panose="020B0604020202020204" pitchFamily="34" charset="0"/>
            </a:endParaRPr>
          </a:p>
          <a:p>
            <a:pPr algn="just">
              <a:spcBef>
                <a:spcPct val="0"/>
              </a:spcBef>
              <a:buFontTx/>
              <a:buNone/>
            </a:pPr>
            <a:r>
              <a:rPr lang="fr-FR" altLang="fr-FR" sz="1200">
                <a:latin typeface="Arial" panose="020B0604020202020204" pitchFamily="34" charset="0"/>
              </a:rPr>
              <a:t>Liste des militaires algérien victimes d’assassinats par balle ou sous la torture, entre 1992 et 1998 (commis par d’autres militaires)  : </a:t>
            </a:r>
            <a:r>
              <a:rPr lang="fr-FR" altLang="fr-FR" sz="1200">
                <a:latin typeface="Arial" panose="020B0604020202020204" pitchFamily="34" charset="0"/>
                <a:hlinkClick r:id="rId25"/>
              </a:rPr>
              <a:t>http://www.anp.org/fr/martyrs.html</a:t>
            </a:r>
            <a:r>
              <a:rPr lang="fr-FR" altLang="fr-FR" sz="1200">
                <a:latin typeface="Arial" panose="020B0604020202020204" pitchFamily="34" charset="0"/>
              </a:rPr>
              <a:t> </a:t>
            </a:r>
          </a:p>
          <a:p>
            <a:pPr algn="just">
              <a:spcBef>
                <a:spcPct val="0"/>
              </a:spcBef>
              <a:buFontTx/>
              <a:buNone/>
            </a:pPr>
            <a:r>
              <a:rPr lang="fr-FR" altLang="fr-FR" sz="1200">
                <a:latin typeface="Arial" panose="020B0604020202020204" pitchFamily="34" charset="0"/>
              </a:rPr>
              <a:t>(°) Les inspecteurs militaires chargés de l'enquête auraient découvert des traces d'explosifs dans les débris du Puma.</a:t>
            </a:r>
          </a:p>
          <a:p>
            <a:pPr eaLnBrk="1" hangingPunct="1">
              <a:spcBef>
                <a:spcPct val="0"/>
              </a:spcBef>
              <a:buFontTx/>
              <a:buNone/>
            </a:pPr>
            <a:r>
              <a:rPr lang="fr-FR" altLang="fr-FR" sz="1200">
                <a:latin typeface="Arial" panose="020B0604020202020204" pitchFamily="34" charset="0"/>
              </a:rPr>
              <a:t>Sources : a) </a:t>
            </a:r>
            <a:r>
              <a:rPr lang="fr-FR" altLang="fr-FR" sz="1200">
                <a:latin typeface="Arial" panose="020B0604020202020204" pitchFamily="34" charset="0"/>
                <a:hlinkClick r:id="rId26"/>
              </a:rPr>
              <a:t>http://fr.wikipedia.org/wiki/Ahmed_Boudjenane</a:t>
            </a:r>
            <a:r>
              <a:rPr lang="fr-FR" altLang="fr-FR" sz="1200">
                <a:latin typeface="Arial" panose="020B0604020202020204" pitchFamily="34" charset="0"/>
              </a:rPr>
              <a:t>, b) </a:t>
            </a:r>
            <a:r>
              <a:rPr lang="fr-FR" altLang="fr-FR" sz="1200">
                <a:latin typeface="Arial" panose="020B0604020202020204" pitchFamily="34" charset="0"/>
                <a:hlinkClick r:id="rId27"/>
              </a:rPr>
              <a:t>http://www.anp.org/fr/index.html</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c) </a:t>
            </a:r>
            <a:r>
              <a:rPr lang="fr-FR" altLang="fr-FR" sz="1200">
                <a:latin typeface="Arial" panose="020B0604020202020204" pitchFamily="34" charset="0"/>
                <a:hlinkClick r:id="rId28"/>
              </a:rPr>
              <a:t>http://fr.wikipedia.org/wiki/Mohamed_Boudiaf</a:t>
            </a:r>
            <a:r>
              <a:rPr lang="fr-FR" altLang="fr-FR" sz="1200">
                <a:latin typeface="Arial" panose="020B0604020202020204" pitchFamily="34" charset="0"/>
              </a:rPr>
              <a:t>, d) </a:t>
            </a:r>
            <a:r>
              <a:rPr lang="fr-FR" altLang="fr-FR" sz="1200">
                <a:latin typeface="Arial" panose="020B0604020202020204" pitchFamily="34" charset="0"/>
                <a:hlinkClick r:id="rId29"/>
              </a:rPr>
              <a:t>http://fr.wikipedia.org/wiki/Kasdi_Merbah</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e) </a:t>
            </a:r>
            <a:r>
              <a:rPr lang="fr-FR" altLang="fr-FR" sz="1200">
                <a:latin typeface="Arial" panose="020B0604020202020204" pitchFamily="34" charset="0"/>
                <a:hlinkClick r:id="rId30"/>
              </a:rPr>
              <a:t>http://www.anp.org/fr/kasdimerbah.html</a:t>
            </a:r>
            <a:r>
              <a:rPr lang="fr-FR" altLang="fr-FR" sz="1200">
                <a:latin typeface="Arial" panose="020B0604020202020204" pitchFamily="34" charset="0"/>
              </a:rPr>
              <a:t>,  f) </a:t>
            </a:r>
            <a:r>
              <a:rPr lang="fr-FR" altLang="fr-FR" sz="1200">
                <a:latin typeface="Arial" panose="020B0604020202020204" pitchFamily="34" charset="0"/>
                <a:hlinkClick r:id="rId31"/>
              </a:rPr>
              <a:t>http://fr.wikipedia.org/wiki/Loun%C3%A8s_Matoub</a:t>
            </a:r>
            <a:r>
              <a:rPr lang="fr-FR" altLang="fr-FR" sz="1200">
                <a:latin typeface="Arial" panose="020B0604020202020204" pitchFamily="34" charset="0"/>
              </a:rPr>
              <a:t>, g)  </a:t>
            </a:r>
            <a:r>
              <a:rPr lang="fr-FR" altLang="fr-FR" sz="1200">
                <a:latin typeface="Arial" panose="020B0604020202020204" pitchFamily="34" charset="0"/>
                <a:hlinkClick r:id="rId32"/>
              </a:rPr>
              <a:t>http://fr.wikipedia.org/wiki/S%C3%A9curit%C3%A9_militaire_(Alg%C3%A9rie)#Liquidation_des_opposants_par_la_S.C3.A9curit.C3.A9_militaire</a:t>
            </a:r>
            <a:r>
              <a:rPr lang="fr-FR" altLang="fr-FR" sz="1200">
                <a:latin typeface="Arial" panose="020B0604020202020204" pitchFamily="34" charset="0"/>
              </a:rPr>
              <a:t>, h) </a:t>
            </a:r>
            <a:r>
              <a:rPr lang="fr-FR" altLang="fr-FR" sz="1200">
                <a:latin typeface="Arial" panose="020B0604020202020204" pitchFamily="34" charset="0"/>
                <a:hlinkClick r:id="rId33"/>
              </a:rPr>
              <a:t>http://www.anp.org/fr/affairematoublounes.html</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i) </a:t>
            </a:r>
            <a:r>
              <a:rPr lang="fr-FR" altLang="fr-FR" sz="1200" i="1">
                <a:latin typeface="Arial" panose="020B0604020202020204" pitchFamily="34" charset="0"/>
              </a:rPr>
              <a:t>Françalgérie, crimes et mensonges d'États</a:t>
            </a:r>
            <a:r>
              <a:rPr lang="fr-FR" altLang="fr-FR" sz="1200">
                <a:latin typeface="Arial" panose="020B0604020202020204" pitchFamily="34" charset="0"/>
              </a:rPr>
              <a:t>, Lounis AGGOUN et Jean-Baptiste RIVOIRE, La Découverte, 2004.</a:t>
            </a:r>
          </a:p>
        </p:txBody>
      </p:sp>
      <p:sp>
        <p:nvSpPr>
          <p:cNvPr id="310275" name="Rectangle 1"/>
          <p:cNvSpPr>
            <a:spLocks noChangeArrowheads="1"/>
          </p:cNvSpPr>
          <p:nvPr/>
        </p:nvSpPr>
        <p:spPr bwMode="auto">
          <a:xfrm>
            <a:off x="4284664"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027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7A4AF96-AFA2-4294-A264-291E2A6AD95F}" type="slidenum">
              <a:rPr lang="fr-FR" altLang="fr-FR" sz="1200">
                <a:solidFill>
                  <a:srgbClr val="898989"/>
                </a:solidFill>
              </a:rPr>
              <a:pPr algn="r" eaLnBrk="1" hangingPunct="1">
                <a:spcBef>
                  <a:spcPct val="0"/>
                </a:spcBef>
                <a:buFontTx/>
                <a:buNone/>
              </a:pPr>
              <a:t>364</a:t>
            </a:fld>
            <a:endParaRPr lang="fr-FR" altLang="fr-FR" sz="1200">
              <a:solidFill>
                <a:srgbClr val="898989"/>
              </a:solidFill>
            </a:endParaRPr>
          </a:p>
        </p:txBody>
      </p:sp>
      <p:sp>
        <p:nvSpPr>
          <p:cNvPr id="310277" name="ZoneTexte 3"/>
          <p:cNvSpPr txBox="1">
            <a:spLocks noChangeArrowheads="1"/>
          </p:cNvSpPr>
          <p:nvPr/>
        </p:nvSpPr>
        <p:spPr bwMode="auto">
          <a:xfrm>
            <a:off x="179390" y="476251"/>
            <a:ext cx="3867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A18. </a:t>
            </a:r>
            <a:r>
              <a:rPr lang="fr-FR" altLang="fr-FR" sz="1800" b="1"/>
              <a:t>Annexe</a:t>
            </a:r>
            <a:r>
              <a:rPr lang="fr-FR" altLang="fr-FR" sz="1800"/>
              <a:t> : </a:t>
            </a:r>
            <a:r>
              <a:rPr lang="fr-FR" altLang="fr-FR" sz="1800" b="1"/>
              <a:t>Le système FLN (Algérie)</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179390" y="1125539"/>
            <a:ext cx="8785225"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a:t>L’assassinat du président Mohamed Boudiaf </a:t>
            </a:r>
            <a:r>
              <a:rPr lang="fr-FR" altLang="fr-FR" sz="1600"/>
              <a:t>: « </a:t>
            </a:r>
            <a:r>
              <a:rPr lang="fr-FR" altLang="fr-FR" sz="1600" i="1"/>
              <a:t>Mohamed Boudiaf avait été choisi par le FLN et les généraux pour son passé révolutionnaire irréprochable pour présider l'Algérie. Mais loin d'être docile, avait décidé de lancer une opération "main propre" et de charger le colonel Mourad de faire des investigations, en Suisse et en France, sur les détournements d'argent de la mafia "politico-financière" (environ 65 milliards de dollars, évaporés en 12 ans, avec les prêts bancaires ajoutés) et voir la possibilité de récupérer au moins une partie de cette argent. Le but du voyage était d'avoir des détails sur les comptes bancaires de certains hauts fonctionnaires Algériens comme: Larbi Belkheir, Nourdine Benkourtbi, Mohamed Atailia, Cherif Ouadani, Khaled Nezar, Moustapha Belloucif et bien d'autres. A Alger, Larbi Belkheir et d'autres mis en cause par les démarches de Boudiaf décidèrent d'opter pour la solution radicale lorsqu'ils apprirent le déclenchement de cette opération de purification. Une semaine après son retour à Alger, le colonel Mourad est abattu de trois balles dans le cou à Bachdjarah. Les trois autres militaires qui l'avaient accompagné à Paris (deux capitaines et un lieutenant) furent tous aussi abattus. Au début du mois de juin 92, lors d'une réunion nocturne des généraux Khaled Nezar, Toufik et Larbi Belkheir a sidi Fredj (centre familial militaire), l'option de la liquidation physique du président se posa comme la seule solution au problème Boudiaf. C'est avec la collaboration du général Smain Lamari (colonel a l'époque): sous directeur de la DRS et chef de la sécurité intérieure que Toufik mit les premières ébauches de la liquidation du président. L'escadron de la mort sous tutelle de Smain Lamari (cellule fantôme crée par Belkheir et Toufik, dirigée par Smain et composée d'éléments du service opérationnel triés sur le volet) eut la tache facile pour liquider tous les témoins et les éléments gênants du réseau Boudiaf. Smain Lamari choisi le sous-lieutenant Boumaarafi pour abattre </a:t>
            </a:r>
            <a:r>
              <a:rPr lang="fr-FR" altLang="fr-FR" sz="1600"/>
              <a:t>Boudiaf » </a:t>
            </a:r>
            <a:r>
              <a:rPr lang="fr-FR" altLang="fr-FR" sz="1200"/>
              <a:t>(suite du récit sur le site du Mouvement Algérien des Officiers libres (MAOL) de l’Armée National Populaire (ANP), au niveau de la page « L’affaire Mohamed Boudiaf », </a:t>
            </a:r>
            <a:r>
              <a:rPr lang="fr-FR" altLang="fr-FR" sz="1200">
                <a:hlinkClick r:id="rId2"/>
              </a:rPr>
              <a:t>http://www.anp.org/fr/MohamedBoudiaf/boudiaf.html</a:t>
            </a:r>
            <a:r>
              <a:rPr lang="fr-FR" altLang="fr-FR" sz="1200"/>
              <a:t>).</a:t>
            </a:r>
            <a:endParaRPr lang="fr-FR" altLang="fr-FR" sz="1800"/>
          </a:p>
        </p:txBody>
      </p:sp>
      <p:sp>
        <p:nvSpPr>
          <p:cNvPr id="311299" name="Rectangle 1"/>
          <p:cNvSpPr>
            <a:spLocks noChangeArrowheads="1"/>
          </p:cNvSpPr>
          <p:nvPr/>
        </p:nvSpPr>
        <p:spPr bwMode="auto">
          <a:xfrm>
            <a:off x="4284664"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130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7A3D269-DFBD-404D-B67D-4C5A86995A0D}" type="slidenum">
              <a:rPr lang="fr-FR" altLang="fr-FR" sz="1200">
                <a:solidFill>
                  <a:srgbClr val="898989"/>
                </a:solidFill>
              </a:rPr>
              <a:pPr algn="r" eaLnBrk="1" hangingPunct="1">
                <a:spcBef>
                  <a:spcPct val="0"/>
                </a:spcBef>
                <a:buFontTx/>
                <a:buNone/>
              </a:pPr>
              <a:t>365</a:t>
            </a:fld>
            <a:endParaRPr lang="fr-FR" altLang="fr-FR" sz="1200">
              <a:solidFill>
                <a:srgbClr val="898989"/>
              </a:solidFill>
            </a:endParaRPr>
          </a:p>
        </p:txBody>
      </p:sp>
      <p:sp>
        <p:nvSpPr>
          <p:cNvPr id="311301" name="ZoneTexte 3"/>
          <p:cNvSpPr txBox="1">
            <a:spLocks noChangeArrowheads="1"/>
          </p:cNvSpPr>
          <p:nvPr/>
        </p:nvSpPr>
        <p:spPr bwMode="auto">
          <a:xfrm>
            <a:off x="179390" y="620713"/>
            <a:ext cx="4528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A18. </a:t>
            </a:r>
            <a:r>
              <a:rPr lang="fr-FR" altLang="fr-FR" sz="1800" b="1"/>
              <a:t>Annexe</a:t>
            </a:r>
            <a:r>
              <a:rPr lang="fr-FR" altLang="fr-FR" sz="1800"/>
              <a:t> : </a:t>
            </a:r>
            <a:r>
              <a:rPr lang="fr-FR" altLang="fr-FR" sz="1800" b="1"/>
              <a:t>Le système FLN (Algérie) (suite)</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160338" y="712788"/>
            <a:ext cx="43926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t>Sur les grands hommes on conte des blagues pures</a:t>
            </a:r>
            <a:br>
              <a:rPr lang="fr-FR" altLang="fr-FR" sz="1600"/>
            </a:br>
            <a:r>
              <a:rPr lang="fr-FR" altLang="fr-FR" sz="1600"/>
              <a:t>On dit qu'y n'parlent que de littérature (+)</a:t>
            </a:r>
            <a:br>
              <a:rPr lang="fr-FR" altLang="fr-FR" sz="1600"/>
            </a:br>
            <a:r>
              <a:rPr lang="fr-FR" altLang="fr-FR" sz="1600"/>
              <a:t>Dans des greniers remplis de rats immondes (°)</a:t>
            </a:r>
            <a:br>
              <a:rPr lang="fr-FR" altLang="fr-FR" sz="1600"/>
            </a:br>
            <a:r>
              <a:rPr lang="fr-FR" altLang="fr-FR" sz="1600"/>
              <a:t>Tout ça c'est des bobards pour duper l'monde</a:t>
            </a:r>
            <a:br>
              <a:rPr lang="fr-FR" altLang="fr-FR" sz="1600"/>
            </a:br>
            <a:br>
              <a:rPr lang="fr-FR" altLang="fr-FR" sz="1600"/>
            </a:br>
            <a:r>
              <a:rPr lang="fr-FR" altLang="fr-FR" sz="1600"/>
              <a:t>On bourre le crâne au pauvre couillon</a:t>
            </a:r>
            <a:br>
              <a:rPr lang="fr-FR" altLang="fr-FR" sz="1600"/>
            </a:br>
            <a:r>
              <a:rPr lang="fr-FR" altLang="fr-FR" sz="1600"/>
              <a:t>Moi j'en ai marre de vivre sans pognon</a:t>
            </a:r>
            <a:br>
              <a:rPr lang="fr-FR" altLang="fr-FR" sz="1600"/>
            </a:br>
            <a:r>
              <a:rPr lang="fr-FR" altLang="fr-FR" sz="1600"/>
              <a:t>Tous les oiseaux d'ici en Babylone</a:t>
            </a:r>
            <a:br>
              <a:rPr lang="fr-FR" altLang="fr-FR" sz="1600"/>
            </a:br>
            <a:r>
              <a:rPr lang="fr-FR" altLang="fr-FR" sz="1600"/>
              <a:t>Ne trouveraient pas cette pâture bonne</a:t>
            </a:r>
            <a:br>
              <a:rPr lang="fr-FR" altLang="fr-FR" sz="1600"/>
            </a:br>
            <a:br>
              <a:rPr lang="fr-FR" altLang="fr-FR" sz="1600"/>
            </a:br>
            <a:r>
              <a:rPr lang="fr-FR" altLang="fr-FR" sz="1600"/>
              <a:t>Vous pouvez m'croire, ne vous en déplaise</a:t>
            </a:r>
            <a:br>
              <a:rPr lang="fr-FR" altLang="fr-FR" sz="1600"/>
            </a:br>
            <a:r>
              <a:rPr lang="fr-FR" altLang="fr-FR" sz="1600"/>
              <a:t>Mais il n'est trésor que de vivre à son aise</a:t>
            </a:r>
          </a:p>
        </p:txBody>
      </p:sp>
      <p:sp>
        <p:nvSpPr>
          <p:cNvPr id="312323" name="Rectangle 1"/>
          <p:cNvSpPr>
            <a:spLocks noChangeArrowheads="1"/>
          </p:cNvSpPr>
          <p:nvPr/>
        </p:nvSpPr>
        <p:spPr bwMode="auto">
          <a:xfrm>
            <a:off x="3348039"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232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DD51A61-816C-4A46-908E-C47C0C4FC315}" type="slidenum">
              <a:rPr lang="fr-FR" altLang="fr-FR" sz="1200">
                <a:solidFill>
                  <a:srgbClr val="898989"/>
                </a:solidFill>
              </a:rPr>
              <a:pPr algn="r" eaLnBrk="1" hangingPunct="1">
                <a:spcBef>
                  <a:spcPct val="0"/>
                </a:spcBef>
                <a:buFontTx/>
                <a:buNone/>
              </a:pPr>
              <a:t>366</a:t>
            </a:fld>
            <a:endParaRPr lang="fr-FR" altLang="fr-FR" sz="1200">
              <a:solidFill>
                <a:srgbClr val="898989"/>
              </a:solidFill>
            </a:endParaRPr>
          </a:p>
        </p:txBody>
      </p:sp>
      <p:sp>
        <p:nvSpPr>
          <p:cNvPr id="312325" name="ZoneTexte 3"/>
          <p:cNvSpPr txBox="1">
            <a:spLocks noChangeArrowheads="1"/>
          </p:cNvSpPr>
          <p:nvPr/>
        </p:nvSpPr>
        <p:spPr bwMode="auto">
          <a:xfrm>
            <a:off x="160340" y="188913"/>
            <a:ext cx="2456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A19. </a:t>
            </a:r>
            <a:r>
              <a:rPr lang="fr-FR" altLang="fr-FR" sz="1800" b="1"/>
              <a:t>Annexe</a:t>
            </a:r>
            <a:r>
              <a:rPr lang="fr-FR" altLang="fr-FR" sz="1800"/>
              <a:t> : </a:t>
            </a:r>
            <a:r>
              <a:rPr lang="fr-FR" altLang="fr-FR" sz="1800" b="1"/>
              <a:t>Chansons</a:t>
            </a:r>
          </a:p>
        </p:txBody>
      </p:sp>
      <p:sp>
        <p:nvSpPr>
          <p:cNvPr id="312326" name="Rectangle 2"/>
          <p:cNvSpPr>
            <a:spLocks noChangeArrowheads="1"/>
          </p:cNvSpPr>
          <p:nvPr/>
        </p:nvSpPr>
        <p:spPr bwMode="auto">
          <a:xfrm>
            <a:off x="4716465" y="712788"/>
            <a:ext cx="4186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t>On nous cite les coureurs à l'aventure</a:t>
            </a:r>
            <a:br>
              <a:rPr lang="fr-FR" altLang="fr-FR" sz="1600"/>
            </a:br>
            <a:r>
              <a:rPr lang="fr-FR" altLang="fr-FR" sz="1600"/>
              <a:t>Qui pour la vertu se font la vie dure</a:t>
            </a:r>
            <a:br>
              <a:rPr lang="fr-FR" altLang="fr-FR" sz="1600"/>
            </a:br>
            <a:r>
              <a:rPr lang="fr-FR" altLang="fr-FR" sz="1600"/>
              <a:t>Pour l'idéal ils souffrent le martyre</a:t>
            </a:r>
            <a:br>
              <a:rPr lang="fr-FR" altLang="fr-FR" sz="1600"/>
            </a:br>
            <a:r>
              <a:rPr lang="fr-FR" altLang="fr-FR" sz="1600"/>
              <a:t>Afin qu'leur concierge ait des trucs à lire</a:t>
            </a:r>
            <a:br>
              <a:rPr lang="fr-FR" altLang="fr-FR" sz="1600"/>
            </a:br>
            <a:br>
              <a:rPr lang="fr-FR" altLang="fr-FR" sz="1600"/>
            </a:br>
            <a:r>
              <a:rPr lang="fr-FR" altLang="fr-FR" sz="1600"/>
              <a:t>On s'les r'présente se couchant le soir</a:t>
            </a:r>
            <a:br>
              <a:rPr lang="fr-FR" altLang="fr-FR" sz="1600"/>
            </a:br>
            <a:r>
              <a:rPr lang="fr-FR" altLang="fr-FR" sz="1600"/>
              <a:t>Avec leur femme qui est un vrai repoussoir</a:t>
            </a:r>
            <a:br>
              <a:rPr lang="fr-FR" altLang="fr-FR" sz="1600"/>
            </a:br>
            <a:r>
              <a:rPr lang="fr-FR" altLang="fr-FR" sz="1600"/>
              <a:t>Et dont l'ambition tout juste ose prétendre</a:t>
            </a:r>
            <a:br>
              <a:rPr lang="fr-FR" altLang="fr-FR" sz="1600"/>
            </a:br>
            <a:r>
              <a:rPr lang="fr-FR" altLang="fr-FR" sz="1600"/>
              <a:t>A vivre avec cinq mille francs par an</a:t>
            </a:r>
            <a:br>
              <a:rPr lang="fr-FR" altLang="fr-FR" sz="1600"/>
            </a:br>
            <a:br>
              <a:rPr lang="fr-FR" altLang="fr-FR" sz="1600"/>
            </a:br>
            <a:r>
              <a:rPr lang="fr-FR" altLang="fr-FR" sz="1600"/>
              <a:t>Quels pauvres bougres, ne vous en déplaise</a:t>
            </a:r>
            <a:br>
              <a:rPr lang="fr-FR" altLang="fr-FR" sz="1600"/>
            </a:br>
            <a:r>
              <a:rPr lang="fr-FR" altLang="fr-FR" sz="1600"/>
              <a:t>Il n'est trésor que de vivre à son aise</a:t>
            </a:r>
          </a:p>
        </p:txBody>
      </p:sp>
      <p:sp>
        <p:nvSpPr>
          <p:cNvPr id="2" name="ZoneTexte 1"/>
          <p:cNvSpPr txBox="1"/>
          <p:nvPr/>
        </p:nvSpPr>
        <p:spPr>
          <a:xfrm>
            <a:off x="139702" y="3797301"/>
            <a:ext cx="8609013" cy="646331"/>
          </a:xfrm>
          <a:prstGeom prst="rect">
            <a:avLst/>
          </a:prstGeom>
          <a:noFill/>
        </p:spPr>
        <p:txBody>
          <a:bodyPr>
            <a:spAutoFit/>
          </a:bodyPr>
          <a:lstStyle/>
          <a:p>
            <a:pPr>
              <a:defRPr/>
            </a:pPr>
            <a:r>
              <a:rPr lang="fr-FR" sz="1200" dirty="0">
                <a:latin typeface="+mn-lt"/>
              </a:rPr>
              <a:t>Source : La ballade de la vie agréable (1931), musique de </a:t>
            </a:r>
            <a:r>
              <a:rPr lang="fr-FR" sz="1200" b="1" dirty="0">
                <a:latin typeface="+mn-lt"/>
              </a:rPr>
              <a:t>Kurt Weill</a:t>
            </a:r>
            <a:r>
              <a:rPr lang="fr-FR" sz="1200" dirty="0">
                <a:latin typeface="+mn-lt"/>
              </a:rPr>
              <a:t>, paroles de </a:t>
            </a:r>
            <a:r>
              <a:rPr lang="fr-FR" sz="1200" b="1" dirty="0">
                <a:latin typeface="+mn-lt"/>
              </a:rPr>
              <a:t>André </a:t>
            </a:r>
            <a:r>
              <a:rPr lang="fr-FR" sz="1200" b="1" dirty="0" err="1">
                <a:latin typeface="+mn-lt"/>
              </a:rPr>
              <a:t>Mauprey</a:t>
            </a:r>
            <a:r>
              <a:rPr lang="fr-FR" sz="1200" dirty="0">
                <a:latin typeface="+mn-lt"/>
              </a:rPr>
              <a:t>, adaptation française d'après le texte de </a:t>
            </a:r>
            <a:r>
              <a:rPr lang="fr-FR" sz="1200" b="1" dirty="0" err="1">
                <a:latin typeface="+mn-lt"/>
              </a:rPr>
              <a:t>Bertold</a:t>
            </a:r>
            <a:r>
              <a:rPr lang="fr-FR" sz="1200" b="1" dirty="0">
                <a:latin typeface="+mn-lt"/>
              </a:rPr>
              <a:t> Brecht</a:t>
            </a:r>
            <a:r>
              <a:rPr lang="fr-FR" sz="1200" dirty="0">
                <a:latin typeface="+mn-lt"/>
              </a:rPr>
              <a:t> </a:t>
            </a:r>
            <a:r>
              <a:rPr lang="fr-FR" sz="1200" i="1" dirty="0">
                <a:latin typeface="+mn-lt"/>
              </a:rPr>
              <a:t>Ballade </a:t>
            </a:r>
            <a:r>
              <a:rPr lang="fr-FR" sz="1200" i="1" dirty="0" err="1">
                <a:latin typeface="+mn-lt"/>
              </a:rPr>
              <a:t>von</a:t>
            </a:r>
            <a:r>
              <a:rPr lang="fr-FR" sz="1200" i="1" dirty="0">
                <a:latin typeface="+mn-lt"/>
              </a:rPr>
              <a:t> </a:t>
            </a:r>
            <a:r>
              <a:rPr lang="fr-FR" sz="1200" i="1" dirty="0" err="1">
                <a:latin typeface="+mn-lt"/>
              </a:rPr>
              <a:t>dem</a:t>
            </a:r>
            <a:r>
              <a:rPr lang="fr-FR" sz="1200" i="1" dirty="0">
                <a:latin typeface="+mn-lt"/>
              </a:rPr>
              <a:t> </a:t>
            </a:r>
            <a:r>
              <a:rPr lang="fr-FR" sz="1200" i="1" dirty="0" err="1">
                <a:latin typeface="+mn-lt"/>
              </a:rPr>
              <a:t>angenehmen</a:t>
            </a:r>
            <a:r>
              <a:rPr lang="fr-FR" sz="1200" i="1" dirty="0">
                <a:latin typeface="+mn-lt"/>
              </a:rPr>
              <a:t> Leben</a:t>
            </a:r>
            <a:r>
              <a:rPr lang="fr-FR" sz="1200" dirty="0">
                <a:latin typeface="+mn-lt"/>
              </a:rPr>
              <a:t>, tirée de </a:t>
            </a:r>
            <a:r>
              <a:rPr lang="fr-FR" sz="1200" i="1" dirty="0">
                <a:latin typeface="+mn-lt"/>
              </a:rPr>
              <a:t>L'opéra de </a:t>
            </a:r>
            <a:r>
              <a:rPr lang="fr-FR" sz="1200" i="1" dirty="0" err="1">
                <a:latin typeface="+mn-lt"/>
              </a:rPr>
              <a:t>Quat'sous</a:t>
            </a:r>
            <a:r>
              <a:rPr lang="fr-FR" sz="1200" dirty="0">
                <a:latin typeface="+mn-lt"/>
              </a:rPr>
              <a:t>(</a:t>
            </a:r>
            <a:r>
              <a:rPr lang="fr-FR" sz="1200" i="1" dirty="0" err="1">
                <a:latin typeface="+mn-lt"/>
              </a:rPr>
              <a:t>Dreigroschenoper</a:t>
            </a:r>
            <a:r>
              <a:rPr lang="fr-FR" sz="1200" dirty="0">
                <a:latin typeface="+mn-lt"/>
              </a:rPr>
              <a:t>), </a:t>
            </a:r>
            <a:r>
              <a:rPr lang="fr-FR" sz="1200" dirty="0">
                <a:latin typeface="+mn-lt"/>
                <a:hlinkClick r:id="rId2"/>
              </a:rPr>
              <a:t>http://mediamus.blogspot.fr/2010/07/la-ballade-de-la-vie-agreable-chanson.html</a:t>
            </a:r>
            <a:r>
              <a:rPr lang="fr-FR" sz="1200" dirty="0">
                <a:latin typeface="+mn-lt"/>
              </a:rPr>
              <a:t> </a:t>
            </a:r>
          </a:p>
        </p:txBody>
      </p:sp>
      <p:sp>
        <p:nvSpPr>
          <p:cNvPr id="3" name="ZoneTexte 2"/>
          <p:cNvSpPr txBox="1"/>
          <p:nvPr/>
        </p:nvSpPr>
        <p:spPr>
          <a:xfrm>
            <a:off x="139700" y="4446588"/>
            <a:ext cx="4402138" cy="2308324"/>
          </a:xfrm>
          <a:prstGeom prst="rect">
            <a:avLst/>
          </a:prstGeom>
          <a:noFill/>
        </p:spPr>
        <p:txBody>
          <a:bodyPr>
            <a:spAutoFit/>
          </a:bodyPr>
          <a:lstStyle/>
          <a:p>
            <a:pPr>
              <a:defRPr/>
            </a:pPr>
            <a:r>
              <a:rPr lang="en-US" sz="1200" dirty="0">
                <a:latin typeface="+mn-lt"/>
              </a:rPr>
              <a:t>They tell you that the best in life is mental--</a:t>
            </a:r>
          </a:p>
          <a:p>
            <a:pPr>
              <a:defRPr/>
            </a:pPr>
            <a:r>
              <a:rPr lang="en-US" sz="1200" dirty="0">
                <a:latin typeface="+mn-lt"/>
              </a:rPr>
              <a:t>Just to starve yourself and do a lot of reading</a:t>
            </a:r>
          </a:p>
          <a:p>
            <a:pPr>
              <a:defRPr/>
            </a:pPr>
            <a:r>
              <a:rPr lang="en-US" sz="1200" dirty="0">
                <a:latin typeface="+mn-lt"/>
              </a:rPr>
              <a:t>Up in some garret where the rats are breeding.</a:t>
            </a:r>
          </a:p>
          <a:p>
            <a:pPr>
              <a:defRPr/>
            </a:pPr>
            <a:r>
              <a:rPr lang="en-US" sz="1200" dirty="0">
                <a:latin typeface="+mn-lt"/>
              </a:rPr>
              <a:t>Should you survive it’s purely accidental....</a:t>
            </a:r>
          </a:p>
          <a:p>
            <a:pPr>
              <a:defRPr/>
            </a:pPr>
            <a:r>
              <a:rPr lang="en-US" sz="1200" dirty="0">
                <a:latin typeface="+mn-lt"/>
              </a:rPr>
              <a:t>Now once I used to think it would be worthy</a:t>
            </a:r>
          </a:p>
          <a:p>
            <a:pPr>
              <a:defRPr/>
            </a:pPr>
            <a:r>
              <a:rPr lang="en-US" sz="1200" dirty="0">
                <a:latin typeface="+mn-lt"/>
              </a:rPr>
              <a:t>To be a brave and sacrificing person.</a:t>
            </a:r>
          </a:p>
          <a:p>
            <a:pPr>
              <a:defRPr/>
            </a:pPr>
            <a:r>
              <a:rPr lang="en-US" sz="1200" dirty="0">
                <a:latin typeface="+mn-lt"/>
              </a:rPr>
              <a:t>I soon found out it wasn’t reimbursing</a:t>
            </a:r>
          </a:p>
          <a:p>
            <a:pPr>
              <a:defRPr/>
            </a:pPr>
            <a:r>
              <a:rPr lang="en-US" sz="1200" dirty="0">
                <a:latin typeface="+mn-lt"/>
              </a:rPr>
              <a:t>Decided to continue being earthy .....</a:t>
            </a:r>
          </a:p>
          <a:p>
            <a:pPr>
              <a:defRPr/>
            </a:pPr>
            <a:r>
              <a:rPr lang="en-US" sz="1200" dirty="0">
                <a:latin typeface="+mn-lt"/>
              </a:rPr>
              <a:t>Where’s the percentage? asks Mack the Knife.</a:t>
            </a:r>
          </a:p>
          <a:p>
            <a:pPr>
              <a:defRPr/>
            </a:pPr>
            <a:r>
              <a:rPr lang="en-US" sz="1200" dirty="0">
                <a:latin typeface="+mn-lt"/>
              </a:rPr>
              <a:t>The bulging pocket makes the easy life.</a:t>
            </a:r>
          </a:p>
          <a:p>
            <a:pPr>
              <a:defRPr/>
            </a:pPr>
            <a:r>
              <a:rPr lang="en-US" sz="1200" dirty="0">
                <a:latin typeface="+mn-lt"/>
              </a:rPr>
              <a:t>From “</a:t>
            </a:r>
            <a:r>
              <a:rPr lang="en-US" sz="1200" i="1" dirty="0">
                <a:latin typeface="+mn-lt"/>
              </a:rPr>
              <a:t>The Ballad of the Easy Life</a:t>
            </a:r>
            <a:r>
              <a:rPr lang="en-US" sz="1200" dirty="0">
                <a:latin typeface="+mn-lt"/>
              </a:rPr>
              <a:t>,” Berthold Brecht and Kurt Weill, The </a:t>
            </a:r>
            <a:r>
              <a:rPr lang="en-US" sz="1200" dirty="0" err="1">
                <a:latin typeface="+mn-lt"/>
              </a:rPr>
              <a:t>Threepenny</a:t>
            </a:r>
            <a:r>
              <a:rPr lang="en-US" sz="1200" dirty="0">
                <a:latin typeface="+mn-lt"/>
              </a:rPr>
              <a:t> Opera.</a:t>
            </a:r>
            <a:endParaRPr lang="fr-FR" sz="1200" dirty="0">
              <a:latin typeface="+mn-lt"/>
            </a:endParaRPr>
          </a:p>
        </p:txBody>
      </p:sp>
      <p:sp>
        <p:nvSpPr>
          <p:cNvPr id="5" name="Rectangle 4"/>
          <p:cNvSpPr/>
          <p:nvPr/>
        </p:nvSpPr>
        <p:spPr>
          <a:xfrm>
            <a:off x="4443413" y="4491039"/>
            <a:ext cx="4572000" cy="1938992"/>
          </a:xfrm>
          <a:prstGeom prst="rect">
            <a:avLst/>
          </a:prstGeom>
        </p:spPr>
        <p:txBody>
          <a:bodyPr>
            <a:spAutoFit/>
          </a:bodyPr>
          <a:lstStyle/>
          <a:p>
            <a:pPr>
              <a:defRPr/>
            </a:pPr>
            <a:r>
              <a:rPr lang="fr-FR" sz="1200" dirty="0">
                <a:latin typeface="+mn-lt"/>
              </a:rPr>
              <a:t>Ils vous disent que le meilleur dans la vie est spirituel  [intellectuel],</a:t>
            </a:r>
          </a:p>
          <a:p>
            <a:pPr>
              <a:defRPr/>
            </a:pPr>
            <a:r>
              <a:rPr lang="fr-FR" sz="1200" dirty="0">
                <a:latin typeface="+mn-lt"/>
              </a:rPr>
              <a:t>Juste pour vous affamer, en ne parlant que de littérature [de discours]</a:t>
            </a:r>
          </a:p>
          <a:p>
            <a:pPr>
              <a:defRPr/>
            </a:pPr>
            <a:r>
              <a:rPr lang="fr-FR" sz="1200" dirty="0">
                <a:latin typeface="+mn-lt"/>
              </a:rPr>
              <a:t>Dans certains grenier où les rats se reproduisent,</a:t>
            </a:r>
          </a:p>
          <a:p>
            <a:pPr>
              <a:defRPr/>
            </a:pPr>
            <a:r>
              <a:rPr lang="fr-FR" sz="1200" dirty="0">
                <a:latin typeface="+mn-lt"/>
              </a:rPr>
              <a:t>Si vous survivez, c’est purement accidentel ....</a:t>
            </a:r>
          </a:p>
          <a:p>
            <a:pPr>
              <a:defRPr/>
            </a:pPr>
            <a:r>
              <a:rPr lang="fr-FR" sz="1200" dirty="0">
                <a:latin typeface="+mn-lt"/>
              </a:rPr>
              <a:t>Maintenant, une fois,  j’avais l’habitude de penser qu'il serait digne</a:t>
            </a:r>
          </a:p>
          <a:p>
            <a:pPr>
              <a:defRPr/>
            </a:pPr>
            <a:r>
              <a:rPr lang="fr-FR" sz="1200" dirty="0">
                <a:latin typeface="+mn-lt"/>
              </a:rPr>
              <a:t>D’être une personne courageuse, qui se sacrifie.</a:t>
            </a:r>
          </a:p>
          <a:p>
            <a:pPr>
              <a:defRPr/>
            </a:pPr>
            <a:r>
              <a:rPr lang="fr-FR" sz="1200" dirty="0">
                <a:latin typeface="+mn-lt"/>
              </a:rPr>
              <a:t>Je me suis vite rendu compte qu'on n'a pas été remboursé</a:t>
            </a:r>
          </a:p>
          <a:p>
            <a:pPr>
              <a:defRPr/>
            </a:pPr>
            <a:r>
              <a:rPr lang="fr-FR" sz="1200" dirty="0">
                <a:latin typeface="+mn-lt"/>
              </a:rPr>
              <a:t>J’ai décidé de continuer à être direct .....</a:t>
            </a:r>
          </a:p>
          <a:p>
            <a:pPr>
              <a:defRPr/>
            </a:pPr>
            <a:r>
              <a:rPr lang="fr-FR" sz="1200" dirty="0">
                <a:latin typeface="+mn-lt"/>
              </a:rPr>
              <a:t>Où est le pourcentage? demande Mack the </a:t>
            </a:r>
            <a:r>
              <a:rPr lang="fr-FR" sz="1200" dirty="0" err="1">
                <a:latin typeface="+mn-lt"/>
              </a:rPr>
              <a:t>Knife</a:t>
            </a:r>
            <a:r>
              <a:rPr lang="fr-FR" sz="1200" dirty="0">
                <a:latin typeface="+mn-lt"/>
              </a:rPr>
              <a:t>.</a:t>
            </a:r>
          </a:p>
          <a:p>
            <a:pPr>
              <a:defRPr/>
            </a:pPr>
            <a:r>
              <a:rPr lang="fr-FR" sz="1200" dirty="0">
                <a:latin typeface="+mn-lt"/>
              </a:rPr>
              <a:t>La poche gonflée rend la vie facile.</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ChangeArrowheads="1"/>
          </p:cNvSpPr>
          <p:nvPr/>
        </p:nvSpPr>
        <p:spPr bwMode="auto">
          <a:xfrm>
            <a:off x="160338" y="712789"/>
            <a:ext cx="43926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b="1">
                <a:latin typeface="Arial" panose="020B0604020202020204" pitchFamily="34" charset="0"/>
              </a:rPr>
              <a:t>LA CHANSON DE LA CORRUPTION</a:t>
            </a:r>
            <a:br>
              <a:rPr lang="fr-FR" altLang="fr-FR" sz="1400">
                <a:latin typeface="Arial" panose="020B0604020202020204" pitchFamily="34" charset="0"/>
              </a:rPr>
            </a:br>
            <a:r>
              <a:rPr lang="fr-FR" altLang="fr-FR" sz="1400">
                <a:latin typeface="Arial" panose="020B0604020202020204" pitchFamily="34" charset="0"/>
              </a:rPr>
              <a:t>Paroles et Musique : </a:t>
            </a:r>
            <a:r>
              <a:rPr lang="fr-FR" altLang="fr-FR" sz="1400">
                <a:latin typeface="Arial" panose="020B0604020202020204" pitchFamily="34" charset="0"/>
                <a:hlinkClick r:id="rId2"/>
              </a:rPr>
              <a:t>la Parisienne Libérée</a:t>
            </a:r>
            <a:endParaRPr lang="fr-FR" altLang="fr-FR" sz="1400">
              <a:latin typeface="Arial" panose="020B0604020202020204" pitchFamily="34" charset="0"/>
            </a:endParaRPr>
          </a:p>
          <a:p>
            <a:pPr eaLnBrk="1" hangingPunct="1">
              <a:spcBef>
                <a:spcPct val="0"/>
              </a:spcBef>
              <a:buFontTx/>
              <a:buNone/>
            </a:pPr>
            <a:endParaRPr lang="fr-FR" altLang="fr-FR" sz="1400">
              <a:latin typeface="Arial" panose="020B0604020202020204" pitchFamily="34" charset="0"/>
            </a:endParaRPr>
          </a:p>
          <a:p>
            <a:pPr eaLnBrk="1" hangingPunct="1">
              <a:spcBef>
                <a:spcPct val="0"/>
              </a:spcBef>
              <a:buFontTx/>
              <a:buNone/>
            </a:pPr>
            <a:r>
              <a:rPr lang="fr-FR" altLang="fr-FR" sz="1400">
                <a:latin typeface="Arial" panose="020B0604020202020204" pitchFamily="34" charset="0"/>
              </a:rPr>
              <a:t>C’est faux ! C’est faux ! </a:t>
            </a:r>
            <a:br>
              <a:rPr lang="fr-FR" altLang="fr-FR" sz="1400">
                <a:latin typeface="Arial" panose="020B0604020202020204" pitchFamily="34" charset="0"/>
              </a:rPr>
            </a:br>
            <a:r>
              <a:rPr lang="fr-FR" altLang="fr-FR" sz="1400">
                <a:latin typeface="Arial" panose="020B0604020202020204" pitchFamily="34" charset="0"/>
              </a:rPr>
              <a:t>Je ne fraude pas le fisc</a:t>
            </a:r>
            <a:br>
              <a:rPr lang="fr-FR" altLang="fr-FR" sz="1400">
                <a:latin typeface="Arial" panose="020B0604020202020204" pitchFamily="34" charset="0"/>
              </a:rPr>
            </a:br>
            <a:r>
              <a:rPr lang="fr-FR" altLang="fr-FR" sz="1400">
                <a:latin typeface="Arial" panose="020B0604020202020204" pitchFamily="34" charset="0"/>
              </a:rPr>
              <a:t>Jamais je n’ai été payé </a:t>
            </a:r>
            <a:br>
              <a:rPr lang="fr-FR" altLang="fr-FR" sz="1400">
                <a:latin typeface="Arial" panose="020B0604020202020204" pitchFamily="34" charset="0"/>
              </a:rPr>
            </a:br>
            <a:r>
              <a:rPr lang="fr-FR" altLang="fr-FR" sz="1400">
                <a:latin typeface="Arial" panose="020B0604020202020204" pitchFamily="34" charset="0"/>
              </a:rPr>
              <a:t>En argent liquide</a:t>
            </a:r>
            <a:br>
              <a:rPr lang="fr-FR" altLang="fr-FR" sz="1400">
                <a:latin typeface="Arial" panose="020B0604020202020204" pitchFamily="34" charset="0"/>
              </a:rPr>
            </a:br>
            <a:r>
              <a:rPr lang="fr-FR" altLang="fr-FR" sz="1400">
                <a:latin typeface="Arial" panose="020B0604020202020204" pitchFamily="34" charset="0"/>
              </a:rPr>
              <a:t>Ni compte ! Ni salaire !</a:t>
            </a:r>
            <a:br>
              <a:rPr lang="fr-FR" altLang="fr-FR" sz="1400">
                <a:latin typeface="Arial" panose="020B0604020202020204" pitchFamily="34" charset="0"/>
              </a:rPr>
            </a:br>
            <a:r>
              <a:rPr lang="fr-FR" altLang="fr-FR" sz="1400">
                <a:latin typeface="Arial" panose="020B0604020202020204" pitchFamily="34" charset="0"/>
              </a:rPr>
              <a:t>Dans un pays étranger</a:t>
            </a:r>
            <a:br>
              <a:rPr lang="fr-FR" altLang="fr-FR" sz="1400">
                <a:latin typeface="Arial" panose="020B0604020202020204" pitchFamily="34" charset="0"/>
              </a:rPr>
            </a:br>
            <a:r>
              <a:rPr lang="fr-FR" altLang="fr-FR" sz="1400">
                <a:latin typeface="Arial" panose="020B0604020202020204" pitchFamily="34" charset="0"/>
              </a:rPr>
              <a:t>Je n’ai pas un seul euro</a:t>
            </a:r>
            <a:br>
              <a:rPr lang="fr-FR" altLang="fr-FR" sz="1400">
                <a:latin typeface="Arial" panose="020B0604020202020204" pitchFamily="34" charset="0"/>
              </a:rPr>
            </a:br>
            <a:r>
              <a:rPr lang="fr-FR" altLang="fr-FR" sz="1400">
                <a:latin typeface="Arial" panose="020B0604020202020204" pitchFamily="34" charset="0"/>
              </a:rPr>
              <a:t>À la banque suisse</a:t>
            </a:r>
          </a:p>
          <a:p>
            <a:pPr eaLnBrk="1" hangingPunct="1">
              <a:spcBef>
                <a:spcPct val="0"/>
              </a:spcBef>
              <a:buFontTx/>
              <a:buNone/>
            </a:pPr>
            <a:endParaRPr lang="fr-FR" altLang="fr-FR" sz="1400">
              <a:latin typeface="Arial" panose="020B0604020202020204" pitchFamily="34" charset="0"/>
            </a:endParaRPr>
          </a:p>
          <a:p>
            <a:pPr eaLnBrk="1" hangingPunct="1">
              <a:spcBef>
                <a:spcPct val="0"/>
              </a:spcBef>
              <a:buFontTx/>
              <a:buNone/>
            </a:pPr>
            <a:r>
              <a:rPr lang="fr-FR" altLang="fr-FR" sz="1400">
                <a:latin typeface="Arial" panose="020B0604020202020204" pitchFamily="34" charset="0"/>
              </a:rPr>
              <a:t>L’ombre des enveloppes</a:t>
            </a:r>
            <a:br>
              <a:rPr lang="fr-FR" altLang="fr-FR" sz="1400">
                <a:latin typeface="Arial" panose="020B0604020202020204" pitchFamily="34" charset="0"/>
              </a:rPr>
            </a:br>
            <a:r>
              <a:rPr lang="fr-FR" altLang="fr-FR" sz="1400">
                <a:latin typeface="Arial" panose="020B0604020202020204" pitchFamily="34" charset="0"/>
              </a:rPr>
              <a:t>Sur les dirigeants</a:t>
            </a:r>
            <a:br>
              <a:rPr lang="fr-FR" altLang="fr-FR" sz="1400">
                <a:latin typeface="Arial" panose="020B0604020202020204" pitchFamily="34" charset="0"/>
              </a:rPr>
            </a:br>
            <a:r>
              <a:rPr lang="fr-FR" altLang="fr-FR" sz="1400">
                <a:latin typeface="Arial" panose="020B0604020202020204" pitchFamily="34" charset="0"/>
              </a:rPr>
              <a:t>Est une manipulation </a:t>
            </a:r>
            <a:br>
              <a:rPr lang="fr-FR" altLang="fr-FR" sz="1400">
                <a:latin typeface="Arial" panose="020B0604020202020204" pitchFamily="34" charset="0"/>
              </a:rPr>
            </a:br>
            <a:r>
              <a:rPr lang="fr-FR" altLang="fr-FR" sz="1400">
                <a:latin typeface="Arial" panose="020B0604020202020204" pitchFamily="34" charset="0"/>
              </a:rPr>
              <a:t>Et une pure diffamation</a:t>
            </a:r>
            <a:br>
              <a:rPr lang="fr-FR" altLang="fr-FR" sz="1400">
                <a:latin typeface="Arial" panose="020B0604020202020204" pitchFamily="34" charset="0"/>
              </a:rPr>
            </a:br>
            <a:r>
              <a:rPr lang="fr-FR" altLang="fr-FR" sz="1400">
                <a:latin typeface="Arial" panose="020B0604020202020204" pitchFamily="34" charset="0"/>
              </a:rPr>
              <a:t>Je n’ai rien à voir</a:t>
            </a:r>
            <a:br>
              <a:rPr lang="fr-FR" altLang="fr-FR" sz="1400">
                <a:latin typeface="Arial" panose="020B0604020202020204" pitchFamily="34" charset="0"/>
              </a:rPr>
            </a:br>
            <a:r>
              <a:rPr lang="fr-FR" altLang="fr-FR" sz="1400">
                <a:latin typeface="Arial" panose="020B0604020202020204" pitchFamily="34" charset="0"/>
              </a:rPr>
              <a:t>Avec ces histoires</a:t>
            </a:r>
            <a:br>
              <a:rPr lang="fr-FR" altLang="fr-FR" sz="1400">
                <a:latin typeface="Arial" panose="020B0604020202020204" pitchFamily="34" charset="0"/>
              </a:rPr>
            </a:br>
            <a:r>
              <a:rPr lang="fr-FR" altLang="fr-FR" sz="1400">
                <a:latin typeface="Arial" panose="020B0604020202020204" pitchFamily="34" charset="0"/>
              </a:rPr>
              <a:t>Et je ne vais pas me laisser distraire</a:t>
            </a:r>
            <a:br>
              <a:rPr lang="fr-FR" altLang="fr-FR" sz="1400">
                <a:latin typeface="Arial" panose="020B0604020202020204" pitchFamily="34" charset="0"/>
              </a:rPr>
            </a:br>
            <a:r>
              <a:rPr lang="fr-FR" altLang="fr-FR" sz="1400">
                <a:latin typeface="Arial" panose="020B0604020202020204" pitchFamily="34" charset="0"/>
              </a:rPr>
              <a:t>Par quelques protestations</a:t>
            </a:r>
          </a:p>
        </p:txBody>
      </p:sp>
      <p:sp>
        <p:nvSpPr>
          <p:cNvPr id="313347" name="Rectangle 1"/>
          <p:cNvSpPr>
            <a:spLocks noChangeArrowheads="1"/>
          </p:cNvSpPr>
          <p:nvPr/>
        </p:nvSpPr>
        <p:spPr bwMode="auto">
          <a:xfrm>
            <a:off x="3348039" y="138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334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303D834-B153-4455-B466-A21730C6FA7F}" type="slidenum">
              <a:rPr lang="fr-FR" altLang="fr-FR" sz="1200">
                <a:solidFill>
                  <a:srgbClr val="898989"/>
                </a:solidFill>
              </a:rPr>
              <a:pPr algn="r" eaLnBrk="1" hangingPunct="1">
                <a:spcBef>
                  <a:spcPct val="0"/>
                </a:spcBef>
                <a:buFontTx/>
                <a:buNone/>
              </a:pPr>
              <a:t>367</a:t>
            </a:fld>
            <a:endParaRPr lang="fr-FR" altLang="fr-FR" sz="1200">
              <a:solidFill>
                <a:srgbClr val="898989"/>
              </a:solidFill>
            </a:endParaRPr>
          </a:p>
        </p:txBody>
      </p:sp>
      <p:sp>
        <p:nvSpPr>
          <p:cNvPr id="313349" name="ZoneTexte 3"/>
          <p:cNvSpPr txBox="1">
            <a:spLocks noChangeArrowheads="1"/>
          </p:cNvSpPr>
          <p:nvPr/>
        </p:nvSpPr>
        <p:spPr bwMode="auto">
          <a:xfrm>
            <a:off x="160339" y="188913"/>
            <a:ext cx="31049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A19. </a:t>
            </a:r>
            <a:r>
              <a:rPr lang="fr-FR" altLang="fr-FR" sz="1800" b="1"/>
              <a:t>Annexe</a:t>
            </a:r>
            <a:r>
              <a:rPr lang="fr-FR" altLang="fr-FR" sz="1800"/>
              <a:t> : </a:t>
            </a:r>
            <a:r>
              <a:rPr lang="fr-FR" altLang="fr-FR" sz="1800" b="1"/>
              <a:t>Chansons</a:t>
            </a:r>
            <a:r>
              <a:rPr lang="fr-FR" altLang="fr-FR" sz="1800"/>
              <a:t> (suite)</a:t>
            </a:r>
            <a:endParaRPr lang="fr-FR" altLang="fr-FR" sz="1800" b="1"/>
          </a:p>
        </p:txBody>
      </p:sp>
      <p:sp>
        <p:nvSpPr>
          <p:cNvPr id="313350" name="ZoneTexte 3"/>
          <p:cNvSpPr txBox="1">
            <a:spLocks noChangeArrowheads="1"/>
          </p:cNvSpPr>
          <p:nvPr/>
        </p:nvSpPr>
        <p:spPr bwMode="auto">
          <a:xfrm>
            <a:off x="3860802" y="660401"/>
            <a:ext cx="337502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a:latin typeface="Arial" panose="020B0604020202020204" pitchFamily="34" charset="0"/>
              </a:rPr>
              <a:t>Jamais je n’ai reçu </a:t>
            </a:r>
            <a:br>
              <a:rPr lang="fr-FR" altLang="fr-FR" sz="1400">
                <a:latin typeface="Arial" panose="020B0604020202020204" pitchFamily="34" charset="0"/>
              </a:rPr>
            </a:br>
            <a:r>
              <a:rPr lang="fr-FR" altLang="fr-FR" sz="1400">
                <a:latin typeface="Arial" panose="020B0604020202020204" pitchFamily="34" charset="0"/>
              </a:rPr>
              <a:t>Aucun dessous-de-table</a:t>
            </a:r>
            <a:br>
              <a:rPr lang="fr-FR" altLang="fr-FR" sz="1400">
                <a:latin typeface="Arial" panose="020B0604020202020204" pitchFamily="34" charset="0"/>
              </a:rPr>
            </a:br>
            <a:r>
              <a:rPr lang="fr-FR" altLang="fr-FR" sz="1400">
                <a:latin typeface="Arial" panose="020B0604020202020204" pitchFamily="34" charset="0"/>
              </a:rPr>
              <a:t>Jamais, d’aucune manière</a:t>
            </a:r>
            <a:br>
              <a:rPr lang="fr-FR" altLang="fr-FR" sz="1400">
                <a:latin typeface="Arial" panose="020B0604020202020204" pitchFamily="34" charset="0"/>
              </a:rPr>
            </a:br>
            <a:r>
              <a:rPr lang="fr-FR" altLang="fr-FR" sz="1400">
                <a:latin typeface="Arial" panose="020B0604020202020204" pitchFamily="34" charset="0"/>
              </a:rPr>
              <a:t>Ça, je le jure !</a:t>
            </a:r>
            <a:br>
              <a:rPr lang="fr-FR" altLang="fr-FR" sz="1400">
                <a:latin typeface="Arial" panose="020B0604020202020204" pitchFamily="34" charset="0"/>
              </a:rPr>
            </a:br>
            <a:r>
              <a:rPr lang="fr-FR" altLang="fr-FR" sz="1400">
                <a:latin typeface="Arial" panose="020B0604020202020204" pitchFamily="34" charset="0"/>
              </a:rPr>
              <a:t>Mensonge ! Calomnie !</a:t>
            </a:r>
            <a:br>
              <a:rPr lang="fr-FR" altLang="fr-FR" sz="1400">
                <a:latin typeface="Arial" panose="020B0604020202020204" pitchFamily="34" charset="0"/>
              </a:rPr>
            </a:br>
            <a:r>
              <a:rPr lang="fr-FR" altLang="fr-FR" sz="1400">
                <a:latin typeface="Arial" panose="020B0604020202020204" pitchFamily="34" charset="0"/>
              </a:rPr>
              <a:t>Il n’y a aucune preuve.</a:t>
            </a:r>
            <a:br>
              <a:rPr lang="fr-FR" altLang="fr-FR" sz="1400">
                <a:latin typeface="Arial" panose="020B0604020202020204" pitchFamily="34" charset="0"/>
              </a:rPr>
            </a:br>
            <a:r>
              <a:rPr lang="fr-FR" altLang="fr-FR" sz="1400">
                <a:latin typeface="Arial" panose="020B0604020202020204" pitchFamily="34" charset="0"/>
              </a:rPr>
              <a:t>Je garde mon calme,</a:t>
            </a:r>
            <a:br>
              <a:rPr lang="fr-FR" altLang="fr-FR" sz="1400">
                <a:latin typeface="Arial" panose="020B0604020202020204" pitchFamily="34" charset="0"/>
              </a:rPr>
            </a:br>
            <a:r>
              <a:rPr lang="fr-FR" altLang="fr-FR" sz="1400">
                <a:latin typeface="Arial" panose="020B0604020202020204" pitchFamily="34" charset="0"/>
              </a:rPr>
              <a:t>Je n’ai pas peur de la Vérité</a:t>
            </a:r>
          </a:p>
          <a:p>
            <a:pPr>
              <a:spcBef>
                <a:spcPct val="0"/>
              </a:spcBef>
              <a:buFontTx/>
              <a:buNone/>
            </a:pPr>
            <a:endParaRPr lang="fr-FR" altLang="fr-FR" sz="1400">
              <a:latin typeface="Arial" panose="020B0604020202020204" pitchFamily="34" charset="0"/>
            </a:endParaRPr>
          </a:p>
          <a:p>
            <a:pPr>
              <a:spcBef>
                <a:spcPct val="0"/>
              </a:spcBef>
              <a:buFontTx/>
              <a:buNone/>
            </a:pPr>
            <a:r>
              <a:rPr lang="fr-FR" altLang="fr-FR" sz="1400">
                <a:latin typeface="Arial" panose="020B0604020202020204" pitchFamily="34" charset="0"/>
              </a:rPr>
              <a:t>C’est faux ! C’est faux !</a:t>
            </a:r>
          </a:p>
          <a:p>
            <a:pPr>
              <a:spcBef>
                <a:spcPct val="0"/>
              </a:spcBef>
              <a:buFontTx/>
              <a:buNone/>
            </a:pPr>
            <a:r>
              <a:rPr lang="fr-FR" altLang="fr-FR" sz="1400">
                <a:latin typeface="Arial" panose="020B0604020202020204" pitchFamily="34" charset="0"/>
              </a:rPr>
              <a:t>Ni compte ! Ni salaire !</a:t>
            </a:r>
          </a:p>
          <a:p>
            <a:pPr>
              <a:spcBef>
                <a:spcPct val="0"/>
              </a:spcBef>
              <a:buFontTx/>
              <a:buNone/>
            </a:pPr>
            <a:r>
              <a:rPr lang="fr-FR" altLang="fr-FR" sz="1400">
                <a:latin typeface="Arial" panose="020B0604020202020204" pitchFamily="34" charset="0"/>
              </a:rPr>
              <a:t>Mensonge ! Calomnie !</a:t>
            </a:r>
          </a:p>
          <a:p>
            <a:pPr>
              <a:spcBef>
                <a:spcPct val="0"/>
              </a:spcBef>
              <a:buFontTx/>
              <a:buNone/>
            </a:pPr>
            <a:r>
              <a:rPr lang="fr-FR" altLang="fr-FR" sz="1400">
                <a:latin typeface="Arial" panose="020B0604020202020204" pitchFamily="34" charset="0"/>
              </a:rPr>
              <a:t>Ça, je le jure !</a:t>
            </a:r>
          </a:p>
          <a:p>
            <a:pPr>
              <a:spcBef>
                <a:spcPct val="0"/>
              </a:spcBef>
              <a:buFontTx/>
              <a:buNone/>
            </a:pPr>
            <a:r>
              <a:rPr lang="fr-FR" altLang="fr-FR" sz="1400">
                <a:latin typeface="Arial" panose="020B0604020202020204" pitchFamily="34" charset="0"/>
              </a:rPr>
              <a:t>Il n’y a aucune preuve</a:t>
            </a:r>
          </a:p>
          <a:p>
            <a:pPr>
              <a:spcBef>
                <a:spcPct val="0"/>
              </a:spcBef>
              <a:buFontTx/>
              <a:buNone/>
            </a:pPr>
            <a:r>
              <a:rPr lang="fr-FR" altLang="fr-FR" sz="1400">
                <a:latin typeface="Arial" panose="020B0604020202020204" pitchFamily="34" charset="0"/>
              </a:rPr>
              <a:t>Je garde mon calme</a:t>
            </a:r>
          </a:p>
          <a:p>
            <a:pPr>
              <a:spcBef>
                <a:spcPct val="0"/>
              </a:spcBef>
              <a:buFontTx/>
              <a:buNone/>
            </a:pPr>
            <a:r>
              <a:rPr lang="fr-FR" altLang="fr-FR" sz="1400">
                <a:latin typeface="Arial" panose="020B0604020202020204" pitchFamily="34" charset="0"/>
              </a:rPr>
              <a:t>Je n’ai pas peur de la Vérité</a:t>
            </a:r>
          </a:p>
          <a:p>
            <a:pPr>
              <a:spcBef>
                <a:spcPct val="0"/>
              </a:spcBef>
              <a:buFontTx/>
              <a:buNone/>
            </a:pPr>
            <a:r>
              <a:rPr lang="fr-FR" altLang="fr-FR" sz="1400">
                <a:latin typeface="Arial" panose="020B0604020202020204" pitchFamily="34" charset="0"/>
              </a:rPr>
              <a:t>Je n’ai pas peur</a:t>
            </a:r>
          </a:p>
          <a:p>
            <a:pPr>
              <a:spcBef>
                <a:spcPct val="0"/>
              </a:spcBef>
              <a:buFontTx/>
              <a:buNone/>
            </a:pPr>
            <a:r>
              <a:rPr lang="fr-FR" altLang="fr-FR" sz="1400">
                <a:latin typeface="Arial" panose="020B0604020202020204" pitchFamily="34" charset="0"/>
              </a:rPr>
              <a:t>C’est faux !</a:t>
            </a:r>
          </a:p>
          <a:p>
            <a:pPr>
              <a:spcBef>
                <a:spcPct val="0"/>
              </a:spcBef>
              <a:buFontTx/>
              <a:buNone/>
            </a:pPr>
            <a:endParaRPr lang="fr-FR" altLang="fr-FR" sz="1400">
              <a:latin typeface="Arial" panose="020B0604020202020204" pitchFamily="34" charset="0"/>
            </a:endParaRPr>
          </a:p>
          <a:p>
            <a:pPr>
              <a:spcBef>
                <a:spcPct val="0"/>
              </a:spcBef>
              <a:buFontTx/>
              <a:buNone/>
            </a:pPr>
            <a:r>
              <a:rPr lang="fr-FR" altLang="fr-FR" sz="1400">
                <a:latin typeface="Arial" panose="020B0604020202020204" pitchFamily="34" charset="0"/>
              </a:rPr>
              <a:t>Refrain :</a:t>
            </a:r>
          </a:p>
          <a:p>
            <a:pPr>
              <a:spcBef>
                <a:spcPct val="0"/>
              </a:spcBef>
              <a:buFontTx/>
              <a:buNone/>
            </a:pPr>
            <a:r>
              <a:rPr lang="fr-FR" altLang="fr-FR" sz="1400">
                <a:latin typeface="Arial" panose="020B0604020202020204" pitchFamily="34" charset="0"/>
              </a:rPr>
              <a:t>C’est pas moi, non c’est pas moi</a:t>
            </a:r>
            <a:br>
              <a:rPr lang="fr-FR" altLang="fr-FR" sz="1400">
                <a:latin typeface="Arial" panose="020B0604020202020204" pitchFamily="34" charset="0"/>
              </a:rPr>
            </a:br>
            <a:r>
              <a:rPr lang="fr-FR" altLang="fr-FR" sz="1400">
                <a:latin typeface="Arial" panose="020B0604020202020204" pitchFamily="34" charset="0"/>
              </a:rPr>
              <a:t>Qui ai tiré la queue du chat</a:t>
            </a:r>
            <a:br>
              <a:rPr lang="fr-FR" altLang="fr-FR" sz="1400">
                <a:latin typeface="Arial" panose="020B0604020202020204" pitchFamily="34" charset="0"/>
              </a:rPr>
            </a:br>
            <a:r>
              <a:rPr lang="fr-FR" altLang="fr-FR" sz="1400">
                <a:latin typeface="Arial" panose="020B0604020202020204" pitchFamily="34" charset="0"/>
              </a:rPr>
              <a:t>Voilà ce que dit la chanson</a:t>
            </a:r>
            <a:br>
              <a:rPr lang="fr-FR" altLang="fr-FR" sz="1400">
                <a:latin typeface="Arial" panose="020B0604020202020204" pitchFamily="34" charset="0"/>
              </a:rPr>
            </a:br>
            <a:r>
              <a:rPr lang="fr-FR" altLang="fr-FR" sz="1400">
                <a:latin typeface="Arial" panose="020B0604020202020204" pitchFamily="34" charset="0"/>
              </a:rPr>
              <a:t>De la corruption</a:t>
            </a:r>
            <a:br>
              <a:rPr lang="fr-FR" altLang="fr-FR" sz="1400">
                <a:latin typeface="Arial" panose="020B0604020202020204" pitchFamily="34" charset="0"/>
              </a:rPr>
            </a:br>
            <a:r>
              <a:rPr lang="fr-FR" altLang="fr-FR" sz="1400">
                <a:latin typeface="Arial" panose="020B0604020202020204" pitchFamily="34" charset="0"/>
              </a:rPr>
              <a:t>C’est pas moi, c’est pas moi</a:t>
            </a:r>
            <a:br>
              <a:rPr lang="fr-FR" altLang="fr-FR" sz="1400">
                <a:latin typeface="Arial" panose="020B0604020202020204" pitchFamily="34" charset="0"/>
              </a:rPr>
            </a:br>
            <a:r>
              <a:rPr lang="fr-FR" altLang="fr-FR" sz="1400">
                <a:latin typeface="Arial" panose="020B0604020202020204" pitchFamily="34" charset="0"/>
              </a:rPr>
              <a:t>Qui ai tiré la queue du chat</a:t>
            </a:r>
            <a:br>
              <a:rPr lang="fr-FR" altLang="fr-FR" sz="1400">
                <a:latin typeface="Arial" panose="020B0604020202020204" pitchFamily="34" charset="0"/>
              </a:rPr>
            </a:br>
            <a:r>
              <a:rPr lang="fr-FR" altLang="fr-FR" sz="1400">
                <a:latin typeface="Arial" panose="020B0604020202020204" pitchFamily="34" charset="0"/>
              </a:rPr>
              <a:t>Un peu partout en Europe</a:t>
            </a:r>
            <a:br>
              <a:rPr lang="fr-FR" altLang="fr-FR" sz="1400">
                <a:latin typeface="Arial" panose="020B0604020202020204" pitchFamily="34" charset="0"/>
              </a:rPr>
            </a:br>
            <a:r>
              <a:rPr lang="fr-FR" altLang="fr-FR" sz="1400">
                <a:latin typeface="Arial" panose="020B0604020202020204" pitchFamily="34" charset="0"/>
              </a:rPr>
              <a:t>C’est la même langue qui est parlée</a:t>
            </a:r>
            <a:r>
              <a:rPr lang="fr-FR" altLang="fr-FR" sz="1800" b="1">
                <a:latin typeface="Arial" panose="020B0604020202020204" pitchFamily="34" charset="0"/>
              </a:rPr>
              <a:t> </a:t>
            </a:r>
            <a:endParaRPr lang="fr-FR" altLang="fr-FR" sz="1800">
              <a:latin typeface="Arial" panose="020B0604020202020204" pitchFamily="34" charset="0"/>
            </a:endParaRPr>
          </a:p>
        </p:txBody>
      </p:sp>
      <p:sp>
        <p:nvSpPr>
          <p:cNvPr id="313351" name="ZoneTexte 5"/>
          <p:cNvSpPr txBox="1">
            <a:spLocks noChangeArrowheads="1"/>
          </p:cNvSpPr>
          <p:nvPr/>
        </p:nvSpPr>
        <p:spPr bwMode="auto">
          <a:xfrm>
            <a:off x="160340" y="5300663"/>
            <a:ext cx="3475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a:latin typeface="Arial" panose="020B0604020202020204" pitchFamily="34" charset="0"/>
              </a:rPr>
              <a:t>Source : </a:t>
            </a:r>
            <a:r>
              <a:rPr lang="fr-FR" altLang="fr-FR" sz="1200" i="1">
                <a:latin typeface="Arial" panose="020B0604020202020204" pitchFamily="34" charset="0"/>
              </a:rPr>
              <a:t>LA CHANSON DE LA CORRUPTION </a:t>
            </a:r>
            <a:r>
              <a:rPr lang="fr-FR" altLang="fr-FR" sz="1200">
                <a:latin typeface="Arial" panose="020B0604020202020204" pitchFamily="34" charset="0"/>
              </a:rPr>
              <a:t>[la cancion de la corrupcion], </a:t>
            </a:r>
            <a:r>
              <a:rPr lang="fr-FR" altLang="fr-FR" sz="1200">
                <a:latin typeface="Arial" panose="020B0604020202020204" pitchFamily="34" charset="0"/>
                <a:hlinkClick r:id="rId3"/>
              </a:rPr>
              <a:t>http://www.laparisienneliberee.com/la-chanson-de-la-corruption/</a:t>
            </a:r>
            <a:r>
              <a:rPr lang="fr-FR" altLang="fr-FR" sz="1200">
                <a:latin typeface="Arial" panose="020B0604020202020204" pitchFamily="34" charset="0"/>
              </a:rPr>
              <a:t> </a:t>
            </a:r>
          </a:p>
        </p:txBody>
      </p:sp>
      <p:pic>
        <p:nvPicPr>
          <p:cNvPr id="313352"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2276475"/>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ChangeArrowheads="1"/>
          </p:cNvSpPr>
          <p:nvPr/>
        </p:nvSpPr>
        <p:spPr bwMode="auto">
          <a:xfrm>
            <a:off x="160340" y="933451"/>
            <a:ext cx="880427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defRPr/>
            </a:pPr>
            <a:r>
              <a:rPr lang="fr-FR" altLang="fr-FR" sz="1400" dirty="0">
                <a:latin typeface="Arial" panose="020B0604020202020204" pitchFamily="34" charset="0"/>
              </a:rPr>
              <a:t>Pour détourner l’attention, accuser le chien de la rage (accuser ses adversaires de corruption), monter des cabales contre eux (faire des procès d’intention, voire monter des procès bien réels truqués …).</a:t>
            </a:r>
          </a:p>
          <a:p>
            <a:pPr marL="285750" indent="-285750" eaLnBrk="1" hangingPunct="1">
              <a:spcBef>
                <a:spcPct val="0"/>
              </a:spcBef>
              <a:defRPr/>
            </a:pPr>
            <a:r>
              <a:rPr lang="fr-FR" altLang="fr-FR" sz="1400" dirty="0">
                <a:latin typeface="Arial" panose="020B0604020202020204" pitchFamily="34" charset="0"/>
              </a:rPr>
              <a:t>Diffamer, lancer des rumeurs clandestines et diffamatoires contre les adversaires, les intimider, trouver leurs points faibles et exercer un possible chantage en profitant de ces points faibles.</a:t>
            </a:r>
          </a:p>
          <a:p>
            <a:pPr marL="285750" indent="-285750" eaLnBrk="1" hangingPunct="1">
              <a:spcBef>
                <a:spcPct val="0"/>
              </a:spcBef>
              <a:defRPr/>
            </a:pPr>
            <a:r>
              <a:rPr lang="fr-FR" altLang="fr-FR" sz="1400" dirty="0">
                <a:latin typeface="Arial" panose="020B0604020202020204" pitchFamily="34" charset="0"/>
              </a:rPr>
              <a:t>« Enfumer »  : se poser en défenseur ferme de l’ordre moral,  participer aux campagnes de lutte contre la corruption, en affichant une forte volonté et une forte conviction.</a:t>
            </a:r>
          </a:p>
          <a:p>
            <a:pPr marL="285750" indent="-285750" eaLnBrk="1" hangingPunct="1">
              <a:spcBef>
                <a:spcPct val="0"/>
              </a:spcBef>
              <a:defRPr/>
            </a:pPr>
            <a:r>
              <a:rPr lang="fr-FR" altLang="fr-FR" sz="1400" dirty="0">
                <a:latin typeface="Arial" panose="020B0604020202020204" pitchFamily="34" charset="0"/>
              </a:rPr>
              <a:t>Se lancer dans la politique, pour pouvoir bénéficier de l’impunité parlementaire, d’une position puissante ou/et bénéficier de pots de vin liés à cette position.</a:t>
            </a:r>
          </a:p>
          <a:p>
            <a:pPr marL="285750" indent="-285750" eaLnBrk="1" hangingPunct="1">
              <a:spcBef>
                <a:spcPct val="0"/>
              </a:spcBef>
              <a:defRPr/>
            </a:pPr>
            <a:r>
              <a:rPr lang="fr-FR" altLang="fr-FR" sz="1400" dirty="0">
                <a:latin typeface="Arial" panose="020B0604020202020204" pitchFamily="34" charset="0"/>
              </a:rPr>
              <a:t>Etre démagogique et populiste, en donnant l’impression d’écouter voire de se soumettre, en apparence, à la voix ou à l’opinion de la foule ou du peuple. Brosser la foule dans le sens du poil, aller dans le sens du vent.</a:t>
            </a:r>
          </a:p>
          <a:p>
            <a:pPr marL="285750" indent="-285750" eaLnBrk="1" hangingPunct="1">
              <a:spcBef>
                <a:spcPct val="0"/>
              </a:spcBef>
              <a:defRPr/>
            </a:pPr>
            <a:r>
              <a:rPr lang="fr-FR" altLang="fr-FR" sz="1400" dirty="0">
                <a:latin typeface="Arial" panose="020B0604020202020204" pitchFamily="34" charset="0"/>
              </a:rPr>
              <a:t>Truquer la démocratie, par des élections truquées (par bourrage d’urnes, achats de voix …), par l’élimination des adversaires (par l’intimidation, par des procès de truqués accusant les adversaires de corruption, de fraudes fiscales, comme dans les procès pour fraudes fiscales lancés contre les opposants de Poutine tels que </a:t>
            </a:r>
            <a:r>
              <a:rPr lang="fr-FR" sz="1400" dirty="0" err="1">
                <a:latin typeface="Arial" panose="020B0604020202020204" pitchFamily="34" charset="0"/>
              </a:rPr>
              <a:t>Alexei</a:t>
            </a:r>
            <a:r>
              <a:rPr lang="fr-FR" sz="1400" dirty="0">
                <a:latin typeface="Arial" panose="020B0604020202020204" pitchFamily="34" charset="0"/>
              </a:rPr>
              <a:t> </a:t>
            </a:r>
            <a:r>
              <a:rPr lang="fr-FR" sz="1400" dirty="0" err="1">
                <a:latin typeface="Arial" panose="020B0604020202020204" pitchFamily="34" charset="0"/>
              </a:rPr>
              <a:t>Navalny</a:t>
            </a:r>
            <a:r>
              <a:rPr lang="fr-FR" altLang="fr-FR" sz="1400" dirty="0">
                <a:latin typeface="Arial" panose="020B0604020202020204" pitchFamily="34" charset="0"/>
              </a:rPr>
              <a:t> …).</a:t>
            </a:r>
          </a:p>
          <a:p>
            <a:pPr marL="285750" indent="-285750" eaLnBrk="1" hangingPunct="1">
              <a:spcBef>
                <a:spcPct val="0"/>
              </a:spcBef>
              <a:defRPr/>
            </a:pPr>
            <a:r>
              <a:rPr lang="fr-FR" altLang="fr-FR" sz="1400" dirty="0">
                <a:latin typeface="Arial" panose="020B0604020202020204" pitchFamily="34" charset="0"/>
              </a:rPr>
              <a:t>Choisir les juges et policiers corrompus, qui protégeront, avaliseront le système de corruption. </a:t>
            </a:r>
          </a:p>
          <a:p>
            <a:pPr marL="285750" indent="-285750" eaLnBrk="1" hangingPunct="1">
              <a:spcBef>
                <a:spcPct val="0"/>
              </a:spcBef>
              <a:defRPr/>
            </a:pPr>
            <a:r>
              <a:rPr lang="fr-FR" altLang="fr-FR" sz="1400" dirty="0">
                <a:latin typeface="Arial" panose="020B0604020202020204" pitchFamily="34" charset="0"/>
              </a:rPr>
              <a:t>Adopter une attitude mimétique avec les interlocuteurs que l’on cherche à abuser : s’ils sont écologistes, faire croire que l’on est soit même écologiste, s’ils sont de gauches, adopter une attitude de gauche …</a:t>
            </a:r>
          </a:p>
          <a:p>
            <a:pPr marL="285750" indent="-285750" eaLnBrk="1" hangingPunct="1">
              <a:spcBef>
                <a:spcPct val="0"/>
              </a:spcBef>
              <a:defRPr/>
            </a:pPr>
            <a:r>
              <a:rPr lang="fr-FR" altLang="fr-FR" sz="1400" dirty="0">
                <a:latin typeface="Arial" panose="020B0604020202020204" pitchFamily="34" charset="0"/>
              </a:rPr>
              <a:t>Etre humble et serviable avec plus forts que soi, être impitoyable ou dominateur avec moins fort que soi « </a:t>
            </a:r>
            <a:r>
              <a:rPr lang="fr-FR" altLang="fr-FR" sz="1400" i="1" dirty="0">
                <a:latin typeface="Arial" panose="020B0604020202020204" pitchFamily="34" charset="0"/>
              </a:rPr>
              <a:t>si tu es loup, je serais agneau, si tu es agneau, je serais loup</a:t>
            </a:r>
            <a:r>
              <a:rPr lang="fr-FR" altLang="fr-FR" sz="1400" dirty="0">
                <a:latin typeface="Arial" panose="020B0604020202020204" pitchFamily="34" charset="0"/>
              </a:rPr>
              <a:t> ».</a:t>
            </a:r>
          </a:p>
          <a:p>
            <a:pPr eaLnBrk="1" hangingPunct="1">
              <a:spcBef>
                <a:spcPct val="0"/>
              </a:spcBef>
              <a:buFont typeface="Arial" panose="020B0604020202020204" pitchFamily="34" charset="0"/>
              <a:buNone/>
              <a:defRPr/>
            </a:pPr>
            <a:endParaRPr lang="fr-FR" altLang="fr-FR" sz="1400" dirty="0">
              <a:latin typeface="Arial" panose="020B0604020202020204" pitchFamily="34" charset="0"/>
            </a:endParaRPr>
          </a:p>
          <a:p>
            <a:pPr eaLnBrk="1" hangingPunct="1">
              <a:spcBef>
                <a:spcPct val="0"/>
              </a:spcBef>
              <a:buFont typeface="Arial" panose="020B0604020202020204" pitchFamily="34" charset="0"/>
              <a:buNone/>
              <a:defRPr/>
            </a:pPr>
            <a:r>
              <a:rPr lang="fr-FR" altLang="fr-FR" sz="1400" dirty="0">
                <a:latin typeface="Arial" panose="020B0604020202020204" pitchFamily="34" charset="0"/>
              </a:rPr>
              <a:t>Quand l’homme corrompu est en cause :</a:t>
            </a:r>
          </a:p>
          <a:p>
            <a:pPr marL="285750" indent="-285750" eaLnBrk="1" hangingPunct="1">
              <a:spcBef>
                <a:spcPct val="0"/>
              </a:spcBef>
              <a:defRPr/>
            </a:pPr>
            <a:r>
              <a:rPr lang="fr-FR" altLang="fr-FR" sz="1400" dirty="0">
                <a:latin typeface="Arial" panose="020B0604020202020204" pitchFamily="34" charset="0"/>
              </a:rPr>
              <a:t>Etre toujours très sûr de soi, confiant, ne jamais se démonter, regarder toujours les gens droit dans les yeux.</a:t>
            </a:r>
          </a:p>
          <a:p>
            <a:pPr marL="285750" indent="-285750" eaLnBrk="1" hangingPunct="1">
              <a:spcBef>
                <a:spcPct val="0"/>
              </a:spcBef>
              <a:defRPr/>
            </a:pPr>
            <a:r>
              <a:rPr lang="fr-FR" altLang="fr-FR" sz="1400" dirty="0">
                <a:latin typeface="Arial" panose="020B0604020202020204" pitchFamily="34" charset="0"/>
              </a:rPr>
              <a:t>Se poser en victime innocente avec conviction.</a:t>
            </a:r>
          </a:p>
          <a:p>
            <a:pPr marL="285750" indent="-285750" eaLnBrk="1" hangingPunct="1">
              <a:spcBef>
                <a:spcPct val="0"/>
              </a:spcBef>
              <a:defRPr/>
            </a:pPr>
            <a:r>
              <a:rPr lang="fr-FR" altLang="fr-FR" sz="1400" dirty="0">
                <a:latin typeface="Arial" panose="020B0604020202020204" pitchFamily="34" charset="0"/>
              </a:rPr>
              <a:t>Réagir très rapidement et durement, menacer, porter plainte pour diffamation.</a:t>
            </a:r>
          </a:p>
        </p:txBody>
      </p:sp>
      <p:sp>
        <p:nvSpPr>
          <p:cNvPr id="314371"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437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40CD7F5-2625-464F-8BEC-5D48B7708D66}" type="slidenum">
              <a:rPr lang="fr-FR" altLang="fr-FR" sz="1200">
                <a:solidFill>
                  <a:srgbClr val="898989"/>
                </a:solidFill>
              </a:rPr>
              <a:pPr algn="r" eaLnBrk="1" hangingPunct="1">
                <a:spcBef>
                  <a:spcPct val="0"/>
                </a:spcBef>
                <a:buFontTx/>
                <a:buNone/>
              </a:pPr>
              <a:t>368</a:t>
            </a:fld>
            <a:endParaRPr lang="fr-FR" altLang="fr-FR" sz="1200">
              <a:solidFill>
                <a:srgbClr val="898989"/>
              </a:solidFill>
            </a:endParaRPr>
          </a:p>
        </p:txBody>
      </p:sp>
      <p:sp>
        <p:nvSpPr>
          <p:cNvPr id="314373" name="ZoneTexte 3"/>
          <p:cNvSpPr txBox="1">
            <a:spLocks noChangeArrowheads="1"/>
          </p:cNvSpPr>
          <p:nvPr/>
        </p:nvSpPr>
        <p:spPr bwMode="auto">
          <a:xfrm>
            <a:off x="160339" y="488951"/>
            <a:ext cx="5858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A20. </a:t>
            </a:r>
            <a:r>
              <a:rPr lang="fr-FR" altLang="fr-FR" sz="1800" b="1"/>
              <a:t>Annexe</a:t>
            </a:r>
            <a:r>
              <a:rPr lang="fr-FR" altLang="fr-FR" sz="1800"/>
              <a:t> : </a:t>
            </a:r>
            <a:r>
              <a:rPr lang="fr-FR" altLang="fr-FR" sz="1800" b="1"/>
              <a:t>Exemples de stratégies d’hommes corrompus</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ChangeArrowheads="1"/>
          </p:cNvSpPr>
          <p:nvPr/>
        </p:nvSpPr>
        <p:spPr bwMode="auto">
          <a:xfrm>
            <a:off x="160340" y="1052514"/>
            <a:ext cx="8804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400" i="1" dirty="0">
                <a:latin typeface="Arial" panose="020B0604020202020204" pitchFamily="34" charset="0"/>
              </a:rPr>
              <a:t>Le Monde</a:t>
            </a:r>
            <a:r>
              <a:rPr lang="fr-FR" altLang="fr-FR" sz="1400" dirty="0">
                <a:latin typeface="Arial" panose="020B0604020202020204" pitchFamily="34" charset="0"/>
              </a:rPr>
              <a:t> révélait ainsi que 45 hélicoptères ont été vendus au Kazakhstan en 2010 moyennant 2 milliards d’euros… et 300 000 euros de rétro-commissions. L’ex-président Nicolas Sarkozy est soupçonné d’avoir fait pression en 2011 sur le Sénat belge à la demande du président kazakh pour </a:t>
            </a:r>
            <a:r>
              <a:rPr lang="fr-FR" altLang="fr-FR" sz="1400" i="1" dirty="0">
                <a:latin typeface="Arial" panose="020B0604020202020204" pitchFamily="34" charset="0"/>
              </a:rPr>
              <a:t>“adoucir le sort judiciaire de trois hommes d’affaires”</a:t>
            </a:r>
            <a:r>
              <a:rPr lang="fr-FR" altLang="fr-FR" sz="1400" dirty="0">
                <a:latin typeface="Arial" panose="020B0604020202020204" pitchFamily="34" charset="0"/>
              </a:rPr>
              <a:t> du pays. A la clé, de juteux contrats. </a:t>
            </a:r>
            <a:r>
              <a:rPr lang="fr-FR" altLang="fr-FR" sz="1400" dirty="0"/>
              <a:t> </a:t>
            </a:r>
            <a:r>
              <a:rPr lang="fr-FR" altLang="fr-FR" sz="1400" dirty="0" err="1">
                <a:latin typeface="Arial" panose="020B0604020202020204" pitchFamily="34" charset="0"/>
              </a:rPr>
              <a:t>Mediapart</a:t>
            </a:r>
            <a:r>
              <a:rPr lang="fr-FR" altLang="fr-FR" sz="1400" dirty="0">
                <a:latin typeface="Arial" panose="020B0604020202020204" pitchFamily="34" charset="0"/>
              </a:rPr>
              <a:t> a mis le doigt sur des affaires – le financement de la campagne de 2007 par Kadhafi notamment – qui touchent aux marchés d’armes internationaux, et même aux questions diplomatiques et géopolitiques.</a:t>
            </a:r>
          </a:p>
          <a:p>
            <a:pPr eaLnBrk="1" hangingPunct="1">
              <a:spcBef>
                <a:spcPct val="0"/>
              </a:spcBef>
              <a:buFont typeface="Arial" panose="020B0604020202020204" pitchFamily="34" charset="0"/>
              <a:buNone/>
            </a:pPr>
            <a:r>
              <a:rPr lang="fr-FR" altLang="fr-FR" sz="1200" dirty="0">
                <a:latin typeface="Arial" panose="020B0604020202020204" pitchFamily="34" charset="0"/>
              </a:rPr>
              <a:t>Source : </a:t>
            </a:r>
            <a:r>
              <a:rPr lang="fr-FR" altLang="fr-FR" sz="1200" i="1" dirty="0">
                <a:latin typeface="Arial" panose="020B0604020202020204" pitchFamily="34" charset="0"/>
              </a:rPr>
              <a:t>“Sarkozy fout le feu à la République pour se sauver des juges”</a:t>
            </a:r>
            <a:r>
              <a:rPr lang="fr-FR" altLang="fr-FR" sz="1200" dirty="0">
                <a:latin typeface="Arial" panose="020B0604020202020204" pitchFamily="34" charset="0"/>
              </a:rPr>
              <a:t>, 15/10/2014, </a:t>
            </a:r>
            <a:r>
              <a:rPr lang="fr-FR" altLang="fr-FR" sz="1200" dirty="0">
                <a:latin typeface="Arial" panose="020B0604020202020204" pitchFamily="34" charset="0"/>
                <a:hlinkClick r:id="rId2"/>
              </a:rPr>
              <a:t>http://www.lesinrocks.com/2014/10/15/actualite/antoine-peillon-fabrice-arfi-corruption-cest-lassassinat-contre-lidee-meme-societe-organisee-11529996/</a:t>
            </a:r>
            <a:r>
              <a:rPr lang="fr-FR" altLang="fr-FR" sz="1200" dirty="0">
                <a:latin typeface="Arial" panose="020B0604020202020204" pitchFamily="34" charset="0"/>
              </a:rPr>
              <a:t> </a:t>
            </a:r>
            <a:endParaRPr lang="fr-FR" altLang="fr-FR" sz="1200" b="1" dirty="0">
              <a:latin typeface="Arial" panose="020B0604020202020204" pitchFamily="34" charset="0"/>
            </a:endParaRPr>
          </a:p>
        </p:txBody>
      </p:sp>
      <p:sp>
        <p:nvSpPr>
          <p:cNvPr id="315395"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31539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1575941-B7C4-4DB2-ACD6-B8631C5C9CD1}" type="slidenum">
              <a:rPr lang="fr-FR" altLang="fr-FR" sz="1200">
                <a:solidFill>
                  <a:srgbClr val="898989"/>
                </a:solidFill>
              </a:rPr>
              <a:pPr algn="r" eaLnBrk="1" hangingPunct="1">
                <a:spcBef>
                  <a:spcPct val="0"/>
                </a:spcBef>
                <a:buFontTx/>
                <a:buNone/>
              </a:pPr>
              <a:t>369</a:t>
            </a:fld>
            <a:endParaRPr lang="fr-FR" altLang="fr-FR" sz="1200">
              <a:solidFill>
                <a:srgbClr val="898989"/>
              </a:solidFill>
            </a:endParaRPr>
          </a:p>
        </p:txBody>
      </p:sp>
      <p:sp>
        <p:nvSpPr>
          <p:cNvPr id="315397" name="ZoneTexte 3"/>
          <p:cNvSpPr txBox="1">
            <a:spLocks noChangeArrowheads="1"/>
          </p:cNvSpPr>
          <p:nvPr/>
        </p:nvSpPr>
        <p:spPr bwMode="auto">
          <a:xfrm>
            <a:off x="160339" y="676274"/>
            <a:ext cx="5343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A21. </a:t>
            </a:r>
            <a:r>
              <a:rPr lang="fr-FR" altLang="fr-FR" sz="1800" b="1" dirty="0"/>
              <a:t>Annexe</a:t>
            </a:r>
            <a:r>
              <a:rPr lang="fr-FR" altLang="fr-FR" sz="1800" dirty="0"/>
              <a:t> : </a:t>
            </a:r>
            <a:r>
              <a:rPr lang="fr-FR" altLang="fr-FR" sz="1800" b="1" dirty="0"/>
              <a:t>Les ventes d’armes et </a:t>
            </a:r>
            <a:r>
              <a:rPr lang="fr-FR" altLang="fr-FR" sz="1800" b="1" dirty="0" err="1"/>
              <a:t>rétrocommissions</a:t>
            </a:r>
            <a:endParaRPr lang="fr-FR" altLang="fr-FR" sz="1800" b="1"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914" y="4380679"/>
            <a:ext cx="2143125" cy="2143125"/>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115" y="3953850"/>
            <a:ext cx="2095500" cy="2181225"/>
          </a:xfrm>
          <a:prstGeom prst="rect">
            <a:avLst/>
          </a:prstGeom>
        </p:spPr>
      </p:pic>
      <p:sp>
        <p:nvSpPr>
          <p:cNvPr id="4" name="ZoneTexte 3"/>
          <p:cNvSpPr txBox="1"/>
          <p:nvPr/>
        </p:nvSpPr>
        <p:spPr>
          <a:xfrm>
            <a:off x="5503468" y="6135075"/>
            <a:ext cx="3565419" cy="646331"/>
          </a:xfrm>
          <a:prstGeom prst="rect">
            <a:avLst/>
          </a:prstGeom>
          <a:noFill/>
        </p:spPr>
        <p:txBody>
          <a:bodyPr wrap="square" rtlCol="0">
            <a:spAutoFit/>
          </a:bodyPr>
          <a:lstStyle/>
          <a:p>
            <a:pPr algn="r"/>
            <a:r>
              <a:rPr lang="fr-FR" sz="1200" dirty="0"/>
              <a:t>Nous ne pouvons nourrir les pauvres mais nous pouvons financer une guerre ? </a:t>
            </a:r>
            <a:r>
              <a:rPr lang="en-US" sz="1200" dirty="0"/>
              <a:t>We can't feed the poor but we can fund a war ?</a:t>
            </a:r>
            <a:endParaRPr lang="fr-FR" sz="1200" dirty="0"/>
          </a:p>
        </p:txBody>
      </p:sp>
      <p:sp>
        <p:nvSpPr>
          <p:cNvPr id="9" name="ZoneTexte 8"/>
          <p:cNvSpPr txBox="1"/>
          <p:nvPr/>
        </p:nvSpPr>
        <p:spPr>
          <a:xfrm>
            <a:off x="25649" y="6523806"/>
            <a:ext cx="4611711" cy="276999"/>
          </a:xfrm>
          <a:prstGeom prst="rect">
            <a:avLst/>
          </a:prstGeom>
          <a:noFill/>
        </p:spPr>
        <p:txBody>
          <a:bodyPr wrap="none" rtlCol="0">
            <a:spAutoFit/>
          </a:bodyPr>
          <a:lstStyle/>
          <a:p>
            <a:pPr algn="ctr"/>
            <a:r>
              <a:rPr lang="fr-FR" sz="1200" dirty="0"/>
              <a:t>Le trafic de cocaïne finance les FARC et sa guérilla en Colombie.</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720" y="5228404"/>
            <a:ext cx="2314575" cy="1295400"/>
          </a:xfrm>
          <a:prstGeom prst="rect">
            <a:avLst/>
          </a:prstGeom>
        </p:spPr>
      </p:pic>
      <p:sp>
        <p:nvSpPr>
          <p:cNvPr id="5" name="ZoneTexte 4"/>
          <p:cNvSpPr txBox="1"/>
          <p:nvPr/>
        </p:nvSpPr>
        <p:spPr>
          <a:xfrm>
            <a:off x="160340" y="2991506"/>
            <a:ext cx="8742360" cy="1169551"/>
          </a:xfrm>
          <a:prstGeom prst="rect">
            <a:avLst/>
          </a:prstGeom>
          <a:noFill/>
        </p:spPr>
        <p:txBody>
          <a:bodyPr wrap="square" rtlCol="0">
            <a:spAutoFit/>
          </a:bodyPr>
          <a:lstStyle/>
          <a:p>
            <a:pPr algn="just"/>
            <a:r>
              <a:rPr lang="fr-FR" sz="1400" dirty="0"/>
              <a:t>Dans les ventes et trafics d’armes, beaucoup d’argent est consacrée à la corruption : a) arrosage des décideurs haut placés dans la hiérarchie décisionnaire, b) arrosage des fonctionnaires, pour contourner les embargos, pour truquer les documents administratifs, pour fournir de faux renseignements aux fonctionnaires de police, lors des enquêtes officielles anti-corruption, c) paiement des intermédiaires, des commissions … (voir le film « Lord of </a:t>
            </a:r>
            <a:r>
              <a:rPr lang="fr-FR" sz="1400" dirty="0" err="1"/>
              <a:t>war</a:t>
            </a:r>
            <a:r>
              <a:rPr lang="fr-FR" sz="1400" dirty="0"/>
              <a:t> » qui décrit très bien ces mécanismes).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
          <p:cNvSpPr>
            <a:spLocks noChangeArrowheads="1"/>
          </p:cNvSpPr>
          <p:nvPr/>
        </p:nvSpPr>
        <p:spPr bwMode="auto">
          <a:xfrm>
            <a:off x="4787901" y="1158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3796" name="Espace réservé du numéro de diapositive 2"/>
          <p:cNvSpPr txBox="1">
            <a:spLocks/>
          </p:cNvSpPr>
          <p:nvPr/>
        </p:nvSpPr>
        <p:spPr bwMode="auto">
          <a:xfrm>
            <a:off x="82438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695693D-B2AE-4D88-A05C-A783316738F8}" type="slidenum">
              <a:rPr lang="fr-FR" altLang="fr-FR" sz="1200">
                <a:solidFill>
                  <a:srgbClr val="898989"/>
                </a:solidFill>
              </a:rPr>
              <a:pPr algn="r" eaLnBrk="1" hangingPunct="1">
                <a:spcBef>
                  <a:spcPct val="0"/>
                </a:spcBef>
                <a:buFontTx/>
                <a:buNone/>
              </a:pPr>
              <a:t>37</a:t>
            </a:fld>
            <a:endParaRPr lang="fr-FR" altLang="fr-FR" sz="1200">
              <a:solidFill>
                <a:srgbClr val="898989"/>
              </a:solidFill>
            </a:endParaRPr>
          </a:p>
        </p:txBody>
      </p:sp>
      <p:pic>
        <p:nvPicPr>
          <p:cNvPr id="33798" name="Picture 2" descr="C:\Users\LISAN\Documents\psychologie-philo\corruption\images\Mobutu\Chandeliers too heavy to be stol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500" y="946643"/>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3" descr="C:\Users\LISAN\Documents\psychologie-philo\corruption\images\Mobutu\Mobutu palac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25613"/>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4" descr="C:\Users\LISAN\Documents\psychologie-philo\corruption\images\Mobutu\The former president's swimming po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6263" y="966787"/>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ZoneTexte 9"/>
          <p:cNvSpPr txBox="1">
            <a:spLocks noChangeArrowheads="1"/>
          </p:cNvSpPr>
          <p:nvPr/>
        </p:nvSpPr>
        <p:spPr bwMode="auto">
          <a:xfrm>
            <a:off x="4423465" y="2624137"/>
            <a:ext cx="1520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Chandelier trop lourd pour être volé</a:t>
            </a:r>
          </a:p>
        </p:txBody>
      </p:sp>
      <p:sp>
        <p:nvSpPr>
          <p:cNvPr id="33802" name="ZoneTexte 10"/>
          <p:cNvSpPr txBox="1">
            <a:spLocks noChangeArrowheads="1"/>
          </p:cNvSpPr>
          <p:nvPr/>
        </p:nvSpPr>
        <p:spPr bwMode="auto">
          <a:xfrm>
            <a:off x="2623240" y="2695575"/>
            <a:ext cx="1520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Piscine</a:t>
            </a:r>
          </a:p>
        </p:txBody>
      </p:sp>
      <p:sp>
        <p:nvSpPr>
          <p:cNvPr id="33803" name="Rectangle 11"/>
          <p:cNvSpPr>
            <a:spLocks noChangeArrowheads="1"/>
          </p:cNvSpPr>
          <p:nvPr/>
        </p:nvSpPr>
        <p:spPr bwMode="auto">
          <a:xfrm>
            <a:off x="3059115" y="2981327"/>
            <a:ext cx="5472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Palais présidentiel à </a:t>
            </a:r>
            <a:r>
              <a:rPr lang="fr-FR" altLang="fr-FR" sz="1200" dirty="0" err="1">
                <a:latin typeface="Arial" panose="020B0604020202020204" pitchFamily="34" charset="0"/>
              </a:rPr>
              <a:t>Kawele</a:t>
            </a:r>
            <a:r>
              <a:rPr lang="fr-FR" altLang="fr-FR" sz="1200" dirty="0">
                <a:latin typeface="Arial" panose="020B0604020202020204" pitchFamily="34" charset="0"/>
              </a:rPr>
              <a:t>, à </a:t>
            </a:r>
            <a:r>
              <a:rPr lang="fr-FR" altLang="fr-FR" sz="1200" dirty="0" err="1">
                <a:latin typeface="Arial" panose="020B0604020202020204" pitchFamily="34" charset="0"/>
              </a:rPr>
              <a:t>Gbadolite</a:t>
            </a:r>
            <a:r>
              <a:rPr lang="fr-FR" altLang="fr-FR" sz="1200" dirty="0">
                <a:latin typeface="Arial" panose="020B0604020202020204" pitchFamily="34" charset="0"/>
              </a:rPr>
              <a:t> (</a:t>
            </a:r>
            <a:r>
              <a:rPr lang="fr-FR" altLang="fr-FR" sz="1200" dirty="0" err="1">
                <a:latin typeface="Arial" panose="020B0604020202020204" pitchFamily="34" charset="0"/>
              </a:rPr>
              <a:t>RdC</a:t>
            </a:r>
            <a:r>
              <a:rPr lang="fr-FR" altLang="fr-FR" sz="1200" dirty="0">
                <a:latin typeface="Arial" panose="020B0604020202020204" pitchFamily="34" charset="0"/>
              </a:rPr>
              <a:t>), actuellement en ruine.</a:t>
            </a:r>
          </a:p>
          <a:p>
            <a:pPr algn="ctr" eaLnBrk="1" hangingPunct="1">
              <a:spcBef>
                <a:spcPct val="0"/>
              </a:spcBef>
              <a:buFontTx/>
              <a:buNone/>
            </a:pPr>
            <a:r>
              <a:rPr lang="fr-FR" altLang="fr-FR" sz="1000" dirty="0">
                <a:latin typeface="Arial" panose="020B0604020202020204" pitchFamily="34" charset="0"/>
              </a:rPr>
              <a:t>Source : </a:t>
            </a:r>
            <a:r>
              <a:rPr lang="fr-FR" altLang="fr-FR" sz="1000" dirty="0">
                <a:latin typeface="Arial" panose="020B0604020202020204" pitchFamily="34" charset="0"/>
                <a:hlinkClick r:id="rId5"/>
              </a:rPr>
              <a:t>http://news.bbc.co.uk/2/hi/programmes/from_our_own_correspondent/402027.stm</a:t>
            </a:r>
            <a:r>
              <a:rPr lang="fr-FR" altLang="fr-FR" sz="1000" dirty="0">
                <a:latin typeface="Arial" panose="020B0604020202020204" pitchFamily="34" charset="0"/>
              </a:rPr>
              <a:t> </a:t>
            </a:r>
          </a:p>
        </p:txBody>
      </p:sp>
      <p:pic>
        <p:nvPicPr>
          <p:cNvPr id="33804" name="Image 12" descr="mobutu palace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6715" y="966787"/>
            <a:ext cx="23145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Rectangle 13"/>
          <p:cNvSpPr>
            <a:spLocks noChangeArrowheads="1"/>
          </p:cNvSpPr>
          <p:nvPr/>
        </p:nvSpPr>
        <p:spPr bwMode="auto">
          <a:xfrm>
            <a:off x="5990325" y="2263776"/>
            <a:ext cx="314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Jeux à l’abandon dans le palais de Kinshasa (Gwenn Dubourthoumieu, AFP).</a:t>
            </a:r>
            <a:endParaRPr lang="fr-FR" altLang="fr-FR" sz="1000">
              <a:latin typeface="Arial" panose="020B0604020202020204" pitchFamily="34" charset="0"/>
            </a:endParaRPr>
          </a:p>
          <a:p>
            <a:pPr algn="ctr" eaLnBrk="1" hangingPunct="1">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7"/>
              </a:rPr>
              <a:t>http://www.bbc.co.uk/news/world-africa-14708395</a:t>
            </a:r>
            <a:r>
              <a:rPr lang="fr-FR" altLang="fr-FR" sz="1000">
                <a:latin typeface="Arial" panose="020B0604020202020204" pitchFamily="34" charset="0"/>
              </a:rPr>
              <a:t> </a:t>
            </a:r>
            <a:endParaRPr lang="fr-FR" altLang="fr-FR" sz="1200">
              <a:latin typeface="Arial" panose="020B0604020202020204" pitchFamily="34" charset="0"/>
            </a:endParaRPr>
          </a:p>
        </p:txBody>
      </p:sp>
      <p:pic>
        <p:nvPicPr>
          <p:cNvPr id="33806" name="Image 14" descr="mobutu palace4.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9390" y="3282951"/>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Rectangle 15"/>
          <p:cNvSpPr>
            <a:spLocks noChangeArrowheads="1"/>
          </p:cNvSpPr>
          <p:nvPr/>
        </p:nvSpPr>
        <p:spPr bwMode="auto">
          <a:xfrm>
            <a:off x="107952" y="5013326"/>
            <a:ext cx="2951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Foyer du Palais de Lisala. </a:t>
            </a:r>
            <a:r>
              <a:rPr lang="fr-FR" altLang="fr-FR" sz="1000">
                <a:latin typeface="Arial" panose="020B0604020202020204" pitchFamily="34" charset="0"/>
              </a:rPr>
              <a:t>Source : </a:t>
            </a:r>
            <a:r>
              <a:rPr lang="fr-FR" altLang="fr-FR" sz="1000">
                <a:latin typeface="Arial" panose="020B0604020202020204" pitchFamily="34" charset="0"/>
                <a:hlinkClick r:id="rId9"/>
              </a:rPr>
              <a:t>http://withoutbaggage.com/photographs/congo-river/68597/</a:t>
            </a:r>
            <a:r>
              <a:rPr lang="fr-FR" altLang="fr-FR" sz="1000">
                <a:latin typeface="Arial" panose="020B0604020202020204" pitchFamily="34" charset="0"/>
              </a:rPr>
              <a:t> </a:t>
            </a:r>
          </a:p>
        </p:txBody>
      </p:sp>
      <p:pic>
        <p:nvPicPr>
          <p:cNvPr id="33808" name="Image 16" descr="palace Mobutu cote d-Azu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92042" y="3436939"/>
            <a:ext cx="2032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ZoneTexte 17"/>
          <p:cNvSpPr txBox="1">
            <a:spLocks noChangeArrowheads="1"/>
          </p:cNvSpPr>
          <p:nvPr/>
        </p:nvSpPr>
        <p:spPr bwMode="auto">
          <a:xfrm>
            <a:off x="2936010" y="5411788"/>
            <a:ext cx="27368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Un des nombreux palais de Mobutu sur la Côte d’Azur,</a:t>
            </a:r>
            <a:r>
              <a:rPr lang="fr-FR" altLang="fr-FR" sz="1000">
                <a:latin typeface="Arial" panose="020B0604020202020204" pitchFamily="34" charset="0"/>
              </a:rPr>
              <a:t> source : </a:t>
            </a:r>
            <a:r>
              <a:rPr lang="fr-FR" altLang="fr-FR" sz="1000">
                <a:latin typeface="Arial" panose="020B0604020202020204" pitchFamily="34" charset="0"/>
                <a:hlinkClick r:id="rId11"/>
              </a:rPr>
              <a:t>http://www.bbc.co.uk/news/special/politics97/news/09/0908/mobutu.shtml</a:t>
            </a:r>
            <a:r>
              <a:rPr lang="fr-FR" altLang="fr-FR" sz="1000">
                <a:latin typeface="Arial" panose="020B0604020202020204" pitchFamily="34" charset="0"/>
              </a:rPr>
              <a:t> </a:t>
            </a:r>
            <a:endParaRPr lang="fr-FR" altLang="fr-FR" sz="1200">
              <a:latin typeface="Arial" panose="020B0604020202020204" pitchFamily="34" charset="0"/>
            </a:endParaRPr>
          </a:p>
        </p:txBody>
      </p:sp>
      <p:sp>
        <p:nvSpPr>
          <p:cNvPr id="33810" name="Rectangle 18"/>
          <p:cNvSpPr>
            <a:spLocks noChangeArrowheads="1"/>
          </p:cNvSpPr>
          <p:nvPr/>
        </p:nvSpPr>
        <p:spPr bwMode="auto">
          <a:xfrm>
            <a:off x="5672860" y="4587876"/>
            <a:ext cx="3384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Palais de Mobutu à Lisala, sur les rives de le fleuve Congo (en ruine)).</a:t>
            </a:r>
            <a:r>
              <a:rPr lang="fr-FR" altLang="fr-FR" sz="1000">
                <a:latin typeface="Arial" panose="020B0604020202020204" pitchFamily="34" charset="0"/>
              </a:rPr>
              <a:t> Source :  Dogs Photography 2011, </a:t>
            </a:r>
            <a:r>
              <a:rPr lang="fr-FR" altLang="fr-FR" sz="1000">
                <a:latin typeface="Arial" panose="020B0604020202020204" pitchFamily="34" charset="0"/>
                <a:hlinkClick r:id="rId12"/>
              </a:rPr>
              <a:t>http://dangermouse.travellerspoint.com/18/</a:t>
            </a:r>
            <a:r>
              <a:rPr lang="fr-FR" altLang="fr-FR" sz="1000">
                <a:latin typeface="Arial" panose="020B0604020202020204" pitchFamily="34" charset="0"/>
              </a:rPr>
              <a:t> </a:t>
            </a:r>
            <a:endParaRPr lang="fr-FR" altLang="fr-FR" sz="1200">
              <a:latin typeface="Arial" panose="020B0604020202020204" pitchFamily="34" charset="0"/>
            </a:endParaRPr>
          </a:p>
        </p:txBody>
      </p:sp>
      <p:pic>
        <p:nvPicPr>
          <p:cNvPr id="33811" name="Picture 5" descr="C:\Users\LISAN\Documents\psychologie-philo\corruption\images\Mobutu\palais de Mobutu à Lisala.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2860" y="3579814"/>
            <a:ext cx="3333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Rectangle 20"/>
          <p:cNvSpPr>
            <a:spLocks noChangeArrowheads="1"/>
          </p:cNvSpPr>
          <p:nvPr/>
        </p:nvSpPr>
        <p:spPr bwMode="auto">
          <a:xfrm>
            <a:off x="6010278" y="5414963"/>
            <a:ext cx="30972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Mobutu </a:t>
            </a:r>
            <a:r>
              <a:rPr lang="fr-FR" altLang="fr-FR" sz="1200" dirty="0" err="1">
                <a:latin typeface="Arial" panose="020B0604020202020204" pitchFamily="34" charset="0"/>
              </a:rPr>
              <a:t>Sese</a:t>
            </a:r>
            <a:r>
              <a:rPr lang="fr-FR" altLang="fr-FR" sz="1200" dirty="0">
                <a:latin typeface="Arial" panose="020B0604020202020204" pitchFamily="34" charset="0"/>
              </a:rPr>
              <a:t> Seko a non seulement construit un barrage hydro-électrique, un aéroport adapté au Concorde et un abri nucléaire à </a:t>
            </a:r>
            <a:r>
              <a:rPr lang="fr-FR" altLang="fr-FR" sz="1200" dirty="0" err="1">
                <a:latin typeface="Arial" panose="020B0604020202020204" pitchFamily="34" charset="0"/>
                <a:hlinkClick r:id="rId14"/>
              </a:rPr>
              <a:t>Gbadolite</a:t>
            </a:r>
            <a:r>
              <a:rPr lang="fr-FR" altLang="fr-FR" sz="1200" dirty="0">
                <a:latin typeface="Arial" panose="020B0604020202020204" pitchFamily="34" charset="0"/>
              </a:rPr>
              <a:t>, sa ville natale (</a:t>
            </a:r>
            <a:r>
              <a:rPr lang="fr-FR" altLang="fr-FR" sz="1200" dirty="0">
                <a:latin typeface="Arial" panose="020B0604020202020204" pitchFamily="34" charset="0"/>
                <a:hlinkClick r:id="rId15"/>
              </a:rPr>
              <a:t>Google </a:t>
            </a:r>
            <a:r>
              <a:rPr lang="fr-FR" altLang="fr-FR" sz="1200" dirty="0" err="1">
                <a:latin typeface="Arial" panose="020B0604020202020204" pitchFamily="34" charset="0"/>
                <a:hlinkClick r:id="rId15"/>
              </a:rPr>
              <a:t>Maps</a:t>
            </a:r>
            <a:r>
              <a:rPr lang="fr-FR" altLang="fr-FR" sz="1200" dirty="0">
                <a:latin typeface="Arial" panose="020B0604020202020204" pitchFamily="34" charset="0"/>
              </a:rPr>
              <a:t>). Il y avait érigées aussi trois énormes palais. Source : </a:t>
            </a:r>
            <a:r>
              <a:rPr lang="fr-FR" altLang="fr-FR" sz="1200" dirty="0">
                <a:latin typeface="Arial" panose="020B0604020202020204" pitchFamily="34" charset="0"/>
                <a:hlinkClick r:id="rId16"/>
              </a:rPr>
              <a:t>http://designaspolitics.nl/2011/07/05/</a:t>
            </a:r>
            <a:r>
              <a:rPr lang="fr-FR" altLang="fr-FR" sz="1200" dirty="0">
                <a:latin typeface="Arial" panose="020B0604020202020204" pitchFamily="34" charset="0"/>
              </a:rPr>
              <a:t> </a:t>
            </a:r>
          </a:p>
        </p:txBody>
      </p:sp>
      <p:pic>
        <p:nvPicPr>
          <p:cNvPr id="33813" name="Picture 6" descr="C:\Users\LISAN\Documents\psychologie-philo\corruption\images\Mobutu\palais mobutu gbadolite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8627" y="5589588"/>
            <a:ext cx="1730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Rectangle 22"/>
          <p:cNvSpPr>
            <a:spLocks noChangeArrowheads="1"/>
          </p:cNvSpPr>
          <p:nvPr/>
        </p:nvSpPr>
        <p:spPr bwMode="auto">
          <a:xfrm>
            <a:off x="2195515" y="6237289"/>
            <a:ext cx="4105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t>← </a:t>
            </a:r>
            <a:r>
              <a:rPr lang="fr-FR" altLang="fr-FR" sz="1200">
                <a:latin typeface="Arial" panose="020B0604020202020204" pitchFamily="34" charset="0"/>
              </a:rPr>
              <a:t>Palais chinois à Kawele, à Gbadolite (RdC) (en ruine). </a:t>
            </a:r>
          </a:p>
          <a:p>
            <a:pP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16"/>
              </a:rPr>
              <a:t>http://designaspolitics.nl/2011/07/05/</a:t>
            </a:r>
            <a:r>
              <a:rPr lang="fr-FR" altLang="fr-FR" sz="1200">
                <a:latin typeface="Arial" panose="020B0604020202020204" pitchFamily="34" charset="0"/>
              </a:rPr>
              <a:t> </a:t>
            </a:r>
          </a:p>
        </p:txBody>
      </p:sp>
      <p:sp>
        <p:nvSpPr>
          <p:cNvPr id="23" name="ZoneTexte 3"/>
          <p:cNvSpPr txBox="1">
            <a:spLocks noChangeArrowheads="1"/>
          </p:cNvSpPr>
          <p:nvPr/>
        </p:nvSpPr>
        <p:spPr bwMode="auto">
          <a:xfrm>
            <a:off x="106126" y="57731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24" name="Rectangle 2"/>
          <p:cNvSpPr>
            <a:spLocks noChangeArrowheads="1"/>
          </p:cNvSpPr>
          <p:nvPr/>
        </p:nvSpPr>
        <p:spPr bwMode="auto">
          <a:xfrm>
            <a:off x="17095" y="1171651"/>
            <a:ext cx="30348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Mobutu </a:t>
            </a:r>
            <a:r>
              <a:rPr lang="fr-FR" altLang="fr-FR" sz="1600" u="sng" dirty="0" err="1">
                <a:latin typeface="Arial" panose="020B0604020202020204" pitchFamily="34" charset="0"/>
              </a:rPr>
              <a:t>Sese</a:t>
            </a:r>
            <a:r>
              <a:rPr lang="fr-FR" altLang="fr-FR" sz="1600" u="sng" dirty="0">
                <a:latin typeface="Arial" panose="020B0604020202020204" pitchFamily="34" charset="0"/>
              </a:rPr>
              <a:t> Seko</a:t>
            </a:r>
            <a:r>
              <a:rPr lang="fr-FR" altLang="fr-FR" sz="1600" dirty="0">
                <a:latin typeface="Arial" panose="020B0604020202020204" pitchFamily="34" charset="0"/>
              </a:rPr>
              <a:t> (Zaïre) </a:t>
            </a:r>
            <a:r>
              <a:rPr lang="fr-FR" altLang="fr-FR" sz="1600" dirty="0">
                <a:latin typeface="Arial" panose="020B0604020202020204" pitchFamily="34" charset="0"/>
                <a:sym typeface="Wingdings"/>
              </a:rPr>
              <a:t> </a:t>
            </a:r>
            <a:r>
              <a:rPr lang="fr-FR" altLang="fr-FR" sz="1600" dirty="0">
                <a:latin typeface="Arial" panose="020B0604020202020204" pitchFamily="34" charset="0"/>
              </a:rPr>
              <a:t>: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ChangeArrowheads="1"/>
          </p:cNvSpPr>
          <p:nvPr/>
        </p:nvSpPr>
        <p:spPr bwMode="auto">
          <a:xfrm>
            <a:off x="155535" y="620688"/>
            <a:ext cx="8820150" cy="625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fr-FR" sz="1400" u="sng" dirty="0"/>
              <a:t>Principales affaires de corruption dans la football belge</a:t>
            </a:r>
            <a:r>
              <a:rPr lang="fr-FR" altLang="fr-FR" sz="1400" dirty="0"/>
              <a:t> : </a:t>
            </a:r>
          </a:p>
          <a:p>
            <a:pPr>
              <a:buNone/>
            </a:pPr>
            <a:endParaRPr lang="fr-FR" altLang="fr-FR" sz="1400" dirty="0">
              <a:latin typeface="+mn-lt"/>
              <a:hlinkClick r:id="rId2"/>
            </a:endParaRPr>
          </a:p>
          <a:p>
            <a:pPr>
              <a:buFont typeface="Arial" panose="020B0604020202020204" pitchFamily="34" charset="0"/>
              <a:buNone/>
            </a:pPr>
            <a:r>
              <a:rPr lang="fr-FR" altLang="fr-FR" sz="1400" dirty="0">
                <a:latin typeface="+mn-lt"/>
                <a:hlinkClick r:id="rId2"/>
              </a:rPr>
              <a:t>Principaux dossiers de corruption dans le football belge2.1 1963 – </a:t>
            </a:r>
            <a:r>
              <a:rPr lang="fr-FR" altLang="fr-FR" sz="1400" dirty="0" err="1">
                <a:latin typeface="+mn-lt"/>
                <a:hlinkClick r:id="rId2"/>
              </a:rPr>
              <a:t>Waterschei</a:t>
            </a:r>
            <a:r>
              <a:rPr lang="fr-FR" altLang="fr-FR" sz="1400" dirty="0">
                <a:latin typeface="+mn-lt"/>
                <a:hlinkClick r:id="rId2"/>
              </a:rPr>
              <a:t>-Tilleur</a:t>
            </a:r>
            <a:endParaRPr lang="fr-FR" altLang="fr-FR" sz="1400" dirty="0">
              <a:latin typeface="+mn-lt"/>
            </a:endParaRPr>
          </a:p>
          <a:p>
            <a:r>
              <a:rPr lang="fr-FR" altLang="fr-FR" sz="1400" dirty="0">
                <a:latin typeface="+mn-lt"/>
                <a:hlinkClick r:id="rId2"/>
              </a:rPr>
              <a:t>2.2 1963 – Dossier </a:t>
            </a:r>
            <a:r>
              <a:rPr lang="fr-FR" altLang="fr-FR" sz="1400" dirty="0" err="1">
                <a:latin typeface="+mn-lt"/>
                <a:hlinkClick r:id="rId2"/>
              </a:rPr>
              <a:t>Hasseltse</a:t>
            </a:r>
            <a:r>
              <a:rPr lang="fr-FR" altLang="fr-FR" sz="1400" dirty="0">
                <a:latin typeface="+mn-lt"/>
                <a:hlinkClick r:id="rId2"/>
              </a:rPr>
              <a:t> VV</a:t>
            </a:r>
            <a:endParaRPr lang="fr-FR" altLang="fr-FR" sz="1400" dirty="0">
              <a:latin typeface="+mn-lt"/>
            </a:endParaRPr>
          </a:p>
          <a:p>
            <a:r>
              <a:rPr lang="fr-FR" altLang="fr-FR" sz="1400" dirty="0">
                <a:latin typeface="+mn-lt"/>
                <a:hlinkClick r:id="rId2"/>
              </a:rPr>
              <a:t>2.3 1964 – Turnhout-Beringen</a:t>
            </a:r>
            <a:endParaRPr lang="fr-FR" altLang="fr-FR" sz="1400" dirty="0">
              <a:latin typeface="+mn-lt"/>
            </a:endParaRPr>
          </a:p>
          <a:p>
            <a:r>
              <a:rPr lang="fr-FR" altLang="fr-FR" sz="1400" dirty="0">
                <a:latin typeface="+mn-lt"/>
                <a:hlinkClick r:id="rId2"/>
              </a:rPr>
              <a:t>2.4 1964 – RC Lokeren/SK Deinze</a:t>
            </a:r>
            <a:endParaRPr lang="fr-FR" altLang="fr-FR" sz="1400" dirty="0">
              <a:latin typeface="+mn-lt"/>
            </a:endParaRPr>
          </a:p>
          <a:p>
            <a:r>
              <a:rPr lang="fr-FR" altLang="fr-FR" sz="1400" dirty="0">
                <a:latin typeface="+mn-lt"/>
                <a:hlinkClick r:id="rId2"/>
              </a:rPr>
              <a:t>2.5 1965 – Charleroi SC/</a:t>
            </a:r>
            <a:r>
              <a:rPr lang="fr-FR" altLang="fr-FR" sz="1400" dirty="0" err="1">
                <a:latin typeface="+mn-lt"/>
                <a:hlinkClick r:id="rId2"/>
              </a:rPr>
              <a:t>Eendracht</a:t>
            </a:r>
            <a:r>
              <a:rPr lang="fr-FR" altLang="fr-FR" sz="1400" dirty="0">
                <a:latin typeface="+mn-lt"/>
                <a:hlinkClick r:id="rId2"/>
              </a:rPr>
              <a:t> Alost</a:t>
            </a:r>
            <a:endParaRPr lang="fr-FR" altLang="fr-FR" sz="1400" dirty="0">
              <a:latin typeface="+mn-lt"/>
            </a:endParaRPr>
          </a:p>
          <a:p>
            <a:r>
              <a:rPr lang="fr-FR" altLang="fr-FR" sz="1400" dirty="0">
                <a:latin typeface="+mn-lt"/>
                <a:hlinkClick r:id="rId2"/>
              </a:rPr>
              <a:t>2.6 1966 – CS Brugeois-</a:t>
            </a:r>
            <a:r>
              <a:rPr lang="fr-FR" altLang="fr-FR" sz="1400" dirty="0" err="1">
                <a:latin typeface="+mn-lt"/>
                <a:hlinkClick r:id="rId2"/>
              </a:rPr>
              <a:t>Lierse</a:t>
            </a:r>
            <a:r>
              <a:rPr lang="fr-FR" altLang="fr-FR" sz="1400" dirty="0">
                <a:latin typeface="+mn-lt"/>
                <a:hlinkClick r:id="rId2"/>
              </a:rPr>
              <a:t> SK</a:t>
            </a:r>
            <a:endParaRPr lang="fr-FR" altLang="fr-FR" sz="1400" dirty="0">
              <a:latin typeface="+mn-lt"/>
            </a:endParaRPr>
          </a:p>
          <a:p>
            <a:r>
              <a:rPr lang="fr-FR" altLang="fr-FR" sz="1400" dirty="0">
                <a:latin typeface="+mn-lt"/>
                <a:hlinkClick r:id="rId2"/>
              </a:rPr>
              <a:t>2.7 1976 – AA </a:t>
            </a:r>
            <a:r>
              <a:rPr lang="fr-FR" altLang="fr-FR" sz="1400" dirty="0" err="1">
                <a:latin typeface="+mn-lt"/>
                <a:hlinkClick r:id="rId2"/>
              </a:rPr>
              <a:t>Louviéroise</a:t>
            </a:r>
            <a:r>
              <a:rPr lang="fr-FR" altLang="fr-FR" sz="1400" dirty="0">
                <a:latin typeface="+mn-lt"/>
                <a:hlinkClick r:id="rId2"/>
              </a:rPr>
              <a:t>-Berchem Sport</a:t>
            </a:r>
            <a:endParaRPr lang="fr-FR" altLang="fr-FR" sz="1400" dirty="0">
              <a:latin typeface="+mn-lt"/>
            </a:endParaRPr>
          </a:p>
          <a:p>
            <a:r>
              <a:rPr lang="fr-FR" altLang="fr-FR" sz="1400" dirty="0">
                <a:latin typeface="+mn-lt"/>
                <a:hlinkClick r:id="rId2"/>
              </a:rPr>
              <a:t>2.8 1977 - Affaire </a:t>
            </a:r>
            <a:r>
              <a:rPr lang="fr-FR" altLang="fr-FR" sz="1400" dirty="0" err="1">
                <a:latin typeface="+mn-lt"/>
                <a:hlinkClick r:id="rId2"/>
              </a:rPr>
              <a:t>Polleunis</a:t>
            </a:r>
            <a:endParaRPr lang="fr-FR" altLang="fr-FR" sz="1400" dirty="0">
              <a:latin typeface="+mn-lt"/>
            </a:endParaRPr>
          </a:p>
          <a:p>
            <a:r>
              <a:rPr lang="fr-FR" altLang="fr-FR" sz="1400" dirty="0">
                <a:latin typeface="+mn-lt"/>
                <a:hlinkClick r:id="rId2"/>
              </a:rPr>
              <a:t>2.9 1981 - </a:t>
            </a:r>
            <a:r>
              <a:rPr lang="fr-FR" altLang="fr-FR" sz="1400" dirty="0" err="1">
                <a:latin typeface="+mn-lt"/>
                <a:hlinkClick r:id="rId2"/>
              </a:rPr>
              <a:t>Beerschot</a:t>
            </a:r>
            <a:r>
              <a:rPr lang="fr-FR" altLang="fr-FR" sz="1400" dirty="0">
                <a:latin typeface="+mn-lt"/>
                <a:hlinkClick r:id="rId2"/>
              </a:rPr>
              <a:t> AC-Beringen FC</a:t>
            </a:r>
            <a:endParaRPr lang="fr-FR" altLang="fr-FR" sz="1400" dirty="0">
              <a:latin typeface="+mn-lt"/>
            </a:endParaRPr>
          </a:p>
          <a:p>
            <a:r>
              <a:rPr lang="fr-FR" altLang="fr-FR" sz="1400" dirty="0">
                <a:latin typeface="+mn-lt"/>
                <a:hlinkClick r:id="rId2"/>
              </a:rPr>
              <a:t>2.10 1982 - FC </a:t>
            </a:r>
            <a:r>
              <a:rPr lang="fr-FR" altLang="fr-FR" sz="1400" dirty="0" err="1">
                <a:latin typeface="+mn-lt"/>
                <a:hlinkClick r:id="rId2"/>
              </a:rPr>
              <a:t>Élougeois-Marchiennoise</a:t>
            </a:r>
            <a:r>
              <a:rPr lang="fr-FR" altLang="fr-FR" sz="1400" dirty="0">
                <a:latin typeface="+mn-lt"/>
                <a:hlinkClick r:id="rId2"/>
              </a:rPr>
              <a:t> des Sports</a:t>
            </a:r>
            <a:endParaRPr lang="fr-FR" altLang="fr-FR" sz="1400" dirty="0">
              <a:latin typeface="+mn-lt"/>
            </a:endParaRPr>
          </a:p>
          <a:p>
            <a:r>
              <a:rPr lang="fr-FR" altLang="fr-FR" sz="1400" dirty="0">
                <a:latin typeface="+mn-lt"/>
                <a:hlinkClick r:id="rId2"/>
              </a:rPr>
              <a:t>2.11 1984 - Affaire </a:t>
            </a:r>
            <a:r>
              <a:rPr lang="fr-FR" altLang="fr-FR" sz="1400" dirty="0" err="1">
                <a:latin typeface="+mn-lt"/>
                <a:hlinkClick r:id="rId2"/>
              </a:rPr>
              <a:t>Bellemans</a:t>
            </a:r>
            <a:endParaRPr lang="fr-FR" altLang="fr-FR" sz="1400" dirty="0">
              <a:latin typeface="+mn-lt"/>
            </a:endParaRPr>
          </a:p>
          <a:p>
            <a:r>
              <a:rPr lang="fr-FR" altLang="fr-FR" sz="1400" dirty="0">
                <a:latin typeface="+mn-lt"/>
                <a:hlinkClick r:id="rId2"/>
              </a:rPr>
              <a:t>2.12 1990 - RWD </a:t>
            </a:r>
            <a:r>
              <a:rPr lang="fr-FR" altLang="fr-FR" sz="1400" dirty="0" err="1">
                <a:latin typeface="+mn-lt"/>
                <a:hlinkClick r:id="rId2"/>
              </a:rPr>
              <a:t>Molenbeek</a:t>
            </a:r>
            <a:r>
              <a:rPr lang="fr-FR" altLang="fr-FR" sz="1400" dirty="0">
                <a:latin typeface="+mn-lt"/>
                <a:hlinkClick r:id="rId2"/>
              </a:rPr>
              <a:t>-FC </a:t>
            </a:r>
            <a:r>
              <a:rPr lang="fr-FR" altLang="fr-FR" sz="1400" dirty="0" err="1">
                <a:latin typeface="+mn-lt"/>
                <a:hlinkClick r:id="rId2"/>
              </a:rPr>
              <a:t>Zwarte</a:t>
            </a:r>
            <a:r>
              <a:rPr lang="fr-FR" altLang="fr-FR" sz="1400" dirty="0">
                <a:latin typeface="+mn-lt"/>
                <a:hlinkClick r:id="rId2"/>
              </a:rPr>
              <a:t> </a:t>
            </a:r>
            <a:r>
              <a:rPr lang="fr-FR" altLang="fr-FR" sz="1400" dirty="0" err="1">
                <a:latin typeface="+mn-lt"/>
                <a:hlinkClick r:id="rId2"/>
              </a:rPr>
              <a:t>Leeuw</a:t>
            </a:r>
            <a:endParaRPr lang="fr-FR" altLang="fr-FR" sz="1400" dirty="0">
              <a:latin typeface="+mn-lt"/>
            </a:endParaRPr>
          </a:p>
          <a:p>
            <a:r>
              <a:rPr lang="fr-FR" altLang="fr-FR" sz="1400" dirty="0">
                <a:latin typeface="+mn-lt"/>
                <a:hlinkClick r:id="rId2"/>
              </a:rPr>
              <a:t>2.13 1996 - Affaire </a:t>
            </a:r>
            <a:r>
              <a:rPr lang="fr-FR" altLang="fr-FR" sz="1400" dirty="0" err="1">
                <a:latin typeface="+mn-lt"/>
                <a:hlinkClick r:id="rId2"/>
              </a:rPr>
              <a:t>Polleunis</a:t>
            </a:r>
            <a:r>
              <a:rPr lang="fr-FR" altLang="fr-FR" sz="1400" dirty="0">
                <a:latin typeface="+mn-lt"/>
                <a:hlinkClick r:id="rId2"/>
              </a:rPr>
              <a:t> (bis)</a:t>
            </a:r>
            <a:endParaRPr lang="fr-FR" altLang="fr-FR" sz="1400" dirty="0">
              <a:latin typeface="+mn-lt"/>
            </a:endParaRPr>
          </a:p>
          <a:p>
            <a:r>
              <a:rPr lang="fr-FR" altLang="fr-FR" sz="1400" dirty="0">
                <a:latin typeface="+mn-lt"/>
                <a:hlinkClick r:id="rId2"/>
              </a:rPr>
              <a:t>2.14 1997 - RSC Anderlecht-Nottingham Forest</a:t>
            </a:r>
            <a:endParaRPr lang="fr-FR" altLang="fr-FR" sz="1400" dirty="0">
              <a:latin typeface="+mn-lt"/>
            </a:endParaRPr>
          </a:p>
          <a:p>
            <a:r>
              <a:rPr lang="fr-FR" altLang="fr-FR" sz="1400" dirty="0">
                <a:latin typeface="+mn-lt"/>
                <a:hlinkClick r:id="rId2"/>
              </a:rPr>
              <a:t>2.15 1997 - </a:t>
            </a:r>
            <a:r>
              <a:rPr lang="fr-FR" altLang="fr-FR" sz="1400" dirty="0" err="1">
                <a:latin typeface="+mn-lt"/>
                <a:hlinkClick r:id="rId2"/>
              </a:rPr>
              <a:t>Eendracht</a:t>
            </a:r>
            <a:r>
              <a:rPr lang="fr-FR" altLang="fr-FR" sz="1400" dirty="0">
                <a:latin typeface="+mn-lt"/>
                <a:hlinkClick r:id="rId2"/>
              </a:rPr>
              <a:t> Alost-</a:t>
            </a:r>
            <a:r>
              <a:rPr lang="fr-FR" altLang="fr-FR" sz="1400" dirty="0" err="1">
                <a:latin typeface="+mn-lt"/>
                <a:hlinkClick r:id="rId2"/>
              </a:rPr>
              <a:t>Antwerp</a:t>
            </a:r>
            <a:r>
              <a:rPr lang="fr-FR" altLang="fr-FR" sz="1400" dirty="0">
                <a:latin typeface="+mn-lt"/>
                <a:hlinkClick r:id="rId2"/>
              </a:rPr>
              <a:t>/Charleroi/RWDM</a:t>
            </a:r>
            <a:endParaRPr lang="fr-FR" altLang="fr-FR" sz="1400" dirty="0">
              <a:latin typeface="+mn-lt"/>
            </a:endParaRPr>
          </a:p>
          <a:p>
            <a:r>
              <a:rPr lang="fr-FR" altLang="fr-FR" sz="1400" dirty="0">
                <a:latin typeface="+mn-lt"/>
                <a:hlinkClick r:id="rId2"/>
              </a:rPr>
              <a:t>2.16 1998 - Affaire </a:t>
            </a:r>
            <a:r>
              <a:rPr lang="fr-FR" altLang="fr-FR" sz="1400" dirty="0" err="1">
                <a:latin typeface="+mn-lt"/>
                <a:hlinkClick r:id="rId2"/>
              </a:rPr>
              <a:t>Cooreman</a:t>
            </a:r>
            <a:endParaRPr lang="fr-FR" altLang="fr-FR" sz="1400" dirty="0">
              <a:latin typeface="+mn-lt"/>
            </a:endParaRPr>
          </a:p>
          <a:p>
            <a:r>
              <a:rPr lang="fr-FR" altLang="fr-FR" sz="1400" dirty="0">
                <a:latin typeface="+mn-lt"/>
                <a:hlinkClick r:id="rId2"/>
              </a:rPr>
              <a:t>2.17 1999 - VC Westerlo-KV Kortrijk</a:t>
            </a:r>
            <a:endParaRPr lang="fr-FR" altLang="fr-FR" sz="1400" dirty="0">
              <a:latin typeface="+mn-lt"/>
            </a:endParaRPr>
          </a:p>
          <a:p>
            <a:r>
              <a:rPr lang="fr-FR" altLang="fr-FR" sz="1400" dirty="0">
                <a:latin typeface="+mn-lt"/>
                <a:hlinkClick r:id="rId2"/>
              </a:rPr>
              <a:t>2.18 2002 - Schoten SK-TSV </a:t>
            </a:r>
            <a:r>
              <a:rPr lang="fr-FR" altLang="fr-FR" sz="1400" dirty="0" err="1">
                <a:latin typeface="+mn-lt"/>
                <a:hlinkClick r:id="rId2"/>
              </a:rPr>
              <a:t>Lyra</a:t>
            </a:r>
            <a:endParaRPr lang="fr-FR" altLang="fr-FR" sz="1400" dirty="0">
              <a:latin typeface="+mn-lt"/>
            </a:endParaRPr>
          </a:p>
          <a:p>
            <a:r>
              <a:rPr lang="fr-FR" altLang="fr-FR" sz="1400" dirty="0">
                <a:latin typeface="+mn-lt"/>
                <a:hlinkClick r:id="rId2"/>
              </a:rPr>
              <a:t>2.19 2005 - </a:t>
            </a:r>
            <a:r>
              <a:rPr lang="fr-FR" altLang="fr-FR" sz="1400" dirty="0" err="1">
                <a:latin typeface="+mn-lt"/>
                <a:hlinkClick r:id="rId2"/>
              </a:rPr>
              <a:t>Verbr</a:t>
            </a:r>
            <a:r>
              <a:rPr lang="fr-FR" altLang="fr-FR" sz="1400" dirty="0">
                <a:latin typeface="+mn-lt"/>
                <a:hlinkClick r:id="rId2"/>
              </a:rPr>
              <a:t>. Geel-</a:t>
            </a:r>
            <a:r>
              <a:rPr lang="fr-FR" altLang="fr-FR" sz="1400" dirty="0" err="1">
                <a:latin typeface="+mn-lt"/>
                <a:hlinkClick r:id="rId2"/>
              </a:rPr>
              <a:t>Red</a:t>
            </a:r>
            <a:r>
              <a:rPr lang="fr-FR" altLang="fr-FR" sz="1400" dirty="0">
                <a:latin typeface="+mn-lt"/>
                <a:hlinkClick r:id="rId2"/>
              </a:rPr>
              <a:t> Star </a:t>
            </a:r>
            <a:r>
              <a:rPr lang="fr-FR" altLang="fr-FR" sz="1400" dirty="0" err="1">
                <a:latin typeface="+mn-lt"/>
                <a:hlinkClick r:id="rId2"/>
              </a:rPr>
              <a:t>Waasland</a:t>
            </a:r>
            <a:endParaRPr lang="fr-FR" altLang="fr-FR" sz="1400" dirty="0">
              <a:latin typeface="+mn-lt"/>
            </a:endParaRPr>
          </a:p>
          <a:p>
            <a:r>
              <a:rPr lang="fr-FR" altLang="fr-FR" sz="1400" dirty="0">
                <a:latin typeface="+mn-lt"/>
                <a:hlinkClick r:id="rId2"/>
              </a:rPr>
              <a:t>2.20 2006 - Affaire </a:t>
            </a:r>
            <a:r>
              <a:rPr lang="fr-FR" altLang="fr-FR" sz="1400" dirty="0" err="1">
                <a:latin typeface="+mn-lt"/>
                <a:hlinkClick r:id="rId2"/>
              </a:rPr>
              <a:t>Zheyun</a:t>
            </a:r>
            <a:r>
              <a:rPr lang="fr-FR" altLang="fr-FR" sz="1400" dirty="0">
                <a:latin typeface="+mn-lt"/>
                <a:hlinkClick r:id="rId2"/>
              </a:rPr>
              <a:t> </a:t>
            </a:r>
            <a:r>
              <a:rPr lang="fr-FR" altLang="fr-FR" sz="1400" dirty="0" err="1">
                <a:latin typeface="+mn-lt"/>
                <a:hlinkClick r:id="rId2"/>
              </a:rPr>
              <a:t>Yé</a:t>
            </a:r>
            <a:endParaRPr lang="fr-FR" altLang="fr-FR" sz="1400" dirty="0">
              <a:latin typeface="+mn-lt"/>
            </a:endParaRPr>
          </a:p>
          <a:p>
            <a:r>
              <a:rPr lang="fr-FR" altLang="fr-FR" sz="1400" dirty="0">
                <a:latin typeface="+mn-lt"/>
              </a:rPr>
              <a:t> 2 avril </a:t>
            </a:r>
            <a:r>
              <a:rPr lang="fr-FR" altLang="fr-FR" sz="1400" dirty="0">
                <a:latin typeface="+mn-lt"/>
                <a:hlinkClick r:id="rId3" tooltip="1984 en football"/>
              </a:rPr>
              <a:t>1984</a:t>
            </a:r>
            <a:r>
              <a:rPr lang="fr-FR" altLang="fr-FR" sz="1400" dirty="0">
                <a:latin typeface="+mn-lt"/>
              </a:rPr>
              <a:t> - </a:t>
            </a:r>
            <a:r>
              <a:rPr lang="fr-FR" altLang="fr-FR" sz="1400" dirty="0">
                <a:latin typeface="+mn-lt"/>
                <a:hlinkClick r:id="rId4"/>
              </a:rPr>
              <a:t>Affaire Standard-</a:t>
            </a:r>
            <a:r>
              <a:rPr lang="fr-FR" altLang="fr-FR" sz="1400" dirty="0" err="1">
                <a:latin typeface="+mn-lt"/>
                <a:hlinkClick r:id="rId4"/>
              </a:rPr>
              <a:t>Waterschei</a:t>
            </a:r>
            <a:r>
              <a:rPr lang="fr-FR" altLang="fr-FR" sz="1400" dirty="0">
                <a:latin typeface="+mn-lt"/>
              </a:rPr>
              <a:t> ou affaire </a:t>
            </a:r>
            <a:r>
              <a:rPr lang="fr-FR" altLang="fr-FR" sz="1400" dirty="0" err="1">
                <a:latin typeface="+mn-lt"/>
              </a:rPr>
              <a:t>Bellemans</a:t>
            </a:r>
            <a:r>
              <a:rPr lang="fr-FR" altLang="fr-FR" sz="1400" dirty="0">
                <a:latin typeface="+mn-lt"/>
              </a:rPr>
              <a:t>.</a:t>
            </a:r>
          </a:p>
          <a:p>
            <a:r>
              <a:rPr lang="fr-FR" altLang="fr-FR" sz="1400" dirty="0">
                <a:latin typeface="+mn-lt"/>
              </a:rPr>
              <a:t> </a:t>
            </a:r>
            <a:r>
              <a:rPr lang="fr-FR" altLang="fr-FR" sz="1400" i="1" dirty="0">
                <a:latin typeface="+mn-lt"/>
              </a:rPr>
              <a:t>…</a:t>
            </a:r>
            <a:endParaRPr lang="fr-FR" altLang="fr-FR" sz="1200" b="1" dirty="0">
              <a:latin typeface="+mn-lt"/>
            </a:endParaRPr>
          </a:p>
        </p:txBody>
      </p:sp>
      <p:sp>
        <p:nvSpPr>
          <p:cNvPr id="316419" name="Rectangle 1"/>
          <p:cNvSpPr>
            <a:spLocks noChangeArrowheads="1"/>
          </p:cNvSpPr>
          <p:nvPr/>
        </p:nvSpPr>
        <p:spPr bwMode="auto">
          <a:xfrm>
            <a:off x="4554539"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642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E784875-DC79-41D2-A133-6CABF4CE14D7}" type="slidenum">
              <a:rPr lang="fr-FR" altLang="fr-FR" sz="1200">
                <a:solidFill>
                  <a:srgbClr val="898989"/>
                </a:solidFill>
              </a:rPr>
              <a:pPr algn="r" eaLnBrk="1" hangingPunct="1">
                <a:spcBef>
                  <a:spcPct val="0"/>
                </a:spcBef>
                <a:buFontTx/>
                <a:buNone/>
              </a:pPr>
              <a:t>370</a:t>
            </a:fld>
            <a:endParaRPr lang="fr-FR" altLang="fr-FR" sz="1200">
              <a:solidFill>
                <a:srgbClr val="898989"/>
              </a:solidFill>
            </a:endParaRPr>
          </a:p>
        </p:txBody>
      </p:sp>
      <p:sp>
        <p:nvSpPr>
          <p:cNvPr id="316421" name="ZoneTexte 3"/>
          <p:cNvSpPr txBox="1">
            <a:spLocks noChangeArrowheads="1"/>
          </p:cNvSpPr>
          <p:nvPr/>
        </p:nvSpPr>
        <p:spPr bwMode="auto">
          <a:xfrm>
            <a:off x="144464" y="188913"/>
            <a:ext cx="4349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A22. </a:t>
            </a:r>
            <a:r>
              <a:rPr lang="fr-FR" altLang="fr-FR" sz="1800" b="1" dirty="0"/>
              <a:t>Annexe</a:t>
            </a:r>
            <a:r>
              <a:rPr lang="fr-FR" altLang="fr-FR" sz="1800" dirty="0"/>
              <a:t> : </a:t>
            </a:r>
            <a:r>
              <a:rPr lang="fr-FR" altLang="fr-FR" sz="1800" b="1" dirty="0"/>
              <a:t>La corruption dans le football</a:t>
            </a:r>
          </a:p>
        </p:txBody>
      </p:sp>
      <p:pic>
        <p:nvPicPr>
          <p:cNvPr id="6"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0034" y="1707760"/>
            <a:ext cx="3783013" cy="203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D:\Users\blisan\Pictures\corruption\images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189" y="4077072"/>
            <a:ext cx="3078857" cy="2041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82162" y="1012558"/>
            <a:ext cx="8804275" cy="530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defRPr/>
            </a:pPr>
            <a:r>
              <a:rPr lang="fr-FR" sz="1400" u="sng" dirty="0"/>
              <a:t>Principales affaires de corruption dans la football français </a:t>
            </a:r>
            <a:r>
              <a:rPr lang="fr-FR" sz="1400" dirty="0"/>
              <a:t>:</a:t>
            </a:r>
          </a:p>
          <a:p>
            <a:pPr>
              <a:buFont typeface="Arial" panose="020B0604020202020204" pitchFamily="34" charset="0"/>
              <a:buNone/>
              <a:defRPr/>
            </a:pPr>
            <a:endParaRPr lang="fr-FR" sz="1400" dirty="0"/>
          </a:p>
          <a:p>
            <a:pPr marL="285750" indent="-285750" algn="just" eaLnBrk="1" hangingPunct="1">
              <a:spcBef>
                <a:spcPct val="0"/>
              </a:spcBef>
              <a:defRPr/>
            </a:pPr>
            <a:r>
              <a:rPr lang="fr-FR" sz="1400" dirty="0"/>
              <a:t>PSG, 1978 : double billetterie.</a:t>
            </a:r>
          </a:p>
          <a:p>
            <a:pPr marL="285750" indent="-285750" algn="just" eaLnBrk="1" hangingPunct="1">
              <a:spcBef>
                <a:spcPct val="0"/>
              </a:spcBef>
              <a:defRPr/>
            </a:pPr>
            <a:r>
              <a:rPr lang="fr-FR" sz="1400" dirty="0"/>
              <a:t>Saint-Etienne, 1982, caisse noire et faux passeports.</a:t>
            </a:r>
          </a:p>
          <a:p>
            <a:pPr marL="285750" indent="-285750" algn="just" eaLnBrk="1" hangingPunct="1">
              <a:spcBef>
                <a:spcPct val="0"/>
              </a:spcBef>
              <a:defRPr/>
            </a:pPr>
            <a:r>
              <a:rPr lang="fr-FR" sz="1400" dirty="0">
                <a:hlinkClick r:id="rId2"/>
              </a:rPr>
              <a:t>Marseille, 1993, affaire VA-OM</a:t>
            </a:r>
            <a:r>
              <a:rPr lang="fr-FR" sz="1400" dirty="0"/>
              <a:t>, Bernard Tapi et affaire Rolland </a:t>
            </a:r>
            <a:r>
              <a:rPr lang="fr-FR" sz="1400" dirty="0" err="1"/>
              <a:t>Courbis</a:t>
            </a:r>
            <a:r>
              <a:rPr lang="fr-FR" sz="1400" dirty="0"/>
              <a:t> (entraineur).</a:t>
            </a:r>
          </a:p>
          <a:p>
            <a:pPr marL="285750" indent="-285750" algn="just" eaLnBrk="1" hangingPunct="1">
              <a:spcBef>
                <a:spcPct val="0"/>
              </a:spcBef>
              <a:defRPr/>
            </a:pPr>
            <a:r>
              <a:rPr lang="fr-FR" sz="1400" dirty="0"/>
              <a:t>Bordeaux, 1994, abus de biens sociaux ayant servi à financer le train de vie du club et de son président Claude </a:t>
            </a:r>
            <a:r>
              <a:rPr lang="fr-FR" sz="1400" dirty="0" err="1"/>
              <a:t>Bez</a:t>
            </a:r>
            <a:r>
              <a:rPr lang="fr-FR" sz="1400" dirty="0"/>
              <a:t>.</a:t>
            </a:r>
            <a:endParaRPr lang="fr-FR" sz="1400" dirty="0">
              <a:hlinkClick r:id="rId2"/>
            </a:endParaRPr>
          </a:p>
          <a:p>
            <a:pPr marL="285750" indent="-285750" algn="just" eaLnBrk="1" hangingPunct="1">
              <a:spcBef>
                <a:spcPct val="0"/>
              </a:spcBef>
              <a:defRPr/>
            </a:pPr>
            <a:r>
              <a:rPr lang="fr-FR" sz="1400" dirty="0"/>
              <a:t>2014, Soupçons d’ententes illicites entre clubs de 2</a:t>
            </a:r>
            <a:r>
              <a:rPr lang="fr-FR" sz="1400" baseline="30000" dirty="0"/>
              <a:t>ème</a:t>
            </a:r>
            <a:r>
              <a:rPr lang="fr-FR" sz="1400" dirty="0"/>
              <a:t> division etc.</a:t>
            </a:r>
          </a:p>
          <a:p>
            <a:pPr algn="just" eaLnBrk="1" hangingPunct="1">
              <a:spcBef>
                <a:spcPct val="0"/>
              </a:spcBef>
              <a:buFont typeface="Arial" panose="020B0604020202020204" pitchFamily="34" charset="0"/>
              <a:buNone/>
              <a:defRPr/>
            </a:pPr>
            <a:endParaRPr lang="fr-FR" altLang="fr-FR" sz="1400" dirty="0">
              <a:latin typeface="+mn-lt"/>
            </a:endParaRPr>
          </a:p>
          <a:p>
            <a:pPr algn="just" eaLnBrk="1" hangingPunct="1">
              <a:spcBef>
                <a:spcPct val="0"/>
              </a:spcBef>
              <a:buFont typeface="Arial" panose="020B0604020202020204" pitchFamily="34" charset="0"/>
              <a:buNone/>
              <a:defRPr/>
            </a:pPr>
            <a:r>
              <a:rPr lang="fr-FR" altLang="fr-FR" sz="1400" u="sng" dirty="0">
                <a:latin typeface="+mn-lt"/>
              </a:rPr>
              <a:t>En Italie </a:t>
            </a:r>
            <a:r>
              <a:rPr lang="fr-FR" altLang="fr-FR" sz="1400" dirty="0">
                <a:latin typeface="+mn-lt"/>
              </a:rPr>
              <a:t>:</a:t>
            </a:r>
          </a:p>
          <a:p>
            <a:pPr algn="just" eaLnBrk="1" hangingPunct="1">
              <a:spcBef>
                <a:spcPct val="0"/>
              </a:spcBef>
              <a:buFont typeface="Arial" panose="020B0604020202020204" pitchFamily="34" charset="0"/>
              <a:buNone/>
              <a:defRPr/>
            </a:pPr>
            <a:endParaRPr lang="fr-FR" altLang="fr-FR" sz="1400" dirty="0">
              <a:latin typeface="+mn-lt"/>
            </a:endParaRPr>
          </a:p>
          <a:p>
            <a:pPr marL="285750" indent="-285750" algn="just" eaLnBrk="1" hangingPunct="1">
              <a:spcBef>
                <a:spcPct val="0"/>
              </a:spcBef>
              <a:defRPr/>
            </a:pPr>
            <a:r>
              <a:rPr lang="fr-FR" sz="1400" dirty="0"/>
              <a:t>Le </a:t>
            </a:r>
            <a:r>
              <a:rPr lang="fr-FR" sz="1400" dirty="0">
                <a:hlinkClick r:id="rId3"/>
              </a:rPr>
              <a:t>scandale du football italien 2006</a:t>
            </a:r>
            <a:r>
              <a:rPr lang="fr-FR" sz="1400" dirty="0"/>
              <a:t> (appelé en italien </a:t>
            </a:r>
            <a:r>
              <a:rPr lang="fr-FR" sz="1400" i="1" dirty="0" err="1"/>
              <a:t>Calciopoli</a:t>
            </a:r>
            <a:r>
              <a:rPr lang="fr-FR" sz="1400" i="1" dirty="0"/>
              <a:t> </a:t>
            </a:r>
            <a:r>
              <a:rPr lang="fr-FR" sz="1400" baseline="30000" dirty="0">
                <a:hlinkClick r:id="rId3"/>
              </a:rPr>
              <a:t>[1]</a:t>
            </a:r>
            <a:r>
              <a:rPr lang="fr-FR" sz="1400" dirty="0"/>
              <a:t>) impliquant les meilleurs professionnels de </a:t>
            </a:r>
            <a:r>
              <a:rPr lang="fr-FR" sz="1400" dirty="0">
                <a:hlinkClick r:id="rId4" tooltip="Association de football"/>
              </a:rPr>
              <a:t>football</a:t>
            </a:r>
            <a:r>
              <a:rPr lang="fr-FR" sz="1400" dirty="0"/>
              <a:t> des ligues </a:t>
            </a:r>
            <a:r>
              <a:rPr lang="fr-FR" sz="1400" dirty="0" err="1">
                <a:hlinkClick r:id="rId5" tooltip="Serie A"/>
              </a:rPr>
              <a:t>Serie</a:t>
            </a:r>
            <a:r>
              <a:rPr lang="fr-FR" sz="1400" dirty="0">
                <a:hlinkClick r:id="rId5" tooltip="Serie A"/>
              </a:rPr>
              <a:t> A</a:t>
            </a:r>
            <a:r>
              <a:rPr lang="fr-FR" sz="1400" dirty="0"/>
              <a:t> et </a:t>
            </a:r>
            <a:r>
              <a:rPr lang="fr-FR" sz="1400" dirty="0" err="1">
                <a:hlinkClick r:id="rId6" tooltip="Série B"/>
              </a:rPr>
              <a:t>Serie</a:t>
            </a:r>
            <a:r>
              <a:rPr lang="fr-FR" sz="1400" dirty="0">
                <a:hlinkClick r:id="rId6" tooltip="Série B"/>
              </a:rPr>
              <a:t> B</a:t>
            </a:r>
            <a:r>
              <a:rPr lang="fr-FR" sz="1400" dirty="0"/>
              <a:t>.</a:t>
            </a:r>
            <a:endParaRPr lang="fr-FR" altLang="fr-FR" sz="1400" dirty="0">
              <a:latin typeface="+mn-lt"/>
            </a:endParaRPr>
          </a:p>
          <a:p>
            <a:pPr algn="just" eaLnBrk="1" hangingPunct="1">
              <a:spcBef>
                <a:spcPct val="0"/>
              </a:spcBef>
              <a:buFont typeface="Arial" panose="020B0604020202020204" pitchFamily="34" charset="0"/>
              <a:buNone/>
              <a:defRPr/>
            </a:pPr>
            <a:endParaRPr lang="fr-FR" altLang="fr-FR" sz="1400" dirty="0">
              <a:latin typeface="+mn-lt"/>
            </a:endParaRPr>
          </a:p>
          <a:p>
            <a:pPr algn="just" eaLnBrk="1" hangingPunct="1">
              <a:spcBef>
                <a:spcPct val="0"/>
              </a:spcBef>
              <a:buFont typeface="Arial" panose="020B0604020202020204" pitchFamily="34" charset="0"/>
              <a:buNone/>
              <a:defRPr/>
            </a:pPr>
            <a:r>
              <a:rPr lang="fr-FR" altLang="fr-FR" sz="1400" u="sng" dirty="0">
                <a:latin typeface="+mn-lt"/>
              </a:rPr>
              <a:t>En Angleterre </a:t>
            </a:r>
            <a:r>
              <a:rPr lang="fr-FR" altLang="fr-FR" sz="1400" dirty="0">
                <a:latin typeface="+mn-lt"/>
              </a:rPr>
              <a:t>:</a:t>
            </a:r>
          </a:p>
          <a:p>
            <a:pPr algn="just" eaLnBrk="1" hangingPunct="1">
              <a:spcBef>
                <a:spcPct val="0"/>
              </a:spcBef>
              <a:buFont typeface="Arial" panose="020B0604020202020204" pitchFamily="34" charset="0"/>
              <a:buNone/>
              <a:defRPr/>
            </a:pPr>
            <a:endParaRPr lang="fr-FR" altLang="fr-FR" sz="1400" dirty="0">
              <a:latin typeface="+mn-lt"/>
            </a:endParaRPr>
          </a:p>
          <a:p>
            <a:pPr marL="285750" indent="-285750" algn="just" eaLnBrk="1" hangingPunct="1">
              <a:spcBef>
                <a:spcPct val="0"/>
              </a:spcBef>
              <a:defRPr/>
            </a:pPr>
            <a:r>
              <a:rPr lang="fr-FR" sz="1400" dirty="0">
                <a:hlinkClick r:id="rId7"/>
              </a:rPr>
              <a:t>Enquêtes 2006 sur la corruption dans le football anglais</a:t>
            </a:r>
            <a:r>
              <a:rPr lang="fr-FR" sz="1400" b="1" dirty="0"/>
              <a:t>.</a:t>
            </a:r>
            <a:endParaRPr lang="fr-FR" altLang="fr-FR" sz="1400" dirty="0">
              <a:latin typeface="+mn-lt"/>
            </a:endParaRPr>
          </a:p>
          <a:p>
            <a:pPr algn="just" eaLnBrk="1" hangingPunct="1">
              <a:spcBef>
                <a:spcPct val="0"/>
              </a:spcBef>
              <a:buNone/>
              <a:defRPr/>
            </a:pPr>
            <a:endParaRPr lang="fr-FR" altLang="fr-FR" sz="1400" dirty="0"/>
          </a:p>
          <a:p>
            <a:pPr algn="just" eaLnBrk="1" hangingPunct="1">
              <a:spcBef>
                <a:spcPct val="0"/>
              </a:spcBef>
              <a:buNone/>
              <a:defRPr/>
            </a:pPr>
            <a:r>
              <a:rPr lang="fr-FR" altLang="fr-FR" sz="1400" u="sng" dirty="0"/>
              <a:t>En Allemagne </a:t>
            </a:r>
            <a:r>
              <a:rPr lang="fr-FR" altLang="fr-FR" sz="1400" dirty="0"/>
              <a:t>:</a:t>
            </a:r>
          </a:p>
          <a:p>
            <a:pPr algn="just" eaLnBrk="1" hangingPunct="1">
              <a:spcBef>
                <a:spcPct val="0"/>
              </a:spcBef>
              <a:buNone/>
              <a:defRPr/>
            </a:pPr>
            <a:endParaRPr lang="fr-FR" altLang="fr-FR" sz="1400" dirty="0"/>
          </a:p>
          <a:p>
            <a:pPr marL="285750" indent="-285750" algn="just" eaLnBrk="1" hangingPunct="1">
              <a:spcBef>
                <a:spcPct val="0"/>
              </a:spcBef>
              <a:defRPr/>
            </a:pPr>
            <a:r>
              <a:rPr lang="fr-FR" altLang="fr-FR" sz="1400" dirty="0">
                <a:latin typeface="+mn-lt"/>
              </a:rPr>
              <a:t>L'Arbitre allemand </a:t>
            </a:r>
            <a:r>
              <a:rPr lang="fr-FR" altLang="fr-FR" sz="1400" dirty="0">
                <a:latin typeface="+mn-lt"/>
                <a:hlinkClick r:id="rId8"/>
              </a:rPr>
              <a:t>Robert </a:t>
            </a:r>
            <a:r>
              <a:rPr lang="fr-FR" altLang="fr-FR" sz="1400" dirty="0" err="1">
                <a:latin typeface="+mn-lt"/>
                <a:hlinkClick r:id="rId8"/>
              </a:rPr>
              <a:t>Hoyzer</a:t>
            </a:r>
            <a:r>
              <a:rPr lang="fr-FR" altLang="fr-FR" sz="1400" dirty="0">
                <a:latin typeface="+mn-lt"/>
              </a:rPr>
              <a:t> est au centre d'un scandale de matches truqués, lors de la </a:t>
            </a:r>
            <a:r>
              <a:rPr lang="fr-FR" sz="1400" dirty="0"/>
              <a:t>rencontre </a:t>
            </a:r>
            <a:r>
              <a:rPr lang="fr-FR" sz="1400" dirty="0">
                <a:hlinkClick r:id="rId9" tooltip="SC Paderborn 07"/>
              </a:rPr>
              <a:t>SC Paderborn 07</a:t>
            </a:r>
            <a:r>
              <a:rPr lang="fr-FR" sz="1400" dirty="0"/>
              <a:t>-</a:t>
            </a:r>
            <a:r>
              <a:rPr lang="fr-FR" sz="1400" dirty="0">
                <a:hlinkClick r:id="rId10" tooltip="Hambourg SV"/>
              </a:rPr>
              <a:t>Hamburger SV</a:t>
            </a:r>
            <a:r>
              <a:rPr lang="fr-FR" sz="1400" dirty="0"/>
              <a:t>, du 21 août </a:t>
            </a:r>
            <a:r>
              <a:rPr lang="fr-FR" sz="1400" dirty="0">
                <a:hlinkClick r:id="rId11" tooltip="2004 en football"/>
              </a:rPr>
              <a:t>2004</a:t>
            </a:r>
            <a:r>
              <a:rPr lang="fr-FR" sz="1400" dirty="0"/>
              <a:t>. </a:t>
            </a:r>
          </a:p>
          <a:p>
            <a:pPr marL="285750" indent="-285750" algn="just" eaLnBrk="1" hangingPunct="1">
              <a:spcBef>
                <a:spcPct val="0"/>
              </a:spcBef>
              <a:defRPr/>
            </a:pPr>
            <a:r>
              <a:rPr lang="fr-FR" sz="1400" dirty="0"/>
              <a:t>Le 13 mars 2014, le parquet de Munich condamne le président du  </a:t>
            </a:r>
            <a:r>
              <a:rPr lang="fr-FR" sz="1400" dirty="0">
                <a:hlinkClick r:id="rId12" tooltip="Bayern Munich"/>
              </a:rPr>
              <a:t>Bayern Munich</a:t>
            </a:r>
            <a:r>
              <a:rPr lang="fr-FR" sz="1400" dirty="0"/>
              <a:t>, depuis 2009, </a:t>
            </a:r>
            <a:r>
              <a:rPr lang="nl-NL" sz="1400" b="1" dirty="0">
                <a:hlinkClick r:id="rId13"/>
              </a:rPr>
              <a:t>Ulrich </a:t>
            </a:r>
            <a:r>
              <a:rPr lang="nl-NL" sz="1400" b="1" dirty="0" err="1">
                <a:hlinkClick r:id="rId13"/>
              </a:rPr>
              <a:t>Hoeneß</a:t>
            </a:r>
            <a:r>
              <a:rPr lang="nl-NL" sz="1400" dirty="0"/>
              <a:t> dit </a:t>
            </a:r>
            <a:r>
              <a:rPr lang="nl-NL" sz="1400" b="1" dirty="0" err="1"/>
              <a:t>Uli</a:t>
            </a:r>
            <a:r>
              <a:rPr lang="nl-NL" sz="1400" b="1" dirty="0"/>
              <a:t> </a:t>
            </a:r>
            <a:r>
              <a:rPr lang="nl-NL" sz="1400" b="1" dirty="0" err="1"/>
              <a:t>Hoeneß</a:t>
            </a:r>
            <a:r>
              <a:rPr lang="fr-FR" sz="1400" dirty="0"/>
              <a:t>, à 3 ans et demi de prison pour avoir fraudé le fisc de plus de 28 millions d'euros. Il ne fera par la suite pas appel de la décision</a:t>
            </a:r>
            <a:r>
              <a:rPr lang="fr-FR" sz="1400" baseline="30000" dirty="0">
                <a:hlinkClick r:id="rId13"/>
              </a:rPr>
              <a:t>3</a:t>
            </a:r>
            <a:r>
              <a:rPr lang="fr-FR" sz="1400" dirty="0"/>
              <a:t> Il a été incarcéré le 2 juin 2014.</a:t>
            </a:r>
            <a:endParaRPr lang="fr-FR" altLang="fr-FR" sz="1400" dirty="0">
              <a:latin typeface="+mn-lt"/>
            </a:endParaRPr>
          </a:p>
        </p:txBody>
      </p:sp>
      <p:sp>
        <p:nvSpPr>
          <p:cNvPr id="317443"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744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71F958D-1000-4DB4-B5E7-9686711B5E16}" type="slidenum">
              <a:rPr lang="fr-FR" altLang="fr-FR" sz="1200">
                <a:solidFill>
                  <a:srgbClr val="898989"/>
                </a:solidFill>
              </a:rPr>
              <a:pPr algn="r" eaLnBrk="1" hangingPunct="1">
                <a:spcBef>
                  <a:spcPct val="0"/>
                </a:spcBef>
                <a:buFontTx/>
                <a:buNone/>
              </a:pPr>
              <a:t>371</a:t>
            </a:fld>
            <a:endParaRPr lang="fr-FR" altLang="fr-FR" sz="1200">
              <a:solidFill>
                <a:srgbClr val="898989"/>
              </a:solidFill>
            </a:endParaRPr>
          </a:p>
        </p:txBody>
      </p:sp>
      <p:sp>
        <p:nvSpPr>
          <p:cNvPr id="317445" name="ZoneTexte 3"/>
          <p:cNvSpPr txBox="1">
            <a:spLocks noChangeArrowheads="1"/>
          </p:cNvSpPr>
          <p:nvPr/>
        </p:nvSpPr>
        <p:spPr bwMode="auto">
          <a:xfrm>
            <a:off x="98427" y="642669"/>
            <a:ext cx="498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A22. Annexe : </a:t>
            </a:r>
            <a:r>
              <a:rPr lang="fr-FR" altLang="fr-FR" sz="1800" b="1" dirty="0"/>
              <a:t>La corruption dans le football </a:t>
            </a:r>
            <a:r>
              <a:rPr lang="fr-FR" altLang="fr-FR" sz="1800" dirty="0"/>
              <a:t>(suite)</a:t>
            </a:r>
          </a:p>
        </p:txBody>
      </p:sp>
      <p:pic>
        <p:nvPicPr>
          <p:cNvPr id="2050" name="Picture 2" descr="D:\Users\blisan\Pictures\corruption\corruption foot.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4128" y="3501009"/>
            <a:ext cx="3028950" cy="15049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Users\blisan\Pictures\corruption\fair pla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32240" y="350923"/>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39" y="1052514"/>
            <a:ext cx="628387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400" dirty="0">
                <a:latin typeface="+mn-lt"/>
              </a:rPr>
              <a:t>Dans le monde :</a:t>
            </a:r>
          </a:p>
          <a:p>
            <a:pPr algn="just" eaLnBrk="1" hangingPunct="1">
              <a:spcBef>
                <a:spcPct val="0"/>
              </a:spcBef>
              <a:buFont typeface="Arial" panose="020B0604020202020204" pitchFamily="34" charset="0"/>
              <a:buNone/>
              <a:defRPr/>
            </a:pPr>
            <a:endParaRPr lang="fr-FR" altLang="fr-FR" sz="1400" dirty="0">
              <a:latin typeface="+mn-lt"/>
            </a:endParaRPr>
          </a:p>
          <a:p>
            <a:pPr marL="285750" indent="-285750" algn="just" eaLnBrk="1" hangingPunct="1">
              <a:spcBef>
                <a:spcPct val="0"/>
              </a:spcBef>
              <a:defRPr/>
            </a:pPr>
            <a:r>
              <a:rPr lang="fr-FR" sz="1400" dirty="0"/>
              <a:t> Le </a:t>
            </a:r>
            <a:r>
              <a:rPr lang="fr-FR" sz="1400" dirty="0">
                <a:hlinkClick r:id="rId2"/>
              </a:rPr>
              <a:t>scandale de corruption de « l’Union Caribéenne de Football »</a:t>
            </a:r>
            <a:r>
              <a:rPr lang="fr-FR" sz="1400" dirty="0"/>
              <a:t> 2011.</a:t>
            </a:r>
          </a:p>
          <a:p>
            <a:pPr marL="285750" indent="-285750" algn="just" eaLnBrk="1" hangingPunct="1">
              <a:spcBef>
                <a:spcPct val="0"/>
              </a:spcBef>
              <a:defRPr/>
            </a:pPr>
            <a:r>
              <a:rPr lang="fr-FR" sz="1400" dirty="0"/>
              <a:t>Le </a:t>
            </a:r>
            <a:r>
              <a:rPr lang="fr-FR" sz="1400" dirty="0">
                <a:hlinkClick r:id="rId3"/>
              </a:rPr>
              <a:t>scandale de corruption du sport turc </a:t>
            </a:r>
            <a:r>
              <a:rPr lang="fr-FR" sz="1400" dirty="0"/>
              <a:t>en 2011 est une enquête sur les </a:t>
            </a:r>
            <a:r>
              <a:rPr lang="fr-FR" sz="1400" dirty="0">
                <a:hlinkClick r:id="rId4" tooltip="fixation de match"/>
              </a:rPr>
              <a:t>matchs truqués</a:t>
            </a:r>
            <a:r>
              <a:rPr lang="fr-FR" sz="1400" dirty="0"/>
              <a:t>, prime d'encouragement, </a:t>
            </a:r>
            <a:r>
              <a:rPr lang="fr-FR" sz="1400" dirty="0">
                <a:hlinkClick r:id="rId5" tooltip="Corruption"/>
              </a:rPr>
              <a:t>corruption</a:t>
            </a:r>
            <a:r>
              <a:rPr lang="fr-FR" sz="1400" dirty="0"/>
              <a:t>, l'établissement d'une organisation criminelle, </a:t>
            </a:r>
            <a:r>
              <a:rPr lang="fr-FR" sz="1400" dirty="0">
                <a:hlinkClick r:id="rId6" tooltip="Le crime organisé"/>
              </a:rPr>
              <a:t>crime organisé</a:t>
            </a:r>
            <a:r>
              <a:rPr lang="fr-FR" sz="1400" dirty="0"/>
              <a:t> et </a:t>
            </a:r>
            <a:r>
              <a:rPr lang="fr-FR" sz="1400" dirty="0">
                <a:hlinkClick r:id="rId7" tooltip="Intimidation"/>
              </a:rPr>
              <a:t>intimidation</a:t>
            </a:r>
            <a:r>
              <a:rPr lang="fr-FR" sz="1400" dirty="0"/>
              <a:t> en </a:t>
            </a:r>
            <a:r>
              <a:rPr lang="fr-FR" sz="1400" dirty="0">
                <a:hlinkClick r:id="rId8" tooltip="Dinde"/>
              </a:rPr>
              <a:t>Turquie</a:t>
            </a:r>
            <a:r>
              <a:rPr lang="fr-FR" sz="1400" dirty="0"/>
              <a:t>, dans deux associations de football de la </a:t>
            </a:r>
            <a:r>
              <a:rPr lang="fr-FR" sz="1400" dirty="0" err="1">
                <a:hlinkClick r:id="rId9" tooltip="Süper Lig"/>
              </a:rPr>
              <a:t>Süper</a:t>
            </a:r>
            <a:r>
              <a:rPr lang="fr-FR" sz="1400" dirty="0">
                <a:hlinkClick r:id="rId9" tooltip="Süper Lig"/>
              </a:rPr>
              <a:t> </a:t>
            </a:r>
            <a:r>
              <a:rPr lang="fr-FR" sz="1400" dirty="0" err="1">
                <a:hlinkClick r:id="rId9" tooltip="Süper Lig"/>
              </a:rPr>
              <a:t>Lig</a:t>
            </a:r>
            <a:r>
              <a:rPr lang="fr-FR" sz="1400" dirty="0"/>
              <a:t> et de la </a:t>
            </a:r>
            <a:r>
              <a:rPr lang="fr-FR" sz="1400" dirty="0">
                <a:hlinkClick r:id="rId10" tooltip="TFF First League"/>
              </a:rPr>
              <a:t>Premier League</a:t>
            </a:r>
            <a:r>
              <a:rPr lang="fr-FR" sz="1400" dirty="0"/>
              <a:t>.</a:t>
            </a:r>
          </a:p>
          <a:p>
            <a:pPr marL="285750" indent="-285750" algn="just" eaLnBrk="1" hangingPunct="1">
              <a:spcBef>
                <a:spcPct val="0"/>
              </a:spcBef>
              <a:defRPr/>
            </a:pPr>
            <a:r>
              <a:rPr lang="fr-FR" altLang="fr-FR" sz="1400" dirty="0">
                <a:latin typeface="+mn-lt"/>
              </a:rPr>
              <a:t>L’</a:t>
            </a:r>
            <a:r>
              <a:rPr lang="fr-FR" sz="1400" dirty="0">
                <a:hlinkClick r:id="rId11"/>
              </a:rPr>
              <a:t>affaire </a:t>
            </a:r>
            <a:r>
              <a:rPr lang="fr-FR" sz="1400" i="1" dirty="0" err="1">
                <a:hlinkClick r:id="rId11"/>
              </a:rPr>
              <a:t>Apito</a:t>
            </a:r>
            <a:r>
              <a:rPr lang="fr-FR" sz="1400" i="1" dirty="0">
                <a:hlinkClick r:id="rId11"/>
              </a:rPr>
              <a:t> </a:t>
            </a:r>
            <a:r>
              <a:rPr lang="fr-FR" sz="1400" i="1" dirty="0" err="1">
                <a:hlinkClick r:id="rId11"/>
              </a:rPr>
              <a:t>Dourado</a:t>
            </a:r>
            <a:r>
              <a:rPr lang="fr-FR" sz="1400" dirty="0"/>
              <a:t> (du Sifflet doré) est un scandale </a:t>
            </a:r>
            <a:r>
              <a:rPr lang="fr-FR" sz="1400" dirty="0">
                <a:hlinkClick r:id="rId12" tooltip="La corruption politique"/>
              </a:rPr>
              <a:t>corruption</a:t>
            </a:r>
            <a:r>
              <a:rPr lang="fr-FR" sz="1400" dirty="0"/>
              <a:t> dans le </a:t>
            </a:r>
            <a:r>
              <a:rPr lang="fr-FR" sz="1400" dirty="0">
                <a:hlinkClick r:id="rId13" tooltip="Association de football"/>
              </a:rPr>
              <a:t>football</a:t>
            </a:r>
            <a:r>
              <a:rPr lang="fr-FR" sz="1400" dirty="0"/>
              <a:t> </a:t>
            </a:r>
            <a:r>
              <a:rPr lang="fr-FR" sz="1400" dirty="0">
                <a:hlinkClick r:id="rId14" tooltip="Portugal"/>
              </a:rPr>
              <a:t>portugais</a:t>
            </a:r>
            <a:r>
              <a:rPr lang="fr-FR" sz="1400" dirty="0"/>
              <a:t>, révélé en 2004.</a:t>
            </a:r>
          </a:p>
          <a:p>
            <a:pPr marL="285750" indent="-285750" algn="just" eaLnBrk="1" hangingPunct="1">
              <a:spcBef>
                <a:spcPct val="0"/>
              </a:spcBef>
              <a:defRPr/>
            </a:pPr>
            <a:r>
              <a:rPr lang="fr-FR" sz="1400" dirty="0"/>
              <a:t>L’</a:t>
            </a:r>
            <a:r>
              <a:rPr lang="fr-FR" sz="1400" dirty="0">
                <a:hlinkClick r:id="rId15"/>
              </a:rPr>
              <a:t>affaire des 380 matches truqués</a:t>
            </a:r>
            <a:r>
              <a:rPr lang="fr-FR" sz="1400" dirty="0"/>
              <a:t> de </a:t>
            </a:r>
            <a:r>
              <a:rPr lang="fr-FR" sz="1400" dirty="0">
                <a:hlinkClick r:id="rId15"/>
              </a:rPr>
              <a:t>Football</a:t>
            </a:r>
            <a:r>
              <a:rPr lang="fr-FR" sz="1400" dirty="0"/>
              <a:t>, impliquant 425 arbitres, dirigeants de clubs et joueurs, notamment, 15 pays dans le monde (2013).</a:t>
            </a:r>
          </a:p>
          <a:p>
            <a:pPr marL="285750" indent="-285750" algn="just" eaLnBrk="1" hangingPunct="1">
              <a:spcBef>
                <a:spcPct val="0"/>
              </a:spcBef>
              <a:defRPr/>
            </a:pPr>
            <a:r>
              <a:rPr lang="fr-FR" altLang="fr-FR" sz="1400" dirty="0">
                <a:latin typeface="+mn-lt"/>
              </a:rPr>
              <a:t>Le 13 novembre 2014, </a:t>
            </a:r>
            <a:r>
              <a:rPr lang="fr-FR" sz="1400" dirty="0">
                <a:hlinkClick r:id="rId16"/>
              </a:rPr>
              <a:t>La FIFA blanchit le Qatar des accusations de corruption</a:t>
            </a:r>
            <a:r>
              <a:rPr lang="fr-FR" sz="1400" dirty="0"/>
              <a:t>, mais laisse entrevoir une part obscure dans les négociations (Source : </a:t>
            </a:r>
            <a:r>
              <a:rPr lang="fr-FR" sz="1400" dirty="0">
                <a:hlinkClick r:id="rId17"/>
              </a:rPr>
              <a:t>https://www.facebook.com/lemonde.fr/posts/10152874262177590</a:t>
            </a:r>
            <a:r>
              <a:rPr lang="fr-FR" sz="1400" dirty="0"/>
              <a:t>).</a:t>
            </a:r>
          </a:p>
          <a:p>
            <a:pPr algn="just" eaLnBrk="1" hangingPunct="1">
              <a:spcBef>
                <a:spcPct val="0"/>
              </a:spcBef>
              <a:buFont typeface="Arial" panose="020B0604020202020204" pitchFamily="34" charset="0"/>
              <a:buNone/>
              <a:defRPr/>
            </a:pPr>
            <a:r>
              <a:rPr lang="fr-FR" altLang="fr-FR" sz="1400" dirty="0">
                <a:latin typeface="+mn-lt"/>
              </a:rPr>
              <a:t>…</a:t>
            </a:r>
          </a:p>
          <a:p>
            <a:pPr algn="just" eaLnBrk="1" hangingPunct="1">
              <a:spcBef>
                <a:spcPct val="0"/>
              </a:spcBef>
              <a:buFont typeface="Arial" panose="020B0604020202020204" pitchFamily="34" charset="0"/>
              <a:buNone/>
              <a:defRPr/>
            </a:pPr>
            <a:r>
              <a:rPr lang="fr-FR" altLang="fr-FR" sz="1400" dirty="0">
                <a:latin typeface="+mn-lt"/>
              </a:rPr>
              <a:t>Régulièrement, la FIFA (la Fédération Internationale du Football) affirme vouloir faire le ménage, comme déjà en 2006.</a:t>
            </a:r>
          </a:p>
          <a:p>
            <a:pPr algn="just" eaLnBrk="1" hangingPunct="1">
              <a:spcBef>
                <a:spcPct val="0"/>
              </a:spcBef>
              <a:buFont typeface="Arial" panose="020B0604020202020204" pitchFamily="34" charset="0"/>
              <a:buNone/>
              <a:defRPr/>
            </a:pPr>
            <a:endParaRPr lang="fr-FR" altLang="fr-FR" sz="1400" dirty="0">
              <a:latin typeface="+mn-lt"/>
            </a:endParaRPr>
          </a:p>
          <a:p>
            <a:pPr algn="just" eaLnBrk="1" hangingPunct="1">
              <a:spcBef>
                <a:spcPct val="0"/>
              </a:spcBef>
              <a:buFont typeface="Arial" panose="020B0604020202020204" pitchFamily="34" charset="0"/>
              <a:buNone/>
              <a:defRPr/>
            </a:pPr>
            <a:r>
              <a:rPr lang="fr-FR" altLang="fr-FR" sz="1400" dirty="0">
                <a:latin typeface="+mn-lt"/>
              </a:rPr>
              <a:t>Quand il y a de grosses sommes d’argent en jeu, la tentation de corruption est grande. Or le monde du football brasse souvent des sommes énormes.</a:t>
            </a:r>
          </a:p>
          <a:p>
            <a:pPr algn="just" eaLnBrk="1" hangingPunct="1">
              <a:spcBef>
                <a:spcPct val="0"/>
              </a:spcBef>
              <a:buFont typeface="Arial" panose="020B0604020202020204" pitchFamily="34" charset="0"/>
              <a:buNone/>
              <a:defRPr/>
            </a:pPr>
            <a:endParaRPr lang="fr-FR" altLang="fr-FR" sz="1400" dirty="0">
              <a:latin typeface="+mn-lt"/>
            </a:endParaRPr>
          </a:p>
          <a:p>
            <a:pPr algn="just" eaLnBrk="1" hangingPunct="1">
              <a:spcBef>
                <a:spcPct val="0"/>
              </a:spcBef>
              <a:buFont typeface="Arial" panose="020B0604020202020204" pitchFamily="34" charset="0"/>
              <a:buNone/>
              <a:defRPr/>
            </a:pPr>
            <a:r>
              <a:rPr lang="fr-FR" altLang="fr-FR" sz="1400" dirty="0">
                <a:latin typeface="+mn-lt"/>
              </a:rPr>
              <a:t>Citations : « </a:t>
            </a:r>
            <a:r>
              <a:rPr lang="fr-FR" altLang="fr-FR" sz="1400" i="1" dirty="0">
                <a:latin typeface="+mn-lt"/>
              </a:rPr>
              <a:t>Je savais que le foot rendait con, mais en plus, il rend malhonnête</a:t>
            </a:r>
            <a:r>
              <a:rPr lang="fr-FR" altLang="fr-FR" sz="1400" dirty="0">
                <a:latin typeface="+mn-lt"/>
              </a:rPr>
              <a:t> » (</a:t>
            </a:r>
            <a:r>
              <a:rPr lang="fr-FR" altLang="fr-FR" sz="1400" dirty="0" err="1">
                <a:latin typeface="+mn-lt"/>
              </a:rPr>
              <a:t>Charb</a:t>
            </a:r>
            <a:r>
              <a:rPr lang="fr-FR" altLang="fr-FR" sz="1400" dirty="0">
                <a:latin typeface="+mn-lt"/>
              </a:rPr>
              <a:t>, dessinateur à Libération).</a:t>
            </a:r>
          </a:p>
          <a:p>
            <a:pPr algn="just" eaLnBrk="1" hangingPunct="1">
              <a:spcBef>
                <a:spcPct val="0"/>
              </a:spcBef>
              <a:buFont typeface="Arial" panose="020B0604020202020204" pitchFamily="34" charset="0"/>
              <a:buNone/>
              <a:defRPr/>
            </a:pPr>
            <a:r>
              <a:rPr lang="fr-FR" altLang="fr-FR" sz="1400" i="1" dirty="0">
                <a:latin typeface="+mn-lt"/>
              </a:rPr>
              <a:t>« Le foot, c’est deux équipes de onze joueurs, qui jouent pendant 90 mn et à la fin c’est l’argent qui gagne ».</a:t>
            </a:r>
          </a:p>
        </p:txBody>
      </p:sp>
      <p:sp>
        <p:nvSpPr>
          <p:cNvPr id="318467"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846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62BF630-1626-47B7-A997-3E7046C88BD2}" type="slidenum">
              <a:rPr lang="fr-FR" altLang="fr-FR" sz="1200">
                <a:solidFill>
                  <a:srgbClr val="898989"/>
                </a:solidFill>
              </a:rPr>
              <a:pPr algn="r" eaLnBrk="1" hangingPunct="1">
                <a:spcBef>
                  <a:spcPct val="0"/>
                </a:spcBef>
                <a:buFontTx/>
                <a:buNone/>
              </a:pPr>
              <a:t>372</a:t>
            </a:fld>
            <a:endParaRPr lang="fr-FR" altLang="fr-FR" sz="1200">
              <a:solidFill>
                <a:srgbClr val="898989"/>
              </a:solidFill>
            </a:endParaRPr>
          </a:p>
        </p:txBody>
      </p:sp>
      <p:sp>
        <p:nvSpPr>
          <p:cNvPr id="318469" name="ZoneTexte 3"/>
          <p:cNvSpPr txBox="1">
            <a:spLocks noChangeArrowheads="1"/>
          </p:cNvSpPr>
          <p:nvPr/>
        </p:nvSpPr>
        <p:spPr bwMode="auto">
          <a:xfrm>
            <a:off x="160339" y="676274"/>
            <a:ext cx="5523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A22. Annexe : </a:t>
            </a:r>
            <a:r>
              <a:rPr lang="fr-FR" altLang="fr-FR" sz="1800" b="1"/>
              <a:t>La corruption dans le football </a:t>
            </a:r>
            <a:r>
              <a:rPr lang="fr-FR" altLang="fr-FR" sz="1800"/>
              <a:t>(suite et fin)</a:t>
            </a:r>
          </a:p>
        </p:txBody>
      </p:sp>
      <p:pic>
        <p:nvPicPr>
          <p:cNvPr id="8" name="Imag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07620" y="908720"/>
            <a:ext cx="2448322" cy="3181576"/>
          </a:xfrm>
          <a:prstGeom prst="rect">
            <a:avLst/>
          </a:prstGeom>
        </p:spPr>
      </p:pic>
      <p:pic>
        <p:nvPicPr>
          <p:cNvPr id="2050" name="Picture 2" descr="D:\Users\blisan\Pictures\corruption\corruption sport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76256" y="4221090"/>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020182" y="1266826"/>
            <a:ext cx="62838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400" dirty="0">
                <a:latin typeface="+mn-lt"/>
              </a:rPr>
              <a:t>.</a:t>
            </a:r>
            <a:endParaRPr lang="fr-FR" altLang="fr-FR" sz="1400" i="1" dirty="0">
              <a:latin typeface="+mn-lt"/>
            </a:endParaRPr>
          </a:p>
        </p:txBody>
      </p:sp>
      <p:sp>
        <p:nvSpPr>
          <p:cNvPr id="318467"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846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62BF630-1626-47B7-A997-3E7046C88BD2}" type="slidenum">
              <a:rPr lang="fr-FR" altLang="fr-FR" sz="1200">
                <a:solidFill>
                  <a:srgbClr val="898989"/>
                </a:solidFill>
              </a:rPr>
              <a:pPr algn="r" eaLnBrk="1" hangingPunct="1">
                <a:spcBef>
                  <a:spcPct val="0"/>
                </a:spcBef>
                <a:buFontTx/>
                <a:buNone/>
              </a:pPr>
              <a:t>373</a:t>
            </a:fld>
            <a:endParaRPr lang="fr-FR" altLang="fr-FR" sz="1200">
              <a:solidFill>
                <a:srgbClr val="898989"/>
              </a:solidFill>
            </a:endParaRPr>
          </a:p>
        </p:txBody>
      </p:sp>
      <p:sp>
        <p:nvSpPr>
          <p:cNvPr id="318469" name="ZoneTexte 3"/>
          <p:cNvSpPr txBox="1">
            <a:spLocks noChangeArrowheads="1"/>
          </p:cNvSpPr>
          <p:nvPr/>
        </p:nvSpPr>
        <p:spPr bwMode="auto">
          <a:xfrm>
            <a:off x="154681" y="624332"/>
            <a:ext cx="5523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A22. Annexe : </a:t>
            </a:r>
            <a:r>
              <a:rPr lang="fr-FR" altLang="fr-FR" sz="1800" b="1" dirty="0"/>
              <a:t>La corruption dans le football </a:t>
            </a:r>
            <a:r>
              <a:rPr lang="fr-FR" altLang="fr-FR" sz="1800" dirty="0"/>
              <a:t>(suite et fin)</a:t>
            </a:r>
          </a:p>
        </p:txBody>
      </p:sp>
      <p:pic>
        <p:nvPicPr>
          <p:cNvPr id="3074" name="Picture 2" descr="D:\Users\blisan\Pictures\corruption\corruption spo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698" y="1772816"/>
            <a:ext cx="3465735" cy="25959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758480" y="4370429"/>
            <a:ext cx="3073983" cy="461665"/>
          </a:xfrm>
          <a:prstGeom prst="rect">
            <a:avLst/>
          </a:prstGeom>
          <a:noFill/>
        </p:spPr>
        <p:txBody>
          <a:bodyPr wrap="none" rtlCol="0">
            <a:spAutoFit/>
          </a:bodyPr>
          <a:lstStyle/>
          <a:p>
            <a:pPr algn="ctr"/>
            <a:r>
              <a:rPr lang="fr-FR" sz="1200" dirty="0"/>
              <a:t>FIFA : « </a:t>
            </a:r>
            <a:r>
              <a:rPr lang="fr-FR" sz="1200" i="1" dirty="0"/>
              <a:t>Nous allons nettoyer nos actes ». </a:t>
            </a:r>
          </a:p>
          <a:p>
            <a:pPr algn="ctr"/>
            <a:r>
              <a:rPr lang="en-US" sz="1200" i="1" dirty="0"/>
              <a:t>“We are going to clean up our acts</a:t>
            </a:r>
            <a:r>
              <a:rPr lang="en-US" sz="1200" dirty="0"/>
              <a:t>”.</a:t>
            </a:r>
          </a:p>
        </p:txBody>
      </p:sp>
      <p:pic>
        <p:nvPicPr>
          <p:cNvPr id="3075" name="Picture 3" descr="D:\Users\blisan\Pictures\corruption\corruption sport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099" y="2060848"/>
            <a:ext cx="2808312" cy="2674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corruption\corruption sport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065" y="4920514"/>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corruption\corruption spo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977664"/>
            <a:ext cx="2133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corruption\qat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586" y="4815739"/>
            <a:ext cx="24098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Users\blisan\Pictures\perso\corruption-images\fifa corrup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3238391"/>
            <a:ext cx="2251421" cy="1593703"/>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D:\Users\blisan\Pictures\perso\corruption-images\FIF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62" y="1020123"/>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021612"/>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52514"/>
            <a:ext cx="88042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altLang="fr-FR" sz="1400" dirty="0">
                <a:latin typeface="+mn-lt"/>
              </a:rPr>
              <a:t>Durant des années, elle a préféré cacher la vérité, éviter le scandale (par orgueil), étouffer l’affaire des prêtres pédophiles, protéger les prêtres fautifs et les soustraire à la punition et à la justice, que de les livrer à la justice.</a:t>
            </a:r>
          </a:p>
          <a:p>
            <a:pPr algn="just" eaLnBrk="1" hangingPunct="1">
              <a:spcBef>
                <a:spcPct val="0"/>
              </a:spcBef>
              <a:buFont typeface="Arial" panose="020B0604020202020204" pitchFamily="34" charset="0"/>
              <a:buNone/>
              <a:defRPr/>
            </a:pPr>
            <a:r>
              <a:rPr lang="fr-FR" altLang="fr-FR" sz="1400" dirty="0">
                <a:latin typeface="+mn-lt"/>
              </a:rPr>
              <a:t>Mgr </a:t>
            </a:r>
            <a:r>
              <a:rPr lang="fr-FR" altLang="fr-FR" sz="1400" i="1" dirty="0">
                <a:latin typeface="+mn-lt"/>
              </a:rPr>
              <a:t>Paul </a:t>
            </a:r>
            <a:r>
              <a:rPr lang="fr-FR" altLang="fr-FR" sz="1400" i="1" dirty="0" err="1">
                <a:latin typeface="+mn-lt"/>
              </a:rPr>
              <a:t>Marcinkus</a:t>
            </a:r>
            <a:r>
              <a:rPr lang="fr-FR" altLang="fr-FR" sz="1400" i="1" dirty="0">
                <a:latin typeface="+mn-lt"/>
              </a:rPr>
              <a:t> </a:t>
            </a:r>
            <a:r>
              <a:rPr lang="fr-FR" sz="1400" dirty="0"/>
              <a:t>était un </a:t>
            </a:r>
            <a:r>
              <a:rPr lang="fr-FR" sz="1400" dirty="0">
                <a:hlinkClick r:id="rId2" tooltip="Archevêque"/>
              </a:rPr>
              <a:t>archevêque</a:t>
            </a:r>
            <a:r>
              <a:rPr lang="fr-FR" sz="1400" dirty="0"/>
              <a:t> </a:t>
            </a:r>
            <a:r>
              <a:rPr lang="fr-FR" sz="1400" dirty="0">
                <a:hlinkClick r:id="rId3" tooltip="Catholicisme"/>
              </a:rPr>
              <a:t>catholique</a:t>
            </a:r>
            <a:r>
              <a:rPr lang="fr-FR" sz="1400" dirty="0"/>
              <a:t> </a:t>
            </a:r>
            <a:r>
              <a:rPr lang="fr-FR" sz="1400" dirty="0">
                <a:hlinkClick r:id="rId4" tooltip="États-Unis"/>
              </a:rPr>
              <a:t>américain</a:t>
            </a:r>
            <a:r>
              <a:rPr lang="fr-FR" sz="1400" dirty="0"/>
              <a:t> et président de la </a:t>
            </a:r>
            <a:r>
              <a:rPr lang="fr-FR" sz="1400" dirty="0">
                <a:hlinkClick r:id="rId5" tooltip="Banque du Vatican"/>
              </a:rPr>
              <a:t>banque du Vatican</a:t>
            </a:r>
            <a:r>
              <a:rPr lang="fr-FR" sz="1400" dirty="0"/>
              <a:t>, l'IOR et accessoirement Interprète de </a:t>
            </a:r>
            <a:r>
              <a:rPr lang="fr-FR" sz="1400" dirty="0">
                <a:hlinkClick r:id="rId6" tooltip="Jean XXIII"/>
              </a:rPr>
              <a:t>Jean XXIII</a:t>
            </a:r>
            <a:r>
              <a:rPr lang="fr-FR" sz="1400" dirty="0"/>
              <a:t> et </a:t>
            </a:r>
            <a:r>
              <a:rPr lang="fr-FR" sz="1400" dirty="0">
                <a:hlinkClick r:id="rId7" tooltip="Garde du corps"/>
              </a:rPr>
              <a:t>garde du corps</a:t>
            </a:r>
            <a:r>
              <a:rPr lang="fr-FR" sz="1400" dirty="0"/>
              <a:t> de </a:t>
            </a:r>
            <a:r>
              <a:rPr lang="fr-FR" sz="1400" u="sng" dirty="0">
                <a:hlinkClick r:id="rId8" tooltip="Paul VI"/>
              </a:rPr>
              <a:t>Paul VI</a:t>
            </a:r>
            <a:r>
              <a:rPr lang="fr-FR" sz="1400" baseline="30000" dirty="0">
                <a:hlinkClick r:id="rId9"/>
              </a:rPr>
              <a:t>1</a:t>
            </a:r>
            <a:r>
              <a:rPr lang="fr-FR" sz="1400" dirty="0"/>
              <a:t>. Il a été établi que l'IOR, à l'époque dirigé par </a:t>
            </a:r>
            <a:r>
              <a:rPr lang="fr-FR" sz="1400" dirty="0" err="1"/>
              <a:t>Marcinkus</a:t>
            </a:r>
            <a:r>
              <a:rPr lang="fr-FR" sz="1400" dirty="0"/>
              <a:t>, avait eu un rôle déterminant dans le krach du Banco </a:t>
            </a:r>
            <a:r>
              <a:rPr lang="fr-FR" sz="1400" dirty="0" err="1"/>
              <a:t>Ambrosiano</a:t>
            </a:r>
            <a:r>
              <a:rPr lang="fr-FR" sz="1400" dirty="0"/>
              <a:t> de Roberto Calvi, dans une intrigue bancaire compliquée concernant entre autres </a:t>
            </a:r>
            <a:r>
              <a:rPr lang="fr-FR" sz="1400" dirty="0" err="1">
                <a:hlinkClick r:id="rId10" tooltip="Michele Sindona"/>
              </a:rPr>
              <a:t>Michele</a:t>
            </a:r>
            <a:r>
              <a:rPr lang="fr-FR" sz="1400" dirty="0">
                <a:hlinkClick r:id="rId10" tooltip="Michele Sindona"/>
              </a:rPr>
              <a:t> </a:t>
            </a:r>
            <a:r>
              <a:rPr lang="fr-FR" sz="1400" dirty="0" err="1">
                <a:hlinkClick r:id="rId10" tooltip="Michele Sindona"/>
              </a:rPr>
              <a:t>Sindona</a:t>
            </a:r>
            <a:r>
              <a:rPr lang="fr-FR" sz="1400" dirty="0"/>
              <a:t> et le "Maître Vénérable" de la </a:t>
            </a:r>
            <a:r>
              <a:rPr lang="fr-FR" sz="1400" dirty="0">
                <a:hlinkClick r:id="rId11" tooltip="Propaganda Due"/>
              </a:rPr>
              <a:t>loge P2</a:t>
            </a:r>
            <a:r>
              <a:rPr lang="fr-FR" sz="1400" dirty="0"/>
              <a:t> </a:t>
            </a:r>
            <a:r>
              <a:rPr lang="fr-FR" sz="1400" dirty="0" err="1">
                <a:hlinkClick r:id="rId12" tooltip="Licio Gelli"/>
              </a:rPr>
              <a:t>Licio</a:t>
            </a:r>
            <a:r>
              <a:rPr lang="fr-FR" sz="1400" dirty="0">
                <a:hlinkClick r:id="rId12" tooltip="Licio Gelli"/>
              </a:rPr>
              <a:t> </a:t>
            </a:r>
            <a:r>
              <a:rPr lang="fr-FR" sz="1400" dirty="0" err="1">
                <a:hlinkClick r:id="rId12" tooltip="Licio Gelli"/>
              </a:rPr>
              <a:t>Gelli</a:t>
            </a:r>
            <a:r>
              <a:rPr lang="fr-FR" sz="1400" dirty="0"/>
              <a:t>. Roberto Calvi (pendu sous un pont à Londres) et </a:t>
            </a:r>
            <a:r>
              <a:rPr lang="fr-FR" sz="1400" dirty="0" err="1"/>
              <a:t>Michele</a:t>
            </a:r>
            <a:r>
              <a:rPr lang="fr-FR" sz="1400" dirty="0"/>
              <a:t> </a:t>
            </a:r>
            <a:r>
              <a:rPr lang="fr-FR" sz="1400" dirty="0" err="1"/>
              <a:t>Sindona</a:t>
            </a:r>
            <a:r>
              <a:rPr lang="fr-FR" sz="1400" dirty="0"/>
              <a:t> (empoisonné au cyanure) furent retrouvés morts. </a:t>
            </a:r>
          </a:p>
          <a:p>
            <a:pPr algn="just" eaLnBrk="1" hangingPunct="1">
              <a:spcBef>
                <a:spcPct val="0"/>
              </a:spcBef>
              <a:buFont typeface="Arial" panose="020B0604020202020204" pitchFamily="34" charset="0"/>
              <a:buNone/>
              <a:defRPr/>
            </a:pPr>
            <a:r>
              <a:rPr lang="fr-FR" altLang="fr-FR" sz="1400" dirty="0">
                <a:latin typeface="+mn-lt"/>
              </a:rPr>
              <a:t>Le</a:t>
            </a:r>
            <a:r>
              <a:rPr lang="fr-FR" sz="1400" dirty="0"/>
              <a:t> </a:t>
            </a:r>
            <a:r>
              <a:rPr lang="fr-FR" sz="1400" i="1" dirty="0">
                <a:hlinkClick r:id="rId13" tooltip="The New York Times"/>
              </a:rPr>
              <a:t>New York Times</a:t>
            </a:r>
            <a:r>
              <a:rPr lang="fr-FR" sz="1400" dirty="0"/>
              <a:t> l’avait décrit comme un « </a:t>
            </a:r>
            <a:r>
              <a:rPr lang="fr-FR" sz="1400" i="1" dirty="0"/>
              <a:t>ecclésiastique franc-tireur, sans-gêne et brusque</a:t>
            </a:r>
            <a:r>
              <a:rPr lang="fr-FR" sz="1400" dirty="0"/>
              <a:t> »</a:t>
            </a:r>
            <a:r>
              <a:rPr lang="fr-FR" sz="1400" baseline="30000" dirty="0">
                <a:hlinkClick r:id="rId9"/>
              </a:rPr>
              <a:t>2</a:t>
            </a:r>
            <a:r>
              <a:rPr lang="fr-FR" sz="1400" dirty="0"/>
              <a:t>.</a:t>
            </a:r>
          </a:p>
          <a:p>
            <a:pPr algn="just" eaLnBrk="1" hangingPunct="1">
              <a:spcBef>
                <a:spcPct val="0"/>
              </a:spcBef>
              <a:buFont typeface="Arial" panose="020B0604020202020204" pitchFamily="34" charset="0"/>
              <a:buNone/>
              <a:defRPr/>
            </a:pPr>
            <a:r>
              <a:rPr lang="fr-FR" sz="1400" dirty="0"/>
              <a:t>En 1987, </a:t>
            </a:r>
            <a:r>
              <a:rPr lang="fr-FR" sz="1400" dirty="0" err="1"/>
              <a:t>Marcinkus</a:t>
            </a:r>
            <a:r>
              <a:rPr lang="fr-FR" sz="1400" dirty="0"/>
              <a:t> et d'autres dirigeants de l'IOR font l'objet d'une enquête pour banqueroute frauduleuse et un mandat d'arrêt est émis par la magistrature italienne en rapport au krach du </a:t>
            </a:r>
            <a:r>
              <a:rPr lang="fr-FR" sz="1400" i="1" dirty="0"/>
              <a:t>Banco </a:t>
            </a:r>
            <a:r>
              <a:rPr lang="fr-FR" sz="1400" i="1" dirty="0" err="1"/>
              <a:t>Ambrosiano</a:t>
            </a:r>
            <a:r>
              <a:rPr lang="fr-FR" sz="1400" dirty="0"/>
              <a:t>. Après quelques mois, la Cour de cassation et la cour constitutionnelle annulent le mandat sur la base de l'article 11 des </a:t>
            </a:r>
            <a:r>
              <a:rPr lang="fr-FR" sz="1400" dirty="0">
                <a:hlinkClick r:id="rId14" tooltip="Accords du Latran"/>
              </a:rPr>
              <a:t>accords du Latran</a:t>
            </a:r>
            <a:r>
              <a:rPr lang="fr-FR" sz="1400" dirty="0"/>
              <a:t> qui dispose que : « Les organismes centraux de l'Église catholique sont affranchis de toute ingérence de la part de l'État italien… » (</a:t>
            </a:r>
            <a:r>
              <a:rPr lang="fr-FR" sz="1400" dirty="0" err="1"/>
              <a:t>Marcinkus</a:t>
            </a:r>
            <a:r>
              <a:rPr lang="fr-FR" sz="1400" dirty="0"/>
              <a:t> avait un passeport du Vatican). Il quitte néanmoins la présidence de la banque vaticane. Revenu à l'</a:t>
            </a:r>
            <a:r>
              <a:rPr lang="fr-FR" sz="1400" dirty="0">
                <a:hlinkClick r:id="rId15" tooltip="Archidiocèse"/>
              </a:rPr>
              <a:t>archidiocèse</a:t>
            </a:r>
            <a:r>
              <a:rPr lang="fr-FR" sz="1400" dirty="0"/>
              <a:t> de </a:t>
            </a:r>
            <a:r>
              <a:rPr lang="fr-FR" sz="1400" dirty="0">
                <a:hlinkClick r:id="rId16" tooltip="Chicago"/>
              </a:rPr>
              <a:t>Chicago</a:t>
            </a:r>
            <a:r>
              <a:rPr lang="fr-FR" sz="1400" dirty="0"/>
              <a:t> en </a:t>
            </a:r>
            <a:r>
              <a:rPr lang="fr-FR" sz="1400" dirty="0">
                <a:hlinkClick r:id="rId17" tooltip="1990"/>
              </a:rPr>
              <a:t>1990</a:t>
            </a:r>
            <a:r>
              <a:rPr lang="fr-FR" sz="1400" dirty="0"/>
              <a:t>, il s'établit plus tard dans l'</a:t>
            </a:r>
            <a:r>
              <a:rPr lang="fr-FR" sz="1400" dirty="0">
                <a:hlinkClick r:id="rId18" tooltip="Arizona"/>
              </a:rPr>
              <a:t>Arizona</a:t>
            </a:r>
            <a:r>
              <a:rPr lang="fr-FR" sz="1400" dirty="0"/>
              <a:t>, où il meurt à </a:t>
            </a:r>
            <a:r>
              <a:rPr lang="fr-FR" sz="1400" dirty="0">
                <a:hlinkClick r:id="rId19" tooltip="Sun City (Arizona)"/>
              </a:rPr>
              <a:t>Sun City</a:t>
            </a:r>
            <a:r>
              <a:rPr lang="fr-FR" sz="1400" dirty="0"/>
              <a:t> à l'âge de quatre-vingt-quatre ans</a:t>
            </a:r>
            <a:r>
              <a:rPr lang="fr-FR" sz="1400" baseline="30000" dirty="0">
                <a:hlinkClick r:id="rId9"/>
              </a:rPr>
              <a:t>3</a:t>
            </a:r>
            <a:r>
              <a:rPr lang="fr-FR" sz="1400" dirty="0"/>
              <a:t>. Source : </a:t>
            </a:r>
            <a:r>
              <a:rPr lang="fr-FR" sz="1400" dirty="0">
                <a:hlinkClick r:id="rId9"/>
              </a:rPr>
              <a:t>http://fr.wikipedia.org/wiki/Paul_Casimir_Marcinkus</a:t>
            </a:r>
            <a:r>
              <a:rPr lang="fr-FR" sz="1400" dirty="0"/>
              <a:t> </a:t>
            </a:r>
            <a:endParaRPr lang="fr-FR" altLang="fr-FR" sz="1400" dirty="0">
              <a:latin typeface="+mn-lt"/>
            </a:endParaRPr>
          </a:p>
        </p:txBody>
      </p:sp>
      <p:sp>
        <p:nvSpPr>
          <p:cNvPr id="319491"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94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C35D3A-770A-4221-971F-1E8D524EFE60}" type="slidenum">
              <a:rPr lang="fr-FR" altLang="fr-FR" sz="1200">
                <a:solidFill>
                  <a:srgbClr val="898989"/>
                </a:solidFill>
              </a:rPr>
              <a:pPr algn="r" eaLnBrk="1" hangingPunct="1">
                <a:spcBef>
                  <a:spcPct val="0"/>
                </a:spcBef>
                <a:buFontTx/>
                <a:buNone/>
              </a:pPr>
              <a:t>374</a:t>
            </a:fld>
            <a:endParaRPr lang="fr-FR" altLang="fr-FR" sz="1200">
              <a:solidFill>
                <a:srgbClr val="898989"/>
              </a:solidFill>
            </a:endParaRPr>
          </a:p>
        </p:txBody>
      </p:sp>
      <p:sp>
        <p:nvSpPr>
          <p:cNvPr id="319493" name="ZoneTexte 3"/>
          <p:cNvSpPr txBox="1">
            <a:spLocks noChangeArrowheads="1"/>
          </p:cNvSpPr>
          <p:nvPr/>
        </p:nvSpPr>
        <p:spPr bwMode="auto">
          <a:xfrm>
            <a:off x="160339" y="676274"/>
            <a:ext cx="5065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A23. Annexe : </a:t>
            </a:r>
            <a:r>
              <a:rPr lang="fr-FR" altLang="fr-FR" sz="1800" b="1"/>
              <a:t>La corruption dans l’église catholique</a:t>
            </a:r>
            <a:endParaRPr lang="fr-FR" altLang="fr-FR" sz="1800"/>
          </a:p>
        </p:txBody>
      </p:sp>
      <p:pic>
        <p:nvPicPr>
          <p:cNvPr id="319494" name="Image 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248608" y="4383378"/>
            <a:ext cx="1524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5" name="Rectangle 3"/>
          <p:cNvSpPr>
            <a:spLocks noChangeArrowheads="1"/>
          </p:cNvSpPr>
          <p:nvPr/>
        </p:nvSpPr>
        <p:spPr bwMode="auto">
          <a:xfrm>
            <a:off x="3247933" y="6561863"/>
            <a:ext cx="1584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Mgr Paul Marcinkus </a:t>
            </a:r>
          </a:p>
        </p:txBody>
      </p:sp>
      <p:pic>
        <p:nvPicPr>
          <p:cNvPr id="319496" name="Image 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349875" y="4335464"/>
            <a:ext cx="13843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7" name="Image 5"/>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984208" y="4249739"/>
            <a:ext cx="1990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8" name="Rectangle 6"/>
          <p:cNvSpPr>
            <a:spLocks noChangeArrowheads="1"/>
          </p:cNvSpPr>
          <p:nvPr/>
        </p:nvSpPr>
        <p:spPr bwMode="auto">
          <a:xfrm>
            <a:off x="5706773" y="6453335"/>
            <a:ext cx="848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hlinkClick r:id="rId12" tooltip="Licio Gelli"/>
              </a:rPr>
              <a:t>Licio Gelli</a:t>
            </a:r>
            <a:endParaRPr lang="fr-FR" altLang="fr-FR" sz="1200"/>
          </a:p>
        </p:txBody>
      </p:sp>
      <p:sp>
        <p:nvSpPr>
          <p:cNvPr id="319499" name="Rectangle 7"/>
          <p:cNvSpPr>
            <a:spLocks noChangeArrowheads="1"/>
          </p:cNvSpPr>
          <p:nvPr/>
        </p:nvSpPr>
        <p:spPr bwMode="auto">
          <a:xfrm>
            <a:off x="7524345" y="6538482"/>
            <a:ext cx="1112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Roberto Calvi</a:t>
            </a:r>
          </a:p>
        </p:txBody>
      </p:sp>
      <p:sp>
        <p:nvSpPr>
          <p:cNvPr id="2" name="Rectangle 1"/>
          <p:cNvSpPr/>
          <p:nvPr/>
        </p:nvSpPr>
        <p:spPr>
          <a:xfrm>
            <a:off x="160338" y="4509122"/>
            <a:ext cx="3029532" cy="646331"/>
          </a:xfrm>
          <a:prstGeom prst="rect">
            <a:avLst/>
          </a:prstGeom>
        </p:spPr>
        <p:txBody>
          <a:bodyPr wrap="square">
            <a:spAutoFit/>
          </a:bodyPr>
          <a:lstStyle/>
          <a:p>
            <a:pPr algn="ctr"/>
            <a:r>
              <a:rPr lang="fr-FR" sz="1200" i="1" dirty="0"/>
              <a:t>« A force de tout voir on en vient à tout supporter, à force de tout supporter, on en vient à tout accepter</a:t>
            </a:r>
            <a:r>
              <a:rPr lang="fr-FR" sz="1200" dirty="0"/>
              <a:t>. » Saint Augustin</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8445" y="977456"/>
            <a:ext cx="88042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altLang="fr-FR" sz="1400" b="1" dirty="0">
                <a:latin typeface="+mn-lt"/>
              </a:rPr>
              <a:t>Le scandale </a:t>
            </a:r>
            <a:r>
              <a:rPr lang="fr-FR" sz="1400" b="1" dirty="0" err="1"/>
              <a:t>VatiLeaks</a:t>
            </a:r>
            <a:r>
              <a:rPr lang="fr-FR" sz="1400" b="1" dirty="0"/>
              <a:t> </a:t>
            </a:r>
            <a:r>
              <a:rPr lang="fr-FR" sz="1400" dirty="0"/>
              <a:t>: Il porte sur une série de documents communiqués (lettres adressées personnellement au pape Benoît XVI par l'archevêque </a:t>
            </a:r>
            <a:r>
              <a:rPr lang="fr-FR" sz="1400" b="1" dirty="0"/>
              <a:t>Carlo Maria Vigano </a:t>
            </a:r>
            <a:r>
              <a:rPr lang="fr-FR" sz="1400" dirty="0"/>
              <a:t>…) à des médias italiens en janvier et février 2012, faisant état de corruption et de mauvaise gestion au Vatican. Alors chargé de gérer les infrastructures du petit Etat pontifical (immeubles, jardins, rues et musées), </a:t>
            </a:r>
            <a:r>
              <a:rPr lang="fr-FR" sz="1400" b="1" dirty="0"/>
              <a:t>Carlo Maria Vigano</a:t>
            </a:r>
            <a:r>
              <a:rPr lang="fr-FR" sz="1400" dirty="0"/>
              <a:t>, ancien numéro deux des services administratifs du Vatican, se plaignait de voir les contrats toujours attribués aux mêmes entreprises à des prix selon lui exagérés. </a:t>
            </a:r>
          </a:p>
          <a:p>
            <a:pPr algn="just" eaLnBrk="1" hangingPunct="1">
              <a:spcBef>
                <a:spcPct val="0"/>
              </a:spcBef>
              <a:buNone/>
              <a:defRPr/>
            </a:pPr>
            <a:r>
              <a:rPr lang="fr-FR" sz="1400" dirty="0"/>
              <a:t>D'autres pièces évoquent </a:t>
            </a:r>
            <a:r>
              <a:rPr lang="fr-FR" sz="1400" i="1" dirty="0"/>
              <a:t>des conflits internes concernant l'Institut des œuvres religieuses</a:t>
            </a:r>
            <a:r>
              <a:rPr lang="fr-FR" sz="1400" dirty="0"/>
              <a:t> (IOR, la Banque du Vatican), dont le président </a:t>
            </a:r>
            <a:r>
              <a:rPr lang="fr-FR" sz="1400" b="1" dirty="0"/>
              <a:t>Ettore </a:t>
            </a:r>
            <a:r>
              <a:rPr lang="fr-FR" sz="1400" b="1" dirty="0" err="1"/>
              <a:t>Gotti</a:t>
            </a:r>
            <a:r>
              <a:rPr lang="fr-FR" sz="1400" b="1" dirty="0"/>
              <a:t> </a:t>
            </a:r>
            <a:r>
              <a:rPr lang="fr-FR" sz="1400" b="1" dirty="0" err="1"/>
              <a:t>Tedeschi</a:t>
            </a:r>
            <a:r>
              <a:rPr lang="fr-FR" sz="1400" dirty="0"/>
              <a:t>, a été évincé, le 24 mai 2012, au motif « de l'échec à accomplir les fonctions principales de sa mission ». L’IOR est sous les projecteurs depuis que 23 millions d'euros de ses avoirs dans les banques italiennes avaient été gelés en 2010 dans le cadre d'une enquête italienne pour blanchiment d'argent. Le 1er juillet 2013, le directeur général de la banque du Vatican, </a:t>
            </a:r>
            <a:r>
              <a:rPr lang="fr-FR" sz="1400" b="1" dirty="0"/>
              <a:t>Paolo Cipriani</a:t>
            </a:r>
            <a:r>
              <a:rPr lang="fr-FR" sz="1400" dirty="0"/>
              <a:t>, et son adjoint </a:t>
            </a:r>
            <a:r>
              <a:rPr lang="fr-FR" sz="1400" b="1" dirty="0"/>
              <a:t>Massimo </a:t>
            </a:r>
            <a:r>
              <a:rPr lang="fr-FR" sz="1400" b="1" dirty="0" err="1"/>
              <a:t>Tulli</a:t>
            </a:r>
            <a:r>
              <a:rPr lang="fr-FR" sz="1400" b="1" dirty="0"/>
              <a:t> </a:t>
            </a:r>
            <a:r>
              <a:rPr lang="fr-FR" sz="1400" dirty="0"/>
              <a:t>démissionnent suite à l'arrestation de Mgr </a:t>
            </a:r>
            <a:r>
              <a:rPr lang="fr-FR" sz="1400" b="1" dirty="0" err="1"/>
              <a:t>Nunzio</a:t>
            </a:r>
            <a:r>
              <a:rPr lang="fr-FR" sz="1400" b="1" dirty="0"/>
              <a:t> </a:t>
            </a:r>
            <a:r>
              <a:rPr lang="fr-FR" sz="1400" b="1" dirty="0" err="1"/>
              <a:t>Scarano</a:t>
            </a:r>
            <a:r>
              <a:rPr lang="fr-FR" sz="1400" dirty="0"/>
              <a:t>, comptable lié à cette banque, ce dernier étant accusé d'avoir tenté de transférer illégalement 20 millions d'euros de la Suisse vers l'Italie. Ces documents font par ailleurs état de la situation fiscale de l’Église, des finances des instituts catholiques, de scandales sexuels chez les </a:t>
            </a:r>
            <a:r>
              <a:rPr lang="fr-FR" sz="1400" dirty="0">
                <a:hlinkClick r:id="rId2" tooltip="Légionnaires du Christ"/>
              </a:rPr>
              <a:t>Légionnaires du Christ</a:t>
            </a:r>
            <a:r>
              <a:rPr lang="fr-FR" sz="1400" dirty="0"/>
              <a:t>, en particulier d’abus sexuels commis par son fondateur, le Père </a:t>
            </a:r>
            <a:r>
              <a:rPr lang="fr-FR" sz="1400" dirty="0" err="1">
                <a:solidFill>
                  <a:srgbClr val="0B0080"/>
                </a:solidFill>
                <a:hlinkClick r:id="rId3" tooltip="Marcial Maciel"/>
              </a:rPr>
              <a:t>Marcial</a:t>
            </a:r>
            <a:r>
              <a:rPr lang="fr-FR" sz="1400" dirty="0">
                <a:solidFill>
                  <a:srgbClr val="0B0080"/>
                </a:solidFill>
                <a:hlinkClick r:id="rId3" tooltip="Marcial Maciel"/>
              </a:rPr>
              <a:t> </a:t>
            </a:r>
            <a:r>
              <a:rPr lang="fr-FR" sz="1400" dirty="0" err="1">
                <a:solidFill>
                  <a:srgbClr val="0B0080"/>
                </a:solidFill>
                <a:hlinkClick r:id="rId3" tooltip="Marcial Maciel"/>
              </a:rPr>
              <a:t>Maciel</a:t>
            </a:r>
            <a:r>
              <a:rPr lang="fr-FR" sz="1400" dirty="0"/>
              <a:t>, ou encore de négociations avec les intégristes</a:t>
            </a:r>
            <a:r>
              <a:rPr lang="fr-FR" sz="1400" baseline="30000" dirty="0">
                <a:hlinkClick r:id="rId4"/>
              </a:rPr>
              <a:t>6</a:t>
            </a:r>
            <a:r>
              <a:rPr lang="fr-FR" sz="1400" dirty="0"/>
              <a:t>. </a:t>
            </a:r>
          </a:p>
          <a:p>
            <a:pPr algn="just" eaLnBrk="1" hangingPunct="1">
              <a:spcBef>
                <a:spcPct val="0"/>
              </a:spcBef>
              <a:buNone/>
              <a:defRPr/>
            </a:pPr>
            <a:r>
              <a:rPr lang="fr-FR" altLang="fr-FR" sz="1400" dirty="0"/>
              <a:t>Sources : a) </a:t>
            </a:r>
            <a:r>
              <a:rPr lang="fr-FR" altLang="fr-FR" sz="1400" i="1" dirty="0"/>
              <a:t>Sa Sainteté : Scandale au Vatican</a:t>
            </a:r>
            <a:r>
              <a:rPr lang="fr-FR" altLang="fr-FR" sz="1400" dirty="0"/>
              <a:t>, </a:t>
            </a:r>
            <a:r>
              <a:rPr lang="fr-FR" altLang="fr-FR" sz="1400" dirty="0" err="1"/>
              <a:t>Gianluigi</a:t>
            </a:r>
            <a:r>
              <a:rPr lang="fr-FR" altLang="fr-FR" sz="1400" dirty="0"/>
              <a:t> </a:t>
            </a:r>
            <a:r>
              <a:rPr lang="fr-FR" altLang="fr-FR" sz="1400" dirty="0" err="1"/>
              <a:t>Nuzzi</a:t>
            </a:r>
            <a:r>
              <a:rPr lang="fr-FR" altLang="fr-FR" sz="1400" dirty="0"/>
              <a:t>, Éditions Privé,‎ 2012. </a:t>
            </a:r>
          </a:p>
          <a:p>
            <a:pPr algn="just" eaLnBrk="1" hangingPunct="1">
              <a:spcBef>
                <a:spcPct val="0"/>
              </a:spcBef>
              <a:buNone/>
              <a:defRPr/>
            </a:pPr>
            <a:r>
              <a:rPr lang="fr-FR" altLang="fr-FR" sz="1400" dirty="0"/>
              <a:t>b) </a:t>
            </a:r>
            <a:r>
              <a:rPr lang="fr-FR" altLang="fr-FR" sz="1400" i="1" dirty="0"/>
              <a:t>Vatican S.A. : Les archives secrètes du Vatican, Hugo </a:t>
            </a:r>
            <a:r>
              <a:rPr lang="fr-FR" altLang="fr-FR" sz="1400" dirty="0"/>
              <a:t>et Compagnie,‎ 2011.</a:t>
            </a:r>
            <a:endParaRPr lang="fr-FR" sz="1400" dirty="0"/>
          </a:p>
          <a:p>
            <a:pPr algn="just" eaLnBrk="1" hangingPunct="1">
              <a:spcBef>
                <a:spcPct val="0"/>
              </a:spcBef>
              <a:buNone/>
              <a:defRPr/>
            </a:pPr>
            <a:r>
              <a:rPr lang="fr-FR" altLang="fr-FR" sz="1400" dirty="0">
                <a:latin typeface="+mn-lt"/>
              </a:rPr>
              <a:t>c) </a:t>
            </a:r>
            <a:r>
              <a:rPr lang="fr-FR" altLang="fr-FR" sz="1400" dirty="0">
                <a:latin typeface="+mn-lt"/>
                <a:hlinkClick r:id="rId5"/>
              </a:rPr>
              <a:t>http://www.20minutes.fr/monde/942895-20120529-fuites-vatican-tout-comprendre-vatileaks</a:t>
            </a:r>
            <a:r>
              <a:rPr lang="fr-FR" altLang="fr-FR" sz="1400" dirty="0">
                <a:latin typeface="+mn-lt"/>
              </a:rPr>
              <a:t>,</a:t>
            </a:r>
          </a:p>
          <a:p>
            <a:pPr eaLnBrk="1" hangingPunct="1">
              <a:spcBef>
                <a:spcPct val="0"/>
              </a:spcBef>
              <a:buNone/>
              <a:defRPr/>
            </a:pPr>
            <a:r>
              <a:rPr lang="fr-FR" altLang="fr-FR" sz="1400" dirty="0">
                <a:latin typeface="+mn-lt"/>
              </a:rPr>
              <a:t>d) </a:t>
            </a:r>
            <a:r>
              <a:rPr lang="fr-FR" altLang="fr-FR" sz="1400" dirty="0">
                <a:latin typeface="+mn-lt"/>
                <a:hlinkClick r:id="rId4"/>
              </a:rPr>
              <a:t>http://fr.wikipedia.org/wiki/Affaire_des_fuites_au_Vatican</a:t>
            </a:r>
            <a:r>
              <a:rPr lang="fr-FR" altLang="fr-FR" sz="1400" dirty="0">
                <a:latin typeface="+mn-lt"/>
              </a:rPr>
              <a:t>, c) </a:t>
            </a:r>
            <a:r>
              <a:rPr lang="fr-FR" altLang="fr-FR" sz="1400" dirty="0">
                <a:latin typeface="+mn-lt"/>
                <a:hlinkClick r:id="rId6"/>
              </a:rPr>
              <a:t>http://www.vaticanbankclaims.com/home.html</a:t>
            </a:r>
            <a:r>
              <a:rPr lang="fr-FR" altLang="fr-FR" sz="1400" dirty="0">
                <a:latin typeface="+mn-lt"/>
              </a:rPr>
              <a:t>,  </a:t>
            </a:r>
          </a:p>
          <a:p>
            <a:pPr eaLnBrk="1" hangingPunct="1">
              <a:spcBef>
                <a:spcPct val="0"/>
              </a:spcBef>
              <a:buNone/>
              <a:defRPr/>
            </a:pPr>
            <a:r>
              <a:rPr lang="fr-FR" altLang="fr-FR" sz="1400" dirty="0">
                <a:latin typeface="+mn-lt"/>
              </a:rPr>
              <a:t>e) </a:t>
            </a:r>
            <a:r>
              <a:rPr lang="fr-FR" altLang="fr-FR" sz="1400" dirty="0">
                <a:latin typeface="+mn-lt"/>
                <a:hlinkClick r:id="rId7"/>
              </a:rPr>
              <a:t>http://fr.wikipedia.org/wiki/Institut_pour_les_%C5%93uvres_de_religion</a:t>
            </a:r>
            <a:r>
              <a:rPr lang="fr-FR" altLang="fr-FR" sz="1400" dirty="0">
                <a:latin typeface="+mn-lt"/>
              </a:rPr>
              <a:t>, </a:t>
            </a:r>
          </a:p>
          <a:p>
            <a:pPr eaLnBrk="1" hangingPunct="1">
              <a:spcBef>
                <a:spcPct val="0"/>
              </a:spcBef>
              <a:buNone/>
              <a:defRPr/>
            </a:pPr>
            <a:r>
              <a:rPr lang="fr-FR" altLang="fr-FR" sz="1400" dirty="0">
                <a:latin typeface="+mn-lt"/>
              </a:rPr>
              <a:t>f) </a:t>
            </a:r>
            <a:r>
              <a:rPr lang="fr-FR" altLang="fr-FR" sz="1400" dirty="0">
                <a:hlinkClick r:id="rId8"/>
              </a:rPr>
              <a:t>http://fr.wikipedia.org/wiki/Marcial_Maciel_Degollado</a:t>
            </a:r>
            <a:r>
              <a:rPr lang="fr-FR" altLang="fr-FR" sz="1400" dirty="0"/>
              <a:t>, </a:t>
            </a:r>
            <a:endParaRPr lang="fr-FR" altLang="fr-FR" sz="1400" dirty="0">
              <a:latin typeface="+mn-lt"/>
            </a:endParaRPr>
          </a:p>
        </p:txBody>
      </p:sp>
      <p:sp>
        <p:nvSpPr>
          <p:cNvPr id="319491" name="Rectangle 1"/>
          <p:cNvSpPr>
            <a:spLocks noChangeArrowheads="1"/>
          </p:cNvSpPr>
          <p:nvPr/>
        </p:nvSpPr>
        <p:spPr bwMode="auto">
          <a:xfrm>
            <a:off x="4525397" y="12037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94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C35D3A-770A-4221-971F-1E8D524EFE60}" type="slidenum">
              <a:rPr lang="fr-FR" altLang="fr-FR" sz="1200">
                <a:solidFill>
                  <a:srgbClr val="898989"/>
                </a:solidFill>
              </a:rPr>
              <a:pPr algn="r" eaLnBrk="1" hangingPunct="1">
                <a:spcBef>
                  <a:spcPct val="0"/>
                </a:spcBef>
                <a:buFontTx/>
                <a:buNone/>
              </a:pPr>
              <a:t>375</a:t>
            </a:fld>
            <a:endParaRPr lang="fr-FR" altLang="fr-FR" sz="1200">
              <a:solidFill>
                <a:srgbClr val="898989"/>
              </a:solidFill>
            </a:endParaRPr>
          </a:p>
        </p:txBody>
      </p:sp>
      <p:sp>
        <p:nvSpPr>
          <p:cNvPr id="319493" name="ZoneTexte 3"/>
          <p:cNvSpPr txBox="1">
            <a:spLocks noChangeArrowheads="1"/>
          </p:cNvSpPr>
          <p:nvPr/>
        </p:nvSpPr>
        <p:spPr bwMode="auto">
          <a:xfrm>
            <a:off x="160338" y="548397"/>
            <a:ext cx="6279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A23. Annexe : </a:t>
            </a:r>
            <a:r>
              <a:rPr lang="fr-FR" altLang="fr-FR" sz="1800" b="1" dirty="0"/>
              <a:t>La corruption dans l’église catholique (suite et fin)</a:t>
            </a:r>
            <a:endParaRPr lang="fr-FR" altLang="fr-FR" sz="1800" dirty="0"/>
          </a:p>
        </p:txBody>
      </p:sp>
      <p:sp>
        <p:nvSpPr>
          <p:cNvPr id="3" name="Rectangle 2"/>
          <p:cNvSpPr/>
          <p:nvPr/>
        </p:nvSpPr>
        <p:spPr>
          <a:xfrm>
            <a:off x="5043806" y="6455574"/>
            <a:ext cx="1609158" cy="276999"/>
          </a:xfrm>
          <a:prstGeom prst="rect">
            <a:avLst/>
          </a:prstGeom>
        </p:spPr>
        <p:txBody>
          <a:bodyPr wrap="none">
            <a:spAutoFit/>
          </a:bodyPr>
          <a:lstStyle/>
          <a:p>
            <a:pPr algn="ctr"/>
            <a:r>
              <a:rPr lang="fr-FR" sz="1200" dirty="0"/>
              <a:t>Ettore </a:t>
            </a:r>
            <a:r>
              <a:rPr lang="fr-FR" sz="1200" dirty="0" err="1"/>
              <a:t>Gotti</a:t>
            </a:r>
            <a:r>
              <a:rPr lang="fr-FR" sz="1200" dirty="0"/>
              <a:t> </a:t>
            </a:r>
            <a:r>
              <a:rPr lang="fr-FR" sz="1200" dirty="0" err="1"/>
              <a:t>Tedeschi</a:t>
            </a:r>
            <a:endParaRPr lang="fr-FR" sz="1200" dirty="0"/>
          </a:p>
        </p:txBody>
      </p:sp>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8489" y="5083065"/>
            <a:ext cx="2602795" cy="1372995"/>
          </a:xfrm>
          <a:prstGeom prst="rect">
            <a:avLst/>
          </a:prstGeom>
        </p:spPr>
      </p:pic>
      <p:sp>
        <p:nvSpPr>
          <p:cNvPr id="5" name="Rectangle 4"/>
          <p:cNvSpPr/>
          <p:nvPr/>
        </p:nvSpPr>
        <p:spPr>
          <a:xfrm>
            <a:off x="7300570" y="6455574"/>
            <a:ext cx="1726755" cy="276999"/>
          </a:xfrm>
          <a:prstGeom prst="rect">
            <a:avLst/>
          </a:prstGeom>
        </p:spPr>
        <p:txBody>
          <a:bodyPr wrap="none">
            <a:spAutoFit/>
          </a:bodyPr>
          <a:lstStyle/>
          <a:p>
            <a:pPr algn="ctr"/>
            <a:r>
              <a:rPr lang="fr-FR" sz="1200" dirty="0">
                <a:solidFill>
                  <a:srgbClr val="252525"/>
                </a:solidFill>
              </a:rPr>
              <a:t>Le père </a:t>
            </a:r>
            <a:r>
              <a:rPr lang="fr-FR" sz="1200" dirty="0" err="1">
                <a:solidFill>
                  <a:srgbClr val="0B0080"/>
                </a:solidFill>
                <a:hlinkClick r:id="rId3" tooltip="Marcial Maciel"/>
              </a:rPr>
              <a:t>Marcial</a:t>
            </a:r>
            <a:r>
              <a:rPr lang="fr-FR" sz="1200" dirty="0">
                <a:solidFill>
                  <a:srgbClr val="0B0080"/>
                </a:solidFill>
                <a:hlinkClick r:id="rId3" tooltip="Marcial Maciel"/>
              </a:rPr>
              <a:t> </a:t>
            </a:r>
            <a:r>
              <a:rPr lang="fr-FR" sz="1200" dirty="0" err="1">
                <a:solidFill>
                  <a:srgbClr val="0B0080"/>
                </a:solidFill>
                <a:hlinkClick r:id="rId3" tooltip="Marcial Maciel"/>
              </a:rPr>
              <a:t>Maciel</a:t>
            </a:r>
            <a:endParaRPr lang="fr-FR" sz="1200" dirty="0"/>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2850" y="4931572"/>
            <a:ext cx="1219200" cy="1524000"/>
          </a:xfrm>
          <a:prstGeom prst="rect">
            <a:avLst/>
          </a:prstGeom>
        </p:spPr>
      </p:pic>
      <p:sp>
        <p:nvSpPr>
          <p:cNvPr id="7" name="ZoneTexte 6"/>
          <p:cNvSpPr txBox="1"/>
          <p:nvPr/>
        </p:nvSpPr>
        <p:spPr>
          <a:xfrm>
            <a:off x="160338" y="5438386"/>
            <a:ext cx="4235864" cy="1015663"/>
          </a:xfrm>
          <a:prstGeom prst="rect">
            <a:avLst/>
          </a:prstGeom>
          <a:noFill/>
        </p:spPr>
        <p:txBody>
          <a:bodyPr wrap="square" rtlCol="0">
            <a:spAutoFit/>
          </a:bodyPr>
          <a:lstStyle/>
          <a:p>
            <a:pPr algn="just"/>
            <a:r>
              <a:rPr lang="fr-FR" sz="1200" u="sng" dirty="0"/>
              <a:t>Note</a:t>
            </a:r>
            <a:r>
              <a:rPr lang="fr-FR" sz="1200" dirty="0"/>
              <a:t> : La série TV d’ARTE « </a:t>
            </a:r>
            <a:r>
              <a:rPr lang="fr-FR" sz="1200" i="1" dirty="0"/>
              <a:t>Ainsi soient-ils</a:t>
            </a:r>
            <a:r>
              <a:rPr lang="fr-FR" sz="1200" dirty="0"/>
              <a:t> » évoque les problèmes actuels de l’église catholique, au travers du parcours de cinq jeunes séminaristes. </a:t>
            </a:r>
          </a:p>
          <a:p>
            <a:pPr algn="just"/>
            <a:r>
              <a:rPr lang="fr-FR" sz="1200" dirty="0"/>
              <a:t>Sources : a) </a:t>
            </a:r>
            <a:r>
              <a:rPr lang="fr-FR" sz="1200" dirty="0">
                <a:hlinkClick r:id="rId11"/>
              </a:rPr>
              <a:t>http://www.ainsisoientils.com/</a:t>
            </a:r>
            <a:r>
              <a:rPr lang="fr-FR" sz="1200" dirty="0"/>
              <a:t>,</a:t>
            </a:r>
          </a:p>
          <a:p>
            <a:pPr algn="just"/>
            <a:r>
              <a:rPr lang="fr-FR" sz="1200" dirty="0"/>
              <a:t>b) </a:t>
            </a:r>
            <a:r>
              <a:rPr lang="fr-FR" sz="1200" dirty="0">
                <a:hlinkClick r:id="rId12"/>
              </a:rPr>
              <a:t>http://fr.wikipedia.org/wiki/Ainsi_soient-ils</a:t>
            </a:r>
            <a:r>
              <a:rPr lang="fr-FR" sz="1200" dirty="0"/>
              <a:t> </a:t>
            </a:r>
          </a:p>
        </p:txBody>
      </p:sp>
    </p:spTree>
    <p:extLst>
      <p:ext uri="{BB962C8B-B14F-4D97-AF65-F5344CB8AC3E}">
        <p14:creationId xmlns:p14="http://schemas.microsoft.com/office/powerpoint/2010/main" val="135620332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8445" y="558961"/>
            <a:ext cx="8804275" cy="266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fr-FR" sz="1400" dirty="0">
                <a:latin typeface="Arial" panose="020B0604020202020204" pitchFamily="34" charset="0"/>
              </a:rPr>
              <a:t>Le Représentant spécial des Nations Unies pour l'Afghanistan M. Kai </a:t>
            </a:r>
            <a:r>
              <a:rPr lang="fr-FR" sz="1400" dirty="0" err="1">
                <a:latin typeface="Arial" panose="020B0604020202020204" pitchFamily="34" charset="0"/>
              </a:rPr>
              <a:t>Eide</a:t>
            </a:r>
            <a:r>
              <a:rPr lang="fr-FR" sz="1400" dirty="0">
                <a:latin typeface="Arial" panose="020B0604020202020204" pitchFamily="34" charset="0"/>
              </a:rPr>
              <a:t> a mis en évidence le 28 Août 2008, que: « </a:t>
            </a:r>
            <a:r>
              <a:rPr lang="fr-FR" sz="1400" i="1" dirty="0">
                <a:latin typeface="Arial" panose="020B0604020202020204" pitchFamily="34" charset="0"/>
              </a:rPr>
              <a:t>La corruption est endémique en Afghanistan, il fait mal aux personnes les plus pauvres de façon disproportionnée, il pousse les gens à s’éloigner de l'état et il sape nos efforts communs pour construire la paix, de la stabilité et de progrès pour les peuples de l'Afghanistan</a:t>
            </a:r>
            <a:r>
              <a:rPr lang="fr-FR" sz="1400" dirty="0">
                <a:latin typeface="Arial" panose="020B0604020202020204" pitchFamily="34" charset="0"/>
              </a:rPr>
              <a:t> ».</a:t>
            </a:r>
          </a:p>
          <a:p>
            <a:pPr algn="just">
              <a:buNone/>
            </a:pPr>
            <a:r>
              <a:rPr lang="fr-FR" sz="1400" dirty="0">
                <a:latin typeface="Arial" panose="020B0604020202020204" pitchFamily="34" charset="0"/>
              </a:rPr>
              <a:t>Elle est favorisé par le trafic de drogue (opium) et le terrorisme (ce dernier se finançant, lui-même, grâce au trafic de drogue). Le 12 septembre 2003, </a:t>
            </a:r>
            <a:r>
              <a:rPr lang="fr-FR" sz="1400" b="1" dirty="0" err="1">
                <a:latin typeface="Arial" panose="020B0604020202020204" pitchFamily="34" charset="0"/>
              </a:rPr>
              <a:t>Miloon</a:t>
            </a:r>
            <a:r>
              <a:rPr lang="fr-FR" sz="1400" b="1" dirty="0">
                <a:latin typeface="Arial" panose="020B0604020202020204" pitchFamily="34" charset="0"/>
              </a:rPr>
              <a:t> </a:t>
            </a:r>
            <a:r>
              <a:rPr lang="fr-FR" sz="1400" b="1" dirty="0" err="1">
                <a:latin typeface="Arial" panose="020B0604020202020204" pitchFamily="34" charset="0"/>
              </a:rPr>
              <a:t>Kothari</a:t>
            </a:r>
            <a:r>
              <a:rPr lang="fr-FR" sz="1400" dirty="0">
                <a:latin typeface="Arial" panose="020B0604020202020204" pitchFamily="34" charset="0"/>
              </a:rPr>
              <a:t>, nommé par la Commission des Nations Unies sur les droits de l'homme a enquêté sur les violations en Afghanistan, a annoncé que divers ministres du gouvernement y compris </a:t>
            </a:r>
            <a:r>
              <a:rPr lang="fr-FR" sz="1400" b="1" dirty="0" err="1">
                <a:latin typeface="Arial" panose="020B0604020202020204" pitchFamily="34" charset="0"/>
              </a:rPr>
              <a:t>Fahim</a:t>
            </a:r>
            <a:r>
              <a:rPr lang="fr-FR" sz="1400" dirty="0">
                <a:latin typeface="Arial" panose="020B0604020202020204" pitchFamily="34" charset="0"/>
              </a:rPr>
              <a:t> et ministre de l'Éducation </a:t>
            </a:r>
            <a:r>
              <a:rPr lang="fr-FR" sz="1400" b="1" dirty="0" err="1">
                <a:latin typeface="Arial" panose="020B0604020202020204" pitchFamily="34" charset="0"/>
              </a:rPr>
              <a:t>Younis</a:t>
            </a:r>
            <a:r>
              <a:rPr lang="fr-FR" sz="1400" b="1" dirty="0">
                <a:latin typeface="Arial" panose="020B0604020202020204" pitchFamily="34" charset="0"/>
              </a:rPr>
              <a:t> </a:t>
            </a:r>
            <a:r>
              <a:rPr lang="fr-FR" sz="1400" b="1" dirty="0" err="1">
                <a:latin typeface="Arial" panose="020B0604020202020204" pitchFamily="34" charset="0"/>
              </a:rPr>
              <a:t>Qanooni</a:t>
            </a:r>
            <a:r>
              <a:rPr lang="fr-FR" sz="1400" b="1" dirty="0">
                <a:latin typeface="Arial" panose="020B0604020202020204" pitchFamily="34" charset="0"/>
              </a:rPr>
              <a:t> </a:t>
            </a:r>
            <a:r>
              <a:rPr lang="fr-FR" sz="1400" dirty="0">
                <a:latin typeface="Arial" panose="020B0604020202020204" pitchFamily="34" charset="0"/>
              </a:rPr>
              <a:t>occupaient illégalement des terres et devaient être démis de leurs fonctions. </a:t>
            </a:r>
          </a:p>
          <a:p>
            <a:pPr>
              <a:buNone/>
            </a:pPr>
            <a:r>
              <a:rPr lang="fr-FR" sz="1200" dirty="0"/>
              <a:t>Sources : a) </a:t>
            </a:r>
            <a:r>
              <a:rPr lang="fr-FR" sz="1200" dirty="0">
                <a:hlinkClick r:id="rId2"/>
              </a:rPr>
              <a:t>http://www.rawa.org/temp/runews/2008/11/27/corruption-and-warlordism-a-critical-review-of-corruption-situation-in-afghanistan.html</a:t>
            </a:r>
            <a:r>
              <a:rPr lang="fr-FR" sz="1200" dirty="0"/>
              <a:t>, b) </a:t>
            </a:r>
            <a:r>
              <a:rPr lang="fr-FR" sz="1200" dirty="0">
                <a:hlinkClick r:id="rId2"/>
              </a:rPr>
              <a:t>http://www.rawa.org/temp/runews/2008/11/27/corruption-and-warlordism-a-critical-review-of-corruption-situation-in-afghanistan.html</a:t>
            </a:r>
            <a:r>
              <a:rPr lang="fr-FR" sz="1200" dirty="0"/>
              <a:t> </a:t>
            </a:r>
            <a:endParaRPr lang="fr-FR" altLang="fr-FR" sz="1200" dirty="0">
              <a:latin typeface="+mn-lt"/>
            </a:endParaRPr>
          </a:p>
        </p:txBody>
      </p:sp>
      <p:sp>
        <p:nvSpPr>
          <p:cNvPr id="319491" name="Rectangle 1"/>
          <p:cNvSpPr>
            <a:spLocks noChangeArrowheads="1"/>
          </p:cNvSpPr>
          <p:nvPr/>
        </p:nvSpPr>
        <p:spPr bwMode="auto">
          <a:xfrm>
            <a:off x="4788025" y="12471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94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C35D3A-770A-4221-971F-1E8D524EFE60}" type="slidenum">
              <a:rPr lang="fr-FR" altLang="fr-FR" sz="1200">
                <a:solidFill>
                  <a:srgbClr val="898989"/>
                </a:solidFill>
              </a:rPr>
              <a:pPr algn="r" eaLnBrk="1" hangingPunct="1">
                <a:spcBef>
                  <a:spcPct val="0"/>
                </a:spcBef>
                <a:buFontTx/>
                <a:buNone/>
              </a:pPr>
              <a:t>376</a:t>
            </a:fld>
            <a:endParaRPr lang="fr-FR" altLang="fr-FR" sz="1200">
              <a:solidFill>
                <a:srgbClr val="898989"/>
              </a:solidFill>
            </a:endParaRPr>
          </a:p>
        </p:txBody>
      </p:sp>
      <p:sp>
        <p:nvSpPr>
          <p:cNvPr id="319493" name="ZoneTexte 3"/>
          <p:cNvSpPr txBox="1">
            <a:spLocks noChangeArrowheads="1"/>
          </p:cNvSpPr>
          <p:nvPr/>
        </p:nvSpPr>
        <p:spPr bwMode="auto">
          <a:xfrm>
            <a:off x="148443" y="138391"/>
            <a:ext cx="4286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 Annexe : </a:t>
            </a:r>
            <a:r>
              <a:rPr lang="fr-FR" altLang="fr-FR" sz="1800" b="1" dirty="0"/>
              <a:t>La corruption en Afghanistan</a:t>
            </a:r>
            <a:endParaRPr lang="fr-FR" altLang="fr-FR" sz="1800" dirty="0"/>
          </a:p>
        </p:txBody>
      </p:sp>
      <p:sp>
        <p:nvSpPr>
          <p:cNvPr id="30" name="Ellipse 29"/>
          <p:cNvSpPr/>
          <p:nvPr/>
        </p:nvSpPr>
        <p:spPr>
          <a:xfrm>
            <a:off x="3813815" y="3256671"/>
            <a:ext cx="1538848" cy="404331"/>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3">
                    <a:lumMod val="50000"/>
                  </a:schemeClr>
                </a:solidFill>
              </a:rPr>
              <a:t>Le business de l’opium</a:t>
            </a:r>
          </a:p>
        </p:txBody>
      </p:sp>
      <p:sp>
        <p:nvSpPr>
          <p:cNvPr id="31" name="Ellipse 30"/>
          <p:cNvSpPr/>
          <p:nvPr/>
        </p:nvSpPr>
        <p:spPr>
          <a:xfrm>
            <a:off x="4643917" y="3823412"/>
            <a:ext cx="1538848" cy="40433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3">
                    <a:lumMod val="50000"/>
                  </a:schemeClr>
                </a:solidFill>
              </a:rPr>
              <a:t>Terrorisme</a:t>
            </a:r>
          </a:p>
        </p:txBody>
      </p:sp>
      <p:sp>
        <p:nvSpPr>
          <p:cNvPr id="32" name="Ellipse 31"/>
          <p:cNvSpPr/>
          <p:nvPr/>
        </p:nvSpPr>
        <p:spPr>
          <a:xfrm>
            <a:off x="5837183" y="3256671"/>
            <a:ext cx="1538848" cy="40433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3">
                    <a:lumMod val="50000"/>
                  </a:schemeClr>
                </a:solidFill>
              </a:rPr>
              <a:t>Corruption</a:t>
            </a:r>
          </a:p>
        </p:txBody>
      </p:sp>
      <p:sp>
        <p:nvSpPr>
          <p:cNvPr id="33" name="Ellipse 32"/>
          <p:cNvSpPr/>
          <p:nvPr/>
        </p:nvSpPr>
        <p:spPr>
          <a:xfrm>
            <a:off x="4101846" y="4555586"/>
            <a:ext cx="2727958" cy="3410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3">
                    <a:lumMod val="50000"/>
                  </a:schemeClr>
                </a:solidFill>
              </a:rPr>
              <a:t>Instabilité / imprévisibilité</a:t>
            </a:r>
          </a:p>
        </p:txBody>
      </p:sp>
      <p:sp>
        <p:nvSpPr>
          <p:cNvPr id="34" name="Ellipse 33"/>
          <p:cNvSpPr/>
          <p:nvPr/>
        </p:nvSpPr>
        <p:spPr>
          <a:xfrm>
            <a:off x="4245864" y="5222729"/>
            <a:ext cx="2448167" cy="26934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3">
                    <a:lumMod val="50000"/>
                  </a:schemeClr>
                </a:solidFill>
              </a:rPr>
              <a:t>pauvreté chômage</a:t>
            </a:r>
          </a:p>
        </p:txBody>
      </p:sp>
      <p:sp>
        <p:nvSpPr>
          <p:cNvPr id="35" name="Rectangle 34"/>
          <p:cNvSpPr/>
          <p:nvPr/>
        </p:nvSpPr>
        <p:spPr>
          <a:xfrm>
            <a:off x="2492653" y="3275633"/>
            <a:ext cx="1177065" cy="44997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00000"/>
                </a:solidFill>
              </a:rPr>
              <a:t>Les trafiquants de drogue</a:t>
            </a:r>
          </a:p>
        </p:txBody>
      </p:sp>
      <p:sp>
        <p:nvSpPr>
          <p:cNvPr id="36" name="Rectangle 35"/>
          <p:cNvSpPr/>
          <p:nvPr/>
        </p:nvSpPr>
        <p:spPr>
          <a:xfrm>
            <a:off x="2492653" y="3848567"/>
            <a:ext cx="1177065" cy="42291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00000"/>
                </a:solidFill>
              </a:rPr>
              <a:t>Les Seigneurs de guerre</a:t>
            </a:r>
          </a:p>
        </p:txBody>
      </p:sp>
      <p:sp>
        <p:nvSpPr>
          <p:cNvPr id="37" name="Rectangle 36"/>
          <p:cNvSpPr/>
          <p:nvPr/>
        </p:nvSpPr>
        <p:spPr>
          <a:xfrm>
            <a:off x="7551477" y="3271471"/>
            <a:ext cx="1363801" cy="36951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00000"/>
                </a:solidFill>
              </a:rPr>
              <a:t>Les fonctionnaires corrompus</a:t>
            </a:r>
          </a:p>
        </p:txBody>
      </p:sp>
      <p:sp>
        <p:nvSpPr>
          <p:cNvPr id="38" name="Rectangle 37"/>
          <p:cNvSpPr/>
          <p:nvPr/>
        </p:nvSpPr>
        <p:spPr>
          <a:xfrm>
            <a:off x="7465178" y="3801063"/>
            <a:ext cx="1450098" cy="3539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00000"/>
                </a:solidFill>
              </a:rPr>
              <a:t>Les chefs de factions</a:t>
            </a:r>
          </a:p>
        </p:txBody>
      </p:sp>
      <p:sp>
        <p:nvSpPr>
          <p:cNvPr id="39" name="Rectangle 38"/>
          <p:cNvSpPr/>
          <p:nvPr/>
        </p:nvSpPr>
        <p:spPr>
          <a:xfrm>
            <a:off x="7631090" y="4288176"/>
            <a:ext cx="1237786" cy="29075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C00000"/>
                </a:solidFill>
              </a:rPr>
              <a:t>Les Insurgés</a:t>
            </a:r>
          </a:p>
        </p:txBody>
      </p:sp>
      <p:sp>
        <p:nvSpPr>
          <p:cNvPr id="40" name="ZoneTexte 39"/>
          <p:cNvSpPr txBox="1"/>
          <p:nvPr/>
        </p:nvSpPr>
        <p:spPr>
          <a:xfrm>
            <a:off x="2796810" y="5649616"/>
            <a:ext cx="6347190" cy="1015663"/>
          </a:xfrm>
          <a:prstGeom prst="rect">
            <a:avLst/>
          </a:prstGeom>
          <a:noFill/>
        </p:spPr>
        <p:txBody>
          <a:bodyPr wrap="square" rtlCol="0">
            <a:spAutoFit/>
          </a:bodyPr>
          <a:lstStyle/>
          <a:p>
            <a:pPr algn="ctr"/>
            <a:r>
              <a:rPr lang="fr-FR" sz="1200" dirty="0"/>
              <a:t>The </a:t>
            </a:r>
            <a:r>
              <a:rPr lang="fr-FR" sz="1200" dirty="0" err="1"/>
              <a:t>complex</a:t>
            </a:r>
            <a:r>
              <a:rPr lang="fr-FR" sz="1200" dirty="0"/>
              <a:t> </a:t>
            </a:r>
            <a:r>
              <a:rPr lang="fr-FR" sz="1200" dirty="0" err="1"/>
              <a:t>triad</a:t>
            </a:r>
            <a:r>
              <a:rPr lang="fr-FR" sz="1200" dirty="0"/>
              <a:t> of Corruption, </a:t>
            </a:r>
            <a:r>
              <a:rPr lang="fr-FR" sz="1200" dirty="0" err="1"/>
              <a:t>Terrorism</a:t>
            </a:r>
            <a:r>
              <a:rPr lang="fr-FR" sz="1200" dirty="0"/>
              <a:t> and Opium </a:t>
            </a:r>
            <a:r>
              <a:rPr lang="fr-FR" sz="1200" dirty="0" err="1"/>
              <a:t>Industry</a:t>
            </a:r>
            <a:endParaRPr lang="fr-FR" sz="1200" dirty="0"/>
          </a:p>
          <a:p>
            <a:pPr algn="ctr"/>
            <a:r>
              <a:rPr lang="fr-FR" sz="1200" dirty="0"/>
              <a:t>La triade complexe de la corruption, du terrorisme et de l’Industrie l'opium.</a:t>
            </a:r>
          </a:p>
          <a:p>
            <a:pPr algn="ctr"/>
            <a:r>
              <a:rPr lang="fr-FR" sz="1200" dirty="0"/>
              <a:t>Source : </a:t>
            </a:r>
            <a:r>
              <a:rPr lang="en-US" sz="1200" i="1" dirty="0"/>
              <a:t>Corruption and </a:t>
            </a:r>
            <a:r>
              <a:rPr lang="en-US" sz="1200" i="1" dirty="0" err="1"/>
              <a:t>Warlordism</a:t>
            </a:r>
            <a:r>
              <a:rPr lang="en-US" sz="1200" i="1" dirty="0"/>
              <a:t>: A critical review of Corruption situation in Afghanistan</a:t>
            </a:r>
            <a:r>
              <a:rPr lang="en-US" sz="1200" dirty="0"/>
              <a:t>, </a:t>
            </a:r>
            <a:r>
              <a:rPr lang="fr-FR" sz="1200" dirty="0"/>
              <a:t>Abdul </a:t>
            </a:r>
            <a:r>
              <a:rPr lang="fr-FR" sz="1200" dirty="0" err="1"/>
              <a:t>Basir</a:t>
            </a:r>
            <a:r>
              <a:rPr lang="fr-FR" sz="1200" dirty="0"/>
              <a:t> </a:t>
            </a:r>
            <a:r>
              <a:rPr lang="fr-FR" sz="1200" dirty="0" err="1"/>
              <a:t>Stanikzai</a:t>
            </a:r>
            <a:r>
              <a:rPr lang="fr-FR" sz="1200" dirty="0"/>
              <a:t>,</a:t>
            </a:r>
            <a:r>
              <a:rPr lang="en-US" sz="1200" dirty="0"/>
              <a:t> </a:t>
            </a:r>
            <a:r>
              <a:rPr lang="en-US" sz="1200" dirty="0">
                <a:hlinkClick r:id="rId2"/>
              </a:rPr>
              <a:t>http://www.rawa.org/temp/runews/2008/11/27/corruption-and-warlordism-a-critical-review-of-corruption-situation-in-afghanistan.html#ixzz3Ld7PTLT0</a:t>
            </a:r>
            <a:endParaRPr lang="fr-FR" sz="1200" dirty="0"/>
          </a:p>
        </p:txBody>
      </p:sp>
      <p:cxnSp>
        <p:nvCxnSpPr>
          <p:cNvPr id="41" name="Connecteur droit avec flèche 40"/>
          <p:cNvCxnSpPr>
            <a:endCxn id="31" idx="7"/>
          </p:cNvCxnSpPr>
          <p:nvPr/>
        </p:nvCxnSpPr>
        <p:spPr>
          <a:xfrm flipH="1">
            <a:off x="5957408" y="3651517"/>
            <a:ext cx="412693" cy="231107"/>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4616093" y="3637320"/>
            <a:ext cx="376891" cy="232584"/>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5460931" y="4228740"/>
            <a:ext cx="15312" cy="342515"/>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5460931" y="4898607"/>
            <a:ext cx="15312" cy="342515"/>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5" name="Flèche courbée vers le haut 44"/>
          <p:cNvSpPr/>
          <p:nvPr/>
        </p:nvSpPr>
        <p:spPr>
          <a:xfrm rot="16200000">
            <a:off x="6090118" y="4115527"/>
            <a:ext cx="1798979" cy="662944"/>
          </a:xfrm>
          <a:prstGeom prst="curvedUpArrow">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Flèche courbée vers le bas 45"/>
          <p:cNvSpPr/>
          <p:nvPr/>
        </p:nvSpPr>
        <p:spPr>
          <a:xfrm rot="16200000">
            <a:off x="3122884" y="4132243"/>
            <a:ext cx="1798977" cy="629512"/>
          </a:xfrm>
          <a:prstGeom prst="curvedDownArrow">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ZoneTexte 47"/>
          <p:cNvSpPr txBox="1"/>
          <p:nvPr/>
        </p:nvSpPr>
        <p:spPr>
          <a:xfrm>
            <a:off x="26756" y="5605169"/>
            <a:ext cx="2770054" cy="1200329"/>
          </a:xfrm>
          <a:prstGeom prst="rect">
            <a:avLst/>
          </a:prstGeom>
          <a:noFill/>
        </p:spPr>
        <p:txBody>
          <a:bodyPr wrap="square" rtlCol="0">
            <a:spAutoFit/>
          </a:bodyPr>
          <a:lstStyle/>
          <a:p>
            <a:pPr algn="just"/>
            <a:r>
              <a:rPr lang="fr-FR" sz="1200" dirty="0">
                <a:latin typeface="Calibri" panose="020F0502020204030204" pitchFamily="34" charset="0"/>
              </a:rPr>
              <a:t>↑</a:t>
            </a:r>
            <a:r>
              <a:rPr lang="fr-FR" sz="1200" dirty="0"/>
              <a:t> </a:t>
            </a:r>
            <a:r>
              <a:rPr lang="fr-FR" sz="1200" dirty="0">
                <a:hlinkClick r:id="rId3"/>
              </a:rPr>
              <a:t>Sherpur</a:t>
            </a:r>
            <a:r>
              <a:rPr lang="fr-FR" sz="1200" dirty="0"/>
              <a:t>, le quartier chic de Kaboul, signifie « enfant d'un lion ». Les Afghans l’appellent maintenant "</a:t>
            </a:r>
            <a:r>
              <a:rPr lang="fr-FR" sz="1200" dirty="0" err="1"/>
              <a:t>Shirchoor</a:t>
            </a:r>
            <a:r>
              <a:rPr lang="fr-FR" sz="1200" dirty="0"/>
              <a:t>", signifiant « pillés par des lions ». Style d'architecture appelé «narco-</a:t>
            </a:r>
            <a:r>
              <a:rPr lang="fr-FR" sz="1200" dirty="0" err="1"/>
              <a:t>tecture</a:t>
            </a:r>
            <a:r>
              <a:rPr lang="fr-FR" sz="1200" dirty="0"/>
              <a:t> ». </a:t>
            </a:r>
          </a:p>
        </p:txBody>
      </p:sp>
      <p:pic>
        <p:nvPicPr>
          <p:cNvPr id="49" name="Imag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44" y="4122681"/>
            <a:ext cx="2224061" cy="1448040"/>
          </a:xfrm>
          <a:prstGeom prst="rect">
            <a:avLst/>
          </a:prstGeom>
        </p:spPr>
      </p:pic>
    </p:spTree>
    <p:extLst>
      <p:ext uri="{BB962C8B-B14F-4D97-AF65-F5344CB8AC3E}">
        <p14:creationId xmlns:p14="http://schemas.microsoft.com/office/powerpoint/2010/main" val="379634030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1"/>
          <p:cNvSpPr>
            <a:spLocks noChangeArrowheads="1"/>
          </p:cNvSpPr>
          <p:nvPr/>
        </p:nvSpPr>
        <p:spPr bwMode="auto">
          <a:xfrm>
            <a:off x="4788025" y="12471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94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C35D3A-770A-4221-971F-1E8D524EFE60}" type="slidenum">
              <a:rPr lang="fr-FR" altLang="fr-FR" sz="1200">
                <a:solidFill>
                  <a:srgbClr val="898989"/>
                </a:solidFill>
              </a:rPr>
              <a:pPr algn="r" eaLnBrk="1" hangingPunct="1">
                <a:spcBef>
                  <a:spcPct val="0"/>
                </a:spcBef>
                <a:buFontTx/>
                <a:buNone/>
              </a:pPr>
              <a:t>377</a:t>
            </a:fld>
            <a:endParaRPr lang="fr-FR" altLang="fr-FR" sz="1200">
              <a:solidFill>
                <a:srgbClr val="898989"/>
              </a:solidFill>
            </a:endParaRPr>
          </a:p>
        </p:txBody>
      </p:sp>
      <p:sp>
        <p:nvSpPr>
          <p:cNvPr id="319493" name="ZoneTexte 3"/>
          <p:cNvSpPr txBox="1">
            <a:spLocks noChangeArrowheads="1"/>
          </p:cNvSpPr>
          <p:nvPr/>
        </p:nvSpPr>
        <p:spPr bwMode="auto">
          <a:xfrm>
            <a:off x="148443" y="138391"/>
            <a:ext cx="4286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 Annexe : </a:t>
            </a:r>
            <a:r>
              <a:rPr lang="fr-FR" altLang="fr-FR" sz="1800" b="1" dirty="0"/>
              <a:t>La corruption en Afghanistan</a:t>
            </a:r>
            <a:endParaRPr lang="fr-FR" altLang="fr-FR" sz="1800" dirty="0"/>
          </a:p>
        </p:txBody>
      </p:sp>
      <p:pic>
        <p:nvPicPr>
          <p:cNvPr id="265227" name="Image 2652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361" y="3991798"/>
            <a:ext cx="3364582" cy="2360229"/>
          </a:xfrm>
          <a:prstGeom prst="rect">
            <a:avLst/>
          </a:prstGeom>
        </p:spPr>
      </p:pic>
      <p:sp>
        <p:nvSpPr>
          <p:cNvPr id="265228" name="ZoneTexte 265227"/>
          <p:cNvSpPr txBox="1"/>
          <p:nvPr/>
        </p:nvSpPr>
        <p:spPr>
          <a:xfrm>
            <a:off x="5779255" y="6293269"/>
            <a:ext cx="3158456" cy="461665"/>
          </a:xfrm>
          <a:prstGeom prst="rect">
            <a:avLst/>
          </a:prstGeom>
          <a:noFill/>
        </p:spPr>
        <p:txBody>
          <a:bodyPr wrap="square" rtlCol="0">
            <a:spAutoFit/>
          </a:bodyPr>
          <a:lstStyle/>
          <a:p>
            <a:pPr algn="ctr"/>
            <a:r>
              <a:rPr lang="fr-FR" sz="1200" dirty="0"/>
              <a:t>« </a:t>
            </a:r>
            <a:r>
              <a:rPr lang="fr-FR" sz="1200" i="1" dirty="0"/>
              <a:t>Qu’est-ce que vous voulez dire, que vous voulez continuer votre affaire sans moi ?</a:t>
            </a:r>
            <a:r>
              <a:rPr lang="fr-FR" sz="1200" dirty="0"/>
              <a:t> »</a:t>
            </a:r>
          </a:p>
        </p:txBody>
      </p:sp>
      <p:sp>
        <p:nvSpPr>
          <p:cNvPr id="265229" name="Rectangle 265228"/>
          <p:cNvSpPr/>
          <p:nvPr/>
        </p:nvSpPr>
        <p:spPr>
          <a:xfrm>
            <a:off x="34961" y="507724"/>
            <a:ext cx="4572000" cy="307777"/>
          </a:xfrm>
          <a:prstGeom prst="rect">
            <a:avLst/>
          </a:prstGeom>
        </p:spPr>
        <p:txBody>
          <a:bodyPr>
            <a:spAutoFit/>
          </a:bodyPr>
          <a:lstStyle/>
          <a:p>
            <a:r>
              <a:rPr lang="fr-FR" sz="1400" b="1" dirty="0"/>
              <a:t>Patronage criminel et système de protection</a:t>
            </a:r>
          </a:p>
        </p:txBody>
      </p:sp>
      <p:pic>
        <p:nvPicPr>
          <p:cNvPr id="265230" name="Image 2652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30" y="877054"/>
            <a:ext cx="5380401" cy="5764716"/>
          </a:xfrm>
          <a:prstGeom prst="rect">
            <a:avLst/>
          </a:prstGeom>
        </p:spPr>
      </p:pic>
      <p:sp>
        <p:nvSpPr>
          <p:cNvPr id="265231" name="Ellipse 265230"/>
          <p:cNvSpPr/>
          <p:nvPr/>
        </p:nvSpPr>
        <p:spPr>
          <a:xfrm>
            <a:off x="3563890" y="2564904"/>
            <a:ext cx="1192041" cy="1080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8000"/>
                </a:solidFill>
              </a:rPr>
              <a:t>Les </a:t>
            </a:r>
            <a:r>
              <a:rPr lang="fr-FR" sz="1200" dirty="0" err="1">
                <a:solidFill>
                  <a:srgbClr val="008000"/>
                </a:solidFill>
              </a:rPr>
              <a:t>trafi-quants</a:t>
            </a:r>
            <a:r>
              <a:rPr lang="fr-FR" sz="1200" dirty="0">
                <a:solidFill>
                  <a:srgbClr val="008000"/>
                </a:solidFill>
              </a:rPr>
              <a:t> clés</a:t>
            </a:r>
          </a:p>
        </p:txBody>
      </p:sp>
      <p:sp>
        <p:nvSpPr>
          <p:cNvPr id="53" name="Ellipse 52"/>
          <p:cNvSpPr/>
          <p:nvPr/>
        </p:nvSpPr>
        <p:spPr>
          <a:xfrm>
            <a:off x="1096974" y="891764"/>
            <a:ext cx="1402121" cy="12840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Chef provincial de la police, commandant des frontières ou officiel similaire</a:t>
            </a:r>
          </a:p>
        </p:txBody>
      </p:sp>
      <p:sp>
        <p:nvSpPr>
          <p:cNvPr id="54" name="Ellipse 53"/>
          <p:cNvSpPr/>
          <p:nvPr/>
        </p:nvSpPr>
        <p:spPr>
          <a:xfrm>
            <a:off x="3562239" y="891764"/>
            <a:ext cx="1187089" cy="1172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protection politique</a:t>
            </a:r>
          </a:p>
        </p:txBody>
      </p:sp>
      <p:sp>
        <p:nvSpPr>
          <p:cNvPr id="55" name="Ellipse 54"/>
          <p:cNvSpPr/>
          <p:nvPr/>
        </p:nvSpPr>
        <p:spPr>
          <a:xfrm>
            <a:off x="1096974" y="2517408"/>
            <a:ext cx="1368152"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Chef de la police de district ou la police des frontières</a:t>
            </a:r>
          </a:p>
        </p:txBody>
      </p:sp>
      <p:sp>
        <p:nvSpPr>
          <p:cNvPr id="56" name="Ellipse 55"/>
          <p:cNvSpPr/>
          <p:nvPr/>
        </p:nvSpPr>
        <p:spPr>
          <a:xfrm>
            <a:off x="1096974" y="4023630"/>
            <a:ext cx="1314786" cy="1229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Paiement aux </a:t>
            </a:r>
            <a:r>
              <a:rPr lang="fr-FR" sz="1200" dirty="0" err="1"/>
              <a:t>comman-dants</a:t>
            </a:r>
            <a:r>
              <a:rPr lang="fr-FR" sz="1200" dirty="0"/>
              <a:t> ou aux chefs de la police</a:t>
            </a:r>
          </a:p>
        </p:txBody>
      </p:sp>
      <p:sp>
        <p:nvSpPr>
          <p:cNvPr id="265232" name="Rectangle 265231"/>
          <p:cNvSpPr/>
          <p:nvPr/>
        </p:nvSpPr>
        <p:spPr>
          <a:xfrm>
            <a:off x="-1504" y="5101869"/>
            <a:ext cx="1816523" cy="461665"/>
          </a:xfrm>
          <a:prstGeom prst="rect">
            <a:avLst/>
          </a:prstGeom>
        </p:spPr>
        <p:txBody>
          <a:bodyPr wrap="none">
            <a:spAutoFit/>
          </a:bodyPr>
          <a:lstStyle/>
          <a:p>
            <a:r>
              <a:rPr lang="fr-FR" sz="1200" dirty="0"/>
              <a:t>LIGNE DE </a:t>
            </a:r>
          </a:p>
          <a:p>
            <a:r>
              <a:rPr lang="fr-FR" sz="1200" dirty="0"/>
              <a:t>CONTRÔLE CRIMINEL</a:t>
            </a:r>
          </a:p>
        </p:txBody>
      </p:sp>
      <p:sp>
        <p:nvSpPr>
          <p:cNvPr id="265233" name="Rectangle 265232"/>
          <p:cNvSpPr/>
          <p:nvPr/>
        </p:nvSpPr>
        <p:spPr>
          <a:xfrm>
            <a:off x="311866" y="5687154"/>
            <a:ext cx="1379814" cy="646331"/>
          </a:xfrm>
          <a:prstGeom prst="rect">
            <a:avLst/>
          </a:prstGeom>
        </p:spPr>
        <p:txBody>
          <a:bodyPr wrap="square">
            <a:spAutoFit/>
          </a:bodyPr>
          <a:lstStyle/>
          <a:p>
            <a:pPr algn="r"/>
            <a:r>
              <a:rPr lang="fr-FR" sz="1200" i="1" dirty="0"/>
              <a:t>Paiement pour éviter l'élimination</a:t>
            </a:r>
          </a:p>
        </p:txBody>
      </p:sp>
      <p:sp>
        <p:nvSpPr>
          <p:cNvPr id="265234" name="Rectangle 265233"/>
          <p:cNvSpPr/>
          <p:nvPr/>
        </p:nvSpPr>
        <p:spPr>
          <a:xfrm>
            <a:off x="2860381" y="6405505"/>
            <a:ext cx="2456121" cy="276999"/>
          </a:xfrm>
          <a:prstGeom prst="rect">
            <a:avLst/>
          </a:prstGeom>
        </p:spPr>
        <p:txBody>
          <a:bodyPr wrap="none">
            <a:spAutoFit/>
          </a:bodyPr>
          <a:lstStyle/>
          <a:p>
            <a:pPr algn="ctr"/>
            <a:r>
              <a:rPr lang="fr-FR" sz="1200" dirty="0"/>
              <a:t>Agriculteurs / petits commerçants</a:t>
            </a:r>
          </a:p>
        </p:txBody>
      </p:sp>
      <p:sp>
        <p:nvSpPr>
          <p:cNvPr id="265235" name="Rectangle 265234"/>
          <p:cNvSpPr/>
          <p:nvPr/>
        </p:nvSpPr>
        <p:spPr>
          <a:xfrm>
            <a:off x="2384376" y="4048792"/>
            <a:ext cx="1027336" cy="461665"/>
          </a:xfrm>
          <a:prstGeom prst="rect">
            <a:avLst/>
          </a:prstGeom>
        </p:spPr>
        <p:txBody>
          <a:bodyPr wrap="square">
            <a:spAutoFit/>
          </a:bodyPr>
          <a:lstStyle/>
          <a:p>
            <a:pPr algn="ctr"/>
            <a:r>
              <a:rPr lang="fr-FR" sz="1200" i="1" dirty="0"/>
              <a:t>Frais de protection</a:t>
            </a:r>
          </a:p>
        </p:txBody>
      </p:sp>
      <p:sp>
        <p:nvSpPr>
          <p:cNvPr id="265236" name="Rectangle 265235"/>
          <p:cNvSpPr/>
          <p:nvPr/>
        </p:nvSpPr>
        <p:spPr>
          <a:xfrm>
            <a:off x="4191197" y="2072459"/>
            <a:ext cx="1412551" cy="646331"/>
          </a:xfrm>
          <a:prstGeom prst="rect">
            <a:avLst/>
          </a:prstGeom>
        </p:spPr>
        <p:txBody>
          <a:bodyPr wrap="square">
            <a:spAutoFit/>
          </a:bodyPr>
          <a:lstStyle/>
          <a:p>
            <a:pPr algn="r"/>
            <a:r>
              <a:rPr lang="fr-FR" sz="1200" i="1" dirty="0"/>
              <a:t>Pression pour le paiement des arrangements</a:t>
            </a:r>
          </a:p>
        </p:txBody>
      </p:sp>
      <p:sp>
        <p:nvSpPr>
          <p:cNvPr id="265237" name="Rectangle 265236"/>
          <p:cNvSpPr/>
          <p:nvPr/>
        </p:nvSpPr>
        <p:spPr>
          <a:xfrm>
            <a:off x="2603958" y="1256794"/>
            <a:ext cx="875561" cy="276999"/>
          </a:xfrm>
          <a:prstGeom prst="rect">
            <a:avLst/>
          </a:prstGeom>
        </p:spPr>
        <p:txBody>
          <a:bodyPr wrap="none">
            <a:spAutoFit/>
          </a:bodyPr>
          <a:lstStyle/>
          <a:p>
            <a:pPr algn="ctr"/>
            <a:r>
              <a:rPr lang="fr-FR" sz="1200" i="1" dirty="0"/>
              <a:t>Paiement </a:t>
            </a:r>
          </a:p>
        </p:txBody>
      </p:sp>
      <p:sp>
        <p:nvSpPr>
          <p:cNvPr id="265238" name="Rectangle 265237"/>
          <p:cNvSpPr/>
          <p:nvPr/>
        </p:nvSpPr>
        <p:spPr>
          <a:xfrm>
            <a:off x="269719" y="2132433"/>
            <a:ext cx="1274076" cy="646331"/>
          </a:xfrm>
          <a:prstGeom prst="rect">
            <a:avLst/>
          </a:prstGeom>
        </p:spPr>
        <p:txBody>
          <a:bodyPr wrap="square">
            <a:spAutoFit/>
          </a:bodyPr>
          <a:lstStyle/>
          <a:p>
            <a:pPr algn="ctr"/>
            <a:r>
              <a:rPr lang="fr-FR" sz="1200" i="1" dirty="0"/>
              <a:t>Paiement pour maintenir sa position</a:t>
            </a:r>
          </a:p>
        </p:txBody>
      </p:sp>
      <p:sp>
        <p:nvSpPr>
          <p:cNvPr id="265239" name="Trapèze 265238"/>
          <p:cNvSpPr/>
          <p:nvPr/>
        </p:nvSpPr>
        <p:spPr>
          <a:xfrm>
            <a:off x="5768093" y="1983966"/>
            <a:ext cx="3123444" cy="469175"/>
          </a:xfrm>
          <a:prstGeom prst="trapezoi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+/- 350.000 familles impliquées dans la culture du pavot.</a:t>
            </a:r>
          </a:p>
        </p:txBody>
      </p:sp>
      <p:sp>
        <p:nvSpPr>
          <p:cNvPr id="65" name="Trapèze 64"/>
          <p:cNvSpPr/>
          <p:nvPr/>
        </p:nvSpPr>
        <p:spPr>
          <a:xfrm>
            <a:off x="5876590" y="1690767"/>
            <a:ext cx="2906450" cy="293199"/>
          </a:xfrm>
          <a:prstGeom prst="trapezoi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+/- 10.000 à 15.000 commerçants locaux</a:t>
            </a:r>
          </a:p>
        </p:txBody>
      </p:sp>
      <p:sp>
        <p:nvSpPr>
          <p:cNvPr id="66" name="Trapèze 65"/>
          <p:cNvSpPr/>
          <p:nvPr/>
        </p:nvSpPr>
        <p:spPr>
          <a:xfrm>
            <a:off x="5963468" y="1221593"/>
            <a:ext cx="2732694" cy="469663"/>
          </a:xfrm>
          <a:prstGeom prst="trapezoi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+/- 500 à 600 commerçants à l’échelon moyen</a:t>
            </a:r>
          </a:p>
        </p:txBody>
      </p:sp>
      <p:sp>
        <p:nvSpPr>
          <p:cNvPr id="67" name="Trapèze 66"/>
          <p:cNvSpPr/>
          <p:nvPr/>
        </p:nvSpPr>
        <p:spPr>
          <a:xfrm>
            <a:off x="6105012" y="998602"/>
            <a:ext cx="2478501" cy="222991"/>
          </a:xfrm>
          <a:prstGeom prst="trapezoid">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+/- 200 à 250 trafiquants</a:t>
            </a:r>
          </a:p>
        </p:txBody>
      </p:sp>
      <p:sp>
        <p:nvSpPr>
          <p:cNvPr id="68" name="Trapèze 67"/>
          <p:cNvSpPr/>
          <p:nvPr/>
        </p:nvSpPr>
        <p:spPr>
          <a:xfrm>
            <a:off x="6151532" y="767103"/>
            <a:ext cx="2356566" cy="219903"/>
          </a:xfrm>
          <a:prstGeom prst="trapezoid">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+/- 25 à 50 trafiquants clé</a:t>
            </a:r>
          </a:p>
        </p:txBody>
      </p:sp>
      <p:sp>
        <p:nvSpPr>
          <p:cNvPr id="26" name="Rectangle 25"/>
          <p:cNvSpPr/>
          <p:nvPr/>
        </p:nvSpPr>
        <p:spPr>
          <a:xfrm>
            <a:off x="5627267" y="2639317"/>
            <a:ext cx="3405096" cy="1200329"/>
          </a:xfrm>
          <a:prstGeom prst="rect">
            <a:avLst/>
          </a:prstGeom>
        </p:spPr>
        <p:txBody>
          <a:bodyPr wrap="square">
            <a:spAutoFit/>
          </a:bodyPr>
          <a:lstStyle/>
          <a:p>
            <a:pPr algn="ctr"/>
            <a:r>
              <a:rPr lang="en-US" sz="1200" dirty="0"/>
              <a:t>Source : Countering Corruption and Organized Crime to Make Afghanistan Stronger for Transition and a Good Future, </a:t>
            </a:r>
            <a:r>
              <a:rPr lang="fr-FR" sz="1200" dirty="0"/>
              <a:t>(U//FOUO) ISAF CJIATF-</a:t>
            </a:r>
            <a:r>
              <a:rPr lang="fr-FR" sz="1200" dirty="0" err="1"/>
              <a:t>Shafafiyat</a:t>
            </a:r>
            <a:r>
              <a:rPr lang="en-US" sz="1200" dirty="0"/>
              <a:t>, </a:t>
            </a:r>
            <a:r>
              <a:rPr lang="en-US" sz="1200" dirty="0">
                <a:hlinkClick r:id="rId4"/>
              </a:rPr>
              <a:t>https://publicintelligence.net/isaf-countering-corruption-organized-crime/</a:t>
            </a:r>
            <a:r>
              <a:rPr lang="en-US" sz="1200" dirty="0"/>
              <a:t> </a:t>
            </a:r>
            <a:endParaRPr lang="fr-FR" sz="1200" dirty="0"/>
          </a:p>
        </p:txBody>
      </p:sp>
    </p:spTree>
    <p:extLst>
      <p:ext uri="{BB962C8B-B14F-4D97-AF65-F5344CB8AC3E}">
        <p14:creationId xmlns:p14="http://schemas.microsoft.com/office/powerpoint/2010/main" val="35364594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1"/>
          <p:cNvSpPr>
            <a:spLocks noChangeArrowheads="1"/>
          </p:cNvSpPr>
          <p:nvPr/>
        </p:nvSpPr>
        <p:spPr bwMode="auto">
          <a:xfrm>
            <a:off x="4788025" y="12471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949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C35D3A-770A-4221-971F-1E8D524EFE60}" type="slidenum">
              <a:rPr lang="fr-FR" altLang="fr-FR" sz="1200">
                <a:solidFill>
                  <a:srgbClr val="898989"/>
                </a:solidFill>
              </a:rPr>
              <a:pPr algn="r" eaLnBrk="1" hangingPunct="1">
                <a:spcBef>
                  <a:spcPct val="0"/>
                </a:spcBef>
                <a:buFontTx/>
                <a:buNone/>
              </a:pPr>
              <a:t>378</a:t>
            </a:fld>
            <a:endParaRPr lang="fr-FR" altLang="fr-FR" sz="1200">
              <a:solidFill>
                <a:srgbClr val="898989"/>
              </a:solidFill>
            </a:endParaRPr>
          </a:p>
        </p:txBody>
      </p:sp>
      <p:sp>
        <p:nvSpPr>
          <p:cNvPr id="319493" name="ZoneTexte 3"/>
          <p:cNvSpPr txBox="1">
            <a:spLocks noChangeArrowheads="1"/>
          </p:cNvSpPr>
          <p:nvPr/>
        </p:nvSpPr>
        <p:spPr bwMode="auto">
          <a:xfrm>
            <a:off x="148443" y="138391"/>
            <a:ext cx="4286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 Annexe : </a:t>
            </a:r>
            <a:r>
              <a:rPr lang="fr-FR" altLang="fr-FR" sz="1800" b="1" dirty="0"/>
              <a:t>La corruption en Afghanistan</a:t>
            </a:r>
            <a:endParaRPr lang="fr-FR" altLang="fr-FR" sz="1800" dirty="0"/>
          </a:p>
        </p:txBody>
      </p:sp>
      <p:sp>
        <p:nvSpPr>
          <p:cNvPr id="265229" name="Rectangle 265228"/>
          <p:cNvSpPr/>
          <p:nvPr/>
        </p:nvSpPr>
        <p:spPr>
          <a:xfrm>
            <a:off x="148443" y="620689"/>
            <a:ext cx="5544616" cy="307777"/>
          </a:xfrm>
          <a:prstGeom prst="rect">
            <a:avLst/>
          </a:prstGeom>
        </p:spPr>
        <p:txBody>
          <a:bodyPr wrap="square">
            <a:spAutoFit/>
          </a:bodyPr>
          <a:lstStyle/>
          <a:p>
            <a:r>
              <a:rPr lang="fr-FR" sz="1400" b="1" dirty="0"/>
              <a:t>L’impunité et l’autorité de la loi (</a:t>
            </a:r>
            <a:r>
              <a:rPr lang="fr-FR" sz="1400" b="1" dirty="0" err="1"/>
              <a:t>Rule</a:t>
            </a:r>
            <a:r>
              <a:rPr lang="fr-FR" sz="1400" b="1" dirty="0"/>
              <a:t> of Law)</a:t>
            </a:r>
          </a:p>
        </p:txBody>
      </p:sp>
      <p:sp>
        <p:nvSpPr>
          <p:cNvPr id="26" name="Ellipse 25"/>
          <p:cNvSpPr/>
          <p:nvPr/>
        </p:nvSpPr>
        <p:spPr>
          <a:xfrm>
            <a:off x="3847821" y="2651380"/>
            <a:ext cx="1621223" cy="144016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8000"/>
                </a:solidFill>
              </a:rPr>
              <a:t>Impunité</a:t>
            </a:r>
          </a:p>
        </p:txBody>
      </p:sp>
      <p:sp>
        <p:nvSpPr>
          <p:cNvPr id="27" name="Rectangle 26"/>
          <p:cNvSpPr/>
          <p:nvPr/>
        </p:nvSpPr>
        <p:spPr>
          <a:xfrm>
            <a:off x="385759" y="1340769"/>
            <a:ext cx="1906029" cy="68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 influenceurs négatifs</a:t>
            </a:r>
          </a:p>
          <a:p>
            <a:r>
              <a:rPr lang="fr-FR" sz="1200" dirty="0">
                <a:solidFill>
                  <a:schemeClr val="tx1"/>
                </a:solidFill>
              </a:rPr>
              <a:t>. Réseaux de protection</a:t>
            </a:r>
          </a:p>
          <a:p>
            <a:r>
              <a:rPr lang="fr-FR" sz="1200" dirty="0">
                <a:solidFill>
                  <a:schemeClr val="tx1"/>
                </a:solidFill>
              </a:rPr>
              <a:t>. subversion Politique</a:t>
            </a:r>
          </a:p>
        </p:txBody>
      </p:sp>
      <p:sp>
        <p:nvSpPr>
          <p:cNvPr id="28" name="Rectangle 27"/>
          <p:cNvSpPr/>
          <p:nvPr/>
        </p:nvSpPr>
        <p:spPr>
          <a:xfrm>
            <a:off x="3343407" y="1296078"/>
            <a:ext cx="2524739" cy="69291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 Système de justice inefficace</a:t>
            </a:r>
          </a:p>
          <a:p>
            <a:r>
              <a:rPr lang="fr-FR" sz="1200" dirty="0">
                <a:solidFill>
                  <a:schemeClr val="tx1"/>
                </a:solidFill>
              </a:rPr>
              <a:t>- Délégitime le gouvernement afghan</a:t>
            </a:r>
          </a:p>
          <a:p>
            <a:r>
              <a:rPr lang="fr-FR" sz="1200" dirty="0">
                <a:solidFill>
                  <a:schemeClr val="tx1"/>
                </a:solidFill>
              </a:rPr>
              <a:t>- Nuit à la sécurité</a:t>
            </a:r>
          </a:p>
        </p:txBody>
      </p:sp>
      <p:sp>
        <p:nvSpPr>
          <p:cNvPr id="29" name="Rectangle 28"/>
          <p:cNvSpPr/>
          <p:nvPr/>
        </p:nvSpPr>
        <p:spPr>
          <a:xfrm>
            <a:off x="6446415" y="1296078"/>
            <a:ext cx="2456287" cy="69291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 Conseillers (consultants) empêchés</a:t>
            </a:r>
          </a:p>
          <a:p>
            <a:r>
              <a:rPr lang="fr-FR" sz="1200" dirty="0">
                <a:solidFill>
                  <a:schemeClr val="tx1"/>
                </a:solidFill>
              </a:rPr>
              <a:t>. Lois appliquées sélectivement</a:t>
            </a:r>
          </a:p>
          <a:p>
            <a:r>
              <a:rPr lang="fr-FR" sz="1200" dirty="0">
                <a:solidFill>
                  <a:schemeClr val="tx1"/>
                </a:solidFill>
              </a:rPr>
              <a:t>. Accès restreint à la justice</a:t>
            </a:r>
          </a:p>
        </p:txBody>
      </p:sp>
      <p:sp>
        <p:nvSpPr>
          <p:cNvPr id="30" name="Rectangle 29"/>
          <p:cNvSpPr/>
          <p:nvPr/>
        </p:nvSpPr>
        <p:spPr>
          <a:xfrm>
            <a:off x="288002" y="5014146"/>
            <a:ext cx="3055405" cy="7920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 Justice / Sécurité capturées (kidnappées)</a:t>
            </a:r>
          </a:p>
          <a:p>
            <a:r>
              <a:rPr lang="fr-FR" sz="1200" dirty="0">
                <a:solidFill>
                  <a:schemeClr val="tx1"/>
                </a:solidFill>
              </a:rPr>
              <a:t>. Justice à vendre ($$)</a:t>
            </a:r>
          </a:p>
          <a:p>
            <a:r>
              <a:rPr lang="fr-FR" sz="1200" dirty="0">
                <a:solidFill>
                  <a:schemeClr val="tx1"/>
                </a:solidFill>
              </a:rPr>
              <a:t>. Aucune motivation pour l'amélioration judiciaire</a:t>
            </a:r>
          </a:p>
        </p:txBody>
      </p:sp>
      <p:sp>
        <p:nvSpPr>
          <p:cNvPr id="31" name="Rectangle 30"/>
          <p:cNvSpPr/>
          <p:nvPr/>
        </p:nvSpPr>
        <p:spPr>
          <a:xfrm>
            <a:off x="3719551" y="4941168"/>
            <a:ext cx="2508635" cy="1279803"/>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solidFill>
                  <a:schemeClr val="tx1"/>
                </a:solidFill>
              </a:rPr>
              <a:t>. Injustice</a:t>
            </a:r>
          </a:p>
          <a:p>
            <a:r>
              <a:rPr lang="fr-FR" sz="1200" b="1" dirty="0">
                <a:solidFill>
                  <a:schemeClr val="tx1"/>
                </a:solidFill>
              </a:rPr>
              <a:t>- Mécontentement de la population</a:t>
            </a:r>
          </a:p>
          <a:p>
            <a:r>
              <a:rPr lang="fr-FR" sz="1200" b="1" dirty="0">
                <a:solidFill>
                  <a:schemeClr val="tx1"/>
                </a:solidFill>
              </a:rPr>
              <a:t>- Combustibles de l'insurrection</a:t>
            </a:r>
          </a:p>
          <a:p>
            <a:r>
              <a:rPr lang="fr-FR" sz="1200" b="1" dirty="0">
                <a:solidFill>
                  <a:schemeClr val="tx1"/>
                </a:solidFill>
              </a:rPr>
              <a:t>. appels inconsistants à une réforme</a:t>
            </a:r>
          </a:p>
          <a:p>
            <a:r>
              <a:rPr lang="fr-FR" sz="1200" b="1" dirty="0">
                <a:solidFill>
                  <a:schemeClr val="tx1"/>
                </a:solidFill>
              </a:rPr>
              <a:t>- Statu Quo</a:t>
            </a:r>
          </a:p>
        </p:txBody>
      </p:sp>
      <p:sp>
        <p:nvSpPr>
          <p:cNvPr id="32" name="Rectangle 31"/>
          <p:cNvSpPr/>
          <p:nvPr/>
        </p:nvSpPr>
        <p:spPr>
          <a:xfrm>
            <a:off x="6904006" y="4941168"/>
            <a:ext cx="1878280" cy="115212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 Poursuites bloquées</a:t>
            </a:r>
          </a:p>
          <a:p>
            <a:r>
              <a:rPr lang="fr-FR" sz="1200" dirty="0">
                <a:solidFill>
                  <a:schemeClr val="tx1"/>
                </a:solidFill>
              </a:rPr>
              <a:t>. Condamnations vides ou inconsistantes </a:t>
            </a:r>
          </a:p>
          <a:p>
            <a:r>
              <a:rPr lang="fr-FR" sz="1200" dirty="0">
                <a:solidFill>
                  <a:schemeClr val="tx1"/>
                </a:solidFill>
              </a:rPr>
              <a:t>. Restitutions illégales</a:t>
            </a:r>
          </a:p>
          <a:p>
            <a:r>
              <a:rPr lang="fr-FR" sz="1200" dirty="0">
                <a:solidFill>
                  <a:schemeClr val="tx1"/>
                </a:solidFill>
              </a:rPr>
              <a:t>. Libérations anticipées.</a:t>
            </a:r>
          </a:p>
        </p:txBody>
      </p:sp>
      <p:sp>
        <p:nvSpPr>
          <p:cNvPr id="33" name="Rectangle 32"/>
          <p:cNvSpPr/>
          <p:nvPr/>
        </p:nvSpPr>
        <p:spPr>
          <a:xfrm>
            <a:off x="385758" y="3149101"/>
            <a:ext cx="1906029" cy="68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Réseau de patronages criminels</a:t>
            </a:r>
          </a:p>
        </p:txBody>
      </p:sp>
      <p:sp>
        <p:nvSpPr>
          <p:cNvPr id="34" name="Rectangle 33"/>
          <p:cNvSpPr/>
          <p:nvPr/>
        </p:nvSpPr>
        <p:spPr>
          <a:xfrm>
            <a:off x="6876258" y="3015899"/>
            <a:ext cx="1906029" cy="6821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L'ingérence politique et la corruption</a:t>
            </a:r>
          </a:p>
        </p:txBody>
      </p:sp>
      <p:sp>
        <p:nvSpPr>
          <p:cNvPr id="2" name="Virage 1"/>
          <p:cNvSpPr/>
          <p:nvPr/>
        </p:nvSpPr>
        <p:spPr>
          <a:xfrm rot="5400000">
            <a:off x="5821701" y="2036446"/>
            <a:ext cx="1053881" cy="114818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7" name="Virage 36"/>
          <p:cNvSpPr/>
          <p:nvPr/>
        </p:nvSpPr>
        <p:spPr>
          <a:xfrm>
            <a:off x="2362156" y="2118642"/>
            <a:ext cx="1053881" cy="11481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8" name="Virage 37"/>
          <p:cNvSpPr/>
          <p:nvPr/>
        </p:nvSpPr>
        <p:spPr>
          <a:xfrm rot="10800000">
            <a:off x="5686211" y="3670902"/>
            <a:ext cx="1053881" cy="114818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9" name="Virage 38"/>
          <p:cNvSpPr/>
          <p:nvPr/>
        </p:nvSpPr>
        <p:spPr>
          <a:xfrm rot="16200000">
            <a:off x="2328646" y="3704789"/>
            <a:ext cx="1053881" cy="114818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 name="Rectangle 2"/>
          <p:cNvSpPr/>
          <p:nvPr/>
        </p:nvSpPr>
        <p:spPr>
          <a:xfrm>
            <a:off x="5517956" y="2369043"/>
            <a:ext cx="928459" cy="369332"/>
          </a:xfrm>
          <a:prstGeom prst="rect">
            <a:avLst/>
          </a:prstGeom>
        </p:spPr>
        <p:txBody>
          <a:bodyPr wrap="none">
            <a:spAutoFit/>
          </a:bodyPr>
          <a:lstStyle/>
          <a:p>
            <a:r>
              <a:rPr lang="fr-FR" dirty="0"/>
              <a:t>Permet</a:t>
            </a:r>
          </a:p>
        </p:txBody>
      </p:sp>
      <p:sp>
        <p:nvSpPr>
          <p:cNvPr id="41" name="Rectangle 40"/>
          <p:cNvSpPr/>
          <p:nvPr/>
        </p:nvSpPr>
        <p:spPr>
          <a:xfrm>
            <a:off x="5415364" y="3953447"/>
            <a:ext cx="1031051" cy="369332"/>
          </a:xfrm>
          <a:prstGeom prst="rect">
            <a:avLst/>
          </a:prstGeom>
        </p:spPr>
        <p:txBody>
          <a:bodyPr wrap="none">
            <a:spAutoFit/>
          </a:bodyPr>
          <a:lstStyle/>
          <a:p>
            <a:r>
              <a:rPr lang="fr-FR" dirty="0"/>
              <a:t>Autorise</a:t>
            </a:r>
          </a:p>
        </p:txBody>
      </p:sp>
      <p:sp>
        <p:nvSpPr>
          <p:cNvPr id="4" name="Rectangle 3"/>
          <p:cNvSpPr/>
          <p:nvPr/>
        </p:nvSpPr>
        <p:spPr>
          <a:xfrm>
            <a:off x="2664582" y="2651380"/>
            <a:ext cx="1120820" cy="369332"/>
          </a:xfrm>
          <a:prstGeom prst="rect">
            <a:avLst/>
          </a:prstGeom>
        </p:spPr>
        <p:txBody>
          <a:bodyPr wrap="none">
            <a:spAutoFit/>
          </a:bodyPr>
          <a:lstStyle/>
          <a:p>
            <a:pPr algn="ctr"/>
            <a:r>
              <a:rPr lang="fr-FR"/>
              <a:t>Perpétue</a:t>
            </a:r>
            <a:endParaRPr lang="fr-FR" dirty="0"/>
          </a:p>
        </p:txBody>
      </p:sp>
      <p:sp>
        <p:nvSpPr>
          <p:cNvPr id="43" name="Rectangle 42"/>
          <p:cNvSpPr/>
          <p:nvPr/>
        </p:nvSpPr>
        <p:spPr>
          <a:xfrm>
            <a:off x="2824947" y="3998051"/>
            <a:ext cx="1120820" cy="369332"/>
          </a:xfrm>
          <a:prstGeom prst="rect">
            <a:avLst/>
          </a:prstGeom>
        </p:spPr>
        <p:txBody>
          <a:bodyPr wrap="none">
            <a:spAutoFit/>
          </a:bodyPr>
          <a:lstStyle/>
          <a:p>
            <a:pPr algn="ctr"/>
            <a:r>
              <a:rPr lang="fr-FR" dirty="0"/>
              <a:t>Renforce</a:t>
            </a:r>
          </a:p>
        </p:txBody>
      </p:sp>
      <p:sp>
        <p:nvSpPr>
          <p:cNvPr id="5" name="Rectangle 4"/>
          <p:cNvSpPr/>
          <p:nvPr/>
        </p:nvSpPr>
        <p:spPr>
          <a:xfrm>
            <a:off x="107504" y="6309321"/>
            <a:ext cx="9036496" cy="461665"/>
          </a:xfrm>
          <a:prstGeom prst="rect">
            <a:avLst/>
          </a:prstGeom>
        </p:spPr>
        <p:txBody>
          <a:bodyPr wrap="square">
            <a:spAutoFit/>
          </a:bodyPr>
          <a:lstStyle/>
          <a:p>
            <a:pPr algn="ctr"/>
            <a:r>
              <a:rPr lang="en-US" sz="1200" dirty="0"/>
              <a:t>Source : </a:t>
            </a:r>
            <a:r>
              <a:rPr lang="en-US" sz="1200" i="1" dirty="0"/>
              <a:t>Countering Corruption and Organized Crime to Make Afghanistan Stronger for Transition and a Good Future</a:t>
            </a:r>
            <a:r>
              <a:rPr lang="en-US" sz="1200" dirty="0"/>
              <a:t>, </a:t>
            </a:r>
            <a:r>
              <a:rPr lang="fr-FR" sz="1200" dirty="0"/>
              <a:t>(U//FOUO) ISAF CJIATF-</a:t>
            </a:r>
            <a:r>
              <a:rPr lang="fr-FR" sz="1200" dirty="0" err="1"/>
              <a:t>Shafafiyat</a:t>
            </a:r>
            <a:r>
              <a:rPr lang="fr-FR" sz="1200" dirty="0"/>
              <a:t>, Mars 2012,</a:t>
            </a:r>
            <a:r>
              <a:rPr lang="en-US" sz="1200" dirty="0"/>
              <a:t> </a:t>
            </a:r>
            <a:r>
              <a:rPr lang="en-US" sz="1200" dirty="0">
                <a:hlinkClick r:id="rId2"/>
              </a:rPr>
              <a:t>https://publicintelligence.net/isaf-countering-corruption-organized-crime/</a:t>
            </a:r>
            <a:r>
              <a:rPr lang="en-US" sz="1200" dirty="0"/>
              <a:t> </a:t>
            </a:r>
            <a:endParaRPr lang="fr-FR" sz="1200" dirty="0"/>
          </a:p>
        </p:txBody>
      </p:sp>
      <p:sp>
        <p:nvSpPr>
          <p:cNvPr id="6" name="ZoneTexte 5"/>
          <p:cNvSpPr txBox="1"/>
          <p:nvPr/>
        </p:nvSpPr>
        <p:spPr>
          <a:xfrm>
            <a:off x="4555073" y="641107"/>
            <a:ext cx="3977369" cy="523220"/>
          </a:xfrm>
          <a:prstGeom prst="rect">
            <a:avLst/>
          </a:prstGeom>
          <a:noFill/>
          <a:ln>
            <a:solidFill>
              <a:srgbClr val="FF0000"/>
            </a:solidFill>
          </a:ln>
        </p:spPr>
        <p:txBody>
          <a:bodyPr wrap="square" rtlCol="0">
            <a:spAutoFit/>
          </a:bodyPr>
          <a:lstStyle/>
          <a:p>
            <a:pPr algn="just"/>
            <a:r>
              <a:rPr lang="fr-FR" sz="1400" dirty="0">
                <a:solidFill>
                  <a:srgbClr val="FF0000"/>
                </a:solidFill>
              </a:rPr>
              <a:t>La corruption en Afghanistan est plus un problème de volonté politique, que de capacité. </a:t>
            </a:r>
          </a:p>
        </p:txBody>
      </p:sp>
    </p:spTree>
    <p:extLst>
      <p:ext uri="{BB962C8B-B14F-4D97-AF65-F5344CB8AC3E}">
        <p14:creationId xmlns:p14="http://schemas.microsoft.com/office/powerpoint/2010/main" val="1937928369"/>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8445" y="1052737"/>
            <a:ext cx="8804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fr-FR" sz="1400" dirty="0">
                <a:latin typeface="Arial" panose="020B0604020202020204" pitchFamily="34" charset="0"/>
              </a:rPr>
              <a:t>.</a:t>
            </a:r>
            <a:endParaRPr lang="fr-FR" altLang="fr-FR" sz="1200" dirty="0">
              <a:latin typeface="+mn-lt"/>
            </a:endParaRPr>
          </a:p>
        </p:txBody>
      </p:sp>
      <p:sp>
        <p:nvSpPr>
          <p:cNvPr id="319491" name="Rectangle 1"/>
          <p:cNvSpPr>
            <a:spLocks noChangeArrowheads="1"/>
          </p:cNvSpPr>
          <p:nvPr/>
        </p:nvSpPr>
        <p:spPr bwMode="auto">
          <a:xfrm>
            <a:off x="4481756" y="1153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19492" name="Espace réservé du numéro de diapositive 2"/>
          <p:cNvSpPr txBox="1">
            <a:spLocks/>
          </p:cNvSpPr>
          <p:nvPr/>
        </p:nvSpPr>
        <p:spPr bwMode="auto">
          <a:xfrm>
            <a:off x="8222468" y="100993"/>
            <a:ext cx="730250" cy="28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4C35D3A-770A-4221-971F-1E8D524EFE60}" type="slidenum">
              <a:rPr lang="fr-FR" altLang="fr-FR" sz="1200">
                <a:solidFill>
                  <a:srgbClr val="898989"/>
                </a:solidFill>
              </a:rPr>
              <a:pPr algn="r" eaLnBrk="1" hangingPunct="1">
                <a:spcBef>
                  <a:spcPct val="0"/>
                </a:spcBef>
                <a:buFontTx/>
                <a:buNone/>
              </a:pPr>
              <a:t>379</a:t>
            </a:fld>
            <a:endParaRPr lang="fr-FR" altLang="fr-FR" sz="1200">
              <a:solidFill>
                <a:srgbClr val="898989"/>
              </a:solidFill>
            </a:endParaRPr>
          </a:p>
        </p:txBody>
      </p:sp>
      <p:sp>
        <p:nvSpPr>
          <p:cNvPr id="319493" name="ZoneTexte 3"/>
          <p:cNvSpPr txBox="1">
            <a:spLocks noChangeArrowheads="1"/>
          </p:cNvSpPr>
          <p:nvPr/>
        </p:nvSpPr>
        <p:spPr bwMode="auto">
          <a:xfrm>
            <a:off x="99378" y="115353"/>
            <a:ext cx="4339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 Annexe : </a:t>
            </a:r>
            <a:r>
              <a:rPr lang="fr-FR" altLang="fr-FR" sz="1800" b="1" dirty="0"/>
              <a:t>La corruption en Afghanistan </a:t>
            </a:r>
          </a:p>
          <a:p>
            <a:pPr eaLnBrk="1" hangingPunct="1">
              <a:spcBef>
                <a:spcPct val="0"/>
              </a:spcBef>
              <a:buFontTx/>
              <a:buNone/>
            </a:pPr>
            <a:r>
              <a:rPr lang="fr-FR" altLang="fr-FR" sz="1800" b="1" dirty="0"/>
              <a:t>(suite et fin)</a:t>
            </a:r>
            <a:endParaRPr lang="fr-FR" altLang="fr-FR" sz="1800" dirty="0"/>
          </a:p>
        </p:txBody>
      </p:sp>
      <p:sp>
        <p:nvSpPr>
          <p:cNvPr id="9" name="ZoneTexte 8"/>
          <p:cNvSpPr txBox="1"/>
          <p:nvPr/>
        </p:nvSpPr>
        <p:spPr>
          <a:xfrm>
            <a:off x="4481755" y="6480261"/>
            <a:ext cx="3960440" cy="276999"/>
          </a:xfrm>
          <a:prstGeom prst="rect">
            <a:avLst/>
          </a:prstGeom>
          <a:noFill/>
        </p:spPr>
        <p:txBody>
          <a:bodyPr wrap="square" rtlCol="0">
            <a:spAutoFit/>
          </a:bodyPr>
          <a:lstStyle/>
          <a:p>
            <a:pPr algn="ctr"/>
            <a:r>
              <a:rPr lang="fr-FR" sz="1200" dirty="0"/>
              <a:t>Style d'architecture appelé «narco-</a:t>
            </a:r>
            <a:r>
              <a:rPr lang="fr-FR" sz="1200" dirty="0" err="1"/>
              <a:t>tecture</a:t>
            </a:r>
            <a:r>
              <a:rPr lang="fr-FR" sz="1200" dirty="0"/>
              <a:t> ».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991" y="4909409"/>
            <a:ext cx="2143125" cy="141922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379" y="4909409"/>
            <a:ext cx="1276350" cy="1809751"/>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10" y="4909408"/>
            <a:ext cx="2466975" cy="1847851"/>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976" y="4712050"/>
            <a:ext cx="2562225" cy="1781175"/>
          </a:xfrm>
          <a:prstGeom prst="rect">
            <a:avLst/>
          </a:prstGeom>
        </p:spPr>
      </p:pic>
      <p:sp>
        <p:nvSpPr>
          <p:cNvPr id="7" name="ZoneTexte 6"/>
          <p:cNvSpPr txBox="1"/>
          <p:nvPr/>
        </p:nvSpPr>
        <p:spPr>
          <a:xfrm>
            <a:off x="115643" y="4056091"/>
            <a:ext cx="8732224" cy="830997"/>
          </a:xfrm>
          <a:prstGeom prst="rect">
            <a:avLst/>
          </a:prstGeom>
          <a:noFill/>
        </p:spPr>
        <p:txBody>
          <a:bodyPr wrap="square" rtlCol="0">
            <a:spAutoFit/>
          </a:bodyPr>
          <a:lstStyle/>
          <a:p>
            <a:r>
              <a:rPr lang="fr-FR" sz="1200" dirty="0"/>
              <a:t>Source : a) </a:t>
            </a:r>
            <a:r>
              <a:rPr lang="fr-FR" sz="1200" dirty="0">
                <a:hlinkClick r:id="rId6"/>
              </a:rPr>
              <a:t>http://www.unodc.org/unodc/en/frontpage/2010/January/corruption-widespread-in-afghanistan-unodc-survey-says.html</a:t>
            </a:r>
            <a:r>
              <a:rPr lang="fr-FR" sz="1200" dirty="0"/>
              <a:t>, b) </a:t>
            </a:r>
            <a:r>
              <a:rPr lang="fr-FR" sz="1200" dirty="0">
                <a:hlinkClick r:id="rId7"/>
              </a:rPr>
              <a:t>http://www.unodc.org/documents/data-and-analysis/Afghanistan/Afghanistan-corruption-survey2010-Eng.pdf</a:t>
            </a:r>
            <a:r>
              <a:rPr lang="fr-FR" sz="1200" dirty="0"/>
              <a:t>, </a:t>
            </a:r>
          </a:p>
          <a:p>
            <a:r>
              <a:rPr lang="fr-FR" sz="1200" dirty="0"/>
              <a:t>c) </a:t>
            </a:r>
            <a:r>
              <a:rPr lang="fr-FR" sz="1200" dirty="0">
                <a:hlinkClick r:id="rId8"/>
              </a:rPr>
              <a:t>https://info.publicintelligence.net/UNODC-AfghanCorruption.pdf</a:t>
            </a:r>
            <a:r>
              <a:rPr lang="fr-FR" sz="1200" dirty="0"/>
              <a:t>, </a:t>
            </a:r>
          </a:p>
          <a:p>
            <a:r>
              <a:rPr lang="fr-FR" sz="1200" dirty="0"/>
              <a:t>d) </a:t>
            </a:r>
            <a:r>
              <a:rPr lang="fr-FR" sz="1200" dirty="0">
                <a:hlinkClick r:id="rId9"/>
              </a:rPr>
              <a:t>https://info.publicintelligence.net/ISAF-CounteringCorruption.pdf</a:t>
            </a:r>
            <a:r>
              <a:rPr lang="fr-FR" sz="1200" dirty="0"/>
              <a:t> </a:t>
            </a:r>
          </a:p>
        </p:txBody>
      </p:sp>
      <p:sp>
        <p:nvSpPr>
          <p:cNvPr id="11" name="ZoneTexte 10"/>
          <p:cNvSpPr txBox="1"/>
          <p:nvPr/>
        </p:nvSpPr>
        <p:spPr>
          <a:xfrm>
            <a:off x="99378" y="793586"/>
            <a:ext cx="5041930" cy="3323987"/>
          </a:xfrm>
          <a:prstGeom prst="rect">
            <a:avLst/>
          </a:prstGeom>
          <a:noFill/>
        </p:spPr>
        <p:txBody>
          <a:bodyPr wrap="square" rtlCol="0">
            <a:spAutoFit/>
          </a:bodyPr>
          <a:lstStyle/>
          <a:p>
            <a:r>
              <a:rPr lang="fr-FR" sz="1400" u="sng" dirty="0"/>
              <a:t>La menace de la corruption et du crime organisé </a:t>
            </a:r>
            <a:r>
              <a:rPr lang="fr-FR" sz="1400" dirty="0"/>
              <a:t>:</a:t>
            </a:r>
          </a:p>
          <a:p>
            <a:r>
              <a:rPr lang="fr-FR" sz="1400" dirty="0"/>
              <a:t>Le niveau de corruption en Afghanistan représente aujourd'hui une menace potentiellement fatale à la mission de la FIAS, car il:</a:t>
            </a:r>
          </a:p>
          <a:p>
            <a:r>
              <a:rPr lang="fr-FR" sz="1400" dirty="0"/>
              <a:t>• aliène les éléments clés et utiles de la population</a:t>
            </a:r>
          </a:p>
          <a:p>
            <a:r>
              <a:rPr lang="fr-FR" sz="1400" dirty="0"/>
              <a:t>• discrédite et affaiblit les forces gouvernementales et de sécurité</a:t>
            </a:r>
          </a:p>
          <a:p>
            <a:r>
              <a:rPr lang="fr-FR" sz="1400" dirty="0"/>
              <a:t>• subvertit les fonctions de l'État et de l'État de droit</a:t>
            </a:r>
          </a:p>
          <a:p>
            <a:r>
              <a:rPr lang="fr-FR" sz="1400" dirty="0"/>
              <a:t>• prive l'Etat de ses recettes</a:t>
            </a:r>
          </a:p>
          <a:p>
            <a:r>
              <a:rPr lang="fr-FR" sz="1400" dirty="0"/>
              <a:t>• crée des obstacles à la croissance économique</a:t>
            </a:r>
          </a:p>
          <a:p>
            <a:r>
              <a:rPr lang="fr-FR" sz="1400" dirty="0"/>
              <a:t>• Préserve la capacité régénératrice des talibans.</a:t>
            </a:r>
          </a:p>
          <a:p>
            <a:r>
              <a:rPr lang="fr-FR" sz="1400" dirty="0"/>
              <a:t>• Perpétue la dépendance afghane envers l’étranger.</a:t>
            </a:r>
          </a:p>
          <a:p>
            <a:r>
              <a:rPr lang="fr-FR" sz="1400" dirty="0">
                <a:solidFill>
                  <a:srgbClr val="008000"/>
                </a:solidFill>
              </a:rPr>
              <a:t>La mission de l’ONU a tenté de faire passer les paysans afghan de la culture de l’opium (très rémunératrice) à celle du safran (plus pénible) … </a:t>
            </a:r>
            <a:r>
              <a:rPr lang="fr-FR" sz="1400" i="1" dirty="0"/>
              <a:t>avec des résultats mitigées.</a:t>
            </a:r>
          </a:p>
        </p:txBody>
      </p:sp>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7575" y="559998"/>
            <a:ext cx="3952875" cy="3552825"/>
          </a:xfrm>
          <a:prstGeom prst="rect">
            <a:avLst/>
          </a:prstGeom>
        </p:spPr>
      </p:pic>
    </p:spTree>
    <p:extLst>
      <p:ext uri="{BB962C8B-B14F-4D97-AF65-F5344CB8AC3E}">
        <p14:creationId xmlns:p14="http://schemas.microsoft.com/office/powerpoint/2010/main" val="4137413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4819" name="Espace réservé du numéro de diapositive 2"/>
          <p:cNvSpPr>
            <a:spLocks noGrp="1"/>
          </p:cNvSpPr>
          <p:nvPr>
            <p:ph type="sldNum" sz="quarter" idx="12"/>
          </p:nvPr>
        </p:nvSpPr>
        <p:spPr bwMode="auto">
          <a:xfrm>
            <a:off x="198638" y="107938"/>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AF8DC8A-2F61-4595-8F15-5CB4C8E3B9F2}" type="slidenum">
              <a:rPr lang="fr-FR" altLang="fr-FR" sz="1200" smtClean="0">
                <a:solidFill>
                  <a:srgbClr val="898989"/>
                </a:solidFill>
              </a:rPr>
              <a:pPr>
                <a:spcBef>
                  <a:spcPct val="0"/>
                </a:spcBef>
                <a:buFontTx/>
                <a:buNone/>
              </a:pPr>
              <a:t>38</a:t>
            </a:fld>
            <a:endParaRPr lang="fr-FR" altLang="fr-FR" sz="1200">
              <a:solidFill>
                <a:srgbClr val="898989"/>
              </a:solidFill>
            </a:endParaRPr>
          </a:p>
        </p:txBody>
      </p:sp>
      <p:sp>
        <p:nvSpPr>
          <p:cNvPr id="34821" name="ZoneTexte 4"/>
          <p:cNvSpPr txBox="1">
            <a:spLocks noChangeArrowheads="1"/>
          </p:cNvSpPr>
          <p:nvPr/>
        </p:nvSpPr>
        <p:spPr bwMode="auto">
          <a:xfrm>
            <a:off x="179390" y="1125538"/>
            <a:ext cx="87852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V. (Russie)</a:t>
            </a:r>
            <a:r>
              <a:rPr lang="fr-FR" altLang="fr-FR" sz="1600" dirty="0">
                <a:latin typeface="Arial" panose="020B0604020202020204" pitchFamily="34" charset="0"/>
              </a:rPr>
              <a:t> :</a:t>
            </a:r>
          </a:p>
          <a:p>
            <a:pPr algn="just" eaLnBrk="1" hangingPunct="1">
              <a:spcBef>
                <a:spcPct val="0"/>
              </a:spcBef>
              <a:buFontTx/>
              <a:buNone/>
            </a:pPr>
            <a:r>
              <a:rPr lang="fr-FR" altLang="fr-FR" sz="1600" dirty="0">
                <a:latin typeface="Arial" panose="020B0604020202020204" pitchFamily="34" charset="0"/>
              </a:rPr>
              <a:t> </a:t>
            </a:r>
          </a:p>
          <a:p>
            <a:pPr algn="just" eaLnBrk="1" hangingPunct="1">
              <a:spcBef>
                <a:spcPct val="0"/>
              </a:spcBef>
              <a:buFontTx/>
              <a:buNone/>
            </a:pPr>
            <a:r>
              <a:rPr lang="fr-FR" altLang="fr-FR" sz="1600" dirty="0">
                <a:latin typeface="Arial" panose="020B0604020202020204" pitchFamily="34" charset="0"/>
              </a:rPr>
              <a:t>Ce président de la Russie soigne une image de président « modeste », fils d’ouvriers de Saint-Pétersbourg, satisfait aujourd’hui de son salaire de chef d’Etat (12 000 euros par mois), propriétaire d’une Lada et d’un petit appartement.</a:t>
            </a:r>
          </a:p>
          <a:p>
            <a:pPr algn="just" eaLnBrk="1" hangingPunct="1">
              <a:spcBef>
                <a:spcPct val="0"/>
              </a:spcBef>
              <a:buFontTx/>
              <a:buNone/>
            </a:pPr>
            <a:r>
              <a:rPr lang="fr-FR" altLang="fr-FR" sz="1600" dirty="0">
                <a:latin typeface="Arial" panose="020B0604020202020204" pitchFamily="34" charset="0"/>
              </a:rPr>
              <a:t>Mais le documentaire de Nicolas </a:t>
            </a:r>
            <a:r>
              <a:rPr lang="fr-FR" altLang="fr-FR" sz="1600" dirty="0" err="1">
                <a:latin typeface="Arial" panose="020B0604020202020204" pitchFamily="34" charset="0"/>
              </a:rPr>
              <a:t>Tonev</a:t>
            </a:r>
            <a:r>
              <a:rPr lang="fr-FR" altLang="fr-FR" sz="1600" dirty="0">
                <a:latin typeface="Arial" panose="020B0604020202020204" pitchFamily="34" charset="0"/>
              </a:rPr>
              <a:t> « </a:t>
            </a:r>
            <a:r>
              <a:rPr lang="fr-FR" altLang="fr-FR" sz="1600" i="1" dirty="0">
                <a:latin typeface="Arial" panose="020B0604020202020204" pitchFamily="34" charset="0"/>
              </a:rPr>
              <a:t>la fortune cachée de Poutine </a:t>
            </a:r>
            <a:r>
              <a:rPr lang="fr-FR" altLang="fr-FR" sz="1600" dirty="0">
                <a:latin typeface="Arial" panose="020B0604020202020204" pitchFamily="34" charset="0"/>
              </a:rPr>
              <a:t>» produit par Capa et diffusée sur Canal+, montre que Poutine a amassé un trésor de guerre que ses adversaires estiment à 40 milliards de dollars (29,42 milliards d’euros). Alors qu'il est un simple conseiller municipal adjoint au maire de Saint-Pétersbourg, il est chargé de mettre fin à une pénurie alimentaire frappant Saint-Pétersbourg, par le biais d’un échange de nourriture contre des matières premières russes, avec d’autres pays. En fait, les matières premières ne seront en réalité pas échangées, mais vendues à des pays étrangers, l’argent allant directement dans la poche de certains élus. Plus de 900 millions de dollars auraient ainsi disparu à l’époque. Le dossier sera classé sans suite. « </a:t>
            </a:r>
            <a:r>
              <a:rPr lang="fr-FR" altLang="fr-FR" sz="1600" i="1" dirty="0">
                <a:latin typeface="Arial" panose="020B0604020202020204" pitchFamily="34" charset="0"/>
              </a:rPr>
              <a:t>Mais comment se peut-il qu’avec le modeste salaire de conseiller municipal d’alors, Vladimir Poutine ait pu se payer cette magnifique datcha au bord de l’eau ?</a:t>
            </a:r>
            <a:r>
              <a:rPr lang="fr-FR" altLang="fr-FR" sz="1600" dirty="0">
                <a:latin typeface="Arial" panose="020B0604020202020204" pitchFamily="34" charset="0"/>
              </a:rPr>
              <a:t> », demande un ancien policier qui a enquêté sur le sujet, aujourd’hui démis de ses fonctions.</a:t>
            </a:r>
          </a:p>
          <a:p>
            <a:pPr algn="just" eaLnBrk="1" hangingPunct="1">
              <a:spcBef>
                <a:spcPct val="0"/>
              </a:spcBef>
              <a:buFontTx/>
              <a:buNone/>
            </a:pPr>
            <a:r>
              <a:rPr lang="fr-FR" altLang="fr-FR" sz="1600" dirty="0">
                <a:latin typeface="Arial" panose="020B0604020202020204" pitchFamily="34" charset="0"/>
              </a:rPr>
              <a:t>Sous la direction du président Poutine, « </a:t>
            </a:r>
            <a:r>
              <a:rPr lang="fr-FR" altLang="fr-FR" sz="1600" i="1" dirty="0">
                <a:latin typeface="Arial" panose="020B0604020202020204" pitchFamily="34" charset="0"/>
              </a:rPr>
              <a:t>30 % du budget fédéral est volé </a:t>
            </a:r>
            <a:r>
              <a:rPr lang="fr-FR" altLang="fr-FR" sz="1600" dirty="0">
                <a:latin typeface="Arial" panose="020B0604020202020204" pitchFamily="34" charset="0"/>
              </a:rPr>
              <a:t>», estime le politologue Stanislav </a:t>
            </a:r>
            <a:r>
              <a:rPr lang="fr-FR" altLang="fr-FR" sz="1600" dirty="0" err="1">
                <a:latin typeface="Arial" panose="020B0604020202020204" pitchFamily="34" charset="0"/>
              </a:rPr>
              <a:t>Bielkowski</a:t>
            </a:r>
            <a:r>
              <a:rPr lang="fr-FR" altLang="fr-FR" sz="1600" dirty="0">
                <a:latin typeface="Arial" panose="020B0604020202020204" pitchFamily="34" charset="0"/>
              </a:rPr>
              <a:t>. Dans l’affaire de la rénovation du Kremlin, confiée à une société suisse, ce sont ainsi 12 milliards de dollars qui auraient échappé à l’Etat. Les Jeux d’hiver de Sotchi ont coûté près de 40 milliards de dollars (les jeux les plus chers de l'histoire des JO).</a:t>
            </a:r>
            <a:r>
              <a:rPr lang="fr-FR" altLang="fr-FR" sz="1200" dirty="0">
                <a:latin typeface="Arial" panose="020B0604020202020204" pitchFamily="34" charset="0"/>
              </a:rPr>
              <a:t> Source : « La fortune cachée de Poutine », </a:t>
            </a:r>
            <a:r>
              <a:rPr lang="fr-FR" altLang="fr-FR" sz="1200" dirty="0">
                <a:latin typeface="Arial" panose="020B0604020202020204" pitchFamily="34" charset="0"/>
                <a:hlinkClick r:id="rId2"/>
              </a:rPr>
              <a:t>http://www.lemonde.fr/culture/article/2014/02/03/la-fortune-cachee-de-poutine_4357982_3246.html</a:t>
            </a:r>
            <a:r>
              <a:rPr lang="fr-FR" altLang="fr-FR" sz="1200" dirty="0">
                <a:latin typeface="Arial" panose="020B0604020202020204" pitchFamily="34" charset="0"/>
              </a:rPr>
              <a:t> </a:t>
            </a:r>
            <a:endParaRPr lang="fr-FR" altLang="fr-FR" sz="1600" dirty="0">
              <a:latin typeface="Arial" panose="020B0604020202020204" pitchFamily="34" charset="0"/>
            </a:endParaRPr>
          </a:p>
        </p:txBody>
      </p:sp>
      <p:sp>
        <p:nvSpPr>
          <p:cNvPr id="6" name="ZoneTexte 3"/>
          <p:cNvSpPr txBox="1">
            <a:spLocks noChangeArrowheads="1"/>
          </p:cNvSpPr>
          <p:nvPr/>
        </p:nvSpPr>
        <p:spPr bwMode="auto">
          <a:xfrm>
            <a:off x="163125" y="65670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5122" name="Picture 2" descr="D:\Users\blisan\Pictures\perso\poutine culte personnalité\Putin calend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356" y="7297"/>
            <a:ext cx="1969644" cy="129882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331640" y="1026041"/>
            <a:ext cx="5842716" cy="400110"/>
          </a:xfrm>
          <a:prstGeom prst="rect">
            <a:avLst/>
          </a:prstGeom>
          <a:noFill/>
        </p:spPr>
        <p:txBody>
          <a:bodyPr wrap="square" rtlCol="0">
            <a:spAutoFit/>
          </a:bodyPr>
          <a:lstStyle/>
          <a:p>
            <a:pPr algn="r"/>
            <a:r>
              <a:rPr lang="fr-FR" sz="1000" dirty="0"/>
              <a:t>calendrier de poche de Poutine, orné de paillettes, de tours du Kremlin, et de bannières gonflées.</a:t>
            </a:r>
          </a:p>
          <a:p>
            <a:pPr algn="r"/>
            <a:r>
              <a:rPr lang="fr-FR" sz="1000" dirty="0">
                <a:hlinkClick r:id="rId4"/>
              </a:rPr>
              <a:t>https://cathyyoung.wordpress.com/2006/02/20/russia-everything-old-is-new-again/</a:t>
            </a:r>
            <a:r>
              <a:rPr lang="fr-FR" sz="1000" dirty="0"/>
              <a:t> </a:t>
            </a:r>
            <a:r>
              <a:rPr lang="fr-FR" sz="1000" dirty="0">
                <a:latin typeface="Calibri"/>
              </a:rPr>
              <a:t>↗</a:t>
            </a:r>
            <a:r>
              <a:rPr lang="fr-FR" sz="1000" dirty="0"/>
              <a:t>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00392" y="129943"/>
            <a:ext cx="730424" cy="340148"/>
          </a:xfrm>
        </p:spPr>
        <p:txBody>
          <a:bodyPr/>
          <a:lstStyle/>
          <a:p>
            <a:pPr>
              <a:defRPr/>
            </a:pPr>
            <a:fld id="{47AA29CE-A811-48E3-ADEE-C4227CCC4C59}" type="slidenum">
              <a:rPr lang="fr-FR" altLang="fr-FR" smtClean="0"/>
              <a:pPr>
                <a:defRPr/>
              </a:pPr>
              <a:t>380</a:t>
            </a:fld>
            <a:endParaRPr lang="fr-FR" altLang="fr-FR" dirty="0"/>
          </a:p>
        </p:txBody>
      </p:sp>
      <p:sp>
        <p:nvSpPr>
          <p:cNvPr id="3" name="Rectangle 1"/>
          <p:cNvSpPr>
            <a:spLocks noChangeArrowheads="1"/>
          </p:cNvSpPr>
          <p:nvPr/>
        </p:nvSpPr>
        <p:spPr bwMode="auto">
          <a:xfrm>
            <a:off x="2649602" y="1153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79512" y="521171"/>
            <a:ext cx="411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A24bis. Annexe : </a:t>
            </a:r>
            <a:r>
              <a:rPr lang="fr-FR" altLang="fr-FR" sz="1800" b="1" dirty="0"/>
              <a:t>La corruption en Turquie</a:t>
            </a:r>
            <a:endParaRPr lang="fr-FR" altLang="fr-FR" sz="1800" dirty="0"/>
          </a:p>
        </p:txBody>
      </p:sp>
      <p:sp>
        <p:nvSpPr>
          <p:cNvPr id="5" name="ZoneTexte 4"/>
          <p:cNvSpPr txBox="1"/>
          <p:nvPr/>
        </p:nvSpPr>
        <p:spPr>
          <a:xfrm>
            <a:off x="179512" y="890503"/>
            <a:ext cx="8784976" cy="5847755"/>
          </a:xfrm>
          <a:prstGeom prst="rect">
            <a:avLst/>
          </a:prstGeom>
          <a:noFill/>
        </p:spPr>
        <p:txBody>
          <a:bodyPr wrap="square" rtlCol="0">
            <a:spAutoFit/>
          </a:bodyPr>
          <a:lstStyle/>
          <a:p>
            <a:pPr algn="just"/>
            <a:r>
              <a:rPr lang="fr-FR" sz="1600" dirty="0"/>
              <a:t>Après une campagne fouillée et préparée, </a:t>
            </a:r>
            <a:r>
              <a:rPr lang="fr-FR" sz="1600" dirty="0" err="1"/>
              <a:t>Erdoğan</a:t>
            </a:r>
            <a:r>
              <a:rPr lang="fr-FR" sz="1600" dirty="0"/>
              <a:t> est élu en </a:t>
            </a:r>
            <a:r>
              <a:rPr lang="fr-FR" sz="1600" dirty="0">
                <a:hlinkClick r:id="rId2" tooltip="1994"/>
              </a:rPr>
              <a:t>1994</a:t>
            </a:r>
            <a:r>
              <a:rPr lang="fr-FR" sz="1600" dirty="0"/>
              <a:t> maire d'</a:t>
            </a:r>
            <a:r>
              <a:rPr lang="fr-FR" sz="1600" dirty="0">
                <a:hlinkClick r:id="rId3" tooltip="Istanbul"/>
              </a:rPr>
              <a:t>Istanbul</a:t>
            </a:r>
            <a:r>
              <a:rPr lang="fr-FR" sz="1600" dirty="0"/>
              <a:t>, grâce à une image efficace de porte-parole de l'anti-corruption. Comme promis dans sa campagne, le maire d'Istanbul s'engage également à réduire la corruption ; il parvient, lors d'une réunion avec des hommes d'affaires corrompus, à révéler un scandale de corruption devant des journalistes, qu'il avait invité de façon secrète.</a:t>
            </a:r>
          </a:p>
          <a:p>
            <a:pPr algn="just"/>
            <a:r>
              <a:rPr lang="fr-FR" sz="1600" dirty="0"/>
              <a:t>Le </a:t>
            </a:r>
            <a:r>
              <a:rPr lang="fr-FR" sz="1600" dirty="0">
                <a:hlinkClick r:id="rId4" tooltip="25 décembre"/>
              </a:rPr>
              <a:t>25</a:t>
            </a:r>
            <a:r>
              <a:rPr lang="fr-FR" sz="1600" dirty="0"/>
              <a:t> </a:t>
            </a:r>
            <a:r>
              <a:rPr lang="fr-FR" sz="1600" dirty="0">
                <a:hlinkClick r:id="rId5" tooltip="Décembre 2013"/>
              </a:rPr>
              <a:t>décembre</a:t>
            </a:r>
            <a:r>
              <a:rPr lang="fr-FR" sz="1600" dirty="0"/>
              <a:t> </a:t>
            </a:r>
            <a:r>
              <a:rPr lang="fr-FR" sz="1600" dirty="0">
                <a:hlinkClick r:id="rId6" tooltip="2013"/>
              </a:rPr>
              <a:t>2013</a:t>
            </a:r>
            <a:r>
              <a:rPr lang="fr-FR" sz="1600" dirty="0"/>
              <a:t>, </a:t>
            </a:r>
            <a:r>
              <a:rPr lang="fr-FR" sz="1600" dirty="0" err="1"/>
              <a:t>Recep</a:t>
            </a:r>
            <a:r>
              <a:rPr lang="fr-FR" sz="1600" dirty="0"/>
              <a:t> </a:t>
            </a:r>
            <a:r>
              <a:rPr lang="fr-FR" sz="1600" dirty="0" err="1"/>
              <a:t>Tayyip</a:t>
            </a:r>
            <a:r>
              <a:rPr lang="fr-FR" sz="1600" dirty="0"/>
              <a:t> </a:t>
            </a:r>
            <a:r>
              <a:rPr lang="fr-FR" sz="1600" dirty="0" err="1"/>
              <a:t>Erdoğan</a:t>
            </a:r>
            <a:r>
              <a:rPr lang="fr-FR" sz="1600" dirty="0"/>
              <a:t> procède à un important </a:t>
            </a:r>
            <a:r>
              <a:rPr lang="fr-FR" sz="1600" dirty="0">
                <a:hlinkClick r:id="rId7" tooltip="Remaniement ministériel"/>
              </a:rPr>
              <a:t>remaniement ministériel</a:t>
            </a:r>
            <a:r>
              <a:rPr lang="fr-FR" sz="1600" dirty="0"/>
              <a:t> qui affecte dix postes sur vingt-cinq de </a:t>
            </a:r>
            <a:r>
              <a:rPr lang="fr-FR" sz="1600" dirty="0">
                <a:hlinkClick r:id="rId8" tooltip="Gouvernement Erdoğan III"/>
              </a:rPr>
              <a:t>son gouvernement</a:t>
            </a:r>
            <a:r>
              <a:rPr lang="fr-FR" sz="1600" dirty="0"/>
              <a:t>, à la suite d'opérations judiciaires et policières ayant mis à jour un possible réseau de corruption concernant des membres éminents de l'</a:t>
            </a:r>
            <a:r>
              <a:rPr lang="fr-FR" sz="1600" dirty="0">
                <a:hlinkClick r:id="rId9" tooltip="Parti pour la justice et le développement (Turquie)"/>
              </a:rPr>
              <a:t>AKP</a:t>
            </a:r>
            <a:r>
              <a:rPr lang="fr-FR" sz="1600" dirty="0"/>
              <a:t> et leurs proches</a:t>
            </a:r>
            <a:r>
              <a:rPr lang="fr-FR" sz="1600" baseline="30000" dirty="0">
                <a:hlinkClick r:id="rId10"/>
              </a:rPr>
              <a:t>14</a:t>
            </a:r>
            <a:r>
              <a:rPr lang="fr-FR" sz="1600" dirty="0"/>
              <a:t>. Même s'il s'en défend et dénonce un complot de l'étranger, le propre fils du Premier ministre est mis en cause dans ces affaires de corruption. Le procureur qui menait l'enquête à son sujet a pourtant été dessaisi du dossier, ce qui a provoqué l'indignation du Conseil supérieur des juges et des procureurs, </a:t>
            </a:r>
            <a:r>
              <a:rPr lang="fr-FR" sz="1600" dirty="0" err="1"/>
              <a:t>Erdogan</a:t>
            </a:r>
            <a:r>
              <a:rPr lang="fr-FR" sz="1600" dirty="0"/>
              <a:t> étant accusé de vouloir « étouffer » l'affaire.</a:t>
            </a:r>
            <a:endParaRPr lang="fr-FR" sz="1200" dirty="0"/>
          </a:p>
          <a:p>
            <a:pPr algn="just"/>
            <a:r>
              <a:rPr lang="fr-FR" sz="1400" dirty="0"/>
              <a:t>Le </a:t>
            </a:r>
            <a:r>
              <a:rPr lang="fr-FR" sz="1400" dirty="0">
                <a:hlinkClick r:id="rId11" tooltip="2013 scandale de corruption en Turquie"/>
              </a:rPr>
              <a:t>scandale de corruption</a:t>
            </a:r>
            <a:r>
              <a:rPr lang="fr-FR" sz="1400" dirty="0"/>
              <a:t> du </a:t>
            </a:r>
            <a:r>
              <a:rPr lang="fr-FR" sz="1400" dirty="0">
                <a:hlinkClick r:id="rId11" tooltip="2013 scandale de corruption en Turquie"/>
              </a:rPr>
              <a:t>gouvernement </a:t>
            </a:r>
            <a:r>
              <a:rPr lang="fr-FR" sz="1400" dirty="0"/>
              <a:t>en 2013 (100 milliards de dollars détournés) a conduit à l'arrestation de proches alliés d'</a:t>
            </a:r>
            <a:r>
              <a:rPr lang="fr-FR" sz="1400" dirty="0" err="1"/>
              <a:t>Erdogan</a:t>
            </a:r>
            <a:r>
              <a:rPr lang="fr-FR" sz="1400" dirty="0"/>
              <a:t>, </a:t>
            </a:r>
            <a:r>
              <a:rPr lang="fr-FR" sz="1400" dirty="0" err="1"/>
              <a:t>Erdogan</a:t>
            </a:r>
            <a:r>
              <a:rPr lang="fr-FR" sz="1400" dirty="0"/>
              <a:t> lui-même incriminé après un enregistrement publié sur les médias sociaux. Il a contrattaqué et mis le scandale sur le compte d’une « tentative de coup d'Etat » d’une « </a:t>
            </a:r>
            <a:r>
              <a:rPr lang="fr-FR" sz="1400" dirty="0">
                <a:hlinkClick r:id="rId12" tooltip="Etat parallèle"/>
              </a:rPr>
              <a:t>structure parallèle</a:t>
            </a:r>
            <a:r>
              <a:rPr lang="fr-FR" sz="1400" dirty="0"/>
              <a:t> » formée des partisans de </a:t>
            </a:r>
            <a:r>
              <a:rPr lang="fr-FR" sz="1400" dirty="0" err="1"/>
              <a:t>Gülen</a:t>
            </a:r>
            <a:r>
              <a:rPr lang="fr-FR" sz="1400" dirty="0"/>
              <a:t>, dans les hautes fonctions judiciaires. </a:t>
            </a:r>
            <a:r>
              <a:rPr lang="fr-FR" sz="1400" dirty="0" err="1"/>
              <a:t>Erdoğan</a:t>
            </a:r>
            <a:r>
              <a:rPr lang="fr-FR" sz="1400" dirty="0"/>
              <a:t> a alors mis en œuvre des réformes à grande échelle dans les systèmes policiers et judiciaires qui l’avaient critiqués. Il a mis en cause l'indépendance du pouvoir judiciaire (par rapport à lui). </a:t>
            </a:r>
            <a:r>
              <a:rPr lang="fr-FR" sz="1400" dirty="0">
                <a:hlinkClick r:id="rId13" tooltip="Gazouillement"/>
              </a:rPr>
              <a:t>Twitter</a:t>
            </a:r>
            <a:r>
              <a:rPr lang="fr-FR" sz="1400" dirty="0"/>
              <a:t>, </a:t>
            </a:r>
            <a:r>
              <a:rPr lang="fr-FR" sz="1400" dirty="0">
                <a:hlinkClick r:id="rId14" tooltip="Facebook"/>
              </a:rPr>
              <a:t>Facebook</a:t>
            </a:r>
            <a:r>
              <a:rPr lang="fr-FR" sz="1400" dirty="0"/>
              <a:t> et </a:t>
            </a:r>
            <a:r>
              <a:rPr lang="fr-FR" sz="1400" dirty="0">
                <a:hlinkClick r:id="rId15" tooltip="YouTube"/>
              </a:rPr>
              <a:t>YouTube</a:t>
            </a:r>
            <a:r>
              <a:rPr lang="fr-FR" sz="1400" dirty="0"/>
              <a:t> ont également été bloqué et </a:t>
            </a:r>
            <a:r>
              <a:rPr lang="fr-FR" sz="1400" dirty="0" err="1"/>
              <a:t>Erdoğan</a:t>
            </a:r>
            <a:r>
              <a:rPr lang="fr-FR" sz="1400" dirty="0"/>
              <a:t> a depuis été accru </a:t>
            </a:r>
            <a:r>
              <a:rPr lang="fr-FR" sz="1400" dirty="0">
                <a:hlinkClick r:id="rId16" tooltip="La censure en Turquie"/>
              </a:rPr>
              <a:t>la censure des médias</a:t>
            </a:r>
            <a:r>
              <a:rPr lang="fr-FR" sz="1400" dirty="0"/>
              <a:t>. Il est accusé d’avoir augmenté, à grande échelle, </a:t>
            </a:r>
            <a:r>
              <a:rPr lang="fr-FR" sz="1400" dirty="0">
                <a:hlinkClick r:id="rId17" tooltip="La fraude électorale"/>
              </a:rPr>
              <a:t>la fraude électorale</a:t>
            </a:r>
            <a:r>
              <a:rPr lang="fr-FR" sz="1400" dirty="0"/>
              <a:t>, de commettre des violations </a:t>
            </a:r>
            <a:r>
              <a:rPr lang="fr-FR" sz="1400" dirty="0">
                <a:hlinkClick r:id="rId18" tooltip="Constitution de la Turquie"/>
              </a:rPr>
              <a:t>constitutionnelles</a:t>
            </a:r>
            <a:r>
              <a:rPr lang="fr-FR" sz="1400" dirty="0"/>
              <a:t>, lancer la construction illégale du </a:t>
            </a:r>
            <a:r>
              <a:rPr lang="fr-FR" sz="1400" dirty="0">
                <a:hlinkClick r:id="rId19" tooltip="Ak Saray"/>
              </a:rPr>
              <a:t>plus grand palais de monde</a:t>
            </a:r>
            <a:r>
              <a:rPr lang="fr-FR" sz="1400" dirty="0"/>
              <a:t> sur les </a:t>
            </a:r>
            <a:r>
              <a:rPr lang="fr-FR" sz="1400" dirty="0">
                <a:hlinkClick r:id="rId20" tooltip="Forest Farm Atatürk et Zoo"/>
              </a:rPr>
              <a:t>terres de forêt protégée</a:t>
            </a:r>
            <a:r>
              <a:rPr lang="fr-FR" sz="1400" dirty="0"/>
              <a:t> pour son propre usage, de lutter contre </a:t>
            </a:r>
            <a:r>
              <a:rPr lang="fr-FR" sz="1400" dirty="0">
                <a:hlinkClick r:id="rId21" tooltip="Droits de l'homme en Turquie"/>
              </a:rPr>
              <a:t>les libertés civiles</a:t>
            </a:r>
            <a:r>
              <a:rPr lang="fr-FR" sz="1400" dirty="0"/>
              <a:t>, dégradant l' </a:t>
            </a:r>
            <a:r>
              <a:rPr lang="fr-FR" sz="1400" dirty="0">
                <a:hlinkClick r:id="rId22" tooltip="Règle de loi"/>
              </a:rPr>
              <a:t>état ​​de droit</a:t>
            </a:r>
            <a:r>
              <a:rPr lang="fr-FR" sz="1400" dirty="0"/>
              <a:t> et a même été accusé de </a:t>
            </a:r>
            <a:r>
              <a:rPr lang="fr-FR" sz="1400" dirty="0">
                <a:hlinkClick r:id="rId23" tooltip="Trahison"/>
              </a:rPr>
              <a:t>haute trahison</a:t>
            </a:r>
            <a:r>
              <a:rPr lang="fr-FR" sz="1400" dirty="0"/>
              <a:t> pour son rôle dans le </a:t>
            </a:r>
            <a:r>
              <a:rPr lang="fr-FR" sz="1400" dirty="0">
                <a:hlinkClick r:id="rId24" tooltip="2014 National Intelligence Organisation scandale en Turquie"/>
              </a:rPr>
              <a:t>scandale</a:t>
            </a:r>
            <a:r>
              <a:rPr lang="fr-FR" sz="1400" dirty="0"/>
              <a:t> des </a:t>
            </a:r>
            <a:r>
              <a:rPr lang="fr-FR" sz="1400" dirty="0">
                <a:hlinkClick r:id="rId24" tooltip="2014 National Intelligence Organisation scandale en Turquie"/>
              </a:rPr>
              <a:t>camions MİT</a:t>
            </a:r>
            <a:r>
              <a:rPr lang="fr-FR" sz="1400" dirty="0"/>
              <a:t>  en </a:t>
            </a:r>
            <a:r>
              <a:rPr lang="fr-FR" sz="1400" dirty="0">
                <a:hlinkClick r:id="rId24" tooltip="2014 National Intelligence Organisation scandale en Turquie"/>
              </a:rPr>
              <a:t>2014</a:t>
            </a:r>
            <a:r>
              <a:rPr lang="fr-FR" sz="1400" dirty="0"/>
              <a:t>.</a:t>
            </a:r>
          </a:p>
          <a:p>
            <a:pPr algn="just"/>
            <a:r>
              <a:rPr lang="fr-FR" sz="1200" dirty="0"/>
              <a:t>Sources : a) </a:t>
            </a:r>
            <a:r>
              <a:rPr lang="fr-FR" sz="1200" dirty="0">
                <a:hlinkClick r:id="rId25"/>
              </a:rPr>
              <a:t>http://fr.wikipedia.org/wiki/Recep_Tayyip_Erdo%C4%9Fan</a:t>
            </a:r>
            <a:r>
              <a:rPr lang="fr-FR" sz="1200" dirty="0"/>
              <a:t> , b) </a:t>
            </a:r>
            <a:r>
              <a:rPr lang="fr-FR" sz="1200" dirty="0">
                <a:hlinkClick r:id="rId26"/>
              </a:rPr>
              <a:t>http://en.wikipedia.org/wiki/Recep_Tayyip_Erdoğan</a:t>
            </a:r>
            <a:r>
              <a:rPr lang="fr-FR" sz="1200" dirty="0"/>
              <a:t>, </a:t>
            </a:r>
            <a:endParaRPr lang="fr-FR" sz="1600" dirty="0"/>
          </a:p>
        </p:txBody>
      </p:sp>
    </p:spTree>
    <p:extLst>
      <p:ext uri="{BB962C8B-B14F-4D97-AF65-F5344CB8AC3E}">
        <p14:creationId xmlns:p14="http://schemas.microsoft.com/office/powerpoint/2010/main" val="135350309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876256" y="150886"/>
            <a:ext cx="2133600" cy="365125"/>
          </a:xfrm>
        </p:spPr>
        <p:txBody>
          <a:bodyPr/>
          <a:lstStyle/>
          <a:p>
            <a:pPr>
              <a:defRPr/>
            </a:pPr>
            <a:fld id="{47AA29CE-A811-48E3-ADEE-C4227CCC4C59}" type="slidenum">
              <a:rPr lang="fr-FR" altLang="fr-FR" smtClean="0"/>
              <a:pPr>
                <a:defRPr/>
              </a:pPr>
              <a:t>381</a:t>
            </a:fld>
            <a:endParaRPr lang="fr-FR" altLang="fr-FR" dirty="0"/>
          </a:p>
        </p:txBody>
      </p:sp>
      <p:sp>
        <p:nvSpPr>
          <p:cNvPr id="3" name="Rectangle 1"/>
          <p:cNvSpPr>
            <a:spLocks noChangeArrowheads="1"/>
          </p:cNvSpPr>
          <p:nvPr/>
        </p:nvSpPr>
        <p:spPr bwMode="auto">
          <a:xfrm>
            <a:off x="2649602" y="1153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79512" y="521171"/>
            <a:ext cx="411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A24ter. Annexe : </a:t>
            </a:r>
            <a:r>
              <a:rPr lang="fr-FR" altLang="fr-FR" sz="1800" b="1" dirty="0"/>
              <a:t>La corruption en Inde</a:t>
            </a:r>
            <a:endParaRPr lang="fr-FR" altLang="fr-FR" sz="1800" dirty="0"/>
          </a:p>
        </p:txBody>
      </p:sp>
      <p:sp>
        <p:nvSpPr>
          <p:cNvPr id="5" name="ZoneTexte 4"/>
          <p:cNvSpPr txBox="1"/>
          <p:nvPr/>
        </p:nvSpPr>
        <p:spPr>
          <a:xfrm>
            <a:off x="107504" y="890503"/>
            <a:ext cx="7200800" cy="3970318"/>
          </a:xfrm>
          <a:prstGeom prst="rect">
            <a:avLst/>
          </a:prstGeom>
          <a:noFill/>
        </p:spPr>
        <p:txBody>
          <a:bodyPr wrap="square" rtlCol="0">
            <a:spAutoFit/>
          </a:bodyPr>
          <a:lstStyle/>
          <a:p>
            <a:r>
              <a:rPr lang="fr-FR" sz="1400" dirty="0"/>
              <a:t>Selon le Dr. P. S. </a:t>
            </a:r>
            <a:r>
              <a:rPr lang="fr-FR" sz="1400" dirty="0" err="1"/>
              <a:t>Vijayender</a:t>
            </a:r>
            <a:r>
              <a:rPr lang="fr-FR" sz="1400" dirty="0"/>
              <a:t>, la corruption en Inde serait causée par ces facteurs :</a:t>
            </a:r>
          </a:p>
          <a:p>
            <a:pPr marL="285750" indent="-285750">
              <a:buFont typeface="Arial" panose="020B0604020202020204" pitchFamily="34" charset="0"/>
              <a:buChar char="•"/>
            </a:pPr>
            <a:r>
              <a:rPr lang="fr-FR" sz="1400" dirty="0"/>
              <a:t>Manque de gestion et d'organisation efficace dans les mécanismes administratifs </a:t>
            </a:r>
          </a:p>
          <a:p>
            <a:pPr marL="285750" indent="-285750">
              <a:buFont typeface="Arial" panose="020B0604020202020204" pitchFamily="34" charset="0"/>
              <a:buChar char="•"/>
            </a:pPr>
            <a:r>
              <a:rPr lang="fr-FR" sz="1400" dirty="0"/>
              <a:t>Manque de stabilité économique.</a:t>
            </a:r>
          </a:p>
          <a:p>
            <a:pPr marL="285750" indent="-285750">
              <a:buFont typeface="Arial" panose="020B0604020202020204" pitchFamily="34" charset="0"/>
              <a:buChar char="•"/>
            </a:pPr>
            <a:r>
              <a:rPr lang="fr-FR" sz="1400" dirty="0"/>
              <a:t>Manque de leadership politique efficace.</a:t>
            </a:r>
          </a:p>
          <a:p>
            <a:pPr marL="285750" indent="-285750">
              <a:buFont typeface="Arial" panose="020B0604020202020204" pitchFamily="34" charset="0"/>
              <a:buChar char="•"/>
            </a:pPr>
            <a:r>
              <a:rPr lang="fr-FR" sz="1400" dirty="0"/>
              <a:t>Diminution des valeurs [morales] dans la société.</a:t>
            </a:r>
          </a:p>
          <a:p>
            <a:pPr marL="285750" indent="-285750">
              <a:buFont typeface="Arial" panose="020B0604020202020204" pitchFamily="34" charset="0"/>
              <a:buChar char="•"/>
            </a:pPr>
            <a:r>
              <a:rPr lang="fr-FR" sz="1400" dirty="0"/>
              <a:t>Diminution du patriotisme [du dévouement pour la patrie].</a:t>
            </a:r>
          </a:p>
          <a:p>
            <a:pPr marL="285750" indent="-285750">
              <a:buFont typeface="Arial" panose="020B0604020202020204" pitchFamily="34" charset="0"/>
              <a:buChar char="•"/>
            </a:pPr>
            <a:r>
              <a:rPr lang="fr-FR" sz="1400" dirty="0"/>
              <a:t>Manque de sensibilisation aux [bonnes] politiques et procédures.</a:t>
            </a:r>
          </a:p>
          <a:p>
            <a:pPr marL="285750" indent="-285750">
              <a:buFont typeface="Arial" panose="020B0604020202020204" pitchFamily="34" charset="0"/>
              <a:buChar char="•"/>
            </a:pPr>
            <a:r>
              <a:rPr lang="fr-FR" sz="1400" dirty="0"/>
              <a:t>Faible taux d'alphabétisation.</a:t>
            </a:r>
          </a:p>
          <a:p>
            <a:endParaRPr lang="fr-FR" sz="1400" dirty="0"/>
          </a:p>
          <a:p>
            <a:r>
              <a:rPr lang="fr-FR" sz="1400" dirty="0"/>
              <a:t>Ses conséquences sont :</a:t>
            </a:r>
          </a:p>
          <a:p>
            <a:pPr marL="285750" indent="-285750">
              <a:buFont typeface="Arial" panose="020B0604020202020204" pitchFamily="34" charset="0"/>
              <a:buChar char="•"/>
            </a:pPr>
            <a:r>
              <a:rPr lang="fr-FR" sz="1400" dirty="0"/>
              <a:t>Perte de la richesse nationale</a:t>
            </a:r>
          </a:p>
          <a:p>
            <a:pPr marL="285750" indent="-285750">
              <a:buFont typeface="Arial" panose="020B0604020202020204" pitchFamily="34" charset="0"/>
              <a:buChar char="•"/>
            </a:pPr>
            <a:r>
              <a:rPr lang="fr-FR" sz="1400" dirty="0"/>
              <a:t>Entrave et obstruction dans le développement</a:t>
            </a:r>
          </a:p>
          <a:p>
            <a:pPr marL="285750" indent="-285750">
              <a:buFont typeface="Arial" panose="020B0604020202020204" pitchFamily="34" charset="0"/>
              <a:buChar char="•"/>
            </a:pPr>
            <a:r>
              <a:rPr lang="fr-FR" sz="1400" dirty="0"/>
              <a:t>état arriéré de l’Inde. </a:t>
            </a:r>
          </a:p>
          <a:p>
            <a:pPr marL="285750" indent="-285750">
              <a:buFont typeface="Arial" panose="020B0604020202020204" pitchFamily="34" charset="0"/>
              <a:buChar char="•"/>
            </a:pPr>
            <a:r>
              <a:rPr lang="fr-FR" sz="1400" dirty="0"/>
              <a:t>Pauvreté</a:t>
            </a:r>
          </a:p>
          <a:p>
            <a:pPr marL="285750" indent="-285750">
              <a:buFont typeface="Arial" panose="020B0604020202020204" pitchFamily="34" charset="0"/>
              <a:buChar char="•"/>
            </a:pPr>
            <a:r>
              <a:rPr lang="fr-FR" sz="1400" dirty="0"/>
              <a:t>Autorité et pouvoir dans de mauvaises mains</a:t>
            </a:r>
          </a:p>
          <a:p>
            <a:pPr marL="285750" indent="-285750">
              <a:buFont typeface="Arial" panose="020B0604020202020204" pitchFamily="34" charset="0"/>
              <a:buChar char="•"/>
            </a:pPr>
            <a:r>
              <a:rPr lang="fr-FR" sz="1400" dirty="0"/>
              <a:t>Hausse de la criminalité et  du terrorisme</a:t>
            </a:r>
          </a:p>
          <a:p>
            <a:pPr marL="285750" indent="-285750">
              <a:buFont typeface="Arial" panose="020B0604020202020204" pitchFamily="34" charset="0"/>
              <a:buChar char="•"/>
            </a:pPr>
            <a:r>
              <a:rPr lang="fr-FR" sz="1400" dirty="0"/>
              <a:t>Augmentation des cas de suicide</a:t>
            </a:r>
          </a:p>
          <a:p>
            <a:pPr marL="285750" indent="-285750">
              <a:buFont typeface="Arial" panose="020B0604020202020204" pitchFamily="34" charset="0"/>
              <a:buChar char="•"/>
            </a:pPr>
            <a:r>
              <a:rPr lang="fr-FR" sz="1400" dirty="0"/>
              <a:t>Troubles psychologiques et sociaux</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860821"/>
            <a:ext cx="2700337" cy="197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9" y="705837"/>
            <a:ext cx="243840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4644008" y="3429000"/>
            <a:ext cx="4032448" cy="2031325"/>
          </a:xfrm>
          <a:prstGeom prst="rect">
            <a:avLst/>
          </a:prstGeom>
          <a:noFill/>
        </p:spPr>
        <p:txBody>
          <a:bodyPr wrap="square" rtlCol="0">
            <a:spAutoFit/>
          </a:bodyPr>
          <a:lstStyle/>
          <a:p>
            <a:r>
              <a:rPr lang="fr-FR" sz="1400" dirty="0"/>
              <a:t>Top des escroqueries de corruption en Inde:</a:t>
            </a:r>
          </a:p>
          <a:p>
            <a:pPr marL="285750" indent="-285750">
              <a:buFont typeface="Arial" panose="020B0604020202020204" pitchFamily="34" charset="0"/>
              <a:buChar char="•"/>
            </a:pPr>
            <a:r>
              <a:rPr lang="fr-FR" sz="1400" dirty="0"/>
              <a:t>arnaque Spectrum 2G</a:t>
            </a:r>
          </a:p>
          <a:p>
            <a:pPr marL="285750" indent="-285750">
              <a:buFont typeface="Arial" panose="020B0604020202020204" pitchFamily="34" charset="0"/>
              <a:buChar char="•"/>
            </a:pPr>
            <a:r>
              <a:rPr lang="fr-FR" sz="1400" dirty="0"/>
              <a:t>scandale des Jeux du Commonwealth</a:t>
            </a:r>
          </a:p>
          <a:p>
            <a:pPr marL="285750" indent="-285750">
              <a:buFont typeface="Arial" panose="020B0604020202020204" pitchFamily="34" charset="0"/>
              <a:buChar char="•"/>
            </a:pPr>
            <a:r>
              <a:rPr lang="fr-FR" sz="1400" dirty="0"/>
              <a:t>scandale de IPO </a:t>
            </a:r>
          </a:p>
          <a:p>
            <a:pPr marL="285750" indent="-285750">
              <a:buFont typeface="Arial" panose="020B0604020202020204" pitchFamily="34" charset="0"/>
              <a:buChar char="•"/>
            </a:pPr>
            <a:r>
              <a:rPr lang="fr-FR" sz="1400" dirty="0"/>
              <a:t>scandale </a:t>
            </a:r>
            <a:r>
              <a:rPr lang="fr-FR" sz="1400" dirty="0" err="1"/>
              <a:t>Satyam</a:t>
            </a:r>
            <a:endParaRPr lang="fr-FR" sz="1400" dirty="0"/>
          </a:p>
          <a:p>
            <a:pPr marL="285750" indent="-285750">
              <a:buFont typeface="Arial" panose="020B0604020202020204" pitchFamily="34" charset="0"/>
              <a:buChar char="•"/>
            </a:pPr>
            <a:r>
              <a:rPr lang="fr-FR" sz="1400" dirty="0"/>
              <a:t>arnaque de </a:t>
            </a:r>
            <a:r>
              <a:rPr lang="fr-FR" sz="1400" dirty="0" err="1"/>
              <a:t>Bofors</a:t>
            </a:r>
            <a:r>
              <a:rPr lang="fr-FR" sz="1400" dirty="0"/>
              <a:t> </a:t>
            </a:r>
          </a:p>
          <a:p>
            <a:pPr marL="285750" indent="-285750">
              <a:buFont typeface="Arial" panose="020B0604020202020204" pitchFamily="34" charset="0"/>
              <a:buChar char="•"/>
            </a:pPr>
            <a:r>
              <a:rPr lang="fr-FR" sz="1400" dirty="0"/>
              <a:t>arnaque de </a:t>
            </a:r>
            <a:r>
              <a:rPr lang="fr-FR" sz="1400" dirty="0" err="1"/>
              <a:t>Fodder</a:t>
            </a:r>
            <a:endParaRPr lang="fr-FR" sz="1400" dirty="0"/>
          </a:p>
          <a:p>
            <a:pPr marL="285750" indent="-285750">
              <a:buFont typeface="Arial" panose="020B0604020202020204" pitchFamily="34" charset="0"/>
              <a:buChar char="•"/>
            </a:pPr>
            <a:r>
              <a:rPr lang="fr-FR" sz="1400" dirty="0"/>
              <a:t>scandale de </a:t>
            </a:r>
            <a:r>
              <a:rPr lang="fr-FR" sz="1400" dirty="0" err="1"/>
              <a:t>Hawala</a:t>
            </a:r>
            <a:endParaRPr lang="fr-FR" sz="1400" dirty="0"/>
          </a:p>
          <a:p>
            <a:pPr marL="285750" indent="-285750">
              <a:buFont typeface="Arial" panose="020B0604020202020204" pitchFamily="34" charset="0"/>
              <a:buChar char="•"/>
            </a:pPr>
            <a:r>
              <a:rPr lang="fr-FR" sz="1400" dirty="0"/>
              <a:t>escroquerie minière du charbon</a:t>
            </a:r>
          </a:p>
        </p:txBody>
      </p:sp>
      <p:sp>
        <p:nvSpPr>
          <p:cNvPr id="9" name="ZoneTexte 8"/>
          <p:cNvSpPr txBox="1"/>
          <p:nvPr/>
        </p:nvSpPr>
        <p:spPr>
          <a:xfrm>
            <a:off x="3203848" y="6237312"/>
            <a:ext cx="5616624" cy="461665"/>
          </a:xfrm>
          <a:prstGeom prst="rect">
            <a:avLst/>
          </a:prstGeom>
          <a:noFill/>
        </p:spPr>
        <p:txBody>
          <a:bodyPr wrap="square" rtlCol="0">
            <a:spAutoFit/>
          </a:bodyPr>
          <a:lstStyle/>
          <a:p>
            <a:r>
              <a:rPr lang="fr-FR" sz="1200" dirty="0"/>
              <a:t>Source : </a:t>
            </a:r>
            <a:r>
              <a:rPr lang="en-US" sz="1200" dirty="0"/>
              <a:t>Social Pathology (in India), Dr. P. S. </a:t>
            </a:r>
            <a:r>
              <a:rPr lang="en-US" sz="1200" dirty="0" err="1"/>
              <a:t>Vijayender</a:t>
            </a:r>
            <a:r>
              <a:rPr lang="en-US" sz="1200" dirty="0"/>
              <a:t>, </a:t>
            </a:r>
            <a:r>
              <a:rPr lang="en-US" sz="1200" dirty="0">
                <a:hlinkClick r:id="rId4"/>
              </a:rPr>
              <a:t>http://fr.slideshare.net/rajeshwar11/social-pathology-in-india</a:t>
            </a:r>
            <a:r>
              <a:rPr lang="en-US" sz="1200" dirty="0"/>
              <a:t> </a:t>
            </a:r>
            <a:endParaRPr lang="fr-FR" sz="1200" dirty="0"/>
          </a:p>
        </p:txBody>
      </p:sp>
    </p:spTree>
    <p:extLst>
      <p:ext uri="{BB962C8B-B14F-4D97-AF65-F5344CB8AC3E}">
        <p14:creationId xmlns:p14="http://schemas.microsoft.com/office/powerpoint/2010/main" val="30648983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876256" y="150886"/>
            <a:ext cx="2133600" cy="365125"/>
          </a:xfrm>
        </p:spPr>
        <p:txBody>
          <a:bodyPr/>
          <a:lstStyle/>
          <a:p>
            <a:pPr>
              <a:defRPr/>
            </a:pPr>
            <a:fld id="{47AA29CE-A811-48E3-ADEE-C4227CCC4C59}" type="slidenum">
              <a:rPr lang="fr-FR" altLang="fr-FR" smtClean="0"/>
              <a:pPr>
                <a:defRPr/>
              </a:pPr>
              <a:t>382</a:t>
            </a:fld>
            <a:endParaRPr lang="fr-FR" altLang="fr-FR" dirty="0"/>
          </a:p>
        </p:txBody>
      </p:sp>
      <p:sp>
        <p:nvSpPr>
          <p:cNvPr id="3" name="Rectangle 1"/>
          <p:cNvSpPr>
            <a:spLocks noChangeArrowheads="1"/>
          </p:cNvSpPr>
          <p:nvPr/>
        </p:nvSpPr>
        <p:spPr bwMode="auto">
          <a:xfrm>
            <a:off x="2649602" y="1153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79512" y="521171"/>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A24ter. Annexe : </a:t>
            </a:r>
            <a:r>
              <a:rPr lang="fr-FR" altLang="fr-FR" sz="1800" b="1" dirty="0"/>
              <a:t>La corruption en Inde (suite et fin) </a:t>
            </a:r>
            <a:endParaRPr lang="fr-FR" altLang="fr-FR" sz="1800" dirty="0"/>
          </a:p>
        </p:txBody>
      </p:sp>
      <p:sp>
        <p:nvSpPr>
          <p:cNvPr id="5" name="ZoneTexte 4"/>
          <p:cNvSpPr txBox="1"/>
          <p:nvPr/>
        </p:nvSpPr>
        <p:spPr>
          <a:xfrm>
            <a:off x="107504" y="890503"/>
            <a:ext cx="7200800" cy="2246769"/>
          </a:xfrm>
          <a:prstGeom prst="rect">
            <a:avLst/>
          </a:prstGeom>
          <a:noFill/>
        </p:spPr>
        <p:txBody>
          <a:bodyPr wrap="square" rtlCol="0">
            <a:spAutoFit/>
          </a:bodyPr>
          <a:lstStyle/>
          <a:p>
            <a:r>
              <a:rPr lang="fr-FR" sz="1400" dirty="0"/>
              <a:t>Suggestions de politiques de luttes contre la corruption en Inde :</a:t>
            </a:r>
            <a:br>
              <a:rPr lang="fr-FR" sz="1400" dirty="0"/>
            </a:br>
            <a:endParaRPr lang="fr-FR" sz="1400" dirty="0"/>
          </a:p>
          <a:p>
            <a:pPr marL="285750" indent="-285750">
              <a:buFont typeface="Arial" panose="020B0604020202020204" pitchFamily="34" charset="0"/>
              <a:buChar char="•"/>
            </a:pPr>
            <a:r>
              <a:rPr lang="fr-FR" sz="1400" dirty="0"/>
              <a:t>Mise en œuvre du projet de loi </a:t>
            </a:r>
            <a:r>
              <a:rPr lang="fr-FR" sz="1400" dirty="0" err="1"/>
              <a:t>Lokpal</a:t>
            </a:r>
            <a:r>
              <a:rPr lang="fr-FR" sz="1400" dirty="0"/>
              <a:t>.</a:t>
            </a:r>
          </a:p>
          <a:p>
            <a:pPr marL="285750" indent="-285750">
              <a:buFont typeface="Arial" panose="020B0604020202020204" pitchFamily="34" charset="0"/>
              <a:buChar char="•"/>
            </a:pPr>
            <a:r>
              <a:rPr lang="fr-FR" sz="1400" dirty="0"/>
              <a:t>Mise en place d’une police et les tribunaux anti-corruption efficaces.</a:t>
            </a:r>
          </a:p>
          <a:p>
            <a:pPr marL="285750" indent="-285750">
              <a:buFont typeface="Arial" panose="020B0604020202020204" pitchFamily="34" charset="0"/>
              <a:buChar char="•"/>
            </a:pPr>
            <a:r>
              <a:rPr lang="fr-FR" sz="1400" dirty="0"/>
              <a:t>Punitions vigoureuses (sévères).</a:t>
            </a:r>
          </a:p>
          <a:p>
            <a:pPr marL="285750" indent="-285750">
              <a:buFont typeface="Arial" panose="020B0604020202020204" pitchFamily="34" charset="0"/>
              <a:buChar char="•"/>
            </a:pPr>
            <a:r>
              <a:rPr lang="fr-FR" sz="1400" dirty="0"/>
              <a:t>Mise en place de sites anti-corruption.</a:t>
            </a:r>
          </a:p>
          <a:p>
            <a:pPr marL="285750" indent="-285750">
              <a:buFont typeface="Arial" panose="020B0604020202020204" pitchFamily="34" charset="0"/>
              <a:buChar char="•"/>
            </a:pPr>
            <a:r>
              <a:rPr lang="fr-FR" sz="1400" dirty="0"/>
              <a:t>Mise en place et aides aux organisations anti-corruption.</a:t>
            </a:r>
          </a:p>
          <a:p>
            <a:pPr marL="285750" indent="-285750">
              <a:buFont typeface="Arial" panose="020B0604020202020204" pitchFamily="34" charset="0"/>
              <a:buChar char="•"/>
            </a:pPr>
            <a:r>
              <a:rPr lang="fr-FR" sz="1400" dirty="0"/>
              <a:t>Se discipliner à ne pas donner de pot de vin.</a:t>
            </a:r>
          </a:p>
          <a:p>
            <a:pPr marL="285750" indent="-285750">
              <a:buFont typeface="Arial" panose="020B0604020202020204" pitchFamily="34" charset="0"/>
              <a:buChar char="•"/>
            </a:pPr>
            <a:r>
              <a:rPr lang="fr-FR" sz="1400" dirty="0"/>
              <a:t>Campagnes de sensibilisation et à travers les médias, les sites de réseautages sociaux, les spectacles et expositions ambulants (« road shows ») etc.</a:t>
            </a:r>
          </a:p>
        </p:txBody>
      </p:sp>
      <p:sp>
        <p:nvSpPr>
          <p:cNvPr id="9" name="ZoneTexte 8"/>
          <p:cNvSpPr txBox="1"/>
          <p:nvPr/>
        </p:nvSpPr>
        <p:spPr>
          <a:xfrm>
            <a:off x="3203848" y="6237312"/>
            <a:ext cx="5616624" cy="461665"/>
          </a:xfrm>
          <a:prstGeom prst="rect">
            <a:avLst/>
          </a:prstGeom>
          <a:noFill/>
        </p:spPr>
        <p:txBody>
          <a:bodyPr wrap="square" rtlCol="0">
            <a:spAutoFit/>
          </a:bodyPr>
          <a:lstStyle/>
          <a:p>
            <a:r>
              <a:rPr lang="fr-FR" sz="1200" dirty="0"/>
              <a:t>Source : </a:t>
            </a:r>
            <a:r>
              <a:rPr lang="en-US" sz="1200" dirty="0"/>
              <a:t>Social Pathology (in India), Dr. P. S. </a:t>
            </a:r>
            <a:r>
              <a:rPr lang="en-US" sz="1200" dirty="0" err="1"/>
              <a:t>Vijayender</a:t>
            </a:r>
            <a:r>
              <a:rPr lang="en-US" sz="1200" dirty="0"/>
              <a:t>, </a:t>
            </a:r>
            <a:r>
              <a:rPr lang="en-US" sz="1200" dirty="0">
                <a:hlinkClick r:id="rId2"/>
              </a:rPr>
              <a:t>http://fr.slideshare.net/rajeshwar11/social-pathology-in-india</a:t>
            </a:r>
            <a:r>
              <a:rPr lang="en-US" sz="1200" dirty="0"/>
              <a:t> </a:t>
            </a:r>
            <a:endParaRPr lang="fr-FR" sz="1200"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65" y="3020723"/>
            <a:ext cx="2362200"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088628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00392" y="109015"/>
            <a:ext cx="946448" cy="412156"/>
          </a:xfrm>
        </p:spPr>
        <p:txBody>
          <a:bodyPr/>
          <a:lstStyle/>
          <a:p>
            <a:pPr>
              <a:defRPr/>
            </a:pPr>
            <a:fld id="{47AA29CE-A811-48E3-ADEE-C4227CCC4C59}" type="slidenum">
              <a:rPr lang="fr-FR" altLang="fr-FR" smtClean="0"/>
              <a:pPr>
                <a:defRPr/>
              </a:pPr>
              <a:t>383</a:t>
            </a:fld>
            <a:endParaRPr lang="fr-FR" altLang="fr-FR"/>
          </a:p>
        </p:txBody>
      </p:sp>
      <p:sp>
        <p:nvSpPr>
          <p:cNvPr id="3" name="Rectangle 1"/>
          <p:cNvSpPr>
            <a:spLocks noChangeArrowheads="1"/>
          </p:cNvSpPr>
          <p:nvPr/>
        </p:nvSpPr>
        <p:spPr bwMode="auto">
          <a:xfrm>
            <a:off x="2649602" y="1153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79512" y="521171"/>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A24quater. Annexe : </a:t>
            </a:r>
            <a:r>
              <a:rPr lang="fr-FR" altLang="fr-FR" sz="1800" b="1" dirty="0"/>
              <a:t>La dérive d’un président malgache</a:t>
            </a:r>
            <a:endParaRPr lang="fr-FR" altLang="fr-FR" sz="1800" dirty="0"/>
          </a:p>
        </p:txBody>
      </p:sp>
      <p:sp>
        <p:nvSpPr>
          <p:cNvPr id="5" name="ZoneTexte 4"/>
          <p:cNvSpPr txBox="1"/>
          <p:nvPr/>
        </p:nvSpPr>
        <p:spPr>
          <a:xfrm>
            <a:off x="107504" y="890503"/>
            <a:ext cx="8856984" cy="6124754"/>
          </a:xfrm>
          <a:prstGeom prst="rect">
            <a:avLst/>
          </a:prstGeom>
          <a:noFill/>
        </p:spPr>
        <p:txBody>
          <a:bodyPr wrap="square" rtlCol="0">
            <a:spAutoFit/>
          </a:bodyPr>
          <a:lstStyle/>
          <a:p>
            <a:pPr algn="just"/>
            <a:r>
              <a:rPr lang="fr-FR" sz="1400" dirty="0"/>
              <a:t>Marc R., ancien vice-président et principal financier, depuis 2001, du FJKM, l'église réformée de Madagascar, qui était devenu président de Madagascar, en décembre 2001, avait mis en place des services administratifs dans le but d'instaurer une bonne gouvernance dont le Bianco pour lutter contre la corruption, le SAMIFIN contre le blanchiment d'argent. Ainsi que des réformes dont la réforme foncière pour donner aux paysans un titre.  Mais ensuite, il a géré Madagascar, comme un businessman, comme si elle était sa propre entreprise. De fait, il a faussé la concurrence, en détruisant toute concurrence qui pourraient faire de l’ombre à ses propres entreprises (</a:t>
            </a:r>
            <a:r>
              <a:rPr lang="fr-FR" sz="1400" i="1" dirty="0"/>
              <a:t>dont la laiterie en familiale qu’il avait transformé en une entreprise industrielle de dimension nationale, le groupe </a:t>
            </a:r>
            <a:r>
              <a:rPr lang="fr-FR" sz="1400" i="1" dirty="0" err="1"/>
              <a:t>Tiko</a:t>
            </a:r>
            <a:r>
              <a:rPr lang="fr-FR" sz="1400" i="1" dirty="0"/>
              <a:t> S.A., et qui était le symbole de sa réussite</a:t>
            </a:r>
            <a:r>
              <a:rPr lang="fr-FR" sz="1400" dirty="0"/>
              <a:t>). Par exemple, dans la partie portuaire du port de Tamatave, il a construit ses propres silos à grain, avec sa propre chaîne transporteur. Et en parallèle, il contribuait à multiplier les actions administratives contre le silo concurrent, le « Silo rouge » géré par une entreprise américaine </a:t>
            </a:r>
            <a:r>
              <a:rPr lang="fr-FR" sz="1400" i="1" dirty="0" err="1"/>
              <a:t>Seaboard</a:t>
            </a:r>
            <a:r>
              <a:rPr lang="fr-FR" sz="1400" dirty="0"/>
              <a:t> (qui détenait les </a:t>
            </a:r>
            <a:r>
              <a:rPr lang="fr-FR" sz="1400" i="1" dirty="0"/>
              <a:t>Moulins de Madagascar</a:t>
            </a:r>
            <a:r>
              <a:rPr lang="fr-FR" sz="1400" dirty="0"/>
              <a:t>), _ par exemples, par la multiplication de contrôles etc. _ afin de le faire fermer. Et finalement, il y est parvenu. Quand il avait besoin d’importer du matériel pour ses usines, il faisait baisser momentanément les droits de douane, pour ce matériel précis, puis les faisait relever juste après leur importation. Son pouvoir est devenu de plus en plus autocratique. Par exemple, il avait accordé un bail de 99 ans pour location de 1,3 million d'</a:t>
            </a:r>
            <a:r>
              <a:rPr lang="fr-FR" sz="1400" dirty="0">
                <a:hlinkClick r:id="rId2" tooltip="Hectare"/>
              </a:rPr>
              <a:t>hectares</a:t>
            </a:r>
            <a:r>
              <a:rPr lang="fr-FR" sz="1400" dirty="0"/>
              <a:t> du plateau de l’</a:t>
            </a:r>
            <a:r>
              <a:rPr lang="fr-FR" sz="1400" dirty="0" err="1"/>
              <a:t>Horombe</a:t>
            </a:r>
            <a:r>
              <a:rPr lang="fr-FR" sz="1400" dirty="0"/>
              <a:t> à l'entreprise </a:t>
            </a:r>
            <a:r>
              <a:rPr lang="fr-FR" sz="1400" dirty="0">
                <a:hlinkClick r:id="rId3" tooltip="Corée du Sud"/>
              </a:rPr>
              <a:t>sud-coréenne</a:t>
            </a:r>
            <a:r>
              <a:rPr lang="fr-FR" sz="1400" dirty="0"/>
              <a:t> </a:t>
            </a:r>
            <a:r>
              <a:rPr lang="fr-FR" sz="1400" dirty="0">
                <a:hlinkClick r:id="rId4" tooltip="Daewoo"/>
              </a:rPr>
              <a:t>Daewoo </a:t>
            </a:r>
            <a:r>
              <a:rPr lang="fr-FR" sz="1400" dirty="0" err="1">
                <a:hlinkClick r:id="rId4" tooltip="Daewoo"/>
              </a:rPr>
              <a:t>Logistics</a:t>
            </a:r>
            <a:r>
              <a:rPr lang="fr-FR" sz="1400" dirty="0"/>
              <a:t> en </a:t>
            </a:r>
            <a:r>
              <a:rPr lang="fr-FR" sz="1400" dirty="0">
                <a:hlinkClick r:id="rId5" tooltip="Novembre 2008"/>
              </a:rPr>
              <a:t>novembre</a:t>
            </a:r>
            <a:r>
              <a:rPr lang="fr-FR" sz="1400" dirty="0"/>
              <a:t> </a:t>
            </a:r>
            <a:r>
              <a:rPr lang="fr-FR" sz="1400" dirty="0">
                <a:hlinkClick r:id="rId6" tooltip="2008"/>
              </a:rPr>
              <a:t>2008</a:t>
            </a:r>
            <a:r>
              <a:rPr lang="fr-FR" sz="1400" dirty="0"/>
              <a:t> (sans consultation du parlement et des paysans vivant sur ces terres). Puis il avait acquis un jet présidentiel à 60 000 000 $. Il s’est obstiné aussi à maintenir, à tout prix, un coûteux sommet de l’Union Africaine prévu pour 2009 à Antananarivo. Son gouvernement a bloqué les comptes de la capitale, Antananarivo, dont le maire, </a:t>
            </a:r>
            <a:r>
              <a:rPr lang="fr-FR" sz="1400" dirty="0" err="1">
                <a:hlinkClick r:id="rId7" tooltip="Andry Rajoelina"/>
              </a:rPr>
              <a:t>Andry</a:t>
            </a:r>
            <a:r>
              <a:rPr lang="fr-FR" sz="1400" dirty="0">
                <a:hlinkClick r:id="rId7" tooltip="Andry Rajoelina"/>
              </a:rPr>
              <a:t> </a:t>
            </a:r>
            <a:r>
              <a:rPr lang="fr-FR" sz="1400" dirty="0" err="1">
                <a:hlinkClick r:id="rId7" tooltip="Andry Rajoelina"/>
              </a:rPr>
              <a:t>Rajoelina</a:t>
            </a:r>
            <a:r>
              <a:rPr lang="fr-FR" sz="1400" dirty="0"/>
              <a:t>, était son principal opposant. Il a aussi fait interdire la chaîne de télévision VIVA, celle son principal opposant, à cause de la diffusion d'un entretien avec Didier Ratsiraka, ancien chef d'Etat malgache aujourd'hui exilé en France, appelant à déstabiliser le gouvernement démocratiquement élu, interview jugé, par le pouvoir, susceptible de provoquer des remous. Le maire avait aussitôt parlé de «censure» et de «dictature» de la part du président. Ce qui pousse les opposants, menés par </a:t>
            </a:r>
            <a:r>
              <a:rPr lang="fr-FR" sz="1400" dirty="0" err="1">
                <a:hlinkClick r:id="rId7" tooltip="Andry Rajoelina"/>
              </a:rPr>
              <a:t>Andry</a:t>
            </a:r>
            <a:r>
              <a:rPr lang="fr-FR" sz="1400" dirty="0">
                <a:hlinkClick r:id="rId7" tooltip="Andry Rajoelina"/>
              </a:rPr>
              <a:t> </a:t>
            </a:r>
            <a:r>
              <a:rPr lang="fr-FR" sz="1400" dirty="0" err="1">
                <a:hlinkClick r:id="rId7" tooltip="Andry Rajoelina"/>
              </a:rPr>
              <a:t>Rajoelina</a:t>
            </a:r>
            <a:r>
              <a:rPr lang="fr-FR" sz="1400" dirty="0"/>
              <a:t>, à organiser des manifestations, à Antananarivo, contre le pouvoir de Marc R. Sa garde présidentielle tire sur la foule, causant la mort de 28 manifestants. L’armée, suite à ce massacre, le contraint à la démission. A la fin sa présidence, Marc R. était devenu l’homme le plus riche de Madagascar. </a:t>
            </a:r>
          </a:p>
        </p:txBody>
      </p:sp>
    </p:spTree>
    <p:extLst>
      <p:ext uri="{BB962C8B-B14F-4D97-AF65-F5344CB8AC3E}">
        <p14:creationId xmlns:p14="http://schemas.microsoft.com/office/powerpoint/2010/main" val="227893471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160340" y="1052514"/>
            <a:ext cx="8804275" cy="573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fr-FR" altLang="fr-FR" sz="1400" b="1" dirty="0">
                <a:latin typeface="Arial" panose="020B0604020202020204" pitchFamily="34" charset="0"/>
              </a:rPr>
              <a:t>Les méthodes de l'esprit critique</a:t>
            </a:r>
          </a:p>
          <a:p>
            <a:pPr algn="just" eaLnBrk="1" hangingPunct="1">
              <a:spcBef>
                <a:spcPct val="0"/>
              </a:spcBef>
              <a:buFont typeface="Arial" panose="020B0604020202020204" pitchFamily="34" charset="0"/>
              <a:buNone/>
            </a:pPr>
            <a:r>
              <a:rPr lang="fr-FR" altLang="fr-FR" sz="1400" dirty="0">
                <a:latin typeface="Arial" panose="020B0604020202020204" pitchFamily="34" charset="0"/>
              </a:rPr>
              <a:t>On doit apprendre à </a:t>
            </a:r>
            <a:r>
              <a:rPr lang="fr-FR" altLang="fr-FR" sz="1400" i="1" dirty="0">
                <a:latin typeface="Arial" panose="020B0604020202020204" pitchFamily="34" charset="0"/>
              </a:rPr>
              <a:t>douter de tout </a:t>
            </a:r>
            <a:r>
              <a:rPr lang="fr-FR" altLang="fr-FR" sz="1400" dirty="0">
                <a:latin typeface="Arial" panose="020B0604020202020204" pitchFamily="34" charset="0"/>
              </a:rPr>
              <a:t>_ à douter même des affirmations les plus admises universellement _, y compris envers soi-même. Cette critique ou ce doute systématiques doivent être constructifs.</a:t>
            </a:r>
          </a:p>
          <a:p>
            <a:pPr algn="just" eaLnBrk="1" hangingPunct="1">
              <a:spcBef>
                <a:spcPct val="0"/>
              </a:spcBef>
              <a:buFont typeface="Arial" panose="020B0604020202020204" pitchFamily="34" charset="0"/>
              <a:buNone/>
            </a:pPr>
            <a:endParaRPr lang="fr-FR" altLang="fr-FR" sz="1400" b="1"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400" b="1" dirty="0">
                <a:latin typeface="Arial" panose="020B0604020202020204" pitchFamily="34" charset="0"/>
              </a:rPr>
              <a:t>Reconnaître les artifices de l'imposture</a:t>
            </a:r>
          </a:p>
          <a:p>
            <a:r>
              <a:rPr lang="fr-FR" altLang="fr-FR" sz="1400" dirty="0">
                <a:latin typeface="Arial" panose="020B0604020202020204" pitchFamily="34" charset="0"/>
              </a:rPr>
              <a:t> L'</a:t>
            </a:r>
            <a:r>
              <a:rPr lang="fr-FR" altLang="fr-FR" sz="1400" dirty="0">
                <a:latin typeface="Arial" panose="020B0604020202020204" pitchFamily="34" charset="0"/>
                <a:hlinkClick r:id="rId2" tooltip="Argument d'autorité"/>
              </a:rPr>
              <a:t>argument d'autorité</a:t>
            </a:r>
            <a:r>
              <a:rPr lang="fr-FR" altLang="fr-FR" sz="1400" dirty="0">
                <a:latin typeface="Arial" panose="020B0604020202020204" pitchFamily="34" charset="0"/>
              </a:rPr>
              <a:t> : prendre ou présenter quelque chose pour vrai parce que la </a:t>
            </a:r>
            <a:r>
              <a:rPr lang="fr-FR" altLang="fr-FR" sz="1400" dirty="0">
                <a:latin typeface="Arial" panose="020B0604020202020204" pitchFamily="34" charset="0"/>
                <a:hlinkClick r:id="rId3" tooltip="Source (information)"/>
              </a:rPr>
              <a:t>source</a:t>
            </a:r>
            <a:r>
              <a:rPr lang="fr-FR" altLang="fr-FR" sz="1400" dirty="0">
                <a:latin typeface="Arial" panose="020B0604020202020204" pitchFamily="34" charset="0"/>
              </a:rPr>
              <a:t> fait autorité (croire que tout ce qu’affirme un « prophète de Dieu » ou un livre sacré _ Bible, Coran … _ est vrai (i.e. « vérité d’Evangile »).</a:t>
            </a:r>
          </a:p>
          <a:p>
            <a:r>
              <a:rPr lang="fr-FR" altLang="fr-FR" sz="1400" dirty="0">
                <a:latin typeface="Arial" panose="020B0604020202020204" pitchFamily="34" charset="0"/>
              </a:rPr>
              <a:t> L'effet boule de neige ou syndrome </a:t>
            </a:r>
            <a:r>
              <a:rPr lang="fr-FR" altLang="fr-FR" sz="1400" dirty="0">
                <a:latin typeface="Arial" panose="020B0604020202020204" pitchFamily="34" charset="0"/>
                <a:hlinkClick r:id="rId4" tooltip="Popeye"/>
              </a:rPr>
              <a:t>Popeye</a:t>
            </a:r>
            <a:r>
              <a:rPr lang="fr-FR" altLang="fr-FR" sz="1400" dirty="0">
                <a:latin typeface="Arial" panose="020B0604020202020204" pitchFamily="34" charset="0"/>
              </a:rPr>
              <a:t> : principe des </a:t>
            </a:r>
            <a:r>
              <a:rPr lang="fr-FR" altLang="fr-FR" sz="1400" dirty="0">
                <a:latin typeface="Arial" panose="020B0604020202020204" pitchFamily="34" charset="0"/>
                <a:hlinkClick r:id="rId5" tooltip="Rumeur"/>
              </a:rPr>
              <a:t>rumeurs</a:t>
            </a:r>
            <a:r>
              <a:rPr lang="fr-FR" altLang="fr-FR" sz="1400" dirty="0">
                <a:latin typeface="Arial" panose="020B0604020202020204" pitchFamily="34" charset="0"/>
              </a:rPr>
              <a:t>, des </a:t>
            </a:r>
            <a:r>
              <a:rPr lang="fr-FR" altLang="fr-FR" sz="1400" dirty="0">
                <a:latin typeface="Arial" panose="020B0604020202020204" pitchFamily="34" charset="0"/>
                <a:hlinkClick r:id="rId6" tooltip="Légende urbaine"/>
              </a:rPr>
              <a:t>légendes urbaines</a:t>
            </a:r>
            <a:r>
              <a:rPr lang="fr-FR" altLang="fr-FR" sz="1400" dirty="0">
                <a:latin typeface="Arial" panose="020B0604020202020204" pitchFamily="34" charset="0"/>
              </a:rPr>
              <a:t>, des </a:t>
            </a:r>
            <a:r>
              <a:rPr lang="fr-FR" altLang="fr-FR" sz="1400" dirty="0">
                <a:latin typeface="Arial" panose="020B0604020202020204" pitchFamily="34" charset="0"/>
                <a:hlinkClick r:id="rId7" tooltip="Lieu commun"/>
              </a:rPr>
              <a:t>lieux communs</a:t>
            </a:r>
            <a:r>
              <a:rPr lang="fr-FR" altLang="fr-FR" sz="1400" dirty="0">
                <a:latin typeface="Arial" panose="020B0604020202020204" pitchFamily="34" charset="0"/>
              </a:rPr>
              <a:t> et du bouche-à-oreille, où l'on répète bêtement, sans vérification, ce que l'on a entendu</a:t>
            </a:r>
          </a:p>
          <a:p>
            <a:r>
              <a:rPr lang="fr-FR" altLang="fr-FR" sz="1400" dirty="0">
                <a:latin typeface="Arial" panose="020B0604020202020204" pitchFamily="34" charset="0"/>
              </a:rPr>
              <a:t> L'effet petits ruisseaux : les petits oublis et les erreurs fines donnent les grandioses théories.</a:t>
            </a:r>
          </a:p>
          <a:p>
            <a:r>
              <a:rPr lang="fr-FR" altLang="fr-FR" sz="1400" dirty="0">
                <a:latin typeface="Arial" panose="020B0604020202020204" pitchFamily="34" charset="0"/>
              </a:rPr>
              <a:t> L'effet cerceau : cercle vicieux consistant à admettre ou faire admettre au départ ce que l'on entend prouver.</a:t>
            </a:r>
          </a:p>
          <a:p>
            <a:r>
              <a:rPr lang="fr-FR" altLang="fr-FR" sz="1400" dirty="0">
                <a:latin typeface="Arial" panose="020B0604020202020204" pitchFamily="34" charset="0"/>
              </a:rPr>
              <a:t> L'effet impact : utilisation de la connotation, le poids des mots est employé pour induire une idée différente de celle que les mots prétendent représenter (méthode de manipulation).</a:t>
            </a:r>
          </a:p>
          <a:p>
            <a:r>
              <a:rPr lang="fr-FR" altLang="fr-FR" sz="1400" dirty="0">
                <a:latin typeface="Arial" panose="020B0604020202020204" pitchFamily="34" charset="0"/>
              </a:rPr>
              <a:t> L'effet bi-standard : modification des règles en fonction des réponses.</a:t>
            </a:r>
          </a:p>
          <a:p>
            <a:r>
              <a:rPr lang="fr-FR" altLang="fr-FR" sz="1400" dirty="0">
                <a:latin typeface="Arial" panose="020B0604020202020204" pitchFamily="34" charset="0"/>
              </a:rPr>
              <a:t> L'effet bipède (ou syndrome de Pangloss) : raisonnement à rebours vers une cause possible.</a:t>
            </a:r>
          </a:p>
          <a:p>
            <a:r>
              <a:rPr lang="fr-FR" altLang="fr-FR" sz="1400" dirty="0">
                <a:latin typeface="Arial" panose="020B0604020202020204" pitchFamily="34" charset="0"/>
              </a:rPr>
              <a:t> L'</a:t>
            </a:r>
            <a:r>
              <a:rPr lang="fr-FR" altLang="fr-FR" sz="1400" dirty="0">
                <a:latin typeface="Arial" panose="020B0604020202020204" pitchFamily="34" charset="0"/>
                <a:hlinkClick r:id="rId8" tooltip="Effet puits"/>
              </a:rPr>
              <a:t>effet puits</a:t>
            </a:r>
            <a:r>
              <a:rPr lang="fr-FR" altLang="fr-FR" sz="1400" dirty="0">
                <a:latin typeface="Arial" panose="020B0604020202020204" pitchFamily="34" charset="0"/>
              </a:rPr>
              <a:t> : plus un discours est creux (comme avec la langue de bois), plus les auditeurs peuvent s'y reconnaître.</a:t>
            </a:r>
          </a:p>
          <a:p>
            <a:r>
              <a:rPr lang="fr-FR" altLang="fr-FR" sz="1400" dirty="0">
                <a:latin typeface="Arial" panose="020B0604020202020204" pitchFamily="34" charset="0"/>
              </a:rPr>
              <a:t> L'effet cigogne : confusion de corrélation et causalité.</a:t>
            </a:r>
          </a:p>
          <a:p>
            <a:r>
              <a:rPr lang="fr-FR" altLang="fr-FR" sz="1400" dirty="0">
                <a:latin typeface="Arial" panose="020B0604020202020204" pitchFamily="34" charset="0"/>
              </a:rPr>
              <a:t> Le syndrome du poulpe : tendance à s'accrocher bec, ongles et tentacules à sa théorie.</a:t>
            </a:r>
          </a:p>
          <a:p>
            <a:r>
              <a:rPr lang="fr-FR" altLang="fr-FR" sz="1400" dirty="0">
                <a:latin typeface="Arial" panose="020B0604020202020204" pitchFamily="34" charset="0"/>
              </a:rPr>
              <a:t> Le syndrome de Galilée : toute personne qui adhère à une pseudo-théorie [en général conceptuellement simple] la considère presque toujours comme révolutionnaire, et en outre s'estime persécutée.</a:t>
            </a:r>
          </a:p>
          <a:p>
            <a:pPr algn="just" eaLnBrk="1" hangingPunct="1">
              <a:spcBef>
                <a:spcPct val="0"/>
              </a:spcBef>
              <a:buFont typeface="Arial" panose="020B0604020202020204" pitchFamily="34" charset="0"/>
              <a:buNone/>
            </a:pPr>
            <a:endParaRPr lang="fr-FR" altLang="fr-FR" sz="1400" dirty="0">
              <a:latin typeface="Arial" panose="020B0604020202020204" pitchFamily="34" charset="0"/>
            </a:endParaRPr>
          </a:p>
          <a:p>
            <a:pPr algn="just" eaLnBrk="1" hangingPunct="1">
              <a:spcBef>
                <a:spcPct val="0"/>
              </a:spcBef>
              <a:buFont typeface="Arial" panose="020B0604020202020204" pitchFamily="34" charset="0"/>
              <a:buNone/>
            </a:pPr>
            <a:r>
              <a:rPr lang="fr-FR" altLang="fr-FR" sz="1400" dirty="0">
                <a:latin typeface="Arial" panose="020B0604020202020204" pitchFamily="34" charset="0"/>
              </a:rPr>
              <a:t>Source : </a:t>
            </a:r>
            <a:r>
              <a:rPr lang="fr-FR" altLang="fr-FR" sz="1400" dirty="0">
                <a:latin typeface="Arial" panose="020B0604020202020204" pitchFamily="34" charset="0"/>
                <a:hlinkClick r:id="rId9"/>
              </a:rPr>
              <a:t>http://fr.wikipedia.org/wiki/Esprit_critique</a:t>
            </a:r>
            <a:r>
              <a:rPr lang="fr-FR" altLang="fr-FR" sz="1400" dirty="0">
                <a:latin typeface="Arial" panose="020B0604020202020204" pitchFamily="34" charset="0"/>
              </a:rPr>
              <a:t> </a:t>
            </a:r>
          </a:p>
        </p:txBody>
      </p:sp>
      <p:sp>
        <p:nvSpPr>
          <p:cNvPr id="320515"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0516"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1E9F99F-5C58-4445-A427-94FC45792B68}" type="slidenum">
              <a:rPr lang="fr-FR" altLang="fr-FR" sz="1200">
                <a:solidFill>
                  <a:srgbClr val="898989"/>
                </a:solidFill>
              </a:rPr>
              <a:pPr algn="r" eaLnBrk="1" hangingPunct="1">
                <a:spcBef>
                  <a:spcPct val="0"/>
                </a:spcBef>
                <a:buFontTx/>
                <a:buNone/>
              </a:pPr>
              <a:t>384</a:t>
            </a:fld>
            <a:endParaRPr lang="fr-FR" altLang="fr-FR" sz="1200">
              <a:solidFill>
                <a:srgbClr val="898989"/>
              </a:solidFill>
            </a:endParaRPr>
          </a:p>
        </p:txBody>
      </p:sp>
      <p:sp>
        <p:nvSpPr>
          <p:cNvPr id="320517" name="ZoneTexte 3"/>
          <p:cNvSpPr txBox="1">
            <a:spLocks noChangeArrowheads="1"/>
          </p:cNvSpPr>
          <p:nvPr/>
        </p:nvSpPr>
        <p:spPr bwMode="auto">
          <a:xfrm>
            <a:off x="160339" y="676274"/>
            <a:ext cx="5570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52514"/>
            <a:ext cx="8804275" cy="5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sz="1200" b="1" dirty="0">
                <a:latin typeface="Arial" panose="020B0604020202020204" pitchFamily="34" charset="0"/>
              </a:rPr>
              <a:t>Principes critiques de base contre l'affirmation gratuite et superficielle</a:t>
            </a:r>
          </a:p>
          <a:p>
            <a:pPr>
              <a:defRPr/>
            </a:pPr>
            <a:r>
              <a:rPr lang="fr-FR" sz="1200" dirty="0">
                <a:latin typeface="Arial" panose="020B0604020202020204" pitchFamily="34" charset="0"/>
              </a:rPr>
              <a:t> L'analogie n'est pas une preuve</a:t>
            </a:r>
          </a:p>
          <a:p>
            <a:pPr>
              <a:defRPr/>
            </a:pPr>
            <a:r>
              <a:rPr lang="fr-FR" sz="1200" dirty="0">
                <a:latin typeface="Arial" panose="020B0604020202020204" pitchFamily="34" charset="0"/>
              </a:rPr>
              <a:t> La bonne foi n'est pas un argument</a:t>
            </a:r>
          </a:p>
          <a:p>
            <a:pPr>
              <a:defRPr/>
            </a:pPr>
            <a:r>
              <a:rPr lang="fr-FR" sz="1200" dirty="0">
                <a:latin typeface="Arial" panose="020B0604020202020204" pitchFamily="34" charset="0"/>
              </a:rPr>
              <a:t> Accorder toute son importance à l'incertitude d'un résultat</a:t>
            </a:r>
          </a:p>
          <a:p>
            <a:pPr>
              <a:defRPr/>
            </a:pPr>
            <a:r>
              <a:rPr lang="fr-FR" sz="1200" dirty="0">
                <a:latin typeface="Arial" panose="020B0604020202020204" pitchFamily="34" charset="0"/>
              </a:rPr>
              <a:t> Une analyse globale ou statistique est souvent concluante</a:t>
            </a:r>
          </a:p>
          <a:p>
            <a:pPr>
              <a:defRPr/>
            </a:pPr>
            <a:r>
              <a:rPr lang="fr-FR" sz="1200" dirty="0">
                <a:latin typeface="Arial" panose="020B0604020202020204" pitchFamily="34" charset="0"/>
              </a:rPr>
              <a:t> Une théorie scientifique est vérifiable, vérifiée et réfutable (contrairement aux affirmations religieuses).</a:t>
            </a:r>
          </a:p>
          <a:p>
            <a:pPr>
              <a:defRPr/>
            </a:pPr>
            <a:r>
              <a:rPr lang="fr-FR" sz="1200" dirty="0">
                <a:latin typeface="Arial" panose="020B0604020202020204" pitchFamily="34" charset="0"/>
              </a:rPr>
              <a:t> L'origine de l'information, des sources, est fondamentale (si possibles, vérifier un fait à partir de plusieurs sources fiables indépendantes).</a:t>
            </a:r>
          </a:p>
          <a:p>
            <a:pPr>
              <a:defRPr/>
            </a:pPr>
            <a:r>
              <a:rPr lang="fr-FR" sz="1200" dirty="0">
                <a:latin typeface="Arial" panose="020B0604020202020204" pitchFamily="34" charset="0"/>
              </a:rPr>
              <a:t> La force d'une croyance [ou du fanatisme] peut être incommensurable</a:t>
            </a:r>
          </a:p>
          <a:p>
            <a:pPr>
              <a:defRPr/>
            </a:pPr>
            <a:r>
              <a:rPr lang="fr-FR" sz="1200" dirty="0">
                <a:latin typeface="Arial" panose="020B0604020202020204" pitchFamily="34" charset="0"/>
              </a:rPr>
              <a:t> Prudence dans l'interprétation</a:t>
            </a:r>
          </a:p>
          <a:p>
            <a:pPr>
              <a:defRPr/>
            </a:pPr>
            <a:r>
              <a:rPr lang="fr-FR" sz="1200" dirty="0">
                <a:latin typeface="Arial" panose="020B0604020202020204" pitchFamily="34" charset="0"/>
              </a:rPr>
              <a:t> Distinguer ce qui nous paraît vrai de ce qui nous plairait qu'il soit vrai</a:t>
            </a:r>
          </a:p>
          <a:p>
            <a:pPr>
              <a:defRPr/>
            </a:pPr>
            <a:r>
              <a:rPr lang="fr-FR" sz="1200" dirty="0">
                <a:latin typeface="Arial" panose="020B0604020202020204" pitchFamily="34" charset="0"/>
              </a:rPr>
              <a:t> Un scénario n'est pas un fait, ni une loi</a:t>
            </a:r>
          </a:p>
          <a:p>
            <a:pPr>
              <a:defRPr/>
            </a:pPr>
            <a:r>
              <a:rPr lang="fr-FR" sz="1200" dirty="0">
                <a:latin typeface="Arial" panose="020B0604020202020204" pitchFamily="34" charset="0"/>
              </a:rPr>
              <a:t> Le mode de rejet des données est significatif [la façon dont on accepte ou rejeter une information est importante).</a:t>
            </a:r>
          </a:p>
          <a:p>
            <a:pPr algn="just" eaLnBrk="1" hangingPunct="1">
              <a:spcBef>
                <a:spcPct val="0"/>
              </a:spcBef>
              <a:buFont typeface="Arial" panose="020B0604020202020204" pitchFamily="34" charset="0"/>
              <a:buNone/>
              <a:defRPr/>
            </a:pPr>
            <a:endParaRPr lang="fr-FR" altLang="fr-FR" sz="1200" dirty="0">
              <a:latin typeface="Arial" panose="020B0604020202020204" pitchFamily="34" charset="0"/>
            </a:endParaRPr>
          </a:p>
          <a:p>
            <a:pPr algn="just" eaLnBrk="1" hangingPunct="1">
              <a:spcBef>
                <a:spcPct val="0"/>
              </a:spcBef>
              <a:buFont typeface="Arial" panose="020B0604020202020204" pitchFamily="34" charset="0"/>
              <a:buNone/>
              <a:defRPr/>
            </a:pPr>
            <a:r>
              <a:rPr lang="fr-FR" sz="1200" b="1" dirty="0">
                <a:latin typeface="Arial" panose="020B0604020202020204" pitchFamily="34" charset="0"/>
              </a:rPr>
              <a:t>Oublis à ne pas commettre</a:t>
            </a:r>
          </a:p>
          <a:p>
            <a:pPr algn="just" eaLnBrk="1" hangingPunct="1">
              <a:spcBef>
                <a:spcPct val="0"/>
              </a:spcBef>
              <a:buFont typeface="Arial" panose="020B0604020202020204" pitchFamily="34" charset="0"/>
              <a:buNone/>
              <a:defRPr/>
            </a:pPr>
            <a:r>
              <a:rPr lang="fr-FR" sz="1200" dirty="0">
                <a:latin typeface="Arial" panose="020B0604020202020204" pitchFamily="34" charset="0"/>
              </a:rPr>
              <a:t>Éviter le « j'y crois donc c'est vrai »</a:t>
            </a:r>
          </a:p>
          <a:p>
            <a:pPr algn="just" eaLnBrk="1" hangingPunct="1">
              <a:spcBef>
                <a:spcPct val="0"/>
              </a:spcBef>
              <a:buFont typeface="Arial" panose="020B0604020202020204" pitchFamily="34" charset="0"/>
              <a:buNone/>
              <a:defRPr/>
            </a:pPr>
            <a:r>
              <a:rPr lang="fr-FR" sz="1200" dirty="0">
                <a:latin typeface="Arial" panose="020B0604020202020204" pitchFamily="34" charset="0"/>
              </a:rPr>
              <a:t>Au travers du faisceau de preuves, la réunion de plusieurs arguments suspects n'est pas une preuve solide.</a:t>
            </a:r>
          </a:p>
          <a:p>
            <a:pPr algn="just" eaLnBrk="1" hangingPunct="1">
              <a:spcBef>
                <a:spcPct val="0"/>
              </a:spcBef>
              <a:buFont typeface="Arial" panose="020B0604020202020204" pitchFamily="34" charset="0"/>
              <a:buNone/>
              <a:defRPr/>
            </a:pPr>
            <a:endParaRPr lang="fr-FR" sz="1200" dirty="0">
              <a:latin typeface="Arial" panose="020B0604020202020204" pitchFamily="34" charset="0"/>
            </a:endParaRPr>
          </a:p>
          <a:p>
            <a:pPr algn="just" eaLnBrk="1" hangingPunct="1">
              <a:spcBef>
                <a:spcPct val="0"/>
              </a:spcBef>
              <a:buFont typeface="Arial" panose="020B0604020202020204" pitchFamily="34" charset="0"/>
              <a:buNone/>
              <a:defRPr/>
            </a:pPr>
            <a:r>
              <a:rPr lang="fr-FR" sz="1200" b="1" dirty="0">
                <a:latin typeface="Arial" panose="020B0604020202020204" pitchFamily="34" charset="0"/>
              </a:rPr>
              <a:t>Bibliographie</a:t>
            </a:r>
            <a:r>
              <a:rPr lang="fr-FR" sz="1200" dirty="0">
                <a:latin typeface="Arial" panose="020B0604020202020204" pitchFamily="34" charset="0"/>
              </a:rPr>
              <a:t> :</a:t>
            </a:r>
          </a:p>
          <a:p>
            <a:pPr marL="171450" indent="-171450" algn="just" eaLnBrk="1" hangingPunct="1">
              <a:spcBef>
                <a:spcPct val="0"/>
              </a:spcBef>
              <a:defRPr/>
            </a:pPr>
            <a:r>
              <a:rPr lang="fr-FR" sz="1200" u="sng" dirty="0">
                <a:latin typeface="Arial" panose="020B0604020202020204" pitchFamily="34" charset="0"/>
                <a:hlinkClick r:id="rId2" tooltip="René Descartes"/>
              </a:rPr>
              <a:t>René Descartes</a:t>
            </a:r>
            <a:r>
              <a:rPr lang="fr-FR" sz="1200" dirty="0">
                <a:latin typeface="Arial" panose="020B0604020202020204" pitchFamily="34" charset="0"/>
              </a:rPr>
              <a:t>, </a:t>
            </a:r>
            <a:r>
              <a:rPr lang="fr-FR" sz="1200" i="1" dirty="0">
                <a:latin typeface="Arial" panose="020B0604020202020204" pitchFamily="34" charset="0"/>
              </a:rPr>
              <a:t>Le </a:t>
            </a:r>
            <a:r>
              <a:rPr lang="fr-FR" sz="1200" i="1" dirty="0">
                <a:latin typeface="Arial" panose="020B0604020202020204" pitchFamily="34" charset="0"/>
                <a:hlinkClick r:id="rId3" tooltip="Discours de la méthode"/>
              </a:rPr>
              <a:t>Discours de la méthode</a:t>
            </a:r>
            <a:r>
              <a:rPr lang="fr-FR" sz="1200" dirty="0">
                <a:latin typeface="Arial" panose="020B0604020202020204" pitchFamily="34" charset="0"/>
              </a:rPr>
              <a:t> (1637).</a:t>
            </a:r>
          </a:p>
          <a:p>
            <a:pPr>
              <a:defRPr/>
            </a:pPr>
            <a:r>
              <a:rPr lang="fr-FR" sz="1200" dirty="0">
                <a:latin typeface="Arial" panose="020B0604020202020204" pitchFamily="34" charset="0"/>
                <a:hlinkClick r:id="rId4" tooltip="Olivier Reboul (philosophe)"/>
              </a:rPr>
              <a:t> Olivier </a:t>
            </a:r>
            <a:r>
              <a:rPr lang="fr-FR" sz="1200" dirty="0" err="1">
                <a:latin typeface="Arial" panose="020B0604020202020204" pitchFamily="34" charset="0"/>
                <a:hlinkClick r:id="rId4" tooltip="Olivier Reboul (philosophe)"/>
              </a:rPr>
              <a:t>Reboul</a:t>
            </a:r>
            <a:r>
              <a:rPr lang="fr-FR" sz="1200" dirty="0">
                <a:latin typeface="Arial" panose="020B0604020202020204" pitchFamily="34" charset="0"/>
              </a:rPr>
              <a:t>, </a:t>
            </a:r>
            <a:r>
              <a:rPr lang="fr-FR" sz="1200" i="1" dirty="0">
                <a:latin typeface="Arial" panose="020B0604020202020204" pitchFamily="34" charset="0"/>
              </a:rPr>
              <a:t>Langage et idéologie</a:t>
            </a:r>
            <a:r>
              <a:rPr lang="fr-FR" sz="1200" dirty="0">
                <a:latin typeface="Arial" panose="020B0604020202020204" pitchFamily="34" charset="0"/>
              </a:rPr>
              <a:t>, PUF, </a:t>
            </a:r>
            <a:r>
              <a:rPr lang="fr-FR" sz="1200" dirty="0">
                <a:latin typeface="Arial" panose="020B0604020202020204" pitchFamily="34" charset="0"/>
                <a:hlinkClick r:id="rId5" tooltip="1980"/>
              </a:rPr>
              <a:t>1980</a:t>
            </a:r>
            <a:r>
              <a:rPr lang="fr-FR" sz="1200" dirty="0">
                <a:latin typeface="Arial" panose="020B0604020202020204" pitchFamily="34" charset="0"/>
              </a:rPr>
              <a:t>.</a:t>
            </a:r>
          </a:p>
          <a:p>
            <a:pPr>
              <a:defRPr/>
            </a:pPr>
            <a:r>
              <a:rPr lang="fr-FR" sz="1200" dirty="0">
                <a:latin typeface="Arial" panose="020B0604020202020204" pitchFamily="34" charset="0"/>
                <a:hlinkClick r:id="rId6" tooltip="Normand Baillargeon"/>
              </a:rPr>
              <a:t> Normand </a:t>
            </a:r>
            <a:r>
              <a:rPr lang="fr-FR" sz="1200" dirty="0" err="1">
                <a:latin typeface="Arial" panose="020B0604020202020204" pitchFamily="34" charset="0"/>
                <a:hlinkClick r:id="rId6" tooltip="Normand Baillargeon"/>
              </a:rPr>
              <a:t>Baillargeon</a:t>
            </a:r>
            <a:r>
              <a:rPr lang="fr-FR" sz="1200" dirty="0">
                <a:latin typeface="Arial" panose="020B0604020202020204" pitchFamily="34" charset="0"/>
              </a:rPr>
              <a:t>, </a:t>
            </a:r>
            <a:r>
              <a:rPr lang="fr-FR" sz="1200" i="1" dirty="0">
                <a:latin typeface="Arial" panose="020B0604020202020204" pitchFamily="34" charset="0"/>
              </a:rPr>
              <a:t>Petit cours d'autodéfense intellectuelle - instinct de liberté</a:t>
            </a:r>
            <a:r>
              <a:rPr lang="fr-FR" sz="1200" dirty="0">
                <a:latin typeface="Arial" panose="020B0604020202020204" pitchFamily="34" charset="0"/>
              </a:rPr>
              <a:t> </a:t>
            </a:r>
            <a:r>
              <a:rPr lang="fr-FR" sz="1200" dirty="0">
                <a:latin typeface="Arial" panose="020B0604020202020204" pitchFamily="34" charset="0"/>
                <a:hlinkClick r:id="rId7"/>
              </a:rPr>
              <a:t>édition lux</a:t>
            </a:r>
            <a:r>
              <a:rPr lang="fr-FR" sz="1200" dirty="0">
                <a:latin typeface="Arial" panose="020B0604020202020204" pitchFamily="34" charset="0"/>
              </a:rPr>
              <a:t> ,</a:t>
            </a:r>
          </a:p>
          <a:p>
            <a:pPr>
              <a:defRPr/>
            </a:pPr>
            <a:r>
              <a:rPr lang="fr-FR" sz="1200" dirty="0">
                <a:latin typeface="Arial" panose="020B0604020202020204" pitchFamily="34" charset="0"/>
                <a:hlinkClick r:id="rId8" tooltip="Emmanuel Kant"/>
              </a:rPr>
              <a:t> Emmanuel Kant</a:t>
            </a:r>
            <a:r>
              <a:rPr lang="fr-FR" sz="1200" dirty="0">
                <a:latin typeface="Arial" panose="020B0604020202020204" pitchFamily="34" charset="0"/>
              </a:rPr>
              <a:t>, </a:t>
            </a:r>
            <a:r>
              <a:rPr lang="fr-FR" sz="1200" i="1" dirty="0">
                <a:latin typeface="Arial" panose="020B0604020202020204" pitchFamily="34" charset="0"/>
                <a:hlinkClick r:id="rId9" tooltip="Qu'est-ce que les Lumières ?"/>
              </a:rPr>
              <a:t>Qu'est-ce que les Lumières ?</a:t>
            </a:r>
            <a:endParaRPr lang="fr-FR" sz="1200" dirty="0">
              <a:latin typeface="Arial" panose="020B0604020202020204" pitchFamily="34" charset="0"/>
            </a:endParaRPr>
          </a:p>
          <a:p>
            <a:pPr marL="171450" indent="-171450" algn="just" eaLnBrk="1" hangingPunct="1">
              <a:spcBef>
                <a:spcPct val="0"/>
              </a:spcBef>
              <a:defRPr/>
            </a:pPr>
            <a:r>
              <a:rPr lang="fr-FR" sz="1200" u="sng" dirty="0">
                <a:latin typeface="Arial" panose="020B0604020202020204" pitchFamily="34" charset="0"/>
                <a:hlinkClick r:id="rId10" tooltip="Henri Broch"/>
              </a:rPr>
              <a:t>Henri Broch</a:t>
            </a:r>
            <a:r>
              <a:rPr lang="fr-FR" sz="1200" dirty="0">
                <a:latin typeface="Arial" panose="020B0604020202020204" pitchFamily="34" charset="0"/>
              </a:rPr>
              <a:t>, </a:t>
            </a:r>
            <a:r>
              <a:rPr lang="fr-FR" sz="1200" i="1" dirty="0">
                <a:latin typeface="Arial" panose="020B0604020202020204" pitchFamily="34" charset="0"/>
              </a:rPr>
              <a:t>Le paranormal. Ses documents, ses hommes, ses méthodes</a:t>
            </a:r>
            <a:r>
              <a:rPr lang="fr-FR" sz="1200" dirty="0">
                <a:latin typeface="Arial" panose="020B0604020202020204" pitchFamily="34" charset="0"/>
              </a:rPr>
              <a:t> (1989)</a:t>
            </a:r>
          </a:p>
          <a:p>
            <a:pPr marL="171450" indent="-171450" algn="just" eaLnBrk="1" hangingPunct="1">
              <a:spcBef>
                <a:spcPct val="0"/>
              </a:spcBef>
              <a:defRPr/>
            </a:pPr>
            <a:r>
              <a:rPr lang="en-US" sz="1200" dirty="0">
                <a:latin typeface="Arial" panose="020B0604020202020204" pitchFamily="34" charset="0"/>
              </a:rPr>
              <a:t>M. Neil Browne, Stuart M. Keeley, </a:t>
            </a:r>
            <a:r>
              <a:rPr lang="en-US" sz="1200" i="1" dirty="0">
                <a:latin typeface="Arial" panose="020B0604020202020204" pitchFamily="34" charset="0"/>
              </a:rPr>
              <a:t>Asking the Right Questions (A Guide to Critical Thinking)</a:t>
            </a:r>
            <a:r>
              <a:rPr lang="en-US" sz="1200" dirty="0">
                <a:latin typeface="Arial" panose="020B0604020202020204" pitchFamily="34" charset="0"/>
              </a:rPr>
              <a:t>, Pearson, Prentice Hall, 1994-2007 (8e </a:t>
            </a:r>
            <a:r>
              <a:rPr lang="en-US" sz="1200" dirty="0" err="1">
                <a:latin typeface="Arial" panose="020B0604020202020204" pitchFamily="34" charset="0"/>
              </a:rPr>
              <a:t>éd</a:t>
            </a:r>
            <a:r>
              <a:rPr lang="en-US" sz="1200" dirty="0">
                <a:latin typeface="Arial" panose="020B0604020202020204" pitchFamily="34" charset="0"/>
              </a:rPr>
              <a:t>.).</a:t>
            </a:r>
            <a:endParaRPr lang="fr-FR" sz="1200" dirty="0">
              <a:latin typeface="Arial" panose="020B0604020202020204" pitchFamily="34" charset="0"/>
            </a:endParaRPr>
          </a:p>
          <a:p>
            <a:pPr algn="just" eaLnBrk="1" hangingPunct="1">
              <a:spcBef>
                <a:spcPct val="0"/>
              </a:spcBef>
              <a:buFont typeface="Arial" panose="020B0604020202020204" pitchFamily="34" charset="0"/>
              <a:buNone/>
              <a:defRPr/>
            </a:pPr>
            <a:endParaRPr lang="fr-FR" sz="1200" dirty="0">
              <a:latin typeface="Arial" panose="020B0604020202020204" pitchFamily="34" charset="0"/>
            </a:endParaRPr>
          </a:p>
          <a:p>
            <a:pPr algn="just" eaLnBrk="1" hangingPunct="1">
              <a:spcBef>
                <a:spcPct val="0"/>
              </a:spcBef>
              <a:buFont typeface="Arial" panose="020B0604020202020204" pitchFamily="34" charset="0"/>
              <a:buNone/>
              <a:defRPr/>
            </a:pPr>
            <a:r>
              <a:rPr lang="fr-FR" sz="1200" dirty="0">
                <a:latin typeface="Arial" panose="020B0604020202020204" pitchFamily="34" charset="0"/>
              </a:rPr>
              <a:t>Source : </a:t>
            </a:r>
            <a:r>
              <a:rPr lang="fr-FR" sz="1200" dirty="0">
                <a:latin typeface="Arial" panose="020B0604020202020204" pitchFamily="34" charset="0"/>
                <a:hlinkClick r:id="rId11"/>
              </a:rPr>
              <a:t>http://fr.wikipedia.org/wiki/Esprit_critique</a:t>
            </a:r>
            <a:r>
              <a:rPr lang="fr-FR" sz="1200" dirty="0">
                <a:latin typeface="Arial" panose="020B0604020202020204" pitchFamily="34" charset="0"/>
              </a:rPr>
              <a:t> </a:t>
            </a:r>
          </a:p>
        </p:txBody>
      </p:sp>
      <p:sp>
        <p:nvSpPr>
          <p:cNvPr id="321539"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1540" name="Espace réservé du numéro de diapositive 2"/>
          <p:cNvSpPr txBox="1">
            <a:spLocks/>
          </p:cNvSpPr>
          <p:nvPr/>
        </p:nvSpPr>
        <p:spPr bwMode="auto">
          <a:xfrm>
            <a:off x="160338" y="120652"/>
            <a:ext cx="7302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BCBB136-1D3E-4692-B4A7-5673C5407F9D}" type="slidenum">
              <a:rPr lang="fr-FR" altLang="fr-FR" sz="1200">
                <a:solidFill>
                  <a:srgbClr val="898989"/>
                </a:solidFill>
              </a:rPr>
              <a:pPr algn="r" eaLnBrk="1" hangingPunct="1">
                <a:spcBef>
                  <a:spcPct val="0"/>
                </a:spcBef>
                <a:buFontTx/>
                <a:buNone/>
              </a:pPr>
              <a:t>385</a:t>
            </a:fld>
            <a:endParaRPr lang="fr-FR" altLang="fr-FR" sz="1200">
              <a:solidFill>
                <a:srgbClr val="898989"/>
              </a:solidFill>
            </a:endParaRPr>
          </a:p>
        </p:txBody>
      </p:sp>
      <p:sp>
        <p:nvSpPr>
          <p:cNvPr id="321541" name="ZoneTexte 3"/>
          <p:cNvSpPr txBox="1">
            <a:spLocks noChangeArrowheads="1"/>
          </p:cNvSpPr>
          <p:nvPr/>
        </p:nvSpPr>
        <p:spPr bwMode="auto">
          <a:xfrm>
            <a:off x="160339" y="585789"/>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pic>
        <p:nvPicPr>
          <p:cNvPr id="321542" name="Imag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65952" y="9526"/>
            <a:ext cx="2162175" cy="21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52513"/>
            <a:ext cx="8804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sz="1400" b="1" dirty="0">
                <a:latin typeface="+mn-lt"/>
              </a:rPr>
              <a:t>L’esprit critique appliqué aux théories des complots</a:t>
            </a:r>
            <a:endParaRPr lang="fr-FR" sz="1400" dirty="0">
              <a:latin typeface="+mn-lt"/>
            </a:endParaRPr>
          </a:p>
          <a:p>
            <a:pPr algn="just" eaLnBrk="1" hangingPunct="1">
              <a:spcBef>
                <a:spcPct val="0"/>
              </a:spcBef>
              <a:buFont typeface="Arial" panose="020B0604020202020204" pitchFamily="34" charset="0"/>
              <a:buNone/>
              <a:defRPr/>
            </a:pPr>
            <a:endParaRPr lang="fr-FR" sz="1400" dirty="0">
              <a:latin typeface="+mn-lt"/>
            </a:endParaRPr>
          </a:p>
          <a:p>
            <a:pPr algn="just" eaLnBrk="1" hangingPunct="1">
              <a:spcBef>
                <a:spcPct val="0"/>
              </a:spcBef>
              <a:buFont typeface="Arial" panose="020B0604020202020204" pitchFamily="34" charset="0"/>
              <a:buNone/>
              <a:defRPr/>
            </a:pPr>
            <a:r>
              <a:rPr lang="fr-FR" sz="1400" dirty="0">
                <a:latin typeface="+mn-lt"/>
              </a:rPr>
              <a:t>Les explications psychologiques de la persistance de ces théories font intervenir plusieurs biais [erreurs] de raisonnement :</a:t>
            </a:r>
          </a:p>
          <a:p>
            <a:pPr algn="just" eaLnBrk="1" hangingPunct="1">
              <a:spcBef>
                <a:spcPct val="0"/>
              </a:spcBef>
              <a:buFont typeface="Arial" panose="020B0604020202020204" pitchFamily="34" charset="0"/>
              <a:buNone/>
              <a:defRPr/>
            </a:pPr>
            <a:endParaRPr lang="fr-FR" sz="1400" dirty="0">
              <a:latin typeface="+mn-lt"/>
            </a:endParaRPr>
          </a:p>
          <a:p>
            <a:pPr marL="171450" indent="-171450" algn="just" eaLnBrk="1" hangingPunct="1">
              <a:spcBef>
                <a:spcPct val="0"/>
              </a:spcBef>
              <a:defRPr/>
            </a:pPr>
            <a:r>
              <a:rPr lang="fr-FR" sz="1400" b="1" dirty="0">
                <a:latin typeface="+mn-lt"/>
              </a:rPr>
              <a:t>La force des </a:t>
            </a:r>
            <a:r>
              <a:rPr lang="fr-FR" sz="1400" b="1" dirty="0">
                <a:latin typeface="+mn-lt"/>
                <a:hlinkClick r:id="rId2" tooltip="Stéréotypes"/>
              </a:rPr>
              <a:t>stéréotypes</a:t>
            </a:r>
            <a:r>
              <a:rPr lang="fr-FR" sz="1400" b="1" dirty="0">
                <a:latin typeface="+mn-lt"/>
              </a:rPr>
              <a:t> : </a:t>
            </a:r>
            <a:r>
              <a:rPr lang="fr-FR" sz="1400" dirty="0">
                <a:latin typeface="+mn-lt"/>
              </a:rPr>
              <a:t>Le processus de </a:t>
            </a:r>
            <a:r>
              <a:rPr lang="fr-FR" sz="1400" dirty="0">
                <a:latin typeface="+mn-lt"/>
                <a:hlinkClick r:id="rId3" tooltip="Catégorisation sociale"/>
              </a:rPr>
              <a:t>catégorisation sociale</a:t>
            </a:r>
            <a:r>
              <a:rPr lang="fr-FR" sz="1400" dirty="0">
                <a:latin typeface="+mn-lt"/>
              </a:rPr>
              <a:t> est le mécanisme cognitif qui consiste à placer mentalement un individu dans un </a:t>
            </a:r>
            <a:r>
              <a:rPr lang="fr-FR" sz="1400" dirty="0">
                <a:latin typeface="+mn-lt"/>
                <a:hlinkClick r:id="rId4" tooltip="Groupe social"/>
              </a:rPr>
              <a:t>groupe social</a:t>
            </a:r>
            <a:r>
              <a:rPr lang="fr-FR" sz="1400" dirty="0">
                <a:latin typeface="+mn-lt"/>
              </a:rPr>
              <a:t>, sur base d'une information _ vraie ou fausse _ à propos de cet individu (par exemple, sur les juifs). </a:t>
            </a:r>
            <a:endParaRPr lang="fr-FR" sz="1400" b="1" dirty="0">
              <a:latin typeface="+mn-lt"/>
            </a:endParaRPr>
          </a:p>
          <a:p>
            <a:pPr marL="171450" indent="-171450" algn="just" eaLnBrk="1" hangingPunct="1">
              <a:spcBef>
                <a:spcPct val="0"/>
              </a:spcBef>
              <a:defRPr/>
            </a:pPr>
            <a:r>
              <a:rPr lang="fr-FR" sz="1400" b="1" dirty="0">
                <a:latin typeface="+mn-lt"/>
              </a:rPr>
              <a:t>Le biais d'intentionnalité</a:t>
            </a:r>
            <a:r>
              <a:rPr lang="fr-FR" sz="1400" dirty="0">
                <a:latin typeface="+mn-lt"/>
              </a:rPr>
              <a:t> : Les psychologues sociaux D. McClure, D. J. Hilton et R. M. Sutton </a:t>
            </a:r>
            <a:r>
              <a:rPr lang="fr-FR" sz="1400" baseline="30000" dirty="0">
                <a:latin typeface="+mn-lt"/>
                <a:hlinkClick r:id="rId5"/>
              </a:rPr>
              <a:t>49</a:t>
            </a:r>
            <a:r>
              <a:rPr lang="fr-FR" sz="1400" dirty="0">
                <a:latin typeface="+mn-lt"/>
              </a:rPr>
              <a:t> ont montré que les antécédents d'un évènement sont davantage considérés, par les gens, en tant que causes, </a:t>
            </a:r>
            <a:r>
              <a:rPr lang="fr-FR" sz="1400" i="1" dirty="0">
                <a:latin typeface="+mn-lt"/>
              </a:rPr>
              <a:t>s'ils impliquent des comportements intentionnels</a:t>
            </a:r>
            <a:r>
              <a:rPr lang="fr-FR" sz="1400" dirty="0">
                <a:latin typeface="+mn-lt"/>
              </a:rPr>
              <a:t>.</a:t>
            </a:r>
          </a:p>
          <a:p>
            <a:pPr marL="171450" indent="-171450" algn="just" eaLnBrk="1" hangingPunct="1">
              <a:spcBef>
                <a:spcPct val="0"/>
              </a:spcBef>
              <a:defRPr/>
            </a:pPr>
            <a:r>
              <a:rPr lang="fr-FR" sz="1400" b="1" dirty="0">
                <a:latin typeface="+mn-lt"/>
              </a:rPr>
              <a:t>L'erreur de conjonction</a:t>
            </a:r>
            <a:r>
              <a:rPr lang="fr-FR" sz="1400" dirty="0">
                <a:latin typeface="+mn-lt"/>
              </a:rPr>
              <a:t> : C’est l’erreur une conjonction entre deux évènements, là où la science ou les faits, après analyse </a:t>
            </a:r>
            <a:r>
              <a:rPr lang="fr-FR" sz="1400" dirty="0" err="1">
                <a:latin typeface="+mn-lt"/>
              </a:rPr>
              <a:t>rigoreuse</a:t>
            </a:r>
            <a:r>
              <a:rPr lang="fr-FR" sz="1400" dirty="0">
                <a:latin typeface="+mn-lt"/>
              </a:rPr>
              <a:t>, démontrent finalement qu’il n’y en a pas.</a:t>
            </a:r>
          </a:p>
          <a:p>
            <a:pPr marL="171450" indent="-171450" algn="just" eaLnBrk="1" hangingPunct="1">
              <a:spcBef>
                <a:spcPct val="0"/>
              </a:spcBef>
              <a:defRPr/>
            </a:pPr>
            <a:r>
              <a:rPr lang="fr-FR" sz="1400" b="1" dirty="0">
                <a:latin typeface="+mn-lt"/>
              </a:rPr>
              <a:t>Le biais de l’exposition régulière à une théorie </a:t>
            </a:r>
            <a:r>
              <a:rPr lang="fr-FR" sz="1400" dirty="0">
                <a:latin typeface="+mn-lt"/>
              </a:rPr>
              <a:t>[en particulier à une </a:t>
            </a:r>
            <a:r>
              <a:rPr lang="fr-FR" sz="1400" i="1" dirty="0">
                <a:latin typeface="+mn-lt"/>
              </a:rPr>
              <a:t>théorie du complot</a:t>
            </a:r>
            <a:r>
              <a:rPr lang="fr-FR" sz="1400" dirty="0">
                <a:latin typeface="+mn-lt"/>
              </a:rPr>
              <a:t>] : Cette exposition augmente la probabilité, d’un individu qui y est exposé, d'adhérer à cette théorie (il serait un des facteurs expliquant les mécanismes du fanatisme et de l’auto-entretient d’une conviction, même fausse).</a:t>
            </a:r>
          </a:p>
          <a:p>
            <a:pPr marL="171450" indent="-171450" algn="just" eaLnBrk="1" hangingPunct="1">
              <a:spcBef>
                <a:spcPct val="0"/>
              </a:spcBef>
              <a:defRPr/>
            </a:pPr>
            <a:r>
              <a:rPr lang="fr-FR" sz="1400" b="1" dirty="0">
                <a:latin typeface="+mn-lt"/>
              </a:rPr>
              <a:t>L'hyperphagie assimilatrice</a:t>
            </a:r>
            <a:r>
              <a:rPr lang="fr-FR" sz="1400" dirty="0">
                <a:latin typeface="+mn-lt"/>
              </a:rPr>
              <a:t> : Ce mécanisme </a:t>
            </a:r>
            <a:r>
              <a:rPr lang="fr-FR" sz="1400" dirty="0">
                <a:latin typeface="+mn-lt"/>
                <a:hlinkClick r:id="rId6" tooltip="Cognitif"/>
              </a:rPr>
              <a:t>cognitif</a:t>
            </a:r>
            <a:r>
              <a:rPr lang="fr-FR" sz="1400" dirty="0">
                <a:latin typeface="+mn-lt"/>
              </a:rPr>
              <a:t> consiste à intégrer dans la justification d'une théorie tout ce qui nous est présenté, que ce soit conforme ou non avec cette théorie. Lors d’une étude sur la croyance non fondée en une relation entre le temps qu'il fait et les rhumatismes illustre ce biais</a:t>
            </a:r>
            <a:r>
              <a:rPr lang="fr-FR" sz="1400" baseline="30000" dirty="0">
                <a:latin typeface="+mn-lt"/>
                <a:hlinkClick r:id="rId5"/>
              </a:rPr>
              <a:t>55</a:t>
            </a:r>
            <a:r>
              <a:rPr lang="fr-FR" sz="1400" dirty="0">
                <a:latin typeface="+mn-lt"/>
              </a:rPr>
              <a:t>, </a:t>
            </a:r>
            <a:r>
              <a:rPr lang="fr-FR" sz="1400" dirty="0" err="1">
                <a:latin typeface="+mn-lt"/>
              </a:rPr>
              <a:t>Rhedelmeier</a:t>
            </a:r>
            <a:r>
              <a:rPr lang="fr-FR" sz="1400" dirty="0">
                <a:latin typeface="+mn-lt"/>
              </a:rPr>
              <a:t> et </a:t>
            </a:r>
            <a:r>
              <a:rPr lang="fr-FR" sz="1400" dirty="0" err="1">
                <a:latin typeface="+mn-lt"/>
              </a:rPr>
              <a:t>Tversky</a:t>
            </a:r>
            <a:r>
              <a:rPr lang="fr-FR" sz="1400" dirty="0">
                <a:latin typeface="+mn-lt"/>
              </a:rPr>
              <a:t> ont présenté à leurs sujets des graphiques montrant l'évolution des rhumatismes d'une personne fictive en fonction du temps qu'il fait. Or, sous l'effet de la popularité de cette croyance, les sujets ont dit voir sur le graphique une relation entre les deux variables, lorsqu'il n'y en avait pourtant aucune.</a:t>
            </a:r>
          </a:p>
          <a:p>
            <a:pPr marL="171450" indent="-171450" algn="just" eaLnBrk="1" hangingPunct="1">
              <a:spcBef>
                <a:spcPct val="0"/>
              </a:spcBef>
              <a:defRPr/>
            </a:pPr>
            <a:r>
              <a:rPr lang="fr-FR" sz="1400" b="1" dirty="0">
                <a:latin typeface="+mn-lt"/>
              </a:rPr>
              <a:t>La persistance des </a:t>
            </a:r>
            <a:r>
              <a:rPr lang="fr-FR" sz="1400" b="1" dirty="0">
                <a:latin typeface="+mn-lt"/>
                <a:hlinkClick r:id="rId7" tooltip="Croyances"/>
              </a:rPr>
              <a:t>croyances</a:t>
            </a:r>
            <a:r>
              <a:rPr lang="fr-FR" sz="1400" dirty="0">
                <a:latin typeface="+mn-lt"/>
              </a:rPr>
              <a:t> : Ce facteur </a:t>
            </a:r>
            <a:r>
              <a:rPr lang="fr-FR" sz="1400" dirty="0">
                <a:latin typeface="+mn-lt"/>
                <a:hlinkClick r:id="rId6" tooltip="Cognitif"/>
              </a:rPr>
              <a:t>cognitif</a:t>
            </a:r>
            <a:r>
              <a:rPr lang="fr-FR" sz="1400" dirty="0">
                <a:latin typeface="+mn-lt"/>
              </a:rPr>
              <a:t> concerne le fait que la croyance en une information persiste même lorsque celle-ci s'est avérée fausse.</a:t>
            </a:r>
          </a:p>
          <a:p>
            <a:pPr algn="just" eaLnBrk="1" hangingPunct="1">
              <a:spcBef>
                <a:spcPct val="0"/>
              </a:spcBef>
              <a:buFont typeface="Arial" panose="020B0604020202020204" pitchFamily="34" charset="0"/>
              <a:buNone/>
              <a:defRPr/>
            </a:pPr>
            <a:endParaRPr lang="fr-FR" sz="1200" dirty="0">
              <a:latin typeface="+mn-lt"/>
            </a:endParaRPr>
          </a:p>
          <a:p>
            <a:pPr algn="just" eaLnBrk="1" hangingPunct="1">
              <a:spcBef>
                <a:spcPct val="0"/>
              </a:spcBef>
              <a:buFont typeface="Arial" panose="020B0604020202020204" pitchFamily="34" charset="0"/>
              <a:buNone/>
              <a:defRPr/>
            </a:pPr>
            <a:r>
              <a:rPr lang="fr-FR" sz="1200" dirty="0">
                <a:latin typeface="+mn-lt"/>
              </a:rPr>
              <a:t>Source : </a:t>
            </a:r>
            <a:r>
              <a:rPr lang="fr-FR" sz="1200" dirty="0">
                <a:latin typeface="+mn-lt"/>
                <a:hlinkClick r:id="rId5"/>
              </a:rPr>
              <a:t>http://fr.wikipedia.org/wiki/Th%C3%A9orie_du_complot</a:t>
            </a:r>
            <a:r>
              <a:rPr lang="fr-FR" sz="1200" dirty="0">
                <a:latin typeface="+mn-lt"/>
              </a:rPr>
              <a:t> </a:t>
            </a:r>
          </a:p>
        </p:txBody>
      </p:sp>
      <p:sp>
        <p:nvSpPr>
          <p:cNvPr id="322563"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256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D250B70-FE59-42A5-A0DD-8C13CA0012A6}" type="slidenum">
              <a:rPr lang="fr-FR" altLang="fr-FR" sz="1200">
                <a:solidFill>
                  <a:srgbClr val="898989"/>
                </a:solidFill>
              </a:rPr>
              <a:pPr algn="r" eaLnBrk="1" hangingPunct="1">
                <a:spcBef>
                  <a:spcPct val="0"/>
                </a:spcBef>
                <a:buFontTx/>
                <a:buNone/>
              </a:pPr>
              <a:t>386</a:t>
            </a:fld>
            <a:endParaRPr lang="fr-FR" altLang="fr-FR" sz="1200">
              <a:solidFill>
                <a:srgbClr val="898989"/>
              </a:solidFill>
            </a:endParaRPr>
          </a:p>
        </p:txBody>
      </p:sp>
      <p:sp>
        <p:nvSpPr>
          <p:cNvPr id="322565" name="ZoneTexte 3"/>
          <p:cNvSpPr txBox="1">
            <a:spLocks noChangeArrowheads="1"/>
          </p:cNvSpPr>
          <p:nvPr/>
        </p:nvSpPr>
        <p:spPr bwMode="auto">
          <a:xfrm>
            <a:off x="160339" y="585789"/>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52514"/>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fr-FR" sz="1200" b="1" dirty="0">
                <a:latin typeface="+mn-lt"/>
              </a:rPr>
              <a:t>L’esprit critique appliqué aux théories des complots</a:t>
            </a:r>
            <a:endParaRPr lang="fr-FR" sz="1200" dirty="0">
              <a:latin typeface="+mn-lt"/>
            </a:endParaRPr>
          </a:p>
          <a:p>
            <a:pPr algn="just" eaLnBrk="1" hangingPunct="1">
              <a:spcBef>
                <a:spcPct val="0"/>
              </a:spcBef>
              <a:buFont typeface="Arial" panose="020B0604020202020204" pitchFamily="34" charset="0"/>
              <a:buNone/>
              <a:defRPr/>
            </a:pPr>
            <a:endParaRPr lang="fr-FR" altLang="fr-FR" sz="1200" dirty="0">
              <a:solidFill>
                <a:srgbClr val="252525"/>
              </a:solidFill>
              <a:latin typeface="+mn-lt"/>
            </a:endParaRPr>
          </a:p>
          <a:p>
            <a:pPr algn="just" eaLnBrk="1" hangingPunct="1">
              <a:spcBef>
                <a:spcPct val="0"/>
              </a:spcBef>
              <a:buFont typeface="Arial" panose="020B0604020202020204" pitchFamily="34" charset="0"/>
              <a:buNone/>
              <a:defRPr/>
            </a:pPr>
            <a:r>
              <a:rPr lang="fr-FR" altLang="fr-FR" sz="1200" dirty="0">
                <a:solidFill>
                  <a:srgbClr val="252525"/>
                </a:solidFill>
                <a:latin typeface="+mn-lt"/>
              </a:rPr>
              <a:t>D'autres biais cognitifs peuvent favoriser les interprétations conspirationniste :</a:t>
            </a:r>
          </a:p>
          <a:p>
            <a:pPr algn="just" eaLnBrk="1" hangingPunct="1">
              <a:spcBef>
                <a:spcPct val="0"/>
              </a:spcBef>
              <a:buFont typeface="Arial" panose="020B0604020202020204" pitchFamily="34" charset="0"/>
              <a:buNone/>
              <a:defRPr/>
            </a:pPr>
            <a:endParaRPr lang="fr-FR" sz="1200" dirty="0">
              <a:latin typeface="+mn-lt"/>
            </a:endParaRPr>
          </a:p>
          <a:p>
            <a:pPr>
              <a:spcBef>
                <a:spcPct val="0"/>
              </a:spcBef>
              <a:buFontTx/>
              <a:buChar char="•"/>
              <a:defRPr/>
            </a:pPr>
            <a:r>
              <a:rPr lang="fr-FR" altLang="fr-FR" sz="1200" dirty="0">
                <a:solidFill>
                  <a:srgbClr val="0B0080"/>
                </a:solidFill>
                <a:latin typeface="+mn-lt"/>
                <a:hlinkClick r:id="rId2" tooltip="Biais de confirmation"/>
              </a:rPr>
              <a:t> biais de confirmation d'hypothèse</a:t>
            </a:r>
            <a:r>
              <a:rPr lang="fr-FR" altLang="fr-FR" sz="1200" dirty="0">
                <a:solidFill>
                  <a:srgbClr val="252525"/>
                </a:solidFill>
                <a:latin typeface="+mn-lt"/>
              </a:rPr>
              <a:t> : accorder plus de poids aux preuves qui confirment les croyances de départ</a:t>
            </a:r>
            <a:r>
              <a:rPr lang="fr-FR" altLang="fr-FR" sz="1200" baseline="30000" dirty="0">
                <a:solidFill>
                  <a:srgbClr val="0B0080"/>
                </a:solidFill>
                <a:latin typeface="+mn-lt"/>
                <a:hlinkClick r:id="rId3"/>
              </a:rPr>
              <a:t>57</a:t>
            </a:r>
            <a:r>
              <a:rPr lang="fr-FR" altLang="fr-FR" sz="1200" dirty="0">
                <a:solidFill>
                  <a:srgbClr val="252525"/>
                </a:solidFill>
                <a:latin typeface="+mn-lt"/>
              </a:rPr>
              <a:t> ;</a:t>
            </a:r>
          </a:p>
          <a:p>
            <a:pPr>
              <a:spcBef>
                <a:spcPct val="0"/>
              </a:spcBef>
              <a:buFontTx/>
              <a:buChar char="•"/>
              <a:defRPr/>
            </a:pPr>
            <a:r>
              <a:rPr lang="fr-FR" altLang="fr-FR" sz="1200" dirty="0">
                <a:solidFill>
                  <a:srgbClr val="0B0080"/>
                </a:solidFill>
                <a:latin typeface="+mn-lt"/>
                <a:hlinkClick r:id="rId4" tooltip="Effet de récence"/>
              </a:rPr>
              <a:t> effet de récence</a:t>
            </a:r>
            <a:r>
              <a:rPr lang="fr-FR" altLang="fr-FR" sz="1200" dirty="0">
                <a:solidFill>
                  <a:srgbClr val="252525"/>
                </a:solidFill>
                <a:latin typeface="+mn-lt"/>
              </a:rPr>
              <a:t> : tendance à mieux se souvenir des dernières informations auxquelles on a été confronté ;</a:t>
            </a:r>
          </a:p>
          <a:p>
            <a:pPr>
              <a:spcBef>
                <a:spcPct val="0"/>
              </a:spcBef>
              <a:buFontTx/>
              <a:buChar char="•"/>
              <a:defRPr/>
            </a:pPr>
            <a:r>
              <a:rPr lang="fr-FR" altLang="fr-FR" sz="1200" dirty="0">
                <a:solidFill>
                  <a:srgbClr val="252525"/>
                </a:solidFill>
                <a:latin typeface="+mn-lt"/>
              </a:rPr>
              <a:t> biais sur le négatif : tendance à prêter davantage attention aux éléments négatifs ;</a:t>
            </a:r>
          </a:p>
          <a:p>
            <a:pPr>
              <a:spcBef>
                <a:spcPct val="0"/>
              </a:spcBef>
              <a:buFontTx/>
              <a:buChar char="•"/>
              <a:defRPr/>
            </a:pPr>
            <a:r>
              <a:rPr lang="fr-FR" altLang="fr-FR" sz="1200" dirty="0">
                <a:solidFill>
                  <a:srgbClr val="0B0080"/>
                </a:solidFill>
                <a:latin typeface="+mn-lt"/>
                <a:hlinkClick r:id="rId5" tooltip="Illusion des séries"/>
              </a:rPr>
              <a:t> illusion des séries</a:t>
            </a:r>
            <a:r>
              <a:rPr lang="fr-FR" altLang="fr-FR" sz="1200" dirty="0">
                <a:solidFill>
                  <a:srgbClr val="252525"/>
                </a:solidFill>
                <a:latin typeface="+mn-lt"/>
              </a:rPr>
              <a:t> : percevoir à tort des coïncidences dans des données au hasard ;</a:t>
            </a:r>
          </a:p>
          <a:p>
            <a:pPr>
              <a:spcBef>
                <a:spcPct val="0"/>
              </a:spcBef>
              <a:buFontTx/>
              <a:buChar char="•"/>
              <a:defRPr/>
            </a:pPr>
            <a:r>
              <a:rPr lang="fr-FR" altLang="fr-FR" sz="1200" dirty="0">
                <a:solidFill>
                  <a:srgbClr val="0B0080"/>
                </a:solidFill>
                <a:latin typeface="+mn-lt"/>
                <a:hlinkClick r:id="rId6" tooltip="Dissonance cognitive"/>
              </a:rPr>
              <a:t> dissonance cognitive</a:t>
            </a:r>
            <a:r>
              <a:rPr lang="fr-FR" altLang="fr-FR" sz="1200" dirty="0">
                <a:solidFill>
                  <a:srgbClr val="252525"/>
                </a:solidFill>
                <a:latin typeface="+mn-lt"/>
              </a:rPr>
              <a:t> : réinterpréter et éliminer les faits en contradiction ;</a:t>
            </a:r>
          </a:p>
          <a:p>
            <a:pPr>
              <a:spcBef>
                <a:spcPct val="0"/>
              </a:spcBef>
              <a:buFontTx/>
              <a:buChar char="•"/>
              <a:defRPr/>
            </a:pPr>
            <a:r>
              <a:rPr lang="fr-FR" altLang="fr-FR" sz="1200" dirty="0">
                <a:solidFill>
                  <a:srgbClr val="0B0080"/>
                </a:solidFill>
                <a:latin typeface="+mn-lt"/>
                <a:hlinkClick r:id="rId7" tooltip="Effet de simple exposition"/>
              </a:rPr>
              <a:t> effet de simple exposition</a:t>
            </a:r>
            <a:r>
              <a:rPr lang="fr-FR" altLang="fr-FR" sz="1200" dirty="0">
                <a:solidFill>
                  <a:srgbClr val="252525"/>
                </a:solidFill>
                <a:latin typeface="+mn-lt"/>
              </a:rPr>
              <a:t> : augmentation de la probabilité d'avoir un sentiment positif envers quelqu'un ou quelque chose par la simple exposition répétée à cette personne ou cet objet ;</a:t>
            </a:r>
          </a:p>
          <a:p>
            <a:pPr>
              <a:spcBef>
                <a:spcPct val="0"/>
              </a:spcBef>
              <a:buFontTx/>
              <a:buChar char="•"/>
              <a:defRPr/>
            </a:pPr>
            <a:r>
              <a:rPr lang="fr-FR" altLang="fr-FR" sz="1200" dirty="0">
                <a:solidFill>
                  <a:srgbClr val="0B0080"/>
                </a:solidFill>
                <a:latin typeface="+mn-lt"/>
                <a:hlinkClick r:id="rId8" tooltip="Heuristique de disponibilité"/>
              </a:rPr>
              <a:t> biais de disponibilité</a:t>
            </a:r>
            <a:r>
              <a:rPr lang="fr-FR" altLang="fr-FR" sz="1200" dirty="0">
                <a:solidFill>
                  <a:srgbClr val="252525"/>
                </a:solidFill>
                <a:latin typeface="+mn-lt"/>
              </a:rPr>
              <a:t> : ne pas chercher d'autres informations que celles immédiatement disponibles ;</a:t>
            </a:r>
          </a:p>
          <a:p>
            <a:pPr>
              <a:spcBef>
                <a:spcPct val="0"/>
              </a:spcBef>
              <a:buFontTx/>
              <a:buChar char="•"/>
              <a:defRPr/>
            </a:pPr>
            <a:r>
              <a:rPr lang="fr-FR" altLang="fr-FR" sz="1200" dirty="0">
                <a:solidFill>
                  <a:srgbClr val="0B0080"/>
                </a:solidFill>
                <a:latin typeface="+mn-lt"/>
                <a:hlinkClick r:id="rId9" tooltip="Grégarisme"/>
              </a:rPr>
              <a:t> grégarisme</a:t>
            </a:r>
            <a:r>
              <a:rPr lang="fr-FR" altLang="fr-FR" sz="1200" dirty="0">
                <a:solidFill>
                  <a:srgbClr val="252525"/>
                </a:solidFill>
                <a:latin typeface="+mn-lt"/>
              </a:rPr>
              <a:t> : acceptation plus facile quand un grand nombre de personnes croient une information ou pratiquent un comportement donné ;</a:t>
            </a:r>
          </a:p>
          <a:p>
            <a:pPr>
              <a:spcBef>
                <a:spcPct val="0"/>
              </a:spcBef>
              <a:buFontTx/>
              <a:buChar char="•"/>
              <a:defRPr/>
            </a:pPr>
            <a:r>
              <a:rPr lang="fr-FR" altLang="fr-FR" sz="1200" dirty="0">
                <a:solidFill>
                  <a:srgbClr val="0B0080"/>
                </a:solidFill>
                <a:latin typeface="+mn-lt"/>
                <a:hlinkClick r:id="rId10" tooltip="Oubli de la fréquence de base"/>
              </a:rPr>
              <a:t> oubli de la fréquence de base</a:t>
            </a:r>
            <a:r>
              <a:rPr lang="fr-FR" altLang="fr-FR" sz="1200" dirty="0">
                <a:solidFill>
                  <a:srgbClr val="252525"/>
                </a:solidFill>
                <a:latin typeface="+mn-lt"/>
              </a:rPr>
              <a:t> : oublier de considérer la probabilité statistique lorsque survient un événement ;</a:t>
            </a:r>
          </a:p>
          <a:p>
            <a:pPr>
              <a:spcBef>
                <a:spcPct val="0"/>
              </a:spcBef>
              <a:buFontTx/>
              <a:buChar char="•"/>
              <a:defRPr/>
            </a:pPr>
            <a:r>
              <a:rPr lang="fr-FR" altLang="fr-FR" sz="1200" dirty="0">
                <a:solidFill>
                  <a:srgbClr val="0B0080"/>
                </a:solidFill>
                <a:latin typeface="+mn-lt"/>
                <a:hlinkClick r:id="rId11" tooltip="Ancrage"/>
              </a:rPr>
              <a:t> effet focus</a:t>
            </a:r>
            <a:r>
              <a:rPr lang="fr-FR" altLang="fr-FR" sz="1200" dirty="0">
                <a:solidFill>
                  <a:srgbClr val="252525"/>
                </a:solidFill>
                <a:latin typeface="+mn-lt"/>
              </a:rPr>
              <a:t> : donner trop d'importance à l'aspect d'un événement modifie les perceptions suivantes ;</a:t>
            </a:r>
          </a:p>
          <a:p>
            <a:pPr>
              <a:spcBef>
                <a:spcPct val="0"/>
              </a:spcBef>
              <a:buFont typeface="Arial" panose="020B0604020202020204" pitchFamily="34" charset="0"/>
              <a:buNone/>
              <a:defRPr/>
            </a:pPr>
            <a:endParaRPr lang="fr-FR" altLang="fr-FR" sz="1200" dirty="0">
              <a:solidFill>
                <a:srgbClr val="252525"/>
              </a:solidFill>
              <a:latin typeface="+mn-lt"/>
            </a:endParaRPr>
          </a:p>
          <a:p>
            <a:pPr>
              <a:spcBef>
                <a:spcPct val="0"/>
              </a:spcBef>
              <a:buFont typeface="Arial" panose="020B0604020202020204" pitchFamily="34" charset="0"/>
              <a:buNone/>
              <a:defRPr/>
            </a:pPr>
            <a:r>
              <a:rPr lang="fr-FR" altLang="fr-FR" sz="1200" dirty="0">
                <a:solidFill>
                  <a:srgbClr val="252525"/>
                </a:solidFill>
                <a:latin typeface="+mn-lt"/>
              </a:rPr>
              <a:t>En fait, une trentaine de </a:t>
            </a:r>
            <a:r>
              <a:rPr lang="fr-FR" altLang="fr-FR" sz="1200" dirty="0">
                <a:solidFill>
                  <a:srgbClr val="0B0080"/>
                </a:solidFill>
                <a:latin typeface="+mn-lt"/>
                <a:hlinkClick r:id="rId12" tooltip="Biais cognitif"/>
              </a:rPr>
              <a:t>biais cognitifs</a:t>
            </a:r>
            <a:r>
              <a:rPr lang="fr-FR" altLang="fr-FR" sz="1200" dirty="0">
                <a:solidFill>
                  <a:srgbClr val="252525"/>
                </a:solidFill>
                <a:latin typeface="+mn-lt"/>
              </a:rPr>
              <a:t> ont été répertoriés :</a:t>
            </a:r>
            <a:endParaRPr lang="fr-FR" altLang="fr-FR" sz="1200" dirty="0">
              <a:latin typeface="+mn-lt"/>
            </a:endParaRPr>
          </a:p>
          <a:p>
            <a:pPr algn="just" eaLnBrk="1" hangingPunct="1">
              <a:spcBef>
                <a:spcPct val="0"/>
              </a:spcBef>
              <a:buFont typeface="Arial" panose="020B0604020202020204" pitchFamily="34" charset="0"/>
              <a:buNone/>
              <a:defRPr/>
            </a:pPr>
            <a:endParaRPr lang="fr-FR" sz="1200" dirty="0">
              <a:latin typeface="+mn-lt"/>
            </a:endParaRPr>
          </a:p>
          <a:p>
            <a:pPr marL="171450" indent="-171450" algn="just" eaLnBrk="1" hangingPunct="1">
              <a:spcBef>
                <a:spcPct val="0"/>
              </a:spcBef>
              <a:defRPr/>
            </a:pPr>
            <a:r>
              <a:rPr lang="fr-FR" sz="1200" b="1" dirty="0"/>
              <a:t>Les théories du complot fournissent une logique unificatrice</a:t>
            </a:r>
            <a:r>
              <a:rPr lang="fr-FR" sz="1200" dirty="0"/>
              <a:t> à des éléments apparemment disparates et non liés entre eux, ce qui est intellectuellement satisfaisant.</a:t>
            </a:r>
            <a:endParaRPr lang="fr-FR" sz="1200" dirty="0">
              <a:latin typeface="+mn-lt"/>
            </a:endParaRPr>
          </a:p>
          <a:p>
            <a:pPr marL="171450" indent="-171450" algn="just" eaLnBrk="1" hangingPunct="1">
              <a:spcBef>
                <a:spcPct val="0"/>
              </a:spcBef>
              <a:defRPr/>
            </a:pPr>
            <a:r>
              <a:rPr lang="fr-FR" sz="1200" b="1" dirty="0"/>
              <a:t>Les théories du complot donnent accès à une vérité cachée</a:t>
            </a:r>
            <a:r>
              <a:rPr lang="fr-FR" sz="1200" dirty="0"/>
              <a:t>, ce qui est valorisant pour celui qui reçoit le message.</a:t>
            </a:r>
          </a:p>
          <a:p>
            <a:pPr marL="171450" indent="-171450" algn="just" eaLnBrk="1" hangingPunct="1">
              <a:spcBef>
                <a:spcPct val="0"/>
              </a:spcBef>
              <a:defRPr/>
            </a:pPr>
            <a:r>
              <a:rPr lang="fr-FR" sz="1200" b="1" dirty="0"/>
              <a:t>Les théories du complot identifient des coupables</a:t>
            </a:r>
            <a:r>
              <a:rPr lang="fr-FR" sz="1200" dirty="0"/>
              <a:t> en tendant à interpréter tout événement ou conséquence d'un événement comme ayant été voulus ; cette interprétation découle d'une généralisation de l’« imputabilité » du mal, d'une attribution de tout événement malheureux à une volonté. </a:t>
            </a:r>
          </a:p>
          <a:p>
            <a:pPr marL="171450" indent="-171450" algn="just" eaLnBrk="1" hangingPunct="1">
              <a:spcBef>
                <a:spcPct val="0"/>
              </a:spcBef>
              <a:defRPr/>
            </a:pPr>
            <a:r>
              <a:rPr lang="fr-FR" sz="1200" b="1" dirty="0"/>
              <a:t>Les théories du complot peuvent expliquer d'éventuels échecs personnels</a:t>
            </a:r>
            <a:r>
              <a:rPr lang="fr-FR" sz="1200" dirty="0"/>
              <a:t>. C’est, par exemple, l’explication classique donnée à l'antisémitisme d'</a:t>
            </a:r>
            <a:r>
              <a:rPr lang="fr-FR" sz="1200" dirty="0">
                <a:hlinkClick r:id="rId13" tooltip="Adolf Hitler"/>
              </a:rPr>
              <a:t>Adolf Hitler</a:t>
            </a:r>
            <a:r>
              <a:rPr lang="fr-FR" sz="1200" dirty="0"/>
              <a:t> dans le contexte de son parcours personnel.</a:t>
            </a:r>
          </a:p>
          <a:p>
            <a:pPr marL="171450" indent="-171450" algn="just" eaLnBrk="1" hangingPunct="1">
              <a:spcBef>
                <a:spcPct val="0"/>
              </a:spcBef>
              <a:defRPr/>
            </a:pPr>
            <a:r>
              <a:rPr lang="fr-FR" sz="1200" b="1" dirty="0"/>
              <a:t>Les théories du complot donnent l'espoir de pouvoir changer les choses</a:t>
            </a:r>
            <a:r>
              <a:rPr lang="fr-FR" sz="1200" dirty="0"/>
              <a:t> : il est consolant de croire que ces bouleversements seraient dus à une volonté, plutôt qu'à des facteurs échappant à toute volonté.</a:t>
            </a:r>
          </a:p>
          <a:p>
            <a:pPr marL="171450" indent="-171450" algn="just" eaLnBrk="1" hangingPunct="1">
              <a:spcBef>
                <a:spcPct val="0"/>
              </a:spcBef>
              <a:defRPr/>
            </a:pPr>
            <a:r>
              <a:rPr lang="fr-FR" sz="1200" dirty="0"/>
              <a:t>Etc.</a:t>
            </a:r>
          </a:p>
          <a:p>
            <a:pPr algn="just" eaLnBrk="1" hangingPunct="1">
              <a:spcBef>
                <a:spcPct val="0"/>
              </a:spcBef>
              <a:buFont typeface="Arial" panose="020B0604020202020204" pitchFamily="34" charset="0"/>
              <a:buNone/>
              <a:defRPr/>
            </a:pPr>
            <a:r>
              <a:rPr lang="fr-FR" sz="1200" dirty="0"/>
              <a:t>Source : </a:t>
            </a:r>
            <a:r>
              <a:rPr lang="fr-FR" sz="1200" dirty="0">
                <a:hlinkClick r:id="rId3"/>
              </a:rPr>
              <a:t>http://fr.wikipedia.org/wiki/Th%C3%A9orie_du_complot</a:t>
            </a:r>
            <a:r>
              <a:rPr lang="fr-FR" sz="1200" dirty="0"/>
              <a:t> </a:t>
            </a:r>
          </a:p>
        </p:txBody>
      </p:sp>
      <p:sp>
        <p:nvSpPr>
          <p:cNvPr id="323587"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387</a:t>
            </a:fld>
            <a:endParaRPr lang="fr-FR" altLang="fr-FR" sz="1200">
              <a:solidFill>
                <a:srgbClr val="898989"/>
              </a:solidFill>
            </a:endParaRPr>
          </a:p>
        </p:txBody>
      </p:sp>
      <p:sp>
        <p:nvSpPr>
          <p:cNvPr id="323589" name="ZoneTexte 3"/>
          <p:cNvSpPr txBox="1">
            <a:spLocks noChangeArrowheads="1"/>
          </p:cNvSpPr>
          <p:nvPr/>
        </p:nvSpPr>
        <p:spPr bwMode="auto">
          <a:xfrm>
            <a:off x="160338" y="585788"/>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52514"/>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Selon, Jean-Claude </a:t>
            </a:r>
            <a:r>
              <a:rPr lang="fr-FR" sz="1200" dirty="0" err="1"/>
              <a:t>Michéa</a:t>
            </a:r>
            <a:r>
              <a:rPr lang="fr-FR" sz="1200" dirty="0"/>
              <a:t> (+), il y a la nécessité, pour certaines société, de toujours se constituer un ennemi juré incarnant le mal (le « communisme » ou « islamisme » pour la société occidentale, les « juifs » pour les nazis, le « capitalisme » pour les communistes, l’occident judéo-chrétiens, assimilés à des « croisés » ou des « infidèles », pour les islamismes, ….).</a:t>
            </a:r>
          </a:p>
          <a:p>
            <a:pPr algn="just" eaLnBrk="1" hangingPunct="1">
              <a:spcBef>
                <a:spcPct val="0"/>
              </a:spcBef>
              <a:buNone/>
              <a:defRPr/>
            </a:pPr>
            <a:r>
              <a:rPr lang="fr-FR" sz="1200" dirty="0"/>
              <a:t>« </a:t>
            </a:r>
            <a:r>
              <a:rPr lang="fr-FR" sz="1200" i="1" dirty="0"/>
              <a:t>Une société qui se présente comme “la moins mauvaise possible” tend logiquement à fonder l’essentiel de sa propagande sur l’idée qu’elle est là pour nous protéger de maux infiniment pires.</a:t>
            </a:r>
            <a:r>
              <a:rPr lang="fr-FR" sz="1200" dirty="0"/>
              <a:t> »</a:t>
            </a:r>
          </a:p>
          <a:p>
            <a:pPr algn="just" eaLnBrk="1" hangingPunct="1">
              <a:spcBef>
                <a:spcPct val="0"/>
              </a:spcBef>
              <a:buNone/>
              <a:defRPr/>
            </a:pPr>
            <a:r>
              <a:rPr lang="fr-FR" sz="1200" dirty="0"/>
              <a:t>L’ennemi peut tout à fait être fabriqué de toutes pièces, à l’instar des alliances et ruptures cryptiques entre les trois puissances dominantes du monde décrit dans le livre « 1984 », où l’essentiel est que la guerre à la fois constante mais aussi largement absente du quotidien.</a:t>
            </a:r>
          </a:p>
          <a:p>
            <a:pPr algn="just" eaLnBrk="1" hangingPunct="1">
              <a:spcBef>
                <a:spcPct val="0"/>
              </a:spcBef>
              <a:buNone/>
              <a:defRPr/>
            </a:pPr>
            <a:r>
              <a:rPr lang="fr-FR" sz="1200" dirty="0"/>
              <a:t>Lorsque trois collégiennes de Creil portèrent un foulard, en 1989, pour se rendre  à leur collège, des intellectuels ont évoqué la menace d’un « Munich de la République » [d’une démission de la république] (lettre publiée dans Le Nouvel Observateur du 2 novembre 1989), tandis que d’autres, dans une direction inverse, pointaient le risque d’un « Vichy de l’intégration ». L’esprit critique, c’est d’éviter d’entrer dans une logique manichéenne, où seule la passion guide nos sentiments, nous faisant oublier la raison, et la nécessité d’avoir du recul par rapport à tout évènement (par exemple, dans le conflit idéologique divisant pro-russes et pro-occidentaux en Ukraine). </a:t>
            </a:r>
          </a:p>
          <a:p>
            <a:pPr algn="just" eaLnBrk="1" hangingPunct="1">
              <a:spcBef>
                <a:spcPct val="0"/>
              </a:spcBef>
              <a:buNone/>
              <a:defRPr/>
            </a:pPr>
            <a:r>
              <a:rPr lang="fr-FR" sz="1200" dirty="0"/>
              <a:t>Elle nécessite une grande honnêteté intellectuelle, un jugement de l’esprit solide (lui-même fondé sur un socle éducationnel solide). Il a nécessité  de réfléchir avant d’agir (et agir en connaissance de cause). Par exemple, la crise en Ukraine déclenche des passions terribles. </a:t>
            </a:r>
          </a:p>
          <a:p>
            <a:pPr algn="just" eaLnBrk="1" hangingPunct="1">
              <a:spcBef>
                <a:spcPct val="0"/>
              </a:spcBef>
              <a:buNone/>
              <a:defRPr/>
            </a:pPr>
            <a:r>
              <a:rPr lang="fr-FR" sz="1200" dirty="0"/>
              <a:t>Par exemple, dans le cas des évènements, d’abord en Géorgie (avec l’indépendance autoproclamée de l’Abkhazie et de l’Ossétie), puis en Ukraine (avec l’indépendance autoproclamée de  la région du Donbass (Donetsk, </a:t>
            </a:r>
            <a:r>
              <a:rPr lang="fr-FR" sz="1200" dirty="0" err="1"/>
              <a:t>Lugansk</a:t>
            </a:r>
            <a:r>
              <a:rPr lang="fr-FR" sz="1200" dirty="0"/>
              <a:t>, Odessa etc.  …) et de la Crimée), avons-nous affaire à la répétition d’un schéma d’annexion, prélude à une future guerre européenne, semblable à « la crise des Sudètes » (°) ou bien si nous avons affaire à une configuration géostratégique inédite, neuve ? Le scénario est-il ce scénario populiste opportuniste ? Selon Christine Ockrent « </a:t>
            </a:r>
            <a:r>
              <a:rPr lang="fr-FR" sz="1200" i="1" dirty="0"/>
              <a:t> Poutine se rend compte que quand il se représente pour se faire élire en 2012, il y a des manifestations dans les grandes villes. Car tous ces gens qui vivent mieux veulent maintenant un peu plus de libertés. En parallèle, le coût des matières premières baisse. Donc, il doit inventer autre chose: la </a:t>
            </a:r>
            <a:r>
              <a:rPr lang="fr-FR" sz="1200" b="1" i="1" dirty="0"/>
              <a:t>grande aventure nationaliste de la fierté slave russe perdue</a:t>
            </a:r>
            <a:r>
              <a:rPr lang="fr-FR" sz="1200" i="1" dirty="0"/>
              <a:t>, l’annexion de la Crimée, l’exaltation des valeurs orthodoxes, la dénonciation de la décadence de l’Europe et de l’homosexualité. Par ailleurs, il y a une idéologie russe qui séduit chez nous également, dans les milieux d’extrême droite tels que le FN ou le Vlaams </a:t>
            </a:r>
            <a:r>
              <a:rPr lang="fr-FR" sz="1200" i="1" dirty="0" err="1"/>
              <a:t>Belang</a:t>
            </a:r>
            <a:r>
              <a:rPr lang="fr-FR" sz="1200" i="1" dirty="0"/>
              <a:t>. Ce troisième contrat est donc cette </a:t>
            </a:r>
            <a:r>
              <a:rPr lang="fr-FR" sz="1200" b="1" i="1" dirty="0"/>
              <a:t>fierté retrouvée</a:t>
            </a:r>
            <a:r>
              <a:rPr lang="fr-FR" sz="1200" i="1" dirty="0"/>
              <a:t>, une dimension que nous autres en Europe on a complètement sous-estimée et pas comprise.» (*). </a:t>
            </a:r>
            <a:r>
              <a:rPr lang="fr-FR" sz="1200" dirty="0"/>
              <a:t>Derrière cette crise, y at-il un plan cynique _ la fin justifiant les moyens _ , longuement préparé et ourdi, destiné  à la reconquête, y compris guerrière, de tout l’espace territorial de la défunte URSS, incluant, y compris, les pays baltes, la Pologne, la Tchéquie, la Slovaquie, la Géorgie et ainsi de suite ? Etc.</a:t>
            </a:r>
          </a:p>
          <a:p>
            <a:pPr eaLnBrk="1" hangingPunct="1">
              <a:spcBef>
                <a:spcPct val="0"/>
              </a:spcBef>
              <a:buNone/>
              <a:defRPr/>
            </a:pPr>
            <a:r>
              <a:rPr lang="fr-FR" sz="1200" dirty="0"/>
              <a:t>Source : </a:t>
            </a:r>
            <a:r>
              <a:rPr lang="fr-FR" sz="1200" dirty="0">
                <a:hlinkClick r:id="rId2"/>
              </a:rPr>
              <a:t>http://rue89.nouvelobs.com/2010/03/02/la-reecriture-de-lhistoire-francaise-george-orwell-avait-vu-juste-140817</a:t>
            </a:r>
            <a:r>
              <a:rPr lang="fr-FR" sz="1200" dirty="0"/>
              <a:t> </a:t>
            </a:r>
          </a:p>
          <a:p>
            <a:pPr eaLnBrk="1" hangingPunct="1">
              <a:spcBef>
                <a:spcPct val="0"/>
              </a:spcBef>
              <a:buNone/>
              <a:defRPr/>
            </a:pPr>
            <a:r>
              <a:rPr lang="fr-FR" sz="1200" dirty="0"/>
              <a:t>(°) </a:t>
            </a:r>
            <a:r>
              <a:rPr lang="fr-FR" sz="1200" i="1" dirty="0"/>
              <a:t>Comment fut conduite la propagande allemande pour l'annexion des Sudètes</a:t>
            </a:r>
            <a:r>
              <a:rPr lang="fr-FR" sz="1200" dirty="0"/>
              <a:t>, Gabriel Louis-</a:t>
            </a:r>
            <a:r>
              <a:rPr lang="fr-FR" sz="1200" dirty="0" err="1"/>
              <a:t>Jaray</a:t>
            </a:r>
            <a:r>
              <a:rPr lang="fr-FR" sz="1200" dirty="0"/>
              <a:t>, Politique étrangère, 1938, Volume 3, Numéro 6, pp. 565-580, </a:t>
            </a:r>
            <a:r>
              <a:rPr lang="fr-FR" sz="1200" dirty="0">
                <a:hlinkClick r:id="rId3"/>
              </a:rPr>
              <a:t>http://www.persee.fr/web/revues/home/prescript/article/polit_0032-342x_1938_num_3_6_5691</a:t>
            </a:r>
            <a:r>
              <a:rPr lang="fr-FR" sz="1200" dirty="0"/>
              <a:t>  </a:t>
            </a:r>
          </a:p>
          <a:p>
            <a:pPr eaLnBrk="1" hangingPunct="1">
              <a:spcBef>
                <a:spcPct val="0"/>
              </a:spcBef>
              <a:buNone/>
              <a:defRPr/>
            </a:pPr>
            <a:r>
              <a:rPr lang="fr-FR" sz="1200" dirty="0"/>
              <a:t>(*) </a:t>
            </a:r>
            <a:r>
              <a:rPr lang="fr-FR" sz="1200" dirty="0">
                <a:hlinkClick r:id="rId4"/>
              </a:rPr>
              <a:t>http://fr.metrotime.be/2014/11/05/interview/christine-ockrent-evoque-le-systeme-poutine-et-la-crise-ukrainienne/</a:t>
            </a:r>
            <a:r>
              <a:rPr lang="fr-FR" sz="1200" dirty="0"/>
              <a:t> </a:t>
            </a:r>
          </a:p>
          <a:p>
            <a:pPr eaLnBrk="1" hangingPunct="1">
              <a:spcBef>
                <a:spcPct val="0"/>
              </a:spcBef>
              <a:buNone/>
              <a:defRPr/>
            </a:pPr>
            <a:r>
              <a:rPr lang="fr-FR" sz="1200" dirty="0"/>
              <a:t>(+) </a:t>
            </a:r>
            <a:r>
              <a:rPr lang="fr-FR" sz="1200" i="1" dirty="0"/>
              <a:t>Orwell, anarchiste Tory : Suivi de A propos de 1984</a:t>
            </a:r>
            <a:r>
              <a:rPr lang="fr-FR" sz="1200" dirty="0"/>
              <a:t>, Jean-Claude </a:t>
            </a:r>
            <a:r>
              <a:rPr lang="fr-FR" sz="1200" dirty="0" err="1"/>
              <a:t>Michéa</a:t>
            </a:r>
            <a:r>
              <a:rPr lang="fr-FR" sz="1200" dirty="0"/>
              <a:t>, Ed. Climats, 1988.</a:t>
            </a:r>
          </a:p>
        </p:txBody>
      </p:sp>
      <p:sp>
        <p:nvSpPr>
          <p:cNvPr id="323587" name="Rectangle 1"/>
          <p:cNvSpPr>
            <a:spLocks noChangeArrowheads="1"/>
          </p:cNvSpPr>
          <p:nvPr/>
        </p:nvSpPr>
        <p:spPr bwMode="auto">
          <a:xfrm>
            <a:off x="2916239" y="1206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388</a:t>
            </a:fld>
            <a:endParaRPr lang="fr-FR" altLang="fr-FR" sz="1200">
              <a:solidFill>
                <a:srgbClr val="898989"/>
              </a:solidFill>
            </a:endParaRPr>
          </a:p>
        </p:txBody>
      </p:sp>
      <p:sp>
        <p:nvSpPr>
          <p:cNvPr id="323589" name="ZoneTexte 3"/>
          <p:cNvSpPr txBox="1">
            <a:spLocks noChangeArrowheads="1"/>
          </p:cNvSpPr>
          <p:nvPr/>
        </p:nvSpPr>
        <p:spPr bwMode="auto">
          <a:xfrm>
            <a:off x="160338" y="585788"/>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74975164"/>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39" y="886742"/>
            <a:ext cx="88042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u="sng" dirty="0"/>
              <a:t>Principes élémentaires de propagande de guerre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i="1" dirty="0"/>
              <a:t>Principes élémentaires de propagande de guerre, (utilisables en cas de guerre froide, chaude ou tiède...)</a:t>
            </a:r>
            <a:r>
              <a:rPr lang="fr-FR" sz="1200" dirty="0"/>
              <a:t> est un livre de </a:t>
            </a:r>
            <a:r>
              <a:rPr lang="fr-FR" sz="1200" dirty="0">
                <a:hlinkClick r:id="rId2" tooltip="Anne Morelli"/>
              </a:rPr>
              <a:t>Anne </a:t>
            </a:r>
            <a:r>
              <a:rPr lang="fr-FR" sz="1200" dirty="0" err="1">
                <a:hlinkClick r:id="rId2" tooltip="Anne Morelli"/>
              </a:rPr>
              <a:t>Morelli</a:t>
            </a:r>
            <a:r>
              <a:rPr lang="fr-FR" sz="1200" dirty="0"/>
              <a:t> paru, aux Ed. Labor (Bruxelles), en 2001. Son but </a:t>
            </a:r>
            <a:r>
              <a:rPr lang="fr-FR" sz="1200" i="1" dirty="0"/>
              <a:t>est </a:t>
            </a:r>
            <a:r>
              <a:rPr lang="fr-FR" sz="1200" dirty="0"/>
              <a:t>d’illustrer les principes de propagande, unanimement utilisés, et d’en décrire les mécanismes</a:t>
            </a:r>
            <a:r>
              <a:rPr lang="fr-FR" sz="1200" baseline="30000" dirty="0">
                <a:hlinkClick r:id="rId3"/>
              </a:rPr>
              <a:t>1</a:t>
            </a:r>
            <a:r>
              <a:rPr lang="fr-FR" sz="1200" dirty="0"/>
              <a:t>. Lord Arthur </a:t>
            </a:r>
            <a:r>
              <a:rPr lang="fr-FR" sz="1200" dirty="0" err="1"/>
              <a:t>Ponsonby</a:t>
            </a:r>
            <a:r>
              <a:rPr lang="fr-FR" sz="1200" dirty="0"/>
              <a:t>, un travailliste anglais, radicalement opposé à la 1</a:t>
            </a:r>
            <a:r>
              <a:rPr lang="fr-FR" sz="1200" baseline="30000" dirty="0"/>
              <a:t>ère</a:t>
            </a:r>
            <a:r>
              <a:rPr lang="fr-FR" sz="1200" dirty="0"/>
              <a:t> mondiale guerre, avait déjà, dans un pamphlet, décrit les mêmes 10 principes de la propagande de guerre : </a:t>
            </a:r>
          </a:p>
          <a:p>
            <a:pPr algn="just" eaLnBrk="1" hangingPunct="1">
              <a:spcBef>
                <a:spcPct val="0"/>
              </a:spcBef>
              <a:buNone/>
              <a:defRPr/>
            </a:pPr>
            <a:endParaRPr lang="fr-FR" sz="1200" dirty="0"/>
          </a:p>
          <a:p>
            <a:r>
              <a:rPr lang="fr-FR" sz="1200" dirty="0">
                <a:hlinkClick r:id="rId3"/>
              </a:rPr>
              <a:t> 1 Nous ne voulons pas la guerre</a:t>
            </a:r>
            <a:endParaRPr lang="fr-FR" sz="1200" dirty="0"/>
          </a:p>
          <a:p>
            <a:r>
              <a:rPr lang="fr-FR" sz="1200" dirty="0">
                <a:hlinkClick r:id="rId3"/>
              </a:rPr>
              <a:t> 2 Le camp adverse est le seul responsable de la guerre</a:t>
            </a:r>
            <a:endParaRPr lang="fr-FR" sz="1200" dirty="0"/>
          </a:p>
          <a:p>
            <a:r>
              <a:rPr lang="fr-FR" sz="1200" dirty="0">
                <a:hlinkClick r:id="rId3"/>
              </a:rPr>
              <a:t> 3 Le chef du camp adverse a le visage du diable (ou « l'affreux de service »)</a:t>
            </a:r>
            <a:endParaRPr lang="fr-FR" sz="1200" dirty="0"/>
          </a:p>
          <a:p>
            <a:r>
              <a:rPr lang="fr-FR" sz="1200" dirty="0">
                <a:hlinkClick r:id="rId3"/>
              </a:rPr>
              <a:t> 4 C'est une cause noble que nous défendons et non des intérêts particuliers</a:t>
            </a:r>
            <a:endParaRPr lang="fr-FR" sz="1200" dirty="0"/>
          </a:p>
          <a:p>
            <a:r>
              <a:rPr lang="fr-FR" sz="1200" dirty="0">
                <a:hlinkClick r:id="rId3"/>
              </a:rPr>
              <a:t> 5 L'ennemi provoque sciemment des atrocités, et si nous commettons des bavures c'est involontairement</a:t>
            </a:r>
            <a:endParaRPr lang="fr-FR" sz="1200" dirty="0"/>
          </a:p>
          <a:p>
            <a:r>
              <a:rPr lang="fr-FR" sz="1200" dirty="0">
                <a:hlinkClick r:id="rId3"/>
              </a:rPr>
              <a:t> 6 L'ennemi utilise des armes non autorisées</a:t>
            </a:r>
            <a:endParaRPr lang="fr-FR" sz="1200" dirty="0"/>
          </a:p>
          <a:p>
            <a:r>
              <a:rPr lang="fr-FR" sz="1200" dirty="0">
                <a:hlinkClick r:id="rId3"/>
              </a:rPr>
              <a:t> 7 Nous subissons très peu de pertes, les pertes de l'ennemi sont énormes</a:t>
            </a:r>
            <a:endParaRPr lang="fr-FR" sz="1200" dirty="0"/>
          </a:p>
          <a:p>
            <a:r>
              <a:rPr lang="fr-FR" sz="1200" dirty="0">
                <a:hlinkClick r:id="rId3"/>
              </a:rPr>
              <a:t> 8 Les artistes et intellectuels soutiennent notre cause</a:t>
            </a:r>
            <a:endParaRPr lang="fr-FR" sz="1200" dirty="0"/>
          </a:p>
          <a:p>
            <a:r>
              <a:rPr lang="fr-FR" sz="1200" dirty="0">
                <a:hlinkClick r:id="rId3"/>
              </a:rPr>
              <a:t> 9 Notre cause a un caractère sacré</a:t>
            </a:r>
            <a:endParaRPr lang="fr-FR" sz="1200" dirty="0"/>
          </a:p>
          <a:p>
            <a:r>
              <a:rPr lang="fr-FR" sz="1200" dirty="0">
                <a:hlinkClick r:id="rId3"/>
              </a:rPr>
              <a:t> 10 Ceux (et celles) qui mettent en doute notre propagande sont des traîtres</a:t>
            </a:r>
            <a:endParaRPr lang="fr-FR" sz="1200" dirty="0"/>
          </a:p>
          <a:p>
            <a:pPr algn="just" eaLnBrk="1" hangingPunct="1">
              <a:spcBef>
                <a:spcPct val="0"/>
              </a:spcBef>
              <a:buNone/>
              <a:defRPr/>
            </a:pPr>
            <a:endParaRPr lang="fr-FR" sz="1200" dirty="0"/>
          </a:p>
          <a:p>
            <a:pPr marL="171450" indent="-171450" algn="just" eaLnBrk="1" hangingPunct="1">
              <a:spcBef>
                <a:spcPct val="0"/>
              </a:spcBef>
              <a:defRPr/>
            </a:pPr>
            <a:r>
              <a:rPr lang="fr-FR" sz="1200" dirty="0"/>
              <a:t>Source : </a:t>
            </a:r>
            <a:r>
              <a:rPr lang="fr-FR" sz="1200" dirty="0">
                <a:hlinkClick r:id="rId3"/>
              </a:rPr>
              <a:t>http://fr.wikipedia.org/wiki/Principes_%C3%A9l%C3%A9mentaires_de_propagande_de_guerre</a:t>
            </a:r>
            <a:r>
              <a:rPr lang="fr-FR" sz="1200" dirty="0"/>
              <a:t> </a:t>
            </a:r>
          </a:p>
          <a:p>
            <a:pPr marL="171450" indent="-171450" algn="just" eaLnBrk="1" hangingPunct="1">
              <a:spcBef>
                <a:spcPct val="0"/>
              </a:spcBef>
              <a:defRPr/>
            </a:pPr>
            <a:r>
              <a:rPr lang="fr-FR" sz="1200" dirty="0" err="1"/>
              <a:t>Morelli</a:t>
            </a:r>
            <a:r>
              <a:rPr lang="fr-FR" sz="1200" dirty="0"/>
              <a:t>, Anne, « </a:t>
            </a:r>
            <a:r>
              <a:rPr lang="fr-FR" sz="1200" i="1" dirty="0"/>
              <a:t>L'histoire selon les vainqueurs, l'histoire selon les vaincus</a:t>
            </a:r>
            <a:r>
              <a:rPr lang="fr-FR" sz="1200" dirty="0"/>
              <a:t>. », 8 décembre 2003 in : </a:t>
            </a:r>
          </a:p>
          <a:p>
            <a:pPr marL="171450" indent="-171450" algn="just" eaLnBrk="1" hangingPunct="1">
              <a:spcBef>
                <a:spcPct val="0"/>
              </a:spcBef>
              <a:defRPr/>
            </a:pPr>
            <a:r>
              <a:rPr lang="fr-FR" sz="1200" dirty="0">
                <a:hlinkClick r:id="rId4"/>
              </a:rPr>
              <a:t>http://www.brusselstribunal.org/8dec_fulltexts.htm</a:t>
            </a:r>
            <a:endParaRPr lang="fr-FR" sz="1200" dirty="0"/>
          </a:p>
          <a:p>
            <a:pPr marL="171450" indent="-171450" algn="just" eaLnBrk="1" hangingPunct="1">
              <a:spcBef>
                <a:spcPct val="0"/>
              </a:spcBef>
              <a:defRPr/>
            </a:pPr>
            <a:r>
              <a:rPr lang="fr-FR" sz="1200" dirty="0" err="1"/>
              <a:t>Morelli</a:t>
            </a:r>
            <a:r>
              <a:rPr lang="fr-FR" sz="1200" dirty="0"/>
              <a:t>, Anne, « les 10 commandements de </a:t>
            </a:r>
            <a:r>
              <a:rPr lang="fr-FR" sz="1200" dirty="0" err="1"/>
              <a:t>Ponsonby</a:t>
            </a:r>
            <a:r>
              <a:rPr lang="fr-FR" sz="1200" dirty="0"/>
              <a:t> », sur le site de </a:t>
            </a:r>
            <a:r>
              <a:rPr lang="fr-FR" sz="1200" dirty="0" err="1">
                <a:hlinkClick r:id="rId5" tooltip="Zaléa TV"/>
              </a:rPr>
              <a:t>Zaléa</a:t>
            </a:r>
            <a:r>
              <a:rPr lang="fr-FR" sz="1200" dirty="0">
                <a:hlinkClick r:id="rId5" tooltip="Zaléa TV"/>
              </a:rPr>
              <a:t> TV</a:t>
            </a:r>
            <a:r>
              <a:rPr lang="fr-FR" sz="1200" dirty="0"/>
              <a:t> : </a:t>
            </a:r>
            <a:r>
              <a:rPr lang="fr-FR" sz="1200" dirty="0">
                <a:hlinkClick r:id="rId6"/>
              </a:rPr>
              <a:t>[1]</a:t>
            </a:r>
            <a:r>
              <a:rPr lang="fr-FR" sz="1200" dirty="0"/>
              <a:t>.</a:t>
            </a:r>
          </a:p>
        </p:txBody>
      </p:sp>
      <p:sp>
        <p:nvSpPr>
          <p:cNvPr id="323587" name="Rectangle 1"/>
          <p:cNvSpPr>
            <a:spLocks noChangeArrowheads="1"/>
          </p:cNvSpPr>
          <p:nvPr/>
        </p:nvSpPr>
        <p:spPr bwMode="auto">
          <a:xfrm>
            <a:off x="3779913"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389</a:t>
            </a:fld>
            <a:endParaRPr lang="fr-FR" altLang="fr-FR" sz="1200">
              <a:solidFill>
                <a:srgbClr val="898989"/>
              </a:solidFill>
            </a:endParaRPr>
          </a:p>
        </p:txBody>
      </p:sp>
      <p:sp>
        <p:nvSpPr>
          <p:cNvPr id="323589" name="ZoneTexte 3"/>
          <p:cNvSpPr txBox="1">
            <a:spLocks noChangeArrowheads="1"/>
          </p:cNvSpPr>
          <p:nvPr/>
        </p:nvSpPr>
        <p:spPr bwMode="auto">
          <a:xfrm>
            <a:off x="160340" y="460521"/>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
        <p:nvSpPr>
          <p:cNvPr id="3" name="Rectangle 2"/>
          <p:cNvSpPr/>
          <p:nvPr/>
        </p:nvSpPr>
        <p:spPr>
          <a:xfrm>
            <a:off x="6900021" y="4774895"/>
            <a:ext cx="2160365" cy="1569660"/>
          </a:xfrm>
          <a:prstGeom prst="rect">
            <a:avLst/>
          </a:prstGeom>
        </p:spPr>
        <p:txBody>
          <a:bodyPr wrap="square">
            <a:spAutoFit/>
          </a:bodyPr>
          <a:lstStyle/>
          <a:p>
            <a:pPr algn="ctr"/>
            <a:r>
              <a:rPr lang="fr-FR" sz="1200" i="1" dirty="0"/>
              <a:t>Affiche de propagande « Nous ne voulons pas la guerre ». </a:t>
            </a:r>
            <a:r>
              <a:rPr lang="fr-FR" sz="1200" dirty="0"/>
              <a:t>Source : </a:t>
            </a:r>
            <a:r>
              <a:rPr lang="fr-FR" sz="1200" dirty="0">
                <a:hlinkClick r:id="rId7"/>
              </a:rPr>
              <a:t>http://salzenstein.over-blog.com/article-sauvons-le-donbass-l-etat-ukrainien-tue-le-peuple-du-donbass-avec-son-armee-123817755.html</a:t>
            </a:r>
            <a:r>
              <a:rPr lang="fr-FR" sz="1200" dirty="0"/>
              <a:t> </a:t>
            </a: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0092" y="2231721"/>
            <a:ext cx="1800225" cy="2543175"/>
          </a:xfrm>
          <a:prstGeom prst="rect">
            <a:avLst/>
          </a:prstGeom>
        </p:spPr>
      </p:pic>
      <p:sp>
        <p:nvSpPr>
          <p:cNvPr id="5" name="ZoneTexte 4"/>
          <p:cNvSpPr txBox="1"/>
          <p:nvPr/>
        </p:nvSpPr>
        <p:spPr>
          <a:xfrm>
            <a:off x="160338" y="5467393"/>
            <a:ext cx="6715918" cy="1384995"/>
          </a:xfrm>
          <a:prstGeom prst="rect">
            <a:avLst/>
          </a:prstGeom>
          <a:noFill/>
        </p:spPr>
        <p:txBody>
          <a:bodyPr wrap="square" rtlCol="0">
            <a:spAutoFit/>
          </a:bodyPr>
          <a:lstStyle/>
          <a:p>
            <a:pPr marL="171450" indent="-171450" algn="just" eaLnBrk="1" hangingPunct="1">
              <a:buFont typeface="Arial" panose="020B0604020202020204" pitchFamily="34" charset="0"/>
              <a:buChar char="•"/>
              <a:defRPr/>
            </a:pPr>
            <a:r>
              <a:rPr lang="en-US" sz="1200" i="1" dirty="0">
                <a:latin typeface="+mn-lt"/>
                <a:hlinkClick r:id="rId9" tooltip="Falsehood in War-Time"/>
              </a:rPr>
              <a:t>Falsehood in War-time, Containing an Assortment of Lies Circulated Throughout the Nations During the Great War</a:t>
            </a:r>
            <a:r>
              <a:rPr lang="en-US" sz="1200" dirty="0">
                <a:latin typeface="+mn-lt"/>
              </a:rPr>
              <a:t>, </a:t>
            </a:r>
            <a:r>
              <a:rPr lang="fr-FR" sz="1200" dirty="0">
                <a:latin typeface="+mn-lt"/>
              </a:rPr>
              <a:t>Garland </a:t>
            </a:r>
            <a:r>
              <a:rPr lang="fr-FR" sz="1200" dirty="0" err="1">
                <a:latin typeface="+mn-lt"/>
              </a:rPr>
              <a:t>Publishing</a:t>
            </a:r>
            <a:r>
              <a:rPr lang="fr-FR" sz="1200" dirty="0">
                <a:latin typeface="+mn-lt"/>
              </a:rPr>
              <a:t> </a:t>
            </a:r>
            <a:r>
              <a:rPr lang="fr-FR" sz="1200" dirty="0" err="1">
                <a:latin typeface="+mn-lt"/>
              </a:rPr>
              <a:t>Company</a:t>
            </a:r>
            <a:r>
              <a:rPr lang="fr-FR" sz="1200" dirty="0">
                <a:latin typeface="+mn-lt"/>
              </a:rPr>
              <a:t>, Londres, </a:t>
            </a:r>
            <a:r>
              <a:rPr lang="en-US" sz="1200" dirty="0">
                <a:latin typeface="+mn-lt"/>
              </a:rPr>
              <a:t>1928.</a:t>
            </a:r>
            <a:endParaRPr lang="fr-FR" sz="1200" dirty="0">
              <a:latin typeface="+mn-lt"/>
            </a:endParaRPr>
          </a:p>
          <a:p>
            <a:pPr marL="171450" indent="-171450" algn="just" eaLnBrk="1" hangingPunct="1">
              <a:buFont typeface="Arial" panose="020B0604020202020204" pitchFamily="34" charset="0"/>
              <a:buChar char="•"/>
              <a:defRPr/>
            </a:pPr>
            <a:r>
              <a:rPr lang="fr-FR" sz="1200" dirty="0">
                <a:latin typeface="+mn-lt"/>
                <a:hlinkClick r:id="rId10"/>
              </a:rPr>
              <a:t>http://en.wikipedia.org/wiki/Arthur_Ponsonby,_1st_Baron_Ponsonby_of_Shulbrede</a:t>
            </a:r>
            <a:r>
              <a:rPr lang="fr-FR" sz="1200" dirty="0">
                <a:latin typeface="+mn-lt"/>
              </a:rPr>
              <a:t> </a:t>
            </a:r>
          </a:p>
          <a:p>
            <a:pPr algn="just" eaLnBrk="1" hangingPunct="1">
              <a:defRPr/>
            </a:pPr>
            <a:endParaRPr lang="fr-FR" sz="1200" dirty="0">
              <a:latin typeface="+mn-lt"/>
            </a:endParaRPr>
          </a:p>
          <a:p>
            <a:pPr algn="just" eaLnBrk="1" hangingPunct="1">
              <a:defRPr/>
            </a:pPr>
            <a:r>
              <a:rPr lang="fr-FR" sz="1200" dirty="0">
                <a:latin typeface="+mn-lt"/>
              </a:rPr>
              <a:t>Il faut lire ces livres ci-avant comme, il faut lire « </a:t>
            </a:r>
            <a:r>
              <a:rPr lang="fr-FR" sz="1200" b="1" i="1" dirty="0">
                <a:latin typeface="+mn-lt"/>
              </a:rPr>
              <a:t>1984</a:t>
            </a:r>
            <a:r>
              <a:rPr lang="fr-FR" sz="1200" dirty="0">
                <a:latin typeface="+mn-lt"/>
              </a:rPr>
              <a:t> » et « </a:t>
            </a:r>
            <a:r>
              <a:rPr lang="fr-FR" sz="1200" b="1" i="1" dirty="0">
                <a:latin typeface="+mn-lt"/>
              </a:rPr>
              <a:t>La ferme des animaux</a:t>
            </a:r>
            <a:r>
              <a:rPr lang="fr-FR" sz="1200" dirty="0">
                <a:latin typeface="+mn-lt"/>
              </a:rPr>
              <a:t> » de George Orwell peuvent fortifier grandement votre esprit critique (envers les manipulations politiques, permettant de dissimuler les éléments insupportables d’un régime, dont la corruption n’est pas le moindre défaut).</a:t>
            </a:r>
          </a:p>
        </p:txBody>
      </p:sp>
      <p:sp>
        <p:nvSpPr>
          <p:cNvPr id="6" name="Rectangle 5"/>
          <p:cNvSpPr/>
          <p:nvPr/>
        </p:nvSpPr>
        <p:spPr>
          <a:xfrm>
            <a:off x="3614208" y="785838"/>
            <a:ext cx="5472733" cy="461665"/>
          </a:xfrm>
          <a:prstGeom prst="rect">
            <a:avLst/>
          </a:prstGeom>
        </p:spPr>
        <p:txBody>
          <a:bodyPr wrap="square">
            <a:spAutoFit/>
          </a:bodyPr>
          <a:lstStyle/>
          <a:p>
            <a:pPr algn="r" eaLnBrk="1" hangingPunct="1">
              <a:defRPr/>
            </a:pPr>
            <a:r>
              <a:rPr lang="fr-FR" sz="1200" dirty="0">
                <a:latin typeface="+mj-lt"/>
              </a:rPr>
              <a:t>« </a:t>
            </a:r>
            <a:r>
              <a:rPr lang="fr-FR" sz="1200" i="1" dirty="0">
                <a:latin typeface="+mj-lt"/>
              </a:rPr>
              <a:t>Quand la guerre est déclarée, la vérité est sa première victime</a:t>
            </a:r>
            <a:r>
              <a:rPr lang="fr-FR" sz="1200" dirty="0">
                <a:latin typeface="+mj-lt"/>
              </a:rPr>
              <a:t> », Lord Arthur </a:t>
            </a:r>
            <a:r>
              <a:rPr lang="fr-FR" sz="1200" dirty="0" err="1">
                <a:latin typeface="+mj-lt"/>
              </a:rPr>
              <a:t>Ponsonby</a:t>
            </a:r>
            <a:r>
              <a:rPr lang="fr-FR" sz="1200" dirty="0">
                <a:latin typeface="+mj-lt"/>
              </a:rPr>
              <a:t>.</a:t>
            </a:r>
          </a:p>
        </p:txBody>
      </p:sp>
    </p:spTree>
    <p:extLst>
      <p:ext uri="{BB962C8B-B14F-4D97-AF65-F5344CB8AC3E}">
        <p14:creationId xmlns:p14="http://schemas.microsoft.com/office/powerpoint/2010/main" val="2098469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2747380" y="10434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5843" name="Espace réservé du numéro de diapositive 2"/>
          <p:cNvSpPr>
            <a:spLocks noGrp="1"/>
          </p:cNvSpPr>
          <p:nvPr>
            <p:ph type="sldNum" sz="quarter" idx="12"/>
          </p:nvPr>
        </p:nvSpPr>
        <p:spPr bwMode="auto">
          <a:xfrm>
            <a:off x="196528" y="145391"/>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609891-6FC9-4A5E-A27A-3239CA582A41}" type="slidenum">
              <a:rPr lang="fr-FR" altLang="fr-FR" sz="1200" smtClean="0">
                <a:solidFill>
                  <a:srgbClr val="898989"/>
                </a:solidFill>
              </a:rPr>
              <a:pPr>
                <a:spcBef>
                  <a:spcPct val="0"/>
                </a:spcBef>
                <a:buFontTx/>
                <a:buNone/>
              </a:pPr>
              <a:t>39</a:t>
            </a:fld>
            <a:endParaRPr lang="fr-FR" altLang="fr-FR" sz="1200">
              <a:solidFill>
                <a:srgbClr val="898989"/>
              </a:solidFill>
            </a:endParaRPr>
          </a:p>
        </p:txBody>
      </p:sp>
      <p:sp>
        <p:nvSpPr>
          <p:cNvPr id="35845" name="ZoneTexte 4"/>
          <p:cNvSpPr txBox="1">
            <a:spLocks noChangeArrowheads="1"/>
          </p:cNvSpPr>
          <p:nvPr/>
        </p:nvSpPr>
        <p:spPr bwMode="auto">
          <a:xfrm>
            <a:off x="31322" y="1348800"/>
            <a:ext cx="907176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 </a:t>
            </a:r>
            <a:r>
              <a:rPr lang="fr-FR" altLang="fr-FR" sz="1200" dirty="0">
                <a:latin typeface="Arial" panose="020B0604020202020204" pitchFamily="34" charset="0"/>
              </a:rPr>
              <a:t>Alors que l'ONG </a:t>
            </a:r>
            <a:r>
              <a:rPr lang="fr-FR" altLang="fr-FR" sz="1200" b="1" dirty="0" err="1">
                <a:latin typeface="Arial" panose="020B0604020202020204" pitchFamily="34" charset="0"/>
              </a:rPr>
              <a:t>Human</a:t>
            </a:r>
            <a:r>
              <a:rPr lang="fr-FR" altLang="fr-FR" sz="1200" b="1" dirty="0">
                <a:latin typeface="Arial" panose="020B0604020202020204" pitchFamily="34" charset="0"/>
              </a:rPr>
              <a:t> </a:t>
            </a:r>
            <a:r>
              <a:rPr lang="fr-FR" altLang="fr-FR" sz="1200" b="1" dirty="0" err="1">
                <a:latin typeface="Arial" panose="020B0604020202020204" pitchFamily="34" charset="0"/>
              </a:rPr>
              <a:t>Rights</a:t>
            </a:r>
            <a:r>
              <a:rPr lang="fr-FR" altLang="fr-FR" sz="1200" b="1" dirty="0">
                <a:latin typeface="Arial" panose="020B0604020202020204" pitchFamily="34" charset="0"/>
              </a:rPr>
              <a:t> Watch </a:t>
            </a:r>
            <a:r>
              <a:rPr lang="fr-FR" altLang="fr-FR" sz="1200" dirty="0">
                <a:latin typeface="Arial" panose="020B0604020202020204" pitchFamily="34" charset="0"/>
              </a:rPr>
              <a:t>a d'alerté, en 2014, l'opinion sur une situation "très problématique" en matière de droits de l'Homme en Russie (loi anti-propagande homosexuelle, attaques contre les critiques du pouvoir, loi sur les "agents étrangers"… destinés à réduire la liberté de l’opposition et des journalistes). Vladimir Poutine est devenu un danger pour la paix dans le monde, en cherchant à dépecer les nouvelles républiques (celles cherchant à se libérer du joug russe), comme d'abord la Géorgie, puis l'Ukraine. Alexandre </a:t>
            </a:r>
            <a:r>
              <a:rPr lang="fr-FR" altLang="fr-FR" sz="1200" dirty="0" err="1">
                <a:latin typeface="Arial" panose="020B0604020202020204" pitchFamily="34" charset="0"/>
              </a:rPr>
              <a:t>Litvinenko</a:t>
            </a:r>
            <a:r>
              <a:rPr lang="fr-FR" altLang="fr-FR" sz="1200" dirty="0">
                <a:latin typeface="Arial" panose="020B0604020202020204" pitchFamily="34" charset="0"/>
              </a:rPr>
              <a:t>, assassiné au polonium 210, à Londres, en 2006, un ancien agent du KGB puis du FSB, a publié un livre, en 2002, dans lequel il accuse les services secrets russes (le FSB sous la responsabilité de Poutine) d'avoir organisé eux-mêmes la vague d'</a:t>
            </a:r>
            <a:r>
              <a:rPr lang="fr-FR" altLang="fr-FR" sz="1200" u="sng" dirty="0">
                <a:latin typeface="Arial" panose="020B0604020202020204" pitchFamily="34" charset="0"/>
                <a:hlinkClick r:id="rId2" tooltip="Attentats en Russie en 1999"/>
              </a:rPr>
              <a:t>attentats en Russie en 1999</a:t>
            </a:r>
            <a:r>
              <a:rPr lang="fr-FR" altLang="fr-FR" sz="1200" dirty="0">
                <a:latin typeface="Arial" panose="020B0604020202020204" pitchFamily="34" charset="0"/>
              </a:rPr>
              <a:t>, attribuée aux </a:t>
            </a:r>
            <a:r>
              <a:rPr lang="fr-FR" altLang="fr-FR" sz="1200" u="sng" dirty="0">
                <a:latin typeface="Arial" panose="020B0604020202020204" pitchFamily="34" charset="0"/>
                <a:hlinkClick r:id="rId3" tooltip="Tchétchène"/>
              </a:rPr>
              <a:t>Tchétchènes</a:t>
            </a:r>
            <a:r>
              <a:rPr lang="fr-FR" altLang="fr-FR" sz="1200" dirty="0">
                <a:latin typeface="Arial" panose="020B0604020202020204" pitchFamily="34" charset="0"/>
              </a:rPr>
              <a:t>, ayant fait 300 morts, afin de justifier une nouvelle guerre en Tchétchénie et se présenter comme le chef de guerre idéal. Plus de 20% des Tchétchènes ont été tués, lors de cette guerre, un vrai génocide. Il n’a pas hésité à éliminer successivement tous ses opposants politiques, souvent par le biais de vraies ou fausses accusations de corruption ou par le meurtre (a) </a:t>
            </a:r>
            <a:r>
              <a:rPr lang="fr-FR" altLang="fr-FR" sz="1200" u="sng" dirty="0">
                <a:latin typeface="Arial" panose="020B0604020202020204" pitchFamily="34" charset="0"/>
                <a:hlinkClick r:id="rId4" tooltip="Boris Berezovsky (homme d'affaires)"/>
              </a:rPr>
              <a:t>Boris </a:t>
            </a:r>
            <a:r>
              <a:rPr lang="fr-FR" altLang="fr-FR" sz="1200" u="sng" dirty="0" err="1">
                <a:latin typeface="Arial" panose="020B0604020202020204" pitchFamily="34" charset="0"/>
                <a:hlinkClick r:id="rId4" tooltip="Boris Berezovsky (homme d'affaires)"/>
              </a:rPr>
              <a:t>Berezovsky</a:t>
            </a:r>
            <a:r>
              <a:rPr lang="fr-FR" altLang="fr-FR" sz="1200" dirty="0">
                <a:latin typeface="Arial" panose="020B0604020202020204" pitchFamily="34" charset="0"/>
              </a:rPr>
              <a:t>, ancien oligarque, accusé d’avoir détourné des fonds, b) </a:t>
            </a:r>
            <a:r>
              <a:rPr lang="fr-FR" altLang="fr-FR" sz="1200" u="sng" dirty="0">
                <a:latin typeface="Arial" panose="020B0604020202020204" pitchFamily="34" charset="0"/>
                <a:hlinkClick r:id="rId5"/>
              </a:rPr>
              <a:t>Mikhaïl </a:t>
            </a:r>
            <a:r>
              <a:rPr lang="fr-FR" altLang="fr-FR" sz="1200" u="sng" dirty="0" err="1">
                <a:latin typeface="Arial" panose="020B0604020202020204" pitchFamily="34" charset="0"/>
                <a:hlinkClick r:id="rId5"/>
              </a:rPr>
              <a:t>Khodorkovski</a:t>
            </a:r>
            <a:r>
              <a:rPr lang="fr-FR" altLang="fr-FR" sz="1200" dirty="0">
                <a:latin typeface="Arial" panose="020B0604020202020204" pitchFamily="34" charset="0"/>
              </a:rPr>
              <a:t>, ancien oligarque, jugé coupable que de délits financiers (blanchiment, évasion fiscale notamment), c) l'opposant politique et candidat à la mairie de Moscou Alexeï </a:t>
            </a:r>
            <a:r>
              <a:rPr lang="fr-FR" altLang="fr-FR" sz="1200" dirty="0" err="1">
                <a:latin typeface="Arial" panose="020B0604020202020204" pitchFamily="34" charset="0"/>
              </a:rPr>
              <a:t>Navalny</a:t>
            </a:r>
            <a:r>
              <a:rPr lang="fr-FR" altLang="fr-FR" sz="1200" dirty="0">
                <a:latin typeface="Arial" panose="020B0604020202020204" pitchFamily="34" charset="0"/>
              </a:rPr>
              <a:t>, reconnu coupable d'avoir organisé un vol, la journaliste </a:t>
            </a:r>
            <a:r>
              <a:rPr lang="fr-FR" altLang="fr-FR" sz="1200" u="sng" dirty="0">
                <a:latin typeface="Arial" panose="020B0604020202020204" pitchFamily="34" charset="0"/>
                <a:hlinkClick r:id="rId6" tooltip="Anna Politkovskaïa"/>
              </a:rPr>
              <a:t>Anna </a:t>
            </a:r>
            <a:r>
              <a:rPr lang="fr-FR" altLang="fr-FR" sz="1200" u="sng" dirty="0" err="1">
                <a:latin typeface="Arial" panose="020B0604020202020204" pitchFamily="34" charset="0"/>
                <a:hlinkClick r:id="rId6" tooltip="Anna Politkovskaïa"/>
              </a:rPr>
              <a:t>Politkovskaïa</a:t>
            </a:r>
            <a:r>
              <a:rPr lang="fr-FR" altLang="fr-FR" sz="1200" dirty="0">
                <a:latin typeface="Arial" panose="020B0604020202020204" pitchFamily="34" charset="0"/>
              </a:rPr>
              <a:t>, assassinée en 2006, d) </a:t>
            </a:r>
            <a:r>
              <a:rPr lang="fr-FR" altLang="fr-FR" sz="1200" dirty="0">
                <a:latin typeface="Arial" panose="020B0604020202020204" pitchFamily="34" charset="0"/>
                <a:hlinkClick r:id="rId7"/>
              </a:rPr>
              <a:t>Aslan </a:t>
            </a:r>
            <a:r>
              <a:rPr lang="fr-FR" altLang="fr-FR" sz="1200" dirty="0" err="1">
                <a:latin typeface="Arial" panose="020B0604020202020204" pitchFamily="34" charset="0"/>
                <a:hlinkClick r:id="rId7"/>
              </a:rPr>
              <a:t>Maskhadov</a:t>
            </a:r>
            <a:r>
              <a:rPr lang="fr-FR" altLang="fr-FR" sz="1200" dirty="0">
                <a:latin typeface="Arial" panose="020B0604020202020204" pitchFamily="34" charset="0"/>
              </a:rPr>
              <a:t>, troisième président (indépendantiste) de la </a:t>
            </a:r>
            <a:r>
              <a:rPr lang="fr-FR" altLang="fr-FR" sz="1200" u="sng" dirty="0">
                <a:latin typeface="Arial" panose="020B0604020202020204" pitchFamily="34" charset="0"/>
                <a:hlinkClick r:id="rId8" tooltip="République tchétchène d'Itchkérie"/>
              </a:rPr>
              <a:t>république tchétchène</a:t>
            </a:r>
            <a:r>
              <a:rPr lang="fr-FR" altLang="fr-FR" sz="1200" dirty="0">
                <a:latin typeface="Arial" panose="020B0604020202020204" pitchFamily="34" charset="0"/>
              </a:rPr>
              <a:t>, qui a appelé, plusieurs fois Moscou, à l'ouverture de négociations de paix en 2000 (lors de la 2</a:t>
            </a:r>
            <a:r>
              <a:rPr lang="fr-FR" altLang="fr-FR" sz="1200" baseline="30000" dirty="0">
                <a:latin typeface="Arial" panose="020B0604020202020204" pitchFamily="34" charset="0"/>
              </a:rPr>
              <a:t>nde</a:t>
            </a:r>
            <a:r>
              <a:rPr lang="fr-FR" altLang="fr-FR" sz="1200" dirty="0">
                <a:latin typeface="Arial" panose="020B0604020202020204" pitchFamily="34" charset="0"/>
              </a:rPr>
              <a:t>  guerre de Tchétchénie), mort en 2005, lors d'une opération des forces spéciales du FSB etc.). </a:t>
            </a:r>
            <a:r>
              <a:rPr lang="fr-FR" altLang="fr-FR" sz="1200" dirty="0">
                <a:solidFill>
                  <a:srgbClr val="FF0000"/>
                </a:solidFill>
                <a:latin typeface="Arial" panose="020B0604020202020204" pitchFamily="34" charset="0"/>
              </a:rPr>
              <a:t>Durant le règne de Poutine, plus de 22 journalistes russes ont été assassinés. Poutine a fortement augmenté le budget de l’armée russe, il a contribué à un nouveau système d’armes balistiques. La Russie possède 8000 têtes nucléaires de plus que les USA</a:t>
            </a:r>
            <a:r>
              <a:rPr lang="fr-FR" altLang="fr-FR" sz="1200" dirty="0">
                <a:latin typeface="Arial" panose="020B0604020202020204" pitchFamily="34" charset="0"/>
              </a:rPr>
              <a:t>. Le FSB a édité une liste de 100 personnes, liées à la campagne présidentielle de 2012, menacées d’assassinats. </a:t>
            </a:r>
            <a:r>
              <a:rPr lang="fr-FR" altLang="fr-FR" sz="1200" dirty="0">
                <a:solidFill>
                  <a:srgbClr val="FF0000"/>
                </a:solidFill>
                <a:latin typeface="Arial" panose="020B0604020202020204" pitchFamily="34" charset="0"/>
              </a:rPr>
              <a:t>Chaque année, </a:t>
            </a:r>
            <a:r>
              <a:rPr lang="fr-FR" altLang="fr-FR" sz="1200" i="1" dirty="0">
                <a:solidFill>
                  <a:srgbClr val="FF0000"/>
                </a:solidFill>
                <a:latin typeface="Arial" panose="020B0604020202020204" pitchFamily="34" charset="0"/>
              </a:rPr>
              <a:t>plus de 8000 "blacks </a:t>
            </a:r>
            <a:r>
              <a:rPr lang="fr-FR" altLang="fr-FR" sz="1200" i="1" dirty="0" err="1">
                <a:solidFill>
                  <a:srgbClr val="FF0000"/>
                </a:solidFill>
                <a:latin typeface="Arial" panose="020B0604020202020204" pitchFamily="34" charset="0"/>
              </a:rPr>
              <a:t>raidings</a:t>
            </a:r>
            <a:r>
              <a:rPr lang="fr-FR" altLang="fr-FR" sz="1200" i="1"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rPr>
              <a:t>_ destinés à déposséder les vrais propriétaires légaux de biens financiers (sociétés, appartements, immeubles) _ sont organisés en Russie, avec le regard bienveillant du pouvoir et des oligarques entourant Poutine, avec la complicité avérée de la police, des tribunaux et des décideurs politiques corrompus. Le pouvoir agit comme une mafia (Cf. « A5. Annexe : Les raids des « black raiders » contre les entreprises en Russie »)</a:t>
            </a:r>
            <a:r>
              <a:rPr lang="fr-FR"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rPr>
              <a:t>Sources : a) </a:t>
            </a:r>
            <a:r>
              <a:rPr lang="fr-FR" altLang="fr-FR" sz="1200" i="1" dirty="0">
                <a:latin typeface="Arial" panose="020B0604020202020204" pitchFamily="34" charset="0"/>
              </a:rPr>
              <a:t>Le Système Poutine</a:t>
            </a:r>
            <a:r>
              <a:rPr lang="fr-FR" altLang="fr-FR" sz="1200" dirty="0">
                <a:latin typeface="Arial" panose="020B0604020202020204" pitchFamily="34" charset="0"/>
              </a:rPr>
              <a:t>, </a:t>
            </a:r>
            <a:r>
              <a:rPr lang="fr-FR" altLang="fr-FR" sz="1200" u="sng" dirty="0">
                <a:latin typeface="Arial" panose="020B0604020202020204" pitchFamily="34" charset="0"/>
                <a:hlinkClick r:id="rId9" tooltip="Film documentaire"/>
              </a:rPr>
              <a:t>film documentaire</a:t>
            </a:r>
            <a:r>
              <a:rPr lang="fr-FR" altLang="fr-FR" sz="1200" dirty="0">
                <a:latin typeface="Arial" panose="020B0604020202020204" pitchFamily="34" charset="0"/>
              </a:rPr>
              <a:t> </a:t>
            </a:r>
            <a:r>
              <a:rPr lang="fr-FR" altLang="fr-FR" sz="1200" u="sng" dirty="0">
                <a:latin typeface="Arial" panose="020B0604020202020204" pitchFamily="34" charset="0"/>
                <a:hlinkClick r:id="rId10" tooltip="Cinéma français"/>
              </a:rPr>
              <a:t>français</a:t>
            </a:r>
            <a:r>
              <a:rPr lang="fr-FR" altLang="fr-FR" sz="1200" dirty="0">
                <a:latin typeface="Arial" panose="020B0604020202020204" pitchFamily="34" charset="0"/>
              </a:rPr>
              <a:t> de </a:t>
            </a:r>
            <a:r>
              <a:rPr lang="fr-FR" altLang="fr-FR" sz="1200" u="sng" dirty="0">
                <a:latin typeface="Arial" panose="020B0604020202020204" pitchFamily="34" charset="0"/>
                <a:hlinkClick r:id="rId11" tooltip="Jean-Michel Carré"/>
              </a:rPr>
              <a:t>Jean-Michel Carré</a:t>
            </a:r>
            <a:r>
              <a:rPr lang="fr-FR" altLang="fr-FR" sz="1200" dirty="0">
                <a:latin typeface="Arial" panose="020B0604020202020204" pitchFamily="34" charset="0"/>
              </a:rPr>
              <a:t> et Jill Emery, Les Films Grain de Sable, 2007 (</a:t>
            </a:r>
            <a:r>
              <a:rPr lang="fr-FR" altLang="fr-FR" sz="1200" u="sng" dirty="0">
                <a:latin typeface="Arial" panose="020B0604020202020204" pitchFamily="34" charset="0"/>
                <a:hlinkClick r:id="rId12"/>
              </a:rPr>
              <a:t>http://fr.wikipedia.org/wiki/Le_Syst%C3%A8me_Poutine</a:t>
            </a:r>
            <a:r>
              <a:rPr lang="fr-FR" altLang="fr-FR" sz="1200" dirty="0">
                <a:latin typeface="Arial" panose="020B0604020202020204" pitchFamily="34" charset="0"/>
              </a:rPr>
              <a:t>). b) </a:t>
            </a:r>
            <a:r>
              <a:rPr lang="fr-FR" altLang="fr-FR" sz="1200" i="1" dirty="0">
                <a:latin typeface="Arial" panose="020B0604020202020204" pitchFamily="34" charset="0"/>
              </a:rPr>
              <a:t>Raids financiers à la Russe</a:t>
            </a:r>
            <a:r>
              <a:rPr lang="fr-FR" altLang="fr-FR" sz="1200" dirty="0">
                <a:latin typeface="Arial" panose="020B0604020202020204" pitchFamily="34" charset="0"/>
              </a:rPr>
              <a:t>, film de Alexander </a:t>
            </a:r>
            <a:r>
              <a:rPr lang="fr-FR" altLang="fr-FR" sz="1200" dirty="0" err="1">
                <a:latin typeface="Arial" panose="020B0604020202020204" pitchFamily="34" charset="0"/>
              </a:rPr>
              <a:t>Gentelev</a:t>
            </a:r>
            <a:r>
              <a:rPr lang="fr-FR" altLang="fr-FR" sz="1200" dirty="0">
                <a:latin typeface="Arial" panose="020B0604020202020204" pitchFamily="34" charset="0"/>
              </a:rPr>
              <a:t>, 2012, ARTE, </a:t>
            </a:r>
            <a:r>
              <a:rPr lang="fr-FR" altLang="fr-FR" sz="1200" u="sng" dirty="0">
                <a:latin typeface="Arial" panose="020B0604020202020204" pitchFamily="34" charset="0"/>
                <a:hlinkClick r:id="rId13"/>
              </a:rPr>
              <a:t>http://teleobs.nouvelobs.com/la-selection-teleobs/20140217.OBS6661/raids-financiers-a-la-russe.html</a:t>
            </a:r>
            <a:r>
              <a:rPr lang="fr-FR" altLang="fr-FR" sz="1200" dirty="0">
                <a:latin typeface="Arial" panose="020B0604020202020204" pitchFamily="34" charset="0"/>
              </a:rPr>
              <a:t> c) </a:t>
            </a:r>
            <a:r>
              <a:rPr lang="fr-FR" altLang="fr-FR" sz="1200" u="sng" dirty="0">
                <a:latin typeface="Arial" panose="020B0604020202020204" pitchFamily="34" charset="0"/>
                <a:hlinkClick r:id="rId14"/>
              </a:rPr>
              <a:t>http://www.lefigaro.fr/vox/monde/2014/04/24/31002-20140424ARTFIG00368-poutine-est-il-devenu-un-danger-pour-la-paix-dans-le-monde.php?pagination=8</a:t>
            </a:r>
            <a:r>
              <a:rPr lang="fr-FR" altLang="fr-FR" sz="1200" dirty="0">
                <a:latin typeface="Arial" panose="020B0604020202020204" pitchFamily="34" charset="0"/>
              </a:rPr>
              <a:t>. </a:t>
            </a:r>
          </a:p>
          <a:p>
            <a:pPr algn="just" eaLnBrk="1" hangingPunct="1">
              <a:spcBef>
                <a:spcPct val="0"/>
              </a:spcBef>
              <a:buFontTx/>
              <a:buNone/>
            </a:pPr>
            <a:r>
              <a:rPr lang="fr-FR" altLang="fr-FR" sz="1200" u="sng" dirty="0">
                <a:solidFill>
                  <a:srgbClr val="FF0000"/>
                </a:solidFill>
                <a:latin typeface="Arial" panose="020B0604020202020204" pitchFamily="34" charset="0"/>
              </a:rPr>
              <a:t>Note</a:t>
            </a:r>
            <a:r>
              <a:rPr lang="fr-FR" altLang="fr-FR" sz="1200" dirty="0">
                <a:solidFill>
                  <a:srgbClr val="FF0000"/>
                </a:solidFill>
                <a:latin typeface="Arial" panose="020B0604020202020204" pitchFamily="34" charset="0"/>
              </a:rPr>
              <a:t> : Poutine, ancien officier du KGB, est, pour l’auteur, un </a:t>
            </a:r>
            <a:r>
              <a:rPr lang="fr-FR" altLang="fr-FR" sz="1200" i="1" dirty="0">
                <a:solidFill>
                  <a:srgbClr val="FF0000"/>
                </a:solidFill>
                <a:latin typeface="Arial" panose="020B0604020202020204" pitchFamily="34" charset="0"/>
              </a:rPr>
              <a:t>voleur rusé et masqué</a:t>
            </a:r>
            <a:r>
              <a:rPr lang="fr-FR" altLang="fr-FR" sz="1200" dirty="0">
                <a:solidFill>
                  <a:srgbClr val="FF0000"/>
                </a:solidFill>
                <a:latin typeface="Arial" panose="020B0604020202020204" pitchFamily="34" charset="0"/>
              </a:rPr>
              <a:t>, d’autant plus redoutable qu’il agit dans l’ombre. Sa gouvernance repose sur un système mafieux, nationaliste, sur la corruption, les procès truqués et les assassinats.</a:t>
            </a:r>
          </a:p>
        </p:txBody>
      </p:sp>
      <p:sp>
        <p:nvSpPr>
          <p:cNvPr id="2" name="Rectangle 1"/>
          <p:cNvSpPr/>
          <p:nvPr/>
        </p:nvSpPr>
        <p:spPr>
          <a:xfrm>
            <a:off x="163123" y="897732"/>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7" name="ZoneTexte 3"/>
          <p:cNvSpPr txBox="1">
            <a:spLocks noChangeArrowheads="1"/>
          </p:cNvSpPr>
          <p:nvPr/>
        </p:nvSpPr>
        <p:spPr bwMode="auto">
          <a:xfrm>
            <a:off x="163125" y="533668"/>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3" name="Imag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4572" y="24896"/>
            <a:ext cx="2009428" cy="1325058"/>
          </a:xfrm>
          <a:prstGeom prst="rect">
            <a:avLst/>
          </a:prstGeom>
        </p:spPr>
      </p:pic>
      <p:sp>
        <p:nvSpPr>
          <p:cNvPr id="4" name="ZoneTexte 3"/>
          <p:cNvSpPr txBox="1"/>
          <p:nvPr/>
        </p:nvSpPr>
        <p:spPr>
          <a:xfrm>
            <a:off x="2195736" y="897732"/>
            <a:ext cx="4938836" cy="553998"/>
          </a:xfrm>
          <a:prstGeom prst="rect">
            <a:avLst/>
          </a:prstGeom>
          <a:noFill/>
        </p:spPr>
        <p:txBody>
          <a:bodyPr wrap="square" rtlCol="0">
            <a:spAutoFit/>
          </a:bodyPr>
          <a:lstStyle/>
          <a:p>
            <a:pPr algn="r"/>
            <a:r>
              <a:rPr lang="fr-FR" sz="1000" dirty="0"/>
              <a:t>En Russie, portrait de Poutine sur l'emballage des paquets de chocolats (</a:t>
            </a:r>
            <a:r>
              <a:rPr lang="fr-FR" sz="1000" dirty="0" err="1"/>
              <a:t>Photofacts</a:t>
            </a:r>
            <a:r>
              <a:rPr lang="fr-FR" sz="1000" dirty="0"/>
              <a:t>)</a:t>
            </a:r>
          </a:p>
          <a:p>
            <a:pPr algn="r"/>
            <a:r>
              <a:rPr lang="fr-FR" sz="1000" dirty="0">
                <a:hlinkClick r:id="rId16"/>
              </a:rPr>
              <a:t>http://espreso.tv/news/2014/11/24/v_rosiyi_prodayut_shokoladky_z_quotdobrymquot_putinym_na_obhortci_fotofakt</a:t>
            </a:r>
            <a:r>
              <a:rPr lang="fr-FR" sz="1000" dirty="0"/>
              <a:t> </a:t>
            </a:r>
            <a:r>
              <a:rPr lang="fr-FR" sz="1000" dirty="0">
                <a:latin typeface="Calibri"/>
              </a:rPr>
              <a:t>→</a:t>
            </a:r>
            <a:endParaRPr lang="fr-FR" sz="1000" dirty="0"/>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85759"/>
            <a:ext cx="88042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a:t>
            </a:r>
            <a:r>
              <a:rPr lang="fr-FR" sz="1200" i="1" dirty="0"/>
              <a:t>Les faits sur le terrain doivent être établis pour aider à réduire le risque de récits radicalement différents, allant être exploités à des fins politiques. Les gens ont besoin d'un point de vue fiable pour contrer la désinformation répandue et aussi le discours qui vise à inciter à la haine pour des raisons nationales, religieuses ou raciales</a:t>
            </a:r>
            <a:r>
              <a:rPr lang="fr-FR" sz="1200" dirty="0"/>
              <a:t>", a déclaré le Haut Commissaire des Nations Unies pour les Droits de l'Hommes, Navi </a:t>
            </a:r>
            <a:r>
              <a:rPr lang="fr-FR" sz="1200" dirty="0" err="1"/>
              <a:t>Pillay</a:t>
            </a:r>
            <a:r>
              <a:rPr lang="fr-FR" sz="1200" dirty="0"/>
              <a:t>, qui dépend du Bureau ( </a:t>
            </a:r>
            <a:r>
              <a:rPr lang="fr-FR" sz="1200" dirty="0">
                <a:hlinkClick r:id="rId2"/>
              </a:rPr>
              <a:t>HCDH</a:t>
            </a:r>
            <a:r>
              <a:rPr lang="fr-FR" sz="1200" dirty="0"/>
              <a:t> ) a publié le </a:t>
            </a:r>
            <a:r>
              <a:rPr lang="fr-FR" sz="1200" dirty="0">
                <a:hlinkClick r:id="rId3"/>
              </a:rPr>
              <a:t>rapport</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Source : </a:t>
            </a:r>
            <a:r>
              <a:rPr lang="fr-FR" sz="1200" i="1" dirty="0"/>
              <a:t>Ukraine: le bureau des droits de l’homme de l'ONU exhorte à l’arrêt de la propagande, de l'incitation à la haine</a:t>
            </a:r>
            <a:r>
              <a:rPr lang="fr-FR" sz="1200" dirty="0"/>
              <a:t>, </a:t>
            </a:r>
            <a:r>
              <a:rPr lang="fr-FR" sz="1200" dirty="0">
                <a:hlinkClick r:id="rId4"/>
              </a:rPr>
              <a:t>http://www.un.org/apps/news/story.asp?NewsID=47584#.VIN7GjGG8kM</a:t>
            </a:r>
            <a:r>
              <a:rPr lang="fr-FR" sz="1200" dirty="0"/>
              <a:t> </a:t>
            </a:r>
          </a:p>
          <a:p>
            <a:pPr algn="just" eaLnBrk="1" hangingPunct="1">
              <a:spcBef>
                <a:spcPct val="0"/>
              </a:spcBef>
              <a:buNone/>
              <a:defRPr/>
            </a:pPr>
            <a:endParaRPr lang="fr-FR" sz="1200" b="1" dirty="0"/>
          </a:p>
          <a:p>
            <a:pPr algn="just" eaLnBrk="1" hangingPunct="1">
              <a:spcBef>
                <a:spcPct val="0"/>
              </a:spcBef>
              <a:buNone/>
              <a:defRPr/>
            </a:pPr>
            <a:r>
              <a:rPr lang="fr-FR" sz="1200" dirty="0"/>
              <a:t>"</a:t>
            </a:r>
            <a:r>
              <a:rPr lang="en-US" sz="1200" i="1" dirty="0"/>
              <a:t>Facts on the ground need to be established to help reduce the risk of radically different narratives being exploited for political ends. People need a reliable point of view to counter what has been widespread misinformation and also speech that aims to incite hatred on national, religious or racial grounds</a:t>
            </a:r>
            <a:r>
              <a:rPr lang="fr-FR" sz="1200" dirty="0"/>
              <a:t>"</a:t>
            </a:r>
            <a:r>
              <a:rPr lang="en-US" sz="1200" dirty="0"/>
              <a:t>, said UN High Commissioner for Human Rights </a:t>
            </a:r>
            <a:r>
              <a:rPr lang="en-US" sz="1200" dirty="0" err="1"/>
              <a:t>Navi</a:t>
            </a:r>
            <a:r>
              <a:rPr lang="en-US" sz="1200" dirty="0"/>
              <a:t> </a:t>
            </a:r>
            <a:r>
              <a:rPr lang="en-US" sz="1200" dirty="0" err="1"/>
              <a:t>Pillay</a:t>
            </a:r>
            <a:r>
              <a:rPr lang="en-US" sz="1200" dirty="0"/>
              <a:t>, who’s Office (</a:t>
            </a:r>
            <a:r>
              <a:rPr lang="en-US" sz="1200" dirty="0">
                <a:hlinkClick r:id="rId2"/>
              </a:rPr>
              <a:t>OHCHR</a:t>
            </a:r>
            <a:r>
              <a:rPr lang="en-US" sz="1200" dirty="0"/>
              <a:t>) released the </a:t>
            </a:r>
            <a:r>
              <a:rPr lang="en-US" sz="1200" dirty="0">
                <a:hlinkClick r:id="rId3"/>
              </a:rPr>
              <a:t>report</a:t>
            </a:r>
            <a:r>
              <a:rPr lang="en-US" sz="1200" dirty="0"/>
              <a:t>.</a:t>
            </a:r>
          </a:p>
          <a:p>
            <a:pPr algn="just" eaLnBrk="1" hangingPunct="1">
              <a:spcBef>
                <a:spcPct val="0"/>
              </a:spcBef>
              <a:buNone/>
              <a:defRPr/>
            </a:pPr>
            <a:endParaRPr lang="en-US" sz="1200" dirty="0"/>
          </a:p>
          <a:p>
            <a:pPr eaLnBrk="1" hangingPunct="1">
              <a:spcBef>
                <a:spcPct val="0"/>
              </a:spcBef>
              <a:buNone/>
              <a:defRPr/>
            </a:pPr>
            <a:r>
              <a:rPr lang="en-US" sz="1200" dirty="0"/>
              <a:t>Source : </a:t>
            </a:r>
            <a:r>
              <a:rPr lang="en-US" sz="1200" i="1" dirty="0"/>
              <a:t>Ukraine: UN rights office urges halt to propaganda, incitement to </a:t>
            </a:r>
            <a:r>
              <a:rPr lang="en-US" sz="1200" dirty="0"/>
              <a:t>hatred, </a:t>
            </a:r>
            <a:r>
              <a:rPr lang="fr-FR" sz="1200" dirty="0">
                <a:hlinkClick r:id="rId4"/>
              </a:rPr>
              <a:t>http://www.un.org/apps/news/story.asp?NewsID=47584#.VIN7GjGG8kM</a:t>
            </a:r>
            <a:r>
              <a:rPr lang="fr-FR" sz="1200" dirty="0"/>
              <a:t> </a:t>
            </a:r>
            <a:endParaRPr lang="fr-FR" dirty="0"/>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390</a:t>
            </a:fld>
            <a:endParaRPr lang="fr-FR" altLang="fr-FR" sz="1200">
              <a:solidFill>
                <a:srgbClr val="898989"/>
              </a:solidFill>
            </a:endParaRPr>
          </a:p>
        </p:txBody>
      </p:sp>
      <p:sp>
        <p:nvSpPr>
          <p:cNvPr id="323589" name="ZoneTexte 3"/>
          <p:cNvSpPr txBox="1">
            <a:spLocks noChangeArrowheads="1"/>
          </p:cNvSpPr>
          <p:nvPr/>
        </p:nvSpPr>
        <p:spPr bwMode="auto">
          <a:xfrm>
            <a:off x="160340" y="611538"/>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3851449"/>
            <a:ext cx="2004814" cy="2539431"/>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3882913"/>
            <a:ext cx="1847850" cy="2476500"/>
          </a:xfrm>
          <a:prstGeom prst="rect">
            <a:avLst/>
          </a:prstGeom>
        </p:spPr>
      </p:pic>
      <p:sp>
        <p:nvSpPr>
          <p:cNvPr id="4" name="Rectangle 3"/>
          <p:cNvSpPr/>
          <p:nvPr/>
        </p:nvSpPr>
        <p:spPr>
          <a:xfrm>
            <a:off x="2414547" y="3882914"/>
            <a:ext cx="3967205" cy="830997"/>
          </a:xfrm>
          <a:prstGeom prst="rect">
            <a:avLst/>
          </a:prstGeom>
        </p:spPr>
        <p:txBody>
          <a:bodyPr wrap="square">
            <a:spAutoFit/>
          </a:bodyPr>
          <a:lstStyle/>
          <a:p>
            <a:r>
              <a:rPr lang="fr-FR" sz="1200" dirty="0">
                <a:latin typeface="Calibri" panose="020F0502020204030204" pitchFamily="34" charset="0"/>
              </a:rPr>
              <a:t>← </a:t>
            </a:r>
            <a:r>
              <a:rPr lang="fr-FR" sz="1200" dirty="0"/>
              <a:t>Le film "Le Dictateur" de Chaplin est potentiellement un bon outil pour le développement de l'esprit critique du peuple, face aux chants des Sirènes des dictatures, des dictateurs et autres « gourous ».</a:t>
            </a:r>
            <a:endParaRPr lang="fr-FR" sz="1200" b="1" dirty="0"/>
          </a:p>
        </p:txBody>
      </p:sp>
    </p:spTree>
    <p:extLst>
      <p:ext uri="{BB962C8B-B14F-4D97-AF65-F5344CB8AC3E}">
        <p14:creationId xmlns:p14="http://schemas.microsoft.com/office/powerpoint/2010/main" val="389073436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85759"/>
            <a:ext cx="88042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algn="just" eaLnBrk="1" hangingPunct="1">
              <a:spcBef>
                <a:spcPct val="0"/>
              </a:spcBef>
              <a:buNone/>
              <a:defRPr/>
            </a:pPr>
            <a:endParaRPr lang="fr-FR" sz="1200" dirty="0"/>
          </a:p>
          <a:p>
            <a:pPr algn="just" eaLnBrk="1" hangingPunct="1">
              <a:spcBef>
                <a:spcPct val="0"/>
              </a:spcBef>
              <a:buNone/>
              <a:defRPr/>
            </a:pPr>
            <a:r>
              <a:rPr lang="fr-FR" sz="1200" dirty="0">
                <a:solidFill>
                  <a:srgbClr val="002060"/>
                </a:solidFill>
              </a:rPr>
              <a:t>1) </a:t>
            </a:r>
            <a:r>
              <a:rPr lang="fr-FR" sz="1200" u="sng" dirty="0">
                <a:solidFill>
                  <a:srgbClr val="002060"/>
                </a:solidFill>
              </a:rPr>
              <a:t>Points de vues neutres </a:t>
            </a:r>
            <a:r>
              <a:rPr lang="fr-FR" sz="1200" dirty="0">
                <a:solidFill>
                  <a:srgbClr val="002060"/>
                </a:solidFill>
              </a:rPr>
              <a:t>:</a:t>
            </a:r>
          </a:p>
          <a:p>
            <a:pPr algn="just" eaLnBrk="1" hangingPunct="1">
              <a:spcBef>
                <a:spcPct val="0"/>
              </a:spcBef>
              <a:buNone/>
              <a:defRPr/>
            </a:pPr>
            <a:endParaRPr lang="fr-FR" sz="1200" dirty="0"/>
          </a:p>
          <a:p>
            <a:pPr marL="228600" indent="-228600" eaLnBrk="1" hangingPunct="1">
              <a:spcBef>
                <a:spcPct val="0"/>
              </a:spcBef>
              <a:buFont typeface="+mj-lt"/>
              <a:buAutoNum type="arabicPeriod"/>
              <a:defRPr/>
            </a:pPr>
            <a:r>
              <a:rPr lang="fr-FR" sz="1200" i="1" dirty="0">
                <a:hlinkClick r:id="rId2" tooltip="Dans son pays, M. Poutine gouverne en autocrate et étouffe la vie politique. Sur le grand (...)"/>
              </a:rPr>
              <a:t>Russie, le retour</a:t>
            </a:r>
            <a:r>
              <a:rPr lang="fr-FR" sz="1200" dirty="0"/>
              <a:t>, </a:t>
            </a:r>
            <a:r>
              <a:rPr lang="fr-FR" sz="1200" b="1" dirty="0"/>
              <a:t>« Manière de voir » </a:t>
            </a:r>
            <a:r>
              <a:rPr lang="fr-FR" sz="1200" dirty="0"/>
              <a:t>n</a:t>
            </a:r>
            <a:r>
              <a:rPr lang="fr-FR" sz="1200" b="1" dirty="0"/>
              <a:t>° </a:t>
            </a:r>
            <a:r>
              <a:rPr lang="fr-FR" sz="1200" dirty="0"/>
              <a:t>138, Décembre 2014 - janvier 2015?? 8,5 €, </a:t>
            </a:r>
            <a:r>
              <a:rPr lang="fr-FR" sz="1200" dirty="0">
                <a:hlinkClick r:id="rId2"/>
              </a:rPr>
              <a:t>http://www.monde-diplomatique.fr/mav/138/</a:t>
            </a:r>
            <a:endParaRPr lang="fr-FR" sz="1200" dirty="0"/>
          </a:p>
          <a:p>
            <a:pPr marL="228600" indent="-228600" eaLnBrk="1" hangingPunct="1">
              <a:spcBef>
                <a:spcPct val="0"/>
              </a:spcBef>
              <a:buFont typeface="+mj-lt"/>
              <a:buAutoNum type="arabicPeriod"/>
              <a:defRPr/>
            </a:pPr>
            <a:r>
              <a:rPr lang="fr-FR" sz="1200" i="1" dirty="0"/>
              <a:t>Ukraine, Terreur et manipulation des esprits,</a:t>
            </a:r>
            <a:r>
              <a:rPr lang="fr-FR" sz="1200" dirty="0"/>
              <a:t> Amnesty International Suisse, Mai 2014, </a:t>
            </a:r>
            <a:r>
              <a:rPr lang="fr-FR" sz="1200" dirty="0">
                <a:hlinkClick r:id="rId3"/>
              </a:rPr>
              <a:t>http://www.amnesty.ch/fr/actuel/magazine/ndeg-77-juin-2014-quel-avenir-la-suisse-et-la-convention-europeenne-des-droits-de-lhomme/ukraine-terreur-et-manipulation-des-esprits</a:t>
            </a:r>
            <a:r>
              <a:rPr lang="fr-FR" sz="1200" dirty="0"/>
              <a:t>  </a:t>
            </a:r>
          </a:p>
          <a:p>
            <a:pPr marL="228600" indent="-228600" eaLnBrk="1" hangingPunct="1">
              <a:spcBef>
                <a:spcPct val="0"/>
              </a:spcBef>
              <a:buFont typeface="+mj-lt"/>
              <a:buAutoNum type="arabicPeriod"/>
              <a:defRPr/>
            </a:pPr>
            <a:r>
              <a:rPr lang="fr-FR" sz="1200" i="1" dirty="0"/>
              <a:t>Ukraine : désinformation autour des exécutions sommaires</a:t>
            </a:r>
            <a:r>
              <a:rPr lang="fr-FR" sz="1200" dirty="0"/>
              <a:t>, Amnesty International France, 20/10/2014, </a:t>
            </a:r>
            <a:r>
              <a:rPr lang="fr-FR" sz="1200" dirty="0">
                <a:hlinkClick r:id="rId4"/>
              </a:rPr>
              <a:t>http://www.amnesty.fr/Nos-campagnes/Crises-et-conflits-armes/Actualites/Ukraine-desinformation-autour-des-executions-sommaires-12921?prehome=0</a:t>
            </a:r>
            <a:r>
              <a:rPr lang="fr-FR" sz="1200" dirty="0"/>
              <a:t> </a:t>
            </a:r>
          </a:p>
          <a:p>
            <a:pPr marL="228600" indent="-228600" eaLnBrk="1" hangingPunct="1">
              <a:spcBef>
                <a:spcPct val="0"/>
              </a:spcBef>
              <a:buFont typeface="+mj-lt"/>
              <a:buAutoNum type="arabicPeriod"/>
              <a:defRPr/>
            </a:pPr>
            <a:r>
              <a:rPr lang="fr-FR" sz="1200" dirty="0"/>
              <a:t>AFP | </a:t>
            </a:r>
            <a:r>
              <a:rPr lang="fr-FR" sz="1200" dirty="0" err="1"/>
              <a:t>ImfDiffusion</a:t>
            </a:r>
            <a:r>
              <a:rPr lang="fr-FR" sz="1200" dirty="0"/>
              <a:t> – NEWS, </a:t>
            </a:r>
            <a:r>
              <a:rPr lang="fr-FR" sz="1200" dirty="0">
                <a:hlinkClick r:id="rId5"/>
              </a:rPr>
              <a:t>http://www.imageforum-diffusion.afp.com/ImfDiffusion/themes/ShowTheme.aspx?ThemeID=3188026&amp;chgCtx=1&amp;mui=1</a:t>
            </a:r>
            <a:endParaRPr lang="fr-FR" sz="1200" dirty="0"/>
          </a:p>
          <a:p>
            <a:pPr marL="228600" indent="-228600" eaLnBrk="1" hangingPunct="1">
              <a:spcBef>
                <a:spcPct val="0"/>
              </a:spcBef>
              <a:buFont typeface="+mj-lt"/>
              <a:buAutoNum type="arabicPeriod"/>
              <a:defRPr/>
            </a:pPr>
            <a:r>
              <a:rPr lang="fr-FR" sz="1200" dirty="0"/>
              <a:t>Les enfants au cœur de la manipulation des images en Ukraine | Les Observateurs de FRANCE 24, </a:t>
            </a:r>
            <a:r>
              <a:rPr lang="fr-FR" sz="1200" dirty="0">
                <a:hlinkClick r:id="rId6"/>
              </a:rPr>
              <a:t>http://observers.france24.com/fr/content/20140709-enfants-coeur-manipulation-images-ukraine-donbass-syrie</a:t>
            </a:r>
            <a:r>
              <a:rPr lang="fr-FR" sz="1200" dirty="0"/>
              <a:t> </a:t>
            </a:r>
          </a:p>
          <a:p>
            <a:pPr marL="228600" indent="-228600" eaLnBrk="1" hangingPunct="1">
              <a:spcBef>
                <a:spcPct val="0"/>
              </a:spcBef>
              <a:buFont typeface="+mj-lt"/>
              <a:buAutoNum type="arabicPeriod"/>
              <a:defRPr/>
            </a:pPr>
            <a:r>
              <a:rPr lang="fr-FR" sz="1200" dirty="0"/>
              <a:t>Ukraine : Moscou accuse l’OSCE de partialité | </a:t>
            </a:r>
            <a:r>
              <a:rPr lang="fr-FR" sz="1200" dirty="0" err="1"/>
              <a:t>euronews</a:t>
            </a:r>
            <a:r>
              <a:rPr lang="fr-FR" sz="1200" dirty="0"/>
              <a:t>, monde, </a:t>
            </a:r>
            <a:r>
              <a:rPr lang="fr-FR" sz="1200" dirty="0">
                <a:hlinkClick r:id="rId7"/>
              </a:rPr>
              <a:t>http://fr.euronews.com/2014/11/14/ukraine-moscou-accuse-l-osce-de-partialite/</a:t>
            </a:r>
            <a:r>
              <a:rPr lang="fr-FR" sz="1200" dirty="0"/>
              <a:t>  </a:t>
            </a:r>
          </a:p>
          <a:p>
            <a:pPr marL="228600" indent="-228600" eaLnBrk="1" hangingPunct="1">
              <a:spcBef>
                <a:spcPct val="0"/>
              </a:spcBef>
              <a:buFont typeface="+mj-lt"/>
              <a:buAutoNum type="arabicPeriod"/>
              <a:defRPr/>
            </a:pPr>
            <a:r>
              <a:rPr lang="fr-FR" sz="1200" dirty="0"/>
              <a:t>Le non écossais chagrine les séparatistes prorusses ukrainiens – Le Figaro, </a:t>
            </a:r>
            <a:r>
              <a:rPr lang="fr-FR" sz="1200" dirty="0">
                <a:hlinkClick r:id="rId8"/>
              </a:rPr>
              <a:t>http://www.lefigaro.fr/international/2014/09/19/01003-20140919ARTFIG00220-le-non-ecossais-chagrine-les-separatistes-prorusses-ukrainiens.php</a:t>
            </a:r>
            <a:endParaRPr lang="fr-FR" sz="1200" dirty="0"/>
          </a:p>
          <a:p>
            <a:pPr marL="228600" indent="-228600" eaLnBrk="1" hangingPunct="1">
              <a:spcBef>
                <a:spcPct val="0"/>
              </a:spcBef>
              <a:buFont typeface="+mj-lt"/>
              <a:buAutoNum type="arabicPeriod"/>
              <a:defRPr/>
            </a:pPr>
            <a:r>
              <a:rPr lang="fr-FR" sz="1200" dirty="0"/>
              <a:t>À Donetsk, les séparatistes dorlotent les médias russes - L'Express, </a:t>
            </a:r>
            <a:r>
              <a:rPr lang="fr-FR" sz="1200" dirty="0">
                <a:hlinkClick r:id="rId9"/>
              </a:rPr>
              <a:t>http://www.lexpress.fr/actualite/monde/europe/a-donetsk-les-separatistes-dorlotent-les-medias-russes_1610859.html</a:t>
            </a:r>
            <a:endParaRPr lang="fr-FR" sz="1200" dirty="0"/>
          </a:p>
          <a:p>
            <a:pPr marL="228600" indent="-228600" eaLnBrk="1" hangingPunct="1">
              <a:spcBef>
                <a:spcPct val="0"/>
              </a:spcBef>
              <a:buFont typeface="+mj-lt"/>
              <a:buAutoNum type="arabicPeriod"/>
              <a:defRPr/>
            </a:pPr>
            <a:r>
              <a:rPr lang="fr-FR" sz="1200" dirty="0"/>
              <a:t>Vladimir Poutine avance ses pions en Ukraine | La-Croix.com, </a:t>
            </a:r>
            <a:r>
              <a:rPr lang="fr-FR" sz="1200" dirty="0">
                <a:hlinkClick r:id="rId10"/>
              </a:rPr>
              <a:t>http://www.la-croix.com/Actualite/Monde/Vladimir-Poutine-avance-ses-pions-en-Ukraine-2014-09-01-1199727</a:t>
            </a:r>
            <a:r>
              <a:rPr lang="fr-FR" sz="1200" dirty="0"/>
              <a:t> </a:t>
            </a:r>
          </a:p>
          <a:p>
            <a:pPr marL="228600" indent="-228600" eaLnBrk="1" hangingPunct="1">
              <a:spcBef>
                <a:spcPct val="0"/>
              </a:spcBef>
              <a:buFont typeface="+mj-lt"/>
              <a:buAutoNum type="arabicPeriod"/>
              <a:defRPr/>
            </a:pPr>
            <a:r>
              <a:rPr lang="fr-FR" sz="1200" dirty="0"/>
              <a:t>AK47, cagoules et propagande : à Donetsk, au </a:t>
            </a:r>
            <a:r>
              <a:rPr lang="fr-FR" sz="1200" dirty="0" err="1"/>
              <a:t>coeur</a:t>
            </a:r>
            <a:r>
              <a:rPr lang="fr-FR" sz="1200" dirty="0"/>
              <a:t> de la forteresse des pro-russes - 6 mai 2014 - L'</a:t>
            </a:r>
            <a:r>
              <a:rPr lang="fr-FR" sz="1200" dirty="0" err="1"/>
              <a:t>Obs</a:t>
            </a:r>
            <a:r>
              <a:rPr lang="fr-FR" sz="1200" dirty="0"/>
              <a:t>, </a:t>
            </a:r>
            <a:r>
              <a:rPr lang="fr-FR" sz="1200" dirty="0">
                <a:hlinkClick r:id="rId11"/>
              </a:rPr>
              <a:t>http://tempsreel.nouvelobs.com/ukraine-la-revolte/20140506.OBS6208/ak47-cagoules-et-propagande-a-donetsk-au-coeur-de-la-forteresse-des-pro-russes.html</a:t>
            </a:r>
            <a:r>
              <a:rPr lang="fr-FR" sz="1200" dirty="0"/>
              <a:t> </a:t>
            </a:r>
          </a:p>
          <a:p>
            <a:pPr marL="228600" indent="-228600" eaLnBrk="1" hangingPunct="1">
              <a:spcBef>
                <a:spcPct val="0"/>
              </a:spcBef>
              <a:buFont typeface="+mj-lt"/>
              <a:buAutoNum type="arabicPeriod"/>
              <a:defRPr/>
            </a:pPr>
            <a:r>
              <a:rPr lang="fr-FR" sz="1200" dirty="0"/>
              <a:t>Ukraine: propagande à la soviétique sur la télé publique russe - LExpress.fr, </a:t>
            </a:r>
            <a:r>
              <a:rPr lang="fr-FR" sz="1200" dirty="0">
                <a:hlinkClick r:id="rId12"/>
              </a:rPr>
              <a:t>http://lexpansion.lexpress.fr/actualites/1/actualite-economique/ukraine-propagande-a-la-sovietique-sur-la-tele-publique-russe_1498087.html</a:t>
            </a:r>
            <a:r>
              <a:rPr lang="fr-FR" sz="1200" dirty="0"/>
              <a:t> </a:t>
            </a:r>
          </a:p>
          <a:p>
            <a:pPr marL="228600" indent="-228600" eaLnBrk="1" hangingPunct="1">
              <a:spcBef>
                <a:spcPct val="0"/>
              </a:spcBef>
              <a:buFont typeface="+mj-lt"/>
              <a:buAutoNum type="arabicPeriod"/>
              <a:defRPr/>
            </a:pPr>
            <a:r>
              <a:rPr lang="fr-FR" sz="1200" dirty="0"/>
              <a:t>Christine Ockrent évoque le système Poutine et la crise ukrainienne | Metro, </a:t>
            </a:r>
            <a:r>
              <a:rPr lang="fr-FR" sz="1200" dirty="0">
                <a:hlinkClick r:id="rId13"/>
              </a:rPr>
              <a:t>http://fr.metrotime.be/2014/11/05/interview/christine-ockrent-evoque-le-systeme-poutine-et-la-crise-ukrainienne/</a:t>
            </a:r>
            <a:r>
              <a:rPr lang="fr-FR" sz="1200" dirty="0"/>
              <a:t> </a:t>
            </a:r>
          </a:p>
          <a:p>
            <a:pPr marL="228600" indent="-228600" eaLnBrk="1" hangingPunct="1">
              <a:spcBef>
                <a:spcPct val="0"/>
              </a:spcBef>
              <a:buFont typeface="+mj-lt"/>
              <a:buAutoNum type="arabicPeriod"/>
              <a:defRPr/>
            </a:pPr>
            <a:endParaRPr lang="fr-FR" sz="1200" dirty="0"/>
          </a:p>
          <a:p>
            <a:pPr marL="171450" indent="-171450" eaLnBrk="1" hangingPunct="1">
              <a:spcBef>
                <a:spcPct val="0"/>
              </a:spcBef>
              <a:defRPr/>
            </a:pPr>
            <a:endParaRPr lang="fr-FR" sz="1200" dirty="0"/>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391</a:t>
            </a:fld>
            <a:endParaRPr lang="fr-FR" altLang="fr-FR" sz="1200">
              <a:solidFill>
                <a:srgbClr val="898989"/>
              </a:solidFill>
            </a:endParaRPr>
          </a:p>
        </p:txBody>
      </p:sp>
      <p:sp>
        <p:nvSpPr>
          <p:cNvPr id="323589" name="ZoneTexte 3"/>
          <p:cNvSpPr txBox="1">
            <a:spLocks noChangeArrowheads="1"/>
          </p:cNvSpPr>
          <p:nvPr/>
        </p:nvSpPr>
        <p:spPr bwMode="auto">
          <a:xfrm>
            <a:off x="160340" y="611538"/>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81347366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98427" y="916366"/>
            <a:ext cx="8938071"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algn="just" eaLnBrk="1" hangingPunct="1">
              <a:spcBef>
                <a:spcPct val="0"/>
              </a:spcBef>
              <a:buNone/>
              <a:defRPr/>
            </a:pPr>
            <a:endParaRPr lang="fr-FR" sz="1200" dirty="0"/>
          </a:p>
          <a:p>
            <a:pPr algn="just" eaLnBrk="1" hangingPunct="1">
              <a:spcBef>
                <a:spcPct val="0"/>
              </a:spcBef>
              <a:buNone/>
              <a:defRPr/>
            </a:pPr>
            <a:r>
              <a:rPr lang="fr-FR" sz="1200" dirty="0">
                <a:solidFill>
                  <a:srgbClr val="002060"/>
                </a:solidFill>
              </a:rPr>
              <a:t>1) </a:t>
            </a:r>
            <a:r>
              <a:rPr lang="fr-FR" sz="1200" u="sng" dirty="0">
                <a:solidFill>
                  <a:srgbClr val="002060"/>
                </a:solidFill>
              </a:rPr>
              <a:t>Points de vues neutres </a:t>
            </a:r>
            <a:r>
              <a:rPr lang="fr-FR" sz="1200" dirty="0">
                <a:solidFill>
                  <a:srgbClr val="002060"/>
                </a:solidFill>
              </a:rPr>
              <a:t> (suite) :</a:t>
            </a:r>
          </a:p>
          <a:p>
            <a:pPr algn="just" eaLnBrk="1" hangingPunct="1">
              <a:spcBef>
                <a:spcPct val="0"/>
              </a:spcBef>
              <a:buNone/>
              <a:defRPr/>
            </a:pPr>
            <a:endParaRPr lang="fr-FR" sz="1200" dirty="0"/>
          </a:p>
          <a:p>
            <a:pPr marL="228600" indent="-228600" eaLnBrk="1" hangingPunct="1">
              <a:spcBef>
                <a:spcPct val="0"/>
              </a:spcBef>
              <a:buFont typeface="+mj-lt"/>
              <a:buAutoNum type="arabicPeriod"/>
              <a:defRPr/>
            </a:pPr>
            <a:r>
              <a:rPr lang="fr-FR" sz="1200" i="1" dirty="0"/>
              <a:t>L'Ukraine vue de Russie: "Propagande et théorie du complot" - L'Express</a:t>
            </a:r>
            <a:r>
              <a:rPr lang="fr-FR" sz="1200" dirty="0"/>
              <a:t>, </a:t>
            </a:r>
            <a:r>
              <a:rPr lang="fr-FR" sz="1200" dirty="0">
                <a:hlinkClick r:id="rId2"/>
              </a:rPr>
              <a:t>http://www.lexpress.fr/actualite/la-propagande-russe_1495474.html</a:t>
            </a:r>
            <a:r>
              <a:rPr lang="fr-FR" sz="1200" dirty="0"/>
              <a:t> </a:t>
            </a:r>
          </a:p>
          <a:p>
            <a:pPr marL="228600" indent="-228600" eaLnBrk="1" hangingPunct="1">
              <a:spcBef>
                <a:spcPct val="0"/>
              </a:spcBef>
              <a:buFont typeface="+mj-lt"/>
              <a:buAutoNum type="arabicPeriod"/>
              <a:defRPr/>
            </a:pPr>
            <a:r>
              <a:rPr lang="fr-FR" sz="1200" i="1" dirty="0" err="1">
                <a:hlinkClick r:id="rId3"/>
              </a:rPr>
              <a:t>Russia</a:t>
            </a:r>
            <a:r>
              <a:rPr lang="fr-FR" sz="1200" i="1" dirty="0">
                <a:hlinkClick r:id="rId3"/>
              </a:rPr>
              <a:t> </a:t>
            </a:r>
            <a:r>
              <a:rPr lang="fr-FR" sz="1200" i="1" dirty="0" err="1">
                <a:hlinkClick r:id="rId3"/>
              </a:rPr>
              <a:t>Today</a:t>
            </a:r>
            <a:r>
              <a:rPr lang="fr-FR" sz="1200" i="1" dirty="0">
                <a:hlinkClick r:id="rId3"/>
              </a:rPr>
              <a:t>, la chaîne conspirationniste du Kremlin</a:t>
            </a:r>
            <a:r>
              <a:rPr lang="fr-FR" sz="1200" dirty="0"/>
              <a:t>, </a:t>
            </a:r>
            <a:r>
              <a:rPr lang="fr-FR" sz="1200" dirty="0">
                <a:hlinkClick r:id="rId3"/>
              </a:rPr>
              <a:t>http://www.conspiracywatch.info/Russia-Today-la-chaine-conspirationniste-du-Kremlin_a778.html</a:t>
            </a:r>
            <a:r>
              <a:rPr lang="fr-FR" sz="1200" dirty="0"/>
              <a:t>  </a:t>
            </a:r>
          </a:p>
          <a:p>
            <a:pPr marL="228600" indent="-228600" eaLnBrk="1" hangingPunct="1">
              <a:spcBef>
                <a:spcPct val="0"/>
              </a:spcBef>
              <a:buFont typeface="+mj-lt"/>
              <a:buAutoNum type="arabicPeriod"/>
              <a:defRPr/>
            </a:pPr>
            <a:r>
              <a:rPr lang="fr-FR" sz="1200" i="1" dirty="0"/>
              <a:t>Caroline </a:t>
            </a:r>
            <a:r>
              <a:rPr lang="fr-FR" sz="1200" i="1" dirty="0" err="1"/>
              <a:t>Fourest</a:t>
            </a:r>
            <a:r>
              <a:rPr lang="fr-FR" sz="1200" i="1" dirty="0"/>
              <a:t> sur les réseaux français de Vladimir Poutine (France Culture</a:t>
            </a:r>
            <a:r>
              <a:rPr lang="fr-FR" sz="1200" dirty="0"/>
              <a:t>), </a:t>
            </a:r>
            <a:r>
              <a:rPr lang="fr-FR" sz="1200" dirty="0">
                <a:hlinkClick r:id="rId4"/>
              </a:rPr>
              <a:t>http://www.conspiracywatch.info/Caroline-Fourest-sur-les-reseaux-francais-de-Vladimir-Poutine-France-Culture_a1309.html</a:t>
            </a:r>
            <a:endParaRPr lang="fr-FR" sz="1200" dirty="0"/>
          </a:p>
          <a:p>
            <a:pPr eaLnBrk="1" hangingPunct="1">
              <a:spcBef>
                <a:spcPct val="0"/>
              </a:spcBef>
              <a:buNone/>
              <a:defRPr/>
            </a:pPr>
            <a:endParaRPr lang="fr-FR" sz="1200" dirty="0"/>
          </a:p>
          <a:p>
            <a:pPr eaLnBrk="1" hangingPunct="1">
              <a:spcBef>
                <a:spcPct val="0"/>
              </a:spcBef>
              <a:buNone/>
              <a:defRPr/>
            </a:pPr>
            <a:r>
              <a:rPr lang="fr-FR" sz="1200" dirty="0">
                <a:solidFill>
                  <a:srgbClr val="002060"/>
                </a:solidFill>
              </a:rPr>
              <a:t>Sur les demeures de l’ancien président ukrainien Viktor </a:t>
            </a:r>
            <a:r>
              <a:rPr lang="fr-FR" sz="1200" dirty="0" err="1">
                <a:solidFill>
                  <a:srgbClr val="002060"/>
                </a:solidFill>
              </a:rPr>
              <a:t>Ianoukovitch</a:t>
            </a:r>
            <a:r>
              <a:rPr lang="fr-FR" sz="1200" dirty="0">
                <a:solidFill>
                  <a:srgbClr val="002060"/>
                </a:solidFill>
              </a:rPr>
              <a:t> et du procureur général Viktor </a:t>
            </a:r>
            <a:r>
              <a:rPr lang="fr-FR" sz="1200" dirty="0" err="1">
                <a:solidFill>
                  <a:srgbClr val="002060"/>
                </a:solidFill>
              </a:rPr>
              <a:t>Pshonka</a:t>
            </a:r>
            <a:r>
              <a:rPr lang="fr-FR" sz="1200" dirty="0">
                <a:solidFill>
                  <a:srgbClr val="002060"/>
                </a:solidFill>
              </a:rPr>
              <a:t> : </a:t>
            </a:r>
          </a:p>
          <a:p>
            <a:pPr eaLnBrk="1" hangingPunct="1">
              <a:spcBef>
                <a:spcPct val="0"/>
              </a:spcBef>
              <a:buNone/>
              <a:defRPr/>
            </a:pPr>
            <a:endParaRPr lang="fr-FR" sz="1200" dirty="0"/>
          </a:p>
          <a:p>
            <a:pPr marL="228600" indent="-228600" eaLnBrk="1" hangingPunct="1">
              <a:spcBef>
                <a:spcPct val="0"/>
              </a:spcBef>
              <a:buFont typeface="+mj-lt"/>
              <a:buAutoNum type="arabicPeriod"/>
              <a:defRPr/>
            </a:pPr>
            <a:r>
              <a:rPr lang="fr-FR" sz="1200" dirty="0"/>
              <a:t>Anti-</a:t>
            </a:r>
            <a:r>
              <a:rPr lang="fr-FR" sz="1200" dirty="0" err="1"/>
              <a:t>government</a:t>
            </a:r>
            <a:r>
              <a:rPr lang="fr-FR" sz="1200" dirty="0"/>
              <a:t> </a:t>
            </a:r>
            <a:r>
              <a:rPr lang="fr-FR" sz="1200" dirty="0" err="1"/>
              <a:t>protesters</a:t>
            </a:r>
            <a:r>
              <a:rPr lang="fr-FR" sz="1200" dirty="0"/>
              <a:t> and </a:t>
            </a:r>
            <a:r>
              <a:rPr lang="fr-FR" sz="1200" dirty="0" err="1"/>
              <a:t>journalists</a:t>
            </a:r>
            <a:r>
              <a:rPr lang="fr-FR" sz="1200" dirty="0"/>
              <a:t> </a:t>
            </a:r>
            <a:r>
              <a:rPr lang="fr-FR" sz="1200" dirty="0" err="1"/>
              <a:t>walk</a:t>
            </a:r>
            <a:r>
              <a:rPr lang="fr-FR" sz="1200" dirty="0"/>
              <a:t> on the grounds of the </a:t>
            </a:r>
            <a:r>
              <a:rPr lang="fr-FR" sz="1200" dirty="0" err="1"/>
              <a:t>Mezhyhirya</a:t>
            </a:r>
            <a:r>
              <a:rPr lang="fr-FR" sz="1200" dirty="0"/>
              <a:t> </a:t>
            </a:r>
            <a:r>
              <a:rPr lang="fr-FR" sz="1200" dirty="0" err="1"/>
              <a:t>residence</a:t>
            </a:r>
            <a:r>
              <a:rPr lang="fr-FR" sz="1200" dirty="0"/>
              <a:t> of </a:t>
            </a:r>
            <a:r>
              <a:rPr lang="fr-FR" sz="1200" dirty="0" err="1"/>
              <a:t>Ukraine's</a:t>
            </a:r>
            <a:r>
              <a:rPr lang="fr-FR" sz="1200" dirty="0"/>
              <a:t> </a:t>
            </a:r>
            <a:r>
              <a:rPr lang="fr-FR" sz="1200" dirty="0" err="1"/>
              <a:t>President</a:t>
            </a:r>
            <a:r>
              <a:rPr lang="fr-FR" sz="1200" dirty="0"/>
              <a:t> Viktor </a:t>
            </a:r>
            <a:r>
              <a:rPr lang="fr-FR" sz="1200" dirty="0" err="1"/>
              <a:t>Yanukovich</a:t>
            </a:r>
            <a:r>
              <a:rPr lang="fr-FR" sz="1200" dirty="0"/>
              <a:t> in the village </a:t>
            </a:r>
            <a:r>
              <a:rPr lang="fr-FR" sz="1200" dirty="0" err="1"/>
              <a:t>Novi</a:t>
            </a:r>
            <a:r>
              <a:rPr lang="fr-FR" sz="1200" dirty="0"/>
              <a:t> </a:t>
            </a:r>
            <a:r>
              <a:rPr lang="fr-FR" sz="1200" dirty="0" err="1"/>
              <a:t>Petrivtsi</a:t>
            </a:r>
            <a:r>
              <a:rPr lang="fr-FR" sz="1200" dirty="0"/>
              <a:t> </a:t>
            </a:r>
            <a:r>
              <a:rPr lang="fr-FR" sz="1200" dirty="0" err="1"/>
              <a:t>outside</a:t>
            </a:r>
            <a:r>
              <a:rPr lang="fr-FR" sz="1200" dirty="0"/>
              <a:t> Kiev - EN IMAGES. Visite guidée de la maison de </a:t>
            </a:r>
            <a:r>
              <a:rPr lang="fr-FR" sz="1200" dirty="0" err="1"/>
              <a:t>Ianoukovitch</a:t>
            </a:r>
            <a:r>
              <a:rPr lang="fr-FR" sz="1200" dirty="0"/>
              <a:t> avec les opposants - L‘, </a:t>
            </a:r>
            <a:r>
              <a:rPr lang="fr-FR" sz="1200" dirty="0">
                <a:hlinkClick r:id="rId5"/>
              </a:rPr>
              <a:t>http://www.lexpress.fr/diaporama/diapo-photo/actualite/monde/europe/en-images-visite-guidee-de-la-maison-de-ianoukovitch-avec-les-opposants_1494487.html?p=8#content_diapo</a:t>
            </a:r>
            <a:r>
              <a:rPr lang="fr-FR" sz="1200" dirty="0"/>
              <a:t> </a:t>
            </a:r>
          </a:p>
          <a:p>
            <a:pPr marL="228600" indent="-228600" eaLnBrk="1" hangingPunct="1">
              <a:spcBef>
                <a:spcPct val="0"/>
              </a:spcBef>
              <a:buFont typeface="+mj-lt"/>
              <a:buAutoNum type="arabicPeriod"/>
              <a:defRPr/>
            </a:pPr>
            <a:r>
              <a:rPr lang="fr-FR" sz="1200" dirty="0"/>
              <a:t>REPORTAGE | Dans le domaine secret de Viktor </a:t>
            </a:r>
            <a:r>
              <a:rPr lang="fr-FR" sz="1200" dirty="0" err="1"/>
              <a:t>Ianoukovitch</a:t>
            </a:r>
            <a:r>
              <a:rPr lang="fr-FR" sz="1200" dirty="0"/>
              <a:t> | France info, </a:t>
            </a:r>
            <a:r>
              <a:rPr lang="fr-FR" sz="1200" dirty="0">
                <a:hlinkClick r:id="rId6"/>
              </a:rPr>
              <a:t>http://www.franceinfo.fr/actu/europe/article/reportage-dans-le-domaine-secret-de-viktor-ianoukovitch-323421</a:t>
            </a:r>
            <a:r>
              <a:rPr lang="fr-FR" sz="1200" dirty="0"/>
              <a:t> </a:t>
            </a:r>
          </a:p>
          <a:p>
            <a:pPr marL="228600" indent="-228600" eaLnBrk="1" hangingPunct="1">
              <a:spcBef>
                <a:spcPct val="0"/>
              </a:spcBef>
              <a:buFont typeface="+mj-lt"/>
              <a:buAutoNum type="arabicPeriod"/>
              <a:defRPr/>
            </a:pPr>
            <a:r>
              <a:rPr lang="fr-FR" sz="1200" dirty="0"/>
              <a:t>Une semaine à Kiev - </a:t>
            </a:r>
            <a:r>
              <a:rPr lang="fr-FR" sz="1200" dirty="0" err="1"/>
              <a:t>Making</a:t>
            </a:r>
            <a:r>
              <a:rPr lang="fr-FR" sz="1200" dirty="0"/>
              <a:t>-of, </a:t>
            </a:r>
            <a:r>
              <a:rPr lang="fr-FR" sz="1200" dirty="0">
                <a:hlinkClick r:id="rId7"/>
              </a:rPr>
              <a:t>http://blogs.afp.com/makingof/?post/2014/02/25/Une-semaine-%C3%A0-Kiev</a:t>
            </a:r>
            <a:endParaRPr lang="fr-FR" sz="1200" dirty="0"/>
          </a:p>
          <a:p>
            <a:pPr marL="228600" indent="-228600" eaLnBrk="1" hangingPunct="1">
              <a:spcBef>
                <a:spcPct val="0"/>
              </a:spcBef>
              <a:buFont typeface="+mj-lt"/>
              <a:buAutoNum type="arabicPeriod"/>
              <a:defRPr/>
            </a:pPr>
            <a:r>
              <a:rPr lang="fr-FR" sz="1200" dirty="0" err="1"/>
              <a:t>Ianoukovitch</a:t>
            </a:r>
            <a:r>
              <a:rPr lang="fr-FR" sz="1200" dirty="0"/>
              <a:t> : accusé de «meurtre de masse», l'ex-président ukrainien vivait dans un incroyable palace </a:t>
            </a:r>
            <a:r>
              <a:rPr lang="fr-FR" sz="1200" dirty="0" err="1"/>
              <a:t>kitsh</a:t>
            </a:r>
            <a:r>
              <a:rPr lang="fr-FR" sz="1200" dirty="0"/>
              <a:t> - 25/02/2014 - LaDépêche.fr, </a:t>
            </a:r>
            <a:r>
              <a:rPr lang="fr-FR" sz="1200" dirty="0">
                <a:hlinkClick r:id="rId8"/>
              </a:rPr>
              <a:t>http://www.ladepeche.fr/article/2014/02/25/1826026-ianoukovitch-accuse-meurtre-masse-vivait-incroyable-palace-kitcsh.html</a:t>
            </a:r>
            <a:endParaRPr lang="fr-FR" sz="1200" dirty="0"/>
          </a:p>
          <a:p>
            <a:pPr marL="228600" indent="-228600" eaLnBrk="1" hangingPunct="1">
              <a:spcBef>
                <a:spcPct val="0"/>
              </a:spcBef>
              <a:buFont typeface="+mj-lt"/>
              <a:buAutoNum type="arabicPeriod"/>
              <a:defRPr/>
            </a:pPr>
            <a:r>
              <a:rPr lang="fr-FR" sz="1200" dirty="0"/>
              <a:t>UKRAINE • Visite guidée chez un président en fuite | Courrier international, </a:t>
            </a:r>
            <a:r>
              <a:rPr lang="fr-FR" sz="1200" dirty="0">
                <a:hlinkClick r:id="rId9"/>
              </a:rPr>
              <a:t>http://www.courrierinternational.com/article/2014/02/24/visite-guidee-chez-un-president-en-fuite</a:t>
            </a:r>
            <a:endParaRPr lang="fr-FR" sz="1200" dirty="0"/>
          </a:p>
          <a:p>
            <a:pPr marL="228600" indent="-228600" eaLnBrk="1" hangingPunct="1">
              <a:spcBef>
                <a:spcPct val="0"/>
              </a:spcBef>
              <a:buFont typeface="+mj-lt"/>
              <a:buAutoNum type="arabicPeriod"/>
              <a:defRPr/>
            </a:pPr>
            <a:r>
              <a:rPr lang="fr-FR" sz="1200" dirty="0"/>
              <a:t>▶ Ukraine : la luxueuse maison de campagne de Victor </a:t>
            </a:r>
            <a:r>
              <a:rPr lang="fr-FR" sz="1200" dirty="0" err="1"/>
              <a:t>Ianoukovitch</a:t>
            </a:r>
            <a:r>
              <a:rPr lang="fr-FR" sz="1200" dirty="0"/>
              <a:t> - Vidéo Dailymotion, </a:t>
            </a:r>
            <a:r>
              <a:rPr lang="fr-FR" sz="1200" dirty="0">
                <a:hlinkClick r:id="rId10"/>
              </a:rPr>
              <a:t>http://www.dailymotion.com/video/x1d2y9f_ukraine-la-luxueuse-maison-de-campagne-de-victor-ianoukovitch_news</a:t>
            </a:r>
            <a:endParaRPr lang="fr-FR" sz="1200" dirty="0"/>
          </a:p>
          <a:p>
            <a:pPr marL="228600" indent="-228600" eaLnBrk="1" hangingPunct="1">
              <a:spcBef>
                <a:spcPct val="0"/>
              </a:spcBef>
              <a:buFont typeface="+mj-lt"/>
              <a:buAutoNum type="arabicPeriod"/>
              <a:defRPr/>
            </a:pPr>
            <a:r>
              <a:rPr lang="fr-FR" sz="1200" dirty="0"/>
              <a:t>Ukraine : la maison délirante de Viktor </a:t>
            </a:r>
            <a:r>
              <a:rPr lang="fr-FR" sz="1200" dirty="0" err="1"/>
              <a:t>Ianoukovitch</a:t>
            </a:r>
            <a:r>
              <a:rPr lang="fr-FR" sz="1200" dirty="0"/>
              <a:t> (VIDÉO) - France-Monde - La Voix du Nord, </a:t>
            </a:r>
            <a:r>
              <a:rPr lang="fr-FR" sz="1200" dirty="0">
                <a:hlinkClick r:id="rId11"/>
              </a:rPr>
              <a:t>http://www.lavoixdunord.fr/france-monde/ukraine-la-maison-delirante-de-viktor-ianoukovitch-video-ia0b0n1941278</a:t>
            </a:r>
            <a:r>
              <a:rPr lang="fr-FR" sz="1200" dirty="0"/>
              <a:t> </a:t>
            </a:r>
          </a:p>
          <a:p>
            <a:pPr marL="228600" indent="-228600" eaLnBrk="1" hangingPunct="1">
              <a:spcBef>
                <a:spcPct val="0"/>
              </a:spcBef>
              <a:buFont typeface="+mj-lt"/>
              <a:buAutoNum type="arabicPeriod"/>
              <a:defRPr/>
            </a:pPr>
            <a:r>
              <a:rPr lang="fr-FR" sz="1200" dirty="0"/>
              <a:t>Après Viktor </a:t>
            </a:r>
            <a:r>
              <a:rPr lang="fr-FR" sz="1200" dirty="0" err="1"/>
              <a:t>Ianoukovitch</a:t>
            </a:r>
            <a:r>
              <a:rPr lang="fr-FR" sz="1200" dirty="0"/>
              <a:t>, voici la demeure du procureur général Viktor </a:t>
            </a:r>
            <a:r>
              <a:rPr lang="fr-FR" sz="1200" dirty="0" err="1"/>
              <a:t>Pshonka</a:t>
            </a:r>
            <a:r>
              <a:rPr lang="fr-FR" sz="1200" dirty="0"/>
              <a:t> | Metro, </a:t>
            </a:r>
            <a:r>
              <a:rPr lang="fr-FR" sz="1200" dirty="0">
                <a:hlinkClick r:id="rId12"/>
              </a:rPr>
              <a:t>http://fr.metrotime.be/2014/02/26/featured/apres-viktor-ianoukovitch-voici-la-demeure-du-procureur-general-viktor-pshonka/</a:t>
            </a:r>
            <a:r>
              <a:rPr lang="fr-FR" sz="1200" dirty="0"/>
              <a:t> </a:t>
            </a:r>
          </a:p>
        </p:txBody>
      </p:sp>
      <p:sp>
        <p:nvSpPr>
          <p:cNvPr id="323587" name="Rectangle 1"/>
          <p:cNvSpPr>
            <a:spLocks noChangeArrowheads="1"/>
          </p:cNvSpPr>
          <p:nvPr/>
        </p:nvSpPr>
        <p:spPr bwMode="auto">
          <a:xfrm>
            <a:off x="4139953" y="127324"/>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392</a:t>
            </a:fld>
            <a:endParaRPr lang="fr-FR" altLang="fr-FR" sz="1200">
              <a:solidFill>
                <a:srgbClr val="898989"/>
              </a:solidFill>
            </a:endParaRPr>
          </a:p>
        </p:txBody>
      </p:sp>
      <p:sp>
        <p:nvSpPr>
          <p:cNvPr id="323589" name="ZoneTexte 3"/>
          <p:cNvSpPr txBox="1">
            <a:spLocks noChangeArrowheads="1"/>
          </p:cNvSpPr>
          <p:nvPr/>
        </p:nvSpPr>
        <p:spPr bwMode="auto">
          <a:xfrm>
            <a:off x="160340" y="521052"/>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280309920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85757"/>
            <a:ext cx="880427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algn="just" eaLnBrk="1" hangingPunct="1">
              <a:spcBef>
                <a:spcPct val="0"/>
              </a:spcBef>
              <a:buNone/>
              <a:defRPr/>
            </a:pPr>
            <a:endParaRPr lang="fr-FR" sz="1200" dirty="0"/>
          </a:p>
          <a:p>
            <a:pPr algn="just" eaLnBrk="1" hangingPunct="1">
              <a:spcBef>
                <a:spcPct val="0"/>
              </a:spcBef>
              <a:buNone/>
              <a:defRPr/>
            </a:pPr>
            <a:r>
              <a:rPr lang="fr-FR" sz="1200" dirty="0">
                <a:solidFill>
                  <a:srgbClr val="002060"/>
                </a:solidFill>
              </a:rPr>
              <a:t>1bis) </a:t>
            </a:r>
            <a:r>
              <a:rPr lang="fr-FR" sz="1200" u="sng" dirty="0">
                <a:solidFill>
                  <a:srgbClr val="002060"/>
                </a:solidFill>
              </a:rPr>
              <a:t>Points de vues de l’ONU</a:t>
            </a:r>
            <a:r>
              <a:rPr lang="fr-FR" sz="1200" dirty="0">
                <a:solidFill>
                  <a:srgbClr val="002060"/>
                </a:solidFill>
              </a:rPr>
              <a:t> :</a:t>
            </a:r>
          </a:p>
          <a:p>
            <a:pPr algn="just" eaLnBrk="1" hangingPunct="1">
              <a:spcBef>
                <a:spcPct val="0"/>
              </a:spcBef>
              <a:buNone/>
              <a:defRPr/>
            </a:pPr>
            <a:endParaRPr lang="fr-FR" sz="1200" dirty="0"/>
          </a:p>
          <a:p>
            <a:pPr marL="228600" indent="-228600" eaLnBrk="1" hangingPunct="1">
              <a:spcBef>
                <a:spcPct val="0"/>
              </a:spcBef>
              <a:buFont typeface="+mj-lt"/>
              <a:buAutoNum type="arabicPeriod"/>
              <a:defRPr/>
            </a:pPr>
            <a:r>
              <a:rPr lang="fr-FR" sz="1200" dirty="0"/>
              <a:t>Ukraine: bureau des droits de l'ONU exhorte à l’arrêt de la propagande et de l'incitation à la haine, </a:t>
            </a:r>
            <a:r>
              <a:rPr lang="fr-FR" sz="1200" dirty="0">
                <a:hlinkClick r:id="rId2"/>
              </a:rPr>
              <a:t>http://translate.google.fr/translate?hl=fr&amp;sl=en&amp;u=http://www.un.org/apps/news/story.asp%3FNewsID%3D47584&amp;prev=search</a:t>
            </a:r>
            <a:endParaRPr lang="fr-FR" sz="1200" dirty="0"/>
          </a:p>
          <a:p>
            <a:pPr marL="228600" indent="-228600" eaLnBrk="1" hangingPunct="1">
              <a:spcBef>
                <a:spcPct val="0"/>
              </a:spcBef>
              <a:buFont typeface="+mj-lt"/>
              <a:buAutoNum type="arabicPeriod"/>
              <a:defRPr/>
            </a:pPr>
            <a:r>
              <a:rPr lang="fr-FR" sz="1200" dirty="0"/>
              <a:t>Ukraine : Nation Unis Droits Hommes Ukraine, </a:t>
            </a:r>
            <a:r>
              <a:rPr lang="fr-FR" sz="1200" dirty="0">
                <a:hlinkClick r:id="rId3"/>
              </a:rPr>
              <a:t>http://www.ohchr.org/FR/NewsEvents/Pages/DisplayNews.aspx?NewsID=14606&amp;LangID=F</a:t>
            </a:r>
            <a:endParaRPr lang="fr-FR" sz="1200" dirty="0"/>
          </a:p>
          <a:p>
            <a:pPr marL="228600" indent="-228600" eaLnBrk="1" hangingPunct="1">
              <a:spcBef>
                <a:spcPct val="0"/>
              </a:spcBef>
              <a:buFont typeface="+mj-lt"/>
              <a:buAutoNum type="arabicPeriod"/>
              <a:defRPr/>
            </a:pPr>
            <a:r>
              <a:rPr lang="fr-FR" sz="1200" dirty="0"/>
              <a:t>Centre d'actualités de l'ONU - Ukraine : détérioration alarmante de la situation des droits de l'homme dans l'est, selon l'ONU, </a:t>
            </a:r>
            <a:r>
              <a:rPr lang="fr-FR" sz="1200" dirty="0">
                <a:hlinkClick r:id="rId4"/>
              </a:rPr>
              <a:t>http://www.un.org/apps/newsFr/storyF.asp?NewsID=32594#.VIKqOTGG8kM</a:t>
            </a:r>
            <a:endParaRPr lang="fr-FR" sz="1200" dirty="0"/>
          </a:p>
          <a:p>
            <a:pPr marL="228600" indent="-228600" eaLnBrk="1" hangingPunct="1">
              <a:spcBef>
                <a:spcPct val="0"/>
              </a:spcBef>
              <a:buFont typeface="+mj-lt"/>
              <a:buAutoNum type="arabicPeriod"/>
              <a:defRPr/>
            </a:pPr>
            <a:r>
              <a:rPr lang="fr-FR" sz="1200" dirty="0"/>
              <a:t>racisme, à la discrimination raciale, à la xénophobie et à l'intolérance Ukraine, </a:t>
            </a:r>
            <a:r>
              <a:rPr lang="fr-FR" sz="1200" dirty="0">
                <a:hlinkClick r:id="rId5"/>
              </a:rPr>
              <a:t>http://www.ohchr.org/FR/NewsEvents/Pages/DisplayNews.aspx?NewsID=15091&amp;LangID=F</a:t>
            </a:r>
            <a:endParaRPr lang="fr-FR" sz="1200" dirty="0"/>
          </a:p>
          <a:p>
            <a:pPr marL="228600" indent="-228600" eaLnBrk="1" hangingPunct="1">
              <a:spcBef>
                <a:spcPct val="0"/>
              </a:spcBef>
              <a:buFont typeface="+mj-lt"/>
              <a:buAutoNum type="arabicPeriod"/>
              <a:defRPr/>
            </a:pPr>
            <a:r>
              <a:rPr lang="fr-FR" sz="1200" dirty="0"/>
              <a:t>La Troisième Commission recommande le renvoi de la situation des droits de l’homme en RPDC à la Cour pénale internationale, </a:t>
            </a:r>
            <a:r>
              <a:rPr lang="fr-FR" sz="1200" dirty="0">
                <a:hlinkClick r:id="rId6"/>
              </a:rPr>
              <a:t>http://www.un.org/press/fr/2014/agshc4122.doc.htm</a:t>
            </a:r>
            <a:endParaRPr lang="fr-FR" sz="1200" dirty="0"/>
          </a:p>
          <a:p>
            <a:pPr marL="228600" indent="-228600" eaLnBrk="1" hangingPunct="1">
              <a:spcBef>
                <a:spcPct val="0"/>
              </a:spcBef>
              <a:buFont typeface="+mj-lt"/>
              <a:buAutoNum type="arabicPeriod"/>
              <a:defRPr/>
            </a:pPr>
            <a:r>
              <a:rPr lang="fr-FR" sz="1200" dirty="0"/>
              <a:t>Le Sous-Secrétaire général aux droits de l’homme appelle toutes les parties en Ukraine à un « dialogue national, inclusif et durable », </a:t>
            </a:r>
            <a:r>
              <a:rPr lang="fr-FR" sz="1200" dirty="0">
                <a:hlinkClick r:id="rId7"/>
              </a:rPr>
              <a:t>http://www.un.org/press/fr/2014/CS11358.doc.htm</a:t>
            </a:r>
            <a:endParaRPr lang="fr-FR" sz="1200" dirty="0"/>
          </a:p>
          <a:p>
            <a:pPr marL="228600" indent="-228600" eaLnBrk="1" hangingPunct="1">
              <a:spcBef>
                <a:spcPct val="0"/>
              </a:spcBef>
              <a:buFont typeface="+mj-lt"/>
              <a:buAutoNum type="arabicPeriod"/>
              <a:defRPr/>
            </a:pPr>
            <a:r>
              <a:rPr lang="fr-FR" sz="1200" dirty="0"/>
              <a:t>Le Conseil de sécurité examine la situation en « République autonome de Crimée », </a:t>
            </a:r>
            <a:r>
              <a:rPr lang="fr-FR" sz="1200" dirty="0">
                <a:hlinkClick r:id="rId8"/>
              </a:rPr>
              <a:t>http://www.un.org/press/fr/2014/CS11448.doc.htm</a:t>
            </a:r>
            <a:endParaRPr lang="fr-FR" sz="1200" dirty="0"/>
          </a:p>
          <a:p>
            <a:pPr marL="228600" indent="-228600" eaLnBrk="1" hangingPunct="1">
              <a:spcBef>
                <a:spcPct val="0"/>
              </a:spcBef>
              <a:buFont typeface="+mj-lt"/>
              <a:buAutoNum type="arabicPeriod"/>
              <a:defRPr/>
            </a:pPr>
            <a:r>
              <a:rPr lang="fr-FR" sz="1200" dirty="0"/>
              <a:t>Centre d'actualités de l'ONU - Ukraine : l'ONU appelle à lutter contre l'incitation à la haine, Ban parle avec le Président russe, </a:t>
            </a:r>
            <a:r>
              <a:rPr lang="fr-FR" sz="1200" dirty="0">
                <a:hlinkClick r:id="rId9"/>
              </a:rPr>
              <a:t>http://www.un.org/apps/newsFr/storyF.asp?NewsID=32398#.VIKsPjGG8kM</a:t>
            </a:r>
            <a:r>
              <a:rPr lang="fr-FR" sz="1200" dirty="0"/>
              <a:t> </a:t>
            </a:r>
          </a:p>
          <a:p>
            <a:pPr marL="228600" indent="-228600" eaLnBrk="1" hangingPunct="1">
              <a:spcBef>
                <a:spcPct val="0"/>
              </a:spcBef>
              <a:buFont typeface="+mj-lt"/>
              <a:buAutoNum type="arabicPeriod"/>
              <a:defRPr/>
            </a:pPr>
            <a:endParaRPr lang="fr-FR" sz="1200" dirty="0"/>
          </a:p>
          <a:p>
            <a:pPr marL="171450" indent="-171450" eaLnBrk="1" hangingPunct="1">
              <a:spcBef>
                <a:spcPct val="0"/>
              </a:spcBef>
              <a:defRPr/>
            </a:pPr>
            <a:endParaRPr lang="fr-FR" sz="1200" dirty="0"/>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393</a:t>
            </a:fld>
            <a:endParaRPr lang="fr-FR" altLang="fr-FR" sz="1200">
              <a:solidFill>
                <a:srgbClr val="898989"/>
              </a:solidFill>
            </a:endParaRPr>
          </a:p>
        </p:txBody>
      </p:sp>
      <p:sp>
        <p:nvSpPr>
          <p:cNvPr id="323589" name="ZoneTexte 3"/>
          <p:cNvSpPr txBox="1">
            <a:spLocks noChangeArrowheads="1"/>
          </p:cNvSpPr>
          <p:nvPr/>
        </p:nvSpPr>
        <p:spPr bwMode="auto">
          <a:xfrm>
            <a:off x="160340" y="611538"/>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
        <p:nvSpPr>
          <p:cNvPr id="2" name="Rectangle 1"/>
          <p:cNvSpPr/>
          <p:nvPr/>
        </p:nvSpPr>
        <p:spPr>
          <a:xfrm>
            <a:off x="4353214" y="6053967"/>
            <a:ext cx="4572000" cy="646331"/>
          </a:xfrm>
          <a:prstGeom prst="rect">
            <a:avLst/>
          </a:prstGeom>
        </p:spPr>
        <p:txBody>
          <a:bodyPr>
            <a:spAutoFit/>
          </a:bodyPr>
          <a:lstStyle/>
          <a:p>
            <a:pPr algn="ctr"/>
            <a:r>
              <a:rPr lang="fr-FR" sz="1200" dirty="0"/>
              <a:t>Image du film « Le Dictateur » de Chaplin.</a:t>
            </a:r>
          </a:p>
          <a:p>
            <a:pPr algn="ctr"/>
            <a:endParaRPr lang="fr-FR" sz="1200" dirty="0"/>
          </a:p>
          <a:p>
            <a:pPr algn="ctr"/>
            <a:r>
              <a:rPr lang="fr-FR" sz="1200" dirty="0"/>
              <a:t>« </a:t>
            </a:r>
            <a:r>
              <a:rPr lang="fr-FR" sz="1200" i="1" dirty="0"/>
              <a:t>La dictature peut s'installer sans bruit</a:t>
            </a:r>
            <a:r>
              <a:rPr lang="fr-FR" sz="1200" dirty="0"/>
              <a:t> », 1984, George Orwell.</a:t>
            </a:r>
          </a:p>
        </p:txBody>
      </p:sp>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2176" y="5091942"/>
            <a:ext cx="1524000" cy="962025"/>
          </a:xfrm>
          <a:prstGeom prst="rect">
            <a:avLst/>
          </a:prstGeom>
        </p:spPr>
      </p:pic>
    </p:spTree>
    <p:extLst>
      <p:ext uri="{BB962C8B-B14F-4D97-AF65-F5344CB8AC3E}">
        <p14:creationId xmlns:p14="http://schemas.microsoft.com/office/powerpoint/2010/main" val="1044340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60340" y="1085759"/>
            <a:ext cx="88042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eaLnBrk="1" hangingPunct="1">
              <a:spcBef>
                <a:spcPct val="0"/>
              </a:spcBef>
              <a:buNone/>
              <a:defRPr/>
            </a:pPr>
            <a:endParaRPr lang="fr-FR" sz="1200" dirty="0"/>
          </a:p>
          <a:p>
            <a:pPr eaLnBrk="1" hangingPunct="1">
              <a:spcBef>
                <a:spcPct val="0"/>
              </a:spcBef>
              <a:buNone/>
              <a:defRPr/>
            </a:pPr>
            <a:r>
              <a:rPr lang="fr-FR" sz="1200" dirty="0">
                <a:solidFill>
                  <a:srgbClr val="008000"/>
                </a:solidFill>
              </a:rPr>
              <a:t>2) </a:t>
            </a:r>
            <a:r>
              <a:rPr lang="fr-FR" sz="1200" u="sng" dirty="0">
                <a:solidFill>
                  <a:srgbClr val="008000"/>
                </a:solidFill>
              </a:rPr>
              <a:t>Sites ou pages pro-</a:t>
            </a:r>
            <a:r>
              <a:rPr lang="fr-FR" sz="1200" u="sng" dirty="0" err="1">
                <a:solidFill>
                  <a:srgbClr val="008000"/>
                </a:solidFill>
              </a:rPr>
              <a:t>Maydan</a:t>
            </a:r>
            <a:r>
              <a:rPr lang="fr-FR" sz="1200" u="sng" dirty="0">
                <a:solidFill>
                  <a:srgbClr val="008000"/>
                </a:solidFill>
              </a:rPr>
              <a:t> [Place de l'Indépendance à Kiev] ou anti-Poutine, sites et pages pour le gouvernement de Kiev et leurs relais </a:t>
            </a:r>
            <a:r>
              <a:rPr lang="fr-FR" sz="1200" dirty="0">
                <a:solidFill>
                  <a:srgbClr val="008000"/>
                </a:solidFill>
              </a:rPr>
              <a:t>:</a:t>
            </a:r>
          </a:p>
          <a:p>
            <a:pPr eaLnBrk="1" hangingPunct="1">
              <a:spcBef>
                <a:spcPct val="0"/>
              </a:spcBef>
              <a:buNone/>
              <a:defRPr/>
            </a:pPr>
            <a:endParaRPr lang="fr-FR" sz="1200" dirty="0"/>
          </a:p>
          <a:p>
            <a:pPr marL="228600" indent="-228600" eaLnBrk="1" hangingPunct="1">
              <a:spcBef>
                <a:spcPct val="0"/>
              </a:spcBef>
              <a:buFont typeface="+mj-lt"/>
              <a:buAutoNum type="arabicPeriod"/>
              <a:defRPr/>
            </a:pPr>
            <a:r>
              <a:rPr lang="fr-FR" sz="1200" dirty="0"/>
              <a:t>Top 20 des mensonges de la Russie sur l'Ukraine - Los Angeles la Sécurité intérieure | Examiner.com, </a:t>
            </a:r>
            <a:r>
              <a:rPr lang="fr-FR" sz="1200" dirty="0">
                <a:hlinkClick r:id="rId2"/>
              </a:rPr>
              <a:t>http://www.examiner.com/list/russia-s-top-20-lies-about-ukraine</a:t>
            </a:r>
            <a:r>
              <a:rPr lang="fr-FR" sz="1200" dirty="0"/>
              <a:t> </a:t>
            </a:r>
          </a:p>
          <a:p>
            <a:pPr marL="228600" indent="-228600" eaLnBrk="1" hangingPunct="1">
              <a:spcBef>
                <a:spcPct val="0"/>
              </a:spcBef>
              <a:buFont typeface="+mj-lt"/>
              <a:buAutoNum type="arabicPeriod"/>
              <a:defRPr/>
            </a:pPr>
            <a:r>
              <a:rPr lang="fr-FR" sz="1200" dirty="0"/>
              <a:t>(3) Stopfake.org Ukraine, </a:t>
            </a:r>
            <a:r>
              <a:rPr lang="fr-FR" sz="1200" dirty="0">
                <a:hlinkClick r:id="rId3"/>
              </a:rPr>
              <a:t>https://www.facebook.com/pages/Stopfakeorg-Ukraine/1451565381744171</a:t>
            </a:r>
            <a:endParaRPr lang="fr-FR" sz="1200" dirty="0"/>
          </a:p>
          <a:p>
            <a:pPr marL="228600" indent="-228600" eaLnBrk="1" hangingPunct="1">
              <a:spcBef>
                <a:spcPct val="0"/>
              </a:spcBef>
              <a:buFont typeface="+mj-lt"/>
              <a:buAutoNum type="arabicPeriod"/>
              <a:defRPr/>
            </a:pPr>
            <a:r>
              <a:rPr lang="fr-FR" sz="1200" dirty="0"/>
              <a:t>Faux Photos Apparu sur Internet, des enfants qui auraient été assassinés dans l'Est de l'Ukraine, </a:t>
            </a:r>
            <a:r>
              <a:rPr lang="fr-FR" sz="1200" dirty="0">
                <a:hlinkClick r:id="rId4"/>
              </a:rPr>
              <a:t>http://www.stopfake.org/en/fake-photos-appeared-on-the-internet-of-children-who-were-supposedly-killed-in-eastern-ukraine/</a:t>
            </a:r>
            <a:r>
              <a:rPr lang="fr-FR" sz="1200" dirty="0"/>
              <a:t> </a:t>
            </a:r>
          </a:p>
          <a:p>
            <a:pPr marL="228600" indent="-228600" eaLnBrk="1" hangingPunct="1">
              <a:spcBef>
                <a:spcPct val="0"/>
              </a:spcBef>
              <a:buFont typeface="+mj-lt"/>
              <a:buAutoNum type="arabicPeriod"/>
              <a:defRPr/>
            </a:pPr>
            <a:r>
              <a:rPr lang="en-US" sz="1200" dirty="0"/>
              <a:t>Russia’s top lies about Ukraine. Part 2, </a:t>
            </a:r>
            <a:r>
              <a:rPr lang="en-US" sz="1200" dirty="0">
                <a:hlinkClick r:id="rId5"/>
              </a:rPr>
              <a:t>http://www.stopfake.org/en/russia-s-top-lies-about-ukraine-part-2/</a:t>
            </a:r>
            <a:endParaRPr lang="en-US" sz="1200" dirty="0"/>
          </a:p>
          <a:p>
            <a:pPr marL="228600" indent="-228600" eaLnBrk="1" hangingPunct="1">
              <a:spcBef>
                <a:spcPct val="0"/>
              </a:spcBef>
              <a:buFont typeface="+mj-lt"/>
              <a:buAutoNum type="arabicPeriod"/>
              <a:defRPr/>
            </a:pPr>
            <a:r>
              <a:rPr lang="fr-FR" sz="1200" i="1" dirty="0"/>
              <a:t>La Russie, l'Ukraine et nous</a:t>
            </a:r>
            <a:r>
              <a:rPr lang="fr-FR" sz="1200" dirty="0"/>
              <a:t>, Francoise </a:t>
            </a:r>
            <a:r>
              <a:rPr lang="fr-FR" sz="1200" dirty="0" err="1"/>
              <a:t>Diehlmann</a:t>
            </a:r>
            <a:r>
              <a:rPr lang="fr-FR" sz="1200" dirty="0"/>
              <a:t>, 08 mars 2014, </a:t>
            </a:r>
            <a:r>
              <a:rPr lang="fr-FR" sz="1200" dirty="0">
                <a:hlinkClick r:id="rId6"/>
              </a:rPr>
              <a:t>http://blogs.mediapart.fr/blog/francoise-diehlmann/080314/la-russie-lukraine-et-nous</a:t>
            </a:r>
            <a:r>
              <a:rPr lang="fr-FR" sz="1200" dirty="0"/>
              <a:t> </a:t>
            </a:r>
          </a:p>
          <a:p>
            <a:pPr marL="228600" indent="-228600" eaLnBrk="1" hangingPunct="1">
              <a:spcBef>
                <a:spcPct val="0"/>
              </a:spcBef>
              <a:buFont typeface="+mj-lt"/>
              <a:buAutoNum type="arabicPeriod"/>
              <a:defRPr/>
            </a:pPr>
            <a:r>
              <a:rPr lang="fr-FR" sz="1200" i="1" dirty="0"/>
              <a:t>Le </a:t>
            </a:r>
            <a:r>
              <a:rPr lang="fr-FR" sz="1200" i="1" dirty="0" err="1"/>
              <a:t>poutinisme</a:t>
            </a:r>
            <a:r>
              <a:rPr lang="fr-FR" sz="1200" i="1" dirty="0"/>
              <a:t> est un fascisme</a:t>
            </a:r>
            <a:r>
              <a:rPr lang="fr-FR" sz="1200" dirty="0"/>
              <a:t>, Bernard Henri-Lévy, Jeudi 29 mai 2014, </a:t>
            </a:r>
            <a:r>
              <a:rPr lang="fr-FR" sz="1200" dirty="0">
                <a:hlinkClick r:id="rId7"/>
              </a:rPr>
              <a:t>http://laregledujeu.org/bhl/2014/05/29/le-poutinisme-est-un-fascisme/</a:t>
            </a:r>
            <a:r>
              <a:rPr lang="fr-FR" sz="1200" dirty="0"/>
              <a:t> </a:t>
            </a:r>
            <a:endParaRPr lang="en-US" sz="1200" dirty="0"/>
          </a:p>
          <a:p>
            <a:pPr marL="228600" indent="-228600" eaLnBrk="1" hangingPunct="1">
              <a:spcBef>
                <a:spcPct val="0"/>
              </a:spcBef>
              <a:buFont typeface="+mj-lt"/>
              <a:buAutoNum type="arabicPeriod"/>
              <a:defRPr/>
            </a:pPr>
            <a:r>
              <a:rPr lang="en-US" sz="1200" dirty="0"/>
              <a:t>Ukraine Unspun: Chechnya War Pic Passed Off As Ukraine Atrocity By Hackers, Russian TV, </a:t>
            </a:r>
            <a:r>
              <a:rPr lang="en-US" sz="1200" dirty="0">
                <a:hlinkClick r:id="rId8"/>
              </a:rPr>
              <a:t>http://www.rferl.org/content/russian-media-propaganda-ukraine-conflict-chechnya/26660126.html</a:t>
            </a:r>
            <a:r>
              <a:rPr lang="en-US" sz="1200" dirty="0"/>
              <a:t> (par </a:t>
            </a:r>
            <a:r>
              <a:rPr lang="fr-FR" sz="1200" dirty="0"/>
              <a:t>comparaison</a:t>
            </a:r>
            <a:r>
              <a:rPr lang="en-US" sz="1200" dirty="0"/>
              <a:t> : AFP mass grave in Chechnya (</a:t>
            </a:r>
            <a:r>
              <a:rPr lang="fr-FR" sz="1200" dirty="0"/>
              <a:t>Caucase</a:t>
            </a:r>
            <a:r>
              <a:rPr lang="en-US" sz="1200" dirty="0"/>
              <a:t>), </a:t>
            </a:r>
            <a:r>
              <a:rPr lang="en-US" sz="1200" dirty="0">
                <a:hlinkClick r:id="rId9"/>
              </a:rPr>
              <a:t>http://www.imageforum-diffusion.afp.com/ImfDiffusion/Search/Results.aspx?numPage=1&amp;srchMd=8&amp;fsearch=mass+grave+in+Chechnya&amp;ID_Fulcrum=-1287561224_0&amp;mui=1#numPage=1</a:t>
            </a:r>
            <a:r>
              <a:rPr lang="en-US" sz="1200" dirty="0"/>
              <a:t>  ). </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394</a:t>
            </a:fld>
            <a:endParaRPr lang="fr-FR" altLang="fr-FR" sz="1200">
              <a:solidFill>
                <a:srgbClr val="898989"/>
              </a:solidFill>
            </a:endParaRPr>
          </a:p>
        </p:txBody>
      </p:sp>
      <p:sp>
        <p:nvSpPr>
          <p:cNvPr id="323589" name="ZoneTexte 3"/>
          <p:cNvSpPr txBox="1">
            <a:spLocks noChangeArrowheads="1"/>
          </p:cNvSpPr>
          <p:nvPr/>
        </p:nvSpPr>
        <p:spPr bwMode="auto">
          <a:xfrm>
            <a:off x="160340" y="611538"/>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
        <p:nvSpPr>
          <p:cNvPr id="2" name="ZoneTexte 1"/>
          <p:cNvSpPr txBox="1"/>
          <p:nvPr/>
        </p:nvSpPr>
        <p:spPr>
          <a:xfrm>
            <a:off x="370432" y="4871411"/>
            <a:ext cx="8579172" cy="830997"/>
          </a:xfrm>
          <a:prstGeom prst="rect">
            <a:avLst/>
          </a:prstGeom>
          <a:noFill/>
        </p:spPr>
        <p:txBody>
          <a:bodyPr wrap="square" rtlCol="0">
            <a:spAutoFit/>
          </a:bodyPr>
          <a:lstStyle/>
          <a:p>
            <a:r>
              <a:rPr lang="fr-FR" sz="1200" b="1" u="sng" dirty="0"/>
              <a:t>Note</a:t>
            </a:r>
            <a:r>
              <a:rPr lang="fr-FR" sz="1200" dirty="0"/>
              <a:t> : On constate qu’il y a 5 fois plus de pages pro-russes sur Internet, que de pages pro-occidentales ou pro-</a:t>
            </a:r>
            <a:r>
              <a:rPr lang="fr-FR" sz="1200" dirty="0" err="1"/>
              <a:t>Maïdan</a:t>
            </a:r>
            <a:r>
              <a:rPr lang="fr-FR" sz="1200" dirty="0"/>
              <a:t>.</a:t>
            </a:r>
          </a:p>
          <a:p>
            <a:r>
              <a:rPr lang="fr-FR" sz="1200" dirty="0"/>
              <a:t>La machine de propagande pro-russe est beaucoup plus efficace que celle de Kiev. Ce qui ne veut pas dire que c’est ceux qui élèvent la voix, qui parlent le plus fort, qui « hurlent avec les loups », qui aient raisons scientifiquement ou moralement. Ce n’est pas parce qu’un milliard de personnes répètent sans cesse la même chose, qu’ils détiennent la vérité.</a:t>
            </a:r>
          </a:p>
        </p:txBody>
      </p:sp>
      <p:sp>
        <p:nvSpPr>
          <p:cNvPr id="3" name="Rectangle 2"/>
          <p:cNvSpPr/>
          <p:nvPr/>
        </p:nvSpPr>
        <p:spPr>
          <a:xfrm>
            <a:off x="160340" y="5706937"/>
            <a:ext cx="8650609" cy="461665"/>
          </a:xfrm>
          <a:prstGeom prst="rect">
            <a:avLst/>
          </a:prstGeom>
        </p:spPr>
        <p:txBody>
          <a:bodyPr wrap="square">
            <a:spAutoFit/>
          </a:bodyPr>
          <a:lstStyle/>
          <a:p>
            <a:pPr algn="ctr"/>
            <a:r>
              <a:rPr lang="fr-FR" sz="1200" dirty="0"/>
              <a:t>“</a:t>
            </a:r>
            <a:r>
              <a:rPr lang="fr-FR" sz="1200" i="1" dirty="0"/>
              <a:t>Le monde est dangereux, non pas à cause de ceux qui font le mal, mais à cause de ceux qui regardent et laissent faire</a:t>
            </a:r>
            <a:r>
              <a:rPr lang="fr-FR" sz="1200" dirty="0"/>
              <a:t>”, Albert Einstein.</a:t>
            </a:r>
          </a:p>
        </p:txBody>
      </p:sp>
      <p:sp>
        <p:nvSpPr>
          <p:cNvPr id="4" name="Rectangle 3"/>
          <p:cNvSpPr/>
          <p:nvPr/>
        </p:nvSpPr>
        <p:spPr>
          <a:xfrm>
            <a:off x="160338" y="6168602"/>
            <a:ext cx="8665260" cy="276999"/>
          </a:xfrm>
          <a:prstGeom prst="rect">
            <a:avLst/>
          </a:prstGeom>
        </p:spPr>
        <p:txBody>
          <a:bodyPr wrap="square">
            <a:spAutoFit/>
          </a:bodyPr>
          <a:lstStyle/>
          <a:p>
            <a:pPr algn="ctr"/>
            <a:r>
              <a:rPr lang="fr-FR" sz="1200" dirty="0"/>
              <a:t>« </a:t>
            </a:r>
            <a:r>
              <a:rPr lang="fr-FR" sz="1200" i="1" dirty="0"/>
              <a:t>A une époque de supercherie universelle, dire la vérité est un acte révolutionnaire</a:t>
            </a:r>
            <a:r>
              <a:rPr lang="fr-FR" sz="1200" dirty="0"/>
              <a:t> », 1984, George Orwell.</a:t>
            </a:r>
          </a:p>
        </p:txBody>
      </p:sp>
      <p:sp>
        <p:nvSpPr>
          <p:cNvPr id="9" name="Rectangle 8"/>
          <p:cNvSpPr/>
          <p:nvPr/>
        </p:nvSpPr>
        <p:spPr>
          <a:xfrm>
            <a:off x="1691680" y="6445601"/>
            <a:ext cx="5220072" cy="276999"/>
          </a:xfrm>
          <a:prstGeom prst="rect">
            <a:avLst/>
          </a:prstGeom>
        </p:spPr>
        <p:txBody>
          <a:bodyPr wrap="square">
            <a:spAutoFit/>
          </a:bodyPr>
          <a:lstStyle/>
          <a:p>
            <a:r>
              <a:rPr lang="fr-FR" sz="1200" dirty="0"/>
              <a:t>"</a:t>
            </a:r>
            <a:r>
              <a:rPr lang="fr-FR" sz="1200" i="1" dirty="0"/>
              <a:t>Vivre tout simplement, pour que tous puissent simplement vivre</a:t>
            </a:r>
            <a:r>
              <a:rPr lang="fr-FR" sz="1200" dirty="0"/>
              <a:t>." Gandhi.</a:t>
            </a:r>
          </a:p>
        </p:txBody>
      </p:sp>
    </p:spTree>
    <p:extLst>
      <p:ext uri="{BB962C8B-B14F-4D97-AF65-F5344CB8AC3E}">
        <p14:creationId xmlns:p14="http://schemas.microsoft.com/office/powerpoint/2010/main" val="1101592778"/>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6989" y="917133"/>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algn="just" eaLnBrk="1" hangingPunct="1">
              <a:spcBef>
                <a:spcPct val="0"/>
              </a:spcBef>
              <a:buNone/>
              <a:defRPr/>
            </a:pPr>
            <a:endParaRPr lang="fr-FR" sz="1200" dirty="0"/>
          </a:p>
          <a:p>
            <a:pPr algn="just" eaLnBrk="1" hangingPunct="1">
              <a:spcBef>
                <a:spcPct val="0"/>
              </a:spcBef>
              <a:buNone/>
              <a:defRPr/>
            </a:pPr>
            <a:r>
              <a:rPr lang="fr-FR" sz="1200" dirty="0">
                <a:solidFill>
                  <a:srgbClr val="FF0000"/>
                </a:solidFill>
              </a:rPr>
              <a:t>3) </a:t>
            </a:r>
            <a:r>
              <a:rPr lang="fr-FR" sz="1200" u="sng" dirty="0">
                <a:solidFill>
                  <a:srgbClr val="FF0000"/>
                </a:solidFill>
              </a:rPr>
              <a:t>Sites ou pages pro-russes, sites pour le rattachement du Donbass et de la Crimée à la Russie ou leurs relais</a:t>
            </a:r>
            <a:r>
              <a:rPr lang="fr-FR" sz="1200" dirty="0">
                <a:solidFill>
                  <a:srgbClr val="FF0000"/>
                </a:solidFill>
              </a:rPr>
              <a:t>  :</a:t>
            </a:r>
          </a:p>
          <a:p>
            <a:pPr algn="just" eaLnBrk="1" hangingPunct="1">
              <a:spcBef>
                <a:spcPct val="0"/>
              </a:spcBef>
              <a:buNone/>
              <a:defRPr/>
            </a:pPr>
            <a:endParaRPr lang="fr-FR" sz="1200" dirty="0"/>
          </a:p>
          <a:p>
            <a:pPr marL="228600" indent="-228600" eaLnBrk="1" hangingPunct="1">
              <a:spcBef>
                <a:spcPct val="0"/>
              </a:spcBef>
              <a:buFont typeface="+mj-lt"/>
              <a:buAutoNum type="arabicPeriod"/>
              <a:defRPr/>
            </a:pPr>
            <a:r>
              <a:rPr lang="fr-FR" sz="1200" i="1" dirty="0"/>
              <a:t>La lutte contre le fascisme </a:t>
            </a:r>
            <a:r>
              <a:rPr lang="fr-FR" sz="1200" i="1" dirty="0" err="1"/>
              <a:t>Maydan</a:t>
            </a:r>
            <a:r>
              <a:rPr lang="fr-FR" sz="1200" i="1" dirty="0"/>
              <a:t> lutte en Ukraine</a:t>
            </a:r>
            <a:r>
              <a:rPr lang="fr-FR" sz="1200" dirty="0"/>
              <a:t>, </a:t>
            </a:r>
            <a:r>
              <a:rPr lang="fr-FR" sz="1200" dirty="0">
                <a:hlinkClick r:id="rId2"/>
              </a:rPr>
              <a:t>http://anti-maydan.tumblr.com/</a:t>
            </a:r>
            <a:r>
              <a:rPr lang="fr-FR" sz="1200" dirty="0"/>
              <a:t> </a:t>
            </a:r>
          </a:p>
          <a:p>
            <a:pPr marL="228600" indent="-228600" eaLnBrk="1" hangingPunct="1">
              <a:spcBef>
                <a:spcPct val="0"/>
              </a:spcBef>
              <a:buFont typeface="+mj-lt"/>
              <a:buAutoNum type="arabicPeriod"/>
              <a:defRPr/>
            </a:pPr>
            <a:r>
              <a:rPr lang="fr-FR" sz="1200" i="1" dirty="0"/>
              <a:t>France2 découvre la sale guerre de la junte de Kiev au Donbass</a:t>
            </a:r>
            <a:r>
              <a:rPr lang="fr-FR" sz="1200" dirty="0"/>
              <a:t>, </a:t>
            </a:r>
            <a:r>
              <a:rPr lang="fr-FR" sz="1200" dirty="0">
                <a:hlinkClick r:id="rId3"/>
              </a:rPr>
              <a:t>http://www.palestine-solidarite.org/actualite.pcn-tv.240814.htm</a:t>
            </a:r>
            <a:endParaRPr lang="fr-FR" sz="1200" dirty="0"/>
          </a:p>
          <a:p>
            <a:pPr marL="228600" indent="-228600" eaLnBrk="1" hangingPunct="1">
              <a:spcBef>
                <a:spcPct val="0"/>
              </a:spcBef>
              <a:buFont typeface="+mj-lt"/>
              <a:buAutoNum type="arabicPeriod"/>
              <a:defRPr/>
            </a:pPr>
            <a:r>
              <a:rPr lang="fr-FR" sz="1200" i="1" dirty="0"/>
              <a:t>Les Etats-Unis alimentent la guerre civile en Ukraine avec la désinformation </a:t>
            </a:r>
            <a:r>
              <a:rPr lang="fr-FR" sz="1200" dirty="0"/>
              <a:t>| Réseau International, </a:t>
            </a:r>
            <a:r>
              <a:rPr lang="fr-FR" sz="1200" dirty="0">
                <a:hlinkClick r:id="rId4"/>
              </a:rPr>
              <a:t>http://reseauinternational.net/les-etats-unis-alimentent-guerre-civile-en-ukraine-desinformation/</a:t>
            </a:r>
            <a:r>
              <a:rPr lang="fr-FR" sz="1200" dirty="0"/>
              <a:t> </a:t>
            </a:r>
          </a:p>
          <a:p>
            <a:pPr marL="228600" indent="-228600" eaLnBrk="1" hangingPunct="1">
              <a:spcBef>
                <a:spcPct val="0"/>
              </a:spcBef>
              <a:buFont typeface="+mj-lt"/>
              <a:buAutoNum type="arabicPeriod"/>
              <a:defRPr/>
            </a:pPr>
            <a:r>
              <a:rPr lang="fr-FR" sz="1200" dirty="0"/>
              <a:t>La propagande </a:t>
            </a:r>
            <a:r>
              <a:rPr lang="fr-FR" sz="1200" dirty="0" err="1"/>
              <a:t>anti-russe</a:t>
            </a:r>
            <a:r>
              <a:rPr lang="fr-FR" sz="1200" dirty="0"/>
              <a:t> et la fabrication d’un nouveau consensus pro-guerre | Réseau International, </a:t>
            </a:r>
            <a:r>
              <a:rPr lang="fr-FR" sz="1200" dirty="0">
                <a:hlinkClick r:id="rId5"/>
              </a:rPr>
              <a:t>http://reseauinternational.net/propagande-anti-russe-fabrication-dun-nouveau-consensus-pro-guerre/</a:t>
            </a:r>
            <a:r>
              <a:rPr lang="fr-FR" sz="1200" dirty="0"/>
              <a:t> </a:t>
            </a:r>
          </a:p>
          <a:p>
            <a:pPr marL="228600" indent="-228600" eaLnBrk="1" hangingPunct="1">
              <a:spcBef>
                <a:spcPct val="0"/>
              </a:spcBef>
              <a:buFont typeface="+mj-lt"/>
              <a:buAutoNum type="arabicPeriod"/>
              <a:defRPr/>
            </a:pPr>
            <a:r>
              <a:rPr lang="fr-FR" sz="1200" i="1" dirty="0"/>
              <a:t>Que cache la désinformation des grands médias sur la crise ukrainienne </a:t>
            </a:r>
            <a:r>
              <a:rPr lang="fr-FR" sz="1200" dirty="0"/>
              <a:t>? | Mondialisation, </a:t>
            </a:r>
            <a:r>
              <a:rPr lang="fr-FR" sz="1200" dirty="0">
                <a:hlinkClick r:id="rId6"/>
              </a:rPr>
              <a:t>http://www.mondialisation.ca/que-cache-la-desinformation-des-grands-medias-sur-la-crise-ukrainienne/5383645</a:t>
            </a:r>
            <a:r>
              <a:rPr lang="fr-FR" sz="1200" dirty="0"/>
              <a:t> </a:t>
            </a:r>
          </a:p>
          <a:p>
            <a:pPr marL="228600" indent="-228600" eaLnBrk="1" hangingPunct="1">
              <a:spcBef>
                <a:spcPct val="0"/>
              </a:spcBef>
              <a:buFont typeface="+mj-lt"/>
              <a:buAutoNum type="arabicPeriod"/>
              <a:defRPr/>
            </a:pPr>
            <a:r>
              <a:rPr lang="fr-FR" sz="1200" dirty="0"/>
              <a:t>L’Occident sur l’Ukraine : après le mensonge, la gueule de bois - Dernières infos - Politique - La Voix de la Russie, </a:t>
            </a:r>
            <a:r>
              <a:rPr lang="fr-FR" sz="1200" dirty="0">
                <a:hlinkClick r:id="rId7"/>
              </a:rPr>
              <a:t>http://french.ruvr.ru/2014_08_14/Ukraine-Occident-une-longue-gueule-de-bois-apres-le-mensonge-8800/</a:t>
            </a:r>
            <a:r>
              <a:rPr lang="fr-FR" sz="1200" dirty="0"/>
              <a:t> </a:t>
            </a:r>
          </a:p>
          <a:p>
            <a:pPr marL="228600" indent="-228600" eaLnBrk="1" hangingPunct="1">
              <a:spcBef>
                <a:spcPct val="0"/>
              </a:spcBef>
              <a:buFont typeface="+mj-lt"/>
              <a:buAutoNum type="arabicPeriod"/>
              <a:defRPr/>
            </a:pPr>
            <a:r>
              <a:rPr lang="fr-FR" sz="1200" dirty="0" err="1"/>
              <a:t>Karlovka</a:t>
            </a:r>
            <a:r>
              <a:rPr lang="fr-FR" sz="1200" dirty="0"/>
              <a:t>. Donbass </a:t>
            </a:r>
            <a:r>
              <a:rPr lang="fr-FR" sz="1200" dirty="0" err="1"/>
              <a:t>Battalion</a:t>
            </a:r>
            <a:r>
              <a:rPr lang="fr-FR" sz="1200" dirty="0"/>
              <a:t> </a:t>
            </a:r>
            <a:r>
              <a:rPr lang="fr-FR" sz="1200" dirty="0" err="1"/>
              <a:t>Attacks</a:t>
            </a:r>
            <a:r>
              <a:rPr lang="fr-FR" sz="1200" dirty="0"/>
              <a:t> Block-Post. 23.05.2014 (Donetsk oblast) – YouTube, </a:t>
            </a:r>
            <a:r>
              <a:rPr lang="fr-FR" sz="1200" dirty="0">
                <a:hlinkClick r:id="rId8"/>
              </a:rPr>
              <a:t>https://www.youtube.com/watch?v=MS9x1UJQ_eA</a:t>
            </a:r>
            <a:r>
              <a:rPr lang="fr-FR" sz="1200" dirty="0"/>
              <a:t> </a:t>
            </a:r>
          </a:p>
          <a:p>
            <a:pPr marL="228600" indent="-228600" eaLnBrk="1" hangingPunct="1">
              <a:spcBef>
                <a:spcPct val="0"/>
              </a:spcBef>
              <a:buFont typeface="+mj-lt"/>
              <a:buAutoNum type="arabicPeriod"/>
              <a:defRPr/>
            </a:pPr>
            <a:r>
              <a:rPr lang="fr-FR" sz="1200" dirty="0"/>
              <a:t>28 mai 2014. # </a:t>
            </a:r>
            <a:r>
              <a:rPr lang="fr-FR" sz="1200" dirty="0" err="1"/>
              <a:t>SaveDonbassPeople</a:t>
            </a:r>
            <a:r>
              <a:rPr lang="fr-FR" sz="1200" dirty="0"/>
              <a:t> ... un hashtag Viral | Voix de la Russie, </a:t>
            </a:r>
            <a:r>
              <a:rPr lang="fr-FR" sz="1200" dirty="0">
                <a:hlinkClick r:id="rId9"/>
              </a:rPr>
              <a:t>http://02varvara.wordpress.com/2014/05/28/28-may-2014-savedonbasspeople-a-viral-hashtag/</a:t>
            </a:r>
            <a:r>
              <a:rPr lang="fr-FR" sz="1200" dirty="0"/>
              <a:t> </a:t>
            </a:r>
          </a:p>
          <a:p>
            <a:pPr marL="228600" indent="-228600" eaLnBrk="1" hangingPunct="1">
              <a:spcBef>
                <a:spcPct val="0"/>
              </a:spcBef>
              <a:buFont typeface="+mj-lt"/>
              <a:buAutoNum type="arabicPeriod"/>
              <a:defRPr/>
            </a:pPr>
            <a:r>
              <a:rPr lang="en-US" sz="1200" dirty="0"/>
              <a:t>Russian TV Airs Old Footage In Fresh Ukraine Atrocity Claim, </a:t>
            </a:r>
            <a:r>
              <a:rPr lang="en-US" sz="1200" dirty="0">
                <a:hlinkClick r:id="rId10"/>
              </a:rPr>
              <a:t>http://www.rferl.org/content/ukraine-unspun-russian-tv-airs-old-footage/25390153.html</a:t>
            </a:r>
            <a:r>
              <a:rPr lang="en-US" sz="1200" dirty="0"/>
              <a:t> </a:t>
            </a:r>
            <a:endParaRPr lang="fr-FR" sz="1200" dirty="0"/>
          </a:p>
          <a:p>
            <a:pPr marL="228600" indent="-228600" eaLnBrk="1" hangingPunct="1">
              <a:spcBef>
                <a:spcPct val="0"/>
              </a:spcBef>
              <a:buFont typeface="+mj-lt"/>
              <a:buAutoNum type="arabicPeriod"/>
              <a:defRPr/>
            </a:pPr>
            <a:r>
              <a:rPr lang="fr-FR" sz="1200" dirty="0"/>
              <a:t>Désinformation - Ukraine: </a:t>
            </a:r>
            <a:r>
              <a:rPr lang="fr-FR" sz="1200" dirty="0" err="1">
                <a:hlinkClick r:id="rId11" tooltip="Porochenko promet la terreur à l’Ukraine de l’Est: une confrontation militaire entre Ukraine, Otan, USA et Russie de plus en plus probable"/>
              </a:rPr>
              <a:t>Porochenko</a:t>
            </a:r>
            <a:r>
              <a:rPr lang="fr-FR" sz="1200" dirty="0">
                <a:hlinkClick r:id="rId11" tooltip="Porochenko promet la terreur à l’Ukraine de l’Est: une confrontation militaire entre Ukraine, Otan, USA et Russie de plus en plus probable"/>
              </a:rPr>
              <a:t> promet la terreur à l’Ukraine de l’Est</a:t>
            </a:r>
            <a:r>
              <a:rPr lang="fr-FR" sz="1200" dirty="0"/>
              <a:t> etc., </a:t>
            </a:r>
            <a:r>
              <a:rPr lang="fr-FR" sz="1200" dirty="0">
                <a:hlinkClick r:id="rId12"/>
              </a:rPr>
              <a:t>http://anti-fr2-cdsl-air-etc.over-blog.com/categorie-10463925.html</a:t>
            </a:r>
            <a:r>
              <a:rPr lang="fr-FR" sz="1200" dirty="0"/>
              <a:t> </a:t>
            </a:r>
          </a:p>
          <a:p>
            <a:pPr marL="228600" indent="-228600" eaLnBrk="1" hangingPunct="1">
              <a:spcBef>
                <a:spcPct val="0"/>
              </a:spcBef>
              <a:buFont typeface="+mj-lt"/>
              <a:buAutoNum type="arabicPeriod"/>
              <a:defRPr/>
            </a:pPr>
            <a:r>
              <a:rPr lang="fr-FR" sz="1200" dirty="0"/>
              <a:t>DESINFORMATION par "Le Monde" - Le Monde a filmé la marche pour le Donbass pour illustrer la Marche pour la paix. - CAP 2012... et après?, </a:t>
            </a:r>
            <a:r>
              <a:rPr lang="fr-FR" sz="1200" dirty="0">
                <a:hlinkClick r:id="rId13"/>
              </a:rPr>
              <a:t>http://blogdejocelyne.canalblog.com/archives/2014/09/30/30682640.html</a:t>
            </a:r>
            <a:r>
              <a:rPr lang="fr-FR" sz="1200" dirty="0"/>
              <a:t> </a:t>
            </a:r>
          </a:p>
          <a:p>
            <a:pPr marL="228600" indent="-228600" eaLnBrk="1" hangingPunct="1">
              <a:spcBef>
                <a:spcPct val="0"/>
              </a:spcBef>
              <a:buFont typeface="+mj-lt"/>
              <a:buAutoNum type="arabicPeriod"/>
              <a:defRPr/>
            </a:pPr>
            <a:r>
              <a:rPr lang="fr-FR" sz="1200" dirty="0"/>
              <a:t>Russie/Ukraine : de la désinformation aux sanctions, les 7 péchés capitaux de l'Occident - le Plus, </a:t>
            </a:r>
            <a:r>
              <a:rPr lang="fr-FR" sz="1200" dirty="0">
                <a:hlinkClick r:id="rId14"/>
              </a:rPr>
              <a:t>http://leplus.nouvelobs.com/contribution/1236882-russie-ukraine-de-la-desinformation-aux-sanctions-les-7-peches-capitaux-de-l-occident.html</a:t>
            </a:r>
            <a:r>
              <a:rPr lang="fr-FR" sz="1200" dirty="0"/>
              <a:t> </a:t>
            </a:r>
          </a:p>
          <a:p>
            <a:pPr marL="228600" indent="-228600" eaLnBrk="1" hangingPunct="1">
              <a:spcBef>
                <a:spcPct val="0"/>
              </a:spcBef>
              <a:buFont typeface="+mj-lt"/>
              <a:buAutoNum type="arabicPeriod"/>
              <a:defRPr/>
            </a:pPr>
            <a:r>
              <a:rPr lang="fr-FR" sz="1200" dirty="0"/>
              <a:t>#</a:t>
            </a:r>
            <a:r>
              <a:rPr lang="fr-FR" sz="1200" dirty="0" err="1"/>
              <a:t>ukraine</a:t>
            </a:r>
            <a:r>
              <a:rPr lang="fr-FR" sz="1200" dirty="0"/>
              <a:t> : Les crimes fascistes de Kiev commencent à être découverts dans le Donbass - </a:t>
            </a:r>
            <a:r>
              <a:rPr lang="fr-FR" sz="1200" dirty="0" err="1"/>
              <a:t>AgoraVox</a:t>
            </a:r>
            <a:r>
              <a:rPr lang="fr-FR" sz="1200" dirty="0"/>
              <a:t> le média citoyen, </a:t>
            </a:r>
            <a:r>
              <a:rPr lang="fr-FR" sz="1200" dirty="0">
                <a:hlinkClick r:id="rId15"/>
              </a:rPr>
              <a:t>http://www.agoravox.fr/actualites/international/article/ukraine-les-crimes-fascistes-de-157404</a:t>
            </a:r>
            <a:r>
              <a:rPr lang="fr-FR" sz="1200" dirty="0"/>
              <a:t> </a:t>
            </a:r>
          </a:p>
          <a:p>
            <a:pPr marL="228600" indent="-228600" eaLnBrk="1" hangingPunct="1">
              <a:spcBef>
                <a:spcPct val="0"/>
              </a:spcBef>
              <a:buFont typeface="+mj-lt"/>
              <a:buAutoNum type="arabicPeriod"/>
              <a:defRPr/>
            </a:pPr>
            <a:r>
              <a:rPr lang="fr-FR" sz="1200" dirty="0">
                <a:hlinkClick r:id="rId16"/>
              </a:rPr>
              <a:t>http://fr.ria.ru/world/20141001/202573622.html</a:t>
            </a:r>
            <a:r>
              <a:rPr lang="fr-FR" sz="1200" dirty="0"/>
              <a:t> </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395</a:t>
            </a:fld>
            <a:endParaRPr lang="fr-FR" altLang="fr-FR" sz="1200">
              <a:solidFill>
                <a:srgbClr val="898989"/>
              </a:solidFill>
            </a:endParaRPr>
          </a:p>
        </p:txBody>
      </p:sp>
      <p:sp>
        <p:nvSpPr>
          <p:cNvPr id="323589"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3128828037"/>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6989" y="917133"/>
            <a:ext cx="88042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algn="just" eaLnBrk="1" hangingPunct="1">
              <a:spcBef>
                <a:spcPct val="0"/>
              </a:spcBef>
              <a:buNone/>
              <a:defRPr/>
            </a:pPr>
            <a:endParaRPr lang="fr-FR" sz="1200" dirty="0"/>
          </a:p>
          <a:p>
            <a:pPr algn="just" eaLnBrk="1" hangingPunct="1">
              <a:spcBef>
                <a:spcPct val="0"/>
              </a:spcBef>
              <a:buNone/>
              <a:defRPr/>
            </a:pPr>
            <a:r>
              <a:rPr lang="fr-FR" sz="1200" dirty="0">
                <a:solidFill>
                  <a:srgbClr val="FF0000"/>
                </a:solidFill>
              </a:rPr>
              <a:t>3) </a:t>
            </a:r>
            <a:r>
              <a:rPr lang="fr-FR" sz="1200" u="sng" dirty="0">
                <a:solidFill>
                  <a:srgbClr val="FF0000"/>
                </a:solidFill>
              </a:rPr>
              <a:t>Sites ou pages pro-russes, sites pour le rattachement du Donbass et de la Crimée à la Russie ou leurs relais</a:t>
            </a:r>
            <a:r>
              <a:rPr lang="fr-FR" sz="1200" dirty="0">
                <a:solidFill>
                  <a:srgbClr val="FF0000"/>
                </a:solidFill>
              </a:rPr>
              <a:t> (suite) :</a:t>
            </a:r>
          </a:p>
          <a:p>
            <a:pPr algn="just" eaLnBrk="1" hangingPunct="1">
              <a:spcBef>
                <a:spcPct val="0"/>
              </a:spcBef>
              <a:buNone/>
              <a:defRPr/>
            </a:pPr>
            <a:endParaRPr lang="fr-FR" sz="1200" dirty="0"/>
          </a:p>
          <a:p>
            <a:pPr marL="228600" indent="-228600" eaLnBrk="1" hangingPunct="1">
              <a:spcBef>
                <a:spcPct val="0"/>
              </a:spcBef>
              <a:buFont typeface="+mj-lt"/>
              <a:buAutoNum type="arabicPeriod" startAt="15"/>
              <a:defRPr/>
            </a:pPr>
            <a:r>
              <a:rPr lang="fr-FR" sz="1200" dirty="0"/>
              <a:t>Ukraine: une tombe collective de civils découverte près de Donetsk | Diaporamas | RIA </a:t>
            </a:r>
            <a:r>
              <a:rPr lang="fr-FR" sz="1200" dirty="0" err="1"/>
              <a:t>Novosti</a:t>
            </a:r>
            <a:r>
              <a:rPr lang="fr-FR" sz="1200" dirty="0"/>
              <a:t>, </a:t>
            </a:r>
            <a:r>
              <a:rPr lang="fr-FR" sz="1200" dirty="0">
                <a:hlinkClick r:id="rId2"/>
              </a:rPr>
              <a:t>http://fr.ria.ru/photolents/20140924/202516201_5.html</a:t>
            </a:r>
            <a:r>
              <a:rPr lang="fr-FR" sz="1200" dirty="0"/>
              <a:t> </a:t>
            </a:r>
          </a:p>
          <a:p>
            <a:pPr marL="228600" indent="-228600" eaLnBrk="1" hangingPunct="1">
              <a:spcBef>
                <a:spcPct val="0"/>
              </a:spcBef>
              <a:buFont typeface="+mj-lt"/>
              <a:buAutoNum type="arabicPeriod" startAt="15"/>
              <a:defRPr/>
            </a:pPr>
            <a:r>
              <a:rPr lang="fr-FR" sz="1200" dirty="0"/>
              <a:t>Ukraine: 400 corps découverts dans des charniers près de Donetsk | International | RIA </a:t>
            </a:r>
            <a:r>
              <a:rPr lang="fr-FR" sz="1200" dirty="0" err="1"/>
              <a:t>Novosti</a:t>
            </a:r>
            <a:r>
              <a:rPr lang="fr-FR" sz="1200" dirty="0"/>
              <a:t>, Russie </a:t>
            </a:r>
            <a:r>
              <a:rPr lang="fr-FR" sz="1200" dirty="0" err="1"/>
              <a:t>politics</a:t>
            </a:r>
            <a:r>
              <a:rPr lang="fr-FR" sz="1200" dirty="0"/>
              <a:t>: Les charniers de Donetsk seront-ils reconnus comme des crimes de guerre?, </a:t>
            </a:r>
            <a:r>
              <a:rPr lang="fr-FR" sz="1200" dirty="0">
                <a:hlinkClick r:id="rId3"/>
              </a:rPr>
              <a:t>http://russiepolitics.blogspot.fr/2014/09/les-charniers-de-donetsk-seront-ils.html</a:t>
            </a:r>
            <a:r>
              <a:rPr lang="fr-FR" sz="1200" dirty="0"/>
              <a:t> </a:t>
            </a:r>
          </a:p>
          <a:p>
            <a:pPr marL="228600" indent="-228600" eaLnBrk="1" hangingPunct="1">
              <a:spcBef>
                <a:spcPct val="0"/>
              </a:spcBef>
              <a:buFont typeface="+mj-lt"/>
              <a:buAutoNum type="arabicPeriod" startAt="15"/>
              <a:defRPr/>
            </a:pPr>
            <a:r>
              <a:rPr lang="fr-FR" sz="1200" dirty="0"/>
              <a:t>[ Ukraine: Odessa demande, à son tour, son autonomie, tandis que des charniers sont mis à jour dans l’Est, </a:t>
            </a:r>
            <a:r>
              <a:rPr lang="fr-FR" sz="1200" cap="all" dirty="0"/>
              <a:t>LE 28 SEPTEMBRE 2014</a:t>
            </a:r>
            <a:r>
              <a:rPr lang="fr-FR" sz="1200" dirty="0"/>
              <a:t>, </a:t>
            </a:r>
            <a:r>
              <a:rPr lang="fr-FR" sz="1200" dirty="0">
                <a:hlinkClick r:id="rId4"/>
              </a:rPr>
              <a:t>http://www.medias-presse.info/ukraine-odessa-demande-a-son-tour-son-autonomie-tandis-des-charniers-sont-mis-a-jour-dans-lest/15711</a:t>
            </a:r>
            <a:r>
              <a:rPr lang="fr-FR" sz="1200" dirty="0"/>
              <a:t> ]</a:t>
            </a:r>
          </a:p>
          <a:p>
            <a:pPr marL="228600" indent="-228600" eaLnBrk="1" hangingPunct="1">
              <a:spcBef>
                <a:spcPct val="0"/>
              </a:spcBef>
              <a:buFont typeface="+mj-lt"/>
              <a:buAutoNum type="arabicPeriod" startAt="15"/>
              <a:defRPr/>
            </a:pPr>
            <a:r>
              <a:rPr lang="fr-FR" sz="1200" dirty="0"/>
              <a:t>[Propagande] L’Ukraine et l’OTAN refont encore le coup de l’invasion russe dans le Donbass. Le rôle nauséabond de la presse française | Les moutons enragés, </a:t>
            </a:r>
            <a:r>
              <a:rPr lang="fr-FR" sz="1200" dirty="0">
                <a:hlinkClick r:id="rId5"/>
              </a:rPr>
              <a:t>http://lesmoutonsenrages.fr/2014/11/13/propagande-lukraine-et-lotan-refont-encore-le-coup-de-linvasion-russe-dans-le-donbass-le-role-nauseabond-de-la-presse-francaise/</a:t>
            </a:r>
            <a:endParaRPr lang="fr-FR" sz="1200" dirty="0"/>
          </a:p>
          <a:p>
            <a:pPr marL="228600" indent="-228600" eaLnBrk="1" hangingPunct="1">
              <a:spcBef>
                <a:spcPct val="0"/>
              </a:spcBef>
              <a:buFont typeface="+mj-lt"/>
              <a:buAutoNum type="arabicPeriod" startAt="15"/>
              <a:defRPr/>
            </a:pPr>
            <a:r>
              <a:rPr lang="fr-FR" sz="1200" dirty="0"/>
              <a:t>Petit florilège de contre-vérités </a:t>
            </a:r>
            <a:r>
              <a:rPr lang="fr-FR" sz="1200" dirty="0" err="1"/>
              <a:t>anti-russe</a:t>
            </a:r>
            <a:r>
              <a:rPr lang="fr-FR" sz="1200" dirty="0"/>
              <a:t>, où un exemple de propagande à la française | Les moutons enragés, </a:t>
            </a:r>
            <a:r>
              <a:rPr lang="fr-FR" sz="1200" dirty="0">
                <a:hlinkClick r:id="rId6"/>
              </a:rPr>
              <a:t>http://lesmoutonsenrages.fr/2014/08/16/petit-florilege-de-contre-verites-anti-russe-ou-un-exemple-de-propagande-a-la-francaise/</a:t>
            </a:r>
            <a:r>
              <a:rPr lang="fr-FR" sz="1200" dirty="0"/>
              <a:t> </a:t>
            </a:r>
          </a:p>
          <a:p>
            <a:pPr marL="228600" indent="-228600" eaLnBrk="1" hangingPunct="1">
              <a:spcBef>
                <a:spcPct val="0"/>
              </a:spcBef>
              <a:buFont typeface="+mj-lt"/>
              <a:buAutoNum type="arabicPeriod" startAt="15"/>
              <a:defRPr/>
            </a:pPr>
            <a:r>
              <a:rPr lang="fr-FR" sz="1200" dirty="0"/>
              <a:t>UKRAINE. Donbass: « Les insurgés blessés du Donbass ne reçoivent guère d’aide médicale… | Allain Jules, </a:t>
            </a:r>
            <a:r>
              <a:rPr lang="fr-FR" sz="1200" dirty="0">
                <a:hlinkClick r:id="rId7"/>
              </a:rPr>
              <a:t>http://allainjules.com/2014/08/22/ukraine-donbass-les-insurges-blesses-du-donbass-ne-recoivent-guere-laide-medicale/</a:t>
            </a:r>
            <a:endParaRPr lang="fr-FR" sz="1200" dirty="0"/>
          </a:p>
          <a:p>
            <a:pPr marL="228600" indent="-228600" eaLnBrk="1" hangingPunct="1">
              <a:spcBef>
                <a:spcPct val="0"/>
              </a:spcBef>
              <a:buFont typeface="+mj-lt"/>
              <a:buAutoNum type="arabicPeriod" startAt="15"/>
              <a:defRPr/>
            </a:pPr>
            <a:r>
              <a:rPr lang="fr-FR" sz="1200" dirty="0"/>
              <a:t>PRINTEMPS RUSSE. Ukraine (vidéo): la propagande de guerre bat son plein en Russie | Allain Jules, </a:t>
            </a:r>
            <a:r>
              <a:rPr lang="fr-FR" sz="1200" dirty="0">
                <a:hlinkClick r:id="rId8"/>
              </a:rPr>
              <a:t>http://allainjules.com/2014/05/16/printemps-russe-ukraine-video-la-propagande-de-guerre-bat-son-plein-en-russie/</a:t>
            </a:r>
            <a:r>
              <a:rPr lang="fr-FR" sz="1200" dirty="0"/>
              <a:t> </a:t>
            </a:r>
          </a:p>
          <a:p>
            <a:pPr marL="228600" indent="-228600" eaLnBrk="1" hangingPunct="1">
              <a:spcBef>
                <a:spcPct val="0"/>
              </a:spcBef>
              <a:buFont typeface="+mj-lt"/>
              <a:buAutoNum type="arabicPeriod" startAt="15"/>
              <a:defRPr/>
            </a:pPr>
            <a:r>
              <a:rPr lang="fr-FR" sz="1200" dirty="0"/>
              <a:t>» [Reprise] Le conflit ukrainien – propagande et réalité, par Klaus </a:t>
            </a:r>
            <a:r>
              <a:rPr lang="fr-FR" sz="1200" dirty="0" err="1"/>
              <a:t>Hornung</a:t>
            </a:r>
            <a:r>
              <a:rPr lang="fr-FR" sz="1200" dirty="0"/>
              <a:t>, </a:t>
            </a:r>
            <a:r>
              <a:rPr lang="fr-FR" sz="1200" dirty="0">
                <a:hlinkClick r:id="rId9"/>
              </a:rPr>
              <a:t>http://www.les-crises.fr/reprise-le-conflit-ukrainien-propagande-et-realite/</a:t>
            </a:r>
            <a:r>
              <a:rPr lang="fr-FR" sz="1200" dirty="0"/>
              <a:t> </a:t>
            </a:r>
          </a:p>
          <a:p>
            <a:pPr marL="228600" indent="-228600" eaLnBrk="1" hangingPunct="1">
              <a:spcBef>
                <a:spcPct val="0"/>
              </a:spcBef>
              <a:buFont typeface="+mj-lt"/>
              <a:buAutoNum type="arabicPeriod" startAt="15"/>
              <a:defRPr/>
            </a:pPr>
            <a:r>
              <a:rPr lang="fr-FR" sz="1200" dirty="0"/>
              <a:t>» [Contre-propagande] En Ukraine, Vladimir Poutine joue la carte du chaos {Le Monde}, </a:t>
            </a:r>
            <a:r>
              <a:rPr lang="fr-FR" sz="1200" dirty="0">
                <a:hlinkClick r:id="rId10"/>
              </a:rPr>
              <a:t>http://www.les-crises.fr/poutine-chaos-le-mond/</a:t>
            </a:r>
            <a:r>
              <a:rPr lang="fr-FR" sz="1200" dirty="0"/>
              <a:t> </a:t>
            </a:r>
          </a:p>
          <a:p>
            <a:pPr marL="228600" indent="-228600" eaLnBrk="1" hangingPunct="1">
              <a:spcBef>
                <a:spcPct val="0"/>
              </a:spcBef>
              <a:buFont typeface="+mj-lt"/>
              <a:buAutoNum type="arabicPeriod" startAt="15"/>
              <a:defRPr/>
            </a:pPr>
            <a:r>
              <a:rPr lang="fr-FR" sz="1200" dirty="0"/>
              <a:t>La propagande anti-ukrainienne et les mystérieux snipers, </a:t>
            </a:r>
            <a:r>
              <a:rPr lang="fr-FR" sz="1200" dirty="0">
                <a:hlinkClick r:id="rId11"/>
              </a:rPr>
              <a:t>http://www.voltairenet.org/article182514.html</a:t>
            </a:r>
            <a:r>
              <a:rPr lang="fr-FR" sz="1200" dirty="0"/>
              <a:t> </a:t>
            </a:r>
          </a:p>
          <a:p>
            <a:pPr marL="228600" indent="-228600" eaLnBrk="1" hangingPunct="1">
              <a:spcBef>
                <a:spcPct val="0"/>
              </a:spcBef>
              <a:buFont typeface="+mj-lt"/>
              <a:buAutoNum type="arabicPeriod" startAt="15"/>
              <a:defRPr/>
            </a:pPr>
            <a:r>
              <a:rPr lang="fr-FR" sz="1200" dirty="0">
                <a:hlinkClick r:id="rId12"/>
              </a:rPr>
              <a:t>Guerre en Ukraine appel aux Européens - Aout 2014, http://www.dailymotion.com/video/x25dn25_guerre-en-ukraine-appel-aux-europeens-aout-2014_news</a:t>
            </a:r>
            <a:r>
              <a:rPr lang="fr-FR" sz="1200" dirty="0"/>
              <a:t> </a:t>
            </a:r>
          </a:p>
          <a:p>
            <a:pPr marL="228600" indent="-228600" eaLnBrk="1" hangingPunct="1">
              <a:spcBef>
                <a:spcPct val="0"/>
              </a:spcBef>
              <a:buFont typeface="+mj-lt"/>
              <a:buAutoNum type="arabicPeriod" startAt="15"/>
              <a:defRPr/>
            </a:pPr>
            <a:r>
              <a:rPr lang="fr-FR" sz="1200" dirty="0"/>
              <a:t>Washington utilise la chute de l’avion de </a:t>
            </a:r>
            <a:r>
              <a:rPr lang="fr-FR" sz="1200" dirty="0" err="1"/>
              <a:t>Malaysian</a:t>
            </a:r>
            <a:r>
              <a:rPr lang="fr-FR" sz="1200" dirty="0"/>
              <a:t> Airlines en Ukraine pour menacer la Russie, Alex </a:t>
            </a:r>
            <a:r>
              <a:rPr lang="fr-FR" sz="1200" dirty="0" err="1"/>
              <a:t>Lantier</a:t>
            </a:r>
            <a:r>
              <a:rPr lang="fr-FR" sz="1200" dirty="0"/>
              <a:t> du Comité international de la Quatrième Internationale (CIQI), 19 juillet 2014, </a:t>
            </a:r>
            <a:r>
              <a:rPr lang="fr-FR" sz="1200" dirty="0">
                <a:hlinkClick r:id="rId13"/>
              </a:rPr>
              <a:t>https://www.wsws.org/fr/articles/2014/jul2014/mala-j19.shtml</a:t>
            </a:r>
            <a:r>
              <a:rPr lang="fr-FR" sz="1200" dirty="0"/>
              <a:t> </a:t>
            </a:r>
          </a:p>
          <a:p>
            <a:pPr marL="171450" indent="-171450" algn="just" eaLnBrk="1" hangingPunct="1">
              <a:spcBef>
                <a:spcPct val="0"/>
              </a:spcBef>
              <a:defRPr/>
            </a:pPr>
            <a:endParaRPr lang="fr-FR" sz="1200" dirty="0"/>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396</a:t>
            </a:fld>
            <a:endParaRPr lang="fr-FR" altLang="fr-FR" sz="1200">
              <a:solidFill>
                <a:srgbClr val="898989"/>
              </a:solidFill>
            </a:endParaRPr>
          </a:p>
        </p:txBody>
      </p:sp>
      <p:sp>
        <p:nvSpPr>
          <p:cNvPr id="323589"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2796277727"/>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6989" y="917131"/>
            <a:ext cx="88042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dirty="0"/>
              <a:t>Pour se faire une opinion aussi objective sur des faits, il faut aussi bien lire a) les points de vues neutres, que b) le point de vue que l’on défend, que c) le point de vue de la partie adverse (et lire le maximum de ce qui a été écrit sur le sujet, en toute objectivité, si possible) :</a:t>
            </a:r>
          </a:p>
          <a:p>
            <a:pPr algn="just" eaLnBrk="1" hangingPunct="1">
              <a:spcBef>
                <a:spcPct val="0"/>
              </a:spcBef>
              <a:buNone/>
              <a:defRPr/>
            </a:pPr>
            <a:endParaRPr lang="fr-FR" sz="1200" dirty="0"/>
          </a:p>
          <a:p>
            <a:pPr algn="just" eaLnBrk="1" hangingPunct="1">
              <a:spcBef>
                <a:spcPct val="0"/>
              </a:spcBef>
              <a:buNone/>
              <a:defRPr/>
            </a:pPr>
            <a:r>
              <a:rPr lang="fr-FR" sz="1200" dirty="0">
                <a:solidFill>
                  <a:srgbClr val="FF0000"/>
                </a:solidFill>
              </a:rPr>
              <a:t>3) </a:t>
            </a:r>
            <a:r>
              <a:rPr lang="fr-FR" sz="1200" u="sng" dirty="0">
                <a:solidFill>
                  <a:srgbClr val="FF0000"/>
                </a:solidFill>
              </a:rPr>
              <a:t>Sites ou pages pro-russes, sites pour le rattachement du Donbass et de la Crimée à la Russie ou leurs relais</a:t>
            </a:r>
            <a:r>
              <a:rPr lang="fr-FR" sz="1200" dirty="0">
                <a:solidFill>
                  <a:srgbClr val="FF0000"/>
                </a:solidFill>
              </a:rPr>
              <a:t> (suite et fin) :</a:t>
            </a:r>
          </a:p>
          <a:p>
            <a:pPr algn="just" eaLnBrk="1" hangingPunct="1">
              <a:spcBef>
                <a:spcPct val="0"/>
              </a:spcBef>
              <a:buNone/>
              <a:defRPr/>
            </a:pPr>
            <a:endParaRPr lang="fr-FR" sz="1200" dirty="0"/>
          </a:p>
          <a:p>
            <a:pPr marL="228600" indent="-228600" eaLnBrk="1" hangingPunct="1">
              <a:spcBef>
                <a:spcPct val="0"/>
              </a:spcBef>
              <a:buFont typeface="+mj-lt"/>
              <a:buAutoNum type="arabicPeriod" startAt="26"/>
              <a:defRPr/>
            </a:pPr>
            <a:r>
              <a:rPr lang="fr-FR" sz="1200" dirty="0"/>
              <a:t>« </a:t>
            </a:r>
            <a:r>
              <a:rPr lang="fr-FR" sz="1200" i="1" dirty="0"/>
              <a:t>Nous avons une occasion historique de construire un état socialiste en Europe </a:t>
            </a:r>
            <a:r>
              <a:rPr lang="fr-FR" sz="1200" dirty="0"/>
              <a:t>», par le PCF, Samedi 6 décembre 2014, </a:t>
            </a:r>
            <a:r>
              <a:rPr lang="fr-FR" sz="1200" dirty="0">
                <a:hlinkClick r:id="rId2"/>
              </a:rPr>
              <a:t>http://lepcf.fr/spip.php?page=article&amp;id_article=2627</a:t>
            </a:r>
            <a:r>
              <a:rPr lang="fr-FR" sz="1200" dirty="0"/>
              <a:t> </a:t>
            </a:r>
          </a:p>
          <a:p>
            <a:pPr marL="228600" indent="-228600" eaLnBrk="1" hangingPunct="1">
              <a:spcBef>
                <a:spcPct val="0"/>
              </a:spcBef>
              <a:buFont typeface="+mj-lt"/>
              <a:buAutoNum type="arabicPeriod" startAt="26"/>
              <a:defRPr/>
            </a:pPr>
            <a:r>
              <a:rPr lang="fr-FR" sz="1200" dirty="0">
                <a:hlinkClick r:id="rId3"/>
              </a:rPr>
              <a:t>http://slavyangrad.es</a:t>
            </a:r>
            <a:r>
              <a:rPr lang="fr-FR" sz="1200" dirty="0"/>
              <a:t> </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397</a:t>
            </a:fld>
            <a:endParaRPr lang="fr-FR" altLang="fr-FR" sz="1200">
              <a:solidFill>
                <a:srgbClr val="898989"/>
              </a:solidFill>
            </a:endParaRPr>
          </a:p>
        </p:txBody>
      </p:sp>
      <p:sp>
        <p:nvSpPr>
          <p:cNvPr id="323589"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pic>
        <p:nvPicPr>
          <p:cNvPr id="7" name="Picture 3" descr="D:\Users\blisan\Pictures\corruption\anti-fascis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36" y="5434187"/>
            <a:ext cx="27717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blisan\Pictures\corruption\corruption  russ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2" y="5434187"/>
            <a:ext cx="35147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corruption\corruption russi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989" y="4653136"/>
            <a:ext cx="2200275" cy="20764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7236" y="6081889"/>
            <a:ext cx="2771775" cy="646331"/>
          </a:xfrm>
          <a:prstGeom prst="rect">
            <a:avLst/>
          </a:prstGeom>
          <a:noFill/>
        </p:spPr>
        <p:txBody>
          <a:bodyPr wrap="square" rtlCol="0">
            <a:spAutoFit/>
          </a:bodyPr>
          <a:lstStyle/>
          <a:p>
            <a:pPr algn="ctr"/>
            <a:r>
              <a:rPr lang="fr-FR" sz="1200" dirty="0"/>
              <a:t>Source image : </a:t>
            </a:r>
            <a:r>
              <a:rPr lang="fr-FR" sz="1200" dirty="0">
                <a:hlinkClick r:id="rId2"/>
              </a:rPr>
              <a:t>http://lepcf.fr/spip.php?page=article&amp;id_article=2627</a:t>
            </a:r>
            <a:r>
              <a:rPr lang="fr-FR" sz="1200" dirty="0"/>
              <a:t> </a:t>
            </a:r>
          </a:p>
        </p:txBody>
      </p:sp>
      <p:sp>
        <p:nvSpPr>
          <p:cNvPr id="3" name="ZoneTexte 2"/>
          <p:cNvSpPr txBox="1"/>
          <p:nvPr/>
        </p:nvSpPr>
        <p:spPr>
          <a:xfrm>
            <a:off x="146989" y="2636912"/>
            <a:ext cx="8804275" cy="1200329"/>
          </a:xfrm>
          <a:prstGeom prst="rect">
            <a:avLst/>
          </a:prstGeom>
          <a:noFill/>
        </p:spPr>
        <p:txBody>
          <a:bodyPr wrap="square" rtlCol="0">
            <a:spAutoFit/>
          </a:bodyPr>
          <a:lstStyle/>
          <a:p>
            <a:r>
              <a:rPr lang="fr-FR" sz="1200" dirty="0"/>
              <a:t>On constate que les soutiens à la politique de Poutine sont, en général, les « antiaméricanistes » et ceux qui ont une fascination pour l’autoritarisme de Poutine (personnalités d’extrême-droite …).</a:t>
            </a:r>
          </a:p>
          <a:p>
            <a:endParaRPr lang="fr-FR" sz="1200" dirty="0"/>
          </a:p>
          <a:p>
            <a:r>
              <a:rPr lang="fr-FR" sz="1200" dirty="0"/>
              <a:t>Le journaliste, </a:t>
            </a:r>
            <a:r>
              <a:rPr lang="fr-FR" sz="1200" dirty="0">
                <a:hlinkClick r:id="rId7"/>
              </a:rPr>
              <a:t>Anthony Bellanger</a:t>
            </a:r>
            <a:r>
              <a:rPr lang="fr-FR" sz="1200" dirty="0"/>
              <a:t>, a raconté comme il avait été approché, pour être enrôlé, moyennant finance, pour défendre la ligne du Kremlin. Source : </a:t>
            </a:r>
            <a:r>
              <a:rPr lang="fr-FR" sz="1200" i="1" dirty="0"/>
              <a:t>Caroline </a:t>
            </a:r>
            <a:r>
              <a:rPr lang="fr-FR" sz="1200" i="1" dirty="0" err="1"/>
              <a:t>Fourest</a:t>
            </a:r>
            <a:r>
              <a:rPr lang="fr-FR" sz="1200" i="1" dirty="0"/>
              <a:t> sur les réseaux français de Vladimir Poutine (France Culture</a:t>
            </a:r>
            <a:r>
              <a:rPr lang="fr-FR" sz="1200" dirty="0"/>
              <a:t>), </a:t>
            </a:r>
            <a:r>
              <a:rPr lang="fr-FR" sz="1200" dirty="0">
                <a:hlinkClick r:id="rId8"/>
              </a:rPr>
              <a:t>http://www.conspiracywatch.info/Caroline-Fourest-sur-les-reseaux-francais-de-Vladimir-Poutine-France-Culture_a1309.html</a:t>
            </a:r>
            <a:endParaRPr lang="fr-FR" sz="1200" dirty="0"/>
          </a:p>
        </p:txBody>
      </p:sp>
    </p:spTree>
    <p:extLst>
      <p:ext uri="{BB962C8B-B14F-4D97-AF65-F5344CB8AC3E}">
        <p14:creationId xmlns:p14="http://schemas.microsoft.com/office/powerpoint/2010/main" val="122653982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710" y="825501"/>
            <a:ext cx="8905382" cy="60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a:t>
            </a:r>
            <a:endParaRPr lang="fr-FR" sz="1300" u="sng" dirty="0"/>
          </a:p>
          <a:p>
            <a:pPr algn="just" eaLnBrk="1" hangingPunct="1">
              <a:spcBef>
                <a:spcPct val="0"/>
              </a:spcBef>
              <a:buNone/>
              <a:defRPr/>
            </a:pPr>
            <a:endParaRPr lang="fr-FR" sz="1300" dirty="0"/>
          </a:p>
          <a:p>
            <a:pPr algn="just" eaLnBrk="1" hangingPunct="1">
              <a:spcBef>
                <a:spcPct val="0"/>
              </a:spcBef>
              <a:buNone/>
              <a:defRPr/>
            </a:pPr>
            <a:r>
              <a:rPr lang="fr-FR" sz="1300" dirty="0"/>
              <a:t>Concernant Vladimir P., en Russie, et le régime en Russie, on peut se demander si l’on n’a pas affaire à des mascarades d’élections. En effets, tous les opposants ou oppositions d’importance à Vladimir P. ont été neutralisés (voir ci-après) :</a:t>
            </a:r>
          </a:p>
          <a:p>
            <a:pPr algn="just" eaLnBrk="1" hangingPunct="1">
              <a:spcBef>
                <a:spcPct val="0"/>
              </a:spcBef>
              <a:buNone/>
              <a:defRPr/>
            </a:pPr>
            <a:endParaRPr lang="fr-FR" sz="1300" dirty="0"/>
          </a:p>
          <a:p>
            <a:pPr marL="342900" indent="-342900" algn="just" eaLnBrk="1" hangingPunct="1">
              <a:spcBef>
                <a:spcPct val="0"/>
              </a:spcBef>
              <a:buAutoNum type="arabicParenR"/>
              <a:defRPr/>
            </a:pPr>
            <a:r>
              <a:rPr lang="fr-FR" sz="1300" dirty="0">
                <a:solidFill>
                  <a:schemeClr val="accent3">
                    <a:lumMod val="50000"/>
                  </a:schemeClr>
                </a:solidFill>
              </a:rPr>
              <a:t>3 avril 2001, NTV passe sous le contrôle de proches du Kremlin. La nouvelle direction investit les locaux de la chaîne avec l’aide des troupes d’élite du ministère de l’intérieur [ici en vert toute info sur le contrôle sur les chaînes de télévision russes].</a:t>
            </a:r>
          </a:p>
          <a:p>
            <a:pPr marL="342900" indent="-342900" algn="just" eaLnBrk="1" hangingPunct="1">
              <a:spcBef>
                <a:spcPct val="0"/>
              </a:spcBef>
              <a:buAutoNum type="arabicParenR"/>
              <a:defRPr/>
            </a:pPr>
            <a:r>
              <a:rPr lang="fr-FR" sz="1300" dirty="0">
                <a:solidFill>
                  <a:schemeClr val="accent3">
                    <a:lumMod val="50000"/>
                  </a:schemeClr>
                </a:solidFill>
              </a:rPr>
              <a:t>En 2001, suppression de l'émission équivalente des Guignols de l’info russes, qui se moquait de Poutine [Son réalisateur producteur  a été mis en jugement, six ans après, pour avoir insulté Poutine].</a:t>
            </a:r>
          </a:p>
          <a:p>
            <a:pPr marL="342900" indent="-342900" algn="just" eaLnBrk="1" hangingPunct="1">
              <a:spcBef>
                <a:spcPct val="0"/>
              </a:spcBef>
              <a:buAutoNum type="arabicParenR"/>
              <a:defRPr/>
            </a:pPr>
            <a:r>
              <a:rPr lang="fr-FR" sz="1300" dirty="0">
                <a:solidFill>
                  <a:schemeClr val="accent3">
                    <a:lumMod val="50000"/>
                  </a:schemeClr>
                </a:solidFill>
              </a:rPr>
              <a:t>11 janvier 2002, la chaîne indépendance TV6, propriété de l’oligarque </a:t>
            </a:r>
            <a:r>
              <a:rPr lang="fr-FR" sz="1300" dirty="0">
                <a:solidFill>
                  <a:schemeClr val="accent3">
                    <a:lumMod val="50000"/>
                  </a:schemeClr>
                </a:solidFill>
                <a:hlinkClick r:id="rId2"/>
              </a:rPr>
              <a:t>Boris </a:t>
            </a:r>
            <a:r>
              <a:rPr lang="fr-FR" sz="1300" dirty="0" err="1">
                <a:solidFill>
                  <a:schemeClr val="accent3">
                    <a:lumMod val="50000"/>
                  </a:schemeClr>
                </a:solidFill>
                <a:hlinkClick r:id="rId2"/>
              </a:rPr>
              <a:t>Berezovsky</a:t>
            </a:r>
            <a:r>
              <a:rPr lang="fr-FR" sz="1300" dirty="0">
                <a:solidFill>
                  <a:schemeClr val="accent3">
                    <a:lumMod val="50000"/>
                  </a:schemeClr>
                </a:solidFill>
              </a:rPr>
              <a:t>, est mise en liquidation (</a:t>
            </a:r>
            <a:r>
              <a:rPr lang="fr-FR" sz="1200" dirty="0">
                <a:solidFill>
                  <a:schemeClr val="accent3">
                    <a:lumMod val="50000"/>
                  </a:schemeClr>
                </a:solidFill>
              </a:rPr>
              <a:t>Après avoir aidé Vladimir Poutine à accéder au pouvoir en 2000, il prend position contre ce dernier dans le conflit qui oppose les tchétchènes et la Russie</a:t>
            </a:r>
            <a:r>
              <a:rPr lang="fr-FR" sz="1200" baseline="30000" dirty="0">
                <a:solidFill>
                  <a:schemeClr val="accent3">
                    <a:lumMod val="50000"/>
                  </a:schemeClr>
                </a:solidFill>
                <a:hlinkClick r:id="rId2"/>
              </a:rPr>
              <a:t>7</a:t>
            </a:r>
            <a:r>
              <a:rPr lang="fr-FR" sz="1300" dirty="0">
                <a:solidFill>
                  <a:schemeClr val="accent3">
                    <a:lumMod val="50000"/>
                  </a:schemeClr>
                </a:solidFill>
              </a:rPr>
              <a:t>).</a:t>
            </a:r>
          </a:p>
          <a:p>
            <a:pPr marL="342900" indent="-342900" algn="just" eaLnBrk="1" hangingPunct="1">
              <a:spcBef>
                <a:spcPct val="0"/>
              </a:spcBef>
              <a:buAutoNum type="arabicParenR"/>
              <a:defRPr/>
            </a:pPr>
            <a:r>
              <a:rPr lang="fr-FR" sz="1300" dirty="0">
                <a:solidFill>
                  <a:srgbClr val="FF0000"/>
                </a:solidFill>
              </a:rPr>
              <a:t>17 avril 2003, le député libéral </a:t>
            </a:r>
            <a:r>
              <a:rPr lang="fr-FR" sz="1300" dirty="0" err="1">
                <a:solidFill>
                  <a:srgbClr val="FF0000"/>
                </a:solidFill>
              </a:rPr>
              <a:t>Seguëi</a:t>
            </a:r>
            <a:r>
              <a:rPr lang="fr-FR" sz="1300" dirty="0">
                <a:solidFill>
                  <a:srgbClr val="FF0000"/>
                </a:solidFill>
              </a:rPr>
              <a:t> </a:t>
            </a:r>
            <a:r>
              <a:rPr lang="fr-FR" sz="1300" dirty="0" err="1">
                <a:solidFill>
                  <a:srgbClr val="FF0000"/>
                </a:solidFill>
              </a:rPr>
              <a:t>Iouchenko</a:t>
            </a:r>
            <a:r>
              <a:rPr lang="fr-FR" sz="1300" dirty="0">
                <a:solidFill>
                  <a:srgbClr val="FF0000"/>
                </a:solidFill>
              </a:rPr>
              <a:t>, opposé à la politique du gouvernement en Tchétchénie, est assassiné.</a:t>
            </a:r>
          </a:p>
          <a:p>
            <a:pPr marL="342900" indent="-342900" algn="just" eaLnBrk="1" hangingPunct="1">
              <a:spcBef>
                <a:spcPct val="0"/>
              </a:spcBef>
              <a:buAutoNum type="arabicParenR"/>
              <a:defRPr/>
            </a:pPr>
            <a:r>
              <a:rPr lang="fr-FR" sz="1300" dirty="0"/>
              <a:t>25 octobre 2003, Mikhaïl </a:t>
            </a:r>
            <a:r>
              <a:rPr lang="fr-FR" sz="1300" dirty="0" err="1"/>
              <a:t>Khodorkovski</a:t>
            </a:r>
            <a:r>
              <a:rPr lang="fr-FR" sz="1300" dirty="0"/>
              <a:t>, </a:t>
            </a:r>
            <a:r>
              <a:rPr lang="fr-FR" sz="1300" dirty="0" err="1"/>
              <a:t>Pdg</a:t>
            </a:r>
            <a:r>
              <a:rPr lang="fr-FR" sz="1300" dirty="0"/>
              <a:t> du groupe pétrolier </a:t>
            </a:r>
            <a:r>
              <a:rPr lang="fr-FR" sz="1300" dirty="0" err="1"/>
              <a:t>Ioukos</a:t>
            </a:r>
            <a:r>
              <a:rPr lang="fr-FR" sz="1300" dirty="0"/>
              <a:t>, est arrêté. Il sera condamné, en mars 2005, à 9 ans de prison pour escroquerie et fraude fiscale. </a:t>
            </a:r>
            <a:r>
              <a:rPr lang="fr-FR" sz="1300" dirty="0" err="1"/>
              <a:t>Ioukos</a:t>
            </a:r>
            <a:r>
              <a:rPr lang="fr-FR" sz="1300" dirty="0"/>
              <a:t> sera mis en liquidation en août 2006. Le 1 juillet 2004, la justice gèle les comptes bancaires de </a:t>
            </a:r>
            <a:r>
              <a:rPr lang="fr-FR" sz="1300" dirty="0" err="1"/>
              <a:t>Ioukos</a:t>
            </a:r>
            <a:r>
              <a:rPr lang="fr-FR" sz="1300" dirty="0"/>
              <a:t> et engage une procédure de saisie des actifs du groupe.</a:t>
            </a:r>
          </a:p>
          <a:p>
            <a:pPr marL="342900" indent="-342900" algn="just" eaLnBrk="1" hangingPunct="1">
              <a:spcBef>
                <a:spcPct val="0"/>
              </a:spcBef>
              <a:buAutoNum type="arabicParenR"/>
              <a:defRPr/>
            </a:pPr>
            <a:r>
              <a:rPr lang="fr-FR" sz="1300" dirty="0"/>
              <a:t>23 décembre 2005, le parlement russe adopte une loi renforçant le contrôle administratif sur les ONG locales et étrangères.</a:t>
            </a:r>
          </a:p>
          <a:p>
            <a:pPr marL="342900" indent="-342900" algn="just" eaLnBrk="1" hangingPunct="1">
              <a:spcBef>
                <a:spcPct val="0"/>
              </a:spcBef>
              <a:buAutoNum type="arabicParenR"/>
              <a:defRPr/>
            </a:pPr>
            <a:r>
              <a:rPr lang="fr-FR" sz="1200" dirty="0">
                <a:solidFill>
                  <a:schemeClr val="accent3">
                    <a:lumMod val="50000"/>
                  </a:schemeClr>
                </a:solidFill>
                <a:hlinkClick r:id="rId3"/>
              </a:rPr>
              <a:t>Fin 2005, lancement, par l'agence de presse gouvernementale russe RIA </a:t>
            </a:r>
            <a:r>
              <a:rPr lang="fr-FR" sz="1200" dirty="0" err="1">
                <a:solidFill>
                  <a:schemeClr val="accent3">
                    <a:lumMod val="50000"/>
                  </a:schemeClr>
                </a:solidFill>
                <a:hlinkClick r:id="rId3"/>
              </a:rPr>
              <a:t>Novosti</a:t>
            </a:r>
            <a:r>
              <a:rPr lang="fr-FR" sz="1200" dirty="0">
                <a:solidFill>
                  <a:schemeClr val="accent3">
                    <a:lumMod val="50000"/>
                  </a:schemeClr>
                </a:solidFill>
              </a:rPr>
              <a:t>, de la chaîne anglophone d’information en continue, </a:t>
            </a:r>
            <a:r>
              <a:rPr lang="fr-FR" sz="1200" dirty="0" err="1">
                <a:solidFill>
                  <a:schemeClr val="accent3">
                    <a:lumMod val="50000"/>
                  </a:schemeClr>
                </a:solidFill>
                <a:hlinkClick r:id="rId4"/>
              </a:rPr>
              <a:t>Russia</a:t>
            </a:r>
            <a:r>
              <a:rPr lang="fr-FR" sz="1200" dirty="0">
                <a:solidFill>
                  <a:schemeClr val="accent3">
                    <a:lumMod val="50000"/>
                  </a:schemeClr>
                </a:solidFill>
                <a:hlinkClick r:id="rId4"/>
              </a:rPr>
              <a:t> </a:t>
            </a:r>
            <a:r>
              <a:rPr lang="fr-FR" sz="1200" dirty="0" err="1">
                <a:solidFill>
                  <a:schemeClr val="accent3">
                    <a:lumMod val="50000"/>
                  </a:schemeClr>
                </a:solidFill>
                <a:hlinkClick r:id="rId4"/>
              </a:rPr>
              <a:t>Today</a:t>
            </a:r>
            <a:r>
              <a:rPr lang="fr-FR" sz="1200" dirty="0">
                <a:solidFill>
                  <a:schemeClr val="accent3">
                    <a:lumMod val="50000"/>
                  </a:schemeClr>
                </a:solidFill>
              </a:rPr>
              <a:t> (aux thèses souvent conspirationnistes et se faisant le relais des thèses du gouvernement russe) (site : </a:t>
            </a:r>
            <a:r>
              <a:rPr lang="fr-FR" sz="1200" dirty="0">
                <a:solidFill>
                  <a:schemeClr val="accent3">
                    <a:lumMod val="50000"/>
                  </a:schemeClr>
                </a:solidFill>
                <a:hlinkClick r:id="rId5"/>
              </a:rPr>
              <a:t>http://rt.com/</a:t>
            </a:r>
            <a:r>
              <a:rPr lang="fr-FR" sz="1200" dirty="0">
                <a:solidFill>
                  <a:schemeClr val="accent3">
                    <a:lumMod val="50000"/>
                  </a:schemeClr>
                </a:solidFill>
              </a:rPr>
              <a:t>).</a:t>
            </a:r>
          </a:p>
          <a:p>
            <a:pPr marL="342900" indent="-342900" algn="just" eaLnBrk="1" hangingPunct="1">
              <a:spcBef>
                <a:spcPct val="0"/>
              </a:spcBef>
              <a:buAutoNum type="arabicParenR"/>
              <a:defRPr/>
            </a:pPr>
            <a:r>
              <a:rPr lang="fr-FR" sz="1300" dirty="0"/>
              <a:t>6 mars 2006, Promulgation d’une loi antiterroriste renforçant le pouvoir de l’armée et des forces de l’ordre.</a:t>
            </a:r>
          </a:p>
          <a:p>
            <a:pPr marL="342900" indent="-342900" algn="just" eaLnBrk="1" hangingPunct="1">
              <a:spcBef>
                <a:spcPct val="0"/>
              </a:spcBef>
              <a:buAutoNum type="arabicParenR"/>
              <a:defRPr/>
            </a:pPr>
            <a:r>
              <a:rPr lang="fr-FR" sz="1300" dirty="0">
                <a:solidFill>
                  <a:srgbClr val="FF0000"/>
                </a:solidFill>
              </a:rPr>
              <a:t>7 octobre 2006, assassinat à Moscou de la journaliste Anna </a:t>
            </a:r>
            <a:r>
              <a:rPr lang="fr-FR" sz="1300" dirty="0" err="1">
                <a:solidFill>
                  <a:srgbClr val="FF0000"/>
                </a:solidFill>
              </a:rPr>
              <a:t>Politkovskaaïa</a:t>
            </a:r>
            <a:r>
              <a:rPr lang="fr-FR" sz="1300" dirty="0">
                <a:solidFill>
                  <a:srgbClr val="FF0000"/>
                </a:solidFill>
              </a:rPr>
              <a:t>, de la </a:t>
            </a:r>
            <a:r>
              <a:rPr lang="fr-FR" sz="1300" dirty="0" err="1">
                <a:solidFill>
                  <a:srgbClr val="FF0000"/>
                </a:solidFill>
              </a:rPr>
              <a:t>Novaia</a:t>
            </a:r>
            <a:r>
              <a:rPr lang="fr-FR" sz="1300" dirty="0">
                <a:solidFill>
                  <a:srgbClr val="FF0000"/>
                </a:solidFill>
              </a:rPr>
              <a:t> </a:t>
            </a:r>
            <a:r>
              <a:rPr lang="fr-FR" sz="1300" dirty="0" err="1">
                <a:solidFill>
                  <a:srgbClr val="FF0000"/>
                </a:solidFill>
              </a:rPr>
              <a:t>Gazeta</a:t>
            </a:r>
            <a:r>
              <a:rPr lang="fr-FR" sz="1300" dirty="0">
                <a:solidFill>
                  <a:srgbClr val="FF0000"/>
                </a:solidFill>
              </a:rPr>
              <a:t>, journal d’opposition en Russie, opposée à la politique du gouvernement en Tchétchénie.  Ainsi que cinq collègues du même journal.</a:t>
            </a:r>
          </a:p>
          <a:p>
            <a:pPr marL="342900" indent="-342900" algn="just" eaLnBrk="1" hangingPunct="1">
              <a:spcBef>
                <a:spcPct val="0"/>
              </a:spcBef>
              <a:buFont typeface="Arial" panose="020B0604020202020204" pitchFamily="34" charset="0"/>
              <a:buAutoNum type="arabicParenR"/>
              <a:defRPr/>
            </a:pPr>
            <a:r>
              <a:rPr lang="fr-FR" sz="1300" dirty="0">
                <a:solidFill>
                  <a:srgbClr val="FF0000"/>
                </a:solidFill>
              </a:rPr>
              <a:t>23 novembre 2006, assassinat, à </a:t>
            </a:r>
            <a:r>
              <a:rPr lang="fr-FR" sz="1300" dirty="0">
                <a:solidFill>
                  <a:srgbClr val="FF0000"/>
                </a:solidFill>
                <a:hlinkClick r:id="rId6" tooltip="Londres"/>
              </a:rPr>
              <a:t>Londres</a:t>
            </a:r>
            <a:r>
              <a:rPr lang="fr-FR" sz="1300" dirty="0">
                <a:solidFill>
                  <a:srgbClr val="FF0000"/>
                </a:solidFill>
              </a:rPr>
              <a:t>, par empoisonnement au  polonium, d’Alexandre </a:t>
            </a:r>
            <a:r>
              <a:rPr lang="fr-FR" sz="1300" dirty="0" err="1">
                <a:solidFill>
                  <a:srgbClr val="FF0000"/>
                </a:solidFill>
              </a:rPr>
              <a:t>Litvinenko</a:t>
            </a:r>
            <a:r>
              <a:rPr lang="fr-FR" sz="1300" dirty="0">
                <a:solidFill>
                  <a:srgbClr val="FF0000"/>
                </a:solidFill>
              </a:rPr>
              <a:t>, ancien agent des services secrets </a:t>
            </a:r>
            <a:r>
              <a:rPr lang="fr-FR" sz="1300" dirty="0">
                <a:solidFill>
                  <a:srgbClr val="FF0000"/>
                </a:solidFill>
                <a:hlinkClick r:id="rId7" tooltip="Russie"/>
              </a:rPr>
              <a:t>russes</a:t>
            </a:r>
            <a:r>
              <a:rPr lang="fr-FR" sz="1300" dirty="0">
                <a:solidFill>
                  <a:srgbClr val="FF0000"/>
                </a:solidFill>
              </a:rPr>
              <a:t>, ex-</a:t>
            </a:r>
            <a:r>
              <a:rPr lang="fr-FR" sz="1300" dirty="0">
                <a:solidFill>
                  <a:srgbClr val="FF0000"/>
                </a:solidFill>
                <a:hlinkClick r:id="rId8" tooltip="Lieutenant-colonel"/>
              </a:rPr>
              <a:t>lieutenant-colonel</a:t>
            </a:r>
            <a:r>
              <a:rPr lang="fr-FR" sz="1300" dirty="0">
                <a:solidFill>
                  <a:srgbClr val="FF0000"/>
                </a:solidFill>
              </a:rPr>
              <a:t> du </a:t>
            </a:r>
            <a:r>
              <a:rPr lang="fr-FR" sz="1300" dirty="0">
                <a:solidFill>
                  <a:srgbClr val="FF0000"/>
                </a:solidFill>
                <a:hlinkClick r:id="rId9" tooltip="Service fédéral de sécurité de la Fédération de Russie"/>
              </a:rPr>
              <a:t>FSB</a:t>
            </a:r>
            <a:r>
              <a:rPr lang="fr-FR" sz="1300" dirty="0">
                <a:solidFill>
                  <a:srgbClr val="FF0000"/>
                </a:solidFill>
              </a:rPr>
              <a:t>, opposée à la politique du gouvernement en Tchétchénie.</a:t>
            </a:r>
          </a:p>
          <a:p>
            <a:pPr marL="342900" indent="-342900" algn="just" eaLnBrk="1" hangingPunct="1">
              <a:spcBef>
                <a:spcPct val="0"/>
              </a:spcBef>
              <a:buAutoNum type="arabicParenR"/>
              <a:defRPr/>
            </a:pPr>
            <a:r>
              <a:rPr lang="fr-FR" sz="1300" dirty="0"/>
              <a:t>En 2008,le </a:t>
            </a:r>
            <a:r>
              <a:rPr lang="fr-FR" sz="1300" dirty="0" err="1">
                <a:hlinkClick r:id="rId10"/>
              </a:rPr>
              <a:t>Moskovsky</a:t>
            </a:r>
            <a:r>
              <a:rPr lang="fr-FR" sz="1300" dirty="0">
                <a:hlinkClick r:id="rId10"/>
              </a:rPr>
              <a:t> </a:t>
            </a:r>
            <a:r>
              <a:rPr lang="fr-FR" sz="1300" dirty="0" err="1">
                <a:hlinkClick r:id="rId10"/>
              </a:rPr>
              <a:t>Korrespondent</a:t>
            </a:r>
            <a:r>
              <a:rPr lang="fr-FR" sz="1300" dirty="0"/>
              <a:t>, ayant prêté à Poutine une aventure avec une gymnaste de renom, est contraint de fermer, le 29 Octobre 2008.</a:t>
            </a:r>
          </a:p>
          <a:p>
            <a:pPr marL="342900" indent="-342900" algn="just" eaLnBrk="1" hangingPunct="1">
              <a:spcBef>
                <a:spcPct val="0"/>
              </a:spcBef>
              <a:buAutoNum type="arabicParenR"/>
              <a:defRPr/>
            </a:pPr>
            <a:r>
              <a:rPr lang="fr-FR" sz="1300" dirty="0"/>
              <a:t>4-24 décembre 2011, la victoire de « Russie Unie (le parti de Vladimir P.) déclenche un mouvement de contestation populaire contre les irrégularités du scrutin. 4-27 janvier 2012, importantes manifestation contre le candidat Poutine. </a:t>
            </a:r>
          </a:p>
          <a:p>
            <a:pPr marL="342900" indent="-342900" algn="just" eaLnBrk="1" hangingPunct="1">
              <a:spcBef>
                <a:spcPct val="0"/>
              </a:spcBef>
              <a:buAutoNum type="arabicParenR"/>
              <a:defRPr/>
            </a:pPr>
            <a:r>
              <a:rPr lang="fr-FR" sz="1300" dirty="0"/>
              <a:t>30 juin 2013, V. P. promulgue 2 lois punissant la « </a:t>
            </a:r>
            <a:r>
              <a:rPr lang="fr-FR" sz="1300" i="1" dirty="0"/>
              <a:t>propagande</a:t>
            </a:r>
            <a:r>
              <a:rPr lang="fr-FR" sz="1300" dirty="0"/>
              <a:t> » homosexuelle devant mineur et réprimant les « </a:t>
            </a:r>
            <a:r>
              <a:rPr lang="fr-FR" sz="1300" i="1" dirty="0"/>
              <a:t>offenses au sentiments religieux</a:t>
            </a:r>
            <a:r>
              <a:rPr lang="fr-FR" sz="1300" dirty="0"/>
              <a:t> ».</a:t>
            </a:r>
          </a:p>
        </p:txBody>
      </p:sp>
      <p:sp>
        <p:nvSpPr>
          <p:cNvPr id="4"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398</a:t>
            </a:fld>
            <a:endParaRPr lang="fr-FR" altLang="fr-FR" sz="1200">
              <a:solidFill>
                <a:srgbClr val="898989"/>
              </a:solidFill>
            </a:endParaRPr>
          </a:p>
        </p:txBody>
      </p:sp>
      <p:sp>
        <p:nvSpPr>
          <p:cNvPr id="6" name="ZoneTexte 3"/>
          <p:cNvSpPr txBox="1">
            <a:spLocks noChangeArrowheads="1"/>
          </p:cNvSpPr>
          <p:nvPr/>
        </p:nvSpPr>
        <p:spPr bwMode="auto">
          <a:xfrm>
            <a:off x="114712" y="457200"/>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361073391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710" y="825502"/>
            <a:ext cx="8905382" cy="598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(suite) : </a:t>
            </a:r>
            <a:endParaRPr lang="fr-FR" sz="1300" u="sng" dirty="0"/>
          </a:p>
          <a:p>
            <a:pPr algn="just" eaLnBrk="1" hangingPunct="1">
              <a:spcBef>
                <a:spcPct val="0"/>
              </a:spcBef>
              <a:buNone/>
              <a:defRPr/>
            </a:pPr>
            <a:endParaRPr lang="fr-FR" sz="1300" dirty="0"/>
          </a:p>
          <a:p>
            <a:pPr algn="just" eaLnBrk="1" hangingPunct="1">
              <a:spcBef>
                <a:spcPct val="0"/>
              </a:spcBef>
              <a:buNone/>
              <a:defRPr/>
            </a:pPr>
            <a:r>
              <a:rPr lang="fr-FR" sz="1300" dirty="0"/>
              <a:t>14) 18 juillet 2013, l’opposant </a:t>
            </a:r>
            <a:r>
              <a:rPr lang="fr-FR" sz="1300" dirty="0">
                <a:hlinkClick r:id="rId2"/>
              </a:rPr>
              <a:t>Alexeï </a:t>
            </a:r>
            <a:r>
              <a:rPr lang="fr-FR" sz="1300" dirty="0" err="1">
                <a:hlinkClick r:id="rId2"/>
              </a:rPr>
              <a:t>Navalny</a:t>
            </a:r>
            <a:r>
              <a:rPr lang="fr-FR" sz="1300" dirty="0"/>
              <a:t>, candidat à la mairie de Moscou, est condamné à 5 ans de prison pour détournement de fond (accusation qu’il a contesté). En août, </a:t>
            </a:r>
            <a:r>
              <a:rPr lang="fr-FR" sz="1300" dirty="0">
                <a:hlinkClick r:id="rId3" tooltip="Vladimir Jirinovski"/>
              </a:rPr>
              <a:t>Vladimir Jirinovski</a:t>
            </a:r>
            <a:r>
              <a:rPr lang="fr-FR" sz="1300" dirty="0"/>
              <a:t>, président du </a:t>
            </a:r>
            <a:r>
              <a:rPr lang="fr-FR" sz="1300" dirty="0">
                <a:hlinkClick r:id="rId4" tooltip="Parti libéral-démocrate de Russie"/>
              </a:rPr>
              <a:t>Parti libéral-démocrate</a:t>
            </a:r>
            <a:r>
              <a:rPr lang="fr-FR" sz="1300" dirty="0"/>
              <a:t>, a demandé au </a:t>
            </a:r>
            <a:r>
              <a:rPr lang="fr-FR" sz="1300" dirty="0">
                <a:hlinkClick r:id="rId5" tooltip="Ministère de l'Intérieur (Russie)"/>
              </a:rPr>
              <a:t>ministère de l'intérieur</a:t>
            </a:r>
            <a:r>
              <a:rPr lang="fr-FR" sz="1300" dirty="0"/>
              <a:t> l'ouverture d'une enquête sur le financement de la campagne électorale de </a:t>
            </a:r>
            <a:r>
              <a:rPr lang="fr-FR" sz="1300" dirty="0" err="1"/>
              <a:t>Navalny</a:t>
            </a:r>
            <a:r>
              <a:rPr lang="fr-FR" sz="1300" dirty="0"/>
              <a:t>. Celui-ci aurait récolté de l'argent de la part de donateurs anonymes étrangers via un système de paiement sur </a:t>
            </a:r>
            <a:r>
              <a:rPr lang="fr-FR" sz="1300" dirty="0">
                <a:hlinkClick r:id="rId6" tooltip="Internet"/>
              </a:rPr>
              <a:t>internet</a:t>
            </a:r>
            <a:r>
              <a:rPr lang="fr-FR" sz="1300" dirty="0"/>
              <a:t>, pratique interdite par la loi russe</a:t>
            </a:r>
            <a:r>
              <a:rPr lang="fr-FR" sz="1300" baseline="30000" dirty="0">
                <a:hlinkClick r:id="rId2"/>
              </a:rPr>
              <a:t>23</a:t>
            </a:r>
            <a:r>
              <a:rPr lang="fr-FR" sz="1300" dirty="0"/>
              <a:t>. En février 2014, il est placé en résidence surveillée pour une durée de 2 mois par un tribunal de Moscou pour avoir quitté la capitale ce qui est en infraction avec un jugement rendu précédemment</a:t>
            </a:r>
            <a:r>
              <a:rPr lang="fr-FR" sz="1300" baseline="30000" dirty="0">
                <a:hlinkClick r:id="rId2"/>
              </a:rPr>
              <a:t>27</a:t>
            </a:r>
            <a:r>
              <a:rPr lang="fr-FR" sz="1300" dirty="0"/>
              <a:t>. En avril 2014, il est reconnu coupable de diffamation à l'encontre d'un député qu'il aurait qualifié de toxicomane. Il est condamné à une amende de 300 000 roubles</a:t>
            </a:r>
            <a:r>
              <a:rPr lang="fr-FR" sz="1300" baseline="30000" dirty="0">
                <a:hlinkClick r:id="rId2"/>
              </a:rPr>
              <a:t>28</a:t>
            </a:r>
            <a:r>
              <a:rPr lang="fr-FR" sz="1300" dirty="0"/>
              <a:t>. </a:t>
            </a:r>
          </a:p>
          <a:p>
            <a:pPr algn="just" eaLnBrk="1" hangingPunct="1">
              <a:spcBef>
                <a:spcPct val="0"/>
              </a:spcBef>
              <a:buNone/>
              <a:defRPr/>
            </a:pPr>
            <a:r>
              <a:rPr lang="fr-FR" sz="1300" dirty="0"/>
              <a:t>15) 9 décembre 2013, l’agence d’information RIA </a:t>
            </a:r>
            <a:r>
              <a:rPr lang="fr-FR" sz="1300" dirty="0" err="1"/>
              <a:t>Novosti</a:t>
            </a:r>
            <a:r>
              <a:rPr lang="fr-FR" sz="1300" dirty="0"/>
              <a:t> et la radio publique Voix de Russie sont remplacés par l’agence internationale « Russie aujourd’hui » (</a:t>
            </a:r>
            <a:r>
              <a:rPr lang="fr-FR" sz="1300" dirty="0" err="1"/>
              <a:t>Russia</a:t>
            </a:r>
            <a:r>
              <a:rPr lang="fr-FR" sz="1300" dirty="0"/>
              <a:t> </a:t>
            </a:r>
            <a:r>
              <a:rPr lang="fr-FR" sz="1300" dirty="0" err="1"/>
              <a:t>Today</a:t>
            </a:r>
            <a:r>
              <a:rPr lang="fr-FR" sz="1300" dirty="0"/>
              <a:t> ou RT), placée directement sous le contrôle du Kremlin.</a:t>
            </a:r>
          </a:p>
          <a:p>
            <a:pPr algn="just" eaLnBrk="1" hangingPunct="1">
              <a:spcBef>
                <a:spcPct val="0"/>
              </a:spcBef>
              <a:buNone/>
              <a:defRPr/>
            </a:pPr>
            <a:r>
              <a:rPr lang="fr-FR" sz="1300" dirty="0"/>
              <a:t>16) 24 juillet 2014, le leader du Parti d’extrême gauche « Front de gauche », </a:t>
            </a:r>
            <a:r>
              <a:rPr lang="fr-FR" sz="1300" dirty="0">
                <a:hlinkClick r:id="rId7"/>
              </a:rPr>
              <a:t>Sergueï </a:t>
            </a:r>
            <a:r>
              <a:rPr lang="fr-FR" sz="1300" dirty="0" err="1">
                <a:hlinkClick r:id="rId7"/>
              </a:rPr>
              <a:t>Oudaltsov</a:t>
            </a:r>
            <a:r>
              <a:rPr lang="fr-FR" sz="1300" dirty="0"/>
              <a:t>, a été condamné à 4 ans et demi de camps, pour avoir manifesté sur la place </a:t>
            </a:r>
            <a:r>
              <a:rPr lang="fr-FR" sz="1300" dirty="0" err="1"/>
              <a:t>Bolonaïa</a:t>
            </a:r>
            <a:r>
              <a:rPr lang="fr-FR" sz="1300" dirty="0"/>
              <a:t>, le 6 mai 2012, rassemblement qui s’est terminé avec des heurts avec la police. 15 autres manifestants de </a:t>
            </a:r>
            <a:r>
              <a:rPr lang="fr-FR" sz="1300" dirty="0" err="1"/>
              <a:t>Bolonaïa</a:t>
            </a:r>
            <a:r>
              <a:rPr lang="fr-FR" sz="1300" dirty="0"/>
              <a:t> ont écopé  de peines fermes (+).</a:t>
            </a:r>
          </a:p>
          <a:p>
            <a:pPr algn="just" eaLnBrk="1" hangingPunct="1">
              <a:spcBef>
                <a:spcPct val="0"/>
              </a:spcBef>
              <a:buNone/>
              <a:defRPr/>
            </a:pPr>
            <a:r>
              <a:rPr lang="fr-FR" sz="1300" dirty="0"/>
              <a:t>17) Champion du monde d’échecs de 1985 à 2000, </a:t>
            </a:r>
            <a:r>
              <a:rPr lang="fr-FR" sz="1300" dirty="0">
                <a:hlinkClick r:id="rId8"/>
              </a:rPr>
              <a:t>Garry Kasparov </a:t>
            </a:r>
            <a:r>
              <a:rPr lang="fr-FR" sz="1300" dirty="0"/>
              <a:t>(°), violemment opposé au système autoritaire russe, a publié régulièrement des textes contre Vladimir P. Aujourd’hui, il risque cinq ans d’internement en camp pour avoir manifesté et s’être défendu contre le policier qui le menaçait (Source : </a:t>
            </a:r>
            <a:r>
              <a:rPr lang="fr-FR" sz="1300" dirty="0">
                <a:hlinkClick r:id="rId8"/>
              </a:rPr>
              <a:t>http://fr.wikipedia.org/wiki/Garry_Kasparov</a:t>
            </a:r>
            <a:r>
              <a:rPr lang="fr-FR" sz="1300" dirty="0"/>
              <a:t>).</a:t>
            </a:r>
          </a:p>
          <a:p>
            <a:pPr algn="just" eaLnBrk="1" hangingPunct="1">
              <a:spcBef>
                <a:spcPct val="0"/>
              </a:spcBef>
              <a:buNone/>
              <a:defRPr/>
            </a:pPr>
            <a:r>
              <a:rPr lang="fr-FR" sz="1200" dirty="0"/>
              <a:t>Source : </a:t>
            </a:r>
            <a:r>
              <a:rPr lang="fr-FR" sz="1200" i="1" dirty="0"/>
              <a:t>Russie le retour</a:t>
            </a:r>
            <a:r>
              <a:rPr lang="fr-FR" sz="1200" dirty="0"/>
              <a:t>, Manière de voir, Le Monde diplomatique, décembre 2014 – janvier 2015.</a:t>
            </a:r>
          </a:p>
          <a:p>
            <a:pPr algn="just">
              <a:buNone/>
            </a:pPr>
            <a:endParaRPr lang="fr-FR" sz="1100" dirty="0"/>
          </a:p>
          <a:p>
            <a:pPr algn="just">
              <a:buNone/>
            </a:pPr>
            <a:r>
              <a:rPr lang="fr-FR" sz="1100" dirty="0"/>
              <a:t>(+) Le 21 août 2012, </a:t>
            </a:r>
            <a:r>
              <a:rPr lang="fr-FR" sz="1100" dirty="0" err="1"/>
              <a:t>Oudaltsov</a:t>
            </a:r>
            <a:r>
              <a:rPr lang="fr-FR" sz="1100" dirty="0"/>
              <a:t> est condamné à payer une amende de 30 000 roubles pour avoir participé à une action devant le comité d'enquête à Moscou</a:t>
            </a:r>
            <a:r>
              <a:rPr lang="fr-FR" sz="1100" baseline="30000" dirty="0">
                <a:hlinkClick r:id="rId7"/>
              </a:rPr>
              <a:t>3</a:t>
            </a:r>
            <a:r>
              <a:rPr lang="fr-FR" sz="1100" dirty="0"/>
              <a:t>. Le 26 octobre 2012, il est inculpé pour "préparation de troubles massifs", accusation qui peut lui valoir jusqu'à dix ans de camp et qu'il dénonce comme montée de toutes pièces : en effet, cette inculpation fait suite à une émission d'une chaîne de télévision nationale qui affirmait sur la foi d'images tournées en caméra cachée et d'origine non précisée que l'opposant prévoyait de renverser le gouvernement par la force</a:t>
            </a:r>
            <a:r>
              <a:rPr lang="fr-FR" sz="1100" baseline="30000" dirty="0">
                <a:hlinkClick r:id="rId7"/>
              </a:rPr>
              <a:t>4</a:t>
            </a:r>
            <a:r>
              <a:rPr lang="fr-FR" sz="1100" baseline="30000" dirty="0"/>
              <a:t>,</a:t>
            </a:r>
            <a:r>
              <a:rPr lang="fr-FR" sz="1100" baseline="30000" dirty="0">
                <a:hlinkClick r:id="rId7"/>
              </a:rPr>
              <a:t>1</a:t>
            </a:r>
            <a:r>
              <a:rPr lang="fr-FR" sz="1100" dirty="0"/>
              <a:t>.</a:t>
            </a:r>
          </a:p>
          <a:p>
            <a:pPr algn="just">
              <a:buNone/>
            </a:pPr>
            <a:r>
              <a:rPr lang="fr-FR" sz="1100" dirty="0"/>
              <a:t>(+) Kasparov avait été arrêté le 24 novembre 2007 lors d'une manifestation à Moscou contre la tenue en décembre 2007 d'élections législatives russes</a:t>
            </a:r>
            <a:r>
              <a:rPr lang="fr-FR" sz="1100" baseline="30000" dirty="0">
                <a:hlinkClick r:id="rId8"/>
              </a:rPr>
              <a:t>10</a:t>
            </a:r>
            <a:r>
              <a:rPr lang="fr-FR" sz="1100" dirty="0"/>
              <a:t>, et (RFI, le 25 novembre 2007). condamné en comparution immédiate à cinq jours d'emprisonnement pour manifestation non autorisée et refus d'obéir aux ordres de la police. Son avocate, M</a:t>
            </a:r>
            <a:r>
              <a:rPr lang="fr-FR" sz="1100" baseline="30000" dirty="0"/>
              <a:t>e</a:t>
            </a:r>
            <a:r>
              <a:rPr lang="fr-FR" sz="1100" dirty="0"/>
              <a:t> </a:t>
            </a:r>
            <a:r>
              <a:rPr lang="fr-FR" sz="1100" dirty="0" err="1"/>
              <a:t>Mikhaïlova</a:t>
            </a:r>
            <a:r>
              <a:rPr lang="fr-FR" sz="1100" dirty="0"/>
              <a:t>, a précisé qu'elle avait déposé plainte contre cette arrestation arbitraire. « </a:t>
            </a:r>
            <a:r>
              <a:rPr lang="fr-FR" sz="1100" i="1" dirty="0"/>
              <a:t>Notre but est le démantèlement de ce régime qui couvre le pays de honte et le déteste. […] Nous allons sortir de ce marécage de corruption et de mensonge et nous gagnerons !</a:t>
            </a:r>
            <a:r>
              <a:rPr lang="fr-FR" sz="1100" dirty="0"/>
              <a:t> », avait lancé à la foule Garry Kasparov peu avant son interpellation</a:t>
            </a:r>
            <a:r>
              <a:rPr lang="fr-FR" sz="1100" baseline="30000" dirty="0">
                <a:hlinkClick r:id="rId8"/>
              </a:rPr>
              <a:t>46</a:t>
            </a:r>
            <a:r>
              <a:rPr lang="fr-FR" sz="1100" baseline="30000" dirty="0"/>
              <a:t>,</a:t>
            </a:r>
            <a:r>
              <a:rPr lang="fr-FR" sz="1100" baseline="30000" dirty="0">
                <a:hlinkClick r:id="rId8"/>
              </a:rPr>
              <a:t>47</a:t>
            </a:r>
            <a:r>
              <a:rPr lang="fr-FR" sz="1100" dirty="0"/>
              <a:t>. Le 13 décembre 2008, Kasparov annonce la naissance de son nouveau parti politique : </a:t>
            </a:r>
            <a:r>
              <a:rPr lang="fr-FR" sz="1100" dirty="0" err="1">
                <a:hlinkClick r:id="rId9" tooltip="Solidarnost"/>
              </a:rPr>
              <a:t>Solidarnost</a:t>
            </a:r>
            <a:r>
              <a:rPr lang="fr-FR" sz="1100" dirty="0"/>
              <a:t>. Le 17 août 2012, Kasparov est interpellé puis relâché par la police russe, après des échauffourées devant le tribunal, après le verdict condamnant le groupe punk les </a:t>
            </a:r>
            <a:r>
              <a:rPr lang="fr-FR" sz="1100" i="1" dirty="0" err="1">
                <a:hlinkClick r:id="rId10" tooltip="Pussy Riot"/>
              </a:rPr>
              <a:t>Pussy</a:t>
            </a:r>
            <a:r>
              <a:rPr lang="fr-FR" sz="1100" i="1" dirty="0">
                <a:hlinkClick r:id="rId10" tooltip="Pussy Riot"/>
              </a:rPr>
              <a:t> </a:t>
            </a:r>
            <a:r>
              <a:rPr lang="fr-FR" sz="1100" i="1" dirty="0" err="1">
                <a:hlinkClick r:id="rId10" tooltip="Pussy Riot"/>
              </a:rPr>
              <a:t>Riot</a:t>
            </a:r>
            <a:r>
              <a:rPr lang="fr-FR" sz="1100" dirty="0"/>
              <a:t> à deux ans de prison</a:t>
            </a:r>
            <a:r>
              <a:rPr lang="fr-FR" sz="1100" baseline="30000" dirty="0">
                <a:hlinkClick r:id="rId8"/>
              </a:rPr>
              <a:t>55</a:t>
            </a:r>
            <a:r>
              <a:rPr lang="fr-FR" sz="1100" dirty="0"/>
              <a:t>. Depuis son engagement politique en opposition contre le président </a:t>
            </a:r>
            <a:r>
              <a:rPr lang="fr-FR" sz="1100" dirty="0">
                <a:hlinkClick r:id="rId11" tooltip="Vladimir Poutine"/>
              </a:rPr>
              <a:t>Poutine</a:t>
            </a:r>
            <a:r>
              <a:rPr lang="fr-FR" sz="1100" dirty="0"/>
              <a:t>, Kasparov se dit inquiet pour sa vie. Il a par exemple en permanence cinq gardes du corps et ne voyage plus avec la compagnie </a:t>
            </a:r>
            <a:r>
              <a:rPr lang="fr-FR" sz="1100" dirty="0">
                <a:hlinkClick r:id="rId12" tooltip="Aeroflot"/>
              </a:rPr>
              <a:t>Aeroflot</a:t>
            </a:r>
            <a:r>
              <a:rPr lang="fr-FR" sz="1100" baseline="30000" dirty="0">
                <a:hlinkClick r:id="rId8"/>
              </a:rPr>
              <a:t>48</a:t>
            </a:r>
            <a:r>
              <a:rPr lang="fr-FR" sz="1100" dirty="0"/>
              <a:t>. </a:t>
            </a:r>
          </a:p>
        </p:txBody>
      </p:sp>
      <p:sp>
        <p:nvSpPr>
          <p:cNvPr id="4"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399</a:t>
            </a:fld>
            <a:endParaRPr lang="fr-FR" altLang="fr-FR" sz="1200">
              <a:solidFill>
                <a:srgbClr val="898989"/>
              </a:solidFill>
            </a:endParaRPr>
          </a:p>
        </p:txBody>
      </p:sp>
      <p:sp>
        <p:nvSpPr>
          <p:cNvPr id="6" name="ZoneTexte 3"/>
          <p:cNvSpPr txBox="1">
            <a:spLocks noChangeArrowheads="1"/>
          </p:cNvSpPr>
          <p:nvPr/>
        </p:nvSpPr>
        <p:spPr bwMode="auto">
          <a:xfrm>
            <a:off x="114712" y="457200"/>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176208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4026534" y="11802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5123" name="Espace réservé du numéro de diapositive 2"/>
          <p:cNvSpPr txBox="1">
            <a:spLocks/>
          </p:cNvSpPr>
          <p:nvPr/>
        </p:nvSpPr>
        <p:spPr bwMode="auto">
          <a:xfrm>
            <a:off x="80279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98F6AD1-AC0D-4EF9-A9B5-F182A6A2513F}" type="slidenum">
              <a:rPr lang="fr-FR" altLang="fr-FR" sz="1200">
                <a:solidFill>
                  <a:srgbClr val="898989"/>
                </a:solidFill>
              </a:rPr>
              <a:pPr algn="r" eaLnBrk="1" hangingPunct="1">
                <a:spcBef>
                  <a:spcPct val="0"/>
                </a:spcBef>
                <a:buFontTx/>
                <a:buNone/>
              </a:pPr>
              <a:t>4</a:t>
            </a:fld>
            <a:endParaRPr lang="fr-FR" altLang="fr-FR" sz="1200" dirty="0">
              <a:solidFill>
                <a:srgbClr val="898989"/>
              </a:solidFill>
            </a:endParaRPr>
          </a:p>
        </p:txBody>
      </p:sp>
      <p:sp>
        <p:nvSpPr>
          <p:cNvPr id="5124" name="ZoneTexte 3"/>
          <p:cNvSpPr txBox="1">
            <a:spLocks noChangeArrowheads="1"/>
          </p:cNvSpPr>
          <p:nvPr/>
        </p:nvSpPr>
        <p:spPr bwMode="auto">
          <a:xfrm>
            <a:off x="137513" y="457201"/>
            <a:ext cx="1384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0. </a:t>
            </a:r>
            <a:r>
              <a:rPr lang="fr-FR" altLang="fr-FR" sz="1800" b="1" dirty="0"/>
              <a:t>Sommaire</a:t>
            </a:r>
          </a:p>
        </p:txBody>
      </p:sp>
      <p:sp>
        <p:nvSpPr>
          <p:cNvPr id="5125" name="Text Box 6"/>
          <p:cNvSpPr txBox="1">
            <a:spLocks noChangeArrowheads="1"/>
          </p:cNvSpPr>
          <p:nvPr/>
        </p:nvSpPr>
        <p:spPr bwMode="auto">
          <a:xfrm>
            <a:off x="137513" y="817582"/>
            <a:ext cx="6264248"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300" dirty="0">
                <a:latin typeface="Arial" panose="020B0604020202020204" pitchFamily="34" charset="0"/>
              </a:rPr>
              <a:t>A1. Annexe : Articles de loi contre la corruption</a:t>
            </a:r>
          </a:p>
          <a:p>
            <a:pPr eaLnBrk="1" hangingPunct="1">
              <a:spcBef>
                <a:spcPct val="0"/>
              </a:spcBef>
              <a:buFontTx/>
              <a:buNone/>
            </a:pPr>
            <a:r>
              <a:rPr lang="fr-FR" altLang="fr-FR" sz="1300" dirty="0">
                <a:latin typeface="Arial" panose="020B0604020202020204" pitchFamily="34" charset="0"/>
              </a:rPr>
              <a:t>A2. Annexe : Sur le clientélisme</a:t>
            </a:r>
          </a:p>
          <a:p>
            <a:pPr eaLnBrk="1" hangingPunct="1">
              <a:spcBef>
                <a:spcPct val="0"/>
              </a:spcBef>
              <a:buFontTx/>
              <a:buNone/>
            </a:pPr>
            <a:r>
              <a:rPr lang="fr-FR" altLang="fr-FR" sz="1300" dirty="0">
                <a:latin typeface="Arial" panose="020B0604020202020204" pitchFamily="34" charset="0"/>
              </a:rPr>
              <a:t>A3. Annexe : Lexique</a:t>
            </a:r>
          </a:p>
          <a:p>
            <a:pPr eaLnBrk="1" hangingPunct="1">
              <a:spcBef>
                <a:spcPct val="0"/>
              </a:spcBef>
              <a:buFontTx/>
              <a:buNone/>
            </a:pPr>
            <a:r>
              <a:rPr lang="fr-FR" altLang="fr-FR" sz="1300" dirty="0">
                <a:latin typeface="Arial" panose="020B0604020202020204" pitchFamily="34" charset="0"/>
              </a:rPr>
              <a:t>A4. Annexe : Paradis fiscaux </a:t>
            </a:r>
          </a:p>
          <a:p>
            <a:pPr eaLnBrk="1" hangingPunct="1">
              <a:spcBef>
                <a:spcPct val="0"/>
              </a:spcBef>
              <a:buFontTx/>
              <a:buNone/>
            </a:pPr>
            <a:r>
              <a:rPr lang="fr-FR" altLang="fr-FR" sz="1300" dirty="0">
                <a:latin typeface="Arial" panose="020B0604020202020204" pitchFamily="34" charset="0"/>
              </a:rPr>
              <a:t>A5. Annexe : La Fraude fiscale en France </a:t>
            </a:r>
          </a:p>
          <a:p>
            <a:pPr eaLnBrk="1" hangingPunct="1">
              <a:spcBef>
                <a:spcPct val="0"/>
              </a:spcBef>
              <a:buFontTx/>
              <a:buNone/>
            </a:pPr>
            <a:r>
              <a:rPr lang="fr-FR" altLang="fr-FR" sz="1300" dirty="0">
                <a:latin typeface="Arial" panose="020B0604020202020204" pitchFamily="34" charset="0"/>
              </a:rPr>
              <a:t>A6. Annexe : Les raids des « black raiders » contre les entreprises en Russie</a:t>
            </a:r>
          </a:p>
          <a:p>
            <a:pPr eaLnBrk="1" hangingPunct="1">
              <a:spcBef>
                <a:spcPct val="0"/>
              </a:spcBef>
              <a:buFontTx/>
              <a:buNone/>
            </a:pPr>
            <a:r>
              <a:rPr lang="fr-FR" altLang="fr-FR" sz="1300" dirty="0">
                <a:latin typeface="Arial" panose="020B0604020202020204" pitchFamily="34" charset="0"/>
              </a:rPr>
              <a:t>A6. Annexe : Financement des actions terroristes (exemples)</a:t>
            </a:r>
          </a:p>
          <a:p>
            <a:pPr eaLnBrk="1" hangingPunct="1">
              <a:spcBef>
                <a:spcPct val="0"/>
              </a:spcBef>
              <a:buFontTx/>
              <a:buNone/>
            </a:pPr>
            <a:r>
              <a:rPr lang="fr-FR" altLang="fr-FR" sz="1300" dirty="0">
                <a:latin typeface="Arial" panose="020B0604020202020204" pitchFamily="34" charset="0"/>
              </a:rPr>
              <a:t>A7. Annexe : Sources de la corruption dans les pays en voie de développement</a:t>
            </a:r>
          </a:p>
          <a:p>
            <a:pPr eaLnBrk="1" hangingPunct="1">
              <a:spcBef>
                <a:spcPct val="0"/>
              </a:spcBef>
              <a:buFontTx/>
              <a:buNone/>
            </a:pPr>
            <a:r>
              <a:rPr lang="fr-FR" altLang="fr-FR" sz="1300" dirty="0">
                <a:latin typeface="Arial" panose="020B0604020202020204" pitchFamily="34" charset="0"/>
              </a:rPr>
              <a:t>A7. Annexe : Cycles de la corruption</a:t>
            </a:r>
          </a:p>
          <a:p>
            <a:pPr eaLnBrk="1" hangingPunct="1">
              <a:spcBef>
                <a:spcPct val="0"/>
              </a:spcBef>
              <a:buFontTx/>
              <a:buNone/>
            </a:pPr>
            <a:r>
              <a:rPr lang="fr-FR" altLang="fr-FR" sz="1300" dirty="0">
                <a:latin typeface="Arial" panose="020B0604020202020204" pitchFamily="34" charset="0"/>
              </a:rPr>
              <a:t>A8. Annexes : Le point de vue des « mis en cause » </a:t>
            </a:r>
          </a:p>
          <a:p>
            <a:pPr eaLnBrk="1" hangingPunct="1">
              <a:spcBef>
                <a:spcPct val="0"/>
              </a:spcBef>
              <a:buFontTx/>
              <a:buNone/>
            </a:pPr>
            <a:r>
              <a:rPr lang="fr-FR" altLang="fr-FR" sz="1300" dirty="0">
                <a:latin typeface="Arial" panose="020B0604020202020204" pitchFamily="34" charset="0"/>
              </a:rPr>
              <a:t>A9. Annexe : La corruption à travers l’Histoire </a:t>
            </a:r>
          </a:p>
          <a:p>
            <a:pPr eaLnBrk="1" hangingPunct="1">
              <a:spcBef>
                <a:spcPct val="0"/>
              </a:spcBef>
              <a:buFontTx/>
              <a:buNone/>
            </a:pPr>
            <a:r>
              <a:rPr lang="fr-FR" altLang="fr-FR" sz="1300" dirty="0">
                <a:latin typeface="Arial" panose="020B0604020202020204" pitchFamily="34" charset="0"/>
              </a:rPr>
              <a:t>A10. Annexe : Bibliographie</a:t>
            </a:r>
          </a:p>
          <a:p>
            <a:pPr eaLnBrk="1" hangingPunct="1">
              <a:spcBef>
                <a:spcPct val="0"/>
              </a:spcBef>
              <a:buFontTx/>
              <a:buNone/>
            </a:pPr>
            <a:r>
              <a:rPr lang="fr-FR" altLang="fr-FR" sz="1300" dirty="0">
                <a:latin typeface="Arial" panose="020B0604020202020204" pitchFamily="34" charset="0"/>
              </a:rPr>
              <a:t>A11. Annexe : ONG luttant contre la corruption </a:t>
            </a:r>
          </a:p>
          <a:p>
            <a:pPr eaLnBrk="1" hangingPunct="1">
              <a:spcBef>
                <a:spcPct val="0"/>
              </a:spcBef>
              <a:buFontTx/>
              <a:buNone/>
            </a:pPr>
            <a:r>
              <a:rPr lang="fr-FR" altLang="fr-FR" sz="1300" dirty="0">
                <a:latin typeface="Arial" panose="020B0604020202020204" pitchFamily="34" charset="0"/>
              </a:rPr>
              <a:t>A12. Annexe : Jeu présentant la corruption </a:t>
            </a:r>
          </a:p>
          <a:p>
            <a:pPr eaLnBrk="1" hangingPunct="1">
              <a:spcBef>
                <a:spcPct val="0"/>
              </a:spcBef>
              <a:buFontTx/>
              <a:buNone/>
            </a:pPr>
            <a:r>
              <a:rPr lang="fr-FR" altLang="fr-FR" sz="1300" dirty="0">
                <a:latin typeface="Arial" panose="020B0604020202020204" pitchFamily="34" charset="0"/>
              </a:rPr>
              <a:t>A13. Annexe: exemples d’affiches pour des campagnes contre la corruption</a:t>
            </a:r>
          </a:p>
          <a:p>
            <a:pPr eaLnBrk="1" hangingPunct="1">
              <a:spcBef>
                <a:spcPct val="0"/>
              </a:spcBef>
              <a:buFontTx/>
              <a:buNone/>
            </a:pPr>
            <a:r>
              <a:rPr lang="fr-FR" altLang="fr-FR" sz="1300" dirty="0">
                <a:latin typeface="Arial" panose="020B0604020202020204" pitchFamily="34" charset="0"/>
              </a:rPr>
              <a:t>A14. Annexe: caricatures</a:t>
            </a:r>
          </a:p>
          <a:p>
            <a:pPr eaLnBrk="1" hangingPunct="1">
              <a:spcBef>
                <a:spcPct val="0"/>
              </a:spcBef>
              <a:buFontTx/>
              <a:buNone/>
            </a:pPr>
            <a:r>
              <a:rPr lang="fr-FR" altLang="fr-FR" sz="1300" dirty="0">
                <a:latin typeface="Arial" panose="020B0604020202020204" pitchFamily="34" charset="0"/>
              </a:rPr>
              <a:t>A15. Annexe: Indice de la corruption dans le monde </a:t>
            </a:r>
          </a:p>
          <a:p>
            <a:pPr eaLnBrk="1" hangingPunct="1">
              <a:spcBef>
                <a:spcPct val="0"/>
              </a:spcBef>
              <a:buFontTx/>
              <a:buNone/>
            </a:pPr>
            <a:r>
              <a:rPr lang="fr-FR" altLang="fr-FR" sz="1300" dirty="0">
                <a:latin typeface="Arial" panose="020B0604020202020204" pitchFamily="34" charset="0"/>
              </a:rPr>
              <a:t>A16. Annexe: Le travail des enfants </a:t>
            </a:r>
          </a:p>
          <a:p>
            <a:pPr eaLnBrk="1" hangingPunct="1">
              <a:spcBef>
                <a:spcPct val="0"/>
              </a:spcBef>
              <a:buFontTx/>
              <a:buNone/>
            </a:pPr>
            <a:r>
              <a:rPr lang="fr-FR" altLang="fr-FR" sz="1300" dirty="0">
                <a:latin typeface="Arial" panose="020B0604020202020204" pitchFamily="34" charset="0"/>
              </a:rPr>
              <a:t>A17. Annexe: Le cas de la police nationale aux Philippines (PNP) </a:t>
            </a:r>
          </a:p>
          <a:p>
            <a:pPr eaLnBrk="1" hangingPunct="1">
              <a:spcBef>
                <a:spcPct val="0"/>
              </a:spcBef>
              <a:buFontTx/>
              <a:buNone/>
            </a:pPr>
            <a:r>
              <a:rPr lang="fr-FR" altLang="fr-FR" sz="1300" dirty="0">
                <a:latin typeface="Arial" panose="020B0604020202020204" pitchFamily="34" charset="0"/>
              </a:rPr>
              <a:t>A18. Annexe : Le système FLN (Algérie)</a:t>
            </a:r>
          </a:p>
          <a:p>
            <a:pPr eaLnBrk="1" hangingPunct="1">
              <a:spcBef>
                <a:spcPct val="0"/>
              </a:spcBef>
              <a:buFontTx/>
              <a:buNone/>
            </a:pPr>
            <a:r>
              <a:rPr lang="fr-FR" altLang="fr-FR" sz="1300" dirty="0">
                <a:latin typeface="Arial" panose="020B0604020202020204" pitchFamily="34" charset="0"/>
              </a:rPr>
              <a:t>A19. Annexe : Chansons</a:t>
            </a:r>
          </a:p>
          <a:p>
            <a:pPr eaLnBrk="1" hangingPunct="1">
              <a:spcBef>
                <a:spcPct val="0"/>
              </a:spcBef>
              <a:buFontTx/>
              <a:buNone/>
            </a:pPr>
            <a:r>
              <a:rPr lang="fr-FR" altLang="fr-FR" sz="1300" dirty="0">
                <a:latin typeface="Arial" panose="020B0604020202020204" pitchFamily="34" charset="0"/>
              </a:rPr>
              <a:t>A20. Annexe : Exemples de stratégies d’hommes corrompus</a:t>
            </a:r>
          </a:p>
          <a:p>
            <a:pPr eaLnBrk="1" hangingPunct="1">
              <a:spcBef>
                <a:spcPct val="0"/>
              </a:spcBef>
              <a:buFontTx/>
              <a:buNone/>
            </a:pPr>
            <a:r>
              <a:rPr lang="fr-FR" altLang="fr-FR" sz="1300" dirty="0">
                <a:latin typeface="Arial" panose="020B0604020202020204" pitchFamily="34" charset="0"/>
              </a:rPr>
              <a:t>A22. Annexe : La corruption dans le football</a:t>
            </a:r>
          </a:p>
          <a:p>
            <a:pPr eaLnBrk="1" hangingPunct="1">
              <a:spcBef>
                <a:spcPct val="0"/>
              </a:spcBef>
              <a:buFontTx/>
              <a:buNone/>
            </a:pPr>
            <a:r>
              <a:rPr lang="fr-FR" altLang="fr-FR" sz="1300" dirty="0">
                <a:latin typeface="Arial" panose="020B0604020202020204" pitchFamily="34" charset="0"/>
              </a:rPr>
              <a:t>A23. Annexe : La corruption dans l’église catholique</a:t>
            </a:r>
          </a:p>
          <a:p>
            <a:pPr eaLnBrk="1" hangingPunct="1">
              <a:spcBef>
                <a:spcPct val="0"/>
              </a:spcBef>
              <a:buFontTx/>
              <a:buNone/>
            </a:pPr>
            <a:endParaRPr lang="fr-FR" altLang="fr-FR" sz="1300" dirty="0">
              <a:latin typeface="Arial" panose="020B0604020202020204" pitchFamily="34" charset="0"/>
            </a:endParaRPr>
          </a:p>
        </p:txBody>
      </p:sp>
      <p:pic>
        <p:nvPicPr>
          <p:cNvPr id="512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2" y="4581128"/>
            <a:ext cx="258921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1338" y="249289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f_brib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9452" y="717551"/>
            <a:ext cx="188436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419872" y="6413202"/>
            <a:ext cx="2520280" cy="307777"/>
          </a:xfrm>
          <a:prstGeom prst="rect">
            <a:avLst/>
          </a:prstGeom>
          <a:noFill/>
        </p:spPr>
        <p:txBody>
          <a:bodyPr wrap="square" rtlCol="0">
            <a:spAutoFit/>
          </a:bodyPr>
          <a:lstStyle/>
          <a:p>
            <a:r>
              <a:rPr lang="fr-FR" sz="1400" dirty="0"/>
              <a:t>Suite voir page suivante </a:t>
            </a:r>
            <a:r>
              <a:rPr lang="fr-FR" sz="1400" dirty="0">
                <a:sym typeface="Wingdings" panose="05000000000000000000" pitchFamily="2" charset="2"/>
              </a:rPr>
              <a:t></a:t>
            </a:r>
            <a:endParaRPr lang="fr-FR" sz="1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512" y="84792"/>
            <a:ext cx="765448" cy="349063"/>
          </a:xfrm>
        </p:spPr>
        <p:txBody>
          <a:bodyPr/>
          <a:lstStyle/>
          <a:p>
            <a:pPr>
              <a:defRPr/>
            </a:pPr>
            <a:fld id="{47AA29CE-A811-48E3-ADEE-C4227CCC4C59}" type="slidenum">
              <a:rPr lang="fr-FR" altLang="fr-FR" smtClean="0"/>
              <a:pPr>
                <a:defRPr/>
              </a:pPr>
              <a:t>40</a:t>
            </a:fld>
            <a:endParaRPr lang="fr-FR" altLang="fr-FR"/>
          </a:p>
        </p:txBody>
      </p:sp>
      <p:sp>
        <p:nvSpPr>
          <p:cNvPr id="3" name="Rectangle 1"/>
          <p:cNvSpPr>
            <a:spLocks noChangeArrowheads="1"/>
          </p:cNvSpPr>
          <p:nvPr/>
        </p:nvSpPr>
        <p:spPr bwMode="auto">
          <a:xfrm>
            <a:off x="2627784" y="13201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85664" y="1093114"/>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136042" y="1443445"/>
            <a:ext cx="8900454" cy="5400600"/>
          </a:xfrm>
          <a:prstGeom prst="rect">
            <a:avLst/>
          </a:prstGeom>
          <a:noFill/>
        </p:spPr>
        <p:txBody>
          <a:bodyPr wrap="square" rtlCol="0">
            <a:spAutoFit/>
          </a:bodyPr>
          <a:lstStyle/>
          <a:p>
            <a:pPr algn="just"/>
            <a:r>
              <a:rPr lang="fr-FR" sz="1500" u="sng" dirty="0"/>
              <a:t>Hypothèses sur la psyché de V.</a:t>
            </a:r>
            <a:r>
              <a:rPr lang="fr-FR" sz="1500" dirty="0"/>
              <a:t> : On peut supposer que V. est possédé par une </a:t>
            </a:r>
            <a:r>
              <a:rPr lang="fr-FR" sz="1500" b="1" dirty="0"/>
              <a:t>volonté de toute puissance</a:t>
            </a:r>
            <a:r>
              <a:rPr lang="fr-FR" sz="1500" dirty="0"/>
              <a:t> « absolutiste », de domination absolue, associée à une mégalomanie « dévorante », qui se traduit par un désir d’être impitoyable (sans pitié, qui ne fait jamais de cadeau dans la vie à qui que ce soit). Il a certainement chez V. une totale absence d’empathie, de respect pour les autres et un mépris souverain pour son propre peuple. Il peut (lui) mentir, avec totale absence de scrupule, sans état d’âme (et faire avaler tous les mensonges à la communauté internationale et à son peuple). Il passe son temps à dissimuler ses pensées et à manipuler les autres (il n’avouera jamais). La vie humaine n’a aucune importance pour lui (ce n’est qu’un point sur un échiquier géopolitique ou une variable dans une équation). Pour lui, il n’est pas « hors des clous », relativement aux lois de son pays (concernant la corruption généralisée en Russie qu’il couvre et dont il profite _ voir l’inventaire de ses biens dans les pages suivantes (°)), il se sent investi d’une haute mission (celle de rétablir la grandeur et la puissance de la Russie, à laquelle il pense que son nom sera associée pour la postérité), dont il est ou serait le « prophète » inspiré (au lieu d’y voir une chance pour l’avenir de la Russie, avec le rétablissement d’une certaine démocratie, selon lui, la chute de l’URSS aurait été une catastrophe). Ses proches doivent être, pour lui, des serviteurs zélés, sans états d’âme, qu’il récompensera de faveurs (privilèges) que tant qu’ils serviront ses propres intérêts (volonté de puissance politique, financière …). Il a été formé par le KGB à être dur, à mentir sans scrupules, à ne jamais avouer, à préparer des « coups fourrés » (plusieurs coups à l’avance). Avec le temps, il y aura une dérive criminelle, mafieuse, mensongère du régime politique qu’il a mis en place, un régime policier à visage « socialiste ». Le mensonge est de faire croire que son régime est socialiste, alors qu’il « fasciste » dans son fonctionnement (par la terreur et les assassinats ou élimination d’opposants, perçus comme de perpétuels ennemis dangereux pour lui). </a:t>
            </a:r>
          </a:p>
          <a:p>
            <a:pPr algn="just"/>
            <a:r>
              <a:rPr lang="fr-FR" sz="1200" dirty="0"/>
              <a:t>(°) Dans sa déclaration de revenus, son revenu officiel est d'un peu plus de 100 milliers de dollars.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362" y="4145"/>
            <a:ext cx="2144638" cy="1336623"/>
          </a:xfrm>
          <a:prstGeom prst="rect">
            <a:avLst/>
          </a:prstGeom>
        </p:spPr>
      </p:pic>
      <p:sp>
        <p:nvSpPr>
          <p:cNvPr id="8" name="ZoneTexte 7"/>
          <p:cNvSpPr txBox="1"/>
          <p:nvPr/>
        </p:nvSpPr>
        <p:spPr>
          <a:xfrm>
            <a:off x="1691680" y="836713"/>
            <a:ext cx="5307682" cy="461665"/>
          </a:xfrm>
          <a:prstGeom prst="rect">
            <a:avLst/>
          </a:prstGeom>
          <a:noFill/>
        </p:spPr>
        <p:txBody>
          <a:bodyPr wrap="square" rtlCol="0">
            <a:spAutoFit/>
          </a:bodyPr>
          <a:lstStyle/>
          <a:p>
            <a:pPr algn="r"/>
            <a:r>
              <a:rPr lang="fr-FR" sz="800" dirty="0"/>
              <a:t>Russie unie? Le parti de Vladimir Poutine a remporté l'élection de dimanche, grâce à un « vote contrôlé ». photo : REUTERS. Source : </a:t>
            </a:r>
            <a:r>
              <a:rPr lang="fr-FR" sz="800" dirty="0">
                <a:hlinkClick r:id="rId3"/>
              </a:rPr>
              <a:t>http://www.telegraph.co.uk/news/worldnews/europe/russia/8935855/Vladimir-Putin-the-gremlin-in-the-Kremlin.html</a:t>
            </a:r>
            <a:r>
              <a:rPr lang="fr-FR" sz="800" dirty="0"/>
              <a:t> </a:t>
            </a:r>
            <a:r>
              <a:rPr lang="fr-FR" sz="800" dirty="0">
                <a:latin typeface="Calibri"/>
              </a:rPr>
              <a:t>→</a:t>
            </a:r>
            <a:endParaRPr lang="fr-FR" sz="800" dirty="0"/>
          </a:p>
        </p:txBody>
      </p:sp>
    </p:spTree>
    <p:extLst>
      <p:ext uri="{BB962C8B-B14F-4D97-AF65-F5344CB8AC3E}">
        <p14:creationId xmlns:p14="http://schemas.microsoft.com/office/powerpoint/2010/main" val="837937768"/>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710" y="825501"/>
            <a:ext cx="8921786"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(suite) : </a:t>
            </a:r>
            <a:endParaRPr lang="fr-FR" sz="1300" u="sng" dirty="0"/>
          </a:p>
          <a:p>
            <a:pPr algn="just" eaLnBrk="1" hangingPunct="1">
              <a:spcBef>
                <a:spcPct val="0"/>
              </a:spcBef>
              <a:buNone/>
              <a:defRPr/>
            </a:pPr>
            <a:endParaRPr lang="fr-FR" sz="1300" dirty="0"/>
          </a:p>
          <a:p>
            <a:pPr algn="just">
              <a:spcBef>
                <a:spcPts val="0"/>
              </a:spcBef>
              <a:buNone/>
            </a:pPr>
            <a:r>
              <a:rPr lang="fr-FR" sz="1300" dirty="0"/>
              <a:t>18) Fondée dans les dernières années de la perestroïka par d'anciens dissidents, dont Andreï Sakharov, l'ONG russe </a:t>
            </a:r>
            <a:r>
              <a:rPr lang="fr-FR" sz="1300" b="1" dirty="0"/>
              <a:t>Mémorial</a:t>
            </a:r>
            <a:r>
              <a:rPr lang="fr-FR" sz="1300" dirty="0"/>
              <a:t> est devenue un monument de la mémoire russe (en particulier de l’histoire des goulags) et se bat inlassablement pour les droits de l'Homme. Ses collaborateurs l'ont parfois payé le prix du sang: en 2009, la journaliste Natalia </a:t>
            </a:r>
            <a:r>
              <a:rPr lang="fr-FR" sz="1300" dirty="0" err="1"/>
              <a:t>Estemirova</a:t>
            </a:r>
            <a:r>
              <a:rPr lang="fr-FR" sz="1300" dirty="0"/>
              <a:t> a été assassinée en Tchétchénie. Elle est régulièrement l’objet de menaces de fermetures ou de condamnations pénales :</a:t>
            </a:r>
          </a:p>
          <a:p>
            <a:pPr marL="285750" indent="-285750" algn="just">
              <a:spcBef>
                <a:spcPts val="0"/>
              </a:spcBef>
            </a:pPr>
            <a:r>
              <a:rPr lang="fr-FR" sz="1300" dirty="0"/>
              <a:t>Le 15 septembre 2009, Oleg Orlov, président de </a:t>
            </a:r>
            <a:r>
              <a:rPr lang="fr-FR" sz="1300" i="1" dirty="0" err="1"/>
              <a:t>Memorial</a:t>
            </a:r>
            <a:r>
              <a:rPr lang="fr-FR" sz="1300" dirty="0"/>
              <a:t>, est confronté à R., le président </a:t>
            </a:r>
            <a:r>
              <a:rPr lang="fr-FR" sz="1300" dirty="0" err="1"/>
              <a:t>tchèchène</a:t>
            </a:r>
            <a:r>
              <a:rPr lang="fr-FR" sz="1300" dirty="0"/>
              <a:t>, lors du procès tenu à </a:t>
            </a:r>
            <a:r>
              <a:rPr lang="fr-FR" sz="1300" dirty="0">
                <a:hlinkClick r:id="rId2" tooltip="Moscou"/>
              </a:rPr>
              <a:t>Moscou</a:t>
            </a:r>
            <a:r>
              <a:rPr lang="fr-FR" sz="1300" dirty="0"/>
              <a:t>. Ce dernier réclame en effet 10 millions de roubles (227 000 Euros) à Oleg Orlov, suite à l'affirmation par celui-ci que </a:t>
            </a:r>
            <a:r>
              <a:rPr lang="fr-FR" sz="1300" dirty="0" err="1"/>
              <a:t>Kadyrov</a:t>
            </a:r>
            <a:r>
              <a:rPr lang="fr-FR" sz="1300" dirty="0"/>
              <a:t> est « responsable » du meurtre de </a:t>
            </a:r>
            <a:r>
              <a:rPr lang="fr-FR" sz="1300" dirty="0">
                <a:hlinkClick r:id="rId3" tooltip="Natalia Estemirova"/>
              </a:rPr>
              <a:t>Natalia Estemirova</a:t>
            </a:r>
            <a:r>
              <a:rPr lang="fr-FR" sz="1300" baseline="30000" dirty="0">
                <a:hlinkClick r:id="rId4"/>
              </a:rPr>
              <a:t>1</a:t>
            </a:r>
            <a:r>
              <a:rPr lang="fr-FR" sz="1300" dirty="0"/>
              <a:t>, commis le 15 juillet 2009.</a:t>
            </a:r>
          </a:p>
          <a:p>
            <a:pPr algn="just">
              <a:spcBef>
                <a:spcPts val="0"/>
              </a:spcBef>
            </a:pPr>
            <a:r>
              <a:rPr lang="fr-FR" sz="1300" dirty="0"/>
              <a:t> Le 6 octobre 2009 le tribunal civil </a:t>
            </a:r>
            <a:r>
              <a:rPr lang="fr-FR" sz="1300" dirty="0" err="1"/>
              <a:t>Tverskoï</a:t>
            </a:r>
            <a:r>
              <a:rPr lang="fr-FR" sz="1300" dirty="0"/>
              <a:t> à Moscou a condamnée Oleg Orlov, de l'ONG </a:t>
            </a:r>
            <a:r>
              <a:rPr lang="fr-FR" sz="1300" i="1" dirty="0" err="1"/>
              <a:t>Memorial</a:t>
            </a:r>
            <a:r>
              <a:rPr lang="fr-FR" sz="1300" dirty="0"/>
              <a:t>, à verser à </a:t>
            </a:r>
            <a:r>
              <a:rPr lang="fr-FR" sz="1300" dirty="0" err="1"/>
              <a:t>Kadyrov</a:t>
            </a:r>
            <a:r>
              <a:rPr lang="fr-FR" sz="1300" dirty="0"/>
              <a:t> 20 000 roubles de dommages et intérêts, soit 450 euros, et à publier un démenti sur son site internet. </a:t>
            </a:r>
            <a:r>
              <a:rPr lang="fr-FR" sz="1300" i="1" dirty="0" err="1"/>
              <a:t>Memorial</a:t>
            </a:r>
            <a:r>
              <a:rPr lang="fr-FR" sz="1300" dirty="0"/>
              <a:t> a de son côté été condamnée à 50 000 roubles (1 140 euros) de dommages et intérêts</a:t>
            </a:r>
            <a:r>
              <a:rPr lang="fr-FR" sz="1300" baseline="30000" dirty="0">
                <a:hlinkClick r:id="rId4"/>
              </a:rPr>
              <a:t>18</a:t>
            </a:r>
            <a:r>
              <a:rPr lang="fr-FR" sz="1300" dirty="0"/>
              <a:t>.</a:t>
            </a:r>
          </a:p>
          <a:p>
            <a:pPr algn="just">
              <a:spcBef>
                <a:spcPts val="0"/>
              </a:spcBef>
            </a:pPr>
            <a:r>
              <a:rPr lang="fr-FR" sz="1300" dirty="0"/>
              <a:t> Le 8 octobre 2009, </a:t>
            </a:r>
            <a:r>
              <a:rPr lang="fr-FR" sz="1300" i="1" dirty="0" err="1"/>
              <a:t>Memorial</a:t>
            </a:r>
            <a:r>
              <a:rPr lang="fr-FR" sz="1300" dirty="0"/>
              <a:t>, ainsi que le quotidien </a:t>
            </a:r>
            <a:r>
              <a:rPr lang="fr-FR" sz="1300" i="1" dirty="0" err="1"/>
              <a:t>Novaïa</a:t>
            </a:r>
            <a:r>
              <a:rPr lang="fr-FR" sz="1300" i="1" dirty="0"/>
              <a:t> </a:t>
            </a:r>
            <a:r>
              <a:rPr lang="fr-FR" sz="1300" i="1" dirty="0" err="1"/>
              <a:t>Gazeta</a:t>
            </a:r>
            <a:r>
              <a:rPr lang="fr-FR" sz="1300" dirty="0"/>
              <a:t> sont également assignés devant un tribunal civil, par le petit-fils de </a:t>
            </a:r>
            <a:r>
              <a:rPr lang="fr-FR" sz="1300" dirty="0">
                <a:hlinkClick r:id="rId5" tooltip="Staline"/>
              </a:rPr>
              <a:t>Staline</a:t>
            </a:r>
            <a:r>
              <a:rPr lang="fr-FR" sz="1300" dirty="0"/>
              <a:t>, Evgueni </a:t>
            </a:r>
            <a:r>
              <a:rPr lang="fr-FR" sz="1300" dirty="0" err="1">
                <a:hlinkClick r:id="rId6" tooltip="Djougachvili"/>
              </a:rPr>
              <a:t>Djougachvili</a:t>
            </a:r>
            <a:r>
              <a:rPr lang="fr-FR" sz="1300" dirty="0"/>
              <a:t>, qui veut ainsi défendre l'honneur de son grand-père en réclamant à </a:t>
            </a:r>
            <a:r>
              <a:rPr lang="fr-FR" sz="1300" i="1" dirty="0" err="1"/>
              <a:t>Memorial</a:t>
            </a:r>
            <a:r>
              <a:rPr lang="fr-FR" sz="1300" dirty="0"/>
              <a:t> 227 000 euros</a:t>
            </a:r>
            <a:r>
              <a:rPr lang="fr-FR" sz="1300" baseline="30000" dirty="0">
                <a:hlinkClick r:id="rId4"/>
              </a:rPr>
              <a:t>1</a:t>
            </a:r>
            <a:r>
              <a:rPr lang="fr-FR" sz="1300" dirty="0"/>
              <a:t>.</a:t>
            </a:r>
          </a:p>
          <a:p>
            <a:pPr algn="just">
              <a:spcBef>
                <a:spcPts val="0"/>
              </a:spcBef>
            </a:pPr>
            <a:r>
              <a:rPr lang="fr-FR" sz="1300" dirty="0"/>
              <a:t> </a:t>
            </a:r>
            <a:r>
              <a:rPr lang="fr-FR" sz="1300" dirty="0" err="1"/>
              <a:t>Memorial</a:t>
            </a:r>
            <a:r>
              <a:rPr lang="fr-FR" sz="1300" dirty="0"/>
              <a:t> a été classée comme "agent de l'étranger", en vertu d'une loi de 2012 qui stipule que ces organisations doivent s'enregistrer comme tel si elles reçoivent des fonds de pays étrangers. Depuis l'adoption de la loi en juillet 2012, </a:t>
            </a:r>
            <a:r>
              <a:rPr lang="fr-FR" sz="1300" dirty="0" err="1"/>
              <a:t>Memorial</a:t>
            </a:r>
            <a:r>
              <a:rPr lang="fr-FR" sz="1300" dirty="0"/>
              <a:t> n'est pas la seule organisation visée par la justice russe. La très implantée </a:t>
            </a:r>
            <a:r>
              <a:rPr lang="fr-FR" sz="1300" dirty="0">
                <a:hlinkClick r:id="rId7"/>
              </a:rPr>
              <a:t>association des mères de soldats de Saint-Pétersbourg</a:t>
            </a:r>
            <a:r>
              <a:rPr lang="fr-FR" sz="1300" dirty="0"/>
              <a:t> a été, elle aussi, </a:t>
            </a:r>
            <a:r>
              <a:rPr lang="fr-FR" sz="1300" dirty="0">
                <a:hlinkClick r:id="rId8"/>
              </a:rPr>
              <a:t>classée comme "agent de l'étranger"</a:t>
            </a:r>
            <a:r>
              <a:rPr lang="fr-FR" sz="1300" dirty="0"/>
              <a:t>, inspectée et décriée par les médias d'Etat russes. </a:t>
            </a:r>
            <a:r>
              <a:rPr lang="fr-FR" sz="1300" dirty="0">
                <a:hlinkClick r:id="rId9"/>
              </a:rPr>
              <a:t>Public Verdict</a:t>
            </a:r>
            <a:r>
              <a:rPr lang="fr-FR" sz="1300" dirty="0"/>
              <a:t> qui lutte contre les violences policières ou Golos, la seule organisation indépendante qui surveille les élections en Russie, sont également menacées. </a:t>
            </a:r>
          </a:p>
          <a:p>
            <a:pPr algn="just">
              <a:spcBef>
                <a:spcPts val="0"/>
              </a:spcBef>
            </a:pPr>
            <a:r>
              <a:rPr lang="fr-FR" sz="1300" dirty="0"/>
              <a:t> Au printemps 2013, quelque 9000 documents appartenant à l’ONG, ont été saisis par la police, à Moscou, selon </a:t>
            </a:r>
            <a:r>
              <a:rPr lang="fr-FR" sz="1300" i="1" dirty="0">
                <a:hlinkClick r:id="rId10"/>
              </a:rPr>
              <a:t>Le Monde</a:t>
            </a:r>
            <a:r>
              <a:rPr lang="fr-FR" sz="1300" dirty="0"/>
              <a:t>.</a:t>
            </a:r>
          </a:p>
          <a:p>
            <a:pPr>
              <a:spcBef>
                <a:spcPts val="0"/>
              </a:spcBef>
            </a:pPr>
            <a:r>
              <a:rPr lang="fr-FR" sz="1300" dirty="0"/>
              <a:t> La Cour suprême de </a:t>
            </a:r>
            <a:r>
              <a:rPr lang="fr-FR" sz="1300" dirty="0">
                <a:hlinkClick r:id="rId11"/>
              </a:rPr>
              <a:t>Russie</a:t>
            </a:r>
            <a:r>
              <a:rPr lang="fr-FR" sz="1300" dirty="0"/>
              <a:t> devrait examiner, le 17 décembre, la demande de dissolution de </a:t>
            </a:r>
            <a:r>
              <a:rPr lang="fr-FR" sz="1300" dirty="0" err="1">
                <a:hlinkClick r:id="rId12"/>
              </a:rPr>
              <a:t>Memorial</a:t>
            </a:r>
            <a:r>
              <a:rPr lang="fr-FR" sz="1300" dirty="0"/>
              <a:t>, à la demande du ministère de la Justice (selon </a:t>
            </a:r>
            <a:r>
              <a:rPr lang="fr-FR" sz="1300" i="1" dirty="0">
                <a:hlinkClick r:id="rId10"/>
              </a:rPr>
              <a:t>Le Monde</a:t>
            </a:r>
            <a:r>
              <a:rPr lang="fr-FR" sz="1300" dirty="0"/>
              <a:t>).</a:t>
            </a:r>
          </a:p>
          <a:p>
            <a:pPr algn="just">
              <a:spcBef>
                <a:spcPts val="0"/>
              </a:spcBef>
              <a:buNone/>
            </a:pPr>
            <a:r>
              <a:rPr lang="fr-FR" sz="1100" dirty="0"/>
              <a:t>Sources : a) </a:t>
            </a:r>
            <a:r>
              <a:rPr lang="fr-FR" sz="1100" dirty="0">
                <a:hlinkClick r:id="rId13"/>
              </a:rPr>
              <a:t>http://www.lexpress.fr/actualite/monde/europe/l-ong-memorial-archives-de-la-russie-sovietique-condamnee-a-se-taire_1619069.html</a:t>
            </a:r>
            <a:r>
              <a:rPr lang="fr-FR" sz="1100" dirty="0"/>
              <a:t>,</a:t>
            </a:r>
          </a:p>
          <a:p>
            <a:pPr algn="just">
              <a:spcBef>
                <a:spcPts val="0"/>
              </a:spcBef>
              <a:buNone/>
            </a:pPr>
            <a:r>
              <a:rPr lang="fr-FR" sz="1100" dirty="0"/>
              <a:t>b) </a:t>
            </a:r>
            <a:r>
              <a:rPr lang="fr-FR" sz="1100" dirty="0">
                <a:hlinkClick r:id="rId4"/>
              </a:rPr>
              <a:t>http://fr.wikipedia.org/wiki/Memorial</a:t>
            </a:r>
            <a:r>
              <a:rPr lang="fr-FR" sz="1100" dirty="0"/>
              <a:t>, c) </a:t>
            </a:r>
            <a:r>
              <a:rPr lang="fr-FR" sz="1100" dirty="0">
                <a:hlinkClick r:id="rId14"/>
              </a:rPr>
              <a:t>http://www.liberation.fr/monde/2012/03/06/le-tsar-systeme-de-vladimir-poutine_800903</a:t>
            </a:r>
            <a:endParaRPr lang="fr-FR" sz="1100" dirty="0"/>
          </a:p>
          <a:p>
            <a:pPr algn="just">
              <a:spcBef>
                <a:spcPts val="0"/>
              </a:spcBef>
              <a:buNone/>
            </a:pPr>
            <a:r>
              <a:rPr lang="fr-FR" sz="1100" dirty="0"/>
              <a:t>d) </a:t>
            </a:r>
            <a:r>
              <a:rPr lang="fr-FR" sz="1100" dirty="0">
                <a:hlinkClick r:id="rId15"/>
              </a:rPr>
              <a:t>http://www.lemonde.fr/idees/article/2014/02/07/russie-la-censure-insaisissable_4362130_3232.html</a:t>
            </a:r>
            <a:r>
              <a:rPr lang="fr-FR" sz="1100" dirty="0"/>
              <a:t>  (Selon le journal </a:t>
            </a:r>
            <a:r>
              <a:rPr lang="fr-FR" sz="1100" i="1" dirty="0">
                <a:hlinkClick r:id="rId10"/>
              </a:rPr>
              <a:t>Le Monde</a:t>
            </a:r>
            <a:r>
              <a:rPr lang="fr-FR" sz="1100" dirty="0"/>
              <a:t> : la télévision </a:t>
            </a:r>
            <a:r>
              <a:rPr lang="fr-FR" sz="1100" dirty="0" err="1">
                <a:hlinkClick r:id="rId16"/>
              </a:rPr>
              <a:t>Dojd</a:t>
            </a:r>
            <a:r>
              <a:rPr lang="fr-FR" sz="1100" dirty="0"/>
              <a:t> serait menacée (</a:t>
            </a:r>
            <a:r>
              <a:rPr lang="fr-FR" sz="1100" i="1" dirty="0">
                <a:hlinkClick r:id="rId17"/>
              </a:rPr>
              <a:t>tvrain.ru</a:t>
            </a:r>
            <a:r>
              <a:rPr lang="fr-FR" sz="1100" dirty="0"/>
              <a:t>) (</a:t>
            </a:r>
            <a:r>
              <a:rPr lang="fr-FR" sz="1100" i="1" dirty="0"/>
              <a:t>mais bizarrement son site Web continue …</a:t>
            </a:r>
            <a:r>
              <a:rPr lang="fr-FR" sz="1100" dirty="0"/>
              <a:t>). Le site gazeta.ru aurait eu l’interdiction de publier la carte des infractions électorales (Ce site semblerait toujours exister, </a:t>
            </a:r>
            <a:r>
              <a:rPr lang="fr-FR" sz="1100" dirty="0">
                <a:solidFill>
                  <a:srgbClr val="FF0000"/>
                </a:solidFill>
              </a:rPr>
              <a:t>mais aucun de ses articles ne dépassent 2012</a:t>
            </a:r>
            <a:r>
              <a:rPr lang="fr-FR" sz="1100" dirty="0"/>
              <a:t>). Le site </a:t>
            </a:r>
            <a:r>
              <a:rPr lang="fr-FR" sz="1100" dirty="0">
                <a:hlinkClick r:id="rId18"/>
              </a:rPr>
              <a:t>openspace.ru</a:t>
            </a:r>
            <a:r>
              <a:rPr lang="fr-FR" sz="1100" dirty="0"/>
              <a:t> aurait été fermé (or </a:t>
            </a:r>
            <a:r>
              <a:rPr lang="fr-FR" sz="1100" i="1" dirty="0"/>
              <a:t>ce site semble exister, mais ne semble désormais consacré à de l’art (?). A moins que cela soit un autre site</a:t>
            </a:r>
            <a:r>
              <a:rPr lang="fr-FR" sz="1100" dirty="0"/>
              <a:t>). </a:t>
            </a:r>
            <a:r>
              <a:rPr lang="fr-FR" sz="1100" i="1" dirty="0">
                <a:solidFill>
                  <a:srgbClr val="FF0000"/>
                </a:solidFill>
              </a:rPr>
              <a:t>Donc toutes ces </a:t>
            </a:r>
            <a:r>
              <a:rPr lang="fr-FR" sz="1000" i="1" dirty="0">
                <a:solidFill>
                  <a:srgbClr val="FF0000"/>
                </a:solidFill>
              </a:rPr>
              <a:t>infos du journal </a:t>
            </a:r>
            <a:r>
              <a:rPr lang="fr-FR" sz="1000" i="1" dirty="0">
                <a:hlinkClick r:id="rId10"/>
              </a:rPr>
              <a:t>Le Monde</a:t>
            </a:r>
            <a:r>
              <a:rPr lang="fr-FR" sz="1000" i="1" dirty="0">
                <a:solidFill>
                  <a:srgbClr val="FF0000"/>
                </a:solidFill>
              </a:rPr>
              <a:t> sont à vérifier.</a:t>
            </a:r>
            <a:endParaRPr lang="fr-FR" sz="1100" dirty="0"/>
          </a:p>
        </p:txBody>
      </p:sp>
      <p:sp>
        <p:nvSpPr>
          <p:cNvPr id="4"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400</a:t>
            </a:fld>
            <a:endParaRPr lang="fr-FR" altLang="fr-FR" sz="1200">
              <a:solidFill>
                <a:srgbClr val="898989"/>
              </a:solidFill>
            </a:endParaRPr>
          </a:p>
        </p:txBody>
      </p:sp>
      <p:sp>
        <p:nvSpPr>
          <p:cNvPr id="6" name="ZoneTexte 3"/>
          <p:cNvSpPr txBox="1">
            <a:spLocks noChangeArrowheads="1"/>
          </p:cNvSpPr>
          <p:nvPr/>
        </p:nvSpPr>
        <p:spPr bwMode="auto">
          <a:xfrm>
            <a:off x="114712" y="457200"/>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388726630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710" y="825501"/>
            <a:ext cx="8921786"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(suite) : </a:t>
            </a:r>
            <a:endParaRPr lang="fr-FR" sz="1300" u="sng" dirty="0"/>
          </a:p>
          <a:p>
            <a:pPr algn="just" eaLnBrk="1" hangingPunct="1">
              <a:spcBef>
                <a:spcPct val="0"/>
              </a:spcBef>
              <a:buNone/>
              <a:defRPr/>
            </a:pPr>
            <a:endParaRPr lang="fr-FR" sz="1300" dirty="0"/>
          </a:p>
          <a:p>
            <a:pPr algn="just">
              <a:spcBef>
                <a:spcPts val="0"/>
              </a:spcBef>
              <a:buNone/>
            </a:pPr>
            <a:r>
              <a:rPr lang="fr-FR" sz="1300" dirty="0"/>
              <a:t>18)  </a:t>
            </a:r>
            <a:r>
              <a:rPr lang="fr-FR" sz="1300" dirty="0">
                <a:hlinkClick r:id="rId2" tooltip="Bill Browder"/>
              </a:rPr>
              <a:t>Bill Browder</a:t>
            </a:r>
            <a:r>
              <a:rPr lang="fr-FR" sz="1300" baseline="30000" dirty="0">
                <a:hlinkClick r:id="rId3"/>
              </a:rPr>
              <a:t>1</a:t>
            </a:r>
            <a:r>
              <a:rPr lang="fr-FR" sz="1300" dirty="0"/>
              <a:t>, un homme d'affaires détenant </a:t>
            </a:r>
            <a:r>
              <a:rPr lang="fr-FR" sz="1300" dirty="0">
                <a:hlinkClick r:id="rId4" tooltip="Hermitage Capital Management (page inexistante)"/>
              </a:rPr>
              <a:t>Hermitage Capital Management</a:t>
            </a:r>
            <a:r>
              <a:rPr lang="fr-FR" sz="1300" dirty="0"/>
              <a:t> </a:t>
            </a:r>
            <a:r>
              <a:rPr lang="fr-FR" sz="1300" b="1" dirty="0">
                <a:hlinkClick r:id="rId5" tooltip="en:Hermitage Capital Management"/>
              </a:rPr>
              <a:t>(en)</a:t>
            </a:r>
            <a:r>
              <a:rPr lang="fr-FR" sz="1300" dirty="0"/>
              <a:t>, le plus grand fonds d’investissement étranger en Russie, après 10 ans de soutien à la  politique de </a:t>
            </a:r>
            <a:r>
              <a:rPr lang="fr-FR" sz="1300" dirty="0">
                <a:hlinkClick r:id="rId6" tooltip="Vladimir Poutine"/>
              </a:rPr>
              <a:t>Vladimir Poutine</a:t>
            </a:r>
            <a:r>
              <a:rPr lang="fr-FR" sz="1300" dirty="0"/>
              <a:t>, se serait mis à le dénoncer, et dénoncer les </a:t>
            </a:r>
            <a:r>
              <a:rPr lang="fr-FR" sz="1300" dirty="0">
                <a:hlinkClick r:id="rId7" tooltip="Oligarque"/>
              </a:rPr>
              <a:t>oligarques</a:t>
            </a:r>
            <a:r>
              <a:rPr lang="fr-FR" sz="1300" dirty="0"/>
              <a:t> russes et le système politique de </a:t>
            </a:r>
            <a:r>
              <a:rPr lang="fr-FR" sz="1300" dirty="0" err="1">
                <a:hlinkClick r:id="rId8" tooltip="Kleptocratie"/>
              </a:rPr>
              <a:t>kleptocratie</a:t>
            </a:r>
            <a:r>
              <a:rPr lang="fr-FR" sz="1300" dirty="0"/>
              <a:t>. Le 13 novembre 2005, il est refoulé de la Russie, son visa de séjour est refusé, au motif qu’il il représente une menace pour la sécurité nationale russe. En 2007, après une intrusion et la saisie de documents de la société ainsi que des filiales appartenant à Hermitage Capital </a:t>
            </a:r>
            <a:r>
              <a:rPr lang="fr-FR" sz="1300" dirty="0" err="1"/>
              <a:t>Managment</a:t>
            </a:r>
            <a:r>
              <a:rPr lang="fr-FR" sz="1300" dirty="0"/>
              <a:t>, Bill </a:t>
            </a:r>
            <a:r>
              <a:rPr lang="fr-FR" sz="1300" dirty="0" err="1"/>
              <a:t>Browder</a:t>
            </a:r>
            <a:r>
              <a:rPr lang="fr-FR" sz="1300" dirty="0"/>
              <a:t> mobilise </a:t>
            </a:r>
            <a:r>
              <a:rPr lang="fr-FR" sz="1300" b="1" dirty="0">
                <a:hlinkClick r:id="rId3"/>
              </a:rPr>
              <a:t>Sergueï </a:t>
            </a:r>
            <a:r>
              <a:rPr lang="fr-FR" sz="1300" b="1" dirty="0" err="1">
                <a:hlinkClick r:id="rId3"/>
              </a:rPr>
              <a:t>Magnitski</a:t>
            </a:r>
            <a:r>
              <a:rPr lang="fr-FR" sz="1300" dirty="0"/>
              <a:t>, un </a:t>
            </a:r>
            <a:r>
              <a:rPr lang="fr-FR" sz="1300" dirty="0">
                <a:hlinkClick r:id="rId9" tooltip="Avocat (métier)"/>
              </a:rPr>
              <a:t>avocat</a:t>
            </a:r>
            <a:r>
              <a:rPr lang="fr-FR" sz="1300" dirty="0"/>
              <a:t> </a:t>
            </a:r>
            <a:r>
              <a:rPr lang="fr-FR" sz="1300" dirty="0">
                <a:hlinkClick r:id="rId10" tooltip="Fiscalité"/>
              </a:rPr>
              <a:t>fiscaliste</a:t>
            </a:r>
            <a:r>
              <a:rPr lang="fr-FR" sz="1300" dirty="0"/>
              <a:t> </a:t>
            </a:r>
            <a:r>
              <a:rPr lang="fr-FR" sz="1300" dirty="0">
                <a:hlinkClick r:id="rId11" tooltip="Russie"/>
              </a:rPr>
              <a:t>russe</a:t>
            </a:r>
            <a:r>
              <a:rPr lang="fr-FR" sz="1300" dirty="0"/>
              <a:t>, un des juristes d'</a:t>
            </a:r>
            <a:r>
              <a:rPr lang="fr-FR" sz="1300" i="1" dirty="0"/>
              <a:t>Hermitage Capital Management</a:t>
            </a:r>
            <a:r>
              <a:rPr lang="fr-FR" sz="1300" dirty="0"/>
              <a:t>, afin de comprendre la raison de cette saisie. Sergueï </a:t>
            </a:r>
            <a:r>
              <a:rPr lang="fr-FR" sz="1300" dirty="0" err="1"/>
              <a:t>Magnitski</a:t>
            </a:r>
            <a:r>
              <a:rPr lang="fr-FR" sz="1300" dirty="0"/>
              <a:t> découvre et dénonce, selon lui, alors la plus grande </a:t>
            </a:r>
            <a:r>
              <a:rPr lang="fr-FR" sz="1300" dirty="0">
                <a:hlinkClick r:id="rId12" tooltip="Fraude fiscale"/>
              </a:rPr>
              <a:t>fraude fiscale</a:t>
            </a:r>
            <a:r>
              <a:rPr lang="fr-FR" sz="1300" dirty="0"/>
              <a:t> commise en </a:t>
            </a:r>
            <a:r>
              <a:rPr lang="fr-FR" sz="1300" dirty="0">
                <a:hlinkClick r:id="rId11" tooltip="Russie"/>
              </a:rPr>
              <a:t>Russie</a:t>
            </a:r>
            <a:r>
              <a:rPr lang="fr-FR" sz="1300" dirty="0"/>
              <a:t> par des fonctionnaires, aussi bien policiers, juges, que fonctionnaires des impôts comme </a:t>
            </a:r>
            <a:r>
              <a:rPr lang="fr-FR" sz="1300" dirty="0" err="1"/>
              <a:t>Artem</a:t>
            </a:r>
            <a:r>
              <a:rPr lang="fr-FR" sz="1300" dirty="0"/>
              <a:t> K., Pavel K., Olga S., Elena A. et Olga T.. Quelque soixante personnes corrompues sont identifiées et connues sous le nom des "Intouchables"</a:t>
            </a:r>
            <a:r>
              <a:rPr lang="fr-FR" sz="1300" baseline="30000" dirty="0">
                <a:hlinkClick r:id="rId3"/>
              </a:rPr>
              <a:t>2</a:t>
            </a:r>
            <a:r>
              <a:rPr lang="fr-FR" sz="1300" dirty="0"/>
              <a:t>. Grâce aux documents saisis, dont les titres de propriété d'Hermitage Capital Management, on sait que toutes les sociétés ont été transférées à </a:t>
            </a:r>
            <a:r>
              <a:rPr lang="fr-FR" sz="1300" dirty="0">
                <a:hlinkClick r:id="rId13" tooltip="Viktor Markelov (page inexistante)"/>
              </a:rPr>
              <a:t>Viktor M</a:t>
            </a:r>
            <a:r>
              <a:rPr lang="fr-FR" sz="1300" dirty="0"/>
              <a:t>., établi au </a:t>
            </a:r>
            <a:r>
              <a:rPr lang="fr-FR" sz="1300" dirty="0">
                <a:hlinkClick r:id="rId14" tooltip="Tatarstan"/>
              </a:rPr>
              <a:t>Tatarstan</a:t>
            </a:r>
            <a:r>
              <a:rPr lang="fr-FR" sz="1300" dirty="0"/>
              <a:t> ayant notamment déjà été condamné pour meurtre</a:t>
            </a:r>
            <a:r>
              <a:rPr lang="fr-FR" sz="1300" baseline="30000" dirty="0">
                <a:hlinkClick r:id="rId3"/>
              </a:rPr>
              <a:t>3</a:t>
            </a:r>
            <a:r>
              <a:rPr lang="fr-FR" sz="1300" dirty="0"/>
              <a:t>. Les nouveaux dirigeants de l'entreprise ont fait en son nom une demande de remboursement au fisc russe et ont obtenu en un délai record une somme de 5,4 milliards de roubles (quelque 135 000 000 </a:t>
            </a:r>
            <a:r>
              <a:rPr lang="fr-FR" sz="1300" dirty="0">
                <a:hlinkClick r:id="rId15" tooltip="Euro"/>
              </a:rPr>
              <a:t>euros</a:t>
            </a:r>
            <a:r>
              <a:rPr lang="fr-FR" sz="1300" dirty="0"/>
              <a:t>). Bill </a:t>
            </a:r>
            <a:r>
              <a:rPr lang="fr-FR" sz="1300" dirty="0" err="1"/>
              <a:t>Browder</a:t>
            </a:r>
            <a:r>
              <a:rPr lang="fr-FR" sz="1300" dirty="0"/>
              <a:t> et ses associés ont décidé de porter plainte pour récupérer leur société. Cependant, les représentants de la justice ont clairement fait comprendre aux avocats de la société que c'était une mauvaise idée, puisque, comme il s'est avéré par la suite, beaucoup de hauts responsables russes étaient impliqués. Alors que les six autres avocats internationaux travaillant sur cette affaire préfèrent quitter la Russie, </a:t>
            </a:r>
            <a:r>
              <a:rPr lang="fr-FR" sz="1300" dirty="0" err="1"/>
              <a:t>Magnitski</a:t>
            </a:r>
            <a:r>
              <a:rPr lang="fr-FR" sz="1300" dirty="0"/>
              <a:t> porte plainte, mais il </a:t>
            </a:r>
            <a:r>
              <a:rPr lang="fr-FR" sz="1300" dirty="0">
                <a:solidFill>
                  <a:srgbClr val="7030A0"/>
                </a:solidFill>
              </a:rPr>
              <a:t>est arrêté pour fraude fiscale et emprisonné à </a:t>
            </a:r>
            <a:r>
              <a:rPr lang="fr-FR" sz="1300" dirty="0">
                <a:hlinkClick r:id="rId16" tooltip="Boutyrka"/>
              </a:rPr>
              <a:t>Boutyrskaïa</a:t>
            </a:r>
            <a:r>
              <a:rPr lang="fr-FR" sz="1300" baseline="30000" dirty="0">
                <a:hlinkClick r:id="rId3"/>
              </a:rPr>
              <a:t>4</a:t>
            </a:r>
            <a:r>
              <a:rPr lang="fr-FR" sz="1300" dirty="0"/>
              <a:t>. </a:t>
            </a:r>
            <a:r>
              <a:rPr lang="fr-FR" sz="1300" dirty="0">
                <a:solidFill>
                  <a:srgbClr val="FF0000"/>
                </a:solidFill>
              </a:rPr>
              <a:t>Finalement </a:t>
            </a:r>
            <a:r>
              <a:rPr lang="fr-FR" sz="1300" dirty="0" err="1">
                <a:solidFill>
                  <a:srgbClr val="FF0000"/>
                </a:solidFill>
              </a:rPr>
              <a:t>Magnitski</a:t>
            </a:r>
            <a:r>
              <a:rPr lang="fr-FR" sz="1300" dirty="0">
                <a:solidFill>
                  <a:srgbClr val="FF0000"/>
                </a:solidFill>
              </a:rPr>
              <a:t> est mort en détention, le 16 novembre 2009 (à 37 ans), après être resté 358 jours en prison dans des conditions très dures (notamment dans la prison de</a:t>
            </a:r>
            <a:r>
              <a:rPr lang="fr-FR" sz="1300" dirty="0"/>
              <a:t> </a:t>
            </a:r>
            <a:r>
              <a:rPr lang="fr-FR" sz="1300" dirty="0" err="1">
                <a:hlinkClick r:id="rId16" tooltip="Boutyrka"/>
              </a:rPr>
              <a:t>Boutyrskaïa</a:t>
            </a:r>
            <a:r>
              <a:rPr lang="fr-FR" sz="1300" dirty="0">
                <a:solidFill>
                  <a:srgbClr val="FF0000"/>
                </a:solidFill>
              </a:rPr>
              <a:t>), privé d'aide médicale malgré sa </a:t>
            </a:r>
            <a:r>
              <a:rPr lang="fr-FR" sz="1300" dirty="0">
                <a:hlinkClick r:id="rId17" tooltip="Pancréatite aiguë"/>
              </a:rPr>
              <a:t>pancréatite</a:t>
            </a:r>
            <a:r>
              <a:rPr lang="fr-FR" sz="1300" dirty="0">
                <a:solidFill>
                  <a:srgbClr val="FF0000"/>
                </a:solidFill>
              </a:rPr>
              <a:t> (selon plusieurs témoignages) (°). </a:t>
            </a:r>
            <a:r>
              <a:rPr lang="fr-FR" sz="1400" dirty="0"/>
              <a:t> </a:t>
            </a:r>
            <a:r>
              <a:rPr lang="fr-FR" sz="1300" dirty="0">
                <a:solidFill>
                  <a:srgbClr val="7030A0"/>
                </a:solidFill>
              </a:rPr>
              <a:t>Le 11 juillet 2013, </a:t>
            </a:r>
            <a:r>
              <a:rPr lang="fr-FR" sz="1300" dirty="0">
                <a:solidFill>
                  <a:srgbClr val="FF0000"/>
                </a:solidFill>
              </a:rPr>
              <a:t>soit près de quatre ans après sa mort (!)</a:t>
            </a:r>
            <a:r>
              <a:rPr lang="fr-FR" sz="1300" dirty="0">
                <a:solidFill>
                  <a:srgbClr val="7030A0"/>
                </a:solidFill>
              </a:rPr>
              <a:t>, </a:t>
            </a:r>
            <a:r>
              <a:rPr lang="fr-FR" sz="1300" b="1" dirty="0">
                <a:solidFill>
                  <a:srgbClr val="7030A0"/>
                </a:solidFill>
              </a:rPr>
              <a:t>Sergueï </a:t>
            </a:r>
            <a:r>
              <a:rPr lang="fr-FR" sz="1300" b="1" dirty="0" err="1">
                <a:solidFill>
                  <a:srgbClr val="7030A0"/>
                </a:solidFill>
              </a:rPr>
              <a:t>Magnitski</a:t>
            </a:r>
            <a:r>
              <a:rPr lang="fr-FR" sz="1300" b="1" dirty="0">
                <a:solidFill>
                  <a:srgbClr val="7030A0"/>
                </a:solidFill>
              </a:rPr>
              <a:t> </a:t>
            </a:r>
            <a:r>
              <a:rPr lang="fr-FR" sz="1300" dirty="0">
                <a:solidFill>
                  <a:srgbClr val="7030A0"/>
                </a:solidFill>
              </a:rPr>
              <a:t>est reconnu coupable d'« évasion fiscale à grande échelle en bande organisée » par un tribunal moscovite</a:t>
            </a:r>
            <a:r>
              <a:rPr lang="fr-FR" sz="1300" baseline="30000" dirty="0">
                <a:hlinkClick r:id="rId3"/>
              </a:rPr>
              <a:t>7</a:t>
            </a:r>
            <a:r>
              <a:rPr lang="fr-FR" sz="1300" dirty="0">
                <a:solidFill>
                  <a:srgbClr val="7030A0"/>
                </a:solidFill>
              </a:rPr>
              <a:t>. </a:t>
            </a:r>
          </a:p>
          <a:p>
            <a:pPr>
              <a:spcBef>
                <a:spcPts val="0"/>
              </a:spcBef>
              <a:buNone/>
            </a:pPr>
            <a:br>
              <a:rPr lang="fr-FR" sz="1100" dirty="0"/>
            </a:br>
            <a:r>
              <a:rPr lang="fr-FR" sz="1100" dirty="0"/>
              <a:t>Sources : a) </a:t>
            </a:r>
            <a:r>
              <a:rPr lang="fr-FR" sz="1100" dirty="0">
                <a:hlinkClick r:id="rId3"/>
              </a:rPr>
              <a:t>http://fr.wikipedia.org/wiki/Sergue%C3%AF_Magnitski</a:t>
            </a:r>
            <a:r>
              <a:rPr lang="fr-FR" sz="1100" dirty="0"/>
              <a:t> </a:t>
            </a:r>
          </a:p>
          <a:p>
            <a:pPr>
              <a:spcBef>
                <a:spcPts val="0"/>
              </a:spcBef>
              <a:buNone/>
            </a:pPr>
            <a:r>
              <a:rPr lang="fr-FR" sz="1100" dirty="0"/>
              <a:t>b) </a:t>
            </a:r>
            <a:r>
              <a:rPr lang="fr-FR" sz="1100" dirty="0" err="1"/>
              <a:t>Mikhail</a:t>
            </a:r>
            <a:r>
              <a:rPr lang="fr-FR" sz="1100" dirty="0"/>
              <a:t> </a:t>
            </a:r>
            <a:r>
              <a:rPr lang="fr-FR" sz="1100" dirty="0" err="1"/>
              <a:t>Khodorkovski</a:t>
            </a:r>
            <a:r>
              <a:rPr lang="fr-FR" sz="1100" dirty="0"/>
              <a:t>, Natalia </a:t>
            </a:r>
            <a:r>
              <a:rPr lang="fr-FR" sz="1100" dirty="0" err="1"/>
              <a:t>Gevorkyan</a:t>
            </a:r>
            <a:r>
              <a:rPr lang="fr-FR" sz="1100" dirty="0"/>
              <a:t>, </a:t>
            </a:r>
            <a:r>
              <a:rPr lang="fr-FR" sz="1100" i="1" dirty="0"/>
              <a:t>Dans la maison des morts, prisonnier de Poutine</a:t>
            </a:r>
            <a:r>
              <a:rPr lang="fr-FR" sz="1100" dirty="0"/>
              <a:t>, </a:t>
            </a:r>
            <a:r>
              <a:rPr lang="fr-FR" sz="1100" dirty="0">
                <a:hlinkClick r:id="rId18" tooltip="Éditions Denoël"/>
              </a:rPr>
              <a:t>Denoël</a:t>
            </a:r>
            <a:r>
              <a:rPr lang="fr-FR" sz="1100" dirty="0"/>
              <a:t>, janvier 2012.</a:t>
            </a:r>
          </a:p>
          <a:p>
            <a:pPr>
              <a:spcBef>
                <a:spcPts val="0"/>
              </a:spcBef>
              <a:buNone/>
            </a:pPr>
            <a:r>
              <a:rPr lang="fr-FR" sz="1100" dirty="0"/>
              <a:t>c)  </a:t>
            </a:r>
            <a:r>
              <a:rPr lang="fr-FR" sz="1100" i="1" dirty="0">
                <a:hlinkClick r:id="rId19" tooltip="Justice for Sergeï"/>
              </a:rPr>
              <a:t>Justice for Sergeï</a:t>
            </a:r>
            <a:r>
              <a:rPr lang="fr-FR" sz="1100" baseline="30000" dirty="0">
                <a:hlinkClick r:id="rId3"/>
              </a:rPr>
              <a:t>12</a:t>
            </a:r>
            <a:r>
              <a:rPr lang="fr-FR" sz="1100" dirty="0"/>
              <a:t>,  </a:t>
            </a:r>
            <a:r>
              <a:rPr lang="fr-FR" sz="1100" dirty="0">
                <a:hlinkClick r:id="rId20" tooltip="Documentaire"/>
              </a:rPr>
              <a:t>film documentaire</a:t>
            </a:r>
            <a:r>
              <a:rPr lang="fr-FR" sz="1100" dirty="0"/>
              <a:t> d’investigation </a:t>
            </a:r>
            <a:r>
              <a:rPr lang="fr-FR" sz="1100" dirty="0">
                <a:hlinkClick r:id="rId21" tooltip="Pays-Bas"/>
              </a:rPr>
              <a:t>néerlandais</a:t>
            </a:r>
            <a:r>
              <a:rPr lang="fr-FR" sz="1100" dirty="0"/>
              <a:t>, </a:t>
            </a:r>
            <a:r>
              <a:rPr lang="fr-FR" sz="1100" dirty="0">
                <a:hlinkClick r:id="rId22" tooltip="Hans Hermans (page inexistante)"/>
              </a:rPr>
              <a:t>Hans Hermans</a:t>
            </a:r>
            <a:r>
              <a:rPr lang="fr-FR" sz="1100" dirty="0"/>
              <a:t> et </a:t>
            </a:r>
            <a:r>
              <a:rPr lang="fr-FR" sz="1100" dirty="0">
                <a:hlinkClick r:id="rId23" tooltip="Martin Maat (page inexistante)"/>
              </a:rPr>
              <a:t>Martin </a:t>
            </a:r>
            <a:r>
              <a:rPr lang="fr-FR" sz="1100" dirty="0" err="1">
                <a:hlinkClick r:id="rId23" tooltip="Martin Maat (page inexistante)"/>
              </a:rPr>
              <a:t>Maat</a:t>
            </a:r>
            <a:r>
              <a:rPr lang="fr-FR" sz="1100" dirty="0"/>
              <a:t>, </a:t>
            </a:r>
            <a:r>
              <a:rPr lang="fr-FR" sz="1100" dirty="0">
                <a:hlinkClick r:id="rId24" tooltip="2010 au cinéma"/>
              </a:rPr>
              <a:t>2010</a:t>
            </a:r>
            <a:r>
              <a:rPr lang="fr-FR" sz="1100" dirty="0"/>
              <a:t>.</a:t>
            </a:r>
          </a:p>
          <a:p>
            <a:pPr>
              <a:spcBef>
                <a:spcPts val="0"/>
              </a:spcBef>
              <a:buNone/>
            </a:pPr>
            <a:r>
              <a:rPr lang="fr-FR" sz="1100" dirty="0"/>
              <a:t>(°) </a:t>
            </a:r>
            <a:r>
              <a:rPr lang="fr-FR" sz="1100" dirty="0">
                <a:solidFill>
                  <a:srgbClr val="008000"/>
                </a:solidFill>
              </a:rPr>
              <a:t>Le 12 novembre 2010, </a:t>
            </a:r>
            <a:r>
              <a:rPr lang="fr-FR" sz="1100" dirty="0" err="1">
                <a:solidFill>
                  <a:srgbClr val="008000"/>
                </a:solidFill>
              </a:rPr>
              <a:t>Magnitski</a:t>
            </a:r>
            <a:r>
              <a:rPr lang="fr-FR" sz="1100" dirty="0">
                <a:solidFill>
                  <a:srgbClr val="008000"/>
                </a:solidFill>
              </a:rPr>
              <a:t> avait reçu pour son intégrité un prix</a:t>
            </a:r>
            <a:r>
              <a:rPr lang="fr-FR" sz="1100" dirty="0"/>
              <a:t> </a:t>
            </a:r>
            <a:r>
              <a:rPr lang="fr-FR" sz="1100" dirty="0">
                <a:hlinkClick r:id="rId25" tooltip="À titre posthume"/>
              </a:rPr>
              <a:t>à titre posthume</a:t>
            </a:r>
            <a:r>
              <a:rPr lang="fr-FR" sz="1100" dirty="0"/>
              <a:t> </a:t>
            </a:r>
            <a:r>
              <a:rPr lang="fr-FR" sz="1100" dirty="0">
                <a:solidFill>
                  <a:srgbClr val="008000"/>
                </a:solidFill>
              </a:rPr>
              <a:t>de l'</a:t>
            </a:r>
            <a:r>
              <a:rPr lang="fr-FR" sz="1100" dirty="0">
                <a:hlinkClick r:id="rId26" tooltip="Organisation non gouvernementale internationale"/>
              </a:rPr>
              <a:t>organisation non gouvernementale internationale</a:t>
            </a:r>
            <a:r>
              <a:rPr lang="fr-FR" sz="1100" dirty="0"/>
              <a:t> </a:t>
            </a:r>
            <a:r>
              <a:rPr lang="fr-FR" sz="1100" dirty="0" err="1">
                <a:hlinkClick r:id="rId27" tooltip="Transparency International"/>
              </a:rPr>
              <a:t>Transparency</a:t>
            </a:r>
            <a:r>
              <a:rPr lang="fr-FR" sz="1100" dirty="0">
                <a:hlinkClick r:id="rId27" tooltip="Transparency International"/>
              </a:rPr>
              <a:t> International</a:t>
            </a:r>
            <a:r>
              <a:rPr lang="fr-FR" sz="1100" baseline="30000" dirty="0">
                <a:hlinkClick r:id="rId3"/>
              </a:rPr>
              <a:t>11</a:t>
            </a:r>
            <a:r>
              <a:rPr lang="fr-FR" sz="1100" dirty="0">
                <a:solidFill>
                  <a:srgbClr val="008000"/>
                </a:solidFill>
              </a:rPr>
              <a:t>. Selon le comité, </a:t>
            </a:r>
            <a:r>
              <a:rPr lang="fr-FR" sz="1100" dirty="0" err="1">
                <a:solidFill>
                  <a:srgbClr val="008000"/>
                </a:solidFill>
              </a:rPr>
              <a:t>Magnitski</a:t>
            </a:r>
            <a:r>
              <a:rPr lang="fr-FR" sz="1100" dirty="0">
                <a:solidFill>
                  <a:srgbClr val="008000"/>
                </a:solidFill>
              </a:rPr>
              <a:t> croyait en la primauté du droit, ce qui lui a coûté la vie.</a:t>
            </a:r>
            <a:endParaRPr lang="fr-FR" sz="1100" dirty="0"/>
          </a:p>
        </p:txBody>
      </p:sp>
      <p:sp>
        <p:nvSpPr>
          <p:cNvPr id="4"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401</a:t>
            </a:fld>
            <a:endParaRPr lang="fr-FR" altLang="fr-FR" sz="1200">
              <a:solidFill>
                <a:srgbClr val="898989"/>
              </a:solidFill>
            </a:endParaRPr>
          </a:p>
        </p:txBody>
      </p:sp>
      <p:sp>
        <p:nvSpPr>
          <p:cNvPr id="6" name="ZoneTexte 3"/>
          <p:cNvSpPr txBox="1">
            <a:spLocks noChangeArrowheads="1"/>
          </p:cNvSpPr>
          <p:nvPr/>
        </p:nvSpPr>
        <p:spPr bwMode="auto">
          <a:xfrm>
            <a:off x="114712" y="457200"/>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345648197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710" y="825502"/>
            <a:ext cx="8921786" cy="422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(suite) : </a:t>
            </a:r>
            <a:endParaRPr lang="fr-FR" sz="1300" u="sng" dirty="0"/>
          </a:p>
          <a:p>
            <a:pPr algn="just" eaLnBrk="1" hangingPunct="1">
              <a:spcBef>
                <a:spcPct val="0"/>
              </a:spcBef>
              <a:buNone/>
              <a:defRPr/>
            </a:pPr>
            <a:endParaRPr lang="fr-FR" sz="1300" dirty="0"/>
          </a:p>
          <a:p>
            <a:pPr algn="just">
              <a:spcBef>
                <a:spcPts val="0"/>
              </a:spcBef>
              <a:buNone/>
            </a:pPr>
            <a:r>
              <a:rPr lang="fr-FR" sz="1300" dirty="0"/>
              <a:t>19) Arrestation et détention par le </a:t>
            </a:r>
            <a:r>
              <a:rPr lang="fr-FR" sz="1300" dirty="0">
                <a:hlinkClick r:id="rId2" tooltip="Service fédéral de sécurité de la Fédération de Russie"/>
              </a:rPr>
              <a:t>FSB</a:t>
            </a:r>
            <a:r>
              <a:rPr lang="fr-FR" sz="1300" dirty="0"/>
              <a:t>, depuis 11 mai 2014, du producteur </a:t>
            </a:r>
            <a:r>
              <a:rPr lang="fr-FR" sz="1300" dirty="0">
                <a:hlinkClick r:id="rId3" tooltip="Ukraine"/>
              </a:rPr>
              <a:t>ukrainien</a:t>
            </a:r>
            <a:r>
              <a:rPr lang="fr-FR" sz="1300" dirty="0"/>
              <a:t> de cinéma, </a:t>
            </a:r>
            <a:r>
              <a:rPr lang="fr-FR" sz="1300" dirty="0">
                <a:hlinkClick r:id="rId4"/>
              </a:rPr>
              <a:t>Oleg </a:t>
            </a:r>
            <a:r>
              <a:rPr lang="fr-FR" sz="1300" dirty="0" err="1">
                <a:hlinkClick r:id="rId4"/>
              </a:rPr>
              <a:t>Sentsov</a:t>
            </a:r>
            <a:r>
              <a:rPr lang="fr-FR" sz="1300" dirty="0"/>
              <a:t>, un activiste du mouvement </a:t>
            </a:r>
            <a:r>
              <a:rPr lang="fr-FR" sz="1300" dirty="0" err="1"/>
              <a:t>Euromaïdan</a:t>
            </a:r>
            <a:r>
              <a:rPr lang="fr-FR" sz="1300" dirty="0"/>
              <a:t>, sous l'accusation de préparation d'actes terroristes</a:t>
            </a:r>
            <a:r>
              <a:rPr lang="fr-FR" sz="1300" baseline="30000" dirty="0">
                <a:hlinkClick r:id="rId5"/>
              </a:rPr>
              <a:t>1</a:t>
            </a:r>
            <a:r>
              <a:rPr lang="fr-FR" sz="1300" dirty="0"/>
              <a:t>.  Durant la </a:t>
            </a:r>
            <a:r>
              <a:rPr lang="fr-FR" sz="1300" dirty="0">
                <a:hlinkClick r:id="rId6" tooltip="Crise de Crimée"/>
              </a:rPr>
              <a:t>crise de Crimée</a:t>
            </a:r>
            <a:r>
              <a:rPr lang="fr-FR" sz="1300" dirty="0"/>
              <a:t> en 2014 il a aidé les militaires ukrainiens assiégés dans leurs bases en leur livrant des provisions</a:t>
            </a:r>
            <a:r>
              <a:rPr lang="fr-FR" sz="1300" baseline="30000" dirty="0">
                <a:hlinkClick r:id="rId5"/>
              </a:rPr>
              <a:t>1</a:t>
            </a:r>
            <a:r>
              <a:rPr lang="fr-FR" sz="1300" dirty="0"/>
              <a:t>. Il a alors déclaré qu’il ne reconnaissait pas l’</a:t>
            </a:r>
            <a:r>
              <a:rPr lang="fr-FR" sz="1300" dirty="0">
                <a:hlinkClick r:id="rId7" tooltip="Annexion russe de la Crimée"/>
              </a:rPr>
              <a:t>annexion russe de la Crimée</a:t>
            </a:r>
            <a:r>
              <a:rPr lang="fr-FR" sz="1300" baseline="30000" dirty="0">
                <a:hlinkClick r:id="rId8"/>
              </a:rPr>
              <a:t>5</a:t>
            </a:r>
            <a:r>
              <a:rPr lang="fr-FR" sz="1300" dirty="0"/>
              <a:t>.  </a:t>
            </a:r>
          </a:p>
          <a:p>
            <a:pPr algn="just">
              <a:spcBef>
                <a:spcPts val="0"/>
              </a:spcBef>
              <a:buNone/>
            </a:pPr>
            <a:r>
              <a:rPr lang="fr-FR" sz="1100" dirty="0"/>
              <a:t>Source : </a:t>
            </a:r>
            <a:r>
              <a:rPr lang="fr-FR" sz="1100" dirty="0">
                <a:hlinkClick r:id="rId4"/>
              </a:rPr>
              <a:t>http://fr.wikipedia.org/wiki/Oleg_Sentsov</a:t>
            </a:r>
            <a:r>
              <a:rPr lang="fr-FR" sz="1100" dirty="0"/>
              <a:t> </a:t>
            </a:r>
          </a:p>
          <a:p>
            <a:pPr algn="just">
              <a:buNone/>
            </a:pPr>
            <a:r>
              <a:rPr lang="fr-FR" sz="1300" dirty="0"/>
              <a:t>20) Assassinat de l'opposant </a:t>
            </a:r>
            <a:r>
              <a:rPr lang="fr-FR" sz="1300" dirty="0">
                <a:hlinkClick r:id="rId9" tooltip="Personnalité politique"/>
              </a:rPr>
              <a:t>politique</a:t>
            </a:r>
            <a:r>
              <a:rPr lang="fr-FR" sz="1300" dirty="0"/>
              <a:t> </a:t>
            </a:r>
            <a:r>
              <a:rPr lang="fr-FR" sz="1300" dirty="0">
                <a:hlinkClick r:id="rId10" tooltip="Libéralisme"/>
              </a:rPr>
              <a:t>libéral</a:t>
            </a:r>
            <a:r>
              <a:rPr lang="fr-FR" sz="1300" dirty="0"/>
              <a:t> russe Boris </a:t>
            </a:r>
            <a:r>
              <a:rPr lang="fr-FR" sz="1300" dirty="0" err="1"/>
              <a:t>Nemtsov</a:t>
            </a:r>
            <a:r>
              <a:rPr lang="fr-FR" sz="1300" dirty="0"/>
              <a:t>, le 27 février, au pied du Kremlin. Boris </a:t>
            </a:r>
            <a:r>
              <a:rPr lang="fr-FR" sz="1300" dirty="0" err="1"/>
              <a:t>Nemtsov</a:t>
            </a:r>
            <a:r>
              <a:rPr lang="fr-FR" sz="1300" dirty="0"/>
              <a:t> avait pris parti dans le </a:t>
            </a:r>
            <a:r>
              <a:rPr lang="fr-FR" sz="1300" dirty="0">
                <a:hlinkClick r:id="rId11" tooltip="Guerre du Donbass"/>
              </a:rPr>
              <a:t>conflit de l'Est de l'Ukraine</a:t>
            </a:r>
            <a:r>
              <a:rPr lang="fr-FR" sz="1300" dirty="0"/>
              <a:t>. Organisateur de plusieurs marches pacifiques en soutien à </a:t>
            </a:r>
            <a:r>
              <a:rPr lang="fr-FR" sz="1300" dirty="0">
                <a:hlinkClick r:id="rId12" tooltip="Kiev"/>
              </a:rPr>
              <a:t>Kiev</a:t>
            </a:r>
            <a:r>
              <a:rPr lang="fr-FR" sz="1300" dirty="0"/>
              <a:t>, il avait récemment réaffirmé sur son compte Facebook, qu'à ses yeux, l'</a:t>
            </a:r>
            <a:r>
              <a:rPr lang="fr-FR" sz="1300" dirty="0">
                <a:hlinkClick r:id="rId6" tooltip="Crise de Crimée"/>
              </a:rPr>
              <a:t>annexion de la Crimée</a:t>
            </a:r>
            <a:r>
              <a:rPr lang="fr-FR" sz="1300" dirty="0"/>
              <a:t> était illégale. Selon </a:t>
            </a:r>
            <a:r>
              <a:rPr lang="fr-FR" sz="1300" dirty="0" err="1">
                <a:hlinkClick r:id="rId13" tooltip="Ksenia Sobtchak"/>
              </a:rPr>
              <a:t>Ksenia</a:t>
            </a:r>
            <a:r>
              <a:rPr lang="fr-FR" sz="1300" dirty="0">
                <a:hlinkClick r:id="rId13" tooltip="Ksenia Sobtchak"/>
              </a:rPr>
              <a:t> </a:t>
            </a:r>
            <a:r>
              <a:rPr lang="fr-FR" sz="1300" dirty="0" err="1">
                <a:hlinkClick r:id="rId13" tooltip="Ksenia Sobtchak"/>
              </a:rPr>
              <a:t>Sobtchak</a:t>
            </a:r>
            <a:r>
              <a:rPr lang="fr-FR" sz="1300" dirty="0"/>
              <a:t>, autre figure de l'opposition, Boris </a:t>
            </a:r>
            <a:r>
              <a:rPr lang="fr-FR" sz="1300" dirty="0" err="1"/>
              <a:t>Nemtsov</a:t>
            </a:r>
            <a:r>
              <a:rPr lang="fr-FR" sz="1300" dirty="0"/>
              <a:t> travaillait à un rapport sur la présence de forces russes en Ukraine, que le Kremlin nie avec acharnement</a:t>
            </a:r>
            <a:r>
              <a:rPr lang="fr-FR" sz="1300" baseline="30000" dirty="0">
                <a:hlinkClick r:id="rId14"/>
              </a:rPr>
              <a:t>9</a:t>
            </a:r>
            <a:r>
              <a:rPr lang="fr-FR" sz="1300" dirty="0"/>
              <a:t>. Le </a:t>
            </a:r>
            <a:r>
              <a:rPr lang="fr-FR" sz="1300" dirty="0">
                <a:hlinkClick r:id="rId15" tooltip="8 mars"/>
              </a:rPr>
              <a:t>8</a:t>
            </a:r>
            <a:r>
              <a:rPr lang="fr-FR" sz="1300" dirty="0"/>
              <a:t> </a:t>
            </a:r>
            <a:r>
              <a:rPr lang="fr-FR" sz="1300" dirty="0">
                <a:hlinkClick r:id="rId16" tooltip="Mars 2015"/>
              </a:rPr>
              <a:t>mars</a:t>
            </a:r>
            <a:r>
              <a:rPr lang="fr-FR" sz="1300" dirty="0"/>
              <a:t> </a:t>
            </a:r>
            <a:r>
              <a:rPr lang="fr-FR" sz="1300" dirty="0">
                <a:hlinkClick r:id="rId17" tooltip="2015"/>
              </a:rPr>
              <a:t>2015</a:t>
            </a:r>
            <a:r>
              <a:rPr lang="fr-FR" sz="1300" dirty="0"/>
              <a:t>, un ancien policier russe d'origine </a:t>
            </a:r>
            <a:r>
              <a:rPr lang="fr-FR" sz="1300" dirty="0">
                <a:hlinkClick r:id="rId18" tooltip="Tchétchène"/>
              </a:rPr>
              <a:t>tchétchène</a:t>
            </a:r>
            <a:r>
              <a:rPr lang="fr-FR" sz="1300" dirty="0"/>
              <a:t>, </a:t>
            </a:r>
            <a:r>
              <a:rPr lang="fr-FR" sz="1300" dirty="0" err="1"/>
              <a:t>Zaour</a:t>
            </a:r>
            <a:r>
              <a:rPr lang="fr-FR" sz="1300" dirty="0"/>
              <a:t> </a:t>
            </a:r>
            <a:r>
              <a:rPr lang="fr-FR" sz="1300" dirty="0" err="1"/>
              <a:t>Dadaïev</a:t>
            </a:r>
            <a:r>
              <a:rPr lang="fr-FR" sz="1300" dirty="0"/>
              <a:t>, arrêté par la police russe, reconnait sa participation au meurtre de l'opposant, avant de se rétracter les jours suivants</a:t>
            </a:r>
            <a:r>
              <a:rPr lang="fr-FR" sz="1300" baseline="30000" dirty="0">
                <a:hlinkClick r:id="rId19"/>
              </a:rPr>
              <a:t>16</a:t>
            </a:r>
            <a:r>
              <a:rPr lang="fr-FR" sz="1300" dirty="0"/>
              <a:t>. Quatre autres suspects, dont deux originaires d'</a:t>
            </a:r>
            <a:r>
              <a:rPr lang="fr-FR" sz="1300" dirty="0">
                <a:hlinkClick r:id="rId20" tooltip="Ingouchie"/>
              </a:rPr>
              <a:t>Ingouchie</a:t>
            </a:r>
            <a:r>
              <a:rPr lang="fr-FR" sz="1300" dirty="0"/>
              <a:t>, ont été arrêtés</a:t>
            </a:r>
            <a:r>
              <a:rPr lang="fr-FR" sz="1300" baseline="30000" dirty="0">
                <a:hlinkClick r:id="rId21"/>
              </a:rPr>
              <a:t>17</a:t>
            </a:r>
            <a:r>
              <a:rPr lang="fr-FR" sz="1300" dirty="0"/>
              <a:t>. Avoir </a:t>
            </a:r>
            <a:r>
              <a:rPr lang="fr-FR" sz="1300" dirty="0" err="1"/>
              <a:t>avoir</a:t>
            </a:r>
            <a:r>
              <a:rPr lang="fr-FR" sz="1300" dirty="0"/>
              <a:t> rendu visite à </a:t>
            </a:r>
            <a:r>
              <a:rPr lang="fr-FR" sz="1300" dirty="0" err="1"/>
              <a:t>Zaour</a:t>
            </a:r>
            <a:r>
              <a:rPr lang="fr-FR" sz="1300" dirty="0"/>
              <a:t> </a:t>
            </a:r>
            <a:r>
              <a:rPr lang="fr-FR" sz="1300" dirty="0" err="1"/>
              <a:t>Dadaïev</a:t>
            </a:r>
            <a:r>
              <a:rPr lang="fr-FR" sz="1300" dirty="0"/>
              <a:t> dans sa cellule de prison, le </a:t>
            </a:r>
            <a:r>
              <a:rPr lang="fr-FR" sz="1300" dirty="0">
                <a:hlinkClick r:id="rId22" tooltip="11 mars"/>
              </a:rPr>
              <a:t>11</a:t>
            </a:r>
            <a:r>
              <a:rPr lang="fr-FR" sz="1300" dirty="0"/>
              <a:t> </a:t>
            </a:r>
            <a:r>
              <a:rPr lang="fr-FR" sz="1300" dirty="0">
                <a:hlinkClick r:id="rId16" tooltip="Mars 2015"/>
              </a:rPr>
              <a:t>mars</a:t>
            </a:r>
            <a:r>
              <a:rPr lang="fr-FR" sz="1300" dirty="0"/>
              <a:t> </a:t>
            </a:r>
            <a:r>
              <a:rPr lang="fr-FR" sz="1300" dirty="0">
                <a:hlinkClick r:id="rId17" tooltip="2015"/>
              </a:rPr>
              <a:t>2015</a:t>
            </a:r>
            <a:r>
              <a:rPr lang="fr-FR" sz="1300" dirty="0"/>
              <a:t>, deux membres du Conseil consultatif pour les droits de l'homme auprès du Kremlin laissent entendre que celui-ci a été torturé par les autorités pour qu'il passe aux aveux</a:t>
            </a:r>
            <a:r>
              <a:rPr lang="fr-FR" sz="1300" baseline="30000" dirty="0">
                <a:hlinkClick r:id="rId23"/>
              </a:rPr>
              <a:t>18</a:t>
            </a:r>
            <a:r>
              <a:rPr lang="fr-FR" sz="1300" dirty="0"/>
              <a:t>. De son coté, </a:t>
            </a:r>
            <a:r>
              <a:rPr lang="fr-FR" sz="1300" dirty="0">
                <a:hlinkClick r:id="rId24" tooltip="Alexeï Navalny"/>
              </a:rPr>
              <a:t>Alexeï </a:t>
            </a:r>
            <a:r>
              <a:rPr lang="fr-FR" sz="1300" dirty="0" err="1">
                <a:hlinkClick r:id="rId24" tooltip="Alexeï Navalny"/>
              </a:rPr>
              <a:t>Navalny</a:t>
            </a:r>
            <a:r>
              <a:rPr lang="fr-FR" sz="1300" dirty="0"/>
              <a:t> déclare croire à une implication de Vladimir Poutine dans cet assassinat</a:t>
            </a:r>
            <a:r>
              <a:rPr lang="fr-FR" sz="1300" baseline="30000" dirty="0">
                <a:hlinkClick r:id="rId25"/>
              </a:rPr>
              <a:t>19</a:t>
            </a:r>
            <a:r>
              <a:rPr lang="fr-FR" sz="1300" dirty="0"/>
              <a:t>.</a:t>
            </a:r>
          </a:p>
          <a:p>
            <a:pPr>
              <a:spcBef>
                <a:spcPts val="0"/>
              </a:spcBef>
              <a:buNone/>
            </a:pPr>
            <a:r>
              <a:rPr lang="fr-FR" sz="1200" dirty="0"/>
              <a:t>Sources : a) </a:t>
            </a:r>
            <a:r>
              <a:rPr lang="fr-FR" sz="1200" dirty="0">
                <a:hlinkClick r:id="rId26"/>
              </a:rPr>
              <a:t>http://www.lexpress.fr/actualite/monde/assassinat-de-l-opposant-russe-nemtsov-deux-suspects-arretes_1658884.html</a:t>
            </a:r>
            <a:r>
              <a:rPr lang="fr-FR" sz="1200" dirty="0"/>
              <a:t> , </a:t>
            </a:r>
          </a:p>
          <a:p>
            <a:pPr>
              <a:spcBef>
                <a:spcPts val="0"/>
              </a:spcBef>
              <a:buNone/>
            </a:pPr>
            <a:r>
              <a:rPr lang="fr-FR" sz="1200" dirty="0"/>
              <a:t>b) </a:t>
            </a:r>
            <a:r>
              <a:rPr lang="fr-FR" sz="1200" dirty="0">
                <a:hlinkClick r:id="rId27"/>
              </a:rPr>
              <a:t>http://fr.wikipedia.org/wiki/Boris_Nemtsov</a:t>
            </a:r>
            <a:r>
              <a:rPr lang="fr-FR" sz="1200" dirty="0"/>
              <a:t> </a:t>
            </a:r>
          </a:p>
          <a:p>
            <a:pPr>
              <a:spcBef>
                <a:spcPts val="0"/>
              </a:spcBef>
              <a:buNone/>
            </a:pPr>
            <a:endParaRPr lang="fr-FR" sz="1200" dirty="0"/>
          </a:p>
          <a:p>
            <a:pPr>
              <a:spcBef>
                <a:spcPts val="0"/>
              </a:spcBef>
              <a:buNone/>
            </a:pPr>
            <a:r>
              <a:rPr lang="fr-FR" sz="1200" dirty="0"/>
              <a:t>21) Sur la réécriture totale de la « grande guerre patriotique », voir l’article </a:t>
            </a:r>
            <a:r>
              <a:rPr lang="fr-FR" sz="1200" i="1" dirty="0"/>
              <a:t>Comment la Russie de Poutine instrumentalise l’Histoire</a:t>
            </a:r>
            <a:r>
              <a:rPr lang="fr-FR" sz="1200" dirty="0"/>
              <a:t>, Gilles HERTZOG, </a:t>
            </a:r>
            <a:r>
              <a:rPr lang="fr-FR" sz="1200" dirty="0">
                <a:hlinkClick r:id="rId28"/>
              </a:rPr>
              <a:t>http://laregledujeu.org/hertzog/2015/04/17/4807/comment-la-russie-de-poutine-instrumentalise-lhistoire/</a:t>
            </a:r>
            <a:r>
              <a:rPr lang="fr-FR" sz="1200" dirty="0"/>
              <a:t> </a:t>
            </a:r>
          </a:p>
        </p:txBody>
      </p:sp>
      <p:sp>
        <p:nvSpPr>
          <p:cNvPr id="4"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402</a:t>
            </a:fld>
            <a:endParaRPr lang="fr-FR" altLang="fr-FR" sz="1200">
              <a:solidFill>
                <a:srgbClr val="898989"/>
              </a:solidFill>
            </a:endParaRPr>
          </a:p>
        </p:txBody>
      </p:sp>
      <p:sp>
        <p:nvSpPr>
          <p:cNvPr id="6" name="ZoneTexte 3"/>
          <p:cNvSpPr txBox="1">
            <a:spLocks noChangeArrowheads="1"/>
          </p:cNvSpPr>
          <p:nvPr/>
        </p:nvSpPr>
        <p:spPr bwMode="auto">
          <a:xfrm>
            <a:off x="114712" y="457200"/>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pic>
        <p:nvPicPr>
          <p:cNvPr id="2" name="Image 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29670" y="4941168"/>
            <a:ext cx="1171575" cy="1771651"/>
          </a:xfrm>
          <a:prstGeom prst="rect">
            <a:avLst/>
          </a:prstGeom>
        </p:spPr>
      </p:pic>
      <p:sp>
        <p:nvSpPr>
          <p:cNvPr id="7" name="ZoneTexte 6"/>
          <p:cNvSpPr txBox="1"/>
          <p:nvPr/>
        </p:nvSpPr>
        <p:spPr>
          <a:xfrm>
            <a:off x="5364088" y="6251154"/>
            <a:ext cx="2365580" cy="461665"/>
          </a:xfrm>
          <a:prstGeom prst="rect">
            <a:avLst/>
          </a:prstGeom>
          <a:noFill/>
        </p:spPr>
        <p:txBody>
          <a:bodyPr wrap="square" rtlCol="0">
            <a:spAutoFit/>
          </a:bodyPr>
          <a:lstStyle/>
          <a:p>
            <a:pPr algn="r"/>
            <a:r>
              <a:rPr lang="fr-FR" sz="1200" dirty="0">
                <a:latin typeface="+mn-lt"/>
              </a:rPr>
              <a:t>Boris </a:t>
            </a:r>
            <a:r>
              <a:rPr lang="fr-FR" sz="1200" dirty="0" err="1">
                <a:latin typeface="+mn-lt"/>
              </a:rPr>
              <a:t>Nemtsov</a:t>
            </a:r>
            <a:r>
              <a:rPr lang="fr-FR" sz="1200" dirty="0">
                <a:latin typeface="+mn-lt"/>
              </a:rPr>
              <a:t> dans une marche pour la paix et la liberté en 2013 </a:t>
            </a:r>
            <a:r>
              <a:rPr lang="fr-FR" sz="1200" dirty="0">
                <a:latin typeface="Calibri" panose="020F0502020204030204" pitchFamily="34" charset="0"/>
              </a:rPr>
              <a:t>→</a:t>
            </a:r>
            <a:endParaRPr lang="fr-FR" sz="1200" dirty="0">
              <a:latin typeface="+mn-lt"/>
            </a:endParaRPr>
          </a:p>
        </p:txBody>
      </p:sp>
    </p:spTree>
    <p:extLst>
      <p:ext uri="{BB962C8B-B14F-4D97-AF65-F5344CB8AC3E}">
        <p14:creationId xmlns:p14="http://schemas.microsoft.com/office/powerpoint/2010/main" val="290948000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14710" y="825502"/>
            <a:ext cx="8921786" cy="244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(suite) : </a:t>
            </a:r>
            <a:endParaRPr lang="fr-FR" sz="1300" u="sng" dirty="0"/>
          </a:p>
          <a:p>
            <a:pPr algn="just" eaLnBrk="1" hangingPunct="1">
              <a:spcBef>
                <a:spcPct val="0"/>
              </a:spcBef>
              <a:buNone/>
              <a:defRPr/>
            </a:pPr>
            <a:endParaRPr lang="fr-FR" sz="1300" dirty="0"/>
          </a:p>
          <a:p>
            <a:pPr>
              <a:buNone/>
            </a:pPr>
            <a:r>
              <a:rPr lang="fr-FR" sz="1300" dirty="0"/>
              <a:t>20) </a:t>
            </a:r>
            <a:r>
              <a:rPr lang="fr-FR" sz="1400" b="1" dirty="0"/>
              <a:t>Publication du rapport sur la présence de l'armée russe en Ukraine</a:t>
            </a:r>
          </a:p>
          <a:p>
            <a:pPr algn="just">
              <a:spcBef>
                <a:spcPts val="0"/>
              </a:spcBef>
              <a:buNone/>
            </a:pPr>
            <a:r>
              <a:rPr lang="fr-FR" sz="1100" dirty="0"/>
              <a:t>Le 12 mai 2015, </a:t>
            </a:r>
            <a:r>
              <a:rPr lang="fr-FR" sz="1100" dirty="0">
                <a:hlinkClick r:id="rId2" tooltip="Ilia Iachine (page inexistante)"/>
              </a:rPr>
              <a:t>Ilia </a:t>
            </a:r>
            <a:r>
              <a:rPr lang="fr-FR" sz="1100" dirty="0" err="1">
                <a:hlinkClick r:id="rId2" tooltip="Ilia Iachine (page inexistante)"/>
              </a:rPr>
              <a:t>Iachine</a:t>
            </a:r>
            <a:r>
              <a:rPr lang="fr-FR" sz="1100" dirty="0"/>
              <a:t> a présenté au siège du parti de l'opposition russe un rapport intitulé « Poutine. La guerre ». Ce texte est donné comme la reconstitution du rapport que </a:t>
            </a:r>
            <a:r>
              <a:rPr lang="fr-FR" sz="1100" dirty="0" err="1"/>
              <a:t>Nemtsov</a:t>
            </a:r>
            <a:r>
              <a:rPr lang="fr-FR" sz="1100" dirty="0"/>
              <a:t>, au moment de son assassinat, préparait sur la présence de l'armée russe en Ukraine, présence que Vladimir Poutine et le ministère de la Défense nient catégoriquement. </a:t>
            </a:r>
            <a:r>
              <a:rPr lang="fr-FR" sz="1100" dirty="0" err="1"/>
              <a:t>Nemtsov</a:t>
            </a:r>
            <a:r>
              <a:rPr lang="fr-FR" sz="1100" dirty="0"/>
              <a:t> n'ayant pas eu le temps d'écrire ce rapport lui-même, on s'est servi de son plan, de notes qu'il avait écrites à l'intention de son assistante et de témoignages anonymes des proches de certains soldats russes morts dans les opérations. Selon ces témoignages anonymes, les soldats russes, avant d'être envoyés dans le Donbass, étaient obligés de démissionner de l'armée. </a:t>
            </a:r>
          </a:p>
          <a:p>
            <a:pPr>
              <a:spcBef>
                <a:spcPts val="0"/>
              </a:spcBef>
              <a:buNone/>
            </a:pPr>
            <a:r>
              <a:rPr lang="fr-FR" sz="1100" dirty="0"/>
              <a:t>Le ministère de la Défense aurait promis des indemnités financières, pour les soldats en cas de blessure et pour leurs ayants droit en cas de décès, mais le versement de ces indemnités aurait cessé en septembre 2014 (°).</a:t>
            </a:r>
            <a:br>
              <a:rPr lang="fr-FR" sz="1100" dirty="0"/>
            </a:br>
            <a:r>
              <a:rPr lang="fr-FR" sz="1100" dirty="0"/>
              <a:t>(°) Sources : a) </a:t>
            </a:r>
            <a:r>
              <a:rPr lang="fr-FR" sz="1100" dirty="0">
                <a:hlinkClick r:id="rId3"/>
              </a:rPr>
              <a:t>http://fr.wikipedia.org/wiki/Boris_Nemtsov</a:t>
            </a:r>
            <a:r>
              <a:rPr lang="fr-FR" sz="1100" dirty="0"/>
              <a:t>, b) Émilie </a:t>
            </a:r>
            <a:r>
              <a:rPr lang="fr-FR" sz="1100" dirty="0" err="1"/>
              <a:t>Blachère</a:t>
            </a:r>
            <a:r>
              <a:rPr lang="fr-FR" sz="1100" dirty="0"/>
              <a:t>, avec Tatiana Robic, «</a:t>
            </a:r>
            <a:r>
              <a:rPr lang="fr-FR" sz="1100" i="1" dirty="0"/>
              <a:t> Le rapport sur l'Ukraine qui l'a tué rendu public</a:t>
            </a:r>
            <a:r>
              <a:rPr lang="fr-FR" sz="1100" dirty="0"/>
              <a:t> », Paris Match, 1</a:t>
            </a:r>
            <a:r>
              <a:rPr lang="fr-FR" sz="1100" baseline="30000" dirty="0"/>
              <a:t>er</a:t>
            </a:r>
            <a:r>
              <a:rPr lang="fr-FR" sz="1100" dirty="0"/>
              <a:t> juin 2015, </a:t>
            </a:r>
            <a:r>
              <a:rPr lang="fr-FR" sz="1100" dirty="0">
                <a:hlinkClick r:id="rId4"/>
              </a:rPr>
              <a:t>http://www.parismatch.com/Actu/International/Conflit-en-Ukraine-Le-rapport-de-Boris-Nemtsov-denonce-Vladimir-Poutine-773446</a:t>
            </a:r>
            <a:r>
              <a:rPr lang="fr-FR" sz="1100" dirty="0"/>
              <a:t> (nous pouvons, a priori, conclure que c’est certainement la préparation de ce rapport qui a été à l’origine de l’assassinat de Boris </a:t>
            </a:r>
            <a:r>
              <a:rPr lang="fr-FR" sz="1100" dirty="0" err="1"/>
              <a:t>Nemtsov</a:t>
            </a:r>
            <a:r>
              <a:rPr lang="fr-FR" sz="1100" dirty="0"/>
              <a:t>).</a:t>
            </a:r>
          </a:p>
        </p:txBody>
      </p:sp>
      <p:sp>
        <p:nvSpPr>
          <p:cNvPr id="4"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403</a:t>
            </a:fld>
            <a:endParaRPr lang="fr-FR" altLang="fr-FR" sz="1200">
              <a:solidFill>
                <a:srgbClr val="898989"/>
              </a:solidFill>
            </a:endParaRPr>
          </a:p>
        </p:txBody>
      </p:sp>
      <p:sp>
        <p:nvSpPr>
          <p:cNvPr id="6" name="ZoneTexte 3"/>
          <p:cNvSpPr txBox="1">
            <a:spLocks noChangeArrowheads="1"/>
          </p:cNvSpPr>
          <p:nvPr/>
        </p:nvSpPr>
        <p:spPr bwMode="auto">
          <a:xfrm>
            <a:off x="114712" y="457200"/>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pic>
        <p:nvPicPr>
          <p:cNvPr id="32772" name="Picture 4" descr="D:\Users\blisan\Pictures\perso\corruption-images\juge arge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307" y="4293071"/>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3528" y="6093296"/>
            <a:ext cx="5174458" cy="646331"/>
          </a:xfrm>
          <a:prstGeom prst="rect">
            <a:avLst/>
          </a:prstGeom>
        </p:spPr>
        <p:txBody>
          <a:bodyPr wrap="square">
            <a:spAutoFit/>
          </a:bodyPr>
          <a:lstStyle/>
          <a:p>
            <a:pPr algn="ctr"/>
            <a:r>
              <a:rPr lang="fr-FR" sz="1200" dirty="0"/>
              <a:t>Russie &amp; autres pays, la corruption dans les marchés, 2002-2010 (on y note une nette dégradation). Source : </a:t>
            </a:r>
            <a:r>
              <a:rPr lang="fr-FR" sz="1200" dirty="0">
                <a:hlinkClick r:id="rId6"/>
              </a:rPr>
              <a:t>http://www.brookings.edu/blogs/up-front/posts/2012/03/05-putin-kaufmann</a:t>
            </a:r>
            <a:r>
              <a:rPr lang="fr-FR" sz="1200" dirty="0"/>
              <a:t> </a:t>
            </a:r>
          </a:p>
        </p:txBody>
      </p:sp>
      <p:pic>
        <p:nvPicPr>
          <p:cNvPr id="32773" name="Picture 5" descr="D:\Users\blisan\Pictures\perso\corruption-images\Russia-figure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3354127"/>
            <a:ext cx="3672408" cy="275112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186138" y="6158408"/>
            <a:ext cx="2818532" cy="461665"/>
          </a:xfrm>
          <a:prstGeom prst="rect">
            <a:avLst/>
          </a:prstGeom>
          <a:noFill/>
        </p:spPr>
        <p:txBody>
          <a:bodyPr wrap="square" rtlCol="0">
            <a:spAutoFit/>
          </a:bodyPr>
          <a:lstStyle/>
          <a:p>
            <a:pPr algn="ctr"/>
            <a:r>
              <a:rPr lang="fr-FR" sz="1200" dirty="0">
                <a:solidFill>
                  <a:srgbClr val="002060"/>
                </a:solidFill>
              </a:rPr>
              <a:t>La justice est extrêmement corrompue en Russe.</a:t>
            </a:r>
          </a:p>
        </p:txBody>
      </p:sp>
    </p:spTree>
    <p:extLst>
      <p:ext uri="{BB962C8B-B14F-4D97-AF65-F5344CB8AC3E}">
        <p14:creationId xmlns:p14="http://schemas.microsoft.com/office/powerpoint/2010/main" val="32325998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4710" y="1124744"/>
            <a:ext cx="8895530"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u="sng" dirty="0"/>
              <a:t>Atteintes à la démocratie en Russie</a:t>
            </a:r>
            <a:r>
              <a:rPr lang="fr-FR" sz="1300" dirty="0"/>
              <a:t> (suite et fin) :</a:t>
            </a:r>
            <a:endParaRPr lang="fr-FR" sz="1300" u="sng" dirty="0"/>
          </a:p>
          <a:p>
            <a:pPr algn="just" eaLnBrk="1" hangingPunct="1">
              <a:spcBef>
                <a:spcPct val="0"/>
              </a:spcBef>
              <a:buNone/>
              <a:defRPr/>
            </a:pPr>
            <a:endParaRPr lang="fr-FR" sz="1200" dirty="0"/>
          </a:p>
          <a:p>
            <a:pPr algn="just" eaLnBrk="1" hangingPunct="1">
              <a:spcBef>
                <a:spcPct val="0"/>
              </a:spcBef>
              <a:buNone/>
              <a:defRPr/>
            </a:pPr>
            <a:r>
              <a:rPr lang="fr-FR" sz="1200" i="1" dirty="0"/>
              <a:t>Quelle interprétation à toutes ces atteintes à la démocratie </a:t>
            </a:r>
            <a:r>
              <a:rPr lang="fr-FR" sz="1200" dirty="0"/>
              <a:t>? :</a:t>
            </a:r>
          </a:p>
          <a:p>
            <a:pPr algn="just" eaLnBrk="1" hangingPunct="1">
              <a:spcBef>
                <a:spcPct val="0"/>
              </a:spcBef>
              <a:buNone/>
              <a:defRPr/>
            </a:pPr>
            <a:endParaRPr lang="fr-FR" sz="1200" dirty="0"/>
          </a:p>
          <a:p>
            <a:pPr algn="just" eaLnBrk="1" hangingPunct="1">
              <a:spcBef>
                <a:spcPct val="0"/>
              </a:spcBef>
              <a:buNone/>
              <a:defRPr/>
            </a:pPr>
            <a:r>
              <a:rPr lang="fr-FR" sz="1200" dirty="0"/>
              <a:t>Selon l’opposant Sergueï </a:t>
            </a:r>
            <a:r>
              <a:rPr lang="fr-FR" sz="1200" dirty="0" err="1"/>
              <a:t>Oudaltsov</a:t>
            </a:r>
            <a:r>
              <a:rPr lang="fr-FR" sz="1200" dirty="0"/>
              <a:t> « </a:t>
            </a:r>
            <a:r>
              <a:rPr lang="fr-FR" sz="1200" i="1" dirty="0"/>
              <a:t>Par trois fois, on nous a sabré cette initiative </a:t>
            </a:r>
            <a:r>
              <a:rPr lang="fr-FR" sz="1200" dirty="0"/>
              <a:t>[du référendum local], </a:t>
            </a:r>
            <a:r>
              <a:rPr lang="fr-FR" sz="1200" i="1" dirty="0"/>
              <a:t>sans même la possibilité de la soumettre au vote de la Douma [le parlement russe. Où dois-je aller ? Il me reste la rue</a:t>
            </a:r>
            <a:r>
              <a:rPr lang="fr-FR" sz="1200" dirty="0"/>
              <a:t> », « [Poutine est » </a:t>
            </a:r>
            <a:r>
              <a:rPr lang="fr-FR" sz="1200" i="1" dirty="0"/>
              <a:t>aujourd’hui, un président inamovible</a:t>
            </a:r>
            <a:r>
              <a:rPr lang="fr-FR" sz="1200" dirty="0"/>
              <a:t> » (*). Or toutes les manifestations de rue des opposants sont systématiquement interdites et violemment réprimées.</a:t>
            </a:r>
          </a:p>
          <a:p>
            <a:pPr algn="just" eaLnBrk="1" hangingPunct="1">
              <a:spcBef>
                <a:spcPct val="0"/>
              </a:spcBef>
              <a:buNone/>
              <a:defRPr/>
            </a:pPr>
            <a:r>
              <a:rPr lang="fr-FR" sz="1200" dirty="0"/>
              <a:t>Selon l’opposait Kasparov « </a:t>
            </a:r>
            <a:r>
              <a:rPr lang="fr-FR" sz="1200" i="1" dirty="0"/>
              <a:t>Dans la Russie d’aujourd’hui, la justice est entre les mains d’un homme, Vladimir Poutine</a:t>
            </a:r>
            <a:r>
              <a:rPr lang="fr-FR" sz="1200" dirty="0"/>
              <a:t> » (°). Elle est aux ordres. Il n’y a pas de justice indépendante du pouvoir [de Poutine]. Selon Kasparov « </a:t>
            </a:r>
            <a:r>
              <a:rPr lang="fr-FR" sz="1200" i="1" dirty="0"/>
              <a:t>Pour donner l’illusion d’être un gouvernement légitime, le Kremlin autorise les procès en appel ; il est même signataire de la Convention européenne des droits de l’homme. Poutine mise sur le fait que la plupart des Russes n’ont pas les moyens de prendre un avocat et d’assurer leur défense. Les tribunaux, à la solde du Kremlin, maintiennent un semblant de justice pour ne pas s’attirer l’opprobre de la communauté internationale et voir la Russie exclue des traités internationaux. Poutine et ses acolytes risqueraient en effet de passer à côté de contrats juteux ; en d’autres termes, ils seraient frappés là où ça fait mal : leur portefeuille. Les oligarques devront bien finir par comprendre qu’il n’est pas dans leur intérêt de persécuter ceux dont le seul crime est d’avoir voulu s’exprimer</a:t>
            </a:r>
            <a:r>
              <a:rPr lang="fr-FR" sz="1200" dirty="0"/>
              <a:t> » (+).</a:t>
            </a:r>
          </a:p>
          <a:p>
            <a:pPr algn="just" eaLnBrk="1" hangingPunct="1">
              <a:spcBef>
                <a:spcPct val="0"/>
              </a:spcBef>
              <a:buNone/>
              <a:defRPr/>
            </a:pPr>
            <a:r>
              <a:rPr lang="fr-FR" sz="1200" dirty="0"/>
              <a:t>Les procès anti-corruption concernent toujours les opposants à Poutine et jamais les proches du régime (Oligarques, députés …) pourtant connus pour être corrompus voire même impliqués dans les « black raids » (voir annexe « </a:t>
            </a:r>
            <a:r>
              <a:rPr lang="fr-FR" altLang="fr-FR" sz="1200" i="1" dirty="0">
                <a:latin typeface="+mj-lt"/>
              </a:rPr>
              <a:t>Les raids des « black raiders » contre les entreprises en Russie </a:t>
            </a:r>
            <a:r>
              <a:rPr lang="fr-FR" sz="1200" dirty="0"/>
              <a:t>»). Il y a 8000 à 12.000 « black raids » , en Russie, chaque année, en toute impunité. Ces vols violents empêche toute protection de la propriété privée. Or le pouvoir ne s’y attaque pas sérieusement, comme il ne s’attaque à la corruption des députés du parti « Russie uni », le parti de Poutine [lui-même accumule des propriétés et palais (datchas de Novo-</a:t>
            </a:r>
            <a:r>
              <a:rPr lang="fr-FR" sz="1200" dirty="0" err="1"/>
              <a:t>Ogarevo</a:t>
            </a:r>
            <a:r>
              <a:rPr lang="fr-FR" sz="1200" dirty="0"/>
              <a:t>, de </a:t>
            </a:r>
            <a:r>
              <a:rPr lang="fr-FR" sz="1200" dirty="0" err="1"/>
              <a:t>Krasnaïa</a:t>
            </a:r>
            <a:r>
              <a:rPr lang="fr-FR" sz="1200" dirty="0"/>
              <a:t> </a:t>
            </a:r>
            <a:r>
              <a:rPr lang="fr-FR" sz="1200" dirty="0" err="1"/>
              <a:t>Poliana</a:t>
            </a:r>
            <a:r>
              <a:rPr lang="fr-FR" sz="1200" dirty="0"/>
              <a:t> …), dont l’origine du financement est reste mystérieux]. Poutine a toujours soutenu des régimes peu démocrates ou/et prorusses, tous corrompus (Viktor </a:t>
            </a:r>
            <a:r>
              <a:rPr lang="fr-FR" sz="1200" dirty="0" err="1"/>
              <a:t>Ianoukovytch</a:t>
            </a:r>
            <a:r>
              <a:rPr lang="fr-FR" sz="1200" dirty="0"/>
              <a:t>, </a:t>
            </a:r>
            <a:r>
              <a:rPr lang="fr-FR" sz="1200" dirty="0" err="1"/>
              <a:t>Noursoultan</a:t>
            </a:r>
            <a:r>
              <a:rPr lang="fr-FR" sz="1200" dirty="0"/>
              <a:t> </a:t>
            </a:r>
            <a:r>
              <a:rPr lang="fr-FR" sz="1200" dirty="0" err="1"/>
              <a:t>Nazarbaïev</a:t>
            </a:r>
            <a:r>
              <a:rPr lang="fr-FR" sz="1200" dirty="0"/>
              <a:t>, Alexandre Loukachenko, </a:t>
            </a:r>
            <a:r>
              <a:rPr lang="fr-FR" sz="1200" dirty="0" err="1"/>
              <a:t>Ramzan</a:t>
            </a:r>
            <a:r>
              <a:rPr lang="fr-FR" sz="1200" dirty="0"/>
              <a:t> K… président de la Tchétchénie …).</a:t>
            </a:r>
          </a:p>
          <a:p>
            <a:pPr algn="just" eaLnBrk="1" hangingPunct="1">
              <a:spcBef>
                <a:spcPct val="0"/>
              </a:spcBef>
              <a:buNone/>
              <a:defRPr/>
            </a:pPr>
            <a:r>
              <a:rPr lang="fr-FR" sz="1200" dirty="0">
                <a:solidFill>
                  <a:srgbClr val="7030A0"/>
                </a:solidFill>
              </a:rPr>
              <a:t>On peut donc supposer que derrière ces procès, il y aurait </a:t>
            </a:r>
            <a:r>
              <a:rPr lang="fr-FR" sz="1200" b="1" dirty="0">
                <a:solidFill>
                  <a:srgbClr val="7030A0"/>
                </a:solidFill>
              </a:rPr>
              <a:t>beaucoup de cynisme </a:t>
            </a:r>
            <a:r>
              <a:rPr lang="fr-FR" sz="1200" dirty="0">
                <a:solidFill>
                  <a:srgbClr val="7030A0"/>
                </a:solidFill>
              </a:rPr>
              <a:t>et un moyen, pour Poutine, de sauver la face et son régime.</a:t>
            </a:r>
          </a:p>
          <a:p>
            <a:pPr algn="just" eaLnBrk="1" hangingPunct="1">
              <a:spcBef>
                <a:spcPct val="0"/>
              </a:spcBef>
              <a:buNone/>
              <a:defRPr/>
            </a:pPr>
            <a:endParaRPr lang="fr-FR" sz="1200" dirty="0"/>
          </a:p>
          <a:p>
            <a:pPr eaLnBrk="1" hangingPunct="1">
              <a:spcBef>
                <a:spcPct val="0"/>
              </a:spcBef>
              <a:buNone/>
              <a:defRPr/>
            </a:pPr>
            <a:r>
              <a:rPr lang="fr-FR" sz="1200" dirty="0"/>
              <a:t>(°) </a:t>
            </a:r>
            <a:r>
              <a:rPr lang="fr-FR" sz="1200" dirty="0">
                <a:hlinkClick r:id="rId2"/>
              </a:rPr>
              <a:t>http://www.lemonde.fr/international/article/2014/10/16/garry-kasparov-au-secours-d-un-opposant-kazakh-detenu-en-france_4507721_3210.html</a:t>
            </a:r>
            <a:r>
              <a:rPr lang="fr-FR" sz="1200" dirty="0"/>
              <a:t> </a:t>
            </a:r>
          </a:p>
          <a:p>
            <a:pPr eaLnBrk="1" hangingPunct="1">
              <a:spcBef>
                <a:spcPct val="0"/>
              </a:spcBef>
              <a:buNone/>
              <a:defRPr/>
            </a:pPr>
            <a:r>
              <a:rPr lang="fr-FR" sz="1200" dirty="0"/>
              <a:t>(+) </a:t>
            </a:r>
            <a:r>
              <a:rPr lang="fr-FR" sz="1200" i="1" dirty="0"/>
              <a:t>Poutine échec et mat ! (Cave </a:t>
            </a:r>
            <a:r>
              <a:rPr lang="fr-FR" sz="1200" i="1" dirty="0" err="1"/>
              <a:t>Canem</a:t>
            </a:r>
            <a:r>
              <a:rPr lang="fr-FR" sz="1200" i="1" dirty="0"/>
              <a:t>), </a:t>
            </a:r>
            <a:r>
              <a:rPr lang="fr-FR" sz="1200" dirty="0"/>
              <a:t>Garry Kasparov, Ed. de l'Herne, 2012, </a:t>
            </a:r>
            <a:r>
              <a:rPr lang="fr-FR" sz="1200" dirty="0">
                <a:hlinkClick r:id="rId3"/>
              </a:rPr>
              <a:t>http://www.editionsdelherne.com/index.php?option=com_k2&amp;view=item&amp;id=364:poutine-%C3%A9chec-mat&amp;Itemid=59</a:t>
            </a:r>
            <a:r>
              <a:rPr lang="fr-FR" sz="1200" dirty="0"/>
              <a:t> </a:t>
            </a:r>
          </a:p>
          <a:p>
            <a:pPr eaLnBrk="1" hangingPunct="1">
              <a:spcBef>
                <a:spcPct val="0"/>
              </a:spcBef>
              <a:buNone/>
              <a:defRPr/>
            </a:pPr>
            <a:r>
              <a:rPr lang="fr-FR" sz="1200" dirty="0"/>
              <a:t>(*) Vu à l télévision, pages 22-23, Russie, le retour, Manière de voir, Le Monde diplomatique, 138, décembre 2014-Janvier 2015.</a:t>
            </a:r>
          </a:p>
        </p:txBody>
      </p:sp>
      <p:sp>
        <p:nvSpPr>
          <p:cNvPr id="3"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404</a:t>
            </a:fld>
            <a:endParaRPr lang="fr-FR" altLang="fr-FR" sz="1200">
              <a:solidFill>
                <a:srgbClr val="898989"/>
              </a:solidFill>
            </a:endParaRPr>
          </a:p>
        </p:txBody>
      </p:sp>
      <p:sp>
        <p:nvSpPr>
          <p:cNvPr id="5" name="ZoneTexte 3"/>
          <p:cNvSpPr txBox="1">
            <a:spLocks noChangeArrowheads="1"/>
          </p:cNvSpPr>
          <p:nvPr/>
        </p:nvSpPr>
        <p:spPr bwMode="auto">
          <a:xfrm>
            <a:off x="160340" y="620688"/>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A25.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940950115"/>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3"/>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L’Ukraine avant 2014</a:t>
            </a:r>
            <a:r>
              <a:rPr lang="fr-FR" sz="1200" dirty="0"/>
              <a:t> : </a:t>
            </a:r>
            <a:endParaRPr lang="fr-FR" sz="1200" u="sng" dirty="0"/>
          </a:p>
          <a:p>
            <a:pPr algn="just" eaLnBrk="1" hangingPunct="1">
              <a:spcBef>
                <a:spcPct val="0"/>
              </a:spcBef>
              <a:buNone/>
              <a:defRPr/>
            </a:pPr>
            <a:endParaRPr lang="fr-FR" sz="1200" dirty="0"/>
          </a:p>
          <a:p>
            <a:pPr algn="just" eaLnBrk="1" hangingPunct="1">
              <a:spcBef>
                <a:spcPct val="0"/>
              </a:spcBef>
              <a:buNone/>
              <a:defRPr/>
            </a:pPr>
            <a:r>
              <a:rPr lang="fr-FR" sz="1200" dirty="0"/>
              <a:t>Le </a:t>
            </a:r>
            <a:r>
              <a:rPr lang="fr-FR" sz="1200" dirty="0">
                <a:hlinkClick r:id="rId2" tooltip="8 décembre"/>
              </a:rPr>
              <a:t>8</a:t>
            </a:r>
            <a:r>
              <a:rPr lang="fr-FR" sz="1200" dirty="0"/>
              <a:t> </a:t>
            </a:r>
            <a:r>
              <a:rPr lang="fr-FR" sz="1200" dirty="0">
                <a:hlinkClick r:id="rId3" tooltip="Décembre 1991"/>
              </a:rPr>
              <a:t>décembre</a:t>
            </a:r>
            <a:r>
              <a:rPr lang="fr-FR" sz="1200" dirty="0"/>
              <a:t> </a:t>
            </a:r>
            <a:r>
              <a:rPr lang="fr-FR" sz="1200" dirty="0">
                <a:hlinkClick r:id="rId4" tooltip="1991"/>
              </a:rPr>
              <a:t>1991</a:t>
            </a:r>
            <a:r>
              <a:rPr lang="fr-FR" sz="1200" dirty="0"/>
              <a:t>, la </a:t>
            </a:r>
            <a:r>
              <a:rPr lang="fr-FR" sz="1200" dirty="0">
                <a:hlinkClick r:id="rId5" tooltip="Dislocation de l'URSS"/>
              </a:rPr>
              <a:t>dislocation de l'URSS</a:t>
            </a:r>
            <a:r>
              <a:rPr lang="fr-FR" sz="1200" dirty="0"/>
              <a:t> est actée par l'</a:t>
            </a:r>
            <a:r>
              <a:rPr lang="fr-FR" sz="1200" dirty="0">
                <a:hlinkClick r:id="rId6" tooltip="Accord de Minsk"/>
              </a:rPr>
              <a:t>Accord de Minsk</a:t>
            </a:r>
            <a:r>
              <a:rPr lang="fr-FR" sz="1200" dirty="0"/>
              <a:t>, signé par les dirigeants </a:t>
            </a:r>
            <a:r>
              <a:rPr lang="fr-FR" sz="1200" dirty="0">
                <a:hlinkClick r:id="rId7" tooltip="Russie"/>
              </a:rPr>
              <a:t>russe</a:t>
            </a:r>
            <a:r>
              <a:rPr lang="fr-FR" sz="1200" dirty="0"/>
              <a:t>, ukrainien et </a:t>
            </a:r>
            <a:r>
              <a:rPr lang="fr-FR" sz="1200" dirty="0">
                <a:hlinkClick r:id="rId8" tooltip="Biélorussie"/>
              </a:rPr>
              <a:t>biélorusse</a:t>
            </a:r>
            <a:r>
              <a:rPr lang="fr-FR" sz="1200" dirty="0"/>
              <a:t>. </a:t>
            </a:r>
          </a:p>
          <a:p>
            <a:pPr algn="just" eaLnBrk="1" hangingPunct="1">
              <a:spcBef>
                <a:spcPct val="0"/>
              </a:spcBef>
              <a:buNone/>
              <a:defRPr/>
            </a:pPr>
            <a:r>
              <a:rPr lang="fr-FR" sz="1200" dirty="0"/>
              <a:t>En juin 1993, les parlementaires ukrainiens ont accordés à la Crimée un statut spécial d’autonomie, adopté (°). Le transfert des compétences de Kiev vers la capitale de la Crimée, Simferopol, est considérable. Une fonction présidentielle autonome est admise  ainsi qu’une citoyenneté locale (dans le cadre de la citoyenneté  ukrainienne). Le statut d’autonomie permet presque tout sans la sécession …</a:t>
            </a:r>
          </a:p>
          <a:p>
            <a:pPr algn="just" eaLnBrk="1" hangingPunct="1">
              <a:spcBef>
                <a:spcPct val="0"/>
              </a:spcBef>
              <a:buNone/>
              <a:defRPr/>
            </a:pPr>
            <a:r>
              <a:rPr lang="fr-FR" sz="1200" dirty="0"/>
              <a:t>Secoués par les restructurations économiques, les populations ont plus de préoccupations matérielles que civiques.</a:t>
            </a:r>
          </a:p>
          <a:p>
            <a:pPr algn="just" eaLnBrk="1" hangingPunct="1">
              <a:spcBef>
                <a:spcPct val="0"/>
              </a:spcBef>
              <a:buNone/>
              <a:defRPr/>
            </a:pPr>
            <a:r>
              <a:rPr lang="fr-FR" sz="1200" dirty="0"/>
              <a:t>Des accords de coopérations existaient entre l’Ukraine et la Russie, comme projet russo-ukrainien de l'avion Antonov An-140. </a:t>
            </a:r>
            <a:br>
              <a:rPr lang="fr-FR" sz="1200" dirty="0"/>
            </a:br>
            <a:endParaRPr lang="fr-FR" sz="1200" dirty="0"/>
          </a:p>
          <a:p>
            <a:pPr algn="just" eaLnBrk="1" hangingPunct="1">
              <a:spcBef>
                <a:spcPct val="0"/>
              </a:spcBef>
              <a:buNone/>
              <a:defRPr/>
            </a:pPr>
            <a:r>
              <a:rPr lang="fr-FR" sz="1200" u="sng" dirty="0"/>
              <a:t>La crise en Ukraine en 2014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La </a:t>
            </a:r>
            <a:r>
              <a:rPr lang="fr-FR" sz="1200" b="1" dirty="0"/>
              <a:t>crise ukrainienne de 2013-2014</a:t>
            </a:r>
            <a:r>
              <a:rPr lang="fr-FR" sz="1200" dirty="0"/>
              <a:t> a débuté le </a:t>
            </a:r>
            <a:r>
              <a:rPr lang="fr-FR" sz="1200" dirty="0">
                <a:hlinkClick r:id="rId9" tooltip="21 novembre"/>
              </a:rPr>
              <a:t>21</a:t>
            </a:r>
            <a:r>
              <a:rPr lang="fr-FR" sz="1200" dirty="0"/>
              <a:t> </a:t>
            </a:r>
            <a:r>
              <a:rPr lang="fr-FR" sz="1200" dirty="0">
                <a:hlinkClick r:id="rId10" tooltip="Novembre 2013"/>
              </a:rPr>
              <a:t>novembre</a:t>
            </a:r>
            <a:r>
              <a:rPr lang="fr-FR" sz="1200" dirty="0"/>
              <a:t> </a:t>
            </a:r>
            <a:r>
              <a:rPr lang="fr-FR" sz="1200" dirty="0">
                <a:hlinkClick r:id="rId11" tooltip="2013"/>
              </a:rPr>
              <a:t>2013</a:t>
            </a:r>
            <a:r>
              <a:rPr lang="fr-FR" sz="1200" dirty="0"/>
              <a:t> à la suite de la décision du gouvernement ukrainien de ne pas signer l'</a:t>
            </a:r>
            <a:r>
              <a:rPr lang="fr-FR" sz="1200" dirty="0">
                <a:hlinkClick r:id="rId12" tooltip="Accord d'association entre l'Ukraine et l'Union européenne"/>
              </a:rPr>
              <a:t>accord d'association avec l'Union européenne</a:t>
            </a:r>
            <a:r>
              <a:rPr lang="fr-FR" sz="1200" baseline="30000" dirty="0">
                <a:hlinkClick r:id="rId13"/>
              </a:rPr>
              <a:t>2</a:t>
            </a:r>
            <a:r>
              <a:rPr lang="fr-FR" sz="1200" dirty="0"/>
              <a:t>. Des </a:t>
            </a:r>
            <a:r>
              <a:rPr lang="fr-FR" sz="1200" dirty="0">
                <a:hlinkClick r:id="rId14" tooltip="Euromaïdan"/>
              </a:rPr>
              <a:t>manifestations de grande ampleur</a:t>
            </a:r>
            <a:r>
              <a:rPr lang="fr-FR" sz="1200" dirty="0"/>
              <a:t> se déclenchent alors et aboutissent le 22 février 2014 à la fuite puis à la </a:t>
            </a:r>
            <a:r>
              <a:rPr lang="fr-FR" sz="1200" dirty="0">
                <a:hlinkClick r:id="rId15" tooltip="Destitution de Viktor Ianoukovytch"/>
              </a:rPr>
              <a:t>destitution</a:t>
            </a:r>
            <a:r>
              <a:rPr lang="fr-FR" sz="1200" dirty="0"/>
              <a:t> du président </a:t>
            </a:r>
            <a:r>
              <a:rPr lang="fr-FR" sz="1200" dirty="0">
                <a:hlinkClick r:id="rId16" tooltip="Viktor Ianoukovytch"/>
              </a:rPr>
              <a:t>Viktor </a:t>
            </a:r>
            <a:r>
              <a:rPr lang="fr-FR" sz="1200" dirty="0" err="1">
                <a:hlinkClick r:id="rId16" tooltip="Viktor Ianoukovytch"/>
              </a:rPr>
              <a:t>Ianoukovytch</a:t>
            </a:r>
            <a:r>
              <a:rPr lang="fr-FR" sz="1200" dirty="0"/>
              <a:t>, remplacé par </a:t>
            </a:r>
            <a:r>
              <a:rPr lang="fr-FR" sz="1200" dirty="0" err="1">
                <a:hlinkClick r:id="rId17" tooltip="Oleksandr Tourtchynov"/>
              </a:rPr>
              <a:t>Oleksandr</a:t>
            </a:r>
            <a:r>
              <a:rPr lang="fr-FR" sz="1200" dirty="0">
                <a:hlinkClick r:id="rId17" tooltip="Oleksandr Tourtchynov"/>
              </a:rPr>
              <a:t> </a:t>
            </a:r>
            <a:r>
              <a:rPr lang="fr-FR" sz="1200" dirty="0" err="1">
                <a:hlinkClick r:id="rId17" tooltip="Oleksandr Tourtchynov"/>
              </a:rPr>
              <a:t>Tourtchynov</a:t>
            </a:r>
            <a:r>
              <a:rPr lang="fr-FR" sz="1200" dirty="0"/>
              <a:t>. Un </a:t>
            </a:r>
            <a:r>
              <a:rPr lang="fr-FR" sz="1200" dirty="0">
                <a:hlinkClick r:id="rId18" tooltip="Gouvernement Iatseniouk"/>
              </a:rPr>
              <a:t>nouveau gouvernement</a:t>
            </a:r>
            <a:r>
              <a:rPr lang="fr-FR" sz="1200" dirty="0"/>
              <a:t>, dirigé par </a:t>
            </a:r>
            <a:r>
              <a:rPr lang="fr-FR" sz="1200" dirty="0" err="1">
                <a:hlinkClick r:id="rId19" tooltip="Arseni Iatseniouk"/>
              </a:rPr>
              <a:t>Arseni</a:t>
            </a:r>
            <a:r>
              <a:rPr lang="fr-FR" sz="1200" dirty="0">
                <a:hlinkClick r:id="rId19" tooltip="Arseni Iatseniouk"/>
              </a:rPr>
              <a:t> </a:t>
            </a:r>
            <a:r>
              <a:rPr lang="fr-FR" sz="1200" dirty="0" err="1">
                <a:hlinkClick r:id="rId19" tooltip="Arseni Iatseniouk"/>
              </a:rPr>
              <a:t>Iatseniouk</a:t>
            </a:r>
            <a:r>
              <a:rPr lang="fr-FR" sz="1200" dirty="0"/>
              <a:t>, est mis en place. En réaction, la </a:t>
            </a:r>
            <a:r>
              <a:rPr lang="fr-FR" sz="1200" dirty="0">
                <a:hlinkClick r:id="rId20" tooltip="Crimée"/>
              </a:rPr>
              <a:t>Crimée</a:t>
            </a:r>
            <a:r>
              <a:rPr lang="fr-FR" sz="1200" dirty="0"/>
              <a:t> proclame son indépendance et </a:t>
            </a:r>
            <a:r>
              <a:rPr lang="fr-FR" sz="1200" dirty="0">
                <a:hlinkClick r:id="rId21" tooltip="Référendum de 2014 en Crimée"/>
              </a:rPr>
              <a:t>vote pour son rattachement</a:t>
            </a:r>
            <a:r>
              <a:rPr lang="fr-FR" sz="1200" dirty="0"/>
              <a:t> à la </a:t>
            </a:r>
            <a:r>
              <a:rPr lang="fr-FR" sz="1200" dirty="0">
                <a:hlinkClick r:id="rId7" tooltip="Russie"/>
              </a:rPr>
              <a:t>Russie</a:t>
            </a:r>
            <a:r>
              <a:rPr lang="fr-FR" sz="1200" dirty="0"/>
              <a:t>, rattachement reconnu par la Russie, provoquant une </a:t>
            </a:r>
            <a:r>
              <a:rPr lang="fr-FR" sz="1200" dirty="0">
                <a:hlinkClick r:id="rId22" tooltip="Crise de Crimée"/>
              </a:rPr>
              <a:t>crise diplomatique internationale</a:t>
            </a:r>
            <a:r>
              <a:rPr lang="fr-FR" sz="1200" dirty="0"/>
              <a:t>. Plusieurs autres provinces ukrainiennes à forte population russophone, notamment le </a:t>
            </a:r>
            <a:r>
              <a:rPr lang="fr-FR" sz="1200" dirty="0">
                <a:hlinkClick r:id="rId23" tooltip="Donbass"/>
              </a:rPr>
              <a:t>Donbass</a:t>
            </a:r>
            <a:r>
              <a:rPr lang="fr-FR" sz="1200" dirty="0"/>
              <a:t>, vivent des </a:t>
            </a:r>
            <a:r>
              <a:rPr lang="fr-FR" sz="1200" dirty="0">
                <a:hlinkClick r:id="rId24" tooltip="Soulèvement pro-russe de 2014 en Ukraine"/>
              </a:rPr>
              <a:t>soulèvements</a:t>
            </a:r>
            <a:r>
              <a:rPr lang="fr-FR" sz="1200" dirty="0"/>
              <a:t> similaires et organisent à leur tour des </a:t>
            </a:r>
            <a:r>
              <a:rPr lang="fr-FR" sz="1200" dirty="0">
                <a:hlinkClick r:id="rId25" tooltip="Référendums de 2014 dans le sud et l'est de l'Ukraine"/>
              </a:rPr>
              <a:t>référendums d'autodétermination</a:t>
            </a:r>
            <a:r>
              <a:rPr lang="fr-FR" sz="1200" dirty="0"/>
              <a:t> afin de se séparer du gouvernement ukrainien en place.</a:t>
            </a:r>
          </a:p>
          <a:p>
            <a:pPr algn="just" eaLnBrk="1" hangingPunct="1">
              <a:spcBef>
                <a:spcPct val="0"/>
              </a:spcBef>
              <a:buNone/>
              <a:defRPr/>
            </a:pPr>
            <a:endParaRPr lang="fr-FR" sz="1200" dirty="0"/>
          </a:p>
          <a:p>
            <a:pPr marL="228600" indent="-228600" algn="just" eaLnBrk="1" hangingPunct="1">
              <a:spcBef>
                <a:spcPct val="0"/>
              </a:spcBef>
              <a:buFont typeface="+mj-lt"/>
              <a:buAutoNum type="arabicPeriod"/>
              <a:defRPr/>
            </a:pPr>
            <a:r>
              <a:rPr lang="fr-FR" sz="1200" dirty="0"/>
              <a:t>Le mouvement </a:t>
            </a:r>
            <a:r>
              <a:rPr lang="fr-FR" sz="1200" u="sng" dirty="0" err="1">
                <a:hlinkClick r:id="rId14" tooltip="Euromaïdan"/>
              </a:rPr>
              <a:t>Euromaïdan</a:t>
            </a:r>
            <a:r>
              <a:rPr lang="fr-FR" sz="1200" dirty="0"/>
              <a:t>  a abouti à la destitution du gouvernement pro-russe de </a:t>
            </a:r>
            <a:r>
              <a:rPr lang="fr-FR" sz="1200" u="sng" dirty="0">
                <a:hlinkClick r:id="rId16" tooltip="Viktor Ianoukovytch"/>
              </a:rPr>
              <a:t>Viktor </a:t>
            </a:r>
            <a:r>
              <a:rPr lang="fr-FR" sz="1200" u="sng" dirty="0" err="1">
                <a:hlinkClick r:id="rId16" tooltip="Viktor Ianoukovytch"/>
              </a:rPr>
              <a:t>Ianoukovytch</a:t>
            </a:r>
            <a:r>
              <a:rPr lang="fr-FR" sz="1200" dirty="0"/>
              <a:t> (qui s’enfuit le 22 février) et l'arrivée au pouvoir d'un gouvernement pro-occidental intérimaire dirigé par </a:t>
            </a:r>
            <a:r>
              <a:rPr lang="fr-FR" sz="1200" u="sng" dirty="0" err="1">
                <a:hlinkClick r:id="rId17" tooltip="Oleksandr Tourtchynov"/>
              </a:rPr>
              <a:t>Oleksandr</a:t>
            </a:r>
            <a:r>
              <a:rPr lang="fr-FR" sz="1200" u="sng" dirty="0">
                <a:hlinkClick r:id="rId17" tooltip="Oleksandr Tourtchynov"/>
              </a:rPr>
              <a:t> </a:t>
            </a:r>
            <a:r>
              <a:rPr lang="fr-FR" sz="1200" u="sng" dirty="0" err="1">
                <a:hlinkClick r:id="rId17" tooltip="Oleksandr Tourtchynov"/>
              </a:rPr>
              <a:t>Tourtchynov</a:t>
            </a:r>
            <a:r>
              <a:rPr lang="fr-FR" sz="1200" dirty="0"/>
              <a:t>.</a:t>
            </a:r>
          </a:p>
          <a:p>
            <a:pPr marL="228600" indent="-228600" algn="just" eaLnBrk="1" hangingPunct="1">
              <a:spcBef>
                <a:spcPct val="0"/>
              </a:spcBef>
              <a:buFont typeface="+mj-lt"/>
              <a:buAutoNum type="arabicPeriod"/>
              <a:defRPr/>
            </a:pPr>
            <a:r>
              <a:rPr lang="fr-FR" sz="1200" dirty="0"/>
              <a:t>En réaction, des </a:t>
            </a:r>
            <a:r>
              <a:rPr lang="fr-FR" sz="1200" u="sng" dirty="0">
                <a:hlinkClick r:id="rId26" tooltip="Manifestations au printemps 2014 en Ukraine"/>
              </a:rPr>
              <a:t>manifestations pro-russes éclatent en février 2014 dans de nombreuses villes de l'Est et du Sud de l'Ukraine</a:t>
            </a:r>
            <a:r>
              <a:rPr lang="fr-FR" sz="1200" u="sng" dirty="0"/>
              <a:t>.</a:t>
            </a:r>
            <a:endParaRPr lang="fr-FR" sz="1200" dirty="0"/>
          </a:p>
          <a:p>
            <a:pPr marL="228600" indent="-228600" algn="just" eaLnBrk="1" hangingPunct="1">
              <a:spcBef>
                <a:spcPct val="0"/>
              </a:spcBef>
              <a:buFont typeface="+mj-lt"/>
              <a:buAutoNum type="arabicPeriod"/>
              <a:defRPr/>
            </a:pPr>
            <a:r>
              <a:rPr lang="fr-FR" sz="1200" dirty="0"/>
              <a:t>Le 27 février, la Russie engage des manœuvres militaires</a:t>
            </a:r>
            <a:r>
              <a:rPr lang="fr-FR" sz="1200" baseline="30000" dirty="0">
                <a:hlinkClick r:id="rId13"/>
              </a:rPr>
              <a:t>27</a:t>
            </a:r>
            <a:r>
              <a:rPr lang="fr-FR" sz="1200" dirty="0"/>
              <a:t> avec son armée de terre aux zones frontalières avec l'Ukraine, au prétexte de « </a:t>
            </a:r>
            <a:r>
              <a:rPr lang="fr-FR" sz="1200" i="1" dirty="0"/>
              <a:t>mettre à l'épreuve sa capacité d'action</a:t>
            </a:r>
            <a:r>
              <a:rPr lang="fr-FR" sz="1200" dirty="0"/>
              <a:t> »</a:t>
            </a:r>
            <a:r>
              <a:rPr lang="fr-FR" sz="1200" baseline="30000" dirty="0">
                <a:hlinkClick r:id="rId13"/>
              </a:rPr>
              <a:t>28</a:t>
            </a:r>
            <a:r>
              <a:rPr lang="fr-FR" sz="1200" dirty="0"/>
              <a:t>. Ces mouvements de troupe couvrent en fait une mobilisation à l'échelon régional issue de la base russe de </a:t>
            </a:r>
            <a:r>
              <a:rPr lang="fr-FR" sz="1200" dirty="0">
                <a:hlinkClick r:id="rId27" tooltip="Sébastopol"/>
              </a:rPr>
              <a:t>Sébastopol</a:t>
            </a:r>
            <a:r>
              <a:rPr lang="fr-FR" sz="1200" dirty="0"/>
              <a:t> en </a:t>
            </a:r>
            <a:r>
              <a:rPr lang="fr-FR" sz="1200" dirty="0">
                <a:hlinkClick r:id="rId20" tooltip="Crimée"/>
              </a:rPr>
              <a:t>Crimée</a:t>
            </a:r>
            <a:r>
              <a:rPr lang="fr-FR" sz="1200" dirty="0"/>
              <a:t>, comme les événements du week-end qui suit le révèlent. Le 28 février, des hommes en armes dont l'uniforme ne comprend pas de signe permettant leur identification prennent le contrôle de l'aéroport de</a:t>
            </a:r>
            <a:r>
              <a:rPr lang="fr-FR" sz="1200" dirty="0">
                <a:hlinkClick r:id="rId28" tooltip="Simferopol"/>
              </a:rPr>
              <a:t>Simferopol</a:t>
            </a:r>
            <a:r>
              <a:rPr lang="fr-FR" sz="1200" baseline="30000" dirty="0">
                <a:hlinkClick r:id="rId13"/>
              </a:rPr>
              <a:t>29</a:t>
            </a:r>
            <a:r>
              <a:rPr lang="fr-FR" sz="1200" dirty="0"/>
              <a:t> ; de plus l'entrée de l'</a:t>
            </a:r>
            <a:r>
              <a:rPr lang="fr-FR" sz="1200" dirty="0">
                <a:hlinkClick r:id="rId29" tooltip="Aéroport international de Sébastopol"/>
              </a:rPr>
              <a:t>aéroport international de Sébastopol</a:t>
            </a:r>
            <a:r>
              <a:rPr lang="fr-FR" sz="1200" dirty="0"/>
              <a:t> est bloquée par 300 combattants cagoulés</a:t>
            </a:r>
            <a:r>
              <a:rPr lang="fr-FR" sz="1200" baseline="30000" dirty="0">
                <a:hlinkClick r:id="rId13"/>
              </a:rPr>
              <a:t>30</a:t>
            </a:r>
            <a:r>
              <a:rPr lang="fr-FR" sz="1200" baseline="30000" dirty="0">
                <a:hlinkClick r:id="rId30" tooltip="Aide:Référence insuffisante"/>
              </a:rPr>
              <a:t>[réf. insuffisante]</a:t>
            </a:r>
            <a:r>
              <a:rPr lang="fr-FR" sz="1200" dirty="0"/>
              <a:t>. Ces deux aéroports desservent la Crimée ; il s'agit d'un pré-positionnement : un communiqué </a:t>
            </a:r>
            <a:r>
              <a:rPr lang="fr-FR" sz="1200" dirty="0">
                <a:hlinkClick r:id="rId31" tooltip="Reuters"/>
              </a:rPr>
              <a:t>Reuters</a:t>
            </a:r>
            <a:r>
              <a:rPr lang="fr-FR" sz="1200" dirty="0"/>
              <a:t> le lendemain confirme le bouclage des accès aériens sur la péninsule, de district de </a:t>
            </a:r>
            <a:r>
              <a:rPr lang="fr-FR" sz="1200" dirty="0" err="1"/>
              <a:t>Kirovskoïe</a:t>
            </a:r>
            <a:r>
              <a:rPr lang="fr-FR" sz="1200" dirty="0"/>
              <a:t> compris</a:t>
            </a:r>
            <a:r>
              <a:rPr lang="fr-FR" sz="1200" baseline="30000" dirty="0">
                <a:hlinkClick r:id="rId13"/>
              </a:rPr>
              <a:t>31</a:t>
            </a:r>
            <a:r>
              <a:rPr lang="fr-FR" sz="1200" dirty="0"/>
              <a:t>. </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405</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255844170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3"/>
            <a:ext cx="8804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La crise en Ukraine en 2014 </a:t>
            </a:r>
            <a:r>
              <a:rPr lang="fr-FR" sz="1200" dirty="0"/>
              <a:t>(suite) :</a:t>
            </a:r>
          </a:p>
          <a:p>
            <a:pPr algn="just" eaLnBrk="1" hangingPunct="1">
              <a:spcBef>
                <a:spcPct val="0"/>
              </a:spcBef>
              <a:buNone/>
              <a:defRPr/>
            </a:pPr>
            <a:endParaRPr lang="fr-FR" sz="1200" dirty="0"/>
          </a:p>
          <a:p>
            <a:pPr marL="228600" indent="-228600" algn="just" eaLnBrk="1" hangingPunct="1">
              <a:spcBef>
                <a:spcPct val="0"/>
              </a:spcBef>
              <a:buFont typeface="+mj-lt"/>
              <a:buAutoNum type="arabicPeriod" startAt="4"/>
              <a:defRPr/>
            </a:pPr>
            <a:r>
              <a:rPr lang="fr-FR" sz="1200" dirty="0"/>
              <a:t>Le ministre de l'intérieur par intérim, </a:t>
            </a:r>
            <a:r>
              <a:rPr lang="fr-FR" sz="1200" dirty="0" err="1">
                <a:hlinkClick r:id="rId2" tooltip="Arsen Borissovitch Avakov"/>
              </a:rPr>
              <a:t>Arsen</a:t>
            </a:r>
            <a:r>
              <a:rPr lang="fr-FR" sz="1200" dirty="0">
                <a:hlinkClick r:id="rId2" tooltip="Arsen Borissovitch Avakov"/>
              </a:rPr>
              <a:t> </a:t>
            </a:r>
            <a:r>
              <a:rPr lang="fr-FR" sz="1200" dirty="0" err="1">
                <a:hlinkClick r:id="rId2" tooltip="Arsen Borissovitch Avakov"/>
              </a:rPr>
              <a:t>Avakov</a:t>
            </a:r>
            <a:r>
              <a:rPr lang="fr-FR" sz="1200" dirty="0"/>
              <a:t>, dénonce comme une « invasion » l'occupation de deux aéroports de Crimée par des hommes armés qu'il identifie comme soldats russes, ce que le Kremlin ne précise pas. </a:t>
            </a:r>
          </a:p>
          <a:p>
            <a:pPr marL="228600" indent="-228600" algn="just" eaLnBrk="1" hangingPunct="1">
              <a:spcBef>
                <a:spcPct val="0"/>
              </a:spcBef>
              <a:buFont typeface="+mj-lt"/>
              <a:buAutoNum type="arabicPeriod" startAt="4"/>
              <a:defRPr/>
            </a:pPr>
            <a:r>
              <a:rPr lang="fr-FR" sz="1200" dirty="0"/>
              <a:t>À la suite de cet événement, le parlement ukrainien fait voter une résolution appelant la </a:t>
            </a:r>
            <a:r>
              <a:rPr lang="fr-FR" sz="1200" dirty="0">
                <a:hlinkClick r:id="rId3" tooltip="Russie"/>
              </a:rPr>
              <a:t>Russie</a:t>
            </a:r>
            <a:r>
              <a:rPr lang="fr-FR" sz="1200" dirty="0"/>
              <a:t>, le </a:t>
            </a:r>
            <a:r>
              <a:rPr lang="fr-FR" sz="1200" dirty="0">
                <a:hlinkClick r:id="rId4" tooltip="Royaume-Uni"/>
              </a:rPr>
              <a:t>Royaume-Uni</a:t>
            </a:r>
            <a:r>
              <a:rPr lang="fr-FR" sz="1200" dirty="0"/>
              <a:t> et les </a:t>
            </a:r>
            <a:r>
              <a:rPr lang="fr-FR" sz="1200" dirty="0">
                <a:hlinkClick r:id="rId5" tooltip="États-Unis"/>
              </a:rPr>
              <a:t>États-Unis</a:t>
            </a:r>
            <a:r>
              <a:rPr lang="fr-FR" sz="1200" dirty="0"/>
              <a:t> à respecter le </a:t>
            </a:r>
            <a:r>
              <a:rPr lang="fr-FR" sz="1200" dirty="0">
                <a:hlinkClick r:id="rId6" tooltip="Mémorandum de Budapest"/>
              </a:rPr>
              <a:t>Mémorandum de Budapest</a:t>
            </a:r>
            <a:r>
              <a:rPr lang="fr-FR" sz="1200" dirty="0"/>
              <a:t> visant à garantir l'indépendance de l'Ukraine en échange de son renoncement aux armes nucléaires</a:t>
            </a:r>
            <a:r>
              <a:rPr lang="fr-FR" sz="1200" u="sng" baseline="30000" dirty="0">
                <a:hlinkClick r:id="rId7"/>
              </a:rPr>
              <a:t>32</a:t>
            </a:r>
            <a:r>
              <a:rPr lang="fr-FR" sz="1200" dirty="0"/>
              <a:t>. </a:t>
            </a:r>
          </a:p>
          <a:p>
            <a:pPr marL="228600" indent="-228600" algn="just" eaLnBrk="1" hangingPunct="1">
              <a:spcBef>
                <a:spcPct val="0"/>
              </a:spcBef>
              <a:buFont typeface="+mj-lt"/>
              <a:buAutoNum type="arabicPeriod" startAt="4"/>
              <a:defRPr/>
            </a:pPr>
            <a:r>
              <a:rPr lang="fr-FR" sz="1200" dirty="0"/>
              <a:t>L'État russe annonce engager un processus de normalisation, d'abord en Crimée. Plusieurs témoins attestent de la distribution de passeports russes à des habitants d'Ukraine</a:t>
            </a:r>
            <a:r>
              <a:rPr lang="fr-FR" sz="1200" baseline="30000" dirty="0">
                <a:hlinkClick r:id="rId7"/>
              </a:rPr>
              <a:t>38</a:t>
            </a:r>
            <a:r>
              <a:rPr lang="fr-FR" sz="1200" baseline="30000" dirty="0"/>
              <a:t>,</a:t>
            </a:r>
            <a:r>
              <a:rPr lang="fr-FR" sz="1200" baseline="30000" dirty="0">
                <a:hlinkClick r:id="rId7"/>
              </a:rPr>
              <a:t>39</a:t>
            </a:r>
            <a:r>
              <a:rPr lang="fr-FR" sz="1200" dirty="0"/>
              <a:t>. La politique de distribution de passeports russes en Crimée rappelle d'ailleurs celle orchestrée en Géorgie, dans les régions d'</a:t>
            </a:r>
            <a:r>
              <a:rPr lang="fr-FR" sz="1200" dirty="0">
                <a:hlinkClick r:id="rId8" tooltip="Abkhazie"/>
              </a:rPr>
              <a:t>Abkhazie</a:t>
            </a:r>
            <a:r>
              <a:rPr lang="fr-FR" sz="1200" dirty="0"/>
              <a:t> et d'</a:t>
            </a:r>
            <a:r>
              <a:rPr lang="fr-FR" sz="1200" dirty="0">
                <a:hlinkClick r:id="rId9" tooltip="Ossétie du Sud"/>
              </a:rPr>
              <a:t>Ossétie du Sud</a:t>
            </a:r>
            <a:r>
              <a:rPr lang="fr-FR" sz="1200" dirty="0"/>
              <a:t>, peu avant la guerre russo-géorgienne. Le 4 mars, </a:t>
            </a:r>
            <a:r>
              <a:rPr lang="fr-FR" sz="1200" dirty="0">
                <a:hlinkClick r:id="rId10" tooltip="Vladimir Poutine"/>
              </a:rPr>
              <a:t>Vladimir Poutine</a:t>
            </a:r>
            <a:r>
              <a:rPr lang="fr-FR" sz="1200" dirty="0"/>
              <a:t> s'exprime dans une conférence de presse</a:t>
            </a:r>
            <a:r>
              <a:rPr lang="fr-FR" sz="1200" baseline="30000" dirty="0">
                <a:hlinkClick r:id="rId7"/>
              </a:rPr>
              <a:t>57</a:t>
            </a:r>
            <a:r>
              <a:rPr lang="fr-FR" sz="1200" dirty="0"/>
              <a:t> […] accusant les occidentaux et les États-Unis d'avoir« semé le chaos en Ukraine ». Selon lui, l'armée russe n'est pas présente officiellement en Crimée, il ne s'agit que de « milices d'autodéfense ». </a:t>
            </a:r>
          </a:p>
          <a:p>
            <a:pPr marL="228600" indent="-228600" algn="just" eaLnBrk="1" hangingPunct="1">
              <a:spcBef>
                <a:spcPct val="0"/>
              </a:spcBef>
              <a:buFont typeface="+mj-lt"/>
              <a:buAutoNum type="arabicPeriod" startAt="4"/>
              <a:defRPr/>
            </a:pPr>
            <a:r>
              <a:rPr lang="fr-FR" sz="1200" dirty="0"/>
              <a:t>Le 25 février, le 1</a:t>
            </a:r>
            <a:r>
              <a:rPr lang="fr-FR" sz="1200" baseline="30000" dirty="0"/>
              <a:t>er</a:t>
            </a:r>
            <a:r>
              <a:rPr lang="fr-FR" sz="1200" dirty="0"/>
              <a:t> ministre ukrainien </a:t>
            </a:r>
            <a:r>
              <a:rPr lang="fr-FR" sz="1200" dirty="0" err="1">
                <a:hlinkClick r:id="rId2" tooltip="Arsen Borissovitch Avakov"/>
              </a:rPr>
              <a:t>Arsen</a:t>
            </a:r>
            <a:r>
              <a:rPr lang="fr-FR" sz="1200" dirty="0">
                <a:hlinkClick r:id="rId2" tooltip="Arsen Borissovitch Avakov"/>
              </a:rPr>
              <a:t> </a:t>
            </a:r>
            <a:r>
              <a:rPr lang="fr-FR" sz="1200" dirty="0" err="1">
                <a:hlinkClick r:id="rId2" tooltip="Arsen Borissovitch Avakov"/>
              </a:rPr>
              <a:t>Avakov</a:t>
            </a:r>
            <a:r>
              <a:rPr lang="fr-FR" sz="1200" dirty="0"/>
              <a:t> dissout les forces anti-émeutes (</a:t>
            </a:r>
            <a:r>
              <a:rPr lang="fr-FR" sz="1200" dirty="0" err="1">
                <a:hlinkClick r:id="rId11" tooltip="Berkout"/>
              </a:rPr>
              <a:t>Berkout</a:t>
            </a:r>
            <a:r>
              <a:rPr lang="fr-FR" sz="1200" dirty="0"/>
              <a:t>) par décret ministériel</a:t>
            </a:r>
            <a:r>
              <a:rPr lang="fr-FR" sz="1200" baseline="30000" dirty="0">
                <a:hlinkClick r:id="rId7"/>
              </a:rPr>
              <a:t>72</a:t>
            </a:r>
            <a:r>
              <a:rPr lang="fr-FR" sz="1200" dirty="0"/>
              <a:t>.</a:t>
            </a:r>
          </a:p>
          <a:p>
            <a:pPr marL="228600" indent="-228600" algn="just" eaLnBrk="1" hangingPunct="1">
              <a:spcBef>
                <a:spcPct val="0"/>
              </a:spcBef>
              <a:buFont typeface="+mj-lt"/>
              <a:buAutoNum type="arabicPeriod" startAt="4"/>
              <a:defRPr/>
            </a:pPr>
            <a:r>
              <a:rPr lang="fr-FR" sz="1200" dirty="0">
                <a:solidFill>
                  <a:srgbClr val="FF0000"/>
                </a:solidFill>
              </a:rPr>
              <a:t>Le 23 février, en abrogeant la loi sur les langues régionales, le parlement ukrainien (la</a:t>
            </a:r>
            <a:r>
              <a:rPr lang="fr-FR" sz="1200" dirty="0"/>
              <a:t> </a:t>
            </a:r>
            <a:r>
              <a:rPr lang="fr-FR" sz="1200" dirty="0">
                <a:hlinkClick r:id="rId12" tooltip="Rada (Ukraine)"/>
              </a:rPr>
              <a:t>Rada</a:t>
            </a:r>
            <a:r>
              <a:rPr lang="fr-FR" sz="1200" dirty="0">
                <a:solidFill>
                  <a:srgbClr val="FF0000"/>
                </a:solidFill>
              </a:rPr>
              <a:t>) retire au russe (comme à plusieurs autres langues régionales, comme le</a:t>
            </a:r>
            <a:r>
              <a:rPr lang="fr-FR" sz="1200" dirty="0"/>
              <a:t> </a:t>
            </a:r>
            <a:r>
              <a:rPr lang="fr-FR" sz="1200" dirty="0">
                <a:hlinkClick r:id="rId13" tooltip="Roumain"/>
              </a:rPr>
              <a:t>roumain</a:t>
            </a:r>
            <a:r>
              <a:rPr lang="fr-FR" sz="1200" dirty="0"/>
              <a:t>) </a:t>
            </a:r>
            <a:r>
              <a:rPr lang="fr-FR" sz="1200" dirty="0">
                <a:solidFill>
                  <a:srgbClr val="FF0000"/>
                </a:solidFill>
              </a:rPr>
              <a:t>le statut de langue officielle dans 13 des 27 régions (essentiellement au sud et à l'est du pays</a:t>
            </a:r>
            <a:r>
              <a:rPr lang="fr-FR" sz="1200" dirty="0"/>
              <a:t>)</a:t>
            </a:r>
            <a:r>
              <a:rPr lang="fr-FR" sz="1200" baseline="30000" dirty="0">
                <a:hlinkClick r:id="rId7"/>
              </a:rPr>
              <a:t>73</a:t>
            </a:r>
            <a:r>
              <a:rPr lang="fr-FR" sz="1200" dirty="0"/>
              <a:t>. </a:t>
            </a:r>
            <a:r>
              <a:rPr lang="fr-FR" sz="1200" dirty="0">
                <a:solidFill>
                  <a:srgbClr val="FF0000"/>
                </a:solidFill>
              </a:rPr>
              <a:t>Cela implique, non seulement que tous les documents officiels doivent être rédigés uniquement en ukrainien, mais aussi que les cours dans les écoles ne doivent être dispensés qu'en ukrainien, que tous les noms de ville et autres noms propres doivent suivre l'orthographe et la prononciation ukrainienne ce qui serait mal vécu par la population russophone d'Ukraine. </a:t>
            </a:r>
            <a:r>
              <a:rPr lang="fr-FR" sz="1200" dirty="0"/>
              <a:t>L'interdiction de la langue russe dans les 13 régions sur les 27 que compte l'Ukraine met en effet le feu aux poudres, même si le président par intérim explique ensuite qu'il ne fera pas entrer cette mesure en vigueur pour le moment. Dans le sud-est, des brigades d'autodéfense sont créées, notamment à </a:t>
            </a:r>
            <a:r>
              <a:rPr lang="fr-FR" sz="1200" dirty="0">
                <a:hlinkClick r:id="rId14" tooltip="Sébastopol"/>
              </a:rPr>
              <a:t>Sébastopol</a:t>
            </a:r>
            <a:r>
              <a:rPr lang="fr-FR" sz="1200" baseline="30000" dirty="0">
                <a:hlinkClick r:id="rId7"/>
              </a:rPr>
              <a:t>26</a:t>
            </a:r>
            <a:r>
              <a:rPr lang="fr-FR" sz="1200" dirty="0"/>
              <a:t>.</a:t>
            </a:r>
          </a:p>
          <a:p>
            <a:pPr marL="228600" indent="-228600" algn="just" eaLnBrk="1" hangingPunct="1">
              <a:spcBef>
                <a:spcPct val="0"/>
              </a:spcBef>
              <a:buFont typeface="+mj-lt"/>
              <a:buAutoNum type="arabicPeriod" startAt="4"/>
              <a:defRPr/>
            </a:pPr>
            <a:r>
              <a:rPr lang="fr-FR" sz="1200" u="sng" dirty="0">
                <a:solidFill>
                  <a:srgbClr val="FF0000"/>
                </a:solidFill>
              </a:rPr>
              <a:t>Note</a:t>
            </a:r>
            <a:r>
              <a:rPr lang="fr-FR" sz="1200" dirty="0">
                <a:solidFill>
                  <a:srgbClr val="FF0000"/>
                </a:solidFill>
              </a:rPr>
              <a:t> : la relégation de la langue russe, pendant quelques jours, a été une erreur monumentale, une décision catastrophique, du gouvernement ukrainien, que </a:t>
            </a:r>
            <a:r>
              <a:rPr lang="fr-FR" sz="1200" b="1" i="1" dirty="0">
                <a:solidFill>
                  <a:srgbClr val="FF0000"/>
                </a:solidFill>
              </a:rPr>
              <a:t>les ukrainiens paient au prix fort tous les jours </a:t>
            </a:r>
            <a:r>
              <a:rPr lang="fr-FR" sz="1200" dirty="0">
                <a:solidFill>
                  <a:srgbClr val="FF0000"/>
                </a:solidFill>
              </a:rPr>
              <a:t>…</a:t>
            </a:r>
          </a:p>
          <a:p>
            <a:pPr marL="228600" lvl="0" indent="-228600" algn="just" eaLnBrk="1" hangingPunct="1">
              <a:spcBef>
                <a:spcPct val="0"/>
              </a:spcBef>
              <a:buFont typeface="+mj-lt"/>
              <a:buAutoNum type="arabicPeriod" startAt="4"/>
              <a:defRPr/>
            </a:pPr>
            <a:r>
              <a:rPr lang="fr-FR" altLang="fr-FR" sz="1200" dirty="0">
                <a:latin typeface="+mn-lt"/>
              </a:rPr>
              <a:t>Le 1</a:t>
            </a:r>
            <a:r>
              <a:rPr lang="fr-FR" altLang="fr-FR" sz="1200" baseline="30000" dirty="0">
                <a:latin typeface="+mn-lt"/>
              </a:rPr>
              <a:t>er</a:t>
            </a:r>
            <a:r>
              <a:rPr lang="fr-FR" altLang="fr-FR" sz="1200" dirty="0">
                <a:latin typeface="+mn-lt"/>
              </a:rPr>
              <a:t> mars, des manifestations pro-russes massives ont lieu dans les régions russophones du pays, notamment à</a:t>
            </a:r>
            <a:r>
              <a:rPr lang="fr-FR" altLang="fr-FR" sz="1200" dirty="0">
                <a:solidFill>
                  <a:srgbClr val="252525"/>
                </a:solidFill>
                <a:latin typeface="+mn-lt"/>
              </a:rPr>
              <a:t> </a:t>
            </a:r>
            <a:r>
              <a:rPr lang="fr-FR" altLang="fr-FR" sz="1200" dirty="0">
                <a:solidFill>
                  <a:srgbClr val="0B0080"/>
                </a:solidFill>
                <a:latin typeface="+mn-lt"/>
                <a:hlinkClick r:id="rId15" tooltip="Kharkiv"/>
              </a:rPr>
              <a:t>Kharkiv</a:t>
            </a:r>
            <a:r>
              <a:rPr lang="fr-FR" altLang="fr-FR" sz="1200" dirty="0">
                <a:solidFill>
                  <a:srgbClr val="252525"/>
                </a:solidFill>
                <a:latin typeface="+mn-lt"/>
              </a:rPr>
              <a:t>, </a:t>
            </a:r>
            <a:r>
              <a:rPr lang="fr-FR" altLang="fr-FR" sz="1200" dirty="0">
                <a:solidFill>
                  <a:srgbClr val="0B0080"/>
                </a:solidFill>
                <a:latin typeface="+mn-lt"/>
                <a:hlinkClick r:id="rId16" tooltip="Donetsk"/>
              </a:rPr>
              <a:t>Donetsk</a:t>
            </a:r>
            <a:r>
              <a:rPr lang="fr-FR" altLang="fr-FR" sz="1200" dirty="0">
                <a:solidFill>
                  <a:srgbClr val="252525"/>
                </a:solidFill>
                <a:latin typeface="+mn-lt"/>
              </a:rPr>
              <a:t> ou </a:t>
            </a:r>
            <a:r>
              <a:rPr lang="fr-FR" altLang="fr-FR" sz="1200" dirty="0">
                <a:solidFill>
                  <a:srgbClr val="0B0080"/>
                </a:solidFill>
                <a:latin typeface="+mn-lt"/>
                <a:hlinkClick r:id="rId17" tooltip="Odessa"/>
              </a:rPr>
              <a:t>Odessa</a:t>
            </a:r>
            <a:r>
              <a:rPr lang="fr-FR" altLang="fr-FR" sz="1200" u="sng" baseline="30000" dirty="0">
                <a:solidFill>
                  <a:srgbClr val="0B0080"/>
                </a:solidFill>
                <a:latin typeface="+mn-lt"/>
                <a:hlinkClick r:id="rId7"/>
              </a:rPr>
              <a:t>74</a:t>
            </a:r>
            <a:r>
              <a:rPr lang="fr-FR" sz="1200" dirty="0"/>
              <a:t>. </a:t>
            </a:r>
          </a:p>
          <a:p>
            <a:pPr marL="228600" indent="-228600" algn="just" eaLnBrk="1" hangingPunct="1">
              <a:spcBef>
                <a:spcPct val="0"/>
              </a:spcBef>
              <a:buFont typeface="+mj-lt"/>
              <a:buAutoNum type="arabicPeriod" startAt="4"/>
              <a:defRPr/>
            </a:pPr>
            <a:r>
              <a:rPr lang="fr-FR" sz="1200" dirty="0"/>
              <a:t>Début mars 2014, la </a:t>
            </a:r>
            <a:r>
              <a:rPr lang="fr-FR" sz="1200" dirty="0">
                <a:hlinkClick r:id="rId18" tooltip="République autonome de Crimée"/>
              </a:rPr>
              <a:t>république autonome de Crimée</a:t>
            </a:r>
            <a:r>
              <a:rPr lang="fr-FR" sz="1200" dirty="0"/>
              <a:t> est </a:t>
            </a:r>
            <a:r>
              <a:rPr lang="fr-FR" sz="1200" i="1" dirty="0"/>
              <a:t>de facto</a:t>
            </a:r>
            <a:r>
              <a:rPr lang="fr-FR" sz="1200" dirty="0"/>
              <a:t> détachée de </a:t>
            </a:r>
            <a:r>
              <a:rPr lang="fr-FR" sz="1200" dirty="0">
                <a:hlinkClick r:id="rId19" tooltip="Kiev"/>
              </a:rPr>
              <a:t>Kiev</a:t>
            </a:r>
            <a:r>
              <a:rPr lang="fr-FR" sz="1200" dirty="0"/>
              <a:t>. 16 mars 2014, à la suite d’un référendum en Crimée (96,7% de « oui », sans présence d’aucun observateurs indépendants (OSCE …)), la péninsule est rattachée à la Russie (les opposants ukrainiens à ce rattachement sont y réprimés).</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406</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7116930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3"/>
            <a:ext cx="8804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La crise en Ukraine en 2014 </a:t>
            </a:r>
            <a:r>
              <a:rPr lang="fr-FR" sz="1200" dirty="0"/>
              <a:t>(suite) :</a:t>
            </a:r>
          </a:p>
          <a:p>
            <a:pPr algn="just" eaLnBrk="1" hangingPunct="1">
              <a:spcBef>
                <a:spcPct val="0"/>
              </a:spcBef>
              <a:buNone/>
              <a:defRPr/>
            </a:pPr>
            <a:endParaRPr lang="fr-FR" sz="1200" dirty="0"/>
          </a:p>
          <a:p>
            <a:pPr marL="285750" indent="-285750" algn="just" eaLnBrk="1" hangingPunct="1">
              <a:spcBef>
                <a:spcPct val="0"/>
              </a:spcBef>
              <a:buFont typeface="+mj-lt"/>
              <a:buAutoNum type="arabicPeriod" startAt="12"/>
              <a:defRPr/>
            </a:pPr>
            <a:r>
              <a:rPr lang="fr-FR" sz="1200" dirty="0"/>
              <a:t>Le 16 mars, des démonstrations pro-russes ont eu lieu dans les villes industrielles de l'est de l'Ukraine. À </a:t>
            </a:r>
            <a:r>
              <a:rPr lang="fr-FR" sz="1200" dirty="0">
                <a:hlinkClick r:id="rId2" tooltip="Donetsk"/>
              </a:rPr>
              <a:t>Donetsk</a:t>
            </a:r>
            <a:r>
              <a:rPr lang="fr-FR" sz="1200" dirty="0"/>
              <a:t>, des manifestants ont pénétré dans les sièges du parquet et des services spéciaux, à l'issue d'une manifestation de 2 000 personnes en faveur du rattachement à la Russie. À </a:t>
            </a:r>
            <a:r>
              <a:rPr lang="fr-FR" sz="1200" dirty="0">
                <a:hlinkClick r:id="rId3" tooltip="Kharkiv"/>
              </a:rPr>
              <a:t>Kharkiv</a:t>
            </a:r>
            <a:r>
              <a:rPr lang="fr-FR" sz="1200" dirty="0"/>
              <a:t>, ce sont 6 000 manifestants qui ont organisé, et ce malgré l'interdiction de la justice, un meeting-référendum pour plus d'autonomie et pour la « souveraineté » de la langue russe. Des milliers d'entre eux ont ensuite marché vers les bureaux d'organisations nationalistes où ils ont brûlé drapeaux, livres et tracts devant l'entrée. Les partisans de Kiev ont de leur côté décidé d'annuler leur manifestation afin d'éviter des provocations après qu'une personne a été poignardée à mort à </a:t>
            </a:r>
            <a:r>
              <a:rPr lang="fr-FR" sz="1200" dirty="0">
                <a:hlinkClick r:id="rId2" tooltip="Donetsk"/>
              </a:rPr>
              <a:t>Donetsk</a:t>
            </a:r>
            <a:r>
              <a:rPr lang="fr-FR" sz="1200" dirty="0"/>
              <a:t> le 13 mars et que deux personnes ont été tuées dans la nuit du 14 au 15 mars à </a:t>
            </a:r>
            <a:r>
              <a:rPr lang="fr-FR" sz="1200" dirty="0">
                <a:hlinkClick r:id="rId3" tooltip="Kharkiv"/>
              </a:rPr>
              <a:t>Kharkiv</a:t>
            </a:r>
            <a:r>
              <a:rPr lang="fr-FR" sz="1200" dirty="0"/>
              <a:t> lors d'une fusillade impliquant nationalistes radicaux et militants pro-russes</a:t>
            </a:r>
            <a:r>
              <a:rPr lang="fr-FR" sz="1200" baseline="30000" dirty="0">
                <a:hlinkClick r:id="rId4"/>
              </a:rPr>
              <a:t>76</a:t>
            </a:r>
            <a:r>
              <a:rPr lang="fr-FR" sz="1200" baseline="30000" dirty="0"/>
              <a:t>,</a:t>
            </a:r>
            <a:r>
              <a:rPr lang="fr-FR" sz="1200" baseline="30000" dirty="0">
                <a:hlinkClick r:id="rId4"/>
              </a:rPr>
              <a:t>77</a:t>
            </a:r>
            <a:r>
              <a:rPr lang="fr-FR" sz="1200" dirty="0"/>
              <a:t>.</a:t>
            </a:r>
          </a:p>
          <a:p>
            <a:pPr marL="285750" indent="-285750" algn="just" eaLnBrk="1" hangingPunct="1">
              <a:spcBef>
                <a:spcPct val="0"/>
              </a:spcBef>
              <a:buFont typeface="+mj-lt"/>
              <a:buAutoNum type="arabicPeriod" startAt="12"/>
              <a:defRPr/>
            </a:pPr>
            <a:r>
              <a:rPr lang="fr-FR" sz="1200" dirty="0"/>
              <a:t>Le 7 avril, à la suite de la saisie du bâtiment gouvernemental de </a:t>
            </a:r>
            <a:r>
              <a:rPr lang="fr-FR" sz="1200" dirty="0">
                <a:hlinkClick r:id="rId2" tooltip="Donetsk"/>
              </a:rPr>
              <a:t>Donetsk</a:t>
            </a:r>
            <a:r>
              <a:rPr lang="fr-FR" sz="1200" dirty="0"/>
              <a:t> par des manifestants pro-russes, la </a:t>
            </a:r>
            <a:r>
              <a:rPr lang="fr-FR" sz="1200" dirty="0">
                <a:hlinkClick r:id="rId5" tooltip="République populaire de Donetsk"/>
              </a:rPr>
              <a:t>République populaire de Donetsk</a:t>
            </a:r>
            <a:r>
              <a:rPr lang="fr-FR" sz="1200" dirty="0"/>
              <a:t> est proclamée et les séparatistes annoncent la tenue d'un référendum sur le statut de la ville le 11 mai</a:t>
            </a:r>
            <a:r>
              <a:rPr lang="fr-FR" sz="1200" baseline="30000" dirty="0">
                <a:hlinkClick r:id="rId4"/>
              </a:rPr>
              <a:t>78</a:t>
            </a:r>
            <a:r>
              <a:rPr lang="fr-FR" sz="1200" dirty="0"/>
              <a:t>. Le lendemain, la </a:t>
            </a:r>
            <a:r>
              <a:rPr lang="fr-FR" sz="1200" dirty="0">
                <a:hlinkClick r:id="rId6" tooltip="Russie"/>
              </a:rPr>
              <a:t>Russie</a:t>
            </a:r>
            <a:r>
              <a:rPr lang="fr-FR" sz="1200" dirty="0"/>
              <a:t> fait savoir que l'utilisation de la force par les autorités ukrainiennes pour réprimer les protestations dans l'est du pays pourrait mener à une guerre civile</a:t>
            </a:r>
            <a:r>
              <a:rPr lang="fr-FR" sz="1200" baseline="30000" dirty="0">
                <a:hlinkClick r:id="rId4"/>
              </a:rPr>
              <a:t>79</a:t>
            </a:r>
            <a:r>
              <a:rPr lang="fr-FR" sz="1200" dirty="0"/>
              <a:t>.</a:t>
            </a:r>
          </a:p>
          <a:p>
            <a:pPr marL="285750" indent="-285750" algn="just" eaLnBrk="1" hangingPunct="1">
              <a:spcBef>
                <a:spcPct val="0"/>
              </a:spcBef>
              <a:buFont typeface="+mj-lt"/>
              <a:buAutoNum type="arabicPeriod" startAt="12"/>
              <a:defRPr/>
            </a:pPr>
            <a:r>
              <a:rPr lang="fr-FR" sz="1200" dirty="0"/>
              <a:t>Le 12 avril 2014, soulèvement armé dans l’est de Ukraine : à </a:t>
            </a:r>
            <a:r>
              <a:rPr lang="fr-FR" sz="1200" dirty="0" err="1">
                <a:hlinkClick r:id="rId7" tooltip="Sloviansk"/>
              </a:rPr>
              <a:t>Sloviansk</a:t>
            </a:r>
            <a:r>
              <a:rPr lang="fr-FR" sz="1200" dirty="0"/>
              <a:t> (nord de l'</a:t>
            </a:r>
            <a:r>
              <a:rPr lang="fr-FR" sz="1200" dirty="0">
                <a:hlinkClick r:id="rId8" tooltip="Oblast de Donetsk"/>
              </a:rPr>
              <a:t>oblast de Donetsk</a:t>
            </a:r>
            <a:r>
              <a:rPr lang="fr-FR" sz="1200" dirty="0"/>
              <a:t>), des hommes masqués en treillis militaire portant des gilets pare-balles et armés de fusils d'assaut </a:t>
            </a:r>
            <a:r>
              <a:rPr lang="fr-FR" sz="1200" dirty="0">
                <a:hlinkClick r:id="rId9" tooltip="AK-47"/>
              </a:rPr>
              <a:t>Kalachnikov</a:t>
            </a:r>
            <a:r>
              <a:rPr lang="fr-FR" sz="1200" dirty="0"/>
              <a:t> s'emparent du bâtiment du comité exécutif, de celui du service de police et du siège local du </a:t>
            </a:r>
            <a:r>
              <a:rPr lang="fr-FR" sz="1200" dirty="0">
                <a:hlinkClick r:id="rId10" tooltip="Service de sécurité d'Ukraine"/>
              </a:rPr>
              <a:t>Service de sécurité d'Ukraine</a:t>
            </a:r>
            <a:r>
              <a:rPr lang="fr-FR" sz="1200" baseline="30000" dirty="0">
                <a:hlinkClick r:id="rId11"/>
              </a:rPr>
              <a:t>30</a:t>
            </a:r>
            <a:r>
              <a:rPr lang="fr-FR" sz="1200" dirty="0"/>
              <a:t>. </a:t>
            </a:r>
          </a:p>
          <a:p>
            <a:pPr marL="285750" indent="-285750" algn="just" eaLnBrk="1" hangingPunct="1">
              <a:spcBef>
                <a:spcPct val="0"/>
              </a:spcBef>
              <a:buFont typeface="+mj-lt"/>
              <a:buAutoNum type="arabicPeriod" startAt="12"/>
              <a:defRPr/>
            </a:pPr>
            <a:r>
              <a:rPr lang="fr-FR" sz="1200" dirty="0"/>
              <a:t>Le ministre de l'Intérieur ukrainien </a:t>
            </a:r>
            <a:r>
              <a:rPr lang="fr-FR" sz="1200" u="sng" dirty="0" err="1">
                <a:hlinkClick r:id="rId12" tooltip="Arsen Avakov (homme politique)"/>
              </a:rPr>
              <a:t>Arsen</a:t>
            </a:r>
            <a:r>
              <a:rPr lang="fr-FR" sz="1200" u="sng" dirty="0">
                <a:hlinkClick r:id="rId12" tooltip="Arsen Avakov (homme politique)"/>
              </a:rPr>
              <a:t> </a:t>
            </a:r>
            <a:r>
              <a:rPr lang="fr-FR" sz="1200" u="sng" dirty="0" err="1">
                <a:hlinkClick r:id="rId12" tooltip="Arsen Avakov (homme politique)"/>
              </a:rPr>
              <a:t>Avakov</a:t>
            </a:r>
            <a:r>
              <a:rPr lang="fr-FR" sz="1200" dirty="0"/>
              <a:t> qualifie ces hommes armés de « terroristes » et promet d'utiliser les forces spéciales ukrainiennes afin de reprendre les bâtiments</a:t>
            </a:r>
            <a:r>
              <a:rPr lang="fr-FR" sz="1200" u="sng" baseline="30000" dirty="0">
                <a:hlinkClick r:id="rId11"/>
              </a:rPr>
              <a:t>26</a:t>
            </a:r>
            <a:r>
              <a:rPr lang="fr-FR" sz="1200" baseline="30000" dirty="0"/>
              <a:t>,</a:t>
            </a:r>
            <a:r>
              <a:rPr lang="fr-FR" sz="1200" u="sng" baseline="30000" dirty="0">
                <a:hlinkClick r:id="rId11"/>
              </a:rPr>
              <a:t>27</a:t>
            </a:r>
            <a:r>
              <a:rPr lang="fr-FR" sz="1200" dirty="0"/>
              <a:t>. Dans la même journée, un saboteur est arrêté par le Service de sécurité d'Ukraine à </a:t>
            </a:r>
            <a:r>
              <a:rPr lang="fr-FR" sz="1200" u="sng" dirty="0">
                <a:hlinkClick r:id="rId3" tooltip="Kharkiv"/>
              </a:rPr>
              <a:t>Kharkiv</a:t>
            </a:r>
            <a:r>
              <a:rPr lang="fr-FR" sz="1200" dirty="0"/>
              <a:t>. Le 13 avril, un agent russe présumé du GRU est arrêté</a:t>
            </a:r>
            <a:r>
              <a:rPr lang="fr-FR" sz="1200" u="sng" baseline="30000" dirty="0">
                <a:hlinkClick r:id="rId11"/>
              </a:rPr>
              <a:t>28</a:t>
            </a:r>
            <a:r>
              <a:rPr lang="fr-FR" sz="1200" dirty="0"/>
              <a:t>.</a:t>
            </a:r>
          </a:p>
          <a:p>
            <a:pPr marL="285750" indent="-285750" algn="just" eaLnBrk="1" hangingPunct="1">
              <a:spcBef>
                <a:spcPct val="0"/>
              </a:spcBef>
              <a:buFont typeface="+mj-lt"/>
              <a:buAutoNum type="arabicPeriod" startAt="12"/>
              <a:defRPr/>
            </a:pPr>
            <a:r>
              <a:rPr lang="fr-FR" sz="1200" dirty="0"/>
              <a:t>Le samedi 26 avril 2014, mouvements de troupes russes à la frontière ukrainienne. Les autorités de Kiev ont coupé les vannes du canal Nord-Crimée, qui assure jusqu'à 85% des besoins en eau de la péninsule de Crimée. "Des avions militaires russes ont traversé et violé l'espace aérien ukrainien à sept reprises la nuit dernière", assure le 1er ministre ukrainien </a:t>
            </a:r>
            <a:r>
              <a:rPr lang="fr-FR" sz="1200" dirty="0" err="1"/>
              <a:t>Arseni</a:t>
            </a:r>
            <a:r>
              <a:rPr lang="fr-FR" sz="1200" dirty="0"/>
              <a:t> </a:t>
            </a:r>
            <a:r>
              <a:rPr lang="fr-FR" sz="1200" dirty="0" err="1"/>
              <a:t>Iatseniouk</a:t>
            </a:r>
            <a:r>
              <a:rPr lang="fr-FR" sz="1200" dirty="0"/>
              <a:t>, lors d'une conférence de presse à </a:t>
            </a:r>
            <a:r>
              <a:rPr lang="fr-FR" sz="1200" dirty="0" err="1"/>
              <a:t>Rome.Le</a:t>
            </a:r>
            <a:r>
              <a:rPr lang="fr-FR" sz="1200" dirty="0"/>
              <a:t> ministère russe de la Défense nie les accusations selon lesquelles des avions russes ont violé l'espace aérien ukrainien, rapporte l'agence officielle Itar-Tass.</a:t>
            </a:r>
          </a:p>
          <a:p>
            <a:pPr marL="285750" indent="-285750" algn="just" eaLnBrk="1" hangingPunct="1">
              <a:spcBef>
                <a:spcPct val="0"/>
              </a:spcBef>
              <a:buFont typeface="+mj-lt"/>
              <a:buAutoNum type="arabicPeriod" startAt="12"/>
              <a:defRPr/>
            </a:pPr>
            <a:r>
              <a:rPr lang="fr-FR" sz="1200" dirty="0"/>
              <a:t>Le 28 avril, des hommes armés prennent d'assaut et s'emparent de la mairie et du commissariat de </a:t>
            </a:r>
            <a:r>
              <a:rPr lang="fr-FR" sz="1200" dirty="0" err="1">
                <a:hlinkClick r:id="rId13" tooltip="Kostiantynivka"/>
              </a:rPr>
              <a:t>Kostiantynivka</a:t>
            </a:r>
            <a:r>
              <a:rPr lang="fr-FR" sz="1200" dirty="0"/>
              <a:t> selon un mode opératoire similaire à celui qui a abouti à l'occupation des bâtiments de la ville de </a:t>
            </a:r>
            <a:r>
              <a:rPr lang="fr-FR" sz="1200" dirty="0" err="1">
                <a:hlinkClick r:id="rId7" tooltip="Sloviansk"/>
              </a:rPr>
              <a:t>Sloviansk</a:t>
            </a:r>
            <a:r>
              <a:rPr lang="fr-FR" sz="1200" dirty="0"/>
              <a:t>. Le même jour, le maire de </a:t>
            </a:r>
            <a:r>
              <a:rPr lang="fr-FR" sz="1200" dirty="0">
                <a:hlinkClick r:id="rId3" tooltip="Kharkiv"/>
              </a:rPr>
              <a:t>Kharkiv</a:t>
            </a:r>
            <a:r>
              <a:rPr lang="fr-FR" sz="1200" dirty="0"/>
              <a:t>, </a:t>
            </a:r>
            <a:r>
              <a:rPr lang="fr-FR" sz="1200" dirty="0">
                <a:hlinkClick r:id="rId14" tooltip="Guennadi Kernes (page inexistante)"/>
              </a:rPr>
              <a:t>Guennadi </a:t>
            </a:r>
            <a:r>
              <a:rPr lang="fr-FR" sz="1200" dirty="0" err="1">
                <a:hlinkClick r:id="rId14" tooltip="Guennadi Kernes (page inexistante)"/>
              </a:rPr>
              <a:t>Kernes</a:t>
            </a:r>
            <a:r>
              <a:rPr lang="fr-FR" sz="1200" dirty="0"/>
              <a:t> </a:t>
            </a:r>
            <a:r>
              <a:rPr lang="fr-FR" sz="1200" dirty="0">
                <a:hlinkClick r:id="rId15" tooltip="en:Hennadiy Kernes"/>
              </a:rPr>
              <a:t>(en)</a:t>
            </a:r>
            <a:r>
              <a:rPr lang="fr-FR" sz="1200" dirty="0"/>
              <a:t>, est grièvement blessé par des tirs d'origine inconnue.</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407</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275785633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3"/>
            <a:ext cx="888950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La crise en Ukraine en 2014 </a:t>
            </a:r>
            <a:r>
              <a:rPr lang="fr-FR" sz="1200" dirty="0"/>
              <a:t>(suite) :</a:t>
            </a:r>
          </a:p>
          <a:p>
            <a:pPr algn="just" eaLnBrk="1" hangingPunct="1">
              <a:spcBef>
                <a:spcPct val="0"/>
              </a:spcBef>
              <a:buNone/>
              <a:defRPr/>
            </a:pPr>
            <a:endParaRPr lang="fr-FR" sz="1200" dirty="0"/>
          </a:p>
          <a:p>
            <a:pPr marL="285750" indent="-285750" algn="just" eaLnBrk="1" hangingPunct="1">
              <a:spcBef>
                <a:spcPct val="0"/>
              </a:spcBef>
              <a:buFont typeface="+mj-lt"/>
              <a:buAutoNum type="arabicPeriod" startAt="18"/>
              <a:defRPr/>
            </a:pPr>
            <a:r>
              <a:rPr lang="fr-FR" sz="1200" dirty="0"/>
              <a:t>Le 29 avril, à </a:t>
            </a:r>
            <a:r>
              <a:rPr lang="fr-FR" sz="1200" dirty="0">
                <a:hlinkClick r:id="rId2" tooltip="Louhansk"/>
              </a:rPr>
              <a:t>Louhansk</a:t>
            </a:r>
            <a:r>
              <a:rPr lang="fr-FR" sz="1200" dirty="0"/>
              <a:t>, alors que le siège des </a:t>
            </a:r>
            <a:r>
              <a:rPr lang="fr-FR" sz="1200" dirty="0">
                <a:hlinkClick r:id="rId3" tooltip="Service de sécurité d'Ukraine"/>
              </a:rPr>
              <a:t>services de sécurité</a:t>
            </a:r>
            <a:r>
              <a:rPr lang="fr-FR" sz="1200" dirty="0"/>
              <a:t> était déjà occupé, des manifestants pro-russes s'emparent de la préfecture régionale et de l'hôtel de police, les policiers quittant ce dernier désarmés</a:t>
            </a:r>
            <a:r>
              <a:rPr lang="fr-FR" sz="1200" baseline="30000" dirty="0">
                <a:hlinkClick r:id="rId4"/>
              </a:rPr>
              <a:t>62</a:t>
            </a:r>
            <a:r>
              <a:rPr lang="fr-FR" sz="1200" baseline="30000" dirty="0"/>
              <a:t>,</a:t>
            </a:r>
            <a:r>
              <a:rPr lang="fr-FR" sz="1200" baseline="30000" dirty="0">
                <a:hlinkClick r:id="rId4"/>
              </a:rPr>
              <a:t>63</a:t>
            </a:r>
            <a:r>
              <a:rPr lang="fr-FR" sz="1200" dirty="0"/>
              <a:t>.</a:t>
            </a:r>
          </a:p>
          <a:p>
            <a:pPr marL="285750" indent="-285750" algn="just" eaLnBrk="1" hangingPunct="1">
              <a:spcBef>
                <a:spcPct val="0"/>
              </a:spcBef>
              <a:buFont typeface="+mj-lt"/>
              <a:buAutoNum type="arabicPeriod" startAt="18"/>
              <a:defRPr/>
            </a:pPr>
            <a:r>
              <a:rPr lang="fr-FR" sz="1200" dirty="0"/>
              <a:t>Selon un bilan donné samedi par la police locale, 42 personnes sont mortes, le vendredi 2 mai 2014, à Odessa, parmi lesquelles des dizaines de militants pro-russes qui ont péri dans un incendie criminel. </a:t>
            </a:r>
          </a:p>
          <a:p>
            <a:pPr marL="285750" indent="-285750" algn="just" eaLnBrk="1" hangingPunct="1">
              <a:spcBef>
                <a:spcPct val="0"/>
              </a:spcBef>
              <a:buFont typeface="+mj-lt"/>
              <a:buAutoNum type="arabicPeriod" startAt="18"/>
              <a:defRPr/>
            </a:pPr>
            <a:r>
              <a:rPr lang="fr-FR" sz="1200" dirty="0"/>
              <a:t>Le lundi 5 mai, la diplomatie russe a de son côté publié un "Livre blanc" dans lequel elle dresse la liste des </a:t>
            </a:r>
            <a:r>
              <a:rPr lang="fr-FR" sz="1200" b="1" dirty="0"/>
              <a:t>violations "massives" des droits de l'Homme</a:t>
            </a:r>
            <a:r>
              <a:rPr lang="fr-FR" sz="1200" dirty="0"/>
              <a:t> qu'elle impute aux nationalistes ukrainiens. </a:t>
            </a:r>
          </a:p>
          <a:p>
            <a:pPr marL="285750" indent="-285750" algn="just" eaLnBrk="1" hangingPunct="1">
              <a:spcBef>
                <a:spcPct val="0"/>
              </a:spcBef>
              <a:buFont typeface="+mj-lt"/>
              <a:buAutoNum type="arabicPeriod" startAt="18"/>
              <a:defRPr/>
            </a:pPr>
            <a:r>
              <a:rPr lang="fr-FR" sz="1200" dirty="0"/>
              <a:t>Le mardi 6 mai, le président de la Douma (chambre basse russe) Sergueï </a:t>
            </a:r>
            <a:r>
              <a:rPr lang="fr-FR" sz="1200" dirty="0" err="1"/>
              <a:t>Narychkine</a:t>
            </a:r>
            <a:r>
              <a:rPr lang="fr-FR" sz="1200" dirty="0"/>
              <a:t> a affirmé qu'un "</a:t>
            </a:r>
            <a:r>
              <a:rPr lang="fr-FR" sz="1200" b="1" dirty="0"/>
              <a:t>génocide</a:t>
            </a:r>
            <a:r>
              <a:rPr lang="fr-FR" sz="1200" dirty="0"/>
              <a:t>" était en cours en Ukraine.</a:t>
            </a:r>
          </a:p>
          <a:p>
            <a:pPr marL="285750" indent="-285750" algn="just" eaLnBrk="1" hangingPunct="1">
              <a:spcBef>
                <a:spcPct val="0"/>
              </a:spcBef>
              <a:buFont typeface="+mj-lt"/>
              <a:buAutoNum type="arabicPeriod" startAt="18"/>
              <a:defRPr/>
            </a:pPr>
            <a:r>
              <a:rPr lang="fr-FR" sz="1200" dirty="0"/>
              <a:t>Plusieurs responsables ukrainiens se sont évertués à réduire les partisans des prorusses à quelques poignées de </a:t>
            </a:r>
            <a:r>
              <a:rPr lang="fr-FR" sz="1200" b="1" dirty="0"/>
              <a:t>"drogués"</a:t>
            </a:r>
            <a:r>
              <a:rPr lang="fr-FR" sz="1200" dirty="0"/>
              <a:t> ou d'</a:t>
            </a:r>
            <a:r>
              <a:rPr lang="fr-FR" sz="1200" b="1" dirty="0"/>
              <a:t>"alcooliques"</a:t>
            </a:r>
            <a:r>
              <a:rPr lang="fr-FR" sz="1200" dirty="0"/>
              <a:t>, relève l'agence </a:t>
            </a:r>
            <a:r>
              <a:rPr lang="fr-FR" sz="1200" u="sng" dirty="0">
                <a:hlinkClick r:id="rId5"/>
              </a:rPr>
              <a:t>Reuters</a:t>
            </a:r>
            <a:r>
              <a:rPr lang="fr-FR" sz="1200" dirty="0"/>
              <a:t>. </a:t>
            </a:r>
          </a:p>
          <a:p>
            <a:pPr marL="285750" indent="-285750" algn="just" eaLnBrk="1" hangingPunct="1">
              <a:spcBef>
                <a:spcPct val="0"/>
              </a:spcBef>
              <a:buFont typeface="+mj-lt"/>
              <a:buAutoNum type="arabicPeriod" startAt="18"/>
              <a:defRPr/>
            </a:pPr>
            <a:r>
              <a:rPr lang="fr-FR" sz="1200" dirty="0"/>
              <a:t>Selon l'Otan, « </a:t>
            </a:r>
            <a:r>
              <a:rPr lang="fr-FR" sz="1200" i="1" dirty="0"/>
              <a:t>le nombre de militaires russes à la frontière ukrainienne est passé de 12.000 à la mi-juillet à 20.000 créant ainsi une "situation dangereuse " </a:t>
            </a:r>
            <a:r>
              <a:rPr lang="fr-FR" sz="1200" dirty="0"/>
              <a:t>», ce que Moscou a démenti.</a:t>
            </a:r>
          </a:p>
          <a:p>
            <a:pPr marL="285750" indent="-285750" algn="just" eaLnBrk="1" hangingPunct="1">
              <a:spcBef>
                <a:spcPct val="0"/>
              </a:spcBef>
              <a:buFont typeface="+mj-lt"/>
              <a:buAutoNum type="arabicPeriod" startAt="18"/>
              <a:defRPr/>
            </a:pPr>
            <a:r>
              <a:rPr lang="fr-FR" sz="1200" dirty="0"/>
              <a:t>17 juillet 2014, un Boeing de la compagnie Malaysia Airlines assurant la liaison entre Amsterdam et Kuala Lumpur avait été abattu par un missile au-dessus du territoire contrôlé par les séparatistes prorusses. Catastrophe faisant 298 morts (+).</a:t>
            </a:r>
          </a:p>
          <a:p>
            <a:pPr marL="285750" indent="-285750" algn="just" eaLnBrk="1" hangingPunct="1">
              <a:spcBef>
                <a:spcPct val="0"/>
              </a:spcBef>
              <a:buFont typeface="+mj-lt"/>
              <a:buAutoNum type="arabicPeriod" startAt="18"/>
              <a:defRPr/>
            </a:pPr>
            <a:r>
              <a:rPr lang="fr-FR" sz="1200" dirty="0"/>
              <a:t>13 août, un deuxième convoi humanitaire russe, de près de 300 camions, a livré près de 2 000 tonnes d'aide aux régions séparatistes du sud-est de l'Ukraine.</a:t>
            </a:r>
          </a:p>
          <a:p>
            <a:pPr eaLnBrk="1" hangingPunct="1">
              <a:spcBef>
                <a:spcPct val="0"/>
              </a:spcBef>
              <a:buNone/>
              <a:defRPr/>
            </a:pPr>
            <a:endParaRPr lang="fr-FR" sz="1200" dirty="0"/>
          </a:p>
          <a:p>
            <a:pPr lvl="0" algn="just" eaLnBrk="1" hangingPunct="1">
              <a:spcBef>
                <a:spcPct val="0"/>
              </a:spcBef>
              <a:buNone/>
              <a:defRPr/>
            </a:pPr>
            <a:r>
              <a:rPr lang="fr-FR" sz="1200" dirty="0">
                <a:latin typeface="+mn-lt"/>
              </a:rPr>
              <a:t>(°) « […] </a:t>
            </a:r>
            <a:r>
              <a:rPr lang="fr-FR" sz="1200" i="1" dirty="0">
                <a:latin typeface="+mn-lt"/>
              </a:rPr>
              <a:t>en huit jours des missiles similaires ont abattu deux avions militaires de l’armée ukrainienne. Les deux batteries de lance missiles aux mains des rebelles, ont été observées la semaine dernière à plusieurs reprises par un de mes correspondants (russe) vivant dans la région de Donetsk</a:t>
            </a:r>
            <a:r>
              <a:rPr lang="fr-FR" sz="1200" dirty="0">
                <a:latin typeface="+mn-lt"/>
              </a:rPr>
              <a:t> ». Selon </a:t>
            </a:r>
            <a:r>
              <a:rPr lang="fr-FR" altLang="fr-FR" sz="1200" i="1" dirty="0">
                <a:solidFill>
                  <a:srgbClr val="604A7F"/>
                </a:solidFill>
                <a:latin typeface="+mn-lt"/>
                <a:hlinkClick r:id="rId6"/>
              </a:rPr>
              <a:t>Claude-Marie </a:t>
            </a:r>
            <a:r>
              <a:rPr lang="fr-FR" altLang="fr-FR" sz="1200" i="1" dirty="0" err="1">
                <a:solidFill>
                  <a:srgbClr val="604A7F"/>
                </a:solidFill>
                <a:latin typeface="+mn-lt"/>
                <a:hlinkClick r:id="rId6"/>
              </a:rPr>
              <a:t>Vadrot</a:t>
            </a:r>
            <a:r>
              <a:rPr lang="fr-FR" altLang="fr-FR" sz="1200" i="1" dirty="0">
                <a:solidFill>
                  <a:srgbClr val="666666"/>
                </a:solidFill>
                <a:latin typeface="+mn-lt"/>
              </a:rPr>
              <a:t> - </a:t>
            </a:r>
            <a:r>
              <a:rPr lang="fr-FR" altLang="fr-FR" sz="1200" dirty="0">
                <a:latin typeface="+mn-lt"/>
              </a:rPr>
              <a:t>18 juillet 2014, </a:t>
            </a:r>
            <a:r>
              <a:rPr lang="fr-FR" altLang="fr-FR" sz="1200" dirty="0">
                <a:latin typeface="+mn-lt"/>
                <a:hlinkClick r:id="rId7"/>
              </a:rPr>
              <a:t>http://www.politis.fr/Ukraine-d-ou-sortent-les-deux,27795.html</a:t>
            </a:r>
            <a:r>
              <a:rPr lang="fr-FR" altLang="fr-FR" sz="1200" dirty="0">
                <a:latin typeface="+mn-lt"/>
              </a:rPr>
              <a:t> </a:t>
            </a:r>
          </a:p>
          <a:p>
            <a:pPr lvl="0" algn="just" eaLnBrk="1" hangingPunct="1">
              <a:spcBef>
                <a:spcPct val="0"/>
              </a:spcBef>
              <a:buNone/>
              <a:defRPr/>
            </a:pPr>
            <a:r>
              <a:rPr lang="fr-FR" altLang="fr-FR" sz="1200" dirty="0">
                <a:latin typeface="+mn-lt"/>
              </a:rPr>
              <a:t>(+) </a:t>
            </a:r>
            <a:r>
              <a:rPr lang="fr-FR" sz="1200" dirty="0"/>
              <a:t>Le vol MH17 a été abattu en empruntant une route survolant la région de </a:t>
            </a:r>
            <a:r>
              <a:rPr lang="fr-FR" sz="1200" dirty="0" err="1"/>
              <a:t>Shakhtarsk</a:t>
            </a:r>
            <a:r>
              <a:rPr lang="fr-FR" sz="1200" dirty="0"/>
              <a:t> que plusieurs compagnies évitaient depuis mars mais qu'aucune instance aussi bien internationale que nationale n'avait interdite. En effet, seule la Russie avait interdit la zone de vol à ses avions de ligne: une décision qui concernait donc </a:t>
            </a:r>
            <a:r>
              <a:rPr lang="fr-FR" sz="1200" dirty="0" err="1"/>
              <a:t>Aéroflot</a:t>
            </a:r>
            <a:r>
              <a:rPr lang="fr-FR" sz="1200" dirty="0"/>
              <a:t>. Par ailleurs, seules les compagnies coréennes </a:t>
            </a:r>
            <a:r>
              <a:rPr lang="fr-FR" sz="1200" dirty="0" err="1"/>
              <a:t>Korean</a:t>
            </a:r>
            <a:r>
              <a:rPr lang="fr-FR" sz="1200" dirty="0"/>
              <a:t> Air et </a:t>
            </a:r>
            <a:r>
              <a:rPr lang="fr-FR" sz="1200" dirty="0" err="1"/>
              <a:t>Asiana</a:t>
            </a:r>
            <a:r>
              <a:rPr lang="fr-FR" sz="1200" dirty="0"/>
              <a:t>, la compagnie australienne </a:t>
            </a:r>
            <a:r>
              <a:rPr lang="fr-FR" sz="1200" dirty="0" err="1"/>
              <a:t>Qantas</a:t>
            </a:r>
            <a:r>
              <a:rPr lang="fr-FR" sz="1200" dirty="0"/>
              <a:t> et la compagnie taïwanaise China Airlines ont modifié le parcours de leurs avions début mars lorsque les Russes sont arrivés en Crimée. Source  : </a:t>
            </a:r>
            <a:r>
              <a:rPr lang="fr-FR" sz="1200" dirty="0">
                <a:hlinkClick r:id="rId8"/>
              </a:rPr>
              <a:t>http://www.lefigaro.fr/international/2014/07/18/01003-20140718ARTFIG00232-survol-de-l-ukraine-une-erreur-d-appreciation-des-autorites.php</a:t>
            </a:r>
            <a:r>
              <a:rPr lang="fr-FR" sz="1200" dirty="0"/>
              <a:t> </a:t>
            </a:r>
            <a:endParaRPr lang="fr-FR" altLang="fr-FR" sz="1200" dirty="0">
              <a:latin typeface="+mn-lt"/>
            </a:endParaRP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408</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3809512349"/>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3"/>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La crise en Ukraine en 2014 </a:t>
            </a:r>
            <a:r>
              <a:rPr lang="fr-FR" sz="1200" dirty="0"/>
              <a:t>(suite) :</a:t>
            </a:r>
          </a:p>
          <a:p>
            <a:pPr algn="just" eaLnBrk="1" hangingPunct="1">
              <a:spcBef>
                <a:spcPct val="0"/>
              </a:spcBef>
              <a:buNone/>
              <a:defRPr/>
            </a:pPr>
            <a:endParaRPr lang="fr-FR" sz="1200" dirty="0"/>
          </a:p>
          <a:p>
            <a:pPr marL="285750" indent="-285750" algn="just" eaLnBrk="1" hangingPunct="1">
              <a:spcBef>
                <a:spcPct val="0"/>
              </a:spcBef>
              <a:buFont typeface="+mj-lt"/>
              <a:buAutoNum type="arabicPeriod" startAt="26"/>
              <a:defRPr/>
            </a:pPr>
            <a:r>
              <a:rPr lang="fr-FR" sz="1200" dirty="0"/>
              <a:t>16 août 2014, un représentant de la Croix-Rouge a annoncé samedi que Kiev et Moscou étaient tombés d'accord sur les modalités d'inspection des 300 camions, lors du passage du convoi humanitaire russe en Ukraine.</a:t>
            </a:r>
          </a:p>
          <a:p>
            <a:pPr marL="285750" indent="-285750" eaLnBrk="1" hangingPunct="1">
              <a:spcBef>
                <a:spcPct val="0"/>
              </a:spcBef>
              <a:buFont typeface="+mj-lt"/>
              <a:buAutoNum type="arabicPeriod" startAt="26"/>
              <a:defRPr/>
            </a:pPr>
            <a:r>
              <a:rPr lang="fr-FR" sz="1200" dirty="0"/>
              <a:t>22 août 2014, entre 70 et 130 véhicules d’un convoi humanitaire russe ont passé de force vendredi la frontière </a:t>
            </a:r>
            <a:r>
              <a:rPr lang="fr-FR" sz="1200" dirty="0">
                <a:hlinkClick r:id="rId2"/>
              </a:rPr>
              <a:t>pour se diriger vers Lougansk</a:t>
            </a:r>
            <a:r>
              <a:rPr lang="fr-FR" sz="1200" dirty="0"/>
              <a:t>, alors même que leur inspection n'était pas terminé. </a:t>
            </a:r>
            <a:r>
              <a:rPr lang="fr-FR" sz="1200" dirty="0">
                <a:hlinkClick r:id="rId3"/>
              </a:rPr>
              <a:t>5 septembre</a:t>
            </a:r>
            <a:r>
              <a:rPr lang="fr-FR" sz="1200" dirty="0"/>
              <a:t> 2014, accord de fin des combats </a:t>
            </a:r>
            <a:r>
              <a:rPr lang="fr-FR" sz="1200" dirty="0">
                <a:hlinkClick r:id="rId3"/>
              </a:rPr>
              <a:t>signé dans ce sens</a:t>
            </a:r>
            <a:r>
              <a:rPr lang="fr-FR" sz="1200" dirty="0"/>
              <a:t>, qui sera violé à peu près quotidiennement sur le terrain.</a:t>
            </a:r>
          </a:p>
          <a:p>
            <a:pPr marL="285750" indent="-285750" algn="just" eaLnBrk="1" hangingPunct="1">
              <a:spcBef>
                <a:spcPct val="0"/>
              </a:spcBef>
              <a:buFont typeface="+mj-lt"/>
              <a:buAutoNum type="arabicPeriod" startAt="26"/>
              <a:defRPr/>
            </a:pPr>
            <a:r>
              <a:rPr lang="fr-FR" sz="1200" dirty="0"/>
              <a:t>19 septembre 2014 : Accord sur un mémorandum de paix dans l'est de l'Ukraine, dit </a:t>
            </a:r>
            <a:r>
              <a:rPr lang="fr-FR" sz="1200" i="1" dirty="0"/>
              <a:t>accord de Minsk</a:t>
            </a:r>
            <a:r>
              <a:rPr lang="fr-FR" sz="1200" dirty="0"/>
              <a:t>, convenant d'un cessez-le-feu et de la création d'une zone démilitarisée de 30 kilomètres dans l'est du pays. Une des </a:t>
            </a:r>
            <a:r>
              <a:rPr lang="fr-FR" sz="1200" dirty="0" err="1"/>
              <a:t>des</a:t>
            </a:r>
            <a:r>
              <a:rPr lang="fr-FR" sz="1200" dirty="0"/>
              <a:t> dispositions prévues par l'accord de Minsk du 5 septembre </a:t>
            </a:r>
            <a:r>
              <a:rPr lang="fr-FR" sz="1200" i="1" dirty="0"/>
              <a:t>« le retrait d'Ukraine des groupes armés illégaux, des équipements militaires, combattants et mercenaires, et de la mise en place d'un contrôle viable de la frontière russo-ukrainienne »</a:t>
            </a:r>
            <a:r>
              <a:rPr lang="fr-FR" sz="1200" dirty="0"/>
              <a:t> ne sera pas respectée par la </a:t>
            </a:r>
            <a:r>
              <a:rPr lang="fr-FR" sz="1200" dirty="0">
                <a:hlinkClick r:id="rId4" tooltip="Toute l’actualité Russie"/>
              </a:rPr>
              <a:t>Russie</a:t>
            </a:r>
            <a:r>
              <a:rPr lang="fr-FR" sz="1200" dirty="0"/>
              <a:t> et les séparatistes. </a:t>
            </a:r>
          </a:p>
          <a:p>
            <a:pPr marL="285750" indent="-285750" algn="just" eaLnBrk="1" hangingPunct="1">
              <a:spcBef>
                <a:spcPct val="0"/>
              </a:spcBef>
              <a:buFont typeface="+mj-lt"/>
              <a:buAutoNum type="arabicPeriod" startAt="26"/>
              <a:defRPr/>
            </a:pPr>
            <a:r>
              <a:rPr lang="fr-FR" sz="1200" dirty="0"/>
              <a:t>28 Septembre 2014, deuxième bataille de l'aéroport de Donetsk, entre les insurgés séparatistes associés à la </a:t>
            </a:r>
            <a:r>
              <a:rPr lang="fr-FR" sz="1200" dirty="0">
                <a:hlinkClick r:id="rId5" tooltip="République populaire de Donetsk"/>
              </a:rPr>
              <a:t>République populaire de Donetsk</a:t>
            </a:r>
            <a:r>
              <a:rPr lang="fr-FR" sz="1200" dirty="0"/>
              <a:t> (DPR) et les forces du </a:t>
            </a:r>
            <a:r>
              <a:rPr lang="fr-FR" sz="1200" dirty="0">
                <a:hlinkClick r:id="rId6" tooltip="Premier gouvernement Iatseniouk"/>
              </a:rPr>
              <a:t>gouvernement ukrainien</a:t>
            </a:r>
            <a:r>
              <a:rPr lang="fr-FR" sz="1200" dirty="0"/>
              <a:t>. Les insurgés affilié au DPR ont lancé une offensive sur l’aéroport le 29 Septembre, prétextant que </a:t>
            </a:r>
            <a:r>
              <a:rPr lang="fr-FR" sz="1200" dirty="0" err="1"/>
              <a:t>que</a:t>
            </a:r>
            <a:r>
              <a:rPr lang="fr-FR" sz="1200" dirty="0"/>
              <a:t> l'armée ukrainienne stationnée à l'aéroport avait bombardé Donetsk (l'aéroport était le dernier espace public dans la ville de </a:t>
            </a:r>
            <a:r>
              <a:rPr lang="fr-FR" sz="1200" dirty="0">
                <a:hlinkClick r:id="rId7" tooltip="Donetsk"/>
              </a:rPr>
              <a:t>Donetsk</a:t>
            </a:r>
            <a:r>
              <a:rPr lang="fr-FR" sz="1200" dirty="0"/>
              <a:t> qui est encore sous contrôle ukrainien).</a:t>
            </a:r>
          </a:p>
          <a:p>
            <a:pPr marL="285750" indent="-285750" algn="just" eaLnBrk="1" hangingPunct="1">
              <a:spcBef>
                <a:spcPct val="0"/>
              </a:spcBef>
              <a:buFont typeface="+mj-lt"/>
              <a:buAutoNum type="arabicPeriod" startAt="26"/>
              <a:defRPr/>
            </a:pPr>
            <a:r>
              <a:rPr lang="fr-FR" sz="1200" dirty="0"/>
              <a:t>À la fin Octobre, le premier ministre de la région indépendantiste DPR et signataire du Protocole de Minsk </a:t>
            </a:r>
            <a:r>
              <a:rPr lang="fr-FR" sz="1200" dirty="0">
                <a:hlinkClick r:id="rId8" tooltip="Aleksandr Zakharchenko"/>
              </a:rPr>
              <a:t>Alexandre </a:t>
            </a:r>
            <a:r>
              <a:rPr lang="fr-FR" sz="1200" dirty="0" err="1">
                <a:hlinkClick r:id="rId8" tooltip="Aleksandr Zakharchenko"/>
              </a:rPr>
              <a:t>Zakhartchenko</a:t>
            </a:r>
            <a:r>
              <a:rPr lang="fr-FR" sz="1200" dirty="0"/>
              <a:t> a déclaré que ses forces reprendre le territoire qu‘il avait perdu aux forces ukrainiennes au cours de </a:t>
            </a:r>
            <a:r>
              <a:rPr lang="fr-FR" sz="1200" dirty="0">
                <a:hlinkClick r:id="rId9" tooltip="Guerre du Donbass"/>
              </a:rPr>
              <a:t>l'offensive</a:t>
            </a:r>
            <a:r>
              <a:rPr lang="fr-FR" sz="1200" dirty="0"/>
              <a:t> du </a:t>
            </a:r>
            <a:r>
              <a:rPr lang="fr-FR" sz="1200" dirty="0">
                <a:hlinkClick r:id="rId9" tooltip="Guerre du Donbass"/>
              </a:rPr>
              <a:t>Juillet 2014</a:t>
            </a:r>
            <a:r>
              <a:rPr lang="fr-FR" sz="1200" dirty="0"/>
              <a:t>, et que les forces de RMR serait disposé à mener des "batailles lourdes" pour y parvenir </a:t>
            </a:r>
            <a:r>
              <a:rPr lang="fr-FR" sz="1200" baseline="30000" dirty="0">
                <a:hlinkClick r:id="rId10"/>
              </a:rPr>
              <a:t>[4]</a:t>
            </a:r>
            <a:r>
              <a:rPr lang="fr-FR" sz="1200" dirty="0"/>
              <a:t> </a:t>
            </a:r>
            <a:r>
              <a:rPr lang="fr-FR" sz="1200" baseline="30000" dirty="0">
                <a:hlinkClick r:id="rId10"/>
              </a:rPr>
              <a:t>[11]</a:t>
            </a:r>
            <a:r>
              <a:rPr lang="fr-FR" sz="1200" dirty="0"/>
              <a:t>.  Par la suite, </a:t>
            </a:r>
            <a:r>
              <a:rPr lang="fr-FR" sz="1200" dirty="0" err="1"/>
              <a:t>Zakharchenko</a:t>
            </a:r>
            <a:r>
              <a:rPr lang="fr-FR" sz="1200" dirty="0"/>
              <a:t> a dit qu'il avait été mal cité, et qu'il avait voulu dire qu’il voulait reconquérir ces zones par le biais "des moyens pacifiques" </a:t>
            </a:r>
            <a:r>
              <a:rPr lang="fr-FR" sz="1200" baseline="30000" dirty="0">
                <a:hlinkClick r:id="rId10"/>
              </a:rPr>
              <a:t>[12]</a:t>
            </a:r>
            <a:r>
              <a:rPr lang="fr-FR" sz="1200" dirty="0"/>
              <a:t>.</a:t>
            </a:r>
          </a:p>
          <a:p>
            <a:pPr marL="285750" indent="-285750" algn="just" eaLnBrk="1" hangingPunct="1">
              <a:spcBef>
                <a:spcPct val="0"/>
              </a:spcBef>
              <a:buFont typeface="+mj-lt"/>
              <a:buAutoNum type="arabicPeriod" startAt="26"/>
              <a:defRPr/>
            </a:pPr>
            <a:r>
              <a:rPr lang="fr-FR" sz="1200" dirty="0"/>
              <a:t>Pour le chef séparatiste de Donetsk </a:t>
            </a:r>
            <a:r>
              <a:rPr lang="fr-FR" sz="1200" dirty="0">
                <a:hlinkClick r:id="rId11" tooltip="Alexandre Zakhartchenko"/>
              </a:rPr>
              <a:t>Alexandre </a:t>
            </a:r>
            <a:r>
              <a:rPr lang="fr-FR" sz="1200" dirty="0" err="1">
                <a:hlinkClick r:id="rId11" tooltip="Alexandre Zakhartchenko"/>
              </a:rPr>
              <a:t>Zakhartchenko</a:t>
            </a:r>
            <a:r>
              <a:rPr lang="fr-FR" sz="1200" dirty="0"/>
              <a:t>, il y a en effet des militaires russes qui combattent en Ukraine, consacrant leur permission à défendre leurs frères slaves »</a:t>
            </a:r>
            <a:r>
              <a:rPr lang="fr-FR" sz="1200" baseline="30000" dirty="0">
                <a:hlinkClick r:id="rId12"/>
              </a:rPr>
              <a:t>181</a:t>
            </a:r>
            <a:r>
              <a:rPr lang="fr-FR" sz="1200" dirty="0"/>
              <a:t>. Il reconnaît dans un entretien télévisé du jeudi 28 août au matin, que «</a:t>
            </a:r>
            <a:r>
              <a:rPr lang="fr-FR" sz="1200" i="1" dirty="0"/>
              <a:t> 3 000 à 4 000 soldats</a:t>
            </a:r>
            <a:r>
              <a:rPr lang="fr-FR" sz="1200" dirty="0"/>
              <a:t> » russes ont servi ou servent dans les rangs des insurgés. « </a:t>
            </a:r>
            <a:r>
              <a:rPr lang="fr-FR" sz="1200" i="1" dirty="0"/>
              <a:t>Parmi nous se trouvent des soldats, qui, plutôt que de passer leurs permissions sur les plages, nous ont rejoints, et qui combattent pour la liberté de leurs frères</a:t>
            </a:r>
            <a:r>
              <a:rPr lang="fr-FR" sz="1200" i="1" baseline="30000" dirty="0">
                <a:hlinkClick r:id="rId12"/>
              </a:rPr>
              <a:t>182</a:t>
            </a:r>
            <a:r>
              <a:rPr lang="fr-FR" sz="1200" dirty="0"/>
              <a:t> ».</a:t>
            </a:r>
          </a:p>
          <a:p>
            <a:pPr marL="285750" indent="-285750" algn="just" eaLnBrk="1" hangingPunct="1">
              <a:spcBef>
                <a:spcPct val="0"/>
              </a:spcBef>
              <a:buFont typeface="+mj-lt"/>
              <a:buAutoNum type="arabicPeriod" startAt="26"/>
              <a:defRPr/>
            </a:pPr>
            <a:r>
              <a:rPr lang="fr-FR" sz="1200" dirty="0"/>
              <a:t>30 octobre 2014, selon un le </a:t>
            </a:r>
            <a:r>
              <a:rPr lang="fr-FR" sz="1200" dirty="0">
                <a:hlinkClick r:id="rId13"/>
              </a:rPr>
              <a:t>communiqué</a:t>
            </a:r>
            <a:r>
              <a:rPr lang="fr-FR" sz="1200" dirty="0"/>
              <a:t> de l'OTAN «  […] </a:t>
            </a:r>
            <a:r>
              <a:rPr lang="fr-FR" sz="1200" i="1" dirty="0"/>
              <a:t>plus de 23 avions militaires russes se sont approchés des zones aériennes de ses États membres en deux jours, ne se sont pas fait connaître des contrôleurs aériens et n'ont pas communiqué de plan de vol</a:t>
            </a:r>
            <a:r>
              <a:rPr lang="fr-FR" sz="1200" dirty="0"/>
              <a:t> ».</a:t>
            </a:r>
          </a:p>
          <a:p>
            <a:pPr marL="285750" indent="-285750" algn="just" eaLnBrk="1" hangingPunct="1">
              <a:spcBef>
                <a:spcPct val="0"/>
              </a:spcBef>
              <a:buFont typeface="+mj-lt"/>
              <a:buAutoNum type="arabicPeriod" startAt="26"/>
              <a:defRPr/>
            </a:pPr>
            <a:r>
              <a:rPr lang="fr-FR" sz="1200" dirty="0"/>
              <a:t>Pendant cette période, selon les médias russes, les USA ne recherchent que son intérêt en Ukraine (d’où son soutien au gouvernement Ukrainien). Kiev est en train de procéder à un nettoyage ethnique en Ukraine. La presse occidentale n'est qu'un organe de propagande de l'Otan. Les médias </a:t>
            </a:r>
            <a:r>
              <a:rPr lang="fr-FR" sz="1200" dirty="0" err="1"/>
              <a:t>mainstream</a:t>
            </a:r>
            <a:r>
              <a:rPr lang="fr-FR" sz="1200" dirty="0"/>
              <a:t> (</a:t>
            </a:r>
            <a:r>
              <a:rPr lang="fr-FR" sz="1200" dirty="0" err="1"/>
              <a:t>Wikipedia</a:t>
            </a:r>
            <a:r>
              <a:rPr lang="fr-FR" sz="1200" dirty="0"/>
              <a:t> …) sont "inféodés" aux pouvoirs occidentaux. Les seuls journalistes qui se font tuer sont les journalistes russes.</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409</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350195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336" y="143768"/>
            <a:ext cx="442392" cy="268140"/>
          </a:xfrm>
        </p:spPr>
        <p:txBody>
          <a:bodyPr/>
          <a:lstStyle/>
          <a:p>
            <a:pPr>
              <a:defRPr/>
            </a:pPr>
            <a:fld id="{47AA29CE-A811-48E3-ADEE-C4227CCC4C59}" type="slidenum">
              <a:rPr lang="fr-FR" altLang="fr-FR" smtClean="0"/>
              <a:pPr>
                <a:defRPr/>
              </a:pPr>
              <a:t>41</a:t>
            </a:fld>
            <a:endParaRPr lang="fr-FR" altLang="fr-FR"/>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87693" y="809922"/>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71833" y="507646"/>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87693" y="1133087"/>
            <a:ext cx="9004613" cy="523220"/>
          </a:xfrm>
          <a:prstGeom prst="rect">
            <a:avLst/>
          </a:prstGeom>
          <a:noFill/>
        </p:spPr>
        <p:txBody>
          <a:bodyPr wrap="square" rtlCol="0">
            <a:spAutoFit/>
          </a:bodyPr>
          <a:lstStyle/>
          <a:p>
            <a:r>
              <a:rPr lang="fr-FR" sz="1400" u="sng" dirty="0"/>
              <a:t>Culte de la personnalité</a:t>
            </a:r>
            <a:r>
              <a:rPr lang="fr-FR" sz="1400" dirty="0"/>
              <a:t> : Comme tous les dictateur, il n’échappe pas à la règle, en instaurant un culte à sa personne. Si l’on croit ces photos, il pratique tous les sports (tel le Duce en Italie, adepte de tous les sports).</a:t>
            </a:r>
          </a:p>
        </p:txBody>
      </p:sp>
      <p:pic>
        <p:nvPicPr>
          <p:cNvPr id="1026" name="Picture 2" descr="D:\Users\blisan\Pictures\perso\poutine culte personnalité\poutine sk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160" y="0"/>
            <a:ext cx="1317863" cy="87697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7593546" y="856088"/>
            <a:ext cx="1307089" cy="276999"/>
          </a:xfrm>
          <a:prstGeom prst="rect">
            <a:avLst/>
          </a:prstGeom>
          <a:noFill/>
        </p:spPr>
        <p:txBody>
          <a:bodyPr wrap="none" rtlCol="0">
            <a:spAutoFit/>
          </a:bodyPr>
          <a:lstStyle/>
          <a:p>
            <a:pPr algn="ctr"/>
            <a:r>
              <a:rPr lang="fr-FR" sz="1200" dirty="0"/>
              <a:t>V. Faisant du ski</a:t>
            </a:r>
          </a:p>
        </p:txBody>
      </p:sp>
      <p:pic>
        <p:nvPicPr>
          <p:cNvPr id="1044" name="Picture 20" descr="D:\Users\blisan\Pictures\perso\poutine culte personnalité\index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23" y="1826259"/>
            <a:ext cx="904875" cy="1262063"/>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D:\Users\blisan\Pictures\perso\poutine culte personnalité\index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919" y="1641871"/>
            <a:ext cx="1081503" cy="1481434"/>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p:cNvSpPr txBox="1"/>
          <p:nvPr/>
        </p:nvSpPr>
        <p:spPr>
          <a:xfrm>
            <a:off x="33842" y="3088322"/>
            <a:ext cx="1066639" cy="276999"/>
          </a:xfrm>
          <a:prstGeom prst="rect">
            <a:avLst/>
          </a:prstGeom>
          <a:noFill/>
        </p:spPr>
        <p:txBody>
          <a:bodyPr wrap="none" rtlCol="0">
            <a:spAutoFit/>
          </a:bodyPr>
          <a:lstStyle/>
          <a:p>
            <a:pPr algn="ctr"/>
            <a:r>
              <a:rPr lang="fr-FR" sz="1200" dirty="0"/>
              <a:t>V. à la pêche</a:t>
            </a:r>
          </a:p>
        </p:txBody>
      </p:sp>
      <p:sp>
        <p:nvSpPr>
          <p:cNvPr id="40" name="ZoneTexte 39"/>
          <p:cNvSpPr txBox="1"/>
          <p:nvPr/>
        </p:nvSpPr>
        <p:spPr>
          <a:xfrm>
            <a:off x="980217" y="3088322"/>
            <a:ext cx="1516761" cy="246221"/>
          </a:xfrm>
          <a:prstGeom prst="rect">
            <a:avLst/>
          </a:prstGeom>
          <a:noFill/>
        </p:spPr>
        <p:txBody>
          <a:bodyPr wrap="none" rtlCol="0">
            <a:spAutoFit/>
          </a:bodyPr>
          <a:lstStyle/>
          <a:p>
            <a:pPr algn="ctr"/>
            <a:r>
              <a:rPr lang="fr-FR" sz="1000" dirty="0"/>
              <a:t>V. Pilote de bombardier</a:t>
            </a:r>
          </a:p>
        </p:txBody>
      </p:sp>
      <p:sp>
        <p:nvSpPr>
          <p:cNvPr id="41" name="ZoneTexte 40"/>
          <p:cNvSpPr txBox="1"/>
          <p:nvPr/>
        </p:nvSpPr>
        <p:spPr>
          <a:xfrm>
            <a:off x="4084950" y="6598464"/>
            <a:ext cx="1161215" cy="276999"/>
          </a:xfrm>
          <a:prstGeom prst="rect">
            <a:avLst/>
          </a:prstGeom>
          <a:noFill/>
        </p:spPr>
        <p:txBody>
          <a:bodyPr wrap="none" rtlCol="0">
            <a:spAutoFit/>
          </a:bodyPr>
          <a:lstStyle/>
          <a:p>
            <a:pPr algn="ctr"/>
            <a:r>
              <a:rPr lang="fr-FR" sz="1200" dirty="0"/>
              <a:t>V. pilote de F1</a:t>
            </a:r>
          </a:p>
        </p:txBody>
      </p:sp>
      <p:pic>
        <p:nvPicPr>
          <p:cNvPr id="42" name="Picture 32" descr="D:\Users\blisan\Pictures\perso\poutine culte personnalité\index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 y="5589240"/>
            <a:ext cx="1421012" cy="947341"/>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42"/>
          <p:cNvSpPr txBox="1"/>
          <p:nvPr/>
        </p:nvSpPr>
        <p:spPr>
          <a:xfrm>
            <a:off x="482684" y="6536581"/>
            <a:ext cx="930384" cy="276999"/>
          </a:xfrm>
          <a:prstGeom prst="rect">
            <a:avLst/>
          </a:prstGeom>
          <a:noFill/>
        </p:spPr>
        <p:txBody>
          <a:bodyPr wrap="none" rtlCol="0">
            <a:spAutoFit/>
          </a:bodyPr>
          <a:lstStyle/>
          <a:p>
            <a:pPr algn="ctr"/>
            <a:r>
              <a:rPr lang="fr-FR" sz="1200" dirty="0"/>
              <a:t>V. « </a:t>
            </a:r>
            <a:r>
              <a:rPr lang="fr-FR" sz="1200" dirty="0" err="1"/>
              <a:t>calin</a:t>
            </a:r>
            <a:r>
              <a:rPr lang="fr-FR" sz="1200" dirty="0"/>
              <a:t> »</a:t>
            </a:r>
          </a:p>
        </p:txBody>
      </p:sp>
      <p:pic>
        <p:nvPicPr>
          <p:cNvPr id="44" name="Picture 31" descr="D:\Users\blisan\Pictures\perso\poutine culte personnalité\index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0438" y="1641871"/>
            <a:ext cx="2095301" cy="1037798"/>
          </a:xfrm>
          <a:prstGeom prst="rect">
            <a:avLst/>
          </a:prstGeom>
          <a:noFill/>
          <a:extLst>
            <a:ext uri="{909E8E84-426E-40DD-AFC4-6F175D3DCCD1}">
              <a14:hiddenFill xmlns:a14="http://schemas.microsoft.com/office/drawing/2010/main">
                <a:solidFill>
                  <a:srgbClr val="FFFFFF"/>
                </a:solidFill>
              </a14:hiddenFill>
            </a:ext>
          </a:extLst>
        </p:spPr>
      </p:pic>
      <p:sp>
        <p:nvSpPr>
          <p:cNvPr id="45" name="ZoneTexte 44"/>
          <p:cNvSpPr txBox="1"/>
          <p:nvPr/>
        </p:nvSpPr>
        <p:spPr>
          <a:xfrm>
            <a:off x="3929416" y="2680595"/>
            <a:ext cx="1443345" cy="276999"/>
          </a:xfrm>
          <a:prstGeom prst="rect">
            <a:avLst/>
          </a:prstGeom>
          <a:noFill/>
        </p:spPr>
        <p:txBody>
          <a:bodyPr wrap="none" rtlCol="0">
            <a:spAutoFit/>
          </a:bodyPr>
          <a:lstStyle/>
          <a:p>
            <a:pPr algn="ctr"/>
            <a:r>
              <a:rPr lang="fr-FR" sz="1200" dirty="0"/>
              <a:t>V. pilotant sa moto</a:t>
            </a:r>
          </a:p>
        </p:txBody>
      </p:sp>
      <p:pic>
        <p:nvPicPr>
          <p:cNvPr id="46" name="Picture 30" descr="D:\Users\blisan\Pictures\perso\poutine culte personnalité\index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8741" y="1650586"/>
            <a:ext cx="1730499" cy="865250"/>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p:cNvSpPr txBox="1"/>
          <p:nvPr/>
        </p:nvSpPr>
        <p:spPr>
          <a:xfrm>
            <a:off x="5912405" y="2515836"/>
            <a:ext cx="1755930" cy="276999"/>
          </a:xfrm>
          <a:prstGeom prst="rect">
            <a:avLst/>
          </a:prstGeom>
          <a:noFill/>
        </p:spPr>
        <p:txBody>
          <a:bodyPr wrap="none" rtlCol="0">
            <a:spAutoFit/>
          </a:bodyPr>
          <a:lstStyle/>
          <a:p>
            <a:pPr algn="ctr"/>
            <a:r>
              <a:rPr lang="fr-FR" sz="1200" dirty="0"/>
              <a:t>V. pilote de bombardier</a:t>
            </a:r>
          </a:p>
        </p:txBody>
      </p:sp>
      <p:pic>
        <p:nvPicPr>
          <p:cNvPr id="48" name="Picture 29" descr="D:\Users\blisan\Pictures\perso\poutine culte personnalité\index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430" y="3429000"/>
            <a:ext cx="1721939" cy="1156338"/>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247332" y="4585338"/>
            <a:ext cx="1698037" cy="461665"/>
          </a:xfrm>
          <a:prstGeom prst="rect">
            <a:avLst/>
          </a:prstGeom>
          <a:noFill/>
        </p:spPr>
        <p:txBody>
          <a:bodyPr wrap="square" rtlCol="0">
            <a:spAutoFit/>
          </a:bodyPr>
          <a:lstStyle/>
          <a:p>
            <a:pPr algn="ctr"/>
            <a:r>
              <a:rPr lang="fr-FR" sz="1200" dirty="0"/>
              <a:t>V. montant un cheval l’hiver</a:t>
            </a:r>
          </a:p>
        </p:txBody>
      </p:sp>
      <p:pic>
        <p:nvPicPr>
          <p:cNvPr id="50" name="Picture 28" descr="D:\Users\blisan\Pictures\perso\poutine culte personnalité\images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4650" y="5157192"/>
            <a:ext cx="1532062" cy="1061095"/>
          </a:xfrm>
          <a:prstGeom prst="rect">
            <a:avLst/>
          </a:prstGeom>
          <a:noFill/>
          <a:extLst>
            <a:ext uri="{909E8E84-426E-40DD-AFC4-6F175D3DCCD1}">
              <a14:hiddenFill xmlns:a14="http://schemas.microsoft.com/office/drawing/2010/main">
                <a:solidFill>
                  <a:srgbClr val="FFFFFF"/>
                </a:solidFill>
              </a14:hiddenFill>
            </a:ext>
          </a:extLst>
        </p:spPr>
      </p:pic>
      <p:sp>
        <p:nvSpPr>
          <p:cNvPr id="52" name="ZoneTexte 51"/>
          <p:cNvSpPr txBox="1"/>
          <p:nvPr/>
        </p:nvSpPr>
        <p:spPr>
          <a:xfrm>
            <a:off x="7020272" y="6220659"/>
            <a:ext cx="2016223" cy="461665"/>
          </a:xfrm>
          <a:prstGeom prst="rect">
            <a:avLst/>
          </a:prstGeom>
          <a:noFill/>
        </p:spPr>
        <p:txBody>
          <a:bodyPr wrap="square" rtlCol="0">
            <a:spAutoFit/>
          </a:bodyPr>
          <a:lstStyle/>
          <a:p>
            <a:pPr algn="ctr"/>
            <a:r>
              <a:rPr lang="fr-FR" sz="1200" dirty="0"/>
              <a:t>V. Ancien officier du KGB à l’entraînement au pistolet</a:t>
            </a:r>
          </a:p>
        </p:txBody>
      </p:sp>
      <p:pic>
        <p:nvPicPr>
          <p:cNvPr id="1057"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06024" y="1662830"/>
            <a:ext cx="1352931" cy="113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ZoneTexte 54"/>
          <p:cNvSpPr txBox="1"/>
          <p:nvPr/>
        </p:nvSpPr>
        <p:spPr>
          <a:xfrm>
            <a:off x="7873214" y="2792835"/>
            <a:ext cx="981679" cy="276999"/>
          </a:xfrm>
          <a:prstGeom prst="rect">
            <a:avLst/>
          </a:prstGeom>
          <a:noFill/>
        </p:spPr>
        <p:txBody>
          <a:bodyPr wrap="none" rtlCol="0">
            <a:spAutoFit/>
          </a:bodyPr>
          <a:lstStyle/>
          <a:p>
            <a:pPr algn="ctr"/>
            <a:r>
              <a:rPr lang="fr-FR" sz="1200" dirty="0"/>
              <a:t>V. chasseur</a:t>
            </a:r>
          </a:p>
        </p:txBody>
      </p:sp>
      <p:pic>
        <p:nvPicPr>
          <p:cNvPr id="1058" name="Picture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5163" y="3371472"/>
            <a:ext cx="151447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ZoneTexte 56"/>
          <p:cNvSpPr txBox="1"/>
          <p:nvPr/>
        </p:nvSpPr>
        <p:spPr>
          <a:xfrm>
            <a:off x="1413068" y="5131264"/>
            <a:ext cx="2153355" cy="276999"/>
          </a:xfrm>
          <a:prstGeom prst="rect">
            <a:avLst/>
          </a:prstGeom>
          <a:noFill/>
        </p:spPr>
        <p:txBody>
          <a:bodyPr wrap="square" rtlCol="0">
            <a:spAutoFit/>
          </a:bodyPr>
          <a:lstStyle/>
          <a:p>
            <a:pPr algn="r"/>
            <a:r>
              <a:rPr lang="fr-FR" sz="1200" dirty="0"/>
              <a:t>V. montant un cheval, l’été</a:t>
            </a:r>
          </a:p>
        </p:txBody>
      </p:sp>
      <p:pic>
        <p:nvPicPr>
          <p:cNvPr id="58" name="Picture 21" descr="D:\Users\blisan\Pictures\perso\poutine culte personnalité\index1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3058" y="295759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9" name="ZoneTexte 58"/>
          <p:cNvSpPr txBox="1"/>
          <p:nvPr/>
        </p:nvSpPr>
        <p:spPr>
          <a:xfrm>
            <a:off x="3903769" y="4856598"/>
            <a:ext cx="1468992" cy="276999"/>
          </a:xfrm>
          <a:prstGeom prst="rect">
            <a:avLst/>
          </a:prstGeom>
          <a:noFill/>
        </p:spPr>
        <p:txBody>
          <a:bodyPr wrap="none" rtlCol="0">
            <a:spAutoFit/>
          </a:bodyPr>
          <a:lstStyle/>
          <a:p>
            <a:pPr algn="ctr"/>
            <a:r>
              <a:rPr lang="fr-FR" sz="1200" dirty="0"/>
              <a:t>V. Judoka et au ski</a:t>
            </a:r>
          </a:p>
        </p:txBody>
      </p:sp>
      <p:pic>
        <p:nvPicPr>
          <p:cNvPr id="60" name="Picture 24" descr="D:\Users\blisan\Pictures\perso\poutine culte personnalité\images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8741" y="2819094"/>
            <a:ext cx="1735170" cy="1608570"/>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6381627" y="4424176"/>
            <a:ext cx="853439" cy="276999"/>
          </a:xfrm>
          <a:prstGeom prst="rect">
            <a:avLst/>
          </a:prstGeom>
          <a:noFill/>
        </p:spPr>
        <p:txBody>
          <a:bodyPr wrap="none" rtlCol="0">
            <a:spAutoFit/>
          </a:bodyPr>
          <a:lstStyle/>
          <a:p>
            <a:pPr algn="ctr"/>
            <a:r>
              <a:rPr lang="fr-FR" sz="1200" dirty="0"/>
              <a:t>V. Judoka</a:t>
            </a:r>
          </a:p>
        </p:txBody>
      </p:sp>
      <p:pic>
        <p:nvPicPr>
          <p:cNvPr id="62" name="Picture 19" descr="D:\Users\blisan\Pictures\perso\poutine culte personnalité\images1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7128" y="3140143"/>
            <a:ext cx="1377653" cy="916766"/>
          </a:xfrm>
          <a:prstGeom prst="rect">
            <a:avLst/>
          </a:prstGeom>
          <a:noFill/>
          <a:extLst>
            <a:ext uri="{909E8E84-426E-40DD-AFC4-6F175D3DCCD1}">
              <a14:hiddenFill xmlns:a14="http://schemas.microsoft.com/office/drawing/2010/main">
                <a:solidFill>
                  <a:srgbClr val="FFFFFF"/>
                </a:solidFill>
              </a14:hiddenFill>
            </a:ext>
          </a:extLst>
        </p:spPr>
      </p:pic>
      <p:sp>
        <p:nvSpPr>
          <p:cNvPr id="63" name="ZoneTexte 62"/>
          <p:cNvSpPr txBox="1"/>
          <p:nvPr/>
        </p:nvSpPr>
        <p:spPr>
          <a:xfrm>
            <a:off x="7701996" y="4056909"/>
            <a:ext cx="1442003" cy="461665"/>
          </a:xfrm>
          <a:prstGeom prst="rect">
            <a:avLst/>
          </a:prstGeom>
          <a:noFill/>
        </p:spPr>
        <p:txBody>
          <a:bodyPr wrap="square" rtlCol="0">
            <a:spAutoFit/>
          </a:bodyPr>
          <a:lstStyle/>
          <a:p>
            <a:pPr algn="ctr"/>
            <a:r>
              <a:rPr lang="fr-FR" sz="1200" dirty="0"/>
              <a:t>V. pilotant sa motoneige</a:t>
            </a:r>
          </a:p>
        </p:txBody>
      </p:sp>
      <p:pic>
        <p:nvPicPr>
          <p:cNvPr id="64" name="Picture 18" descr="D:\Users\blisan\Pictures\perso\poutine culte personnalité\images1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9140" y="5502977"/>
            <a:ext cx="1682859" cy="1119866"/>
          </a:xfrm>
          <a:prstGeom prst="rect">
            <a:avLst/>
          </a:prstGeom>
          <a:noFill/>
          <a:extLst>
            <a:ext uri="{909E8E84-426E-40DD-AFC4-6F175D3DCCD1}">
              <a14:hiddenFill xmlns:a14="http://schemas.microsoft.com/office/drawing/2010/main">
                <a:solidFill>
                  <a:srgbClr val="FFFFFF"/>
                </a:solidFill>
              </a14:hiddenFill>
            </a:ext>
          </a:extLst>
        </p:spPr>
      </p:pic>
      <p:sp>
        <p:nvSpPr>
          <p:cNvPr id="65" name="ZoneTexte 64"/>
          <p:cNvSpPr txBox="1"/>
          <p:nvPr/>
        </p:nvSpPr>
        <p:spPr>
          <a:xfrm>
            <a:off x="2095289" y="6583125"/>
            <a:ext cx="930384" cy="276999"/>
          </a:xfrm>
          <a:prstGeom prst="rect">
            <a:avLst/>
          </a:prstGeom>
          <a:noFill/>
        </p:spPr>
        <p:txBody>
          <a:bodyPr wrap="none" rtlCol="0">
            <a:spAutoFit/>
          </a:bodyPr>
          <a:lstStyle/>
          <a:p>
            <a:pPr algn="ctr"/>
            <a:r>
              <a:rPr lang="fr-FR" sz="1200" dirty="0"/>
              <a:t>V. « </a:t>
            </a:r>
            <a:r>
              <a:rPr lang="fr-FR" sz="1200" dirty="0" err="1"/>
              <a:t>calin</a:t>
            </a:r>
            <a:r>
              <a:rPr lang="fr-FR" sz="1200" dirty="0"/>
              <a:t> »</a:t>
            </a:r>
          </a:p>
        </p:txBody>
      </p:sp>
      <p:pic>
        <p:nvPicPr>
          <p:cNvPr id="66" name="Picture 16" descr="D:\Users\blisan\Pictures\perso\poutine culte personnalité\images2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9957" y="5150387"/>
            <a:ext cx="2091201" cy="1472456"/>
          </a:xfrm>
          <a:prstGeom prst="rect">
            <a:avLst/>
          </a:prstGeom>
          <a:noFill/>
          <a:extLst>
            <a:ext uri="{909E8E84-426E-40DD-AFC4-6F175D3DCCD1}">
              <a14:hiddenFill xmlns:a14="http://schemas.microsoft.com/office/drawing/2010/main">
                <a:solidFill>
                  <a:srgbClr val="FFFFFF"/>
                </a:solidFill>
              </a14:hiddenFill>
            </a:ext>
          </a:extLst>
        </p:spPr>
      </p:pic>
      <p:sp>
        <p:nvSpPr>
          <p:cNvPr id="67" name="ZoneTexte 66"/>
          <p:cNvSpPr txBox="1"/>
          <p:nvPr/>
        </p:nvSpPr>
        <p:spPr>
          <a:xfrm>
            <a:off x="2484919" y="3088322"/>
            <a:ext cx="1161215" cy="276999"/>
          </a:xfrm>
          <a:prstGeom prst="rect">
            <a:avLst/>
          </a:prstGeom>
          <a:noFill/>
        </p:spPr>
        <p:txBody>
          <a:bodyPr wrap="none" rtlCol="0">
            <a:spAutoFit/>
          </a:bodyPr>
          <a:lstStyle/>
          <a:p>
            <a:pPr algn="ctr"/>
            <a:r>
              <a:rPr lang="fr-FR" sz="1200" dirty="0"/>
              <a:t>V. pilote de F1</a:t>
            </a:r>
          </a:p>
        </p:txBody>
      </p:sp>
      <p:pic>
        <p:nvPicPr>
          <p:cNvPr id="68" name="Picture 3" descr="D:\Users\blisan\Pictures\perso\poutine culte personnalité\index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4027" y="4853207"/>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69" name="ZoneTexte 68"/>
          <p:cNvSpPr txBox="1"/>
          <p:nvPr/>
        </p:nvSpPr>
        <p:spPr>
          <a:xfrm>
            <a:off x="6011904" y="5998677"/>
            <a:ext cx="835806" cy="276999"/>
          </a:xfrm>
          <a:prstGeom prst="rect">
            <a:avLst/>
          </a:prstGeom>
          <a:noFill/>
        </p:spPr>
        <p:txBody>
          <a:bodyPr wrap="none" rtlCol="0">
            <a:spAutoFit/>
          </a:bodyPr>
          <a:lstStyle/>
          <a:p>
            <a:pPr algn="ctr"/>
            <a:r>
              <a:rPr lang="fr-FR" sz="1200" dirty="0"/>
              <a:t>V. nageur</a:t>
            </a:r>
          </a:p>
        </p:txBody>
      </p:sp>
      <p:pic>
        <p:nvPicPr>
          <p:cNvPr id="9219" name="Picture 3" descr="D:\Users\blisan\Pictures\perso\poutine culte personnalité\Putin militaire_bis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1856" y="1650586"/>
            <a:ext cx="1133475"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09349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0339" y="1052738"/>
            <a:ext cx="8804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La crise en Ukraine en 2014 </a:t>
            </a:r>
            <a:r>
              <a:rPr lang="fr-FR" sz="1200" dirty="0"/>
              <a:t>(suite) :</a:t>
            </a:r>
          </a:p>
          <a:p>
            <a:pPr algn="just" eaLnBrk="1" hangingPunct="1">
              <a:spcBef>
                <a:spcPct val="0"/>
              </a:spcBef>
              <a:buNone/>
              <a:defRPr/>
            </a:pPr>
            <a:endParaRPr lang="fr-FR" sz="1200" dirty="0"/>
          </a:p>
          <a:p>
            <a:pPr marL="285750" indent="-285750" algn="just" eaLnBrk="1" hangingPunct="1">
              <a:spcBef>
                <a:spcPct val="0"/>
              </a:spcBef>
              <a:buFont typeface="+mj-lt"/>
              <a:buAutoNum type="arabicPeriod" startAt="34"/>
              <a:defRPr/>
            </a:pPr>
            <a:r>
              <a:rPr lang="fr-FR" sz="1200" dirty="0"/>
              <a:t>Le 12 décembre, Un neuvième convoi humanitaire de 130 camions russes a passé la frontière russo-ukrainienne. Ce vendredi, 50 sont arrivés à Donetsk et les autres ont rejoint Louhansk. </a:t>
            </a:r>
          </a:p>
          <a:p>
            <a:pPr marL="285750" indent="-285750" algn="just" eaLnBrk="1" hangingPunct="1">
              <a:spcBef>
                <a:spcPct val="0"/>
              </a:spcBef>
              <a:buFont typeface="+mj-lt"/>
              <a:buAutoNum type="arabicPeriod" startAt="34"/>
              <a:defRPr/>
            </a:pPr>
            <a:r>
              <a:rPr lang="fr-FR" sz="1200" dirty="0"/>
              <a:t>Le samedi 13 décembre 2014,  le conflit a fait plus de 4.634 morts, selon l'ONU. Sur le terrain, </a:t>
            </a:r>
            <a:r>
              <a:rPr lang="fr-FR" sz="1200" dirty="0">
                <a:hlinkClick r:id="rId2"/>
              </a:rPr>
              <a:t>au cinquième jour de la trêve fragile dans l'Est séparatiste pro-russe</a:t>
            </a:r>
            <a:r>
              <a:rPr lang="fr-FR" sz="1200" dirty="0"/>
              <a:t>, l'armée ukrainienne a fait état de onze attaques rebelles contre ses positions dans l'Est séparatiste prorusse au </a:t>
            </a:r>
            <a:r>
              <a:rPr lang="fr-FR" sz="1200" dirty="0">
                <a:hlinkClick r:id="rId3"/>
              </a:rPr>
              <a:t>cours</a:t>
            </a:r>
            <a:r>
              <a:rPr lang="fr-FR" sz="1200" dirty="0"/>
              <a:t> des dernières 24 heures.  </a:t>
            </a:r>
          </a:p>
          <a:p>
            <a:pPr marL="285750" indent="-285750" algn="just" eaLnBrk="1" hangingPunct="1">
              <a:spcBef>
                <a:spcPct val="0"/>
              </a:spcBef>
              <a:buFont typeface="+mj-lt"/>
              <a:buAutoNum type="arabicPeriod" startAt="34"/>
              <a:defRPr/>
            </a:pPr>
            <a:r>
              <a:rPr lang="fr-FR" sz="1200" dirty="0"/>
              <a:t>13 décembre 2014, Le Congrès américain a adopté vendredi une loi (texte "</a:t>
            </a:r>
            <a:r>
              <a:rPr lang="fr-FR" sz="1200" i="1" dirty="0"/>
              <a:t>Acte de soutien à la liberté de l'Ukraine</a:t>
            </a:r>
            <a:r>
              <a:rPr lang="fr-FR" sz="1200" dirty="0"/>
              <a:t>") autorisant la livraison d'armes y compris létales à l'Ukraine (Jusqu'à présent, le président américain a toujours préféré fournir l'Ukraine en matériel «non létal», comme des radars, des lunettes de vision nocturne ou des gilets pare-balles).  Un drone russe a survolé le port stratégique de Marioupol, la dernière grande ville de l'Est sous contrôle de Kiev. La Russie a menacé de prendre des mesures de rétorsion contre les Etats-Unis, après l'adoption de cette loi.</a:t>
            </a:r>
          </a:p>
          <a:p>
            <a:pPr marL="285750" indent="-285750" algn="just" eaLnBrk="1" hangingPunct="1">
              <a:spcBef>
                <a:spcPct val="0"/>
              </a:spcBef>
              <a:buFont typeface="+mj-lt"/>
              <a:buAutoNum type="arabicPeriod" startAt="34"/>
              <a:defRPr/>
            </a:pPr>
            <a:r>
              <a:rPr lang="fr-FR" sz="1200" dirty="0"/>
              <a:t>3 juin 2015  : Kiev a accusé les séparatistes prorusses d'avoir déclenché une offensive majeure avec plus de 10 chars et 1.000 hommes contre leurs positions à </a:t>
            </a:r>
            <a:r>
              <a:rPr lang="fr-FR" sz="1200" dirty="0" err="1"/>
              <a:t>Mariinka</a:t>
            </a:r>
            <a:r>
              <a:rPr lang="fr-FR" sz="1200" dirty="0"/>
              <a:t>, à une vingtaine de kilomètres de Donetsk, le mercredi 3 juin 2015, à l'aube. </a:t>
            </a:r>
          </a:p>
          <a:p>
            <a:pPr algn="just" eaLnBrk="1" hangingPunct="1">
              <a:spcBef>
                <a:spcPct val="0"/>
              </a:spcBef>
              <a:buNone/>
              <a:defRPr/>
            </a:pPr>
            <a:endParaRPr lang="fr-FR" sz="1200" dirty="0"/>
          </a:p>
          <a:p>
            <a:pPr algn="just" eaLnBrk="1" hangingPunct="1">
              <a:spcBef>
                <a:spcPct val="0"/>
              </a:spcBef>
              <a:buNone/>
              <a:defRPr/>
            </a:pPr>
            <a:r>
              <a:rPr lang="fr-FR" sz="1200" dirty="0"/>
              <a:t>Sources : 1) </a:t>
            </a:r>
            <a:r>
              <a:rPr lang="fr-FR" sz="1200" dirty="0">
                <a:hlinkClick r:id="rId4"/>
              </a:rPr>
              <a:t>http://fr.wikipedia.org/wiki/Guerre_du_Donbass</a:t>
            </a:r>
            <a:r>
              <a:rPr lang="fr-FR" sz="1200" dirty="0"/>
              <a:t>, 2) </a:t>
            </a:r>
            <a:r>
              <a:rPr lang="fr-FR" sz="1200" dirty="0">
                <a:hlinkClick r:id="rId5"/>
              </a:rPr>
              <a:t>http://fr.wikipedia.org/wiki/Crise_ukrainienne_de_2013-2014</a:t>
            </a:r>
            <a:r>
              <a:rPr lang="fr-FR" sz="1200" dirty="0"/>
              <a:t>   </a:t>
            </a:r>
          </a:p>
          <a:p>
            <a:pPr algn="just" eaLnBrk="1" hangingPunct="1">
              <a:spcBef>
                <a:spcPct val="0"/>
              </a:spcBef>
              <a:buNone/>
              <a:defRPr/>
            </a:pPr>
            <a:r>
              <a:rPr lang="fr-FR" sz="1200" dirty="0"/>
              <a:t>(°) 3) </a:t>
            </a:r>
            <a:r>
              <a:rPr lang="fr-FR" sz="1200" i="1" dirty="0"/>
              <a:t>Les conflits de territoires et de frontières dans les Etats de l'ex-U.R.S.S., </a:t>
            </a:r>
            <a:r>
              <a:rPr lang="fr-FR" sz="1200" dirty="0"/>
              <a:t>Romain </a:t>
            </a:r>
            <a:r>
              <a:rPr lang="fr-FR" sz="1200" dirty="0" err="1"/>
              <a:t>Yakemtchouk</a:t>
            </a:r>
            <a:r>
              <a:rPr lang="fr-FR" sz="1200" dirty="0"/>
              <a:t>, Annuaire français de droit international, 1993, Vol. 39, n°39, pp. 393-434, </a:t>
            </a:r>
            <a:r>
              <a:rPr lang="fr-FR" sz="1200" dirty="0">
                <a:hlinkClick r:id="rId6"/>
              </a:rPr>
              <a:t>http://www.persee.fr/articleAsPDF/afdi_0066-3085_1993_num_39_1_3136/article_afdi_0066-3085_1993_num_39_1_3136.pdf</a:t>
            </a:r>
            <a:r>
              <a:rPr lang="fr-FR" sz="1200" dirty="0"/>
              <a:t> </a:t>
            </a:r>
          </a:p>
          <a:p>
            <a:pPr algn="just" eaLnBrk="1" hangingPunct="1">
              <a:spcBef>
                <a:spcPct val="0"/>
              </a:spcBef>
              <a:buNone/>
              <a:defRPr/>
            </a:pPr>
            <a:r>
              <a:rPr lang="fr-FR" sz="1200" dirty="0"/>
              <a:t>4) </a:t>
            </a:r>
            <a:r>
              <a:rPr lang="fr-FR" sz="1200" i="1" dirty="0"/>
              <a:t>La guerre de Crimée n’a pas eu lieu </a:t>
            </a:r>
            <a:r>
              <a:rPr lang="fr-FR" sz="1200" dirty="0"/>
              <a:t>[en 1994], </a:t>
            </a:r>
            <a:r>
              <a:rPr lang="fr-FR" sz="1200" dirty="0" err="1"/>
              <a:t>Erlends</a:t>
            </a:r>
            <a:r>
              <a:rPr lang="fr-FR" sz="1200" dirty="0"/>
              <a:t> </a:t>
            </a:r>
            <a:r>
              <a:rPr lang="fr-FR" sz="1200" dirty="0" err="1"/>
              <a:t>Calabuig</a:t>
            </a:r>
            <a:r>
              <a:rPr lang="fr-FR" sz="1200" dirty="0"/>
              <a:t>, page 9, Russie, le retour, Manière de voir, Le Monde diplomatique, 138, décembre 2014-Janvier 2015.</a:t>
            </a:r>
          </a:p>
          <a:p>
            <a:pPr eaLnBrk="1" hangingPunct="1">
              <a:spcBef>
                <a:spcPct val="0"/>
              </a:spcBef>
              <a:buNone/>
              <a:defRPr/>
            </a:pPr>
            <a:r>
              <a:rPr lang="fr-FR" sz="1200" dirty="0"/>
              <a:t>(°) 5) </a:t>
            </a:r>
            <a:r>
              <a:rPr lang="fr-FR" sz="1200" i="1" dirty="0"/>
              <a:t>Les conflits de territoires et de frontières dans les Etats de l'ex-U.R.S.S., </a:t>
            </a:r>
            <a:r>
              <a:rPr lang="fr-FR" sz="1200" dirty="0"/>
              <a:t>Romain </a:t>
            </a:r>
            <a:r>
              <a:rPr lang="fr-FR" sz="1200" dirty="0" err="1"/>
              <a:t>Yakemtchouk</a:t>
            </a:r>
            <a:r>
              <a:rPr lang="fr-FR" sz="1200" dirty="0"/>
              <a:t>, Annuaire français de droit international, 1993, Vol. 39, n°39, pp. 393-434, </a:t>
            </a:r>
            <a:r>
              <a:rPr lang="fr-FR" sz="1200" dirty="0">
                <a:hlinkClick r:id="rId6"/>
              </a:rPr>
              <a:t>http://www.persee.fr/articleAsPDF/afdi_0066-3085_1993_num_39_1_3136/article_afdi_0066-3085_1993_num_39_1_3136.pdf</a:t>
            </a:r>
            <a:r>
              <a:rPr lang="fr-FR" sz="1200" dirty="0"/>
              <a:t> </a:t>
            </a:r>
          </a:p>
          <a:p>
            <a:pPr eaLnBrk="1" hangingPunct="1">
              <a:spcBef>
                <a:spcPct val="0"/>
              </a:spcBef>
              <a:buNone/>
              <a:defRPr/>
            </a:pPr>
            <a:r>
              <a:rPr lang="fr-FR" sz="1200" dirty="0"/>
              <a:t>6) </a:t>
            </a:r>
            <a:r>
              <a:rPr lang="fr-FR" sz="1200" i="1" dirty="0"/>
              <a:t>La guerre de Crimée n’a pas eu lieu </a:t>
            </a:r>
            <a:r>
              <a:rPr lang="fr-FR" sz="1200" dirty="0"/>
              <a:t>[en 1994], </a:t>
            </a:r>
            <a:r>
              <a:rPr lang="fr-FR" sz="1200" dirty="0" err="1"/>
              <a:t>Erlends</a:t>
            </a:r>
            <a:r>
              <a:rPr lang="fr-FR" sz="1200" dirty="0"/>
              <a:t> </a:t>
            </a:r>
            <a:r>
              <a:rPr lang="fr-FR" sz="1200" dirty="0" err="1"/>
              <a:t>Calabuig</a:t>
            </a:r>
            <a:r>
              <a:rPr lang="fr-FR" sz="1200" dirty="0"/>
              <a:t>, page 9, Russie, le retour, Manière de voir, Le Monde diplomatique, 138, décembre 2014-Janvier 2015.</a:t>
            </a:r>
          </a:p>
          <a:p>
            <a:pPr eaLnBrk="1" hangingPunct="1">
              <a:spcBef>
                <a:spcPct val="0"/>
              </a:spcBef>
              <a:buNone/>
              <a:defRPr/>
            </a:pPr>
            <a:r>
              <a:rPr lang="fr-FR" sz="1200" dirty="0"/>
              <a:t>7) </a:t>
            </a:r>
            <a:r>
              <a:rPr lang="fr-FR" sz="1200" i="1" dirty="0"/>
              <a:t>Gigantesque menace de reprise à grande échelle des attaques des séparatistes en Ukraine</a:t>
            </a:r>
            <a:r>
              <a:rPr lang="fr-FR" sz="1200" dirty="0"/>
              <a:t>, ©AFP / 04 juin 2015 12h20, </a:t>
            </a:r>
            <a:r>
              <a:rPr lang="fr-FR" sz="1200" dirty="0">
                <a:hlinkClick r:id="rId7"/>
              </a:rPr>
              <a:t>http://www.romandie.com/news/Gigantesque-menace-de-reprise-a-grande-echelle-des/599665.rom</a:t>
            </a:r>
            <a:r>
              <a:rPr lang="fr-FR" sz="1200" dirty="0"/>
              <a:t> </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410</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892377542"/>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1"/>
            <a:ext cx="880427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La crise en Ukraine en 2014 </a:t>
            </a:r>
            <a:r>
              <a:rPr lang="fr-FR" sz="1200" dirty="0"/>
              <a:t>(suite) :</a:t>
            </a:r>
          </a:p>
          <a:p>
            <a:pPr algn="just" eaLnBrk="1" hangingPunct="1">
              <a:spcBef>
                <a:spcPct val="0"/>
              </a:spcBef>
              <a:buNone/>
              <a:defRPr/>
            </a:pPr>
            <a:endParaRPr lang="fr-FR" sz="1200" dirty="0"/>
          </a:p>
          <a:p>
            <a:pPr eaLnBrk="1" hangingPunct="1">
              <a:spcBef>
                <a:spcPct val="0"/>
              </a:spcBef>
              <a:buNone/>
              <a:defRPr/>
            </a:pPr>
            <a:r>
              <a:rPr lang="fr-FR" sz="1200" dirty="0"/>
              <a:t>Sources (suite) : 7) </a:t>
            </a:r>
            <a:r>
              <a:rPr lang="fr-FR" sz="1200" i="1" dirty="0"/>
              <a:t>Ukraine, propagande et guerre des mots</a:t>
            </a:r>
            <a:r>
              <a:rPr lang="fr-FR" sz="1200" dirty="0"/>
              <a:t>, Reuters/</a:t>
            </a:r>
            <a:r>
              <a:rPr lang="fr-FR" sz="1200" dirty="0" err="1"/>
              <a:t>Vasily</a:t>
            </a:r>
            <a:r>
              <a:rPr lang="fr-FR" sz="1200" dirty="0"/>
              <a:t> </a:t>
            </a:r>
            <a:r>
              <a:rPr lang="fr-FR" sz="1200" dirty="0" err="1"/>
              <a:t>Fedosenko</a:t>
            </a:r>
            <a:r>
              <a:rPr lang="fr-FR" sz="1200" dirty="0"/>
              <a:t>, LEXPRESS.fr, 07/05/2014, </a:t>
            </a:r>
            <a:r>
              <a:rPr lang="fr-FR" sz="1200" dirty="0">
                <a:hlinkClick r:id="rId2"/>
              </a:rPr>
              <a:t>http://www.lexpress.fr/actualite/monde/europe/ukraine-propagande-et-guerre-des-mots_1536357.html</a:t>
            </a:r>
            <a:r>
              <a:rPr lang="fr-FR" sz="1200" dirty="0"/>
              <a:t> </a:t>
            </a:r>
          </a:p>
          <a:p>
            <a:pPr eaLnBrk="1" hangingPunct="1">
              <a:spcBef>
                <a:spcPct val="0"/>
              </a:spcBef>
              <a:buNone/>
              <a:defRPr/>
            </a:pPr>
            <a:r>
              <a:rPr lang="fr-FR" sz="1200" dirty="0"/>
              <a:t>8) </a:t>
            </a:r>
            <a:r>
              <a:rPr lang="fr-FR" sz="1200" dirty="0">
                <a:hlinkClick r:id="rId3"/>
              </a:rPr>
              <a:t>http://www.lemonde.fr/europe/article/2014/09/19/ukraine-les-negociations-de-paix-reprennent-a-minsk_4491114_3214.html</a:t>
            </a:r>
            <a:r>
              <a:rPr lang="fr-FR" sz="1200" dirty="0"/>
              <a:t> </a:t>
            </a:r>
          </a:p>
          <a:p>
            <a:pPr eaLnBrk="1" hangingPunct="1">
              <a:spcBef>
                <a:spcPct val="0"/>
              </a:spcBef>
              <a:buNone/>
              <a:defRPr/>
            </a:pPr>
            <a:r>
              <a:rPr lang="fr-FR" sz="1200" dirty="0"/>
              <a:t>9) </a:t>
            </a:r>
            <a:r>
              <a:rPr lang="fr-FR" sz="1200" dirty="0">
                <a:hlinkClick r:id="rId4"/>
              </a:rPr>
              <a:t>http://en.wikipedia.org/wiki/Minsk_Protocol</a:t>
            </a:r>
            <a:r>
              <a:rPr lang="fr-FR" sz="1200" dirty="0"/>
              <a:t> </a:t>
            </a:r>
          </a:p>
          <a:p>
            <a:pPr eaLnBrk="1" hangingPunct="1">
              <a:spcBef>
                <a:spcPct val="0"/>
              </a:spcBef>
              <a:buNone/>
              <a:defRPr/>
            </a:pPr>
            <a:r>
              <a:rPr lang="fr-FR" sz="1200" dirty="0"/>
              <a:t>10) </a:t>
            </a:r>
            <a:r>
              <a:rPr lang="fr-FR" sz="1200" dirty="0">
                <a:hlinkClick r:id="rId5"/>
              </a:rPr>
              <a:t>http://tempsreel.nouvelobs.com/ukraine-la-revolte/20140426.OBS5287/ukraine-nouvelles-sanctions-en-preparation-face-a-la-menace-russe.html</a:t>
            </a:r>
            <a:r>
              <a:rPr lang="fr-FR" sz="1200" dirty="0"/>
              <a:t> </a:t>
            </a:r>
          </a:p>
          <a:p>
            <a:pPr eaLnBrk="1" hangingPunct="1">
              <a:spcBef>
                <a:spcPct val="0"/>
              </a:spcBef>
              <a:buNone/>
              <a:defRPr/>
            </a:pPr>
            <a:r>
              <a:rPr lang="fr-FR" sz="1200" dirty="0"/>
              <a:t>11) </a:t>
            </a:r>
            <a:r>
              <a:rPr lang="fr-FR" sz="1200" dirty="0">
                <a:hlinkClick r:id="rId6"/>
              </a:rPr>
              <a:t>http://french.ruvr.ru/2014_07_29/Russie-Ukraine-le-projet-Antonov-An-140-au-bord-de-la-fermeture-0168/</a:t>
            </a:r>
            <a:endParaRPr lang="fr-FR" sz="1200" dirty="0"/>
          </a:p>
          <a:p>
            <a:pPr eaLnBrk="1" hangingPunct="1">
              <a:spcBef>
                <a:spcPct val="0"/>
              </a:spcBef>
              <a:buNone/>
              <a:defRPr/>
            </a:pPr>
            <a:r>
              <a:rPr lang="fr-FR" sz="1200" dirty="0"/>
              <a:t>12) </a:t>
            </a:r>
            <a:r>
              <a:rPr lang="fr-FR" sz="1200" dirty="0">
                <a:hlinkClick r:id="rId7"/>
              </a:rPr>
              <a:t>http://www.franceinfo.fr/actu/monde/article/les-russes-et-les-ukrainiens-forment-un-seul-peuple-declare-vladimir-poutine-558095</a:t>
            </a:r>
            <a:r>
              <a:rPr lang="fr-FR" sz="1200" dirty="0"/>
              <a:t> </a:t>
            </a:r>
          </a:p>
          <a:p>
            <a:pPr eaLnBrk="1" hangingPunct="1">
              <a:spcBef>
                <a:spcPct val="0"/>
              </a:spcBef>
              <a:buNone/>
              <a:defRPr/>
            </a:pPr>
            <a:r>
              <a:rPr lang="fr-FR" sz="1200" dirty="0"/>
              <a:t>13) </a:t>
            </a:r>
            <a:r>
              <a:rPr lang="fr-FR" sz="1200" dirty="0">
                <a:hlinkClick r:id="rId8"/>
              </a:rPr>
              <a:t>http://www.lepoint.fr/monde/ukraine-craintes-d-une-intervention-russe-frappe-aerienne-a-donetsk-06-08-2014-1851973_24.php</a:t>
            </a:r>
            <a:r>
              <a:rPr lang="fr-FR" sz="1200" dirty="0"/>
              <a:t> </a:t>
            </a:r>
          </a:p>
          <a:p>
            <a:pPr eaLnBrk="1" hangingPunct="1">
              <a:spcBef>
                <a:spcPct val="0"/>
              </a:spcBef>
              <a:buNone/>
              <a:defRPr/>
            </a:pPr>
            <a:r>
              <a:rPr lang="fr-FR" sz="1200" dirty="0"/>
              <a:t>14) </a:t>
            </a:r>
            <a:r>
              <a:rPr lang="fr-FR" sz="1200" dirty="0">
                <a:hlinkClick r:id="rId9"/>
              </a:rPr>
              <a:t>http://www.levif.be/actualite/international/ukraine-il-existe-theoriquement-une-menace-d-intervention-russe/article-normal-18701.html</a:t>
            </a:r>
            <a:r>
              <a:rPr lang="fr-FR" sz="1200" dirty="0"/>
              <a:t> </a:t>
            </a:r>
          </a:p>
          <a:p>
            <a:pPr eaLnBrk="1" hangingPunct="1">
              <a:spcBef>
                <a:spcPct val="0"/>
              </a:spcBef>
              <a:buNone/>
              <a:defRPr/>
            </a:pPr>
            <a:r>
              <a:rPr lang="fr-FR" sz="1200" dirty="0"/>
              <a:t>15) </a:t>
            </a:r>
            <a:r>
              <a:rPr lang="fr-FR" sz="1200" dirty="0">
                <a:hlinkClick r:id="rId10"/>
              </a:rPr>
              <a:t>http://www.lanouvellerepublique.fr/France-Monde/Actualite/24-Heures/n/Contenus/Articles/2014/12/13/Ukraine-la-Russie-menace-les-Etats-Unis-de-mesures-de-retorsion-2152929</a:t>
            </a:r>
            <a:r>
              <a:rPr lang="fr-FR" sz="1200" dirty="0"/>
              <a:t> </a:t>
            </a:r>
          </a:p>
          <a:p>
            <a:pPr eaLnBrk="1" hangingPunct="1">
              <a:spcBef>
                <a:spcPct val="0"/>
              </a:spcBef>
              <a:buNone/>
              <a:defRPr/>
            </a:pPr>
            <a:r>
              <a:rPr lang="fr-FR" sz="1200" dirty="0"/>
              <a:t>16) </a:t>
            </a:r>
            <a:r>
              <a:rPr lang="fr-FR" sz="1200" dirty="0">
                <a:hlinkClick r:id="rId11"/>
              </a:rPr>
              <a:t>http://www.touteleurope.eu/actualite/revue-de-presse-activite-inquietante-de-l-aviation-russe-en-europe-l-otan-en-alerte.html</a:t>
            </a:r>
            <a:r>
              <a:rPr lang="fr-FR" sz="1200" dirty="0"/>
              <a:t> </a:t>
            </a:r>
          </a:p>
          <a:p>
            <a:pPr eaLnBrk="1" hangingPunct="1">
              <a:spcBef>
                <a:spcPct val="0"/>
              </a:spcBef>
              <a:buNone/>
              <a:defRPr/>
            </a:pPr>
            <a:r>
              <a:rPr lang="fr-FR" sz="1200" dirty="0"/>
              <a:t>17) </a:t>
            </a:r>
            <a:r>
              <a:rPr lang="fr-FR" sz="1200" dirty="0">
                <a:hlinkClick r:id="rId12"/>
              </a:rPr>
              <a:t>http://fr.euronews.com/2014/12/12/ukraine-nouvelles-victimes-un-convoi-humanitaire-russe-accueilli-a-bras-ouvert-/</a:t>
            </a:r>
            <a:r>
              <a:rPr lang="fr-FR" sz="1200" dirty="0"/>
              <a:t> </a:t>
            </a:r>
          </a:p>
          <a:p>
            <a:pPr eaLnBrk="1" hangingPunct="1">
              <a:spcBef>
                <a:spcPct val="0"/>
              </a:spcBef>
              <a:buNone/>
              <a:defRPr/>
            </a:pPr>
            <a:r>
              <a:rPr lang="fr-FR" sz="1200" dirty="0"/>
              <a:t>18) </a:t>
            </a:r>
            <a:r>
              <a:rPr lang="fr-FR" sz="1200" dirty="0">
                <a:hlinkClick r:id="rId13"/>
              </a:rPr>
              <a:t>http://www.lexpress.fr/actualite/monde/europe/ukraine-une-partie-du-convoi-humanitaire-retourne-en-russie_1569927.html</a:t>
            </a:r>
            <a:r>
              <a:rPr lang="fr-FR" sz="1200" dirty="0"/>
              <a:t> </a:t>
            </a:r>
          </a:p>
          <a:p>
            <a:pPr eaLnBrk="1" hangingPunct="1">
              <a:spcBef>
                <a:spcPct val="0"/>
              </a:spcBef>
              <a:buNone/>
              <a:defRPr/>
            </a:pPr>
            <a:r>
              <a:rPr lang="fr-FR" sz="1200" dirty="0"/>
              <a:t>19) </a:t>
            </a:r>
            <a:r>
              <a:rPr lang="fr-FR" sz="1200" dirty="0">
                <a:hlinkClick r:id="rId14"/>
              </a:rPr>
              <a:t>http://www.lexpress.fr/actualite/monde/europe/ukraine-un-deuxieme-convoi-humanitaire-russe-a-livre-de-l-aide_1575605.html</a:t>
            </a:r>
            <a:r>
              <a:rPr lang="fr-FR" sz="1200" dirty="0"/>
              <a:t> </a:t>
            </a:r>
          </a:p>
          <a:p>
            <a:pPr eaLnBrk="1" hangingPunct="1">
              <a:spcBef>
                <a:spcPct val="0"/>
              </a:spcBef>
              <a:buNone/>
              <a:defRPr/>
            </a:pPr>
            <a:r>
              <a:rPr lang="fr-FR" sz="1200" dirty="0"/>
              <a:t>20) </a:t>
            </a:r>
            <a:r>
              <a:rPr lang="fr-FR" sz="1200" dirty="0">
                <a:hlinkClick r:id="rId15"/>
              </a:rPr>
              <a:t>http://www.liberation.fr/monde/2014/08/16/accord-entre-moscou-et-kiev-sur-le-passage-du-convoi-humanitaire-russe-en-ukraine-croix-rouge_1081774</a:t>
            </a:r>
            <a:r>
              <a:rPr lang="fr-FR" sz="1200" dirty="0"/>
              <a:t> </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411</a:t>
            </a:fld>
            <a:endParaRPr lang="fr-FR" altLang="fr-FR" sz="1200">
              <a:solidFill>
                <a:srgbClr val="898989"/>
              </a:solidFill>
            </a:endParaRPr>
          </a:p>
        </p:txBody>
      </p:sp>
      <p:sp>
        <p:nvSpPr>
          <p:cNvPr id="6" name="ZoneTexte 3"/>
          <p:cNvSpPr txBox="1">
            <a:spLocks noChangeArrowheads="1"/>
          </p:cNvSpPr>
          <p:nvPr/>
        </p:nvSpPr>
        <p:spPr bwMode="auto">
          <a:xfrm>
            <a:off x="160338" y="547244"/>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
        <p:nvSpPr>
          <p:cNvPr id="7" name="ZoneTexte 6"/>
          <p:cNvSpPr txBox="1"/>
          <p:nvPr/>
        </p:nvSpPr>
        <p:spPr>
          <a:xfrm>
            <a:off x="1763688" y="6381328"/>
            <a:ext cx="5688632" cy="461665"/>
          </a:xfrm>
          <a:prstGeom prst="rect">
            <a:avLst/>
          </a:prstGeom>
          <a:noFill/>
        </p:spPr>
        <p:txBody>
          <a:bodyPr wrap="square" rtlCol="0">
            <a:spAutoFit/>
          </a:bodyPr>
          <a:lstStyle/>
          <a:p>
            <a:pPr algn="ctr"/>
            <a:r>
              <a:rPr lang="fr-FR" sz="1200" dirty="0"/>
              <a:t>Convoi russe vers la frontière ukrainienne, fin février 2014, </a:t>
            </a:r>
          </a:p>
          <a:p>
            <a:pPr algn="ctr"/>
            <a:r>
              <a:rPr lang="fr-FR" sz="1200" dirty="0"/>
              <a:t>Source image : </a:t>
            </a:r>
            <a:r>
              <a:rPr lang="fr-FR" sz="1200" dirty="0">
                <a:hlinkClick r:id="rId16"/>
              </a:rPr>
              <a:t>http://www.newyorker.com/news/news-desk/putin-goes-to-war</a:t>
            </a:r>
            <a:r>
              <a:rPr lang="fr-FR" sz="1200" dirty="0"/>
              <a:t> </a:t>
            </a:r>
          </a:p>
        </p:txBody>
      </p:sp>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79912" y="5144665"/>
            <a:ext cx="1929953" cy="1284296"/>
          </a:xfrm>
          <a:prstGeom prst="rect">
            <a:avLst/>
          </a:prstGeom>
        </p:spPr>
      </p:pic>
    </p:spTree>
    <p:extLst>
      <p:ext uri="{BB962C8B-B14F-4D97-AF65-F5344CB8AC3E}">
        <p14:creationId xmlns:p14="http://schemas.microsoft.com/office/powerpoint/2010/main" val="86533141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6989" y="917133"/>
            <a:ext cx="8804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a:t>
            </a:r>
          </a:p>
          <a:p>
            <a:pPr algn="just" eaLnBrk="1" hangingPunct="1">
              <a:spcBef>
                <a:spcPct val="0"/>
              </a:spcBef>
              <a:buNone/>
              <a:defRPr/>
            </a:pPr>
            <a:endParaRPr lang="fr-FR" sz="1200" dirty="0"/>
          </a:p>
          <a:p>
            <a:pPr algn="just" eaLnBrk="1" hangingPunct="1">
              <a:spcBef>
                <a:spcPct val="0"/>
              </a:spcBef>
              <a:buNone/>
              <a:defRPr/>
            </a:pPr>
            <a:r>
              <a:rPr lang="fr-FR" sz="1200" dirty="0"/>
              <a:t>a) </a:t>
            </a:r>
            <a:r>
              <a:rPr lang="fr-FR" sz="1200" i="1" dirty="0"/>
              <a:t>Du droit des peuples à disposer d’eux-mêmes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Poutine, les activistes prorusses parle du droit des peuples à disposer d’eux-mêmes. Ce qui est légitime. Mais pour y parvenir, plutôt que de choisir la voie légale par le dialogue et la négociation (avec le gouvernement de Kiev), les séparatistes prennent les armes … en acceptant l’aide d’un pays frontalier, la Russie (aide militaire que Poutine reconnaît et justifie). Le choix est la violence. </a:t>
            </a:r>
            <a:r>
              <a:rPr lang="fr-FR" sz="1200" dirty="0">
                <a:solidFill>
                  <a:srgbClr val="FF0000"/>
                </a:solidFill>
              </a:rPr>
              <a:t>C’est en ce sens que ces coups de forces des indépendantistes reproduisent le schéma de conquête survenu dans les Sudètes en 1938.</a:t>
            </a:r>
          </a:p>
          <a:p>
            <a:pPr algn="just" eaLnBrk="1" hangingPunct="1">
              <a:spcBef>
                <a:spcPct val="0"/>
              </a:spcBef>
              <a:buNone/>
              <a:defRPr/>
            </a:pPr>
            <a:r>
              <a:rPr lang="fr-FR" sz="1200" dirty="0">
                <a:solidFill>
                  <a:srgbClr val="FF0000"/>
                </a:solidFill>
              </a:rPr>
              <a:t>Poutine a reconnu avoir déclenché l’annexion de la Crimée </a:t>
            </a:r>
            <a:r>
              <a:rPr lang="fr-FR" sz="1200" dirty="0"/>
              <a:t>[</a:t>
            </a:r>
            <a:r>
              <a:rPr lang="fr-FR" sz="1200" dirty="0">
                <a:solidFill>
                  <a:srgbClr val="FF0000"/>
                </a:solidFill>
              </a:rPr>
              <a:t>ce qui est contraire à la légalité internationale</a:t>
            </a:r>
            <a:r>
              <a:rPr lang="fr-FR" sz="1200" dirty="0"/>
              <a:t>], mais a nié toute responsabilité dans le déclenchement de l’agitation pro-russe à Donetsk. Selon la récente interview qu’il a donné à une revue nationaliste russe, le colonel </a:t>
            </a:r>
            <a:r>
              <a:rPr lang="fr-FR" sz="1200" dirty="0" err="1"/>
              <a:t>Strelkov</a:t>
            </a:r>
            <a:r>
              <a:rPr lang="fr-FR" sz="1200" dirty="0"/>
              <a:t> se vante d’avoir créé, tout seul, le bastion indépendantiste prorusse dans le bassin du Don (région du Donbass) et d’avoir forcé les services de sécurités du Kremlin à le suivre (°). </a:t>
            </a:r>
            <a:r>
              <a:rPr lang="fr-FR" sz="1200" dirty="0">
                <a:solidFill>
                  <a:srgbClr val="FF0000"/>
                </a:solidFill>
              </a:rPr>
              <a:t>Quoiqu’il en soit Poutine n’a pas désavoué cette intervention militaire et l’a même soutenu. </a:t>
            </a:r>
            <a:r>
              <a:rPr lang="fr-FR" sz="1200" dirty="0"/>
              <a:t>Les observateurs occidentaux interprètent cette occupation militaire et le processus de « normalisation », qui s’en suit, d’abord en Crimée, comme une réitération de l'</a:t>
            </a:r>
            <a:r>
              <a:rPr lang="fr-FR" sz="1200" dirty="0">
                <a:hlinkClick r:id="rId2" tooltip="Deuxième guerre d'Ossétie du Sud"/>
              </a:rPr>
              <a:t>intervention militaire russe en Géorgie de 2008</a:t>
            </a:r>
            <a:r>
              <a:rPr lang="fr-FR" sz="1200" dirty="0"/>
              <a:t> qui a mené au séparatisme de l'</a:t>
            </a:r>
            <a:r>
              <a:rPr lang="fr-FR" sz="1200" dirty="0">
                <a:hlinkClick r:id="rId3" tooltip="Ossétie du Sud"/>
              </a:rPr>
              <a:t>Ossétie du Sud</a:t>
            </a:r>
            <a:r>
              <a:rPr lang="fr-FR" sz="1200" dirty="0"/>
              <a:t> et de l'</a:t>
            </a:r>
            <a:r>
              <a:rPr lang="fr-FR" sz="1200" dirty="0">
                <a:hlinkClick r:id="rId4" tooltip="Abkhazie"/>
              </a:rPr>
              <a:t>Abkhazie</a:t>
            </a:r>
            <a:r>
              <a:rPr lang="fr-FR" sz="1200" dirty="0"/>
              <a:t>, à la différence que le conflit en Géorgie a commencé par une </a:t>
            </a:r>
            <a:r>
              <a:rPr lang="fr-FR" sz="1200" dirty="0">
                <a:solidFill>
                  <a:srgbClr val="FF0000"/>
                </a:solidFill>
              </a:rPr>
              <a:t>agression géorgienne </a:t>
            </a:r>
            <a:r>
              <a:rPr lang="fr-FR" sz="1200" dirty="0"/>
              <a:t>après plus d'une décennie de blocus économique, ce qui n'est pas le cas du gouvernement ukrainien.</a:t>
            </a:r>
          </a:p>
          <a:p>
            <a:pPr algn="just" eaLnBrk="1" hangingPunct="1">
              <a:spcBef>
                <a:spcPct val="0"/>
              </a:spcBef>
              <a:buNone/>
              <a:defRPr/>
            </a:pPr>
            <a:endParaRPr lang="fr-FR" sz="1200" dirty="0"/>
          </a:p>
          <a:p>
            <a:pPr algn="just" eaLnBrk="1" hangingPunct="1">
              <a:spcBef>
                <a:spcPct val="0"/>
              </a:spcBef>
              <a:buNone/>
              <a:defRPr/>
            </a:pPr>
            <a:r>
              <a:rPr lang="fr-FR" sz="1200" dirty="0"/>
              <a:t>En abrogeant la loi sur les langues régionales et en retirant au russe le statut de langue régionale, le parlement ukrainien  a commis une grosse erreur et a pu pousser les populations russophones dans les bras des séparatistes. Mais, il existait d’autres recours légaux, qui auraient pu éviter l’emploi des armes (d’ailleurs le parlement ukrainien est revenu ensuite sur cette abrogation).</a:t>
            </a:r>
          </a:p>
          <a:p>
            <a:pPr algn="just" eaLnBrk="1" hangingPunct="1">
              <a:spcBef>
                <a:spcPct val="0"/>
              </a:spcBef>
              <a:buNone/>
              <a:defRPr/>
            </a:pPr>
            <a:endParaRPr lang="fr-FR" sz="1200" dirty="0"/>
          </a:p>
          <a:p>
            <a:pPr algn="just" eaLnBrk="1" hangingPunct="1">
              <a:spcBef>
                <a:spcPct val="0"/>
              </a:spcBef>
              <a:buNone/>
              <a:defRPr/>
            </a:pPr>
            <a:r>
              <a:rPr lang="fr-FR" sz="1200" dirty="0"/>
              <a:t>b) </a:t>
            </a:r>
            <a:r>
              <a:rPr lang="fr-FR" sz="1200" i="1" dirty="0"/>
              <a:t>Comment expliquer l’erreur de la Rada (parlement ukrainien) sur le statut des langues régionales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Sous Staline, tous ceux qui étaient accusés de « nationalisme » payèrent un lourd tribut aux épurations en Ukraine … Après leur indépendance, les anciennes républiques soviétiques ont oscillé entre intégration des russophones et esprit de revanche.  Ils sont perçu comme les agents malgré eux de la politique de soviétisation de Moscou (i.e. « une 5</a:t>
            </a:r>
            <a:r>
              <a:rPr lang="fr-FR" sz="1200" baseline="30000" dirty="0"/>
              <a:t>ème</a:t>
            </a:r>
            <a:r>
              <a:rPr lang="fr-FR" sz="1200" dirty="0"/>
              <a:t> colonne »).</a:t>
            </a:r>
          </a:p>
          <a:p>
            <a:pPr algn="just" eaLnBrk="1" hangingPunct="1">
              <a:spcBef>
                <a:spcPct val="0"/>
              </a:spcBef>
              <a:buNone/>
              <a:defRPr/>
            </a:pPr>
            <a:endParaRPr lang="fr-FR" sz="1200" dirty="0"/>
          </a:p>
          <a:p>
            <a:pPr algn="just" eaLnBrk="1" hangingPunct="1">
              <a:spcBef>
                <a:spcPct val="0"/>
              </a:spcBef>
              <a:buNone/>
              <a:defRPr/>
            </a:pPr>
            <a:r>
              <a:rPr lang="fr-FR" sz="1200" dirty="0"/>
              <a:t>(°) </a:t>
            </a:r>
            <a:r>
              <a:rPr lang="fr-FR" sz="1200" i="1" dirty="0"/>
              <a:t>Ukraine : la course contre la montre</a:t>
            </a:r>
            <a:r>
              <a:rPr lang="fr-FR" sz="1200" dirty="0"/>
              <a:t>, Renaud Girard, Le Figaro, mardi 9 décembre 2014, page 19.</a:t>
            </a:r>
          </a:p>
        </p:txBody>
      </p:sp>
      <p:sp>
        <p:nvSpPr>
          <p:cNvPr id="4"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412</a:t>
            </a:fld>
            <a:endParaRPr lang="fr-FR" altLang="fr-FR" sz="1200">
              <a:solidFill>
                <a:srgbClr val="898989"/>
              </a:solidFill>
            </a:endParaRPr>
          </a:p>
        </p:txBody>
      </p:sp>
      <p:sp>
        <p:nvSpPr>
          <p:cNvPr id="6"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11990924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6989" y="917133"/>
            <a:ext cx="88042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c) </a:t>
            </a:r>
            <a:r>
              <a:rPr lang="fr-FR" sz="1200" i="1" dirty="0"/>
              <a:t>Lutte légitime des indépendantistes contre le gouvernement illégitime et fasciste de Kiev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La rhétorique de la télévision Russe et des discours de Poutine [ainsi que leur relais] est de présenter les prorusses comme des personnes qui veulent stopper le coup d’état « fasciste » dont est issu le gouvernement de Kiev. Selon elle, les "fascistes" (ou junte fasciste) et "nazis" dirigent désormais l'Ukraine [parce que dans la coalition qui a pris le pouvoir, il y avait tous les partis, … y compris le parti nationaliste d’extrême-droite Svoboda, qui veut l’abandon de la langue russe). Les </a:t>
            </a:r>
            <a:r>
              <a:rPr lang="fr-FR" sz="1200" i="1" dirty="0"/>
              <a:t>prorusses</a:t>
            </a:r>
            <a:r>
              <a:rPr lang="fr-FR" sz="1200" dirty="0"/>
              <a:t> en Ukraine sont tout naturellement qualifiés d</a:t>
            </a:r>
            <a:r>
              <a:rPr lang="fr-FR" sz="1200" i="1" dirty="0"/>
              <a:t>'antifasciste</a:t>
            </a:r>
            <a:r>
              <a:rPr lang="fr-FR" sz="1200" dirty="0"/>
              <a:t>s par la presse pro-Poutine. On y rappelle aussi que le nationaliste ukrainien, </a:t>
            </a:r>
            <a:r>
              <a:rPr lang="fr-FR" sz="1200" dirty="0" err="1">
                <a:hlinkClick r:id="rId2"/>
              </a:rPr>
              <a:t>Stepan</a:t>
            </a:r>
            <a:r>
              <a:rPr lang="fr-FR" sz="1200" dirty="0">
                <a:hlinkClick r:id="rId2"/>
              </a:rPr>
              <a:t> Bandera </a:t>
            </a:r>
            <a:r>
              <a:rPr lang="fr-FR" sz="1200" dirty="0"/>
              <a:t>(1909-1959), coauteur de la </a:t>
            </a:r>
            <a:r>
              <a:rPr lang="fr-FR" sz="1200" dirty="0">
                <a:hlinkClick r:id="rId3" tooltip="Déclaration d'Indépendance de l'Ukraine (1941)"/>
              </a:rPr>
              <a:t>Déclaration d'Indépendance de l'Ukraine</a:t>
            </a:r>
            <a:r>
              <a:rPr lang="fr-FR" sz="1200" dirty="0"/>
              <a:t> le </a:t>
            </a:r>
            <a:r>
              <a:rPr lang="fr-FR" sz="1200" dirty="0">
                <a:hlinkClick r:id="rId4" tooltip="30 juin"/>
              </a:rPr>
              <a:t>30 juin</a:t>
            </a:r>
            <a:r>
              <a:rPr lang="fr-FR" sz="1200" dirty="0"/>
              <a:t> </a:t>
            </a:r>
            <a:r>
              <a:rPr lang="fr-FR" sz="1200" u="sng" dirty="0">
                <a:hlinkClick r:id="rId5" tooltip="1941"/>
              </a:rPr>
              <a:t>1941</a:t>
            </a:r>
            <a:r>
              <a:rPr lang="fr-FR" sz="1200" dirty="0"/>
              <a:t>,  en lutte pour l'indépendance de l'Ukraine contre la </a:t>
            </a:r>
            <a:r>
              <a:rPr lang="fr-FR" sz="1200" dirty="0">
                <a:hlinkClick r:id="rId6" tooltip="Pologne"/>
              </a:rPr>
              <a:t>Pologne</a:t>
            </a:r>
            <a:r>
              <a:rPr lang="fr-FR" sz="1200" dirty="0"/>
              <a:t>, l'</a:t>
            </a:r>
            <a:r>
              <a:rPr lang="fr-FR" sz="1200" dirty="0">
                <a:hlinkClick r:id="rId7" tooltip="Allemagne nazie"/>
              </a:rPr>
              <a:t>Allemagne nazie</a:t>
            </a:r>
            <a:r>
              <a:rPr lang="fr-FR" sz="1200" dirty="0"/>
              <a:t> et l'</a:t>
            </a:r>
            <a:r>
              <a:rPr lang="fr-FR" sz="1200" u="sng" dirty="0">
                <a:hlinkClick r:id="rId8" tooltip="Union soviétique"/>
              </a:rPr>
              <a:t>Union soviétique</a:t>
            </a:r>
            <a:r>
              <a:rPr lang="fr-FR" sz="1200" dirty="0"/>
              <a:t>, alors qu’il s’est battu à côté des nazis contre la Russie, est perçu comme un patriote, par certains Ukrainiens antirusses. Ou le fait que l’on trouve dans le bataillon nationaliste ukrainien «Azov», qui combat les milices prorusses, quelques néofascistes étrangers.</a:t>
            </a:r>
          </a:p>
          <a:p>
            <a:pPr eaLnBrk="1" hangingPunct="1">
              <a:spcBef>
                <a:spcPct val="0"/>
              </a:spcBef>
              <a:buNone/>
              <a:defRPr/>
            </a:pPr>
            <a:r>
              <a:rPr lang="fr-FR" sz="1200" dirty="0"/>
              <a:t>Pourtant l’Ukraine actuelle est une vraie démocratie parlementaire [et non une dictature fasciste]. Et le pouvoir y est donné aux autorités locales (provinciales). 200 observateur de la mission de l'OSCE de trente-neuf pays de l’organisation (y compris la Russie) étaient présents le jour des élections. Une partie de l’équipe était sur place depuis le 17 septembre afin d’observer aussi la période préélectorale. Le jour des élections, ce sont plus de 3000 bureaux à travers le pays qui ont pu être observés, notamment via des observations directes sur le décompte des voix. Mme de </a:t>
            </a:r>
            <a:r>
              <a:rPr lang="fr-FR" sz="1200" dirty="0" err="1"/>
              <a:t>Zulueta</a:t>
            </a:r>
            <a:r>
              <a:rPr lang="fr-FR" sz="1200" dirty="0"/>
              <a:t> a fait état d’une évaluation positive sur 99% des bureaux de vote observés (+). </a:t>
            </a:r>
          </a:p>
          <a:p>
            <a:pPr eaLnBrk="1" hangingPunct="1">
              <a:spcBef>
                <a:spcPct val="0"/>
              </a:spcBef>
              <a:buNone/>
              <a:defRPr/>
            </a:pPr>
            <a:r>
              <a:rPr lang="fr-FR" sz="1200" dirty="0"/>
              <a:t>En votant massivement en faveur des deux principales forces politiques au </a:t>
            </a:r>
            <a:r>
              <a:rPr lang="fr-FR" sz="1200" dirty="0">
                <a:hlinkClick r:id="rId9" tooltip="Conjugaison du verbe pouvoir"/>
              </a:rPr>
              <a:t>pouvoir</a:t>
            </a:r>
            <a:r>
              <a:rPr lang="fr-FR" sz="1200" dirty="0"/>
              <a:t> à Kiev, dimanche 26 octobre lors des élections législatives, l'</a:t>
            </a:r>
            <a:r>
              <a:rPr lang="fr-FR" sz="1200" dirty="0">
                <a:hlinkClick r:id="rId10" tooltip="Toute l’actualité Ukraine"/>
              </a:rPr>
              <a:t>Ukraine</a:t>
            </a:r>
            <a:r>
              <a:rPr lang="fr-FR" sz="1200" dirty="0"/>
              <a:t> en guerre a exprimé un fort besoin de stabilité et d'unité. Selon les premiers sondages de sortie des urnes, la liste du président Petro </a:t>
            </a:r>
            <a:r>
              <a:rPr lang="fr-FR" sz="1200" dirty="0" err="1"/>
              <a:t>Porochenko</a:t>
            </a:r>
            <a:r>
              <a:rPr lang="fr-FR" sz="1200" dirty="0"/>
              <a:t>, qui reste l'homme fort de l'Ukraine, recueille 21,69 % des voix. Celle du premier ministre, </a:t>
            </a:r>
            <a:r>
              <a:rPr lang="fr-FR" sz="1200" dirty="0" err="1"/>
              <a:t>Arsenii</a:t>
            </a:r>
            <a:r>
              <a:rPr lang="fr-FR" sz="1200" dirty="0"/>
              <a:t> </a:t>
            </a:r>
            <a:r>
              <a:rPr lang="fr-FR" sz="1200" dirty="0" err="1"/>
              <a:t>Iatseniouk</a:t>
            </a:r>
            <a:r>
              <a:rPr lang="fr-FR" sz="1200" dirty="0"/>
              <a:t>, le talonne avec 21,63 % des voix. La participation est toutefois faible (52 %), contre 60,3 % lors de la présidentielle du 25 mai. Mais lorsque le nouveau Parlement se réunira pour la 1</a:t>
            </a:r>
            <a:r>
              <a:rPr lang="fr-FR" sz="1200" baseline="30000" dirty="0"/>
              <a:t>ère</a:t>
            </a:r>
            <a:r>
              <a:rPr lang="fr-FR" sz="1200" dirty="0"/>
              <a:t> fois, fin novembre : 27 sièges resteront vacants, le vote ne s'étant pas tenu dans 12 circonscriptions en Crimée annexée par la Russie en avril et dans 15 circonscriptions des régions de l'est dont le contrôle échappe à Kiev (°).</a:t>
            </a:r>
          </a:p>
          <a:p>
            <a:pPr eaLnBrk="1" hangingPunct="1">
              <a:spcBef>
                <a:spcPct val="0"/>
              </a:spcBef>
              <a:buNone/>
              <a:defRPr/>
            </a:pPr>
            <a:r>
              <a:rPr lang="fr-FR" sz="1200" dirty="0"/>
              <a:t>A ces élections, le </a:t>
            </a:r>
            <a:r>
              <a:rPr lang="fr-FR" sz="1200" dirty="0">
                <a:hlinkClick r:id="rId11" tooltip="Parti radical d'Oleh Liachko"/>
              </a:rPr>
              <a:t>Parti radical</a:t>
            </a:r>
            <a:r>
              <a:rPr lang="fr-FR" sz="1200" dirty="0"/>
              <a:t> d'</a:t>
            </a:r>
            <a:r>
              <a:rPr lang="fr-FR" sz="1200" dirty="0" err="1">
                <a:hlinkClick r:id="rId12" tooltip="Oleh Liachko"/>
              </a:rPr>
              <a:t>Oleh</a:t>
            </a:r>
            <a:r>
              <a:rPr lang="fr-FR" sz="1200" dirty="0">
                <a:hlinkClick r:id="rId12" tooltip="Oleh Liachko"/>
              </a:rPr>
              <a:t> </a:t>
            </a:r>
            <a:r>
              <a:rPr lang="fr-FR" sz="1200" dirty="0" err="1">
                <a:hlinkClick r:id="rId12" tooltip="Oleh Liachko"/>
              </a:rPr>
              <a:t>Liachko</a:t>
            </a:r>
            <a:r>
              <a:rPr lang="fr-FR" sz="1200" dirty="0"/>
              <a:t> et le parti Svoboda (nationalistes) n’ont obtenu respectivement que 4,9% et 1,3 % de sièges. </a:t>
            </a:r>
            <a:br>
              <a:rPr lang="fr-FR" sz="1200" dirty="0"/>
            </a:br>
            <a:endParaRPr lang="fr-FR" sz="1200" dirty="0"/>
          </a:p>
          <a:p>
            <a:pPr eaLnBrk="1" hangingPunct="1">
              <a:spcBef>
                <a:spcPct val="0"/>
              </a:spcBef>
              <a:buNone/>
              <a:defRPr/>
            </a:pPr>
            <a:r>
              <a:rPr lang="fr-FR" sz="1200" dirty="0"/>
              <a:t>(°)  Source : a) </a:t>
            </a:r>
            <a:r>
              <a:rPr lang="fr-FR" sz="1200" i="1" dirty="0"/>
              <a:t>Ukraine : écrasante victoire des pro-occidentaux aux législatives</a:t>
            </a:r>
            <a:r>
              <a:rPr lang="fr-FR" sz="1200" dirty="0"/>
              <a:t>, Le Monde.fr, Benoît </a:t>
            </a:r>
            <a:r>
              <a:rPr lang="fr-FR" sz="1200" dirty="0" err="1"/>
              <a:t>Vitkine</a:t>
            </a:r>
            <a:r>
              <a:rPr lang="fr-FR" sz="1200" dirty="0"/>
              <a:t> (envoyé spécial en Ukraine), 26.10.2014, </a:t>
            </a:r>
            <a:r>
              <a:rPr lang="fr-FR" sz="1200" dirty="0">
                <a:hlinkClick r:id="rId13"/>
              </a:rPr>
              <a:t>http://www.lemonde.fr/europe/article/2014/10/26/nette-victoire-des-pro-occidentaux-aux-legislatives-en-ukraine_4512702_3214.html</a:t>
            </a:r>
            <a:r>
              <a:rPr lang="fr-FR" sz="1200" dirty="0"/>
              <a:t>, b) </a:t>
            </a:r>
            <a:r>
              <a:rPr lang="fr-FR" sz="1200" dirty="0">
                <a:hlinkClick r:id="rId14"/>
              </a:rPr>
              <a:t>http://fr.wikipedia.org/wiki/%C3%89lections_l%C3%A9gislatives_ukrainiennes_de_2014</a:t>
            </a:r>
            <a:r>
              <a:rPr lang="fr-FR" sz="1200" dirty="0"/>
              <a:t> </a:t>
            </a:r>
          </a:p>
          <a:p>
            <a:pPr eaLnBrk="1" hangingPunct="1">
              <a:spcBef>
                <a:spcPct val="0"/>
              </a:spcBef>
              <a:buNone/>
              <a:defRPr/>
            </a:pPr>
            <a:r>
              <a:rPr lang="fr-FR" sz="1200" dirty="0"/>
              <a:t>(+) </a:t>
            </a:r>
            <a:r>
              <a:rPr lang="fr-FR" sz="1200" dirty="0">
                <a:hlinkClick r:id="rId15"/>
              </a:rPr>
              <a:t>http://europe-liberte-securite-justice.org/2014/11/17/elections-legislatives-en-ukraine-26-octobre-2014-compte-rendu-de-la-reunion-afet-du-parlement-europeen-en-presence-de-tana-zulueta-oscebiddh/</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413</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395905940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6989" y="917131"/>
            <a:ext cx="88042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a:buNone/>
            </a:pPr>
            <a:r>
              <a:rPr lang="fr-FR" sz="1200" i="1" u="sng" dirty="0"/>
              <a:t>La propagande </a:t>
            </a:r>
            <a:r>
              <a:rPr lang="fr-FR" sz="1200" i="1" u="sng" dirty="0" err="1"/>
              <a:t>poutinienne</a:t>
            </a:r>
            <a:r>
              <a:rPr lang="fr-FR" sz="1200" i="1" u="sng" dirty="0"/>
              <a:t> ou une énorme entreprise de mensonge à grande échelle</a:t>
            </a:r>
            <a:r>
              <a:rPr lang="fr-FR" sz="1200" dirty="0"/>
              <a:t> :</a:t>
            </a:r>
          </a:p>
          <a:p>
            <a:pPr algn="just">
              <a:buNone/>
            </a:pPr>
            <a:r>
              <a:rPr lang="fr-FR" sz="1200" dirty="0"/>
              <a:t> </a:t>
            </a:r>
          </a:p>
          <a:p>
            <a:pPr algn="just">
              <a:buNone/>
            </a:pPr>
            <a:r>
              <a:rPr lang="fr-FR" sz="1200" dirty="0"/>
              <a:t>Certains de mes amis me montrent ces vidéos, ci-dessous, comme la preuve que le gouvernement de Kiev est fasciste :</a:t>
            </a:r>
          </a:p>
          <a:p>
            <a:pPr algn="just">
              <a:buNone/>
            </a:pPr>
            <a:r>
              <a:rPr lang="fr-FR" sz="1200" dirty="0"/>
              <a:t> </a:t>
            </a:r>
          </a:p>
          <a:p>
            <a:pPr algn="just">
              <a:buNone/>
            </a:pPr>
            <a:r>
              <a:rPr lang="fr-FR" sz="1200" b="1" i="1" dirty="0"/>
              <a:t>1) Documentaire Complet massacre d'Odessa du 02/05/14 VOSTFR. Reportage complet sur la tuerie </a:t>
            </a:r>
            <a:r>
              <a:rPr lang="fr-FR" sz="1200" b="1" i="1" dirty="0" err="1"/>
              <a:t>d'odessa</a:t>
            </a:r>
            <a:r>
              <a:rPr lang="fr-FR" sz="1200" b="1" i="1" dirty="0"/>
              <a:t>, </a:t>
            </a:r>
            <a:r>
              <a:rPr lang="fr-FR" sz="1200" i="1" dirty="0"/>
              <a:t>le 02/05/14. Traduction ACAP.</a:t>
            </a:r>
            <a:r>
              <a:rPr lang="fr-FR" sz="1200" b="1" i="1" dirty="0"/>
              <a:t> </a:t>
            </a:r>
            <a:r>
              <a:rPr lang="fr-FR" sz="1200" i="1" u="sng" dirty="0">
                <a:hlinkClick r:id="rId2"/>
              </a:rPr>
              <a:t>https://www.facebook.fr/ActionCitoyenne</a:t>
            </a:r>
            <a:r>
              <a:rPr lang="fr-FR" sz="1200" i="1" dirty="0"/>
              <a:t>  </a:t>
            </a:r>
            <a:r>
              <a:rPr lang="fr-FR" sz="1200" i="1" dirty="0" err="1"/>
              <a:t>Antipropagande</a:t>
            </a:r>
            <a:r>
              <a:rPr lang="fr-FR" sz="1200" i="1" dirty="0"/>
              <a:t>. </a:t>
            </a:r>
            <a:r>
              <a:rPr lang="fr-FR" sz="1200" u="sng" dirty="0">
                <a:hlinkClick r:id="rId3"/>
              </a:rPr>
              <a:t>https://www.youtube.com/watch?v=HOndq1oWjM4#t=42</a:t>
            </a:r>
            <a:endParaRPr lang="fr-FR" sz="1200" dirty="0"/>
          </a:p>
          <a:p>
            <a:pPr algn="just">
              <a:buNone/>
            </a:pPr>
            <a:r>
              <a:rPr lang="fr-FR" sz="1200" dirty="0"/>
              <a:t> </a:t>
            </a:r>
          </a:p>
          <a:p>
            <a:pPr>
              <a:buNone/>
            </a:pPr>
            <a:r>
              <a:rPr lang="fr-FR" sz="1200" dirty="0"/>
              <a:t>2) UKRAINE : Atrocités commises par la Garde nationale ukrainienne VOSTFR, </a:t>
            </a:r>
            <a:r>
              <a:rPr lang="fr-FR" sz="1200" dirty="0" err="1"/>
              <a:t>Sator</a:t>
            </a:r>
            <a:r>
              <a:rPr lang="fr-FR" sz="1200" dirty="0"/>
              <a:t> Rotas, </a:t>
            </a:r>
            <a:r>
              <a:rPr lang="fr-FR" sz="1200" u="sng" dirty="0">
                <a:hlinkClick r:id="rId4"/>
              </a:rPr>
              <a:t>https://www.youtube.com/watch?v=3xcgyXjUoXY</a:t>
            </a:r>
            <a:r>
              <a:rPr lang="fr-FR" sz="1200" dirty="0"/>
              <a:t> </a:t>
            </a:r>
          </a:p>
          <a:p>
            <a:pPr>
              <a:buNone/>
            </a:pPr>
            <a:r>
              <a:rPr lang="fr-FR" sz="1200" dirty="0"/>
              <a:t> </a:t>
            </a:r>
          </a:p>
          <a:p>
            <a:pPr algn="just">
              <a:buNone/>
            </a:pPr>
            <a:r>
              <a:rPr lang="fr-FR" sz="1200" dirty="0"/>
              <a:t>Vidéo accompagné de ce commentaire : « </a:t>
            </a:r>
            <a:r>
              <a:rPr lang="fr-FR" sz="1200" i="1" dirty="0"/>
              <a:t>Ajoutée le 7 juil. 2014. ATTENTION IMAGES TRÈS DURES. Ce documentaire est sans appels, un des plus durs que j'ai pu voir, non pas du fait des corps mutilés, mais des pleurs de toutes ces familles et de l'ampleur du génocide qui atteint un niveau jamais vu. Les USA ont formé les bataillons Azov et provoqué la crise, l'Europe est associée avec la junte de Kiev. Nos médias font le blackout et nous manipulent en affligeant la Russie qui n'est pas responsable de la situation et fait tout pour aider les habitants du Donbass. Les populations sont silencieuses. Que se passe t-il? La raison voudrait que nous intervenions militairement pour mettre hors de nuire les criminels de Kiev, au lieu de ça, nous travaillons avec eux pour des ressources, pour laisser aux impérialistes Américains le loisir de déstabiliser la région et de pousser Poutine à intervenir pour provoquer une guerre mondiale, et nous fermons les yeux face aux massacres. Honte aux médias qui ne font plus leur travail. En tant que Français, j'en appel au gouvernement et à tous les citoyens, réveillez-vous, nous ne pouvons pas laisser faire ça aujourd'hui au 21ème siècle, ou je n'ose même pas imaginer ce que sera notre avenir... Humains debout! Maintenant ! </a:t>
            </a:r>
            <a:r>
              <a:rPr lang="fr-FR" sz="1200" dirty="0"/>
              <a:t>».</a:t>
            </a:r>
          </a:p>
          <a:p>
            <a:pPr algn="just">
              <a:buNone/>
            </a:pPr>
            <a:endParaRPr lang="fr-FR" sz="1200" dirty="0"/>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414</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3026110443"/>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6989" y="917131"/>
            <a:ext cx="88042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c) </a:t>
            </a:r>
            <a:r>
              <a:rPr lang="fr-FR" sz="1200" i="1" dirty="0"/>
              <a:t>Un coup d’état pro-USA, pour imposer le modèle occidental en Ukraine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Selon le discours prorusse, les Européens veulent imposer à l’Ukraine, à la Russie … leur façon de vivre, leur laxisme, incarné par la démocratie libérale (« </a:t>
            </a:r>
            <a:r>
              <a:rPr lang="fr-FR" sz="1200" i="1" dirty="0"/>
              <a:t>nous n’aurons plus le droit de donner des fessées aux enfants », « nous devrons accepter la débauche et l’homosexualité »</a:t>
            </a:r>
            <a:r>
              <a:rPr lang="fr-FR" sz="1200" dirty="0"/>
              <a:t> …). Les Européens ne feront rien pour aider les Ukrainiens à développer. Ils ne chercheraient que de nouveaux débouchés pour vendre leurs produits. </a:t>
            </a:r>
          </a:p>
          <a:p>
            <a:pPr algn="just" eaLnBrk="1" hangingPunct="1">
              <a:spcBef>
                <a:spcPct val="0"/>
              </a:spcBef>
              <a:buNone/>
              <a:defRPr/>
            </a:pPr>
            <a:r>
              <a:rPr lang="fr-FR" sz="1200" dirty="0"/>
              <a:t>Or le Parlement ukrainien, issu des élections du 26 octobre 2014, est, de toute l'histoire ukrainienne, celui qui affiche la plus nette orientation vers les réformes et l'intégration européenne. L’auteur pense, qu’au travers ce signal fort, les Ukrainiens espèrent moins de corruption [qui est à un niveau très élevé en Ukraine et empêche souvent les salaires des fonctionnaires d’être versé, alors que les hommes du pouvoir prorusse ou pro-Poutine s’enrichissaient honteusement].</a:t>
            </a:r>
          </a:p>
          <a:p>
            <a:pPr algn="just" eaLnBrk="1" hangingPunct="1">
              <a:spcBef>
                <a:spcPct val="0"/>
              </a:spcBef>
              <a:buNone/>
              <a:defRPr/>
            </a:pPr>
            <a:endParaRPr lang="fr-FR" sz="1200" dirty="0"/>
          </a:p>
          <a:p>
            <a:pPr eaLnBrk="1" hangingPunct="1">
              <a:spcBef>
                <a:spcPct val="0"/>
              </a:spcBef>
              <a:buNone/>
              <a:defRPr/>
            </a:pPr>
            <a:r>
              <a:rPr lang="fr-FR" sz="1200" dirty="0"/>
              <a:t>(°)  Source : </a:t>
            </a:r>
            <a:r>
              <a:rPr lang="fr-FR" sz="1200" i="1" dirty="0"/>
              <a:t>Ukraine : écrasante victoire des pro-occidentaux aux législatives</a:t>
            </a:r>
            <a:r>
              <a:rPr lang="fr-FR" sz="1200" dirty="0"/>
              <a:t>, Le Monde.fr, Benoît </a:t>
            </a:r>
            <a:r>
              <a:rPr lang="fr-FR" sz="1200" dirty="0" err="1"/>
              <a:t>Vitkine</a:t>
            </a:r>
            <a:r>
              <a:rPr lang="fr-FR" sz="1200" dirty="0"/>
              <a:t> (envoyé spécial en Ukraine), 26.10.2014, </a:t>
            </a:r>
            <a:r>
              <a:rPr lang="fr-FR" sz="1200" dirty="0">
                <a:hlinkClick r:id="rId2"/>
              </a:rPr>
              <a:t>http://www.lemonde.fr/europe/article/2014/10/26/nette-victoire-des-pro-occidentaux-aux-legislatives-en-ukraine_4512702_3214.html</a:t>
            </a:r>
            <a:r>
              <a:rPr lang="fr-FR" sz="1200" dirty="0"/>
              <a:t> </a:t>
            </a:r>
          </a:p>
          <a:p>
            <a:pPr eaLnBrk="1" hangingPunct="1">
              <a:spcBef>
                <a:spcPct val="0"/>
              </a:spcBef>
              <a:buNone/>
              <a:defRPr/>
            </a:pPr>
            <a:r>
              <a:rPr lang="fr-FR" sz="1200" dirty="0"/>
              <a:t>(+) </a:t>
            </a:r>
            <a:r>
              <a:rPr lang="fr-FR" sz="1200" dirty="0">
                <a:hlinkClick r:id="rId3"/>
              </a:rPr>
              <a:t>http://europe-liberte-securite-justice.org/2014/11/17/elections-legislatives-en-ukraine-26-octobre-2014-compte-rendu-de-la-reunion-afet-du-parlement-europeen-en-presence-de-tana-zulueta-oscebiddh/</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415</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2" y="4842494"/>
            <a:ext cx="1685925" cy="1190625"/>
          </a:xfrm>
          <a:prstGeom prst="rect">
            <a:avLst/>
          </a:prstGeom>
        </p:spPr>
      </p:pic>
      <p:sp>
        <p:nvSpPr>
          <p:cNvPr id="3" name="ZoneTexte 2"/>
          <p:cNvSpPr txBox="1"/>
          <p:nvPr/>
        </p:nvSpPr>
        <p:spPr>
          <a:xfrm>
            <a:off x="146212" y="6152677"/>
            <a:ext cx="4497796" cy="646331"/>
          </a:xfrm>
          <a:prstGeom prst="rect">
            <a:avLst/>
          </a:prstGeom>
          <a:noFill/>
        </p:spPr>
        <p:txBody>
          <a:bodyPr wrap="square" rtlCol="0">
            <a:spAutoFit/>
          </a:bodyPr>
          <a:lstStyle/>
          <a:p>
            <a:r>
              <a:rPr lang="fr-FR" sz="1200" dirty="0">
                <a:latin typeface="Calibri" panose="020F0502020204030204" pitchFamily="34" charset="0"/>
              </a:rPr>
              <a:t>↑ </a:t>
            </a:r>
            <a:r>
              <a:rPr lang="fr-FR" sz="1200" dirty="0"/>
              <a:t>Des Prorusses à Louhansk, dans l'est de l'Ukraine, le 3 mai.</a:t>
            </a:r>
            <a:br>
              <a:rPr lang="fr-FR" sz="1200" dirty="0"/>
            </a:br>
            <a:r>
              <a:rPr lang="fr-FR" sz="1200" dirty="0"/>
              <a:t>Source : </a:t>
            </a:r>
            <a:r>
              <a:rPr lang="fr-FR" sz="1200" dirty="0">
                <a:hlinkClick r:id="rId5"/>
              </a:rPr>
              <a:t>http://www.lexpress.fr/actualite/monde/europe/ukraine-propagande-et-guerre-des-mots_1536357.html</a:t>
            </a:r>
            <a:r>
              <a:rPr lang="fr-FR" sz="1200" dirty="0"/>
              <a:t> </a:t>
            </a: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0176" y="4512769"/>
            <a:ext cx="2298881" cy="1299891"/>
          </a:xfrm>
          <a:prstGeom prst="rect">
            <a:avLst/>
          </a:prstGeom>
        </p:spPr>
      </p:pic>
      <p:sp>
        <p:nvSpPr>
          <p:cNvPr id="5" name="ZoneTexte 4"/>
          <p:cNvSpPr txBox="1"/>
          <p:nvPr/>
        </p:nvSpPr>
        <p:spPr>
          <a:xfrm>
            <a:off x="4682373" y="5802286"/>
            <a:ext cx="4258692" cy="1015663"/>
          </a:xfrm>
          <a:prstGeom prst="rect">
            <a:avLst/>
          </a:prstGeom>
          <a:noFill/>
        </p:spPr>
        <p:txBody>
          <a:bodyPr wrap="square" rtlCol="0">
            <a:spAutoFit/>
          </a:bodyPr>
          <a:lstStyle/>
          <a:p>
            <a:pPr algn="r"/>
            <a:r>
              <a:rPr lang="fr-FR" sz="1200" dirty="0"/>
              <a:t>Une manifestation anti-Poutine à Tbilissi en Géorgie © REUTERS/David </a:t>
            </a:r>
            <a:r>
              <a:rPr lang="fr-FR" sz="1200" dirty="0" err="1"/>
              <a:t>Mzinarishvili</a:t>
            </a:r>
            <a:r>
              <a:rPr lang="fr-FR" sz="1200" dirty="0"/>
              <a:t> (août 2014). Source : </a:t>
            </a:r>
            <a:r>
              <a:rPr lang="fr-FR" sz="1200" dirty="0">
                <a:hlinkClick r:id="rId7"/>
              </a:rPr>
              <a:t>http://www.franceinfo.fr/actu/monde/article/les-russes-et-les-ukrainiens-forment-un-seul-peuple-declare-vladimir-poutine-558095</a:t>
            </a:r>
            <a:r>
              <a:rPr lang="fr-FR" sz="1200" dirty="0"/>
              <a:t>  </a:t>
            </a:r>
          </a:p>
        </p:txBody>
      </p:sp>
    </p:spTree>
    <p:extLst>
      <p:ext uri="{BB962C8B-B14F-4D97-AF65-F5344CB8AC3E}">
        <p14:creationId xmlns:p14="http://schemas.microsoft.com/office/powerpoint/2010/main" val="166083986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32956" y="1052737"/>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d) </a:t>
            </a:r>
            <a:r>
              <a:rPr lang="fr-FR" sz="1200" i="1" dirty="0"/>
              <a:t>Quelle évolution pour le régime de Poutine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dirty="0"/>
              <a:t>Poutine cherche à restaurer l’empire russe, perdu depuis la chute du communisme. Il n’a jamais caché le choc que fut pour lui l’implosion de l’Union soviétique, qu’il qualifie de « </a:t>
            </a:r>
            <a:r>
              <a:rPr lang="fr-FR" sz="1200" i="1" dirty="0"/>
              <a:t>plus grande catastrophe géopolitique du XXe siècle</a:t>
            </a:r>
            <a:r>
              <a:rPr lang="fr-FR" sz="1200" dirty="0"/>
              <a:t> ».  Il veut effacer l’humiliation des années 90, au cours de laquelle le bloc soviétique fut démembré, la Russie amputée d’un quart de ses territoires, mise sous tutelle par l’Occident et pillé par les affairiste.  Il considère qu’elle / il a perdu la guerre froide. Il voit l’occident comme un ennemi, avec qui il veut régler ses comptes. Il veut récupérer les pays perdus. Il voit ou s’invente des ennemis extérieurs (USA, OTAN) et intérieurs qui ont la vertu d’expliquer tout : a) le désir des pays baltes, de la Géorgie, de l’Ukraine de rejoindre l’occident et l’OTAN, b) les 25 millions de pauvres en Russie …</a:t>
            </a:r>
          </a:p>
          <a:p>
            <a:pPr algn="just" eaLnBrk="1" hangingPunct="1">
              <a:spcBef>
                <a:spcPct val="0"/>
              </a:spcBef>
              <a:buNone/>
              <a:defRPr/>
            </a:pPr>
            <a:r>
              <a:rPr lang="fr-FR" sz="1200" dirty="0"/>
              <a:t>Poutine instaure un régime fort et nationalise l’industrie des matières premières. Pour lui, la restauration de l’empire pas.se aussi par le retour des ex-républiques soviétiques dans le giron de Moscou. le Kremlin s’efforce de reconstituer, pas à pas, son aire d’influence d’avant la chute de l’URSS, par la force s’il le faut, par la diplomatie ou grâce à ses ressources naturelles. Il va utiliser des méthodes musclées : pressions gazières sur l’Ukraine [chantage], contrôle des ressources en Asie centrale [pétrole du Kazakhstan] et intervention militaire en Géorgie, Crimée .. (y compris par les coups fourrés et mensonges ). Dernier projet en date, l’Union eurasienne, censée concurrencer l’Union européenne, pour l’instant l’alliance de 3 régimes autoritaires (Biélorussie, Kazakhstan, Russie).</a:t>
            </a:r>
          </a:p>
          <a:p>
            <a:pPr algn="just" eaLnBrk="1" hangingPunct="1">
              <a:spcBef>
                <a:spcPct val="0"/>
              </a:spcBef>
              <a:buNone/>
              <a:defRPr/>
            </a:pPr>
            <a:r>
              <a:rPr lang="fr-FR" sz="1200" dirty="0"/>
              <a:t>Après douze années aux mains de Poutine, la Russie est de nouveau sur le devant de la scène internationale. Pourtant, derrière cette façade se cache une réalité moins brillante : le réseau routier est inexistant, l’industrie au point mort (en déclin ou en ruine), la démographie en baisse, la corruption forte, l’absence de protection pour la propriété privée, la </a:t>
            </a:r>
            <a:r>
              <a:rPr lang="fr-FR" sz="1200" i="1" dirty="0"/>
              <a:t>stagnation</a:t>
            </a:r>
            <a:r>
              <a:rPr lang="fr-FR" sz="1200" dirty="0"/>
              <a:t> .... L’extrême dépendance de la Russie à ses exportation de matières premières [en misant trop sur l’exportation des énergies fossiles, dont le gaz (la société d’état Gazprom fournit 30% du budget russe), l’acier …] a rendu la nation vulnérable aux fluctuations de prix du marché international. </a:t>
            </a:r>
          </a:p>
          <a:p>
            <a:pPr algn="just" eaLnBrk="1" hangingPunct="1">
              <a:spcBef>
                <a:spcPct val="0"/>
              </a:spcBef>
              <a:buNone/>
              <a:defRPr/>
            </a:pPr>
            <a:r>
              <a:rPr lang="fr-FR" sz="1200" i="1" dirty="0"/>
              <a:t>Poutine</a:t>
            </a:r>
            <a:r>
              <a:rPr lang="fr-FR" sz="1200" dirty="0"/>
              <a:t> parle de paix vers l’Extérieur, mais adopte un discours guerrier (va-en-guerre) à destination du peuple Russe et de ceux de la CEI (*). Ses obsessions sont les intérêts [dont ceux géostratégiques] de la Russie et sa sécurité internationale (en augmentant les dépenses militaires, en déployant des missiles tournés contre l’occident …).</a:t>
            </a:r>
          </a:p>
          <a:p>
            <a:pPr algn="just" eaLnBrk="1" hangingPunct="1">
              <a:spcBef>
                <a:spcPct val="0"/>
              </a:spcBef>
              <a:buNone/>
              <a:defRPr/>
            </a:pPr>
            <a:endParaRPr lang="fr-FR" sz="1200" dirty="0"/>
          </a:p>
          <a:p>
            <a:pPr eaLnBrk="1" hangingPunct="1">
              <a:spcBef>
                <a:spcPct val="0"/>
              </a:spcBef>
              <a:buNone/>
              <a:defRPr/>
            </a:pPr>
            <a:r>
              <a:rPr lang="fr-FR" sz="1200" dirty="0"/>
              <a:t>(*) Anciennes républiques soviétiques.</a:t>
            </a:r>
          </a:p>
          <a:p>
            <a:pPr eaLnBrk="1" hangingPunct="1">
              <a:spcBef>
                <a:spcPct val="0"/>
              </a:spcBef>
              <a:buNone/>
              <a:defRPr/>
            </a:pPr>
            <a:r>
              <a:rPr lang="fr-FR" sz="1200" dirty="0"/>
              <a:t>Sources : </a:t>
            </a:r>
            <a:r>
              <a:rPr lang="fr-FR" sz="1200" i="1" dirty="0"/>
              <a:t>Russie, la nostalgie de l'empire</a:t>
            </a:r>
            <a:r>
              <a:rPr lang="fr-FR" sz="1200" dirty="0"/>
              <a:t>, documentaire de France télévision </a:t>
            </a:r>
            <a:r>
              <a:rPr lang="fr-FR" sz="1200" cap="all" dirty="0"/>
              <a:t>/ </a:t>
            </a:r>
            <a:r>
              <a:rPr lang="fr-FR" sz="1200" dirty="0"/>
              <a:t>Illégitime défense, Barbara </a:t>
            </a:r>
            <a:r>
              <a:rPr lang="fr-FR" sz="1200" dirty="0" err="1"/>
              <a:t>Necek</a:t>
            </a:r>
            <a:r>
              <a:rPr lang="fr-FR" sz="1200" dirty="0"/>
              <a:t> (Réalisateur), Antoine </a:t>
            </a:r>
            <a:r>
              <a:rPr lang="fr-FR" sz="1200" dirty="0" err="1"/>
              <a:t>Vitkine</a:t>
            </a:r>
            <a:r>
              <a:rPr lang="fr-FR" sz="1200" dirty="0"/>
              <a:t> &amp; Barbara </a:t>
            </a:r>
            <a:r>
              <a:rPr lang="fr-FR" sz="1200" dirty="0" err="1"/>
              <a:t>Necek</a:t>
            </a:r>
            <a:r>
              <a:rPr lang="fr-FR" sz="1200" dirty="0"/>
              <a:t> (Auteurs), 2012, </a:t>
            </a:r>
            <a:r>
              <a:rPr lang="fr-FR" sz="1200" dirty="0">
                <a:hlinkClick r:id="rId2"/>
              </a:rPr>
              <a:t>http://www.france5.fr/et-vous/France-5-et-vous/Les-programmes/LE-MAG-N-9-2012/articles/Programmation-speciale-Russie/p-15292-Russie-la-nostalgie-de-l-empire.htm</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416</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7776805"/>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32956" y="1052738"/>
            <a:ext cx="88042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d) </a:t>
            </a:r>
            <a:r>
              <a:rPr lang="fr-FR" sz="1200" i="1" dirty="0"/>
              <a:t>Quelle évolution pour le régime de Poutine </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Pour se dégager de l’étrangement des sanctions économiques occidentales, il va tenter de nouer des alliances (économiques et politiques) avec la Chine, la Turquie, l’Iran, les pays non-alignés, l’Inde … (voire, il va tenter de diviser le bloc occidental concernant l’application des sanctions, par exemple, par le chantage sur les énergies (dont le gaz …). Il continuera à financer les partis d’extrême-droite européens.</a:t>
            </a:r>
          </a:p>
          <a:p>
            <a:pPr algn="just" eaLnBrk="1" hangingPunct="1">
              <a:spcBef>
                <a:spcPct val="0"/>
              </a:spcBef>
              <a:buNone/>
              <a:defRPr/>
            </a:pPr>
            <a:endParaRPr lang="fr-FR" sz="1200" dirty="0"/>
          </a:p>
          <a:p>
            <a:pPr algn="just" eaLnBrk="1" hangingPunct="1">
              <a:spcBef>
                <a:spcPct val="0"/>
              </a:spcBef>
              <a:buNone/>
              <a:defRPr/>
            </a:pPr>
            <a:r>
              <a:rPr lang="fr-FR" sz="1200" dirty="0"/>
              <a:t>Poutine est très proches des idées du brillant philosophe ultra-nationaliste, </a:t>
            </a:r>
            <a:r>
              <a:rPr lang="fr-FR" sz="1200" dirty="0">
                <a:hlinkClick r:id="rId2"/>
              </a:rPr>
              <a:t>Alexandre </a:t>
            </a:r>
            <a:r>
              <a:rPr lang="fr-FR" sz="1200" dirty="0" err="1">
                <a:hlinkClick r:id="rId2"/>
              </a:rPr>
              <a:t>Douguine</a:t>
            </a:r>
            <a:r>
              <a:rPr lang="fr-FR" sz="1200" dirty="0"/>
              <a:t> (+), partisan du bloc </a:t>
            </a:r>
            <a:r>
              <a:rPr lang="fr-FR" sz="1200" b="1" dirty="0"/>
              <a:t>eurasien</a:t>
            </a:r>
            <a:r>
              <a:rPr lang="fr-FR" sz="1200" dirty="0"/>
              <a:t>, opposé au bloc occidental, dont la clé de voute sera la Russie. Il est aussi partisan d’une idéologie appelée « </a:t>
            </a:r>
            <a:r>
              <a:rPr lang="fr-FR" sz="1200" dirty="0">
                <a:hlinkClick r:id="rId3" tooltip="National-bolchevisme"/>
              </a:rPr>
              <a:t>national-bolchevisme</a:t>
            </a:r>
            <a:r>
              <a:rPr lang="fr-FR" sz="1200" dirty="0"/>
              <a:t> ». Dans son ouvrage, </a:t>
            </a:r>
            <a:r>
              <a:rPr lang="fr-FR" sz="1200" i="1" dirty="0"/>
              <a:t>La quatrième théorie politique</a:t>
            </a:r>
            <a:r>
              <a:rPr lang="fr-FR" sz="1200" dirty="0"/>
              <a:t>, 2012, </a:t>
            </a:r>
            <a:r>
              <a:rPr lang="fr-FR" sz="1200" dirty="0" err="1"/>
              <a:t>Douguine</a:t>
            </a:r>
            <a:r>
              <a:rPr lang="fr-FR" sz="1200" dirty="0"/>
              <a:t> critique la rationalité et la prétention à l’universalité du modèle occidental (ou selon lui, de la dictature « totalitaire » du libéralisme « global »). </a:t>
            </a:r>
            <a:r>
              <a:rPr lang="fr-FR" sz="1200" b="1" dirty="0">
                <a:solidFill>
                  <a:srgbClr val="FF0000"/>
                </a:solidFill>
              </a:rPr>
              <a:t>Pour lui, la liberté et la vie humaine ne sont pas des valeurs suprêmes</a:t>
            </a:r>
            <a:r>
              <a:rPr lang="fr-FR" sz="1200" dirty="0"/>
              <a:t>. Il refuse le principe démocratique : « </a:t>
            </a:r>
            <a:r>
              <a:rPr lang="fr-FR" sz="1200" i="1" dirty="0"/>
              <a:t>C’est la spiritualité qui fait l’élite</a:t>
            </a:r>
            <a:r>
              <a:rPr lang="fr-FR" sz="1200" dirty="0"/>
              <a:t> ». Pour lui l’occident représente la décadence, la dissolution [des valeurs morales] et le déclin. Il  rejette le progrès et justifie un état fort. Il prône le retour aux valeurs traditionnelles (chrétiennes orthodoxes), familiales et patriotiques. Il est pour le </a:t>
            </a:r>
            <a:r>
              <a:rPr lang="fr-FR" sz="1200" i="1" dirty="0"/>
              <a:t>paternalisme des autorités</a:t>
            </a:r>
            <a:r>
              <a:rPr lang="fr-FR" sz="1200" dirty="0"/>
              <a:t>, le </a:t>
            </a:r>
            <a:r>
              <a:rPr lang="fr-FR" sz="1200" i="1" dirty="0"/>
              <a:t>culte de la personnalité</a:t>
            </a:r>
            <a:r>
              <a:rPr lang="fr-FR" sz="1200" dirty="0"/>
              <a:t>, un grand état social qui protège le peuple. Il prône la priorité des intérêts nationaux [le peuple russe doit être maître chez lui]. Il est pour un monde multipolaire contre l’hégémonie américaine.</a:t>
            </a:r>
          </a:p>
          <a:p>
            <a:pPr algn="just" eaLnBrk="1" hangingPunct="1">
              <a:spcBef>
                <a:spcPct val="0"/>
              </a:spcBef>
              <a:buNone/>
              <a:defRPr/>
            </a:pPr>
            <a:r>
              <a:rPr lang="fr-FR" sz="1200" dirty="0"/>
              <a:t>Poutine s’est posé aussi, en 2014, en défenseur des valeurs traditionnelles de la famille, des bonnes « mœurs sexuelles » [sous-entendu, il est contre l’homosexualité] et de la morale chrétienne. Autant de positions justement proches des tenants de l’</a:t>
            </a:r>
            <a:r>
              <a:rPr lang="fr-FR" sz="1200" dirty="0" err="1"/>
              <a:t>Eurasisme</a:t>
            </a:r>
            <a:r>
              <a:rPr lang="fr-FR" sz="1200" dirty="0"/>
              <a:t> et de </a:t>
            </a:r>
            <a:r>
              <a:rPr lang="fr-FR" sz="1200" dirty="0" err="1"/>
              <a:t>Douguine</a:t>
            </a:r>
            <a:r>
              <a:rPr lang="fr-FR" sz="1200" dirty="0"/>
              <a:t>. Peut-être, par cette déclaration, est-il sincère ou bien n’affiche-t-il seulement qu’une « posture morale » populiste ?</a:t>
            </a:r>
          </a:p>
          <a:p>
            <a:pPr algn="just" eaLnBrk="1" hangingPunct="1">
              <a:spcBef>
                <a:spcPct val="0"/>
              </a:spcBef>
              <a:buNone/>
              <a:defRPr/>
            </a:pPr>
            <a:r>
              <a:rPr lang="fr-FR" sz="1200" dirty="0"/>
              <a:t>Ce n’est donc pas un démocrate (mais un nationaliste, au discours s’affichant plus ou moins « socialiste », comme celui de </a:t>
            </a:r>
            <a:r>
              <a:rPr lang="fr-FR" sz="1200" dirty="0" err="1"/>
              <a:t>Douguine</a:t>
            </a:r>
            <a:r>
              <a:rPr lang="fr-FR" sz="1200" dirty="0"/>
              <a:t>).</a:t>
            </a:r>
          </a:p>
          <a:p>
            <a:pPr algn="just" eaLnBrk="1" hangingPunct="1">
              <a:spcBef>
                <a:spcPct val="0"/>
              </a:spcBef>
              <a:buNone/>
              <a:defRPr/>
            </a:pPr>
            <a:r>
              <a:rPr lang="fr-FR" sz="1200" dirty="0"/>
              <a:t> </a:t>
            </a:r>
          </a:p>
          <a:p>
            <a:pPr eaLnBrk="1" hangingPunct="1">
              <a:spcBef>
                <a:spcPct val="0"/>
              </a:spcBef>
              <a:buNone/>
              <a:defRPr/>
            </a:pPr>
            <a:r>
              <a:rPr lang="fr-FR" sz="1200" dirty="0"/>
              <a:t>(*) a) Marlène </a:t>
            </a:r>
            <a:r>
              <a:rPr lang="fr-FR" sz="1200" dirty="0" err="1"/>
              <a:t>Laruelle</a:t>
            </a:r>
            <a:r>
              <a:rPr lang="fr-FR" sz="1200" dirty="0"/>
              <a:t> et </a:t>
            </a:r>
            <a:r>
              <a:rPr lang="fr-FR" sz="1200" dirty="0">
                <a:hlinkClick r:id="rId2" tooltip="Alexandre Douguine"/>
              </a:rPr>
              <a:t>Alexandre </a:t>
            </a:r>
            <a:r>
              <a:rPr lang="fr-FR" sz="1200" dirty="0" err="1">
                <a:hlinkClick r:id="rId2" tooltip="Alexandre Douguine"/>
              </a:rPr>
              <a:t>Douguine</a:t>
            </a:r>
            <a:r>
              <a:rPr lang="fr-FR" sz="1200" dirty="0"/>
              <a:t>, </a:t>
            </a:r>
            <a:r>
              <a:rPr lang="fr-FR" sz="1200" i="1" dirty="0"/>
              <a:t>Esquisse d’un </a:t>
            </a:r>
            <a:r>
              <a:rPr lang="fr-FR" sz="1200" i="1" dirty="0" err="1"/>
              <a:t>eurasisme</a:t>
            </a:r>
            <a:r>
              <a:rPr lang="fr-FR" sz="1200" i="1" dirty="0"/>
              <a:t> d’extrême-droite en Russie post-soviétique</a:t>
            </a:r>
            <a:r>
              <a:rPr lang="fr-FR" sz="1200" dirty="0"/>
              <a:t>, RECEO 32/3, 2001.</a:t>
            </a:r>
          </a:p>
          <a:p>
            <a:pPr eaLnBrk="1" hangingPunct="1">
              <a:spcBef>
                <a:spcPct val="0"/>
              </a:spcBef>
              <a:buNone/>
              <a:defRPr/>
            </a:pPr>
            <a:r>
              <a:rPr lang="fr-FR" sz="1200" dirty="0"/>
              <a:t>b) Conférence d’Alexandre </a:t>
            </a:r>
            <a:r>
              <a:rPr lang="fr-FR" sz="1200" dirty="0" err="1"/>
              <a:t>Douguine</a:t>
            </a:r>
            <a:r>
              <a:rPr lang="fr-FR" sz="1200" dirty="0"/>
              <a:t>, à Paris en mai 2013, </a:t>
            </a:r>
            <a:r>
              <a:rPr lang="fr-FR" sz="1200" dirty="0">
                <a:hlinkClick r:id="rId4"/>
              </a:rPr>
              <a:t>http://www.voxnr.com/cc/d_douguine/EuElEAZFVuxCStijZV.shtml</a:t>
            </a:r>
            <a:r>
              <a:rPr lang="fr-FR" sz="1200" dirty="0"/>
              <a:t> </a:t>
            </a:r>
          </a:p>
          <a:p>
            <a:pPr eaLnBrk="1" hangingPunct="1">
              <a:spcBef>
                <a:spcPct val="0"/>
              </a:spcBef>
              <a:buNone/>
              <a:defRPr/>
            </a:pPr>
            <a:r>
              <a:rPr lang="fr-FR" sz="1200" dirty="0"/>
              <a:t>c) </a:t>
            </a:r>
            <a:r>
              <a:rPr lang="fr-FR" sz="1200" dirty="0">
                <a:hlinkClick r:id="rId5"/>
              </a:rPr>
              <a:t>http://eurasia.org.ru/</a:t>
            </a:r>
            <a:r>
              <a:rPr lang="fr-FR" sz="1200" dirty="0"/>
              <a:t>  &amp; </a:t>
            </a:r>
            <a:r>
              <a:rPr lang="fr-FR" sz="1200" dirty="0">
                <a:hlinkClick r:id="rId6"/>
              </a:rPr>
              <a:t>http://www.eurasianet.org/</a:t>
            </a:r>
            <a:r>
              <a:rPr lang="fr-FR" sz="1200" dirty="0"/>
              <a:t> </a:t>
            </a:r>
          </a:p>
          <a:p>
            <a:pPr eaLnBrk="1" hangingPunct="1">
              <a:spcBef>
                <a:spcPct val="0"/>
              </a:spcBef>
              <a:buNone/>
              <a:defRPr/>
            </a:pPr>
            <a:r>
              <a:rPr lang="fr-FR" sz="1200" dirty="0"/>
              <a:t>(+) </a:t>
            </a:r>
            <a:r>
              <a:rPr lang="fr-FR" sz="1200" dirty="0" err="1"/>
              <a:t>Douguine</a:t>
            </a:r>
            <a:r>
              <a:rPr lang="fr-FR" sz="1200" dirty="0"/>
              <a:t> est décrit comme un </a:t>
            </a:r>
            <a:r>
              <a:rPr lang="fr-FR" sz="1200" dirty="0">
                <a:hlinkClick r:id="rId7" tooltip="Patriotisme"/>
              </a:rPr>
              <a:t>patriote</a:t>
            </a:r>
            <a:r>
              <a:rPr lang="fr-FR" sz="1200" dirty="0"/>
              <a:t> russe passionné, un intellectuel et un fidèle de la religion orthodoxe (dans la branche </a:t>
            </a:r>
            <a:r>
              <a:rPr lang="fr-FR" sz="1200" dirty="0">
                <a:hlinkClick r:id="rId8" tooltip="Traditionalisme"/>
              </a:rPr>
              <a:t>traditionaliste</a:t>
            </a:r>
            <a:r>
              <a:rPr lang="fr-FR" sz="1200" dirty="0"/>
              <a:t> des « </a:t>
            </a:r>
            <a:r>
              <a:rPr lang="fr-FR" sz="1200" dirty="0">
                <a:hlinkClick r:id="rId9" tooltip="Vieux croyants"/>
              </a:rPr>
              <a:t>vieux croyants</a:t>
            </a:r>
            <a:r>
              <a:rPr lang="fr-FR" sz="1200" dirty="0"/>
              <a:t> ». Il serait versé dans l’</a:t>
            </a:r>
            <a:r>
              <a:rPr lang="fr-FR" sz="1200" dirty="0">
                <a:hlinkClick r:id="rId10" tooltip="Ésotérisme"/>
              </a:rPr>
              <a:t>ésotérisme</a:t>
            </a:r>
            <a:r>
              <a:rPr lang="fr-FR" sz="1200" dirty="0"/>
              <a:t> et le </a:t>
            </a:r>
            <a:r>
              <a:rPr lang="fr-FR" sz="1200" dirty="0">
                <a:hlinkClick r:id="rId11" tooltip="Mysticisme"/>
              </a:rPr>
              <a:t>mysticisme</a:t>
            </a:r>
            <a:r>
              <a:rPr lang="fr-FR" sz="1200" dirty="0"/>
              <a:t>.  </a:t>
            </a:r>
          </a:p>
          <a:p>
            <a:pPr eaLnBrk="1" hangingPunct="1">
              <a:spcBef>
                <a:spcPct val="0"/>
              </a:spcBef>
              <a:buNone/>
              <a:defRPr/>
            </a:pPr>
            <a:r>
              <a:rPr lang="fr-FR" sz="1200" dirty="0"/>
              <a:t>Source : </a:t>
            </a:r>
            <a:r>
              <a:rPr lang="fr-FR" sz="1200" dirty="0">
                <a:hlinkClick r:id="rId2"/>
              </a:rPr>
              <a:t>http://fr.wikipedia.org/wiki/Alexandre_Douguine</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417</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
        <p:nvSpPr>
          <p:cNvPr id="2" name="Rectangle 1"/>
          <p:cNvSpPr/>
          <p:nvPr/>
        </p:nvSpPr>
        <p:spPr>
          <a:xfrm>
            <a:off x="4921043" y="1581671"/>
            <a:ext cx="1955215" cy="461665"/>
          </a:xfrm>
          <a:prstGeom prst="rect">
            <a:avLst/>
          </a:prstGeom>
        </p:spPr>
        <p:txBody>
          <a:bodyPr wrap="none">
            <a:spAutoFit/>
          </a:bodyPr>
          <a:lstStyle/>
          <a:p>
            <a:pPr algn="r"/>
            <a:r>
              <a:rPr lang="fr-FR" sz="1200" dirty="0"/>
              <a:t>Alexandre </a:t>
            </a:r>
            <a:r>
              <a:rPr lang="fr-FR" sz="1200" dirty="0" err="1"/>
              <a:t>Douguine</a:t>
            </a:r>
            <a:r>
              <a:rPr lang="fr-FR" sz="1200" dirty="0"/>
              <a:t> </a:t>
            </a:r>
            <a:r>
              <a:rPr lang="fr-FR" sz="1200" dirty="0">
                <a:latin typeface="Calibri" panose="020F0502020204030204" pitchFamily="34" charset="0"/>
              </a:rPr>
              <a:t>→</a:t>
            </a:r>
          </a:p>
          <a:p>
            <a:pPr algn="r"/>
            <a:r>
              <a:rPr lang="fr-FR" sz="1200" dirty="0">
                <a:latin typeface="Calibri" panose="020F0502020204030204" pitchFamily="34" charset="0"/>
              </a:rPr>
              <a:t>Le mauvais génie du régime.</a:t>
            </a:r>
            <a:endParaRPr lang="fr-FR" sz="1200" dirty="0"/>
          </a:p>
        </p:txBody>
      </p:sp>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6258" y="1052736"/>
            <a:ext cx="1914525" cy="990600"/>
          </a:xfrm>
          <a:prstGeom prst="rect">
            <a:avLst/>
          </a:prstGeom>
        </p:spPr>
      </p:pic>
    </p:spTree>
    <p:extLst>
      <p:ext uri="{BB962C8B-B14F-4D97-AF65-F5344CB8AC3E}">
        <p14:creationId xmlns:p14="http://schemas.microsoft.com/office/powerpoint/2010/main" val="4112371469"/>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1825" y="856358"/>
            <a:ext cx="894467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d) </a:t>
            </a:r>
            <a:r>
              <a:rPr lang="fr-FR" sz="1200" i="1" dirty="0"/>
              <a:t>Quelle évolution pour le régime de Poutine </a:t>
            </a:r>
            <a:r>
              <a:rPr lang="fr-FR" sz="1200" dirty="0"/>
              <a:t>? (suite et fin) :</a:t>
            </a:r>
          </a:p>
          <a:p>
            <a:pPr algn="just" eaLnBrk="1" hangingPunct="1">
              <a:spcBef>
                <a:spcPct val="0"/>
              </a:spcBef>
              <a:buNone/>
              <a:defRPr/>
            </a:pPr>
            <a:r>
              <a:rPr lang="fr-FR" sz="1200" dirty="0"/>
              <a:t> </a:t>
            </a:r>
          </a:p>
          <a:p>
            <a:pPr algn="just" eaLnBrk="1" hangingPunct="1">
              <a:spcBef>
                <a:spcPct val="0"/>
              </a:spcBef>
              <a:buNone/>
              <a:defRPr/>
            </a:pPr>
            <a:r>
              <a:rPr lang="fr-FR" sz="1200" dirty="0"/>
              <a:t>Mais selon Igor </a:t>
            </a:r>
            <a:r>
              <a:rPr lang="fr-FR" sz="1200" dirty="0" err="1"/>
              <a:t>Yurgens</a:t>
            </a:r>
            <a:r>
              <a:rPr lang="fr-FR" sz="1200" dirty="0"/>
              <a:t>, ancien conseiller du président Poutine, il est nécessaire de moderniser les institutions russes, en les démocratisant [pour éviter la corruption] et de donner plus la parole aux gens [pour éviter leurs frustrations].</a:t>
            </a:r>
          </a:p>
          <a:p>
            <a:pPr algn="just" eaLnBrk="1" hangingPunct="1">
              <a:spcBef>
                <a:spcPct val="0"/>
              </a:spcBef>
              <a:buNone/>
              <a:defRPr/>
            </a:pPr>
            <a:endParaRPr lang="fr-FR" sz="1200" dirty="0"/>
          </a:p>
          <a:p>
            <a:pPr algn="just" eaLnBrk="1" hangingPunct="1">
              <a:spcBef>
                <a:spcPct val="0"/>
              </a:spcBef>
              <a:buNone/>
              <a:defRPr/>
            </a:pPr>
            <a:r>
              <a:rPr lang="fr-FR" sz="1200" dirty="0"/>
              <a:t>Julien </a:t>
            </a:r>
            <a:r>
              <a:rPr lang="fr-FR" sz="1200" dirty="0" err="1"/>
              <a:t>Vercueil</a:t>
            </a:r>
            <a:r>
              <a:rPr lang="fr-FR" sz="1200" dirty="0"/>
              <a:t> analyse dans </a:t>
            </a:r>
            <a:r>
              <a:rPr lang="fr-FR" sz="1200" i="1" dirty="0">
                <a:hlinkClick r:id="rId2" tooltip="Le Monde diplomatique"/>
              </a:rPr>
              <a:t>Le Monde Diplomatique</a:t>
            </a:r>
            <a:r>
              <a:rPr lang="fr-FR" sz="1200" dirty="0"/>
              <a:t> les racines de la crise ukrainienne en ces termes : « </a:t>
            </a:r>
            <a:r>
              <a:rPr lang="fr-FR" sz="1200" i="1" dirty="0"/>
              <a:t>Compte tenu de la contagion que provoque leur diffusion, une pénétration des normes européennes en Ukraine risquerait d’emporter l’ensemble postsoviétique par effet domino. La réaction de la Russie relève donc aussi de la lutte pour la survie d’un système sur lequel son complexe militaro-industriel repose toujours largement</a:t>
            </a:r>
            <a:r>
              <a:rPr lang="fr-FR" sz="1200" baseline="30000" dirty="0">
                <a:hlinkClick r:id="rId3"/>
              </a:rPr>
              <a:t>88</a:t>
            </a:r>
            <a:r>
              <a:rPr lang="fr-FR" sz="1200" i="1" dirty="0"/>
              <a:t>"</a:t>
            </a:r>
            <a:r>
              <a:rPr lang="fr-FR" sz="1200" dirty="0"/>
              <a:t> ».</a:t>
            </a:r>
          </a:p>
          <a:p>
            <a:pPr algn="just" eaLnBrk="1" hangingPunct="1">
              <a:spcBef>
                <a:spcPct val="0"/>
              </a:spcBef>
              <a:buNone/>
              <a:defRPr/>
            </a:pPr>
            <a:r>
              <a:rPr lang="fr-FR" sz="1200" dirty="0"/>
              <a:t>Pour </a:t>
            </a:r>
            <a:r>
              <a:rPr lang="fr-FR" sz="1200" dirty="0">
                <a:hlinkClick r:id="rId4" tooltip="Pascal Boniface"/>
              </a:rPr>
              <a:t>Pascal Boniface</a:t>
            </a:r>
            <a:r>
              <a:rPr lang="fr-FR" sz="1200" dirty="0"/>
              <a:t>, directeur de l'</a:t>
            </a:r>
            <a:r>
              <a:rPr lang="fr-FR" sz="1200" u="sng" dirty="0">
                <a:hlinkClick r:id="rId5" tooltip="Institut de relations internationales et stratégiques"/>
              </a:rPr>
              <a:t>Institut des Relations Internationales et Stratégiques</a:t>
            </a:r>
            <a:r>
              <a:rPr lang="fr-FR" sz="1200" dirty="0"/>
              <a:t> : « </a:t>
            </a:r>
            <a:r>
              <a:rPr lang="fr-FR" sz="1200" i="1" dirty="0"/>
              <a:t>La Russie, dont on oublie trop le type d’humiliation – à la fois sociale, économique et politique – qu’elle a subi dans les années 1990, avec un PNB réduit de moitié, une influence largement diminuée sur le plan international, </a:t>
            </a:r>
            <a:r>
              <a:rPr lang="fr-FR" sz="1200" i="1" dirty="0" err="1"/>
              <a:t>etc</a:t>
            </a:r>
            <a:r>
              <a:rPr lang="fr-FR" sz="1200" i="1" dirty="0"/>
              <a:t>, veut retrouver son influence. […] Il s’agit de faire en sorte que la Russie soit respectée, quitte à ce qu’elle soit crainte et non aimée</a:t>
            </a:r>
            <a:r>
              <a:rPr lang="fr-FR" sz="1200" dirty="0"/>
              <a:t> ».</a:t>
            </a:r>
          </a:p>
          <a:p>
            <a:pPr algn="just" eaLnBrk="1" hangingPunct="1">
              <a:spcBef>
                <a:spcPct val="0"/>
              </a:spcBef>
              <a:buNone/>
              <a:defRPr/>
            </a:pPr>
            <a:r>
              <a:rPr lang="fr-FR" sz="1200" dirty="0"/>
              <a:t>Pour </a:t>
            </a:r>
            <a:r>
              <a:rPr lang="fr-FR" sz="1200" dirty="0">
                <a:hlinkClick r:id="rId6" tooltip="Alexandre Del Valle"/>
              </a:rPr>
              <a:t>Alexandre Del Valle</a:t>
            </a:r>
            <a:r>
              <a:rPr lang="fr-FR" sz="1200" dirty="0"/>
              <a:t>, professeur en relations internationales à l'</a:t>
            </a:r>
            <a:r>
              <a:rPr lang="fr-FR" sz="1200" dirty="0">
                <a:hlinkClick r:id="rId7" tooltip="Université de Metz"/>
              </a:rPr>
              <a:t>université de Metz</a:t>
            </a:r>
            <a:r>
              <a:rPr lang="fr-FR" sz="1200" dirty="0"/>
              <a:t> : « </a:t>
            </a:r>
            <a:r>
              <a:rPr lang="fr-FR" sz="1200" i="1" dirty="0"/>
              <a:t>On pourrait aussi s’étonner du fait que les mêmes occidentaux désireux de « sanctionner » Poutine pour la Crimée passent leur temps à absoudre la Turquie qui occupe illégalement depuis 1974 et colonise l’île de </a:t>
            </a:r>
            <a:r>
              <a:rPr lang="fr-FR" sz="1200" i="1" dirty="0">
                <a:hlinkClick r:id="rId8" tooltip="Chypre (île)"/>
              </a:rPr>
              <a:t>Chypre</a:t>
            </a:r>
            <a:r>
              <a:rPr lang="fr-FR" sz="1200" i="1" dirty="0"/>
              <a:t>, pourtant membre de l’Union européenne… Mais il est vrai que la Turquie est un membre important de l’OTAN</a:t>
            </a:r>
            <a:r>
              <a:rPr lang="fr-FR" sz="1200" dirty="0"/>
              <a:t> » [bref, la Russie reproche, à ceux qui le prône, le non respect du </a:t>
            </a:r>
            <a:r>
              <a:rPr lang="fr-FR" sz="1200" i="1" dirty="0"/>
              <a:t>principe du droit international «d’intangibilité des frontières </a:t>
            </a:r>
            <a:r>
              <a:rPr lang="fr-FR" sz="1200" baseline="30000" dirty="0">
                <a:hlinkClick r:id="rId3"/>
              </a:rPr>
              <a:t>90</a:t>
            </a:r>
            <a:r>
              <a:rPr lang="fr-FR" sz="1200" i="1" dirty="0"/>
              <a:t> »</a:t>
            </a:r>
            <a:r>
              <a:rPr lang="fr-FR" sz="1200" dirty="0"/>
              <a:t>, comme dans le cas de la Serbie, quant l’Europe et les USA ont favorisé et reconnu l’indépendance d’une de ses provinces, le Kosovo].</a:t>
            </a:r>
          </a:p>
          <a:p>
            <a:pPr algn="just" eaLnBrk="1" hangingPunct="1">
              <a:spcBef>
                <a:spcPct val="0"/>
              </a:spcBef>
              <a:buNone/>
              <a:defRPr/>
            </a:pPr>
            <a:r>
              <a:rPr lang="fr-FR" sz="1200" b="1" dirty="0"/>
              <a:t>"</a:t>
            </a:r>
            <a:r>
              <a:rPr lang="fr-FR" sz="1200" i="1" dirty="0"/>
              <a:t>Négocier avec la Russie, d'accord. Le problème c'est que la Russie ne négocie pas</a:t>
            </a:r>
            <a:r>
              <a:rPr lang="fr-FR" sz="1200" dirty="0"/>
              <a:t>. Apparemment, Vladimir Poutine est entré dans une logique de guerre, de fuite en avant" selon Hélène Blanc, en août 2014, spécialiste du monde russe, directrice de rédaction du livre « </a:t>
            </a:r>
            <a:r>
              <a:rPr lang="fr-FR" sz="1200" i="1" dirty="0"/>
              <a:t>Good bye Poutine</a:t>
            </a:r>
            <a:r>
              <a:rPr lang="fr-FR" sz="1200" dirty="0"/>
              <a:t> » (édité par l'Association Magna Europa).</a:t>
            </a:r>
          </a:p>
          <a:p>
            <a:pPr algn="just" eaLnBrk="1" hangingPunct="1">
              <a:spcBef>
                <a:spcPct val="0"/>
              </a:spcBef>
              <a:buNone/>
              <a:defRPr/>
            </a:pPr>
            <a:r>
              <a:rPr lang="fr-FR" sz="1200" dirty="0"/>
              <a:t>« </a:t>
            </a:r>
            <a:r>
              <a:rPr lang="fr-FR" sz="1200" i="1" dirty="0"/>
              <a:t>Poutine agit pour garder le pouvoir intérieur. [L’annexion de] la Crimée [va dans ce sens][…] [Poutine se fiche] des sanctions économiques […], car il sait que les Russes ont l'habitude de se serrer la ceinture [… Il y a une volonté] dominatrice de cette puissance en déclin, qui a bien besoin d'une guerre pour se relever</a:t>
            </a:r>
            <a:r>
              <a:rPr lang="fr-FR" sz="1200" dirty="0"/>
              <a:t> » (Un internaute sur le site de </a:t>
            </a:r>
            <a:r>
              <a:rPr lang="fr-FR" sz="1200" dirty="0">
                <a:hlinkClick r:id="rId9"/>
              </a:rPr>
              <a:t>http://www.franceinfo.fr/</a:t>
            </a:r>
            <a:r>
              <a:rPr lang="fr-FR" sz="1200" dirty="0"/>
              <a:t>).</a:t>
            </a:r>
          </a:p>
          <a:p>
            <a:pPr eaLnBrk="1" hangingPunct="1">
              <a:spcBef>
                <a:spcPct val="0"/>
              </a:spcBef>
              <a:buNone/>
              <a:defRPr/>
            </a:pPr>
            <a:endParaRPr lang="fr-FR" sz="1200" dirty="0"/>
          </a:p>
          <a:p>
            <a:pPr eaLnBrk="1" hangingPunct="1">
              <a:spcBef>
                <a:spcPct val="0"/>
              </a:spcBef>
              <a:buNone/>
              <a:defRPr/>
            </a:pPr>
            <a:r>
              <a:rPr lang="fr-FR" sz="1200" dirty="0"/>
              <a:t>(*) a) Marlène </a:t>
            </a:r>
            <a:r>
              <a:rPr lang="fr-FR" sz="1200" dirty="0" err="1"/>
              <a:t>Laruelle</a:t>
            </a:r>
            <a:r>
              <a:rPr lang="fr-FR" sz="1200" dirty="0"/>
              <a:t> et </a:t>
            </a:r>
            <a:r>
              <a:rPr lang="fr-FR" sz="1200" dirty="0">
                <a:hlinkClick r:id="rId10" tooltip="Alexandre Douguine"/>
              </a:rPr>
              <a:t>Alexandre </a:t>
            </a:r>
            <a:r>
              <a:rPr lang="fr-FR" sz="1200" dirty="0" err="1">
                <a:hlinkClick r:id="rId10" tooltip="Alexandre Douguine"/>
              </a:rPr>
              <a:t>Douguine</a:t>
            </a:r>
            <a:r>
              <a:rPr lang="fr-FR" sz="1200" dirty="0"/>
              <a:t>, </a:t>
            </a:r>
            <a:r>
              <a:rPr lang="fr-FR" sz="1200" i="1" dirty="0"/>
              <a:t>Esquisse d’un </a:t>
            </a:r>
            <a:r>
              <a:rPr lang="fr-FR" sz="1200" i="1" dirty="0" err="1"/>
              <a:t>eurasisme</a:t>
            </a:r>
            <a:r>
              <a:rPr lang="fr-FR" sz="1200" i="1" dirty="0"/>
              <a:t> d’extrême-droite en Russie post-soviétique</a:t>
            </a:r>
            <a:r>
              <a:rPr lang="fr-FR" sz="1200" dirty="0"/>
              <a:t>, RECEO 32/3, 2001.</a:t>
            </a:r>
          </a:p>
          <a:p>
            <a:pPr eaLnBrk="1" hangingPunct="1">
              <a:spcBef>
                <a:spcPct val="0"/>
              </a:spcBef>
              <a:buNone/>
              <a:defRPr/>
            </a:pPr>
            <a:r>
              <a:rPr lang="fr-FR" sz="1200" dirty="0"/>
              <a:t>b) Conférence d’Alexandre </a:t>
            </a:r>
            <a:r>
              <a:rPr lang="fr-FR" sz="1200" dirty="0" err="1"/>
              <a:t>Douguine</a:t>
            </a:r>
            <a:r>
              <a:rPr lang="fr-FR" sz="1200" dirty="0"/>
              <a:t>, à Paris en mai 2013, </a:t>
            </a:r>
            <a:r>
              <a:rPr lang="fr-FR" sz="1200" dirty="0">
                <a:hlinkClick r:id="rId11"/>
              </a:rPr>
              <a:t>http://www.voxnr.com/cc/d_douguine/EuElEAZFVuxCStijZV.shtml</a:t>
            </a:r>
            <a:r>
              <a:rPr lang="fr-FR" sz="1200" dirty="0"/>
              <a:t> </a:t>
            </a:r>
          </a:p>
          <a:p>
            <a:pPr eaLnBrk="1" hangingPunct="1">
              <a:spcBef>
                <a:spcPct val="0"/>
              </a:spcBef>
              <a:buNone/>
              <a:defRPr/>
            </a:pPr>
            <a:r>
              <a:rPr lang="fr-FR" sz="1200" dirty="0"/>
              <a:t>c) </a:t>
            </a:r>
            <a:r>
              <a:rPr lang="fr-FR" sz="1200" dirty="0">
                <a:hlinkClick r:id="rId10"/>
              </a:rPr>
              <a:t>http://fr.wikipedia.org/wiki/Alexandre_Douguine</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418</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10532326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1825" y="856358"/>
            <a:ext cx="894467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e) </a:t>
            </a:r>
            <a:r>
              <a:rPr lang="fr-FR" sz="1200" i="1" dirty="0"/>
              <a:t>Psychologie de Poutine</a:t>
            </a:r>
            <a:r>
              <a:rPr lang="fr-FR" sz="1200" dirty="0"/>
              <a:t> :</a:t>
            </a:r>
          </a:p>
          <a:p>
            <a:pPr algn="just" eaLnBrk="1" hangingPunct="1">
              <a:spcBef>
                <a:spcPct val="0"/>
              </a:spcBef>
              <a:buNone/>
              <a:defRPr/>
            </a:pPr>
            <a:r>
              <a:rPr lang="fr-FR" sz="1200" dirty="0"/>
              <a:t> </a:t>
            </a:r>
          </a:p>
          <a:p>
            <a:pPr algn="just" eaLnBrk="1" hangingPunct="1">
              <a:spcBef>
                <a:spcPct val="0"/>
              </a:spcBef>
              <a:buNone/>
              <a:defRPr/>
            </a:pPr>
            <a:r>
              <a:rPr lang="fr-FR" sz="1200" dirty="0"/>
              <a:t>La question qui se pose _ et qui est déterminante pour la Paix en Europe et dans le monde _ est : Est-ce que Poutine est « une personnalité totalitaire » (°) (voire « psychopathe  » à l’exemple d’Hitler, Mao ou Staline) ou « seulement » un dirigeant autoritaire « narcissique » (+) ?</a:t>
            </a:r>
          </a:p>
          <a:p>
            <a:pPr algn="just" eaLnBrk="1" hangingPunct="1">
              <a:spcBef>
                <a:spcPct val="0"/>
              </a:spcBef>
              <a:buNone/>
              <a:defRPr/>
            </a:pPr>
            <a:r>
              <a:rPr lang="fr-FR" sz="1200" dirty="0"/>
              <a:t>Sur le site de la Biographie officielle de Poutine, ce dernier, né le 7 Octobre 1952 à Leningrad, se présente comme venant d’une « famille ordinaire », pas très riche [vivant en appartement communautaire de Saint-Pétersbourg]. En la « décryptant », on perçoit qu’il avait eu une mère, Maria </a:t>
            </a:r>
            <a:r>
              <a:rPr lang="fr-FR" sz="1200" dirty="0" err="1"/>
              <a:t>Shelomova</a:t>
            </a:r>
            <a:r>
              <a:rPr lang="fr-FR" sz="1200" dirty="0"/>
              <a:t>, «  bienveillante, très gentille » [qui aimait lui faire de bons gâteaux], mais un père, garde de sécurité puis contremaître, qui ne l’a pas beaucoup soutenu quand il a entrepris de faire des études. Au cours de ses années scolaires, la première et la huitième année, dans les années 60, Vladimir Poutine a étudié à l'école n ° 193 de Leningrad, où il était un petit dur des rues, un fauteur de trouble (*). Sa professeur, Vera </a:t>
            </a:r>
            <a:r>
              <a:rPr lang="fr-FR" sz="1200" dirty="0" err="1"/>
              <a:t>Gourevitch</a:t>
            </a:r>
            <a:r>
              <a:rPr lang="fr-FR" sz="1200" dirty="0"/>
              <a:t> [ou </a:t>
            </a:r>
            <a:r>
              <a:rPr lang="fr-FR" sz="1200" dirty="0" err="1"/>
              <a:t>Gurevich</a:t>
            </a:r>
            <a:r>
              <a:rPr lang="fr-FR" sz="1200" dirty="0"/>
              <a:t>], l’a pris sous son affection. «   </a:t>
            </a:r>
            <a:r>
              <a:rPr lang="fr-FR" sz="1200" i="1" dirty="0"/>
              <a:t>Elle a rencontré son père pour lui demander d'influencer son fils. Il ne l'a pas beaucoup aidé </a:t>
            </a:r>
            <a:r>
              <a:rPr lang="fr-FR" sz="1200" dirty="0"/>
              <a:t>». Poutine a toujours aimé le sport et s’y est impliqué à fond, en particulier dans le Judo. Selon Poutine «  </a:t>
            </a:r>
            <a:r>
              <a:rPr lang="fr-FR" sz="1200" i="1" dirty="0"/>
              <a:t>Je m’affirmais à travers le sport […] j’ai réalisé que j’avais aussi besoin de bien étudier </a:t>
            </a:r>
            <a:r>
              <a:rPr lang="fr-FR" sz="1200" dirty="0"/>
              <a:t>». Sous l’influence de sa professeur, il a commencé à obtenir enfin de bonnes notes. Il a été autorisé à rejoindre l’organisation Jeunes Pionniers, et presque immédiatement est devenu le chef d'un pionnier détachement dans sa classe. </a:t>
            </a:r>
            <a:r>
              <a:rPr lang="fr-FR" sz="1200" i="1" dirty="0"/>
              <a:t>On sent qu’il a toujours été </a:t>
            </a:r>
            <a:r>
              <a:rPr lang="fr-FR" sz="1200" b="1" i="1" dirty="0"/>
              <a:t>un patriote convaincu</a:t>
            </a:r>
            <a:r>
              <a:rPr lang="fr-FR" sz="1200" i="1" dirty="0"/>
              <a:t>, fier de son pays, avec une admiration et </a:t>
            </a:r>
            <a:r>
              <a:rPr lang="fr-FR" sz="1200" b="1" i="1" dirty="0"/>
              <a:t>forte attraction pour l’Armée</a:t>
            </a:r>
            <a:r>
              <a:rPr lang="fr-FR" sz="1200" i="1" dirty="0"/>
              <a:t>. </a:t>
            </a:r>
            <a:r>
              <a:rPr lang="fr-FR" sz="1200" dirty="0"/>
              <a:t>Il a voulu, tout à la fois, être marin, pilote ou </a:t>
            </a:r>
            <a:r>
              <a:rPr lang="fr-FR" sz="1200" b="1" dirty="0"/>
              <a:t>officier du renseignement </a:t>
            </a:r>
            <a:r>
              <a:rPr lang="fr-FR" sz="1200" dirty="0"/>
              <a:t>(travailler dans  l'intelligence) (+). II est allé à un bureau d'accueil du public de la Direction du KGB pour savoir comment devenir un officier du renseignement. Là, il a été dit qu’en premier, il devrait soit servir dans l'armée ou soit dans un collège complète, de préférence avec un diplôme en droit. Et donc, il s’est préparé à entrer dans le département de droit de Université d'Etat de Leningrad. </a:t>
            </a:r>
          </a:p>
          <a:p>
            <a:pPr algn="just" eaLnBrk="1" hangingPunct="1">
              <a:spcBef>
                <a:spcPct val="0"/>
              </a:spcBef>
              <a:buNone/>
              <a:defRPr/>
            </a:pPr>
            <a:endParaRPr lang="fr-FR" sz="1200" dirty="0"/>
          </a:p>
          <a:p>
            <a:pPr algn="just" eaLnBrk="1" hangingPunct="1">
              <a:spcBef>
                <a:spcPct val="0"/>
              </a:spcBef>
              <a:buNone/>
              <a:defRPr/>
            </a:pPr>
            <a:r>
              <a:rPr lang="fr-FR" sz="1200" dirty="0"/>
              <a:t>(°) La personnalité totalitaire : elle veut une totale obéissance du peuple, jusqu’au sacrifice, s’il le faut (pour la gloire du dictateur …) et qui sont totalement fanatiques dans leurs opinions.</a:t>
            </a:r>
          </a:p>
          <a:p>
            <a:pPr algn="just" eaLnBrk="1" hangingPunct="1">
              <a:spcBef>
                <a:spcPct val="0"/>
              </a:spcBef>
              <a:buNone/>
              <a:defRPr/>
            </a:pPr>
            <a:r>
              <a:rPr lang="fr-FR" sz="1200" dirty="0"/>
              <a:t>Le dirigeant autoritaire  :  Il a une personnalité compétitive, il apprécie la ténacité et la force et ils pensent que le pouvoir est la clé pour à peu près tout dans la vie politique.  Il a généralement une politique conservatrice et il a tendance à être un despote envers ses subordonnés.</a:t>
            </a:r>
          </a:p>
          <a:p>
            <a:pPr algn="just" eaLnBrk="1" hangingPunct="1">
              <a:spcBef>
                <a:spcPct val="0"/>
              </a:spcBef>
              <a:buNone/>
              <a:defRPr/>
            </a:pPr>
            <a:r>
              <a:rPr lang="fr-FR" sz="1200" dirty="0"/>
              <a:t>(+) Les dirigeants narcissiques estiment qu'ils méritent d'être au pouvoir et en charge des affaires politiques de leur pays, plus que ne importe qui d'autre. Ils ont un fort charisme dont ils font usage pour convaincre tout le monde avec tout ce qu'ils veulent qu'ils croient. </a:t>
            </a:r>
          </a:p>
          <a:p>
            <a:pPr algn="just" eaLnBrk="1" hangingPunct="1">
              <a:spcBef>
                <a:spcPct val="0"/>
              </a:spcBef>
              <a:buNone/>
              <a:defRPr/>
            </a:pPr>
            <a:r>
              <a:rPr lang="fr-FR" sz="1200" dirty="0"/>
              <a:t>(+) C’est curieux ce désir de vouloir travailler dans l’ombre (à l’instant d’Hitler, après 1918, qui a servi dans les services secret de l’armée).</a:t>
            </a:r>
          </a:p>
          <a:p>
            <a:pPr algn="just" eaLnBrk="1" hangingPunct="1">
              <a:spcBef>
                <a:spcPct val="0"/>
              </a:spcBef>
              <a:buNone/>
              <a:defRPr/>
            </a:pPr>
            <a:r>
              <a:rPr lang="fr-FR" sz="1200" dirty="0"/>
              <a:t>(*) L’école de la rue est l’école de l’opportunisme et l’école à la dure (école de la rue qu’a aussi connu Hitler et Staline. Mais contrairement à deux, il a poussé ses études plus loin, même s’il n’est pas un intellectuel).</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419</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1049463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1336" y="143768"/>
            <a:ext cx="442392" cy="268140"/>
          </a:xfrm>
        </p:spPr>
        <p:txBody>
          <a:bodyPr/>
          <a:lstStyle/>
          <a:p>
            <a:pPr>
              <a:defRPr/>
            </a:pPr>
            <a:fld id="{47AA29CE-A811-48E3-ADEE-C4227CCC4C59}" type="slidenum">
              <a:rPr lang="fr-FR" altLang="fr-FR" smtClean="0"/>
              <a:pPr>
                <a:defRPr/>
              </a:pPr>
              <a:t>42</a:t>
            </a:fld>
            <a:endParaRPr lang="fr-FR" altLang="fr-FR"/>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79512" y="898724"/>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31882" y="1268056"/>
            <a:ext cx="9004613" cy="307777"/>
          </a:xfrm>
          <a:prstGeom prst="rect">
            <a:avLst/>
          </a:prstGeom>
          <a:noFill/>
        </p:spPr>
        <p:txBody>
          <a:bodyPr wrap="square" rtlCol="0">
            <a:spAutoFit/>
          </a:bodyPr>
          <a:lstStyle/>
          <a:p>
            <a:r>
              <a:rPr lang="fr-FR" sz="1400" u="sng" dirty="0"/>
              <a:t>Culte de la personnalité</a:t>
            </a:r>
            <a:r>
              <a:rPr lang="fr-FR" sz="1400" dirty="0"/>
              <a:t> (suite …) :</a:t>
            </a:r>
          </a:p>
        </p:txBody>
      </p:sp>
      <p:pic>
        <p:nvPicPr>
          <p:cNvPr id="8" name="Picture 4" descr="D:\Users\blisan\Pictures\perso\poutine culte personnalité\poutine plongé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980" y="5147316"/>
            <a:ext cx="2200376" cy="1464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Users\blisan\Pictures\perso\poutine culte personnalité\images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286" y="907036"/>
            <a:ext cx="2103319" cy="11928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D:\Users\blisan\Pictures\perso\poutine culte personnalité\images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217729"/>
            <a:ext cx="2287320" cy="1639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Users\blisan\Pictures\perso\poutine culte personnalité\images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91" y="3400037"/>
            <a:ext cx="2279169" cy="15166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D:\Users\blisan\Pictures\perso\poutine culte personnalité\poutine plongé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7" y="4969902"/>
            <a:ext cx="2218281" cy="1476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D:\Users\blisan\Pictures\perso\poutine culte personnalité\poutine plongé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838" y="5179612"/>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D:\Users\blisan\Pictures\perso\poutine culte personnalité\images2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7583" y="907036"/>
            <a:ext cx="1686848" cy="11833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D:\Users\blisan\Pictures\perso\poutine culte personnalité\images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8509" y="2902048"/>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D:\Users\blisan\Pictures\perso\poutine culte personnalité\images2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0796" y="596514"/>
            <a:ext cx="17430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D:\Users\blisan\Pictures\perso\poutine culte personnalité\images2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426" y="1592071"/>
            <a:ext cx="3130232" cy="1565116"/>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7445168" y="2499491"/>
            <a:ext cx="1545936" cy="276999"/>
          </a:xfrm>
          <a:prstGeom prst="rect">
            <a:avLst/>
          </a:prstGeom>
          <a:noFill/>
        </p:spPr>
        <p:txBody>
          <a:bodyPr wrap="none" rtlCol="0">
            <a:spAutoFit/>
          </a:bodyPr>
          <a:lstStyle/>
          <a:p>
            <a:pPr algn="ctr"/>
            <a:r>
              <a:rPr lang="fr-FR" sz="1200" dirty="0"/>
              <a:t>V. Faisant du rafting</a:t>
            </a:r>
          </a:p>
        </p:txBody>
      </p:sp>
      <p:sp>
        <p:nvSpPr>
          <p:cNvPr id="33" name="ZoneTexte 32"/>
          <p:cNvSpPr txBox="1"/>
          <p:nvPr/>
        </p:nvSpPr>
        <p:spPr>
          <a:xfrm>
            <a:off x="4534188" y="6584566"/>
            <a:ext cx="2011961" cy="276999"/>
          </a:xfrm>
          <a:prstGeom prst="rect">
            <a:avLst/>
          </a:prstGeom>
          <a:noFill/>
        </p:spPr>
        <p:txBody>
          <a:bodyPr wrap="none" rtlCol="0">
            <a:spAutoFit/>
          </a:bodyPr>
          <a:lstStyle/>
          <a:p>
            <a:pPr algn="ctr"/>
            <a:r>
              <a:rPr lang="fr-FR" sz="1200" dirty="0"/>
              <a:t>V. Archéologue sous-marin</a:t>
            </a:r>
          </a:p>
        </p:txBody>
      </p:sp>
      <p:sp>
        <p:nvSpPr>
          <p:cNvPr id="34" name="ZoneTexte 33"/>
          <p:cNvSpPr txBox="1"/>
          <p:nvPr/>
        </p:nvSpPr>
        <p:spPr>
          <a:xfrm>
            <a:off x="7436173" y="6446067"/>
            <a:ext cx="954428" cy="276999"/>
          </a:xfrm>
          <a:prstGeom prst="rect">
            <a:avLst/>
          </a:prstGeom>
          <a:noFill/>
        </p:spPr>
        <p:txBody>
          <a:bodyPr wrap="none" rtlCol="0">
            <a:spAutoFit/>
          </a:bodyPr>
          <a:lstStyle/>
          <a:p>
            <a:pPr algn="ctr"/>
            <a:r>
              <a:rPr lang="fr-FR" sz="1200" dirty="0"/>
              <a:t>V. plongeur</a:t>
            </a:r>
          </a:p>
        </p:txBody>
      </p:sp>
      <p:sp>
        <p:nvSpPr>
          <p:cNvPr id="35" name="ZoneTexte 34"/>
          <p:cNvSpPr txBox="1"/>
          <p:nvPr/>
        </p:nvSpPr>
        <p:spPr>
          <a:xfrm>
            <a:off x="755576" y="6570002"/>
            <a:ext cx="1953100" cy="276999"/>
          </a:xfrm>
          <a:prstGeom prst="rect">
            <a:avLst/>
          </a:prstGeom>
          <a:noFill/>
        </p:spPr>
        <p:txBody>
          <a:bodyPr wrap="none" rtlCol="0">
            <a:spAutoFit/>
          </a:bodyPr>
          <a:lstStyle/>
          <a:p>
            <a:pPr algn="ctr"/>
            <a:r>
              <a:rPr lang="fr-FR" sz="1200" dirty="0"/>
              <a:t>V. Pilotant un submersible</a:t>
            </a:r>
          </a:p>
        </p:txBody>
      </p:sp>
      <p:sp>
        <p:nvSpPr>
          <p:cNvPr id="36" name="ZoneTexte 35"/>
          <p:cNvSpPr txBox="1"/>
          <p:nvPr/>
        </p:nvSpPr>
        <p:spPr>
          <a:xfrm>
            <a:off x="539552" y="4890982"/>
            <a:ext cx="912750" cy="276999"/>
          </a:xfrm>
          <a:prstGeom prst="rect">
            <a:avLst/>
          </a:prstGeom>
          <a:noFill/>
        </p:spPr>
        <p:txBody>
          <a:bodyPr wrap="none" rtlCol="0">
            <a:spAutoFit/>
          </a:bodyPr>
          <a:lstStyle/>
          <a:p>
            <a:pPr algn="ctr"/>
            <a:r>
              <a:rPr lang="fr-FR" sz="1200" dirty="0"/>
              <a:t>V. pêcheur</a:t>
            </a:r>
          </a:p>
        </p:txBody>
      </p:sp>
      <p:sp>
        <p:nvSpPr>
          <p:cNvPr id="37" name="ZoneTexte 36"/>
          <p:cNvSpPr txBox="1"/>
          <p:nvPr/>
        </p:nvSpPr>
        <p:spPr>
          <a:xfrm>
            <a:off x="1071384" y="3130625"/>
            <a:ext cx="1066639" cy="276999"/>
          </a:xfrm>
          <a:prstGeom prst="rect">
            <a:avLst/>
          </a:prstGeom>
          <a:noFill/>
        </p:spPr>
        <p:txBody>
          <a:bodyPr wrap="none" rtlCol="0">
            <a:spAutoFit/>
          </a:bodyPr>
          <a:lstStyle/>
          <a:p>
            <a:pPr algn="ctr"/>
            <a:r>
              <a:rPr lang="fr-FR" sz="1200" dirty="0"/>
              <a:t>V. hockeyeur</a:t>
            </a:r>
          </a:p>
        </p:txBody>
      </p:sp>
      <p:sp>
        <p:nvSpPr>
          <p:cNvPr id="38" name="ZoneTexte 37"/>
          <p:cNvSpPr txBox="1"/>
          <p:nvPr/>
        </p:nvSpPr>
        <p:spPr>
          <a:xfrm>
            <a:off x="3166214" y="4831402"/>
            <a:ext cx="1210460" cy="276999"/>
          </a:xfrm>
          <a:prstGeom prst="rect">
            <a:avLst/>
          </a:prstGeom>
          <a:noFill/>
        </p:spPr>
        <p:txBody>
          <a:bodyPr wrap="none" rtlCol="0">
            <a:spAutoFit/>
          </a:bodyPr>
          <a:lstStyle/>
          <a:p>
            <a:pPr algn="ctr"/>
            <a:r>
              <a:rPr lang="fr-FR" sz="1200" dirty="0"/>
              <a:t>V. Archéologue</a:t>
            </a:r>
          </a:p>
        </p:txBody>
      </p:sp>
      <p:sp>
        <p:nvSpPr>
          <p:cNvPr id="39" name="ZoneTexte 38"/>
          <p:cNvSpPr txBox="1"/>
          <p:nvPr/>
        </p:nvSpPr>
        <p:spPr>
          <a:xfrm>
            <a:off x="7340796" y="4645123"/>
            <a:ext cx="1210909" cy="276999"/>
          </a:xfrm>
          <a:prstGeom prst="rect">
            <a:avLst/>
          </a:prstGeom>
          <a:noFill/>
        </p:spPr>
        <p:txBody>
          <a:bodyPr wrap="none" rtlCol="0">
            <a:spAutoFit/>
          </a:bodyPr>
          <a:lstStyle/>
          <a:p>
            <a:pPr algn="ctr"/>
            <a:r>
              <a:rPr lang="fr-FR" sz="1200" dirty="0"/>
              <a:t>V. pilote d’ULM</a:t>
            </a:r>
          </a:p>
        </p:txBody>
      </p:sp>
      <p:sp>
        <p:nvSpPr>
          <p:cNvPr id="40" name="ZoneTexte 39"/>
          <p:cNvSpPr txBox="1"/>
          <p:nvPr/>
        </p:nvSpPr>
        <p:spPr>
          <a:xfrm>
            <a:off x="3307583" y="2059946"/>
            <a:ext cx="3928713" cy="461665"/>
          </a:xfrm>
          <a:prstGeom prst="rect">
            <a:avLst/>
          </a:prstGeom>
          <a:noFill/>
        </p:spPr>
        <p:txBody>
          <a:bodyPr wrap="square" rtlCol="0">
            <a:spAutoFit/>
          </a:bodyPr>
          <a:lstStyle/>
          <a:p>
            <a:pPr algn="ctr"/>
            <a:r>
              <a:rPr lang="fr-FR" sz="1200" dirty="0"/>
              <a:t>V. Chasseur et tireur d’élite. </a:t>
            </a:r>
          </a:p>
          <a:p>
            <a:pPr algn="ctr"/>
            <a:r>
              <a:rPr lang="fr-FR" sz="1200" dirty="0"/>
              <a:t>On y dénote son goût pour les arme.</a:t>
            </a:r>
          </a:p>
        </p:txBody>
      </p:sp>
      <p:sp>
        <p:nvSpPr>
          <p:cNvPr id="41" name="ZoneTexte 40"/>
          <p:cNvSpPr txBox="1"/>
          <p:nvPr/>
        </p:nvSpPr>
        <p:spPr>
          <a:xfrm>
            <a:off x="4915104" y="2637990"/>
            <a:ext cx="1523405" cy="2677656"/>
          </a:xfrm>
          <a:prstGeom prst="rect">
            <a:avLst/>
          </a:prstGeom>
          <a:noFill/>
        </p:spPr>
        <p:txBody>
          <a:bodyPr wrap="square" rtlCol="0">
            <a:spAutoFit/>
          </a:bodyPr>
          <a:lstStyle/>
          <a:p>
            <a:pPr algn="just"/>
            <a:r>
              <a:rPr lang="fr-FR" sz="1400" dirty="0">
                <a:solidFill>
                  <a:srgbClr val="FF0000"/>
                </a:solidFill>
              </a:rPr>
              <a:t>Peut-on croire qu’un homme puisse pratiquer tous ces sports, avoir tous ces talents et qu’il n’y a pas là une mise en scène étudiée, pour faire croire à sa « surhumanité » ?</a:t>
            </a:r>
          </a:p>
        </p:txBody>
      </p:sp>
    </p:spTree>
    <p:extLst>
      <p:ext uri="{BB962C8B-B14F-4D97-AF65-F5344CB8AC3E}">
        <p14:creationId xmlns:p14="http://schemas.microsoft.com/office/powerpoint/2010/main" val="610418583"/>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1825" y="856358"/>
            <a:ext cx="894467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e) </a:t>
            </a:r>
            <a:r>
              <a:rPr lang="fr-FR" sz="1200" i="1" dirty="0"/>
              <a:t>Psychologie de Poutine</a:t>
            </a:r>
            <a:r>
              <a:rPr lang="fr-FR" sz="1200" dirty="0"/>
              <a:t> (suite) : </a:t>
            </a:r>
          </a:p>
          <a:p>
            <a:pPr algn="just" eaLnBrk="1" hangingPunct="1">
              <a:spcBef>
                <a:spcPct val="0"/>
              </a:spcBef>
              <a:buNone/>
              <a:defRPr/>
            </a:pPr>
            <a:r>
              <a:rPr lang="fr-FR" sz="1200" dirty="0"/>
              <a:t> </a:t>
            </a:r>
          </a:p>
          <a:p>
            <a:pPr algn="just" eaLnBrk="1" hangingPunct="1">
              <a:spcBef>
                <a:spcPct val="0"/>
              </a:spcBef>
              <a:buNone/>
              <a:defRPr/>
            </a:pPr>
            <a:r>
              <a:rPr lang="fr-FR" sz="1200" dirty="0"/>
              <a:t>En 1970, Vladimir Poutine a été admis au département de droit à l'Université d'Etat de Leningrad. «  [</a:t>
            </a:r>
            <a:r>
              <a:rPr lang="fr-FR" sz="1200" i="1" dirty="0"/>
              <a:t>Je me suis] principalement axée sur mes études et ai commencé à voir le sport comme secondaire [… même si j’ai continué à] m’entraîner régulièrement et à participer à des compétitions à l'échelle nationale</a:t>
            </a:r>
            <a:r>
              <a:rPr lang="fr-FR" sz="1200" dirty="0"/>
              <a:t> ». Il est à noter que le </a:t>
            </a:r>
            <a:r>
              <a:rPr lang="fr-FR" sz="1200" b="1" dirty="0"/>
              <a:t>sport, en particulier le judo</a:t>
            </a:r>
            <a:r>
              <a:rPr lang="fr-FR" sz="1200" dirty="0"/>
              <a:t>, ait toujours eu une grande dimension dans sa vie.</a:t>
            </a:r>
          </a:p>
          <a:p>
            <a:pPr algn="just" eaLnBrk="1" hangingPunct="1">
              <a:spcBef>
                <a:spcPct val="0"/>
              </a:spcBef>
              <a:buNone/>
              <a:defRPr/>
            </a:pPr>
            <a:r>
              <a:rPr lang="fr-FR" sz="1200" dirty="0"/>
              <a:t>Après avoir été diplômé de l'Université d'Etat de Leningrad, Poutine a été affecté à travailler dans le les agences de sécurité de l'État. "</a:t>
            </a:r>
            <a:r>
              <a:rPr lang="fr-FR" sz="1200" i="1" dirty="0"/>
              <a:t>Ma perception du KGB a été basé sur les histoires idéalistes que j’ai entendu parler de l'intelligence</a:t>
            </a:r>
            <a:r>
              <a:rPr lang="fr-FR" sz="1200" dirty="0"/>
              <a:t>". Il a été nommé premier secrétaire à la Direction de la </a:t>
            </a:r>
            <a:r>
              <a:rPr lang="fr-FR" sz="1200" b="1" dirty="0"/>
              <a:t>division du contre-espionnage</a:t>
            </a:r>
            <a:r>
              <a:rPr lang="fr-FR" sz="1200" dirty="0"/>
              <a:t>. C’est alors qu'il a attiré l'attention des agents de renseignement étrangers. Il bénéficie formation spéciale à Moscou, où il y a passé un an. Il a travaillé pendant environ quatre ans et demi dans la Première Direction principale _ le service de renseignement _ à Leningrad et dans des villes de province. Après avoir terminé ses études à l'Institut Drapeau Rouge Andropov, Vladimir Poutine est parti pour l'Allemagne de l’Est en 1985, où il y a travaillé, pour le contre-espionnage, jusqu'en 1990. Il a servi à l'intelligence locale au bureau de Dresde, où a été promu au rang de lieutenant-colonel et au poste de maître assistant à la tête du département. En 1989, il a reçu la médaille de bronze émis de la République démocratique Allemande, pour le service fidèle rendu à l'Armée nationale populaire. Il se marie, en RDA, avec </a:t>
            </a:r>
            <a:r>
              <a:rPr lang="fr-FR" sz="1200" dirty="0" err="1"/>
              <a:t>Lyudmila</a:t>
            </a:r>
            <a:r>
              <a:rPr lang="fr-FR" sz="1200" dirty="0"/>
              <a:t> </a:t>
            </a:r>
            <a:r>
              <a:rPr lang="fr-FR" sz="1200" dirty="0" err="1"/>
              <a:t>Shkrebneva</a:t>
            </a:r>
            <a:r>
              <a:rPr lang="fr-FR" sz="1200" dirty="0"/>
              <a:t>, une hôtesse de l'air travaillant sur les compagnies aériennes nationales.</a:t>
            </a:r>
          </a:p>
          <a:p>
            <a:pPr algn="just" eaLnBrk="1" hangingPunct="1">
              <a:spcBef>
                <a:spcPct val="0"/>
              </a:spcBef>
              <a:buNone/>
              <a:defRPr/>
            </a:pPr>
            <a:r>
              <a:rPr lang="fr-FR" sz="1200" dirty="0"/>
              <a:t>Après son retour à Leningrad de l'Allemagne en 1990, Vladimir Poutine est devenu assistant du recteur de l'Université d'Etat de Leningrad en charge des relations internationales. A partir de Juin 1991, Poutine a commencé à travailler en tant que Président du Comité pour les Relations Internationales, à la mairie de Saint-Pétersbourg.</a:t>
            </a:r>
          </a:p>
          <a:p>
            <a:pPr algn="just" eaLnBrk="1" hangingPunct="1">
              <a:spcBef>
                <a:spcPct val="0"/>
              </a:spcBef>
              <a:buNone/>
              <a:defRPr/>
            </a:pPr>
            <a:r>
              <a:rPr lang="fr-FR" sz="1200" dirty="0"/>
              <a:t>Le KGB est un corps militaire. Son état d’esprit porté sur la </a:t>
            </a:r>
            <a:r>
              <a:rPr lang="fr-FR" sz="1200" i="1" dirty="0"/>
              <a:t>théorie du complot sans cesse ourdi par le camp capitaliste</a:t>
            </a:r>
            <a:r>
              <a:rPr lang="fr-FR" sz="1200" dirty="0"/>
              <a:t>, les </a:t>
            </a:r>
            <a:r>
              <a:rPr lang="fr-FR" sz="1200" i="1" dirty="0"/>
              <a:t>coups fourrés </a:t>
            </a:r>
            <a:r>
              <a:rPr lang="fr-FR" sz="1200" dirty="0"/>
              <a:t>qui y sont pratiqués (l’absence d’état d’âme), son esprit militaire (son esprit de corps) ont du former son esprit. Il y reçu eu une formation pour le pouvoir. « </a:t>
            </a:r>
            <a:r>
              <a:rPr lang="fr-FR" sz="1200" i="1" dirty="0"/>
              <a:t> un ami d’enfance de Poutine lui avait posé la question sur la raison [du fait qu’il était toujours] silencieux et que celui-ci [lui] avait répondu : « les meilleurs espions sont toujours silencieux »</a:t>
            </a:r>
            <a:r>
              <a:rPr lang="fr-FR" sz="1200" dirty="0"/>
              <a:t> » (°).</a:t>
            </a:r>
          </a:p>
          <a:p>
            <a:pPr algn="just" eaLnBrk="1" hangingPunct="1">
              <a:spcBef>
                <a:spcPct val="0"/>
              </a:spcBef>
              <a:buNone/>
              <a:defRPr/>
            </a:pPr>
            <a:r>
              <a:rPr lang="fr-FR" sz="1200" dirty="0"/>
              <a:t>C’est un </a:t>
            </a:r>
            <a:r>
              <a:rPr lang="fr-FR" sz="1200" b="1" dirty="0"/>
              <a:t>militariste dans l’âme</a:t>
            </a:r>
            <a:r>
              <a:rPr lang="fr-FR" sz="1200" dirty="0"/>
              <a:t>, qui connaît bien l’occident et ses faiblesses (ayant été lieutenant-colonel du KGB et enseignant (maître assistant) (du contre-espionnage ?) en RDA, puis assistant du recteur de l'Université d'Etat de Leningrad en charge des relations internationales).  Dès qu’il est arrivé à la tête du pouvoir russe, il a augmenté considérablement le budget de tous les corps d’armée, celui du FSB (l’ex KGB) et de ses organes de propagande (depuis 2006, 300 millions de $ sont consacré à la chaîne de TV « </a:t>
            </a:r>
            <a:r>
              <a:rPr lang="fr-FR" sz="1200" i="1" dirty="0" err="1"/>
              <a:t>Russia</a:t>
            </a:r>
            <a:r>
              <a:rPr lang="fr-FR" sz="1200" i="1" dirty="0"/>
              <a:t> </a:t>
            </a:r>
            <a:r>
              <a:rPr lang="fr-FR" sz="1200" i="1" dirty="0" err="1"/>
              <a:t>Today</a:t>
            </a:r>
            <a:r>
              <a:rPr lang="fr-FR" sz="1200" dirty="0"/>
              <a:t> »).</a:t>
            </a:r>
          </a:p>
          <a:p>
            <a:pPr algn="just" eaLnBrk="1" hangingPunct="1">
              <a:spcBef>
                <a:spcPct val="0"/>
              </a:spcBef>
              <a:buNone/>
              <a:defRPr/>
            </a:pPr>
            <a:endParaRPr lang="fr-FR" sz="1200" dirty="0"/>
          </a:p>
          <a:p>
            <a:pPr algn="just" eaLnBrk="1" hangingPunct="1">
              <a:spcBef>
                <a:spcPct val="0"/>
              </a:spcBef>
              <a:buNone/>
              <a:defRPr/>
            </a:pPr>
            <a:r>
              <a:rPr lang="fr-FR" sz="1200" dirty="0"/>
              <a:t>Sources : a) Biographie officielle de Poutine, </a:t>
            </a:r>
            <a:r>
              <a:rPr lang="fr-FR" sz="1200" dirty="0">
                <a:hlinkClick r:id="rId2"/>
              </a:rPr>
              <a:t>http://eng.putin.kremlin.ru/bio</a:t>
            </a:r>
            <a:r>
              <a:rPr lang="fr-FR" sz="1200" dirty="0"/>
              <a:t>  </a:t>
            </a:r>
          </a:p>
          <a:p>
            <a:pPr algn="just" eaLnBrk="1" hangingPunct="1">
              <a:spcBef>
                <a:spcPct val="0"/>
              </a:spcBef>
              <a:buNone/>
              <a:defRPr/>
            </a:pPr>
            <a:r>
              <a:rPr lang="fr-FR" sz="1200" dirty="0"/>
              <a:t>(°) Le système Poutine. Film documentaire de Jean-Michel Carré et Jill Emery, </a:t>
            </a:r>
            <a:r>
              <a:rPr lang="fr-FR" sz="1200" dirty="0">
                <a:hlinkClick r:id="rId3"/>
              </a:rPr>
              <a:t>http://chroniques-rebelles.info/spip.php?article541</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420</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251221006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1825" y="856358"/>
            <a:ext cx="894467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e) </a:t>
            </a:r>
            <a:r>
              <a:rPr lang="fr-FR" sz="1200" i="1" dirty="0"/>
              <a:t>Psychologie de Poutine</a:t>
            </a:r>
            <a:r>
              <a:rPr lang="fr-FR" sz="1200" dirty="0"/>
              <a:t> (suite) :</a:t>
            </a:r>
          </a:p>
          <a:p>
            <a:pPr algn="just" eaLnBrk="1" hangingPunct="1">
              <a:spcBef>
                <a:spcPct val="0"/>
              </a:spcBef>
              <a:buNone/>
              <a:defRPr/>
            </a:pPr>
            <a:r>
              <a:rPr lang="fr-FR" sz="1200" dirty="0"/>
              <a:t> </a:t>
            </a:r>
          </a:p>
          <a:p>
            <a:pPr algn="just" eaLnBrk="1" hangingPunct="1">
              <a:spcBef>
                <a:spcPct val="0"/>
              </a:spcBef>
              <a:buNone/>
              <a:defRPr/>
            </a:pPr>
            <a:r>
              <a:rPr lang="fr-FR" sz="1200" dirty="0"/>
              <a:t>Selon, les témoignages de sa professeure d’allemand et de ses copains de l’époque « </a:t>
            </a:r>
            <a:r>
              <a:rPr lang="fr-FR" sz="1200" i="1" dirty="0"/>
              <a:t>Poutine s’est senti investi d’une mission [pour la Russie] et a gardé cette idée de son rôle, ce que très peu d’oligarques ont compris</a:t>
            </a:r>
            <a:r>
              <a:rPr lang="fr-FR" sz="1200" dirty="0"/>
              <a:t> ». (°). « </a:t>
            </a:r>
            <a:r>
              <a:rPr lang="fr-FR" sz="1200" i="1" dirty="0"/>
              <a:t>Si je peux faire quelque chose pour empêcher la Russie de tomber en morceaux alors ce serait quelque chose dont je serai fiers</a:t>
            </a:r>
            <a:r>
              <a:rPr lang="fr-FR" sz="1200" dirty="0"/>
              <a:t> » déclare-il.</a:t>
            </a:r>
          </a:p>
          <a:p>
            <a:pPr algn="just" eaLnBrk="1" hangingPunct="1">
              <a:spcBef>
                <a:spcPct val="0"/>
              </a:spcBef>
              <a:buNone/>
              <a:defRPr/>
            </a:pPr>
            <a:r>
              <a:rPr lang="fr-FR" sz="1200" dirty="0"/>
              <a:t>« </a:t>
            </a:r>
            <a:r>
              <a:rPr lang="fr-FR" sz="1200" i="1" dirty="0"/>
              <a:t>Il n’est absolument pas un serviteur des oligarques. Dans les entreprises, partout, il y a des gens du KGB/FSB qui dirigent les conseils d’administration</a:t>
            </a:r>
            <a:r>
              <a:rPr lang="fr-FR" sz="1200" dirty="0"/>
              <a:t> » (°). « </a:t>
            </a:r>
            <a:r>
              <a:rPr lang="fr-FR" sz="1200" dirty="0" err="1"/>
              <a:t>Gasparov</a:t>
            </a:r>
            <a:r>
              <a:rPr lang="fr-FR" sz="1200" dirty="0"/>
              <a:t>, Kovalev, ancien dissident et député, des opposants, tous nous ont dit : « </a:t>
            </a:r>
            <a:r>
              <a:rPr lang="fr-FR" sz="1200" i="1" dirty="0"/>
              <a:t>Aujourd’hui, on vous parle librement, on critique Poutine et on dénonce son système, mais dans un semaine serons-nous encore en vie ? Ça tombe à l’improviste. […] Les gens ont donc peur. [Un ancien Lieutenant-Colonel</a:t>
            </a:r>
            <a:r>
              <a:rPr lang="fr-FR" sz="1200" dirty="0"/>
              <a:t> </a:t>
            </a:r>
            <a:r>
              <a:rPr lang="fr-FR" sz="1200" i="1" dirty="0"/>
              <a:t>du KGB,] </a:t>
            </a:r>
            <a:r>
              <a:rPr lang="fr-FR" sz="1200" i="1" dirty="0" err="1"/>
              <a:t>Lividenko</a:t>
            </a:r>
            <a:r>
              <a:rPr lang="fr-FR" sz="1200" i="1" dirty="0"/>
              <a:t>, [a été] empoisonné au polonium 210, qui n’était plus au KGB depuis des années et a soutenu tardivement le peuple tchétchène. Ce qui a été considéré comme une trahison, il le paie de sa vie des années après</a:t>
            </a:r>
            <a:r>
              <a:rPr lang="fr-FR" sz="1200" dirty="0"/>
              <a:t> » (°) (+). Or seul des agent du KGB peuvent détenir du polonium 210. Et ils ne peuvent agir sans l’aval de Poutine.</a:t>
            </a:r>
          </a:p>
          <a:p>
            <a:pPr algn="just" eaLnBrk="1" hangingPunct="1">
              <a:spcBef>
                <a:spcPct val="0"/>
              </a:spcBef>
              <a:buNone/>
              <a:defRPr/>
            </a:pPr>
            <a:r>
              <a:rPr lang="fr-FR" sz="1200" dirty="0"/>
              <a:t>Opposant à </a:t>
            </a:r>
            <a:r>
              <a:rPr lang="fr-FR" sz="1200" dirty="0">
                <a:hlinkClick r:id="rId2" tooltip="Vladimir Poutine"/>
              </a:rPr>
              <a:t>Vladimir Poutine</a:t>
            </a:r>
            <a:r>
              <a:rPr lang="fr-FR" sz="1200" dirty="0"/>
              <a:t> depuis </a:t>
            </a:r>
            <a:r>
              <a:rPr lang="fr-FR" sz="1200" dirty="0">
                <a:hlinkClick r:id="rId3" tooltip="2000"/>
              </a:rPr>
              <a:t>2000</a:t>
            </a:r>
            <a:r>
              <a:rPr lang="fr-FR" sz="1200" dirty="0"/>
              <a:t>, date à laquelle il accuse publiquement le président russe de négliger la lutte contre la corruption, </a:t>
            </a:r>
            <a:r>
              <a:rPr lang="fr-FR" sz="1200" i="1" dirty="0" err="1"/>
              <a:t>Lividenko</a:t>
            </a:r>
            <a:r>
              <a:rPr lang="fr-FR" sz="1200" dirty="0"/>
              <a:t> quitte son pays pour s'établir à </a:t>
            </a:r>
            <a:r>
              <a:rPr lang="fr-FR" sz="1200" dirty="0">
                <a:hlinkClick r:id="rId4" tooltip="Londres"/>
              </a:rPr>
              <a:t>Londres</a:t>
            </a:r>
            <a:r>
              <a:rPr lang="fr-FR" sz="1200" dirty="0"/>
              <a:t> où il se lie d'amitié avec le représentant des séparatistes tchétchènes </a:t>
            </a:r>
            <a:r>
              <a:rPr lang="fr-FR" sz="1200" dirty="0" err="1">
                <a:hlinkClick r:id="rId5" tooltip="Akhmed Zakaïev"/>
              </a:rPr>
              <a:t>Akhmed</a:t>
            </a:r>
            <a:r>
              <a:rPr lang="fr-FR" sz="1200" dirty="0">
                <a:hlinkClick r:id="rId5" tooltip="Akhmed Zakaïev"/>
              </a:rPr>
              <a:t> </a:t>
            </a:r>
            <a:r>
              <a:rPr lang="fr-FR" sz="1200" dirty="0" err="1">
                <a:hlinkClick r:id="rId5" tooltip="Akhmed Zakaïev"/>
              </a:rPr>
              <a:t>Zakaïev</a:t>
            </a:r>
            <a:r>
              <a:rPr lang="fr-FR" sz="1200" dirty="0"/>
              <a:t> ainsi qu'avec </a:t>
            </a:r>
            <a:r>
              <a:rPr lang="fr-FR" sz="1200" dirty="0">
                <a:hlinkClick r:id="rId6" tooltip="Boris Berezovsky (homme d'affaires)"/>
              </a:rPr>
              <a:t>Boris </a:t>
            </a:r>
            <a:r>
              <a:rPr lang="fr-FR" sz="1200" dirty="0" err="1">
                <a:hlinkClick r:id="rId6" tooltip="Boris Berezovsky (homme d'affaires)"/>
              </a:rPr>
              <a:t>Berezovsky</a:t>
            </a:r>
            <a:r>
              <a:rPr lang="fr-FR" sz="1200" dirty="0"/>
              <a:t>, un ancien </a:t>
            </a:r>
            <a:r>
              <a:rPr lang="fr-FR" sz="1200" dirty="0">
                <a:hlinkClick r:id="rId7" tooltip="Oligarque"/>
              </a:rPr>
              <a:t>oligarque</a:t>
            </a:r>
            <a:r>
              <a:rPr lang="fr-FR" sz="1200" dirty="0"/>
              <a:t> russe lui aussi lié avec les </a:t>
            </a:r>
            <a:r>
              <a:rPr lang="fr-FR" sz="1200" dirty="0" err="1"/>
              <a:t>djihaddistes</a:t>
            </a:r>
            <a:r>
              <a:rPr lang="fr-FR" sz="1200" dirty="0"/>
              <a:t> tchétchènes comme </a:t>
            </a:r>
            <a:r>
              <a:rPr lang="fr-FR" sz="1200" dirty="0">
                <a:hlinkClick r:id="rId8" tooltip="Chamil Bassaïev"/>
              </a:rPr>
              <a:t>Chamil </a:t>
            </a:r>
            <a:r>
              <a:rPr lang="fr-FR" sz="1200" dirty="0" err="1">
                <a:hlinkClick r:id="rId8" tooltip="Chamil Bassaïev"/>
              </a:rPr>
              <a:t>Bassaïev</a:t>
            </a:r>
            <a:r>
              <a:rPr lang="fr-FR" sz="1200" dirty="0"/>
              <a:t>. </a:t>
            </a:r>
            <a:r>
              <a:rPr lang="fr-FR" sz="1200" i="1" dirty="0" err="1"/>
              <a:t>Litvinenko</a:t>
            </a:r>
            <a:r>
              <a:rPr lang="fr-FR" sz="1200" dirty="0"/>
              <a:t> publie deux ans plus tard un livre ($) dans lequel il accuse les services secrets russes d'avoir organisé eux-mêmes la vague d'</a:t>
            </a:r>
            <a:r>
              <a:rPr lang="fr-FR" sz="1200" dirty="0">
                <a:hlinkClick r:id="rId9" tooltip="Attentats en Russie en 1999"/>
              </a:rPr>
              <a:t>attentats en Russie en 1999</a:t>
            </a:r>
            <a:r>
              <a:rPr lang="fr-FR" sz="1200" dirty="0"/>
              <a:t> attribuée aux </a:t>
            </a:r>
            <a:r>
              <a:rPr lang="fr-FR" sz="1200" dirty="0">
                <a:hlinkClick r:id="rId10" tooltip="Tchétchène"/>
              </a:rPr>
              <a:t>Tchétchènes</a:t>
            </a:r>
            <a:r>
              <a:rPr lang="fr-FR" sz="1200" dirty="0"/>
              <a:t> puis un autre livre (%) dans lequel il il accuse le </a:t>
            </a:r>
            <a:r>
              <a:rPr lang="fr-FR" sz="1200" dirty="0">
                <a:hlinkClick r:id="rId11" tooltip="Service fédéral de sécurité de la Fédération de Russie"/>
              </a:rPr>
              <a:t>FSB</a:t>
            </a:r>
            <a:r>
              <a:rPr lang="fr-FR" sz="1200" dirty="0"/>
              <a:t> d'avoir réactivé le </a:t>
            </a:r>
            <a:r>
              <a:rPr lang="fr-FR" sz="1200" dirty="0">
                <a:hlinkClick r:id="rId12" tooltip="Laboratoire de toxicologie n°12 du KGB (page inexistante)"/>
              </a:rPr>
              <a:t>laboratoire de toxicologie n°12 du KGB</a:t>
            </a:r>
            <a:r>
              <a:rPr lang="fr-FR" sz="1200" dirty="0"/>
              <a:t> </a:t>
            </a:r>
            <a:r>
              <a:rPr lang="fr-FR" sz="1200" b="1" dirty="0">
                <a:hlinkClick r:id="rId13" tooltip="en:Poison laboratory of the Soviet secret services"/>
              </a:rPr>
              <a:t>(en)</a:t>
            </a:r>
            <a:r>
              <a:rPr lang="fr-FR" sz="1200" dirty="0"/>
              <a:t> créé par </a:t>
            </a:r>
            <a:r>
              <a:rPr lang="fr-FR" sz="1200" dirty="0">
                <a:hlinkClick r:id="rId14" tooltip="Lénine"/>
              </a:rPr>
              <a:t>Lénine</a:t>
            </a:r>
            <a:r>
              <a:rPr lang="fr-FR" sz="1200" baseline="30000" dirty="0">
                <a:hlinkClick r:id="rId15"/>
              </a:rPr>
              <a:t>3</a:t>
            </a:r>
            <a:r>
              <a:rPr lang="fr-FR" sz="1200" dirty="0"/>
              <a:t>.</a:t>
            </a:r>
          </a:p>
          <a:p>
            <a:pPr algn="just" eaLnBrk="1" hangingPunct="1">
              <a:spcBef>
                <a:spcPct val="0"/>
              </a:spcBef>
              <a:buNone/>
              <a:defRPr/>
            </a:pPr>
            <a:r>
              <a:rPr lang="fr-FR" sz="1200" dirty="0"/>
              <a:t>« [Avec Poutine,] </a:t>
            </a:r>
            <a:r>
              <a:rPr lang="fr-FR" sz="1200" i="1" dirty="0"/>
              <a:t>c'est le musellement des militaires, la censure de la presse, la détention ou l’assassinat de journalistes d’opposition et la remise au pas des oligarques (par leur détention ou leur assassinat)</a:t>
            </a:r>
            <a:r>
              <a:rPr lang="fr-FR" sz="1200" dirty="0"/>
              <a:t> » (°). «  </a:t>
            </a:r>
            <a:r>
              <a:rPr lang="fr-FR" sz="1200" i="1" dirty="0"/>
              <a:t>C’est le choix d’une fermeté sans état d’âme, le refus de négocier et de prendre en compte la vie des civils.</a:t>
            </a:r>
            <a:r>
              <a:rPr lang="fr-FR" sz="1200" dirty="0"/>
              <a:t>  » (°).</a:t>
            </a:r>
          </a:p>
          <a:p>
            <a:pPr algn="just" eaLnBrk="1" hangingPunct="1">
              <a:spcBef>
                <a:spcPct val="0"/>
              </a:spcBef>
              <a:buNone/>
              <a:defRPr/>
            </a:pPr>
            <a:endParaRPr lang="fr-FR" sz="1200" dirty="0"/>
          </a:p>
          <a:p>
            <a:pPr algn="just" eaLnBrk="1" hangingPunct="1">
              <a:spcBef>
                <a:spcPct val="0"/>
              </a:spcBef>
              <a:buNone/>
              <a:defRPr/>
            </a:pPr>
            <a:r>
              <a:rPr lang="fr-FR" sz="1200" dirty="0"/>
              <a:t>Sources : a) Biographie officielle de Poutine, </a:t>
            </a:r>
            <a:r>
              <a:rPr lang="fr-FR" sz="1200" dirty="0">
                <a:hlinkClick r:id="rId16"/>
              </a:rPr>
              <a:t>http://eng.putin.kremlin.ru/bio</a:t>
            </a:r>
            <a:r>
              <a:rPr lang="fr-FR" sz="1200" dirty="0"/>
              <a:t>  </a:t>
            </a:r>
          </a:p>
          <a:p>
            <a:pPr algn="just" eaLnBrk="1" hangingPunct="1">
              <a:spcBef>
                <a:spcPct val="0"/>
              </a:spcBef>
              <a:buNone/>
              <a:defRPr/>
            </a:pPr>
            <a:r>
              <a:rPr lang="fr-FR" sz="1200" dirty="0"/>
              <a:t>(°) b) </a:t>
            </a:r>
            <a:r>
              <a:rPr lang="fr-FR" sz="1200" i="1" dirty="0"/>
              <a:t>Le système Poutine. </a:t>
            </a:r>
            <a:r>
              <a:rPr lang="fr-FR" sz="1200" dirty="0"/>
              <a:t>Film documentaire de Jean-Michel Carré et Jill Emery, </a:t>
            </a:r>
            <a:r>
              <a:rPr lang="fr-FR" sz="1200" dirty="0">
                <a:hlinkClick r:id="rId17"/>
              </a:rPr>
              <a:t>http://chroniques-rebelles.info/spip.php?article541</a:t>
            </a:r>
            <a:r>
              <a:rPr lang="fr-FR" sz="1200" dirty="0"/>
              <a:t> </a:t>
            </a:r>
          </a:p>
          <a:p>
            <a:pPr algn="just" eaLnBrk="1" hangingPunct="1">
              <a:spcBef>
                <a:spcPct val="0"/>
              </a:spcBef>
              <a:buNone/>
              <a:defRPr/>
            </a:pPr>
            <a:r>
              <a:rPr lang="fr-FR" sz="1200" dirty="0"/>
              <a:t>c) </a:t>
            </a:r>
            <a:r>
              <a:rPr lang="fr-FR" sz="1200" i="1" dirty="0"/>
              <a:t>Koursk, un sous-marin en eaux troubles</a:t>
            </a:r>
            <a:r>
              <a:rPr lang="fr-FR" sz="1200" dirty="0"/>
              <a:t>. Documentaire Jean-Michel Carré (2004).</a:t>
            </a:r>
          </a:p>
          <a:p>
            <a:pPr algn="just" eaLnBrk="1" hangingPunct="1">
              <a:spcBef>
                <a:spcPct val="0"/>
              </a:spcBef>
              <a:buNone/>
              <a:defRPr/>
            </a:pPr>
            <a:r>
              <a:rPr lang="fr-FR" sz="1200" dirty="0"/>
              <a:t>(+) La veuve d’Alexandre </a:t>
            </a:r>
            <a:r>
              <a:rPr lang="fr-FR" sz="1200" dirty="0" err="1"/>
              <a:t>Litvinenko</a:t>
            </a:r>
            <a:r>
              <a:rPr lang="fr-FR" sz="1200" dirty="0"/>
              <a:t> a affirmé dans le Talk-Show de Charlie Rose que son mari n’avait non seulement jamais été un espion russe mais qu’il travaillait en fait pour les services secrets britanniques</a:t>
            </a:r>
            <a:r>
              <a:rPr lang="fr-FR" sz="1200" baseline="30000" dirty="0">
                <a:hlinkClick r:id="rId15"/>
              </a:rPr>
              <a:t>1</a:t>
            </a:r>
            <a:r>
              <a:rPr lang="fr-FR" sz="1200" dirty="0"/>
              <a:t>.</a:t>
            </a:r>
          </a:p>
          <a:p>
            <a:pPr algn="just" eaLnBrk="1" hangingPunct="1">
              <a:spcBef>
                <a:spcPct val="0"/>
              </a:spcBef>
              <a:buNone/>
              <a:defRPr/>
            </a:pPr>
            <a:r>
              <a:rPr lang="fr-FR" sz="1200" dirty="0"/>
              <a:t>(%) </a:t>
            </a:r>
            <a:r>
              <a:rPr lang="en-US" sz="1200" i="1" dirty="0"/>
              <a:t>Blowing Up Russia: The Secret Plot to Bring Back KGB Terror</a:t>
            </a:r>
            <a:r>
              <a:rPr lang="fr-FR" sz="1200" dirty="0"/>
              <a:t>, </a:t>
            </a:r>
            <a:r>
              <a:rPr lang="nn-NO" sz="1200" dirty="0"/>
              <a:t>Alexander Litvinenko, </a:t>
            </a:r>
            <a:r>
              <a:rPr lang="nn-NO" sz="1200" dirty="0">
                <a:hlinkClick r:id="rId18"/>
              </a:rPr>
              <a:t>Yuri Felshtinsky</a:t>
            </a:r>
            <a:r>
              <a:rPr lang="nn-NO" sz="1200" dirty="0"/>
              <a:t>. </a:t>
            </a:r>
            <a:r>
              <a:rPr lang="fr-FR" sz="1200" dirty="0" err="1"/>
              <a:t>Encounter</a:t>
            </a:r>
            <a:r>
              <a:rPr lang="fr-FR" sz="1200" dirty="0"/>
              <a:t> Books, 2007.</a:t>
            </a:r>
          </a:p>
          <a:p>
            <a:pPr algn="just" eaLnBrk="1" hangingPunct="1">
              <a:spcBef>
                <a:spcPct val="0"/>
              </a:spcBef>
              <a:buNone/>
              <a:defRPr/>
            </a:pPr>
            <a:r>
              <a:rPr lang="fr-FR" sz="1200" dirty="0"/>
              <a:t>($) </a:t>
            </a:r>
            <a:r>
              <a:rPr lang="fr-FR" sz="1200" i="1" dirty="0"/>
              <a:t>LPG : </a:t>
            </a:r>
            <a:r>
              <a:rPr lang="fr-FR" sz="1200" i="1" dirty="0" err="1"/>
              <a:t>Lubianskaia</a:t>
            </a:r>
            <a:r>
              <a:rPr lang="fr-FR" sz="1200" i="1" dirty="0"/>
              <a:t> </a:t>
            </a:r>
            <a:r>
              <a:rPr lang="fr-FR" sz="1200" i="1" dirty="0" err="1"/>
              <a:t>Prestupnaia</a:t>
            </a:r>
            <a:r>
              <a:rPr lang="fr-FR" sz="1200" i="1" dirty="0"/>
              <a:t> </a:t>
            </a:r>
            <a:r>
              <a:rPr lang="fr-FR" sz="1200" i="1" dirty="0" err="1"/>
              <a:t>Gruppirovka</a:t>
            </a:r>
            <a:r>
              <a:rPr lang="fr-FR" sz="1200" i="1" dirty="0"/>
              <a:t> : </a:t>
            </a:r>
            <a:r>
              <a:rPr lang="fr-FR" sz="1200" i="1" dirty="0" err="1"/>
              <a:t>Ofitser</a:t>
            </a:r>
            <a:r>
              <a:rPr lang="fr-FR" sz="1200" i="1" dirty="0"/>
              <a:t> FSB Daet </a:t>
            </a:r>
            <a:r>
              <a:rPr lang="fr-FR" sz="1200" i="1" dirty="0" err="1"/>
              <a:t>Pokazaniia</a:t>
            </a:r>
            <a:r>
              <a:rPr lang="fr-FR" sz="1200" dirty="0"/>
              <a:t> (« La Bande criminelle de la </a:t>
            </a:r>
            <a:r>
              <a:rPr lang="fr-FR" sz="1200" dirty="0" err="1">
                <a:hlinkClick r:id="rId19" tooltip="Loubianka (immeuble)"/>
              </a:rPr>
              <a:t>Loubianka</a:t>
            </a:r>
            <a:r>
              <a:rPr lang="fr-FR" sz="1200" dirty="0"/>
              <a:t> »), </a:t>
            </a:r>
            <a:r>
              <a:rPr lang="fr-FR" sz="1200" dirty="0" err="1"/>
              <a:t>Grani</a:t>
            </a:r>
            <a:r>
              <a:rPr lang="fr-FR" sz="1200" dirty="0"/>
              <a:t>, 2002, 255 p.</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421</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173433930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0140" y="1001465"/>
            <a:ext cx="8944673"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e) </a:t>
            </a:r>
            <a:r>
              <a:rPr lang="fr-FR" sz="1200" i="1" dirty="0"/>
              <a:t>Psychologie de Poutine</a:t>
            </a:r>
            <a:r>
              <a:rPr lang="fr-FR" sz="1200" dirty="0"/>
              <a:t> (en Conclusion sur la) (suite et fin) :</a:t>
            </a:r>
          </a:p>
          <a:p>
            <a:pPr algn="just" eaLnBrk="1" hangingPunct="1">
              <a:spcBef>
                <a:spcPct val="0"/>
              </a:spcBef>
              <a:buNone/>
              <a:defRPr/>
            </a:pPr>
            <a:r>
              <a:rPr lang="fr-FR" sz="1200" dirty="0"/>
              <a:t> </a:t>
            </a:r>
          </a:p>
          <a:p>
            <a:pPr algn="just" eaLnBrk="1" hangingPunct="1">
              <a:spcBef>
                <a:spcPct val="0"/>
              </a:spcBef>
              <a:buNone/>
              <a:defRPr/>
            </a:pPr>
            <a:r>
              <a:rPr lang="fr-FR" sz="1200" b="1" dirty="0"/>
              <a:t>En conclusion, le « caractère missionné » et le militarisme de Vladimir Poutine sont deux signaux inquiétants.</a:t>
            </a:r>
          </a:p>
          <a:p>
            <a:pPr algn="just" eaLnBrk="1" hangingPunct="1">
              <a:spcBef>
                <a:spcPct val="0"/>
              </a:spcBef>
              <a:buNone/>
              <a:defRPr/>
            </a:pPr>
            <a:r>
              <a:rPr lang="fr-FR" sz="1200" dirty="0"/>
              <a:t>Si les accusations de </a:t>
            </a:r>
            <a:r>
              <a:rPr lang="fr-FR" sz="1200" i="1" dirty="0" err="1"/>
              <a:t>Lividenko</a:t>
            </a:r>
            <a:r>
              <a:rPr lang="fr-FR" sz="1200" dirty="0"/>
              <a:t>, ancien du KGB qui semble avoir été assassiné par le FSB, est vérifiée (c’est-à-dire le fait que les services secrets russes d'avoir organisé eux-mêmes la vague d'</a:t>
            </a:r>
            <a:r>
              <a:rPr lang="fr-FR" sz="1200" dirty="0">
                <a:hlinkClick r:id="rId2" tooltip="Attentats en Russie en 1999"/>
              </a:rPr>
              <a:t>attentats en Russie en 1999</a:t>
            </a:r>
            <a:r>
              <a:rPr lang="fr-FR" sz="1200" dirty="0"/>
              <a:t> attribuée aux </a:t>
            </a:r>
            <a:r>
              <a:rPr lang="fr-FR" sz="1200" dirty="0">
                <a:hlinkClick r:id="rId3" tooltip="Tchétchène"/>
              </a:rPr>
              <a:t>Tchétchènes</a:t>
            </a:r>
            <a:r>
              <a:rPr lang="fr-FR" sz="1200" dirty="0"/>
              <a:t>, afin de favoriser l’élection  de Poutine (¤)), </a:t>
            </a:r>
            <a:r>
              <a:rPr lang="fr-FR" sz="1200" b="1" dirty="0"/>
              <a:t>l’accusation serait alors très grave </a:t>
            </a:r>
            <a:r>
              <a:rPr lang="fr-FR" sz="1200" dirty="0"/>
              <a:t>(°). D’ailleurs, la plupart des opposants à la politique de Poutine en Tchétchénie ou des journalistes qui ont été enquêtés en Tchétchénie ont été assassinés. Et il est peu probable que si tous ces assassinats avait été perpétré par le clan du président tchétchène, sur le sol russe, ils n’aient reçu l’aval du Kremlin (^).</a:t>
            </a:r>
          </a:p>
          <a:p>
            <a:pPr algn="just" eaLnBrk="1" hangingPunct="1">
              <a:spcBef>
                <a:spcPct val="0"/>
              </a:spcBef>
              <a:buNone/>
              <a:defRPr/>
            </a:pPr>
            <a:r>
              <a:rPr lang="fr-FR" sz="1200" dirty="0"/>
              <a:t>L’auteur pense qu’il ne faut surtout jamais faire confiance en la parole de Poutine. Il est nécessaire de sauver les apparences, tout en faisant jouer des muscles (certains dirigeants ne raisonnant que par les rapports de force). Poutine ne renoncera pas de sitôt à l’Ukraine surtout et tant qu’il se sentira en position de force. Donc, il y aura soit attaque soudaine sans prévenir, soit une longue guerre froide (et de nombreux coups fourrés à prévoir et à anticiper). En tant qu’officier des renseignements extérieur, il sait aussi que l’Occident n’a pas envie de se battre (il peut jouer là-dessus). Autre fait pouvant être inquiétant, son absence de considération pour la vie de civils, lors des prises d’otages à Beslan et au théâtre de Moscou. </a:t>
            </a:r>
          </a:p>
          <a:p>
            <a:pPr algn="just" eaLnBrk="1" hangingPunct="1">
              <a:spcBef>
                <a:spcPct val="0"/>
              </a:spcBef>
              <a:buNone/>
              <a:defRPr/>
            </a:pPr>
            <a:r>
              <a:rPr lang="fr-FR" sz="1200" dirty="0"/>
              <a:t>La condamnation de </a:t>
            </a:r>
            <a:r>
              <a:rPr lang="fr-FR" sz="1200" i="1" dirty="0"/>
              <a:t>Sergueï </a:t>
            </a:r>
            <a:r>
              <a:rPr lang="fr-FR" sz="1200" i="1" dirty="0" err="1"/>
              <a:t>Magnitski</a:t>
            </a:r>
            <a:r>
              <a:rPr lang="fr-FR" sz="1200" dirty="0"/>
              <a:t> _ connu pour son honnêteté et sa foi en l'état de droit _ surtout pour « </a:t>
            </a:r>
            <a:r>
              <a:rPr lang="fr-FR" sz="1200" i="1" dirty="0"/>
              <a:t>évasion fiscale à grande échelle en bande organisée</a:t>
            </a:r>
            <a:r>
              <a:rPr lang="fr-FR" sz="1200" dirty="0"/>
              <a:t> », </a:t>
            </a:r>
            <a:r>
              <a:rPr lang="fr-FR" sz="1200" dirty="0">
                <a:solidFill>
                  <a:srgbClr val="FF0000"/>
                </a:solidFill>
              </a:rPr>
              <a:t>4 ans après sa mort</a:t>
            </a:r>
            <a:r>
              <a:rPr lang="fr-FR" sz="1200" dirty="0"/>
              <a:t> </a:t>
            </a:r>
            <a:r>
              <a:rPr lang="fr-FR" sz="1200" dirty="0">
                <a:solidFill>
                  <a:srgbClr val="FF0000"/>
                </a:solidFill>
              </a:rPr>
              <a:t>_ bref un acharnement judiciaire contre un mort (!) </a:t>
            </a:r>
            <a:r>
              <a:rPr lang="fr-FR" sz="1200" dirty="0"/>
              <a:t>_, sont d’autres signaux inquiétants.</a:t>
            </a:r>
          </a:p>
          <a:p>
            <a:pPr algn="just" eaLnBrk="1" hangingPunct="1">
              <a:spcBef>
                <a:spcPct val="0"/>
              </a:spcBef>
              <a:buNone/>
              <a:defRPr/>
            </a:pPr>
            <a:endParaRPr lang="fr-FR" sz="1000" dirty="0"/>
          </a:p>
          <a:p>
            <a:pPr algn="just" eaLnBrk="1" hangingPunct="1">
              <a:spcBef>
                <a:spcPct val="0"/>
              </a:spcBef>
              <a:buNone/>
              <a:defRPr/>
            </a:pPr>
            <a:r>
              <a:rPr lang="fr-FR" sz="1000" dirty="0"/>
              <a:t>Sources : a) Biographie officielle de Poutine, </a:t>
            </a:r>
            <a:r>
              <a:rPr lang="fr-FR" sz="1000" dirty="0">
                <a:hlinkClick r:id="rId4"/>
              </a:rPr>
              <a:t>http://eng.putin.kremlin.ru/bio</a:t>
            </a:r>
            <a:r>
              <a:rPr lang="fr-FR" sz="1000" dirty="0"/>
              <a:t>, b) </a:t>
            </a:r>
            <a:r>
              <a:rPr lang="fr-FR" sz="1000" i="1" dirty="0"/>
              <a:t>Koursk, un sous-marin en eaux troubles</a:t>
            </a:r>
            <a:r>
              <a:rPr lang="fr-FR" sz="1000" dirty="0"/>
              <a:t>. Documentaire Jean-Michel Carré (2004).  </a:t>
            </a:r>
          </a:p>
          <a:p>
            <a:pPr algn="just" eaLnBrk="1" hangingPunct="1">
              <a:spcBef>
                <a:spcPct val="0"/>
              </a:spcBef>
              <a:buNone/>
              <a:defRPr/>
            </a:pPr>
            <a:r>
              <a:rPr lang="fr-FR" sz="1000" dirty="0"/>
              <a:t>(°) c) </a:t>
            </a:r>
            <a:r>
              <a:rPr lang="fr-FR" sz="1000" i="1" dirty="0"/>
              <a:t>Le système Poutine. </a:t>
            </a:r>
            <a:r>
              <a:rPr lang="fr-FR" sz="1000" dirty="0"/>
              <a:t>Film documentaire de Jean-Michel Carré et Jill Emery, </a:t>
            </a:r>
            <a:r>
              <a:rPr lang="fr-FR" sz="1000" dirty="0">
                <a:hlinkClick r:id="rId5"/>
              </a:rPr>
              <a:t>http://chroniques-rebelles.info/spip.php?article541</a:t>
            </a:r>
            <a:r>
              <a:rPr lang="fr-FR" sz="1000" dirty="0"/>
              <a:t> </a:t>
            </a:r>
          </a:p>
          <a:p>
            <a:pPr algn="just" eaLnBrk="1" hangingPunct="1">
              <a:spcBef>
                <a:spcPct val="0"/>
              </a:spcBef>
              <a:buNone/>
              <a:defRPr/>
            </a:pPr>
            <a:r>
              <a:rPr lang="fr-FR" sz="1000" dirty="0"/>
              <a:t>(+) La veuve d’Alexandre </a:t>
            </a:r>
            <a:r>
              <a:rPr lang="fr-FR" sz="1000" dirty="0" err="1"/>
              <a:t>Litvinenko</a:t>
            </a:r>
            <a:r>
              <a:rPr lang="fr-FR" sz="1000" dirty="0"/>
              <a:t> a affirmé dans le Talk-Show de Charlie Rose que son mari n’avait non seulement jamais été un espion russe mais qu’il travaillait en fait pour les services secrets britanniques</a:t>
            </a:r>
            <a:r>
              <a:rPr lang="fr-FR" sz="1000" baseline="30000" dirty="0">
                <a:hlinkClick r:id="rId6"/>
              </a:rPr>
              <a:t>1</a:t>
            </a:r>
            <a:r>
              <a:rPr lang="fr-FR" sz="1000" dirty="0"/>
              <a:t>.</a:t>
            </a:r>
          </a:p>
          <a:p>
            <a:pPr algn="just" eaLnBrk="1" hangingPunct="1">
              <a:spcBef>
                <a:spcPct val="0"/>
              </a:spcBef>
              <a:buNone/>
              <a:defRPr/>
            </a:pPr>
            <a:r>
              <a:rPr lang="fr-FR" sz="1000" dirty="0"/>
              <a:t>(%) </a:t>
            </a:r>
            <a:r>
              <a:rPr lang="en-US" sz="1000" i="1" dirty="0"/>
              <a:t>Blowing Up Russia: The Secret Plot to Bring Back KGB Terror</a:t>
            </a:r>
            <a:r>
              <a:rPr lang="fr-FR" sz="1000" dirty="0"/>
              <a:t>, </a:t>
            </a:r>
            <a:r>
              <a:rPr lang="nn-NO" sz="1000" dirty="0"/>
              <a:t>Alexander Litvinenko, </a:t>
            </a:r>
            <a:r>
              <a:rPr lang="nn-NO" sz="1000" dirty="0">
                <a:hlinkClick r:id="rId7"/>
              </a:rPr>
              <a:t>Yuri Felshtinsky</a:t>
            </a:r>
            <a:r>
              <a:rPr lang="nn-NO" sz="1000" dirty="0"/>
              <a:t>. </a:t>
            </a:r>
            <a:r>
              <a:rPr lang="fr-FR" sz="1000" dirty="0" err="1"/>
              <a:t>Encounter</a:t>
            </a:r>
            <a:r>
              <a:rPr lang="fr-FR" sz="1000" dirty="0"/>
              <a:t> Books, 2007.</a:t>
            </a:r>
          </a:p>
          <a:p>
            <a:pPr algn="just" eaLnBrk="1" hangingPunct="1">
              <a:spcBef>
                <a:spcPct val="0"/>
              </a:spcBef>
              <a:buNone/>
              <a:defRPr/>
            </a:pPr>
            <a:r>
              <a:rPr lang="fr-FR" sz="1000" dirty="0"/>
              <a:t>($) </a:t>
            </a:r>
            <a:r>
              <a:rPr lang="fr-FR" sz="1000" i="1" dirty="0"/>
              <a:t>LPG : </a:t>
            </a:r>
            <a:r>
              <a:rPr lang="fr-FR" sz="1000" i="1" dirty="0" err="1"/>
              <a:t>Lubianskaia</a:t>
            </a:r>
            <a:r>
              <a:rPr lang="fr-FR" sz="1000" i="1" dirty="0"/>
              <a:t> </a:t>
            </a:r>
            <a:r>
              <a:rPr lang="fr-FR" sz="1000" i="1" dirty="0" err="1"/>
              <a:t>Prestupnaia</a:t>
            </a:r>
            <a:r>
              <a:rPr lang="fr-FR" sz="1000" i="1" dirty="0"/>
              <a:t> </a:t>
            </a:r>
            <a:r>
              <a:rPr lang="fr-FR" sz="1000" i="1" dirty="0" err="1"/>
              <a:t>Gruppirovka</a:t>
            </a:r>
            <a:r>
              <a:rPr lang="fr-FR" sz="1000" i="1" dirty="0"/>
              <a:t> : </a:t>
            </a:r>
            <a:r>
              <a:rPr lang="fr-FR" sz="1000" i="1" dirty="0" err="1"/>
              <a:t>Ofitser</a:t>
            </a:r>
            <a:r>
              <a:rPr lang="fr-FR" sz="1000" i="1" dirty="0"/>
              <a:t> FSB Daet </a:t>
            </a:r>
            <a:r>
              <a:rPr lang="fr-FR" sz="1000" i="1" dirty="0" err="1"/>
              <a:t>Pokazaniia</a:t>
            </a:r>
            <a:r>
              <a:rPr lang="fr-FR" sz="1000" dirty="0"/>
              <a:t> (« La Bande criminelle de la </a:t>
            </a:r>
            <a:r>
              <a:rPr lang="fr-FR" sz="1000" dirty="0" err="1">
                <a:hlinkClick r:id="rId8" tooltip="Loubianka (immeuble)"/>
              </a:rPr>
              <a:t>Loubianka</a:t>
            </a:r>
            <a:r>
              <a:rPr lang="fr-FR" sz="1000" dirty="0"/>
              <a:t> »), </a:t>
            </a:r>
            <a:r>
              <a:rPr lang="fr-FR" sz="1000" dirty="0" err="1"/>
              <a:t>Grani</a:t>
            </a:r>
            <a:r>
              <a:rPr lang="fr-FR" sz="1000" dirty="0"/>
              <a:t>, 2002, 255 p.</a:t>
            </a:r>
          </a:p>
          <a:p>
            <a:pPr algn="just" eaLnBrk="1" hangingPunct="1">
              <a:spcBef>
                <a:spcPct val="0"/>
              </a:spcBef>
              <a:buNone/>
              <a:defRPr/>
            </a:pPr>
            <a:r>
              <a:rPr lang="fr-FR" sz="1000" dirty="0"/>
              <a:t>(¤) Et effectivement, cette vague d’attentat a provoqué le retournement de l’opinion russe.</a:t>
            </a:r>
          </a:p>
          <a:p>
            <a:pPr algn="just" eaLnBrk="1" hangingPunct="1">
              <a:spcBef>
                <a:spcPct val="0"/>
              </a:spcBef>
              <a:buNone/>
              <a:defRPr/>
            </a:pPr>
            <a:r>
              <a:rPr lang="fr-FR" sz="1000" dirty="0"/>
              <a:t>(^ ) Poutine a été formé par le KGB aux </a:t>
            </a:r>
            <a:r>
              <a:rPr lang="fr-FR" sz="1000" b="1" dirty="0"/>
              <a:t>coups tordus</a:t>
            </a:r>
            <a:r>
              <a:rPr lang="fr-FR" sz="1000" dirty="0"/>
              <a:t>. Donc, il n’y a aucune raison qu’il ne soit coutumier des coups tordus. </a:t>
            </a:r>
          </a:p>
          <a:p>
            <a:pPr algn="just" eaLnBrk="1" hangingPunct="1">
              <a:spcBef>
                <a:spcPct val="0"/>
              </a:spcBef>
              <a:buNone/>
              <a:defRPr/>
            </a:pPr>
            <a:r>
              <a:rPr lang="fr-FR" sz="1000" dirty="0"/>
              <a:t>On pourrait croire que des analogies de parcourt et de psychologie entre Hitler et poutine soient incroyables voire impensables (a) tous les deux caïds de rue dans leur adolescence, aimant la bagarre, b) nationalistes chauvins, militaristes, c) convaincus d’être « missionnés » pour un grand destin pour leur pays, tous les deux étant passés par les services, d) aventuristes guerriers _ annexions de l’Autriche, des Sudètes, pour l’un, Annexion par la force de l'Abkhazie et l'Ossétie du Sud, de la Crimée, du </a:t>
            </a:r>
            <a:r>
              <a:rPr lang="fr-FR" sz="1000" dirty="0" err="1"/>
              <a:t>Bonbass</a:t>
            </a:r>
            <a:r>
              <a:rPr lang="fr-FR" sz="1000" dirty="0"/>
              <a:t> …, e) les JO … Mais l’histoire peut se répéter.</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422</a:t>
            </a:fld>
            <a:endParaRPr lang="fr-FR" altLang="fr-FR" sz="1200">
              <a:solidFill>
                <a:srgbClr val="898989"/>
              </a:solidFill>
            </a:endParaRPr>
          </a:p>
        </p:txBody>
      </p:sp>
      <p:sp>
        <p:nvSpPr>
          <p:cNvPr id="11"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Tree>
    <p:extLst>
      <p:ext uri="{BB962C8B-B14F-4D97-AF65-F5344CB8AC3E}">
        <p14:creationId xmlns:p14="http://schemas.microsoft.com/office/powerpoint/2010/main" val="921318952"/>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0140" y="957170"/>
            <a:ext cx="894467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e) </a:t>
            </a:r>
            <a:r>
              <a:rPr lang="fr-FR" sz="1200" i="1" dirty="0"/>
              <a:t>Que faire ? </a:t>
            </a:r>
            <a:r>
              <a:rPr lang="fr-FR" sz="1200" dirty="0"/>
              <a:t>:</a:t>
            </a:r>
          </a:p>
          <a:p>
            <a:pPr algn="just" eaLnBrk="1" hangingPunct="1">
              <a:spcBef>
                <a:spcPct val="0"/>
              </a:spcBef>
              <a:buNone/>
              <a:defRPr/>
            </a:pPr>
            <a:r>
              <a:rPr lang="fr-FR" sz="1200" dirty="0"/>
              <a:t> </a:t>
            </a:r>
          </a:p>
          <a:p>
            <a:pPr algn="just" eaLnBrk="1" hangingPunct="1">
              <a:spcBef>
                <a:spcPct val="0"/>
              </a:spcBef>
              <a:buNone/>
              <a:defRPr/>
            </a:pPr>
            <a:r>
              <a:rPr lang="fr-FR" sz="1200" b="1" dirty="0"/>
              <a:t>Mikhaïl </a:t>
            </a:r>
            <a:r>
              <a:rPr lang="fr-FR" sz="1200" b="1" dirty="0" err="1"/>
              <a:t>Saakachvili</a:t>
            </a:r>
            <a:r>
              <a:rPr lang="fr-FR" sz="1200" dirty="0"/>
              <a:t>, l’ancien président de la Géorgie, envahie par les russes en 2008, met l’Europe en garde : si elle ne réagit pas, viendra le tour des pays Baltes... et d’autres : « </a:t>
            </a:r>
            <a:r>
              <a:rPr lang="fr-FR" sz="1200" i="1" dirty="0"/>
              <a:t>Poutine ne s'arrêtera pas à la Crimée</a:t>
            </a:r>
            <a:r>
              <a:rPr lang="fr-FR" sz="1200" dirty="0"/>
              <a:t>. […] </a:t>
            </a:r>
            <a:r>
              <a:rPr lang="fr-FR" sz="1200" i="1" dirty="0"/>
              <a:t>J’aurais deux conseils. Le premier, c’est de demeurer très prudents car les Russes ne vont pas cesser de les provoquer [les Ukrainiens]. On assiste à la réédition du scénario géorgien. Poutine justifie l’invasion de l’Ukraine par la nécessité de protéger les citoyens russes. Comme chez nous en 2008, il a pris soin, au préalable, de distribuer des passeports russes à tous ceux qui en ont fait la demande. Puis viennent les agitateurs, chargés de fomenter les troubles. Et finalement arrivent les soldats de Moscou pour “secourir” ces compatriotes fraîchement intronisés. Ma seconde recommandation aux Ukrainiens, c’est de se préparer au pire. Poutine a un plan concret et le mènera à bien, quel qu’en soit le prix. Lors d’un sommet en 2008, il affirmait déjà que l’Ukraine n’était pas un pays mais un territoire. Ce qui sous-entend qu’on devrait le fractionner. Poutine ne parle jamais pour ne rien dire. Si on ne l’arrête pas, il va continuer. Il veut accéder à la Moldavie [4 millions d’habitants, dont un tiers de russophones] et à la Transnistrie [partie orientale de la Moldavie, à majorité russophone, qui a fait sécession en 1990 et demeure occupée par l’armée russe]. Pour cela il s'emploie à dégager un corridor qui part de l’Abkhazie [amputée par Moscou à la Géorgie en 2008], passe par la Crimée et le littoral sud de l’Ukraine, et finit en Transnistrie. En ce moment même, il envoie des provocateurs dans la région d’Odessa, avec les risques de soulèvement que cela implique. Si Poutine parvient à ses fins, il pourra dire aux Russes : “OK, je n’ai pas récupéré tout l’empire, mais j’ai repris aux Occidentaux tout le sud de la Russie et le littoral de la mer Noire.” Et il s’attaquera ensuite aux pays Baltes. C’est un homme qui s’estime trahi par les Occidentaux lors de la fin de l’URSS. Il veut sa revanche. Ses motivations sont semblables à celles de l’Allemagne d’avant la Seconde Guerre mondiale : il vise à rectifier ce qu’il perçoit comme une injustice doublée d’une humiliation de la part de l’Ouest. Il pense aussi que ses conquêtes territoriales peuvent prolonger son existence politique. Assujettir des territoires l’aide à faire oublier que son pays est aujourd’hui au bord de la récession. […] Il y a un parallèle évident entre ce qui s’est passé dans les Sudètes en 1938 et ce que fait Poutine. Lorsque les nazis ont occupé cette partie de la Tchécoslovaquie, eux aussi prétendaient, comme aujourd’hui les Russes en Crimée, vouloir protéger leur minorité, des Allemands de souche. Et déjà certaines voix s’élevaient pour trouver un compromis avec l’envahisseur. Souvenez-vous du message de Chamberlain aux Britanniques évoquant, à propos de l’annexion de Hitler, “une querelle dans un pays lointain entre des gens dont nous ne savons rien”. […] Si l’Occident accepte ce coup de force, on va droit vers une catastrophe globale, d’une ampleur insoupçonnée. </a:t>
            </a:r>
            <a:r>
              <a:rPr lang="fr-FR" sz="1200" dirty="0"/>
              <a:t> ».  (Le 14 mars 2014)  (°).</a:t>
            </a:r>
          </a:p>
          <a:p>
            <a:pPr algn="just" eaLnBrk="1" hangingPunct="1">
              <a:spcBef>
                <a:spcPct val="0"/>
              </a:spcBef>
              <a:buNone/>
              <a:defRPr/>
            </a:pPr>
            <a:endParaRPr lang="fr-FR" sz="1200" dirty="0"/>
          </a:p>
          <a:p>
            <a:pPr algn="just" eaLnBrk="1" hangingPunct="1">
              <a:spcBef>
                <a:spcPct val="0"/>
              </a:spcBef>
              <a:buNone/>
              <a:defRPr/>
            </a:pPr>
            <a:r>
              <a:rPr lang="fr-FR" sz="1200" dirty="0"/>
              <a:t>(°) </a:t>
            </a:r>
            <a:r>
              <a:rPr lang="fr-FR" sz="1200" dirty="0">
                <a:hlinkClick r:id="rId2"/>
              </a:rPr>
              <a:t>http://www.parismatch.com/Actu/International/Mikhail-Saakachvili-Poutine-ne-s-arretera-pas-a-la-Crimee-553475</a:t>
            </a:r>
            <a:r>
              <a:rPr lang="fr-FR" sz="1200" dirty="0"/>
              <a:t> </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0" y="138907"/>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423</a:t>
            </a:fld>
            <a:endParaRPr lang="fr-FR" altLang="fr-FR" sz="1200" dirty="0">
              <a:solidFill>
                <a:srgbClr val="898989"/>
              </a:solidFill>
            </a:endParaRPr>
          </a:p>
        </p:txBody>
      </p:sp>
      <p:sp>
        <p:nvSpPr>
          <p:cNvPr id="11" name="ZoneTexte 3"/>
          <p:cNvSpPr txBox="1">
            <a:spLocks noChangeArrowheads="1"/>
          </p:cNvSpPr>
          <p:nvPr/>
        </p:nvSpPr>
        <p:spPr bwMode="auto">
          <a:xfrm>
            <a:off x="160340" y="547245"/>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413" y="72559"/>
            <a:ext cx="2438400" cy="1771650"/>
          </a:xfrm>
          <a:prstGeom prst="rect">
            <a:avLst/>
          </a:prstGeom>
        </p:spPr>
      </p:pic>
    </p:spTree>
    <p:extLst>
      <p:ext uri="{BB962C8B-B14F-4D97-AF65-F5344CB8AC3E}">
        <p14:creationId xmlns:p14="http://schemas.microsoft.com/office/powerpoint/2010/main" val="25243838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0140" y="917133"/>
            <a:ext cx="894467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Réflexions sur la crise en Ukraine (2014)</a:t>
            </a:r>
            <a:r>
              <a:rPr lang="fr-FR" sz="1200" dirty="0"/>
              <a:t> (suite) :</a:t>
            </a:r>
          </a:p>
          <a:p>
            <a:pPr algn="just" eaLnBrk="1" hangingPunct="1">
              <a:spcBef>
                <a:spcPct val="0"/>
              </a:spcBef>
              <a:buNone/>
              <a:defRPr/>
            </a:pPr>
            <a:endParaRPr lang="fr-FR" sz="1200" dirty="0"/>
          </a:p>
          <a:p>
            <a:pPr algn="just" eaLnBrk="1" hangingPunct="1">
              <a:spcBef>
                <a:spcPct val="0"/>
              </a:spcBef>
              <a:buNone/>
              <a:defRPr/>
            </a:pPr>
            <a:r>
              <a:rPr lang="fr-FR" sz="1200" dirty="0"/>
              <a:t>e) </a:t>
            </a:r>
            <a:r>
              <a:rPr lang="fr-FR" sz="1200" i="1" dirty="0"/>
              <a:t>Que faire ?  (suite) </a:t>
            </a:r>
            <a:r>
              <a:rPr lang="fr-FR" sz="1200" dirty="0"/>
              <a:t>:</a:t>
            </a:r>
          </a:p>
          <a:p>
            <a:pPr algn="just" eaLnBrk="1" hangingPunct="1">
              <a:spcBef>
                <a:spcPct val="0"/>
              </a:spcBef>
              <a:buNone/>
              <a:defRPr/>
            </a:pPr>
            <a:r>
              <a:rPr lang="fr-FR" sz="1200" dirty="0"/>
              <a:t> </a:t>
            </a:r>
          </a:p>
          <a:p>
            <a:pPr algn="just" eaLnBrk="1" hangingPunct="1">
              <a:spcBef>
                <a:spcPct val="0"/>
              </a:spcBef>
              <a:buNone/>
              <a:defRPr/>
            </a:pPr>
            <a:r>
              <a:rPr lang="fr-FR" sz="1200" dirty="0"/>
              <a:t>L’auteur pense qu’il faut renforcer et maintenir en alerte permanente (même si cela doit durer de années) a) la couverture aérienne permanente de l’Europe de l’Ouest, b) les écoutes, le budget des services de renseignement et de contre-espionnage, c) le renforcement et l’unification européenne des armées de métiers des pays européens (avec un commandement unique si possible), d)  renforcer la résilience des systèmes informatiques sensibles contre les risques d’attaques informatiques (gouvernementaux, bancaires etc.), e) traquer tous les drones inconnus volant au-dessus de l’Europe de l’Ouest (y compris au-dessus des centrales nucléaires) (°), f) garder en état alerte permanente tous les systèmes de missiles anti-missiles (voire les renforcer), g) faire des plans stratégiques prévoyant une invasion et prévoir tous les scénarios anticipatifs possibles, h) expliquer constamment la position et la politique de l’Europe, dans ce conflit, aux </a:t>
            </a:r>
            <a:r>
              <a:rPr lang="fr-FR" sz="1200" dirty="0" err="1"/>
              <a:t>Europénens</a:t>
            </a:r>
            <a:r>
              <a:rPr lang="fr-FR" sz="1200" dirty="0"/>
              <a:t>, aux pays du tiers-monde et aux non-alignés (Chine, Inde …) (via les missions diplomatiques, les journaux, interviews, conférences de presse …). Il ne faut surtout pas laisser à la partie adverse le monopole de l’information.</a:t>
            </a:r>
          </a:p>
          <a:p>
            <a:pPr algn="just" eaLnBrk="1" hangingPunct="1">
              <a:spcBef>
                <a:spcPct val="0"/>
              </a:spcBef>
              <a:buNone/>
              <a:defRPr/>
            </a:pPr>
            <a:r>
              <a:rPr lang="fr-FR" sz="1200" dirty="0"/>
              <a:t>Il faut que tout le monde soit conscient du danger que coure l’Europe et se sente mobilisé, via un renforcement de la coopération trilatérale entre la </a:t>
            </a:r>
            <a:r>
              <a:rPr lang="fr-FR" sz="1200" dirty="0">
                <a:hlinkClick r:id="rId2" tooltip="France"/>
              </a:rPr>
              <a:t>France</a:t>
            </a:r>
            <a:r>
              <a:rPr lang="fr-FR" sz="1200" dirty="0"/>
              <a:t>, l'</a:t>
            </a:r>
            <a:r>
              <a:rPr lang="fr-FR" sz="1200" dirty="0">
                <a:hlinkClick r:id="rId3" tooltip="Allemagne"/>
              </a:rPr>
              <a:t>Allemagne</a:t>
            </a:r>
            <a:r>
              <a:rPr lang="fr-FR" sz="1200" dirty="0"/>
              <a:t> et la </a:t>
            </a:r>
            <a:r>
              <a:rPr lang="fr-FR" sz="1200" dirty="0">
                <a:hlinkClick r:id="rId4" tooltip="Pologne"/>
              </a:rPr>
              <a:t>Pologne</a:t>
            </a:r>
            <a:r>
              <a:rPr lang="fr-FR" sz="1200" dirty="0"/>
              <a:t> (</a:t>
            </a:r>
            <a:r>
              <a:rPr lang="fr-FR" sz="1200" i="1" dirty="0"/>
              <a:t>Triangle de Weimar</a:t>
            </a:r>
            <a:r>
              <a:rPr lang="fr-FR" sz="1200" dirty="0"/>
              <a:t>) et de tous les autres pays européens.</a:t>
            </a:r>
          </a:p>
          <a:p>
            <a:pPr algn="just" eaLnBrk="1" hangingPunct="1">
              <a:spcBef>
                <a:spcPct val="0"/>
              </a:spcBef>
              <a:buNone/>
              <a:defRPr/>
            </a:pPr>
            <a:r>
              <a:rPr lang="fr-FR" sz="1200" dirty="0"/>
              <a:t>Il faut aussi faire comprendre aux Russes que la fin du bloc soviétique n’est pas un drame _ grâce à l’établissement des relations de respect entre peuples et non de domination (coloniale ou néocoloniale) d’un peuple ou d’une nation sur les autres, seul garant d’une pays durable entre ces peuples _, mais </a:t>
            </a:r>
            <a:r>
              <a:rPr lang="fr-FR" sz="1200" b="1" dirty="0"/>
              <a:t>une chance</a:t>
            </a:r>
            <a:r>
              <a:rPr lang="fr-FR" sz="1200" dirty="0"/>
              <a:t> [surtout en terme de paix et de prospérité] contrairement à ce qu’affirme Poutine. Si la Russie était une vraie démocratie, soit la Russie serait membre à part entière de l’OTAN et y tiendrait son range, soit l’OTAN (en tout cas pour la protection militaire de l’Europe contre d’éventuelles poussées hégémoniques de la Russie) n’aurait plus de raison d’être.</a:t>
            </a:r>
          </a:p>
          <a:p>
            <a:pPr algn="just" eaLnBrk="1" hangingPunct="1">
              <a:spcBef>
                <a:spcPct val="0"/>
              </a:spcBef>
              <a:buNone/>
              <a:defRPr/>
            </a:pPr>
            <a:r>
              <a:rPr lang="fr-FR" sz="1200" dirty="0"/>
              <a:t>Pour l’auteur, il y aura une dérive </a:t>
            </a:r>
            <a:r>
              <a:rPr lang="fr-FR" sz="1200" b="1" dirty="0">
                <a:solidFill>
                  <a:srgbClr val="FF0000"/>
                </a:solidFill>
              </a:rPr>
              <a:t>criminelle, mafieuse, un enfermement dans </a:t>
            </a:r>
            <a:r>
              <a:rPr lang="fr-FR" sz="1200" b="1" i="1" u="sng" dirty="0">
                <a:solidFill>
                  <a:srgbClr val="FF0000"/>
                </a:solidFill>
              </a:rPr>
              <a:t>la fuite en avant </a:t>
            </a:r>
            <a:r>
              <a:rPr lang="fr-FR" sz="1200" b="1" dirty="0">
                <a:solidFill>
                  <a:srgbClr val="FF0000"/>
                </a:solidFill>
              </a:rPr>
              <a:t>et une propagande de plus en plus mensongère et jusqu’au-boutisme, du régime politique de Poutine</a:t>
            </a:r>
            <a:r>
              <a:rPr lang="fr-FR" sz="1200" dirty="0"/>
              <a:t>, en fait un régime policier (ou un état policier) à visage faussement « socialiste » ou « humain ». Ce qui est trompe le peuple et les admirateurs de Poutine est la phraséologie « socialiste » employé par ce régime. </a:t>
            </a:r>
            <a:r>
              <a:rPr lang="fr-FR" sz="1200" dirty="0">
                <a:solidFill>
                  <a:srgbClr val="FF0000"/>
                </a:solidFill>
              </a:rPr>
              <a:t>Il est alors important d’ouvrir les yeux des militants de gauche sur le caractère fasciste (c’est-à-dire expansionniste, impérialiste du régime qui n’hésite pas à recourir à la force et à la guerre pour parvenir à ses fins). Poutine ne respecte que la force. </a:t>
            </a:r>
            <a:r>
              <a:rPr lang="fr-FR" sz="1200" dirty="0">
                <a:solidFill>
                  <a:srgbClr val="008000"/>
                </a:solidFill>
              </a:rPr>
              <a:t>Il faut donc que l’occident montre sa force (militaire ou autre) et qu’il faut, sans cesse, dénoncer la propagande et la phraséologie mensongère de Poutine. Il faut dénoncer </a:t>
            </a:r>
            <a:r>
              <a:rPr lang="fr-FR" sz="1200" b="1" u="sng" dirty="0">
                <a:solidFill>
                  <a:srgbClr val="FF0000"/>
                </a:solidFill>
              </a:rPr>
              <a:t>l’idéologie irrationnelle de </a:t>
            </a:r>
            <a:r>
              <a:rPr lang="fr-FR" sz="1200" b="1" u="sng" dirty="0" err="1">
                <a:solidFill>
                  <a:srgbClr val="FF0000"/>
                </a:solidFill>
              </a:rPr>
              <a:t>Douguine</a:t>
            </a:r>
            <a:r>
              <a:rPr lang="fr-FR" sz="1200" dirty="0">
                <a:solidFill>
                  <a:srgbClr val="008000"/>
                </a:solidFill>
              </a:rPr>
              <a:t>, </a:t>
            </a:r>
            <a:r>
              <a:rPr lang="fr-FR" sz="1200" dirty="0">
                <a:solidFill>
                  <a:srgbClr val="FF0000"/>
                </a:solidFill>
              </a:rPr>
              <a:t>pour qui la </a:t>
            </a:r>
            <a:r>
              <a:rPr lang="fr-FR" sz="1200" b="1" dirty="0">
                <a:solidFill>
                  <a:srgbClr val="FF0000"/>
                </a:solidFill>
              </a:rPr>
              <a:t>guerre</a:t>
            </a:r>
            <a:r>
              <a:rPr lang="fr-FR" sz="1200" dirty="0">
                <a:solidFill>
                  <a:srgbClr val="FF0000"/>
                </a:solidFill>
              </a:rPr>
              <a:t> serait un état normal et souhaité entre </a:t>
            </a:r>
            <a:r>
              <a:rPr lang="fr-FR" sz="1200" i="1" dirty="0">
                <a:solidFill>
                  <a:srgbClr val="FF0000"/>
                </a:solidFill>
              </a:rPr>
              <a:t>grandes puissances</a:t>
            </a:r>
            <a:r>
              <a:rPr lang="fr-FR" sz="1200" dirty="0">
                <a:solidFill>
                  <a:srgbClr val="FF0000"/>
                </a:solidFill>
              </a:rPr>
              <a:t> </a:t>
            </a:r>
            <a:r>
              <a:rPr lang="fr-FR" sz="1200" dirty="0">
                <a:solidFill>
                  <a:srgbClr val="008000"/>
                </a:solidFill>
              </a:rPr>
              <a:t>(*).</a:t>
            </a:r>
          </a:p>
          <a:p>
            <a:pPr algn="just" eaLnBrk="1" hangingPunct="1">
              <a:spcBef>
                <a:spcPct val="0"/>
              </a:spcBef>
              <a:buNone/>
              <a:defRPr/>
            </a:pPr>
            <a:r>
              <a:rPr lang="fr-FR" sz="1200" dirty="0"/>
              <a:t>(°) soit les capturer [ce qui est préférable, en développant de nouvelles armes, par exemple], soit les abattre.</a:t>
            </a:r>
          </a:p>
          <a:p>
            <a:pPr algn="just" eaLnBrk="1" hangingPunct="1">
              <a:spcBef>
                <a:spcPct val="0"/>
              </a:spcBef>
              <a:buNone/>
              <a:defRPr/>
            </a:pPr>
            <a:r>
              <a:rPr lang="fr-FR" sz="1200" dirty="0"/>
              <a:t>(*) In « </a:t>
            </a:r>
            <a:r>
              <a:rPr lang="fr-FR" sz="1200" i="1" dirty="0"/>
              <a:t>La quatrième théorie politique</a:t>
            </a:r>
            <a:r>
              <a:rPr lang="fr-FR" sz="1200" dirty="0"/>
              <a:t> », Alexandre </a:t>
            </a:r>
            <a:r>
              <a:rPr lang="fr-FR" sz="1200" dirty="0" err="1"/>
              <a:t>Douguine</a:t>
            </a:r>
            <a:r>
              <a:rPr lang="fr-FR" sz="1200" dirty="0"/>
              <a:t>, éditions Ars Magna, 2012, pages 112 à 113 (voir page suivante).</a:t>
            </a:r>
          </a:p>
        </p:txBody>
      </p:sp>
      <p:sp>
        <p:nvSpPr>
          <p:cNvPr id="9"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10" name="Espace réservé du numéro de diapositive 2"/>
          <p:cNvSpPr txBox="1">
            <a:spLocks/>
          </p:cNvSpPr>
          <p:nvPr/>
        </p:nvSpPr>
        <p:spPr bwMode="auto">
          <a:xfrm>
            <a:off x="160340" y="75626"/>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424</a:t>
            </a:fld>
            <a:endParaRPr lang="fr-FR" altLang="fr-FR" sz="1200">
              <a:solidFill>
                <a:srgbClr val="898989"/>
              </a:solidFill>
            </a:endParaRPr>
          </a:p>
        </p:txBody>
      </p:sp>
      <p:sp>
        <p:nvSpPr>
          <p:cNvPr id="11" name="ZoneTexte 3"/>
          <p:cNvSpPr txBox="1">
            <a:spLocks noChangeArrowheads="1"/>
          </p:cNvSpPr>
          <p:nvPr/>
        </p:nvSpPr>
        <p:spPr bwMode="auto">
          <a:xfrm>
            <a:off x="160340" y="547245"/>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301" y="26725"/>
            <a:ext cx="2638425" cy="1733550"/>
          </a:xfrm>
          <a:prstGeom prst="rect">
            <a:avLst/>
          </a:prstGeom>
        </p:spPr>
      </p:pic>
      <p:sp>
        <p:nvSpPr>
          <p:cNvPr id="3" name="ZoneTexte 2"/>
          <p:cNvSpPr txBox="1"/>
          <p:nvPr/>
        </p:nvSpPr>
        <p:spPr>
          <a:xfrm>
            <a:off x="5724128" y="1760275"/>
            <a:ext cx="3639651" cy="276999"/>
          </a:xfrm>
          <a:prstGeom prst="rect">
            <a:avLst/>
          </a:prstGeom>
          <a:noFill/>
        </p:spPr>
        <p:txBody>
          <a:bodyPr wrap="square" rtlCol="0">
            <a:spAutoFit/>
          </a:bodyPr>
          <a:lstStyle/>
          <a:p>
            <a:pPr algn="ctr"/>
            <a:r>
              <a:rPr lang="fr-FR" sz="1200" dirty="0"/>
              <a:t>Mouvement national bolchévique de </a:t>
            </a:r>
            <a:r>
              <a:rPr lang="fr-FR" sz="1200" dirty="0" err="1"/>
              <a:t>Douguine</a:t>
            </a:r>
            <a:endParaRPr lang="fr-FR" sz="1200" dirty="0"/>
          </a:p>
        </p:txBody>
      </p:sp>
    </p:spTree>
    <p:extLst>
      <p:ext uri="{BB962C8B-B14F-4D97-AF65-F5344CB8AC3E}">
        <p14:creationId xmlns:p14="http://schemas.microsoft.com/office/powerpoint/2010/main" val="3739064993"/>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0340" y="138907"/>
            <a:ext cx="874440" cy="340148"/>
          </a:xfrm>
        </p:spPr>
        <p:txBody>
          <a:bodyPr/>
          <a:lstStyle/>
          <a:p>
            <a:pPr>
              <a:defRPr/>
            </a:pPr>
            <a:fld id="{47AA29CE-A811-48E3-ADEE-C4227CCC4C59}" type="slidenum">
              <a:rPr lang="fr-FR" altLang="fr-FR" smtClean="0"/>
              <a:pPr>
                <a:defRPr/>
              </a:pPr>
              <a:t>425</a:t>
            </a:fld>
            <a:endParaRPr lang="fr-FR" altLang="fr-FR" dirty="0"/>
          </a:p>
        </p:txBody>
      </p:sp>
      <p:sp>
        <p:nvSpPr>
          <p:cNvPr id="3"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ZoneTexte 3"/>
          <p:cNvSpPr txBox="1">
            <a:spLocks noChangeArrowheads="1"/>
          </p:cNvSpPr>
          <p:nvPr/>
        </p:nvSpPr>
        <p:spPr bwMode="auto">
          <a:xfrm>
            <a:off x="160340" y="547245"/>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
        <p:nvSpPr>
          <p:cNvPr id="5" name="ZoneTexte 4"/>
          <p:cNvSpPr txBox="1"/>
          <p:nvPr/>
        </p:nvSpPr>
        <p:spPr>
          <a:xfrm>
            <a:off x="160340" y="916577"/>
            <a:ext cx="8876156" cy="6001643"/>
          </a:xfrm>
          <a:prstGeom prst="rect">
            <a:avLst/>
          </a:prstGeom>
          <a:noFill/>
        </p:spPr>
        <p:txBody>
          <a:bodyPr wrap="square" rtlCol="0">
            <a:spAutoFit/>
          </a:bodyPr>
          <a:lstStyle/>
          <a:p>
            <a:pPr algn="just" eaLnBrk="1" hangingPunct="1">
              <a:defRPr/>
            </a:pPr>
            <a:r>
              <a:rPr lang="fr-FR" sz="1200" b="1" u="sng" dirty="0"/>
              <a:t>Avons-nous affaire en Ukraine à la répétition de la crise des Sudètes ? </a:t>
            </a:r>
            <a:r>
              <a:rPr lang="fr-FR" sz="1200" dirty="0"/>
              <a:t>:</a:t>
            </a:r>
          </a:p>
          <a:p>
            <a:pPr algn="just" eaLnBrk="1" hangingPunct="1">
              <a:defRPr/>
            </a:pPr>
            <a:endParaRPr lang="fr-FR" sz="1200" dirty="0"/>
          </a:p>
          <a:p>
            <a:pPr algn="just" eaLnBrk="1" hangingPunct="1">
              <a:defRPr/>
            </a:pPr>
            <a:r>
              <a:rPr lang="fr-FR" sz="1200" u="sng" dirty="0"/>
              <a:t>Réflexions sur la crise en Ukraine (2014)</a:t>
            </a:r>
            <a:r>
              <a:rPr lang="fr-FR" sz="1200" dirty="0"/>
              <a:t> (suite) :</a:t>
            </a:r>
          </a:p>
          <a:p>
            <a:pPr algn="just" eaLnBrk="1" hangingPunct="1">
              <a:defRPr/>
            </a:pPr>
            <a:endParaRPr lang="fr-FR" sz="1200" dirty="0"/>
          </a:p>
          <a:p>
            <a:pPr algn="just" eaLnBrk="1" hangingPunct="1">
              <a:defRPr/>
            </a:pPr>
            <a:r>
              <a:rPr lang="fr-FR" sz="1200" dirty="0"/>
              <a:t>e) </a:t>
            </a:r>
            <a:r>
              <a:rPr lang="fr-FR" sz="1200" i="1" dirty="0"/>
              <a:t>Que faire ?  (suite et fin) </a:t>
            </a:r>
            <a:r>
              <a:rPr lang="fr-FR" sz="1200" dirty="0"/>
              <a:t>:</a:t>
            </a:r>
          </a:p>
          <a:p>
            <a:pPr algn="just"/>
            <a:endParaRPr lang="fr-FR" sz="1200" dirty="0"/>
          </a:p>
          <a:p>
            <a:pPr algn="just"/>
            <a:r>
              <a:rPr lang="fr-FR" sz="1200" dirty="0"/>
              <a:t>« </a:t>
            </a:r>
            <a:r>
              <a:rPr lang="fr-FR" sz="1200" b="1" dirty="0">
                <a:solidFill>
                  <a:srgbClr val="FF0000"/>
                </a:solidFill>
              </a:rPr>
              <a:t>LA VALEUR DE LA GUERRE</a:t>
            </a:r>
            <a:endParaRPr lang="fr-FR" sz="1200" dirty="0">
              <a:solidFill>
                <a:srgbClr val="FF0000"/>
              </a:solidFill>
            </a:endParaRPr>
          </a:p>
          <a:p>
            <a:pPr algn="just"/>
            <a:r>
              <a:rPr lang="fr-FR" sz="1200" dirty="0"/>
              <a:t>[…] </a:t>
            </a:r>
            <a:r>
              <a:rPr lang="fr-FR" sz="1200" i="1" dirty="0"/>
              <a:t>Tout autour de nous, vanter la paix et lutter pour cette paix est devenu un lieu commun. Cependant plus on parle de paix, plus le sang coule, plus les innocents souffrent. </a:t>
            </a:r>
            <a:r>
              <a:rPr lang="fr-FR" sz="1200" i="1" dirty="0">
                <a:solidFill>
                  <a:srgbClr val="FF0000"/>
                </a:solidFill>
              </a:rPr>
              <a:t>Le conser­vateur sur ce point ne doit pas mentir, il préfère la guerre à la paix</a:t>
            </a:r>
            <a:r>
              <a:rPr lang="fr-FR" sz="1200" i="1" dirty="0"/>
              <a:t>. Nietzsche en son temps n'a pas craint de s'exclamer : « Aimer la guerre plus que la paix et une paix courte plus qu'une  paix longue!» (18).</a:t>
            </a:r>
          </a:p>
          <a:p>
            <a:pPr algn="just"/>
            <a:r>
              <a:rPr lang="fr-FR" sz="1200" i="1" dirty="0">
                <a:solidFill>
                  <a:srgbClr val="FF0000"/>
                </a:solidFill>
              </a:rPr>
              <a:t>La guerre</a:t>
            </a:r>
            <a:r>
              <a:rPr lang="fr-FR" sz="1200" i="1" dirty="0"/>
              <a:t>, </a:t>
            </a:r>
            <a:r>
              <a:rPr lang="fr-FR" sz="1200" i="1" dirty="0" err="1"/>
              <a:t>polemos</a:t>
            </a:r>
            <a:r>
              <a:rPr lang="fr-FR" sz="1200" i="1" dirty="0"/>
              <a:t> selon Héraclite, </a:t>
            </a:r>
            <a:r>
              <a:rPr lang="fr-FR" sz="1200" i="1" dirty="0">
                <a:solidFill>
                  <a:srgbClr val="FF0000"/>
                </a:solidFill>
              </a:rPr>
              <a:t>apparaît comme le père de toute chose</a:t>
            </a:r>
            <a:r>
              <a:rPr lang="fr-FR" sz="1200" i="1" dirty="0"/>
              <a:t>. L'homme fait toujours la guerre. Il est un être guerrier. </a:t>
            </a:r>
            <a:r>
              <a:rPr lang="fr-FR" sz="1200" i="1" dirty="0">
                <a:solidFill>
                  <a:srgbClr val="FF0000"/>
                </a:solidFill>
              </a:rPr>
              <a:t>Cela constitue sa racine ontologique. </a:t>
            </a:r>
            <a:r>
              <a:rPr lang="fr-FR" sz="1200" i="1" dirty="0"/>
              <a:t>Il fait la guerre pour la vérité philosophique, pour l'amour, pour la simple vérité, pour le bien. </a:t>
            </a:r>
            <a:r>
              <a:rPr lang="fr-FR" sz="1200" i="1" dirty="0">
                <a:solidFill>
                  <a:srgbClr val="FF0000"/>
                </a:solidFill>
              </a:rPr>
              <a:t>Quelquefois, la guerre le conduit trop loin et il baisse les bras</a:t>
            </a:r>
            <a:r>
              <a:rPr lang="fr-FR" sz="1200" i="1" dirty="0"/>
              <a:t>. Mais il ne renonce jamais et recommence. </a:t>
            </a:r>
            <a:r>
              <a:rPr lang="fr-FR" sz="1200" i="1" dirty="0">
                <a:solidFill>
                  <a:srgbClr val="FF0000"/>
                </a:solidFill>
              </a:rPr>
              <a:t>Depuis que l'homme vit, il fait la guerre</a:t>
            </a:r>
            <a:r>
              <a:rPr lang="fr-FR" sz="1200" i="1" dirty="0"/>
              <a:t>.</a:t>
            </a:r>
          </a:p>
          <a:p>
            <a:pPr algn="just"/>
            <a:r>
              <a:rPr lang="fr-FR" sz="1200" i="1" dirty="0">
                <a:solidFill>
                  <a:srgbClr val="FF0000"/>
                </a:solidFill>
              </a:rPr>
              <a:t>Tout au long de notre histoire nous, Russes, avons toujours fait la guerre</a:t>
            </a:r>
            <a:r>
              <a:rPr lang="fr-FR" sz="1200" i="1" dirty="0"/>
              <a:t>. </a:t>
            </a:r>
            <a:r>
              <a:rPr lang="fr-FR" sz="1200" i="1" dirty="0">
                <a:solidFill>
                  <a:srgbClr val="FF0000"/>
                </a:solidFill>
              </a:rPr>
              <a:t>Quand nous ne faisions pas la guerre, en règle générale, nous pourrissions (°). Pourquoi, au juste, faudrait-il arrêter de faire la guerre ? Si autour de nous vivent des enne­mis qui portent atteinte à notre espace, à notre peuple, à notre religion ? S'ils ne portaient pas atteinte à tout cela, la situa­tion serait différente, mais dans ce cas ce ne seraient pas des hommes </a:t>
            </a:r>
            <a:r>
              <a:rPr lang="fr-FR" sz="1200" i="1" dirty="0"/>
              <a:t>...</a:t>
            </a:r>
          </a:p>
          <a:p>
            <a:pPr algn="just"/>
            <a:r>
              <a:rPr lang="fr-FR" sz="1200" i="1" dirty="0"/>
              <a:t>Une lutte incessante contre le péché se déroule dans le cœur de l'homme. Et </a:t>
            </a:r>
            <a:r>
              <a:rPr lang="fr-FR" sz="1200" i="1" dirty="0">
                <a:solidFill>
                  <a:srgbClr val="FF0000"/>
                </a:solidFill>
              </a:rPr>
              <a:t>la pire issue serait ici le pacifisme</a:t>
            </a:r>
            <a:r>
              <a:rPr lang="fr-FR" sz="1200" i="1" dirty="0"/>
              <a:t>, un ac­cord entre le bienfaiteur et le péché ; cela ne signifierait pas la fin des hostilités, ni un compromis, mais la victoire du péché.</a:t>
            </a:r>
          </a:p>
          <a:p>
            <a:pPr algn="just"/>
            <a:r>
              <a:rPr lang="fr-FR" sz="1200" i="1" dirty="0"/>
              <a:t>L'église terrestre dans la tradition orthodoxe est nommée </a:t>
            </a:r>
            <a:r>
              <a:rPr lang="fr-FR" sz="1200" i="1" dirty="0">
                <a:solidFill>
                  <a:srgbClr val="FF0000"/>
                </a:solidFill>
              </a:rPr>
              <a:t>Église guerrière</a:t>
            </a:r>
            <a:r>
              <a:rPr lang="fr-FR" sz="1200" i="1" dirty="0"/>
              <a:t>. […]</a:t>
            </a:r>
          </a:p>
          <a:p>
            <a:pPr algn="just"/>
            <a:r>
              <a:rPr lang="fr-FR" sz="1200" i="1" dirty="0"/>
              <a:t>Mais </a:t>
            </a:r>
            <a:r>
              <a:rPr lang="fr-FR" sz="1200" i="1" dirty="0">
                <a:solidFill>
                  <a:srgbClr val="FF0000"/>
                </a:solidFill>
              </a:rPr>
              <a:t>nous devons nous connaître et nous penser en tant que guerriers, peuple guerrier, pays guerrier, Église guerrière</a:t>
            </a:r>
            <a:r>
              <a:rPr lang="fr-FR" sz="1200" dirty="0"/>
              <a:t> ».</a:t>
            </a:r>
          </a:p>
          <a:p>
            <a:pPr algn="just"/>
            <a:r>
              <a:rPr lang="fr-FR" sz="1200" dirty="0"/>
              <a:t>Source : « </a:t>
            </a:r>
            <a:r>
              <a:rPr lang="fr-FR" sz="1200" i="1" dirty="0"/>
              <a:t>La quatrième théorie politique</a:t>
            </a:r>
            <a:r>
              <a:rPr lang="fr-FR" sz="1200" dirty="0"/>
              <a:t> », Alexandre </a:t>
            </a:r>
            <a:r>
              <a:rPr lang="fr-FR" sz="1200" dirty="0" err="1"/>
              <a:t>Douguine</a:t>
            </a:r>
            <a:r>
              <a:rPr lang="fr-FR" sz="1200" dirty="0"/>
              <a:t>, éditions Ars Magna, 2012, pages 112 à 113.</a:t>
            </a:r>
          </a:p>
          <a:p>
            <a:pPr algn="just"/>
            <a:endParaRPr lang="fr-FR" sz="1200" dirty="0"/>
          </a:p>
          <a:p>
            <a:pPr algn="just"/>
            <a:r>
              <a:rPr lang="fr-FR" sz="1200" dirty="0"/>
              <a:t>(°) </a:t>
            </a:r>
            <a:r>
              <a:rPr lang="fr-FR" sz="1200" u="sng" dirty="0"/>
              <a:t>Commentaires de l’auteur de ce diaporama </a:t>
            </a:r>
            <a:r>
              <a:rPr lang="fr-FR" sz="1200" dirty="0"/>
              <a:t>:  Dans l’idéal national-socialiste, </a:t>
            </a:r>
            <a:r>
              <a:rPr lang="fr-FR" sz="1200" i="1" dirty="0"/>
              <a:t>la guerre raffermit l’homme, alors que la paix le ramollit, le pervertit, le « pourrit ».</a:t>
            </a:r>
            <a:r>
              <a:rPr lang="fr-FR" sz="1200" dirty="0"/>
              <a:t> </a:t>
            </a:r>
            <a:r>
              <a:rPr lang="fr-FR" sz="1200" dirty="0">
                <a:solidFill>
                  <a:srgbClr val="FF0000"/>
                </a:solidFill>
              </a:rPr>
              <a:t>Or c’est la même rhétorique (mais plus dissimulée) qu’on retrouve chez </a:t>
            </a:r>
            <a:r>
              <a:rPr lang="fr-FR" sz="1200" dirty="0" err="1">
                <a:solidFill>
                  <a:srgbClr val="FF0000"/>
                </a:solidFill>
              </a:rPr>
              <a:t>Douguine</a:t>
            </a:r>
            <a:r>
              <a:rPr lang="fr-FR" sz="1200" dirty="0">
                <a:solidFill>
                  <a:srgbClr val="FF0000"/>
                </a:solidFill>
              </a:rPr>
              <a:t>. </a:t>
            </a:r>
            <a:r>
              <a:rPr lang="fr-FR" sz="1200" dirty="0"/>
              <a:t>En fait, comme à chaque fois, qu’après une long période de paix, </a:t>
            </a:r>
            <a:r>
              <a:rPr lang="fr-FR" sz="1200" dirty="0">
                <a:solidFill>
                  <a:srgbClr val="FF0000"/>
                </a:solidFill>
              </a:rPr>
              <a:t>l’on oublie les horreurs de la guerre, la guerre sème toujours le malheur dans les familles, les détruit, appauvrit durablement les peuples, sème la haine entre les peuple. L’état de guerre n’a au contraire rien de souhaitable, sauf pour les esprits malades (mal dans leur peau). </a:t>
            </a:r>
            <a:r>
              <a:rPr lang="fr-FR" sz="1200" dirty="0">
                <a:solidFill>
                  <a:srgbClr val="008000"/>
                </a:solidFill>
              </a:rPr>
              <a:t>L’Europe a été créée justement pour éviter le retour des guerres entre l’Allemagne et la France, et dans toute l’Europe. </a:t>
            </a:r>
            <a:r>
              <a:rPr lang="fr-FR" sz="1200" dirty="0"/>
              <a:t>En </a:t>
            </a:r>
            <a:r>
              <a:rPr lang="fr-FR" sz="1200" dirty="0">
                <a:solidFill>
                  <a:srgbClr val="FF0000"/>
                </a:solidFill>
              </a:rPr>
              <a:t>rouge</a:t>
            </a:r>
            <a:r>
              <a:rPr lang="fr-FR" sz="1200" dirty="0"/>
              <a:t>, toutes les thèses contestables de </a:t>
            </a:r>
            <a:r>
              <a:rPr lang="fr-FR" sz="1200" dirty="0" err="1"/>
              <a:t>Douguine</a:t>
            </a:r>
            <a:r>
              <a:rPr lang="fr-FR" sz="1200" dirty="0"/>
              <a:t>.</a:t>
            </a:r>
          </a:p>
          <a:p>
            <a:pPr algn="just"/>
            <a:r>
              <a:rPr lang="fr-FR" sz="1200" i="1" dirty="0">
                <a:solidFill>
                  <a:srgbClr val="008000"/>
                </a:solidFill>
              </a:rPr>
              <a:t>Plutôt que de lancer des guerres, il faudrait mieux améliorer le niveau de vie des Russes et le faible taux de natalité de </a:t>
            </a:r>
            <a:r>
              <a:rPr lang="fr-FR" sz="1200" i="1">
                <a:solidFill>
                  <a:srgbClr val="008000"/>
                </a:solidFill>
              </a:rPr>
              <a:t>la Russie.</a:t>
            </a:r>
            <a:endParaRPr lang="fr-FR" sz="1200" i="1"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344" y="0"/>
            <a:ext cx="1460510" cy="2194755"/>
          </a:xfrm>
          <a:prstGeom prst="rect">
            <a:avLst/>
          </a:prstGeom>
        </p:spPr>
      </p:pic>
    </p:spTree>
    <p:extLst>
      <p:ext uri="{BB962C8B-B14F-4D97-AF65-F5344CB8AC3E}">
        <p14:creationId xmlns:p14="http://schemas.microsoft.com/office/powerpoint/2010/main" val="3727409142"/>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46989" y="917132"/>
            <a:ext cx="8804275"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Annexe : Rappels sur la crise des Sudètes (1938) </a:t>
            </a:r>
            <a:r>
              <a:rPr lang="fr-FR" sz="1200" dirty="0"/>
              <a:t>:</a:t>
            </a:r>
          </a:p>
          <a:p>
            <a:pPr algn="just" eaLnBrk="1" hangingPunct="1">
              <a:spcBef>
                <a:spcPct val="0"/>
              </a:spcBef>
              <a:buNone/>
              <a:defRPr/>
            </a:pPr>
            <a:endParaRPr lang="fr-FR" sz="1200" dirty="0"/>
          </a:p>
          <a:p>
            <a:pPr algn="just">
              <a:buNone/>
            </a:pPr>
            <a:r>
              <a:rPr lang="fr-FR" sz="1200" dirty="0"/>
              <a:t>La Bohême (les Sudètes) était peuplée d'environ 75 % de Tchèques et de 25 % de populations de langue allemande, dont 10 % peut-être hitlériens. La Constitution tchèque du 29 février 1920 assurait à tous les citoyens les mêmes droits civils et politiques. De plus, le 1</a:t>
            </a:r>
            <a:r>
              <a:rPr lang="fr-FR" sz="1200" baseline="30000" dirty="0"/>
              <a:t>er</a:t>
            </a:r>
            <a:r>
              <a:rPr lang="fr-FR" sz="1200" dirty="0"/>
              <a:t> président tchèque Masaryk fit attribuer aux habitants de langue allemande 72 sièges de députés sur 281, une Université sur 4, 2 écoles techniques sur 4, le quart des écoles primaires et l'usage de l'allemand comme langue publique dans toute commune comportant un cinquième de population allemande. M. René Pinon ne craint pas d'écrire : « La vérité est que nulle part les minorités ne jouissaient de plus de droits et d'une plus complète égalité » (°). La population de langue allemande des montagne de Bohême, non seulement elle n'adressa aucune réclamation [sur leur statut], mais elle proclama sa loyauté, malgré l'objet des sollicitations des pangermanistes, depuis une quarantaine d'années. Dans toute la Tchécoslovaquie, le recensement de 1930 a décompté 14.700.000 habitants, dont 3.200.000 Allemands; 400.000 Allemands sont disséminés dans tout le pays; dans les régions du pourtour de la Bohême, on ne trouve que 2.800.000 habitants de langue allemande, formant un cadre discontinu comportant presque partout de fortes minorités tchèques.</a:t>
            </a:r>
          </a:p>
          <a:p>
            <a:pPr algn="just">
              <a:buNone/>
            </a:pPr>
            <a:r>
              <a:rPr lang="fr-FR" sz="1200" dirty="0"/>
              <a:t>La méthode suivie, par Hitler, consistait à transformer des visées stratégiques et politiques en exigences humanitaires; il n'est jamais question de l'importance du quadrilatère de Bohême, </a:t>
            </a:r>
            <a:r>
              <a:rPr lang="fr-FR" sz="1200" b="1" dirty="0"/>
              <a:t>mais seulement du droit des populations « allemandes » de disposer d'elles-mêmes</a:t>
            </a:r>
            <a:r>
              <a:rPr lang="fr-FR" sz="1200" dirty="0"/>
              <a:t>. Hitler « camouflait » une action militaire en un acte de libération. Le Reich avait crée une guerre civile factice en Bohême, en apitoyant les esprits sur « le martyre » des Sudètes, les présentait comme des coreligionnaires appartenant à la vieille civilisation allemande, opprimés par une masse inculte et brutale « venue on ne sait d'où » [c’est-à-dire les Tchèques].</a:t>
            </a:r>
          </a:p>
          <a:p>
            <a:pPr algn="just">
              <a:buNone/>
            </a:pPr>
            <a:r>
              <a:rPr lang="fr-FR" sz="1200" dirty="0"/>
              <a:t>Prédisant aux Allemands les pires traitements dans l'avenir s'ils ne se soumettent pas, disposant de fonds que la propagande allemande distribue sans compter, les pangermanistes nazis parviennent à terroriser les Allemands tranquilles et travailleurs et à faire élire aux élections des agitateurs nazis à la place d'un certain nombre de députés allemands chrétiens-sociaux, agrariens et sociaux-démocrates. La vie quotidienne est rendue impossible à un Allemand faisant dans les Sudètes une politique hostile au parti; on lui représente les risques qu'il court; on lui rappelle les exemples donnés par les extrémistes allemands en Rhénanie, à Pirmasens, où des Rhénans sont massacrés même sous l'occupation française ; tout Allemand opposant devient un suspect, son nom est mis sur une liste noire et transmis à la police secrète en vue des représailles futures. Ainsi une petite minorité active, sans scrupules et bien pourvue d'argent, impose sa décision à une majorité passive d'hommes de bonne volonté. Ceux-ci se réfugient dans le silence ou parfois par désespoir dans le suicide.</a:t>
            </a:r>
          </a:p>
          <a:p>
            <a:pPr algn="just">
              <a:buNone/>
            </a:pPr>
            <a:r>
              <a:rPr lang="fr-FR" sz="1200" dirty="0"/>
              <a:t>Aux élections de 1935, les partis allemands modérés s'effacèrent ou reculent devant les méthodes de promesses, de menaces et de terreur des nazis. L'annexion a lieu sous le décor du droit de libre disposition de la population des Sudètes (suite page suivante =&gt;).</a:t>
            </a:r>
          </a:p>
          <a:p>
            <a:pPr>
              <a:buNone/>
            </a:pPr>
            <a:r>
              <a:rPr lang="fr-FR" sz="1200" dirty="0"/>
              <a:t>(°) Revue des Deux Mondes, 1er octobre 1938, p. 715.</a:t>
            </a:r>
          </a:p>
        </p:txBody>
      </p:sp>
      <p:sp>
        <p:nvSpPr>
          <p:cNvPr id="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426</a:t>
            </a:fld>
            <a:endParaRPr lang="fr-FR" altLang="fr-FR" sz="1200">
              <a:solidFill>
                <a:srgbClr val="898989"/>
              </a:solidFill>
            </a:endParaRPr>
          </a:p>
        </p:txBody>
      </p:sp>
      <p:sp>
        <p:nvSpPr>
          <p:cNvPr id="9" name="ZoneTexte 3"/>
          <p:cNvSpPr txBox="1">
            <a:spLocks noChangeArrowheads="1"/>
          </p:cNvSpPr>
          <p:nvPr/>
        </p:nvSpPr>
        <p:spPr bwMode="auto">
          <a:xfrm>
            <a:off x="160340" y="547245"/>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Tree>
    <p:extLst>
      <p:ext uri="{BB962C8B-B14F-4D97-AF65-F5344CB8AC3E}">
        <p14:creationId xmlns:p14="http://schemas.microsoft.com/office/powerpoint/2010/main" val="2851735773"/>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46989" y="917131"/>
            <a:ext cx="88042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a:t>
            </a:r>
            <a:r>
              <a:rPr lang="fr-FR" sz="1200" b="1" dirty="0"/>
              <a:t>  (suite)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Annexe : Rappels sur la crise des Sudètes (1938)</a:t>
            </a:r>
            <a:r>
              <a:rPr lang="fr-FR" sz="1200" dirty="0"/>
              <a:t> (suite et fin) :</a:t>
            </a:r>
          </a:p>
          <a:p>
            <a:pPr algn="just" eaLnBrk="1" hangingPunct="1">
              <a:spcBef>
                <a:spcPct val="0"/>
              </a:spcBef>
              <a:buNone/>
              <a:defRPr/>
            </a:pPr>
            <a:endParaRPr lang="fr-FR" sz="1200" dirty="0"/>
          </a:p>
          <a:p>
            <a:pPr algn="just" eaLnBrk="1" hangingPunct="1">
              <a:spcBef>
                <a:spcPct val="0"/>
              </a:spcBef>
              <a:buNone/>
              <a:defRPr/>
            </a:pPr>
            <a:r>
              <a:rPr lang="fr-FR" sz="1200" dirty="0"/>
              <a:t>Le plan d’Hitler consistait à arracher par la désorganisation de l'État tchécoslovaque et la menace de guerre civile une autonomie complète dans les territoires sudètes.  Hitler profita de cette crise pour séparer la Grande-Bretagne de la France et de la Russie. Le prétendu droit de libre disposition des Sudètes a placé </a:t>
            </a:r>
            <a:r>
              <a:rPr lang="fr-FR" sz="1200" b="1" dirty="0">
                <a:solidFill>
                  <a:srgbClr val="FF0000"/>
                </a:solidFill>
              </a:rPr>
              <a:t>une grande majorité sous le joug ou le contrôle d'une petite minorité</a:t>
            </a:r>
            <a:r>
              <a:rPr lang="fr-FR" sz="1200" dirty="0"/>
              <a:t>. Après l'annexion des Sudètes, les vengeances contre les opposants ont été cruelles : Dès qu'arrive la police secrète allemande, elle traqua dans les Sudètes, comme en Autriche, les familles suspectes d'avoir soutenu les chrétiens-sociaux, les démocrates, les marxistes, les syndicalistes, les communistes et les juifs. Le camp de concentration et les mauvais traitements leur ont été réservés.</a:t>
            </a:r>
          </a:p>
          <a:p>
            <a:pPr eaLnBrk="1" hangingPunct="1">
              <a:spcBef>
                <a:spcPct val="0"/>
              </a:spcBef>
              <a:buNone/>
              <a:defRPr/>
            </a:pPr>
            <a:r>
              <a:rPr lang="fr-FR" sz="1200" dirty="0"/>
              <a:t>Sources : a) </a:t>
            </a:r>
            <a:r>
              <a:rPr lang="fr-FR" sz="1200" i="1" dirty="0"/>
              <a:t>Offensive allemande en Europe (7 mars 1936 - 7 mars 1939)</a:t>
            </a:r>
            <a:r>
              <a:rPr lang="fr-FR" sz="1200" dirty="0"/>
              <a:t>, Gabriel Louis-</a:t>
            </a:r>
            <a:r>
              <a:rPr lang="fr-FR" sz="1200" dirty="0" err="1"/>
              <a:t>Jaray</a:t>
            </a:r>
            <a:r>
              <a:rPr lang="fr-FR" sz="1200" dirty="0"/>
              <a:t>, Sorlot Ed. (ou Nouvelles éditions latines ?), mars 1939. b) </a:t>
            </a:r>
            <a:r>
              <a:rPr lang="fr-FR" sz="1200" i="1" dirty="0"/>
              <a:t>Comment fut conduite la propagande allemande pour l'annexion des Sudètes</a:t>
            </a:r>
            <a:r>
              <a:rPr lang="fr-FR" sz="1200" dirty="0"/>
              <a:t>, Gabriel Louis-</a:t>
            </a:r>
            <a:r>
              <a:rPr lang="fr-FR" sz="1200" dirty="0" err="1"/>
              <a:t>Jaray</a:t>
            </a:r>
            <a:r>
              <a:rPr lang="fr-FR" sz="1200" dirty="0"/>
              <a:t>, Politique étrangère, 1938, Vol. 3, n°6, pp. 565-580, , </a:t>
            </a:r>
            <a:r>
              <a:rPr lang="fr-FR" sz="1200" dirty="0">
                <a:hlinkClick r:id="rId2"/>
              </a:rPr>
              <a:t>http://www.persee.fr/articleAsPDF/polit_0032-342x_1938_num_3_6_5691/article_polit_0032-342x_1938_num_3_6_5691.pdf</a:t>
            </a:r>
            <a:r>
              <a:rPr lang="fr-FR" sz="1200" dirty="0"/>
              <a:t> </a:t>
            </a:r>
          </a:p>
          <a:p>
            <a:pPr algn="just" eaLnBrk="1" hangingPunct="1">
              <a:spcBef>
                <a:spcPct val="0"/>
              </a:spcBef>
              <a:buNone/>
              <a:defRPr/>
            </a:pPr>
            <a:r>
              <a:rPr lang="fr-FR" sz="1200" b="1" dirty="0"/>
              <a:t>L'expulsion des Sudètes en 1945 </a:t>
            </a:r>
            <a:r>
              <a:rPr lang="fr-FR" sz="1200" dirty="0"/>
              <a:t>: Le président Edvard </a:t>
            </a:r>
            <a:r>
              <a:rPr lang="fr-FR" sz="1200" dirty="0" err="1"/>
              <a:t>Beneš</a:t>
            </a:r>
            <a:r>
              <a:rPr lang="fr-FR" sz="1200" dirty="0"/>
              <a:t> émet les </a:t>
            </a:r>
            <a:r>
              <a:rPr lang="fr-FR" sz="1200" i="1" dirty="0">
                <a:hlinkClick r:id="rId3" tooltip="Décrets Beneš"/>
              </a:rPr>
              <a:t>décrets </a:t>
            </a:r>
            <a:r>
              <a:rPr lang="fr-FR" sz="1200" i="1" dirty="0" err="1">
                <a:hlinkClick r:id="rId3" tooltip="Décrets Beneš"/>
              </a:rPr>
              <a:t>Beneš</a:t>
            </a:r>
            <a:r>
              <a:rPr lang="fr-FR" sz="1200" dirty="0"/>
              <a:t> qui, en application de la </a:t>
            </a:r>
            <a:r>
              <a:rPr lang="fr-FR" sz="1200" dirty="0">
                <a:hlinkClick r:id="rId4" tooltip="Conférence de Potsdam"/>
              </a:rPr>
              <a:t>conférence de Potsdam</a:t>
            </a:r>
            <a:r>
              <a:rPr lang="fr-FR" sz="1200" dirty="0"/>
              <a:t>, expulsent du territoire tchécoslovaque les minorités allemandes et hongroises et confisquent leurs biens - en échange de quoi, l'État tchèque ne réclame pas de dommages de guerre à l'Allemagne vaincue</a:t>
            </a:r>
            <a:r>
              <a:rPr lang="fr-FR" sz="1200" baseline="30000" dirty="0">
                <a:hlinkClick r:id="rId5"/>
              </a:rPr>
              <a:t>8</a:t>
            </a:r>
            <a:r>
              <a:rPr lang="fr-FR" sz="1200" dirty="0"/>
              <a:t>. L'expulsion des Sudètes s'étalera sur trois ans, de 1945 à 1947.  R.M Douglas dans </a:t>
            </a:r>
            <a:r>
              <a:rPr lang="fr-FR" sz="1200" i="1" dirty="0"/>
              <a:t>Les expulsés</a:t>
            </a:r>
            <a:r>
              <a:rPr lang="fr-FR" sz="1200" dirty="0"/>
              <a:t>, livre relate les crimes, violences, viols et tortures commis par milliers contre la minorité allemande : « </a:t>
            </a:r>
            <a:r>
              <a:rPr lang="fr-FR" sz="1200" i="1" dirty="0"/>
              <a:t>En temps de paix, l'Europe ne connaitrait plus jamais un aussi vaste complexe arbitraire dans lequel des dizaines de milliers d'individus, dont de nombreux enfants, perdraient la vie</a:t>
            </a:r>
            <a:r>
              <a:rPr lang="fr-FR" sz="1200" dirty="0"/>
              <a:t>. ». Source : </a:t>
            </a:r>
            <a:r>
              <a:rPr lang="fr-FR" sz="1200" dirty="0">
                <a:hlinkClick r:id="rId5"/>
              </a:rPr>
              <a:t>http://fr.wikipedia.org/wiki/Allemands_des_Sud%C3%A8tes</a:t>
            </a:r>
            <a:r>
              <a:rPr lang="fr-FR" sz="1200" dirty="0"/>
              <a:t> </a:t>
            </a:r>
          </a:p>
        </p:txBody>
      </p:sp>
      <p:sp>
        <p:nvSpPr>
          <p:cNvPr id="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427</a:t>
            </a:fld>
            <a:endParaRPr lang="fr-FR" altLang="fr-FR" sz="1200">
              <a:solidFill>
                <a:srgbClr val="898989"/>
              </a:solidFill>
            </a:endParaRPr>
          </a:p>
        </p:txBody>
      </p:sp>
      <p:sp>
        <p:nvSpPr>
          <p:cNvPr id="9" name="ZoneTexte 3"/>
          <p:cNvSpPr txBox="1">
            <a:spLocks noChangeArrowheads="1"/>
          </p:cNvSpPr>
          <p:nvPr/>
        </p:nvSpPr>
        <p:spPr bwMode="auto">
          <a:xfrm>
            <a:off x="160340" y="547245"/>
            <a:ext cx="6327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a:t>
            </a:r>
          </a:p>
        </p:txBody>
      </p:sp>
      <p:sp>
        <p:nvSpPr>
          <p:cNvPr id="2" name="Rectangle 1"/>
          <p:cNvSpPr/>
          <p:nvPr/>
        </p:nvSpPr>
        <p:spPr>
          <a:xfrm>
            <a:off x="1870584" y="4862632"/>
            <a:ext cx="3925552" cy="600164"/>
          </a:xfrm>
          <a:prstGeom prst="rect">
            <a:avLst/>
          </a:prstGeom>
        </p:spPr>
        <p:txBody>
          <a:bodyPr wrap="square">
            <a:spAutoFit/>
          </a:bodyPr>
          <a:lstStyle/>
          <a:p>
            <a:r>
              <a:rPr lang="fr-FR" sz="1100" dirty="0">
                <a:solidFill>
                  <a:srgbClr val="252525"/>
                </a:solidFill>
                <a:latin typeface="Calibri" panose="020F0502020204030204" pitchFamily="34" charset="0"/>
              </a:rPr>
              <a:t>← </a:t>
            </a:r>
            <a:r>
              <a:rPr lang="fr-FR" sz="1100" dirty="0">
                <a:solidFill>
                  <a:srgbClr val="252525"/>
                </a:solidFill>
              </a:rPr>
              <a:t>Allemand des Sudètes effaçant le panneaux </a:t>
            </a:r>
            <a:r>
              <a:rPr lang="fr-FR" sz="1100" dirty="0">
                <a:solidFill>
                  <a:srgbClr val="0B0080"/>
                </a:solidFill>
                <a:hlinkClick r:id="rId6" tooltip="Šumperk"/>
              </a:rPr>
              <a:t>Šumperk</a:t>
            </a:r>
            <a:r>
              <a:rPr lang="fr-FR" sz="1100" dirty="0">
                <a:solidFill>
                  <a:srgbClr val="252525"/>
                </a:solidFill>
              </a:rPr>
              <a:t> en tchèque. Octobre 1938. Source : </a:t>
            </a:r>
            <a:r>
              <a:rPr lang="fr-FR" sz="1100" dirty="0">
                <a:solidFill>
                  <a:srgbClr val="252525"/>
                </a:solidFill>
                <a:hlinkClick r:id="rId5"/>
              </a:rPr>
              <a:t>http://fr.wikipedia.org/wiki/Allemands_des_Sud%C3%A8tes</a:t>
            </a:r>
            <a:r>
              <a:rPr lang="fr-FR" sz="1100" dirty="0">
                <a:solidFill>
                  <a:srgbClr val="252525"/>
                </a:solidFill>
              </a:rPr>
              <a:t> </a:t>
            </a:r>
            <a:endParaRPr lang="fr-FR" sz="1100" dirty="0"/>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553" y="4680227"/>
            <a:ext cx="2286000" cy="1524000"/>
          </a:xfrm>
          <a:prstGeom prst="rect">
            <a:avLst/>
          </a:prstGeom>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184" y="4828263"/>
            <a:ext cx="1676400" cy="1695451"/>
          </a:xfrm>
          <a:prstGeom prst="rect">
            <a:avLst/>
          </a:prstGeom>
        </p:spPr>
      </p:pic>
      <p:sp>
        <p:nvSpPr>
          <p:cNvPr id="5" name="Rectangle 4"/>
          <p:cNvSpPr/>
          <p:nvPr/>
        </p:nvSpPr>
        <p:spPr>
          <a:xfrm>
            <a:off x="4411357" y="6204227"/>
            <a:ext cx="4572000" cy="600164"/>
          </a:xfrm>
          <a:prstGeom prst="rect">
            <a:avLst/>
          </a:prstGeom>
        </p:spPr>
        <p:txBody>
          <a:bodyPr>
            <a:spAutoFit/>
          </a:bodyPr>
          <a:lstStyle/>
          <a:p>
            <a:pPr algn="r"/>
            <a:r>
              <a:rPr lang="fr-FR" sz="1100" dirty="0">
                <a:solidFill>
                  <a:srgbClr val="252525"/>
                </a:solidFill>
              </a:rPr>
              <a:t>« Allemands des Sudètes » de la ville de </a:t>
            </a:r>
            <a:r>
              <a:rPr lang="fr-FR" sz="1100" dirty="0">
                <a:solidFill>
                  <a:srgbClr val="0B0080"/>
                </a:solidFill>
                <a:hlinkClick r:id="rId9" tooltip="Egra"/>
              </a:rPr>
              <a:t>Cheb</a:t>
            </a:r>
            <a:r>
              <a:rPr lang="fr-FR" sz="1100" dirty="0">
                <a:solidFill>
                  <a:srgbClr val="0B0080"/>
                </a:solidFill>
              </a:rPr>
              <a:t> </a:t>
            </a:r>
            <a:r>
              <a:rPr lang="fr-FR" sz="1100" dirty="0">
                <a:solidFill>
                  <a:srgbClr val="0B0080"/>
                </a:solidFill>
                <a:hlinkClick r:id="rId10" tooltip="Salut fasciste"/>
              </a:rPr>
              <a:t>saluant les troupes allemandes</a:t>
            </a:r>
            <a:r>
              <a:rPr lang="fr-FR" sz="1100" dirty="0">
                <a:solidFill>
                  <a:srgbClr val="252525"/>
                </a:solidFill>
              </a:rPr>
              <a:t> entrant dans leur ville en octobre 1938.</a:t>
            </a:r>
          </a:p>
          <a:p>
            <a:pPr algn="r"/>
            <a:r>
              <a:rPr lang="fr-FR" sz="1100" dirty="0">
                <a:solidFill>
                  <a:srgbClr val="252525"/>
                </a:solidFill>
              </a:rPr>
              <a:t>Source : </a:t>
            </a:r>
            <a:r>
              <a:rPr lang="fr-FR" sz="1100" dirty="0">
                <a:solidFill>
                  <a:srgbClr val="252525"/>
                </a:solidFill>
                <a:hlinkClick r:id="rId5"/>
              </a:rPr>
              <a:t>http://fr.wikipedia.org/wiki/Allemands_des_Sud%C3%A8tes</a:t>
            </a:r>
            <a:endParaRPr lang="fr-FR" sz="1100" dirty="0"/>
          </a:p>
        </p:txBody>
      </p:sp>
    </p:spTree>
    <p:extLst>
      <p:ext uri="{BB962C8B-B14F-4D97-AF65-F5344CB8AC3E}">
        <p14:creationId xmlns:p14="http://schemas.microsoft.com/office/powerpoint/2010/main" val="220391914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6989" y="917131"/>
            <a:ext cx="8804275" cy="493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200" b="1" u="sng" dirty="0"/>
              <a:t>Avons-nous affaire en Ukraine à la répétition de la crise des Sudètes ? </a:t>
            </a:r>
            <a:r>
              <a:rPr lang="fr-FR" sz="1200" dirty="0"/>
              <a:t>:</a:t>
            </a:r>
          </a:p>
          <a:p>
            <a:pPr algn="just" eaLnBrk="1" hangingPunct="1">
              <a:spcBef>
                <a:spcPct val="0"/>
              </a:spcBef>
              <a:buNone/>
              <a:defRPr/>
            </a:pPr>
            <a:endParaRPr lang="fr-FR" sz="1200" dirty="0"/>
          </a:p>
          <a:p>
            <a:pPr algn="just" eaLnBrk="1" hangingPunct="1">
              <a:spcBef>
                <a:spcPct val="0"/>
              </a:spcBef>
              <a:buNone/>
              <a:defRPr/>
            </a:pPr>
            <a:r>
              <a:rPr lang="fr-FR" sz="1200" u="sng" dirty="0"/>
              <a:t>Rappels sur la crise des Sudètes (1938)</a:t>
            </a:r>
            <a:r>
              <a:rPr lang="fr-FR" sz="1200" dirty="0"/>
              <a:t> (suite et fin) :</a:t>
            </a:r>
          </a:p>
          <a:p>
            <a:pPr algn="just" eaLnBrk="1" hangingPunct="1">
              <a:spcBef>
                <a:spcPct val="0"/>
              </a:spcBef>
              <a:buNone/>
              <a:defRPr/>
            </a:pPr>
            <a:endParaRPr lang="fr-FR" sz="1200" dirty="0"/>
          </a:p>
          <a:p>
            <a:pPr algn="just" eaLnBrk="1" hangingPunct="1">
              <a:spcBef>
                <a:spcPct val="0"/>
              </a:spcBef>
              <a:buNone/>
              <a:defRPr/>
            </a:pPr>
            <a:r>
              <a:rPr lang="fr-FR" sz="1200" dirty="0"/>
              <a:t>Discours d’Hitler pour justifier l’annexion des Sudètes : « </a:t>
            </a:r>
            <a:r>
              <a:rPr lang="fr-FR" sz="1200" i="1" dirty="0">
                <a:solidFill>
                  <a:schemeClr val="accent6">
                    <a:lumMod val="50000"/>
                  </a:schemeClr>
                </a:solidFill>
              </a:rPr>
              <a:t>Parmi la majorité des nationalités qui sont opprimées dans cet Etat, se trouvent aussi trois millions d'Allemands, donc à peu près autant d'êtres humains de notre race qu'il y a, par exemple, d'habitants en Danemark. Or, ces Allemands sont, eux aussi, des créatures de Dieu. Le Tout-Puissant ne les a pas créés pour qu'ils soient livrés, par une construction politique de Versailles, à une puissance étrangère détestée. Et il n'a pas créé les sept millions de Tchèques pour qu'ils surveillent et mettent en tutelle trois millions et demi d'hommes, et encore moins pour qu'ils les violentent et les torturent.</a:t>
            </a:r>
          </a:p>
          <a:p>
            <a:pPr algn="just" eaLnBrk="1" hangingPunct="1">
              <a:spcBef>
                <a:spcPct val="0"/>
              </a:spcBef>
              <a:buNone/>
              <a:defRPr/>
            </a:pPr>
            <a:r>
              <a:rPr lang="fr-FR" sz="1200" i="1" dirty="0">
                <a:solidFill>
                  <a:schemeClr val="accent6">
                    <a:lumMod val="50000"/>
                  </a:schemeClr>
                </a:solidFill>
              </a:rPr>
              <a:t>« L'état de choses dans cet Etat est, de notoriété générale, intolérable. Politiquement il y a là-bas plus de sept millions et demi d'êtres humains qui, au nom du droit de libre disposition des peuples d'un certain M. Wilson, sont dépouillés de leur droit à disposer d'eux-mêmes. Economiquement, ces hommes sont méthodiquement conduits à la ruine, et livrés ainsi à une lente destruction.</a:t>
            </a:r>
          </a:p>
          <a:p>
            <a:pPr algn="just" eaLnBrk="1" hangingPunct="1">
              <a:spcBef>
                <a:spcPct val="0"/>
              </a:spcBef>
              <a:buNone/>
              <a:defRPr/>
            </a:pPr>
            <a:r>
              <a:rPr lang="fr-FR" sz="1200" i="1" dirty="0">
                <a:solidFill>
                  <a:schemeClr val="accent6">
                    <a:lumMod val="50000"/>
                  </a:schemeClr>
                </a:solidFill>
              </a:rPr>
              <a:t>« Cette détresse des Allemands des Sudètes est une chose sans nom. On veut les détruire. Comme êtres humains, ils sont opprimés d'une manière intolérable, et traités de façon dégradante.</a:t>
            </a:r>
          </a:p>
          <a:p>
            <a:pPr algn="just" eaLnBrk="1" hangingPunct="1">
              <a:spcBef>
                <a:spcPct val="0"/>
              </a:spcBef>
              <a:buNone/>
              <a:defRPr/>
            </a:pPr>
            <a:r>
              <a:rPr lang="fr-FR" sz="1200" i="1" dirty="0">
                <a:solidFill>
                  <a:schemeClr val="accent6">
                    <a:lumMod val="50000"/>
                  </a:schemeClr>
                </a:solidFill>
              </a:rPr>
              <a:t>« Quand trois millions et demi de membres d'un peuple qui compte près de quatre-vingts millions d'hommes n'ont pas le droit de chanter un chant qui leur convient, simplement parce qu'il ne plaît pas aux Tchèques, ou quand ils sont frappés jusqu'au sang, uniquement parce qu'ils portent des bas que les Tchèques ne veulent pas voir, ou quand on les terrorise et les maltraite parce qu'ils se servent d'un salut qui est désagréable aux Tchèques, bien que ce salut ne s'adresse pas aux Tchèques, mais soit employé seulement entre eux, quand on les chasse et poursuit comme un gibier sans défense, pour toute manifestation de leur vie nationale, il se peut que de pareilles choses soient indifférentes aux dignes représentants de nos démocraties, qu'elles leur soient même peut-être sympathiques, parce qu'il ne s'agit là que de trois millions et demi d'Allemands.</a:t>
            </a:r>
          </a:p>
          <a:p>
            <a:r>
              <a:rPr lang="fr-FR" sz="1200" i="1" dirty="0">
                <a:solidFill>
                  <a:schemeClr val="accent6">
                    <a:lumMod val="50000"/>
                  </a:schemeClr>
                </a:solidFill>
              </a:rPr>
              <a:t>« Mais je ne puis que déclarer aux représentants de ces démocraties que cela ne nous est pas indifférent, et que si ces créatures torturées ne peuvent pas trouver elles-mêmes leur droit et du secours, elles recevront de nous l'un et l'autre. « II faut que prenne fin leur privation de tout droit. </a:t>
            </a:r>
            <a:r>
              <a:rPr lang="fr-FR" sz="1200" dirty="0"/>
              <a:t>» Ce thème avait été développé Hitler dans son discours au Congrès de Nuremberg. Traduction inédite du </a:t>
            </a:r>
            <a:r>
              <a:rPr lang="fr-FR" sz="1200" dirty="0" err="1"/>
              <a:t>Voelkischer</a:t>
            </a:r>
            <a:r>
              <a:rPr lang="fr-FR" sz="1200" dirty="0"/>
              <a:t> </a:t>
            </a:r>
            <a:r>
              <a:rPr lang="fr-FR" sz="1200" dirty="0" err="1"/>
              <a:t>Beobachter</a:t>
            </a:r>
            <a:r>
              <a:rPr lang="fr-FR" sz="1200" dirty="0"/>
              <a:t>, éd. de Vienne, du 14 octobre 1938. Note : Le chiffre de 3 millions et demi d'Allemands en Bohême est inexact (ils n’étaient que 2,8 millions).</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428</a:t>
            </a:fld>
            <a:endParaRPr lang="fr-FR" altLang="fr-FR" sz="1200">
              <a:solidFill>
                <a:srgbClr val="898989"/>
              </a:solidFill>
            </a:endParaRPr>
          </a:p>
        </p:txBody>
      </p:sp>
      <p:sp>
        <p:nvSpPr>
          <p:cNvPr id="323589" name="ZoneTexte 3"/>
          <p:cNvSpPr txBox="1">
            <a:spLocks noChangeArrowheads="1"/>
          </p:cNvSpPr>
          <p:nvPr/>
        </p:nvSpPr>
        <p:spPr bwMode="auto">
          <a:xfrm>
            <a:off x="160340" y="547245"/>
            <a:ext cx="69429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fr-FR" altLang="fr-FR" sz="1800" dirty="0">
                <a:latin typeface="Arial" panose="020B0604020202020204" pitchFamily="34" charset="0"/>
              </a:rPr>
              <a:t>A25. </a:t>
            </a:r>
            <a:r>
              <a:rPr lang="fr-FR" altLang="fr-FR" sz="1800" b="1" dirty="0">
                <a:latin typeface="Arial" panose="020B0604020202020204" pitchFamily="34" charset="0"/>
              </a:rPr>
              <a:t>Annexe : L’apprentissage de l’esprit critique (suite et fin)</a:t>
            </a:r>
          </a:p>
        </p:txBody>
      </p:sp>
      <p:sp>
        <p:nvSpPr>
          <p:cNvPr id="2" name="ZoneTexte 1"/>
          <p:cNvSpPr txBox="1"/>
          <p:nvPr/>
        </p:nvSpPr>
        <p:spPr>
          <a:xfrm>
            <a:off x="467544" y="5949280"/>
            <a:ext cx="8435156" cy="646331"/>
          </a:xfrm>
          <a:prstGeom prst="rect">
            <a:avLst/>
          </a:prstGeom>
          <a:noFill/>
        </p:spPr>
        <p:txBody>
          <a:bodyPr wrap="square" rtlCol="0">
            <a:spAutoFit/>
          </a:bodyPr>
          <a:lstStyle/>
          <a:p>
            <a:pPr algn="ctr"/>
            <a:r>
              <a:rPr lang="fr-FR" sz="1200" dirty="0"/>
              <a:t>« </a:t>
            </a:r>
            <a:r>
              <a:rPr lang="fr-FR" sz="1200" i="1" dirty="0"/>
              <a:t>L’Histoire est le livre de chevet favori sur la table de nuit des Tyrans </a:t>
            </a:r>
            <a:r>
              <a:rPr lang="fr-FR" sz="1200" dirty="0"/>
              <a:t>» (Georges Orwell)</a:t>
            </a:r>
          </a:p>
          <a:p>
            <a:pPr algn="ctr"/>
            <a:endParaRPr lang="fr-FR" sz="1200" dirty="0"/>
          </a:p>
          <a:p>
            <a:pPr algn="ctr"/>
            <a:r>
              <a:rPr lang="fr-FR" sz="1200" dirty="0"/>
              <a:t>"</a:t>
            </a:r>
            <a:r>
              <a:rPr lang="fr-FR" sz="1200" i="1" dirty="0"/>
              <a:t>J'ai peur de la folie des hommes</a:t>
            </a:r>
            <a:r>
              <a:rPr lang="fr-FR" sz="1200" dirty="0"/>
              <a:t>", </a:t>
            </a:r>
            <a:r>
              <a:rPr lang="fr-FR" sz="1200" dirty="0" err="1"/>
              <a:t>Cheela</a:t>
            </a:r>
            <a:r>
              <a:rPr lang="fr-FR" sz="1200" dirty="0"/>
              <a:t>. Source : </a:t>
            </a:r>
            <a:r>
              <a:rPr lang="fr-FR" sz="1200" dirty="0">
                <a:hlinkClick r:id="rId2"/>
              </a:rPr>
              <a:t>www.cheela.org/cheela.php?id=6266</a:t>
            </a:r>
            <a:r>
              <a:rPr lang="fr-FR" sz="1200" dirty="0"/>
              <a:t> </a:t>
            </a:r>
          </a:p>
        </p:txBody>
      </p:sp>
    </p:spTree>
    <p:extLst>
      <p:ext uri="{BB962C8B-B14F-4D97-AF65-F5344CB8AC3E}">
        <p14:creationId xmlns:p14="http://schemas.microsoft.com/office/powerpoint/2010/main" val="374564329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0967" y="956615"/>
            <a:ext cx="673529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400" dirty="0"/>
              <a:t>L’auteur s’est souvent poser naïvement des questions comme : 1) Pourquoi les grands corrompus ou les dictateurs sont incapables de </a:t>
            </a:r>
            <a:r>
              <a:rPr lang="fr-FR" sz="1400" b="1" i="1" dirty="0"/>
              <a:t>questionnement</a:t>
            </a:r>
            <a:r>
              <a:rPr lang="fr-FR" sz="1400" dirty="0"/>
              <a:t> sur leurs propres agissements (°). Pourquoi sont-ils incapable d’entamer leur propre examen de conscience « </a:t>
            </a:r>
            <a:r>
              <a:rPr lang="fr-FR" sz="1400" i="1" dirty="0"/>
              <a:t>est-ce que j’agis bien ? ou est-ce que j’agis mal ?</a:t>
            </a:r>
            <a:r>
              <a:rPr lang="fr-FR" sz="1400" dirty="0"/>
              <a:t> ».  Quel l’aveuglement les habitent et quel est la cause de celui-ci (est-il dû à un dérèglement de l’ego, à un narcissisme exacerbé ? Le fait d’avoir la « grosse tête » conduit-il la personne à être incapable de se remettre en cause ? Ce narcissisme exacerbé ou cette mégalomanie sont-ils des maladies mentales (au sens psychose (*)) ou des addictions (la personne est conscience de son mal, de sa dépendance à son « autosatisfaction », mais la minimise et ne fait pas d’effort pour la vaincre). Quand une personne s’engage dans la voie de la « grande corruption », quand il applique une politique cynique « la fin justifie les moyens », « on ne fait pas d’omelette sans casser des œufs », quand il se lance dans l’aventure d’une guerre (+)(%), n-a-t-il pas conscience du mal, des malheurs, des dégâts qu’il va causer ? J’ai du mal à comprendre</a:t>
            </a:r>
            <a:endParaRPr lang="fr-FR" sz="1200" dirty="0"/>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429</a:t>
            </a:fld>
            <a:endParaRPr lang="fr-FR" altLang="fr-FR" sz="1200">
              <a:solidFill>
                <a:srgbClr val="898989"/>
              </a:solidFill>
            </a:endParaRPr>
          </a:p>
        </p:txBody>
      </p:sp>
      <p:sp>
        <p:nvSpPr>
          <p:cNvPr id="323589" name="ZoneTexte 3"/>
          <p:cNvSpPr txBox="1">
            <a:spLocks noChangeArrowheads="1"/>
          </p:cNvSpPr>
          <p:nvPr/>
        </p:nvSpPr>
        <p:spPr bwMode="auto">
          <a:xfrm>
            <a:off x="160338" y="547244"/>
            <a:ext cx="5647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A26. </a:t>
            </a:r>
            <a:r>
              <a:rPr lang="fr-FR" altLang="fr-FR" sz="1800" b="1" dirty="0">
                <a:latin typeface="Arial" panose="020B0604020202020204" pitchFamily="34" charset="0"/>
              </a:rPr>
              <a:t>Annexe : Réflexions personnelles de l’auteur</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282" y="558752"/>
            <a:ext cx="1943100" cy="2352675"/>
          </a:xfrm>
          <a:prstGeom prst="rect">
            <a:avLst/>
          </a:prstGeom>
        </p:spPr>
      </p:pic>
      <p:sp>
        <p:nvSpPr>
          <p:cNvPr id="3" name="Rectangle 2"/>
          <p:cNvSpPr/>
          <p:nvPr/>
        </p:nvSpPr>
        <p:spPr>
          <a:xfrm>
            <a:off x="6945151" y="2891290"/>
            <a:ext cx="2099987" cy="830997"/>
          </a:xfrm>
          <a:prstGeom prst="rect">
            <a:avLst/>
          </a:prstGeom>
        </p:spPr>
        <p:txBody>
          <a:bodyPr wrap="square">
            <a:spAutoFit/>
          </a:bodyPr>
          <a:lstStyle/>
          <a:p>
            <a:pPr algn="ctr"/>
            <a:r>
              <a:rPr lang="fr-FR" sz="1200" dirty="0"/>
              <a:t>Narcisse voit son reflet dans l'eau et en tombe amoureux. Il reste alors de longs jours à se contempler.</a:t>
            </a:r>
          </a:p>
        </p:txBody>
      </p:sp>
      <p:sp>
        <p:nvSpPr>
          <p:cNvPr id="4" name="ZoneTexte 3"/>
          <p:cNvSpPr txBox="1"/>
          <p:nvPr/>
        </p:nvSpPr>
        <p:spPr>
          <a:xfrm>
            <a:off x="160338" y="3849714"/>
            <a:ext cx="8853044" cy="2862322"/>
          </a:xfrm>
          <a:prstGeom prst="rect">
            <a:avLst/>
          </a:prstGeom>
          <a:noFill/>
        </p:spPr>
        <p:txBody>
          <a:bodyPr wrap="square" rtlCol="0">
            <a:spAutoFit/>
          </a:bodyPr>
          <a:lstStyle/>
          <a:p>
            <a:pPr algn="just" eaLnBrk="1" hangingPunct="1">
              <a:defRPr/>
            </a:pPr>
            <a:r>
              <a:rPr lang="fr-FR" sz="1400" dirty="0">
                <a:latin typeface="+mn-lt"/>
              </a:rPr>
              <a:t>des personnages comme Hitler, Goebbels, appelant, de tout leur cœur, à la guerre sans pitié, à la guerre totale ? Sont-ils des fous, des hallucinés, des « possédés », des hommes frénétiques ? Ne réfléchissent-ils pas ? N’ont-ils pas conscience, au minimum, que les guerres ont souvent un coût économique énorme, que souvent elles ne sont pas rentables par rapport aux buts poursuivis ? (conquêtes territoriales _ zones vitales _ ou de nouveaux marchés, recherche de la gloire, recherche d’une revanche ou d’une « réparation morale » éclatante, par la force) … Qu’il est facile de commencer une guerre, mais beaucoup moins facile de l’arrêter …</a:t>
            </a:r>
          </a:p>
          <a:p>
            <a:pPr algn="just" eaLnBrk="1" hangingPunct="1">
              <a:defRPr/>
            </a:pPr>
            <a:endParaRPr lang="fr-FR" sz="1200" dirty="0">
              <a:latin typeface="+mn-lt"/>
            </a:endParaRPr>
          </a:p>
          <a:p>
            <a:pPr algn="just" eaLnBrk="1" hangingPunct="1">
              <a:defRPr/>
            </a:pPr>
            <a:r>
              <a:rPr lang="fr-FR" sz="1200" dirty="0">
                <a:latin typeface="+mn-lt"/>
              </a:rPr>
              <a:t>(°) George Orwell écrivait «</a:t>
            </a:r>
            <a:r>
              <a:rPr lang="fr-FR" sz="1200" i="1" dirty="0">
                <a:latin typeface="+mn-lt"/>
              </a:rPr>
              <a:t> Les conséquences d'un acte sont incluses dans l'acte lui-même</a:t>
            </a:r>
            <a:r>
              <a:rPr lang="fr-FR" sz="1200" dirty="0">
                <a:latin typeface="+mn-lt"/>
              </a:rPr>
              <a:t> » (1984).</a:t>
            </a:r>
          </a:p>
          <a:p>
            <a:pPr algn="just" eaLnBrk="1" hangingPunct="1">
              <a:defRPr/>
            </a:pPr>
            <a:r>
              <a:rPr lang="fr-FR" sz="1200" dirty="0">
                <a:latin typeface="+mn-lt"/>
              </a:rPr>
              <a:t>(*) Ces personnes seraient-elles habitée par une voix intérieure hallucinatoire n’arrêterait pas de leur dire, de les convaincre, de leur susurrer, comme dans une ritournelle sans fin et obsessionnelle :  « </a:t>
            </a:r>
            <a:r>
              <a:rPr lang="fr-FR" sz="1200" i="1" dirty="0">
                <a:latin typeface="+mn-lt"/>
              </a:rPr>
              <a:t>tu es le meilleur, tu es le plus beau, le plus grand, le plus intelligent, les gens te doivent tout ! Tu as tous les droits ?</a:t>
            </a:r>
            <a:r>
              <a:rPr lang="fr-FR" sz="1200" dirty="0">
                <a:latin typeface="+mn-lt"/>
              </a:rPr>
              <a:t> … ». Sont-ils enfermés dans la prison ou le piège de la maladie mentale ?</a:t>
            </a:r>
          </a:p>
          <a:p>
            <a:pPr algn="just" eaLnBrk="1" hangingPunct="1">
              <a:defRPr/>
            </a:pPr>
            <a:r>
              <a:rPr lang="fr-FR" sz="1200" dirty="0">
                <a:latin typeface="+mn-lt"/>
              </a:rPr>
              <a:t>(+) « </a:t>
            </a:r>
            <a:r>
              <a:rPr lang="fr-FR" sz="1200" i="1" dirty="0">
                <a:latin typeface="+mn-lt"/>
              </a:rPr>
              <a:t>La guerre est la continuation de la politique par d'autres moyens</a:t>
            </a:r>
            <a:r>
              <a:rPr lang="fr-FR" sz="1200" dirty="0">
                <a:latin typeface="+mn-lt"/>
              </a:rPr>
              <a:t> », De la guerre, Carl </a:t>
            </a:r>
            <a:r>
              <a:rPr lang="fr-FR" sz="1200" dirty="0" err="1">
                <a:latin typeface="+mn-lt"/>
              </a:rPr>
              <a:t>von</a:t>
            </a:r>
            <a:r>
              <a:rPr lang="fr-FR" sz="1200" dirty="0">
                <a:latin typeface="+mn-lt"/>
              </a:rPr>
              <a:t> Clausewitz.</a:t>
            </a:r>
          </a:p>
          <a:p>
            <a:pPr algn="just" eaLnBrk="1" hangingPunct="1">
              <a:defRPr/>
            </a:pPr>
            <a:r>
              <a:rPr lang="fr-FR" sz="1200" dirty="0">
                <a:latin typeface="+mn-lt"/>
              </a:rPr>
              <a:t>(%) Quand Poutine s’engage dans l’aventure de la guerre au Donbass (Ukraine) n-a-t-il pas conscience que la bombe atomique existe, que l’occident a pu tirer des leçons de l’expérience de la « crise des Sudètes », en 1938, afin de ne pas reproduire les erreurs du passé … </a:t>
            </a:r>
            <a:endParaRPr lang="fr-FR" sz="1400" dirty="0">
              <a:latin typeface="+mn-lt"/>
            </a:endParaRPr>
          </a:p>
        </p:txBody>
      </p:sp>
    </p:spTree>
    <p:extLst>
      <p:ext uri="{BB962C8B-B14F-4D97-AF65-F5344CB8AC3E}">
        <p14:creationId xmlns:p14="http://schemas.microsoft.com/office/powerpoint/2010/main" val="185635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11336" y="143768"/>
            <a:ext cx="442392" cy="268140"/>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47AA29CE-A811-48E3-ADEE-C4227CCC4C59}" type="slidenum">
              <a:rPr lang="fr-FR" altLang="fr-FR" smtClean="0"/>
              <a:pPr>
                <a:defRPr/>
              </a:pPr>
              <a:t>43</a:t>
            </a:fld>
            <a:endParaRPr lang="fr-FR" altLang="fr-FR"/>
          </a:p>
        </p:txBody>
      </p:sp>
      <p:sp>
        <p:nvSpPr>
          <p:cNvPr id="4"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Rectangle 4"/>
          <p:cNvSpPr/>
          <p:nvPr/>
        </p:nvSpPr>
        <p:spPr>
          <a:xfrm>
            <a:off x="87693" y="809922"/>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6" name="ZoneTexte 3"/>
          <p:cNvSpPr txBox="1">
            <a:spLocks noChangeArrowheads="1"/>
          </p:cNvSpPr>
          <p:nvPr/>
        </p:nvSpPr>
        <p:spPr bwMode="auto">
          <a:xfrm>
            <a:off x="71833" y="507646"/>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7" name="ZoneTexte 6"/>
          <p:cNvSpPr txBox="1"/>
          <p:nvPr/>
        </p:nvSpPr>
        <p:spPr>
          <a:xfrm>
            <a:off x="87693" y="1133087"/>
            <a:ext cx="9004613" cy="307777"/>
          </a:xfrm>
          <a:prstGeom prst="rect">
            <a:avLst/>
          </a:prstGeom>
          <a:noFill/>
        </p:spPr>
        <p:txBody>
          <a:bodyPr wrap="square" rtlCol="0">
            <a:spAutoFit/>
          </a:bodyPr>
          <a:lstStyle/>
          <a:p>
            <a:r>
              <a:rPr lang="fr-FR" sz="1400" u="sng" dirty="0"/>
              <a:t>Culte de la personnalité</a:t>
            </a:r>
            <a:r>
              <a:rPr lang="fr-FR" sz="1400" dirty="0"/>
              <a:t> (suite …) :</a:t>
            </a:r>
          </a:p>
        </p:txBody>
      </p:sp>
      <p:sp>
        <p:nvSpPr>
          <p:cNvPr id="8" name="ZoneTexte 7"/>
          <p:cNvSpPr txBox="1"/>
          <p:nvPr/>
        </p:nvSpPr>
        <p:spPr>
          <a:xfrm>
            <a:off x="0" y="3356992"/>
            <a:ext cx="4864720" cy="1169551"/>
          </a:xfrm>
          <a:prstGeom prst="rect">
            <a:avLst/>
          </a:prstGeom>
          <a:noFill/>
        </p:spPr>
        <p:txBody>
          <a:bodyPr wrap="square" rtlCol="0">
            <a:spAutoFit/>
          </a:bodyPr>
          <a:lstStyle/>
          <a:p>
            <a:pPr algn="ctr"/>
            <a:r>
              <a:rPr lang="fr-FR" sz="1000" dirty="0"/>
              <a:t>Rassemblement en son honneur en Tchétchénie, exposition de tableaux le présentant en "Hercule" accomplissant ses « douze travaux »  à Moscou, vidéo d'enfants chantant ses louanges: Vladimir Poutine fête ses 62 ans. Source : 1) à g. </a:t>
            </a:r>
            <a:r>
              <a:rPr lang="fr-FR" sz="1000" dirty="0">
                <a:hlinkClick r:id="rId2"/>
              </a:rPr>
              <a:t>http://www.lorientlejour.com/article/889889/adore-loue-chante-poutine-fete-ses-62-ans-dans-la-taiga-siberienne.html</a:t>
            </a:r>
            <a:r>
              <a:rPr lang="fr-FR" sz="1000" dirty="0"/>
              <a:t>, 2) à d. </a:t>
            </a:r>
            <a:r>
              <a:rPr lang="fr-FR" sz="1000" dirty="0">
                <a:hlinkClick r:id="rId3"/>
              </a:rPr>
              <a:t>http://www.20min.ch/ro/news/monde/story/Les-12-travaux-d-Hercule-version-Poutine-28989778?redirect=mobi</a:t>
            </a:r>
            <a:r>
              <a:rPr lang="fr-FR" sz="1000" dirty="0"/>
              <a:t>  </a:t>
            </a:r>
          </a:p>
        </p:txBody>
      </p:sp>
      <p:pic>
        <p:nvPicPr>
          <p:cNvPr id="9" name="Picture 2" descr="D:\Users\blisan\Pictures\perso\poutine culte personnalité\poutine culte personnalit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36" y="1518171"/>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Users\blisan\Pictures\perso\poutine culte personnalité\poutine culte personnalité2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1004317"/>
            <a:ext cx="17526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Users\blisan\Pictures\perso\poutine culte personnalité\poutine culte personnalité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294750"/>
            <a:ext cx="2297348" cy="134861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4796987" y="5643364"/>
            <a:ext cx="4304282" cy="1169551"/>
          </a:xfrm>
          <a:prstGeom prst="rect">
            <a:avLst/>
          </a:prstGeom>
          <a:noFill/>
        </p:spPr>
        <p:txBody>
          <a:bodyPr wrap="square" rtlCol="0">
            <a:spAutoFit/>
          </a:bodyPr>
          <a:lstStyle/>
          <a:p>
            <a:pPr algn="ctr"/>
            <a:r>
              <a:rPr lang="fr-FR" sz="1000" dirty="0"/>
              <a:t>Vladimir Poutine chevauche le taureau « Crimée » après l’avoir dompté. Cette peinture fait référence à l’annexion de la région séparatiste ukrainienne de Crimée par la Russie en mars dernier à la suite d’un </a:t>
            </a:r>
            <a:r>
              <a:rPr lang="fr-FR" sz="1000" dirty="0">
                <a:hlinkClick r:id="rId7"/>
              </a:rPr>
              <a:t>référendum</a:t>
            </a:r>
            <a:r>
              <a:rPr lang="fr-FR" sz="1000" dirty="0"/>
              <a:t> jugé illégal par la communauté internationale. </a:t>
            </a:r>
            <a:br>
              <a:rPr lang="fr-FR" sz="1000" dirty="0"/>
            </a:br>
            <a:r>
              <a:rPr lang="fr-FR" sz="1000" dirty="0"/>
              <a:t>(capture d’écran </a:t>
            </a:r>
            <a:r>
              <a:rPr lang="fr-FR" sz="1000" dirty="0">
                <a:hlinkClick r:id="rId8"/>
              </a:rPr>
              <a:t>http://www.bbc.com</a:t>
            </a:r>
            <a:r>
              <a:rPr lang="fr-FR" sz="1000" dirty="0"/>
              <a:t>). Source : </a:t>
            </a:r>
            <a:r>
              <a:rPr lang="fr-FR" sz="1000" dirty="0">
                <a:hlinkClick r:id="rId9"/>
              </a:rPr>
              <a:t>http://8e-etage.fr/2014/10/07/a-moscou-une-exposition-dediee-aux-12-travaux-de-vladimir-poutine-a-loccasion-du-62e-anniversaire-du-president-russe/</a:t>
            </a:r>
            <a:r>
              <a:rPr lang="fr-FR" sz="1000" dirty="0"/>
              <a:t>  </a:t>
            </a:r>
            <a:endParaRPr lang="fr-FR" sz="1200" dirty="0"/>
          </a:p>
        </p:txBody>
      </p:sp>
      <p:sp>
        <p:nvSpPr>
          <p:cNvPr id="13" name="ZoneTexte 12"/>
          <p:cNvSpPr txBox="1"/>
          <p:nvPr/>
        </p:nvSpPr>
        <p:spPr>
          <a:xfrm>
            <a:off x="4740424" y="2552700"/>
            <a:ext cx="4403576" cy="1908215"/>
          </a:xfrm>
          <a:prstGeom prst="rect">
            <a:avLst/>
          </a:prstGeom>
          <a:noFill/>
        </p:spPr>
        <p:txBody>
          <a:bodyPr wrap="square" rtlCol="0">
            <a:spAutoFit/>
          </a:bodyPr>
          <a:lstStyle/>
          <a:p>
            <a:pPr algn="r"/>
            <a:r>
              <a:rPr lang="fr-FR" sz="1000" dirty="0">
                <a:latin typeface="Calibri"/>
              </a:rPr>
              <a:t>↗ </a:t>
            </a:r>
            <a:r>
              <a:rPr lang="fr-FR" sz="1000" dirty="0"/>
              <a:t>Un portrait de Poutine combattant un dragon à quatre têtes, représentant les puissances occidentales : l'UE, le Japon et le Canada sont présentés encore en vie, mais les États-Unis ont déjà perdu sa tête, par l'épée de Poutine. (Image: bbc.com). Source : </a:t>
            </a:r>
            <a:r>
              <a:rPr lang="fr-FR" sz="1000" dirty="0">
                <a:hlinkClick r:id="rId10"/>
              </a:rPr>
              <a:t>http://euromaidanpress.com/2015/04/30/putins-personality-cult-exceeds-stalins-by-every-measure/</a:t>
            </a:r>
            <a:endParaRPr lang="fr-FR" sz="1000" dirty="0"/>
          </a:p>
          <a:p>
            <a:pPr algn="r"/>
            <a:r>
              <a:rPr lang="fr-FR" sz="1000" dirty="0">
                <a:latin typeface="Calibri"/>
              </a:rPr>
              <a:t>↗ </a:t>
            </a:r>
            <a:r>
              <a:rPr lang="fr-FR" sz="1000" dirty="0"/>
              <a:t>Les peintures de l'exposition "</a:t>
            </a:r>
            <a:r>
              <a:rPr lang="fr-FR" sz="1000" i="1" dirty="0"/>
              <a:t>Les 12 travaux de Poutine</a:t>
            </a:r>
            <a:r>
              <a:rPr lang="fr-FR" sz="1000" dirty="0"/>
              <a:t>", organisée à l'occasion de l'anniversaire du président russe, à Moscou, ont été largement relayées sur Internet. Photo des </a:t>
            </a:r>
            <a:r>
              <a:rPr lang="fr-FR" sz="1000" dirty="0">
                <a:hlinkClick r:id="rId11"/>
              </a:rPr>
              <a:t>organisateurs </a:t>
            </a:r>
            <a:r>
              <a:rPr lang="fr-FR" sz="1000" dirty="0"/>
              <a:t>de l'exposition. </a:t>
            </a:r>
            <a:r>
              <a:rPr lang="fr-FR" sz="900" dirty="0"/>
              <a:t>Source : </a:t>
            </a:r>
            <a:r>
              <a:rPr lang="fr-FR" sz="900" dirty="0">
                <a:hlinkClick r:id="rId12"/>
              </a:rPr>
              <a:t>http://observers.france24.com/fr/content/20141008-anniversaire-poutine-pro-anti-internet-exposition-hercule</a:t>
            </a:r>
            <a:r>
              <a:rPr lang="fr-FR" sz="900" dirty="0"/>
              <a:t> </a:t>
            </a:r>
          </a:p>
          <a:p>
            <a:pPr algn="r"/>
            <a:r>
              <a:rPr lang="fr-FR" sz="1000" dirty="0"/>
              <a:t> </a:t>
            </a:r>
          </a:p>
        </p:txBody>
      </p:sp>
      <p:pic>
        <p:nvPicPr>
          <p:cNvPr id="14" name="Imag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53300" y="0"/>
            <a:ext cx="1790700" cy="2552700"/>
          </a:xfrm>
          <a:prstGeom prst="rect">
            <a:avLst/>
          </a:prstGeom>
        </p:spPr>
      </p:pic>
      <p:pic>
        <p:nvPicPr>
          <p:cNvPr id="15" name="Picture 6" descr="D:\Users\blisan\Pictures\perso\poutine culte personnalité\putin personality cult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2989" y="4526542"/>
            <a:ext cx="1603943" cy="2313379"/>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87693" y="4526543"/>
            <a:ext cx="3135296" cy="553998"/>
          </a:xfrm>
          <a:prstGeom prst="rect">
            <a:avLst/>
          </a:prstGeom>
          <a:noFill/>
        </p:spPr>
        <p:txBody>
          <a:bodyPr wrap="square" rtlCol="0">
            <a:spAutoFit/>
          </a:bodyPr>
          <a:lstStyle/>
          <a:p>
            <a:pPr algn="r"/>
            <a:r>
              <a:rPr lang="fr-FR" sz="1000" dirty="0"/>
              <a:t>Un portrait de Poutine avec le monde sur ses épaules. La Crimée occupée est peint aux couleurs de la Russie (Image: bbc.com) </a:t>
            </a:r>
            <a:r>
              <a:rPr lang="fr-FR" sz="1000" dirty="0">
                <a:latin typeface="Calibri"/>
              </a:rPr>
              <a:t>→</a:t>
            </a:r>
            <a:endParaRPr lang="fr-FR" sz="1000" dirty="0"/>
          </a:p>
        </p:txBody>
      </p:sp>
      <p:pic>
        <p:nvPicPr>
          <p:cNvPr id="4098" name="Picture 2" descr="D:\Users\blisan\Pictures\perso\poutine culte personnalité\putin_cult2_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93404" y="5185074"/>
            <a:ext cx="1077911" cy="1653406"/>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71833" y="5229200"/>
            <a:ext cx="1821571" cy="1477328"/>
          </a:xfrm>
          <a:prstGeom prst="rect">
            <a:avLst/>
          </a:prstGeom>
          <a:noFill/>
        </p:spPr>
        <p:txBody>
          <a:bodyPr wrap="square" rtlCol="0">
            <a:spAutoFit/>
          </a:bodyPr>
          <a:lstStyle/>
          <a:p>
            <a:pPr algn="r"/>
            <a:r>
              <a:rPr lang="fr-FR" sz="1000" dirty="0"/>
              <a:t>Le plus important sculpteur officiel de la Russie, </a:t>
            </a:r>
            <a:r>
              <a:rPr lang="fr-FR" sz="1000" dirty="0" err="1"/>
              <a:t>Zurab</a:t>
            </a:r>
            <a:r>
              <a:rPr lang="fr-FR" sz="1000" dirty="0"/>
              <a:t> </a:t>
            </a:r>
            <a:r>
              <a:rPr lang="fr-FR" sz="1000" dirty="0" err="1"/>
              <a:t>Tseretely</a:t>
            </a:r>
            <a:r>
              <a:rPr lang="fr-FR" sz="1000" dirty="0"/>
              <a:t>, a créé un monument en bronze de Poutine. Source : </a:t>
            </a:r>
            <a:r>
              <a:rPr lang="fr-FR" sz="1000" dirty="0">
                <a:hlinkClick r:id="rId16"/>
              </a:rPr>
              <a:t>http://newslanc.com/2014/06/30/growing-of-the-putins-personality-cult/</a:t>
            </a:r>
            <a:r>
              <a:rPr lang="fr-FR" sz="1000" dirty="0"/>
              <a:t> </a:t>
            </a:r>
          </a:p>
          <a:p>
            <a:pPr algn="r"/>
            <a:r>
              <a:rPr lang="fr-FR" sz="1000" dirty="0">
                <a:latin typeface="Calibri"/>
              </a:rPr>
              <a:t>→</a:t>
            </a:r>
            <a:endParaRPr lang="fr-FR" sz="1000" dirty="0"/>
          </a:p>
        </p:txBody>
      </p:sp>
      <p:pic>
        <p:nvPicPr>
          <p:cNvPr id="4099" name="Picture 3" descr="D:\Users\blisan\Pictures\perso\poutine culte personnalité\putin personality cult11_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28350" y="872703"/>
            <a:ext cx="2476500" cy="9906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4796987" y="1863303"/>
            <a:ext cx="2556313" cy="646331"/>
          </a:xfrm>
          <a:prstGeom prst="rect">
            <a:avLst/>
          </a:prstGeom>
          <a:noFill/>
        </p:spPr>
        <p:txBody>
          <a:bodyPr wrap="square" rtlCol="0">
            <a:spAutoFit/>
          </a:bodyPr>
          <a:lstStyle/>
          <a:p>
            <a:pPr algn="just"/>
            <a:r>
              <a:rPr lang="fr-FR" sz="900" dirty="0">
                <a:latin typeface="Calibri"/>
              </a:rPr>
              <a:t>↑</a:t>
            </a:r>
            <a:r>
              <a:rPr lang="fr-FR" sz="900" dirty="0"/>
              <a:t>Les portraits de Poutine sont des best-seller dans les papeteries de Crimée. Source :  : </a:t>
            </a:r>
            <a:r>
              <a:rPr lang="fr-FR" sz="900" dirty="0">
                <a:hlinkClick r:id="rId16"/>
              </a:rPr>
              <a:t>http://newslanc.com/2014/06/30/growing-of-the-putins-personality-cult/</a:t>
            </a:r>
            <a:r>
              <a:rPr lang="fr-FR" sz="900" dirty="0"/>
              <a:t> </a:t>
            </a:r>
          </a:p>
        </p:txBody>
      </p:sp>
    </p:spTree>
    <p:extLst>
      <p:ext uri="{BB962C8B-B14F-4D97-AF65-F5344CB8AC3E}">
        <p14:creationId xmlns:p14="http://schemas.microsoft.com/office/powerpoint/2010/main" val="2407404641"/>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0966" y="956615"/>
            <a:ext cx="889553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400" dirty="0"/>
              <a:t>Comment comprendre qu’une personne, qui affirme que « </a:t>
            </a:r>
            <a:r>
              <a:rPr lang="fr-FR" sz="1400" i="1" dirty="0"/>
              <a:t>la fin ne justifie pas toujours les moyens</a:t>
            </a:r>
            <a:r>
              <a:rPr lang="fr-FR" sz="1400" dirty="0"/>
              <a:t> », qu’elle ne puisse comprendre que de mauvais moyens peuvent corrompre les fins ou les belles causes. Comment une personne qui se dit « </a:t>
            </a:r>
            <a:r>
              <a:rPr lang="fr-FR" sz="1400" i="1" dirty="0"/>
              <a:t>pas vu, pas pris</a:t>
            </a:r>
            <a:r>
              <a:rPr lang="fr-FR" sz="1400" dirty="0"/>
              <a:t> » ne peut avoir conscience que «</a:t>
            </a:r>
            <a:r>
              <a:rPr lang="fr-FR" sz="1400" i="1" dirty="0"/>
              <a:t> la vérité finira toujours par se savoir</a:t>
            </a:r>
            <a:r>
              <a:rPr lang="fr-FR" sz="1400" dirty="0"/>
              <a:t> » (d’une manière ou d‘une autre, même d’une manière détournée, à long terme) ? (°).</a:t>
            </a:r>
          </a:p>
          <a:p>
            <a:pPr algn="just" eaLnBrk="1" hangingPunct="1">
              <a:spcBef>
                <a:spcPct val="0"/>
              </a:spcBef>
              <a:buNone/>
              <a:defRPr/>
            </a:pPr>
            <a:r>
              <a:rPr lang="fr-FR" sz="1400" dirty="0"/>
              <a:t>Quand on voit, au début de ce document, l’accumulation de richesse gigantesques que les personnes corrompues ont accumulées, on peut se demander, si elles ont vraiment besoin d’autant de richesses matérielles, pour être heureuses ? (même si c’est pour s’assurer une certaine sécurité matérielle, face aux coups durs). Si tout le monde faisait comme elles, la planète serait vite épuisée écologiquement. </a:t>
            </a:r>
          </a:p>
          <a:p>
            <a:pPr algn="just" eaLnBrk="1" hangingPunct="1">
              <a:spcBef>
                <a:spcPct val="0"/>
              </a:spcBef>
              <a:buNone/>
              <a:defRPr/>
            </a:pPr>
            <a:r>
              <a:rPr lang="fr-FR" sz="1400" dirty="0"/>
              <a:t>On peut comprendre _et c’est même légitime _ que quand une personne répond à une demande (légitime) ou quand elle fait du bien, qu’elle puisse être récompensée pour ce qu’elle a apporté aux autres, y compris par son enrichissement matériel.  Mais comment ne peut-on ne jamais avoir aucun questionnement sur soi-même et ses agissements ou être heureux, quand on s’est enrichi, en volant autrui, en « roulant les autres » ($), en spoliant l’Etat, c’est-à-dire le peuple ?</a:t>
            </a:r>
          </a:p>
          <a:p>
            <a:pPr algn="just" eaLnBrk="1" hangingPunct="1">
              <a:spcBef>
                <a:spcPct val="0"/>
              </a:spcBef>
              <a:buNone/>
              <a:defRPr/>
            </a:pPr>
            <a:r>
              <a:rPr lang="fr-FR" sz="1400" dirty="0"/>
              <a:t>Sinon, quelle est la réelle nécessité pour ces « chefs » d’entretenir un culte de la personnalité permanent à leur égard ? Ou de rechercher sans fin la gloire ? (quelle gloire y-a-t-il à abuser les autres ?).</a:t>
            </a:r>
          </a:p>
          <a:p>
            <a:pPr algn="just" eaLnBrk="1" hangingPunct="1">
              <a:spcBef>
                <a:spcPct val="0"/>
              </a:spcBef>
              <a:buNone/>
              <a:defRPr/>
            </a:pPr>
            <a:r>
              <a:rPr lang="fr-FR" sz="1400" dirty="0"/>
              <a:t>Pourquoi la morale et les scrupules ne sont pas innés chez certains ? Toutes ces réflexions sont certainement naïves.</a:t>
            </a:r>
          </a:p>
          <a:p>
            <a:pPr algn="just" eaLnBrk="1" hangingPunct="1">
              <a:spcBef>
                <a:spcPct val="0"/>
              </a:spcBef>
              <a:buNone/>
              <a:defRPr/>
            </a:pPr>
            <a:endParaRPr lang="fr-FR" sz="1400" dirty="0"/>
          </a:p>
          <a:p>
            <a:pPr algn="just" eaLnBrk="1" hangingPunct="1">
              <a:spcBef>
                <a:spcPct val="0"/>
              </a:spcBef>
              <a:buNone/>
              <a:defRPr/>
            </a:pPr>
            <a:r>
              <a:rPr lang="fr-FR" sz="1400" dirty="0"/>
              <a:t> </a:t>
            </a:r>
            <a:r>
              <a:rPr lang="fr-FR" sz="1200" dirty="0"/>
              <a:t>(°) Les crimes nazis ou staliniens ont fini par se savoir.  </a:t>
            </a:r>
          </a:p>
          <a:p>
            <a:pPr algn="just" eaLnBrk="1" hangingPunct="1">
              <a:spcBef>
                <a:spcPct val="0"/>
              </a:spcBef>
              <a:buNone/>
              <a:defRPr/>
            </a:pPr>
            <a:r>
              <a:rPr lang="fr-FR" sz="1200" dirty="0"/>
              <a:t>1) Sur les crimes staliniens : </a:t>
            </a:r>
            <a:r>
              <a:rPr lang="fr-FR" sz="1200" i="1" dirty="0"/>
              <a:t>L'Archipel du Goulag</a:t>
            </a:r>
            <a:r>
              <a:rPr lang="fr-FR" sz="1200" dirty="0"/>
              <a:t>, Alexandre Soljenitsyne, Le Seuil, 1974 (3  tomes).</a:t>
            </a:r>
          </a:p>
          <a:p>
            <a:pPr algn="just" eaLnBrk="1" hangingPunct="1">
              <a:spcBef>
                <a:spcPct val="0"/>
              </a:spcBef>
              <a:buNone/>
              <a:defRPr/>
            </a:pPr>
            <a:r>
              <a:rPr lang="fr-FR" sz="1200" dirty="0"/>
              <a:t>2) Sur les crimes nazis : a)  </a:t>
            </a:r>
            <a:r>
              <a:rPr lang="fr-FR" sz="1200" i="1" dirty="0"/>
              <a:t>L'Etat SS, </a:t>
            </a:r>
            <a:r>
              <a:rPr lang="fr-FR" sz="1200" dirty="0"/>
              <a:t>Eugen </a:t>
            </a:r>
            <a:r>
              <a:rPr lang="fr-FR" sz="1200" dirty="0" err="1"/>
              <a:t>Kogon</a:t>
            </a:r>
            <a:r>
              <a:rPr lang="fr-FR" sz="1200" dirty="0"/>
              <a:t>, Points Histoire, Seuil, 1993.</a:t>
            </a:r>
          </a:p>
          <a:p>
            <a:pPr algn="just" eaLnBrk="1" hangingPunct="1">
              <a:spcBef>
                <a:spcPct val="0"/>
              </a:spcBef>
              <a:buNone/>
              <a:defRPr/>
            </a:pPr>
            <a:r>
              <a:rPr lang="fr-FR" sz="1200" dirty="0"/>
              <a:t>b) </a:t>
            </a:r>
            <a:r>
              <a:rPr lang="fr-FR" sz="1200" i="1" dirty="0"/>
              <a:t>Les chambres à gaz : secret d'Etat</a:t>
            </a:r>
            <a:r>
              <a:rPr lang="fr-FR" sz="1200" dirty="0"/>
              <a:t>, Eugen </a:t>
            </a:r>
            <a:r>
              <a:rPr lang="fr-FR" sz="1200" dirty="0" err="1"/>
              <a:t>Kogon</a:t>
            </a:r>
            <a:r>
              <a:rPr lang="fr-FR" sz="1200" dirty="0"/>
              <a:t>, Hermann </a:t>
            </a:r>
            <a:r>
              <a:rPr lang="fr-FR" sz="1200" dirty="0" err="1"/>
              <a:t>Langbein</a:t>
            </a:r>
            <a:r>
              <a:rPr lang="fr-FR" sz="1200" dirty="0"/>
              <a:t> et Adalbert </a:t>
            </a:r>
            <a:r>
              <a:rPr lang="fr-FR" sz="1200" dirty="0" err="1"/>
              <a:t>Ruckerl</a:t>
            </a:r>
            <a:r>
              <a:rPr lang="fr-FR" sz="1200" dirty="0"/>
              <a:t>, Points Histoire, Seuil, 2000.</a:t>
            </a:r>
          </a:p>
          <a:p>
            <a:pPr algn="just" eaLnBrk="1" hangingPunct="1">
              <a:spcBef>
                <a:spcPct val="0"/>
              </a:spcBef>
              <a:buNone/>
              <a:defRPr/>
            </a:pPr>
            <a:r>
              <a:rPr lang="fr-FR" sz="1200" dirty="0"/>
              <a:t>($) Dans certains pays pauvres, le fait de se « rouler », de s’abuser les uns, les autres, de s’escroquer [se truander] mutuellement, est devenu un sport national. Même entre pauvres, il n’y a plus aucune solidarité. Un bon nombre en tire même une certaine gloire, fierté ou autojustification. Les escrocs ivoiriens ou nigérians, qui escroquent les européens sur Internet, sont très fiers de l’imagination astucieuse dont ils font preuve pour abuser leur pauvres victimes.  C’est quand même une terrible inversion ou perversion des valeurs morales !!! </a:t>
            </a:r>
          </a:p>
          <a:p>
            <a:pPr algn="just" eaLnBrk="1" hangingPunct="1">
              <a:spcBef>
                <a:spcPct val="0"/>
              </a:spcBef>
              <a:buNone/>
              <a:defRPr/>
            </a:pPr>
            <a:r>
              <a:rPr lang="fr-FR" sz="1200" dirty="0"/>
              <a:t>Sinon, en 2008, en pays </a:t>
            </a:r>
            <a:r>
              <a:rPr lang="fr-FR" sz="1200" dirty="0" err="1"/>
              <a:t>Antandroy</a:t>
            </a:r>
            <a:r>
              <a:rPr lang="fr-FR" sz="1200" dirty="0"/>
              <a:t> (une région très pauvre), au Sud de Madagascar, mon ami Maurice avait réussi, plus ou moins, à mettre en file indienne, des jeunes, afin de leur distribuer des affaires scolaires (crayons, cahier …), quand soudainement, un adulte d’une trentaine d’année, remonte la file, saisit le lot de crayons, que Maurice avait dans la main, puis se met à courir autour de la file des jeunes, brandissant, devant eux, le faisceaux de crayons au-dessus de sa tête, très fier de son larcin (!).</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430</a:t>
            </a:fld>
            <a:endParaRPr lang="fr-FR" altLang="fr-FR" sz="1200">
              <a:solidFill>
                <a:srgbClr val="898989"/>
              </a:solidFill>
            </a:endParaRPr>
          </a:p>
        </p:txBody>
      </p:sp>
      <p:sp>
        <p:nvSpPr>
          <p:cNvPr id="323589" name="ZoneTexte 3"/>
          <p:cNvSpPr txBox="1">
            <a:spLocks noChangeArrowheads="1"/>
          </p:cNvSpPr>
          <p:nvPr/>
        </p:nvSpPr>
        <p:spPr bwMode="auto">
          <a:xfrm>
            <a:off x="160340" y="547244"/>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A26.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100274958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0966" y="956615"/>
            <a:ext cx="889553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400" dirty="0"/>
              <a:t>Or il est certain que dans ce monde où le mensonge règne, il ne faut ni être naïf, ni être angélique.</a:t>
            </a:r>
          </a:p>
          <a:p>
            <a:pPr algn="just" eaLnBrk="1" hangingPunct="1">
              <a:spcBef>
                <a:spcPct val="0"/>
              </a:spcBef>
              <a:buNone/>
              <a:defRPr/>
            </a:pPr>
            <a:r>
              <a:rPr lang="fr-FR" sz="1400" dirty="0"/>
              <a:t>Derrière un comportement « corrompu » et une philosophie qui légitime la corruption, il peut y avoir des raisons « rationnelle » de survie [lié à l’instant de survie et de s’assurer une sécurité matérielle (+)], surtout dans un état de « non droit », où ce sont les plus « aptes » (c’est-à-dire ceux spolient et volent leur prochain), qui survivent (°)). </a:t>
            </a:r>
          </a:p>
          <a:p>
            <a:pPr algn="just" eaLnBrk="1" hangingPunct="1">
              <a:spcBef>
                <a:spcPct val="0"/>
              </a:spcBef>
              <a:buNone/>
              <a:defRPr/>
            </a:pPr>
            <a:r>
              <a:rPr lang="fr-FR" sz="1400" dirty="0"/>
              <a:t>Dans leur combat pour le pouvoir, il y a ceux qui amassent des richesses, afin de pouvoir arroser autour d’’eux, afin de fidéliser des alliés et une clientèle autour d’eux. </a:t>
            </a:r>
          </a:p>
          <a:p>
            <a:pPr algn="just" eaLnBrk="1" hangingPunct="1">
              <a:spcBef>
                <a:spcPct val="0"/>
              </a:spcBef>
              <a:buNone/>
              <a:defRPr/>
            </a:pPr>
            <a:r>
              <a:rPr lang="fr-FR" sz="1400" dirty="0"/>
              <a:t>Il y a ceux aux motivations plus « irrationnelles », qui, dans leur </a:t>
            </a:r>
            <a:r>
              <a:rPr lang="fr-FR" sz="1400" b="1" dirty="0"/>
              <a:t>mégalomanie</a:t>
            </a:r>
            <a:r>
              <a:rPr lang="fr-FR" sz="1400" dirty="0"/>
              <a:t>, accumule des biens matériels,  parallèlement à leur recherche du </a:t>
            </a:r>
            <a:r>
              <a:rPr lang="fr-FR" sz="1400" b="1" dirty="0"/>
              <a:t>pouvoir absolu </a:t>
            </a:r>
            <a:r>
              <a:rPr lang="fr-FR" sz="1400" dirty="0"/>
              <a:t>(*), afin de renforcer leur sentiment de « </a:t>
            </a:r>
            <a:r>
              <a:rPr lang="fr-FR" sz="1400" b="1" dirty="0"/>
              <a:t>toute puissance</a:t>
            </a:r>
            <a:r>
              <a:rPr lang="fr-FR" sz="1400" dirty="0"/>
              <a:t> » (%).</a:t>
            </a:r>
          </a:p>
          <a:p>
            <a:pPr algn="just" eaLnBrk="1" hangingPunct="1">
              <a:spcBef>
                <a:spcPct val="0"/>
              </a:spcBef>
              <a:buNone/>
              <a:defRPr/>
            </a:pPr>
            <a:r>
              <a:rPr lang="fr-FR" sz="1400" dirty="0"/>
              <a:t>L’auteur a eu plusieurs affaire à de tels personnages, enfermés dans leur mentalité de « prophète de Dieu ou de la Classe Ouvrière » et dans leur vision délirante d’eux-mêmes (persuadés d’être « l’Elu », le « personnage clé de l’Histoire » …) et ne considérant, le mensonge comme un moyen légitime de gouverner et les autres que comme des quantités négligeables voire  comme des éléments perturbateurs (voir page suivante →).</a:t>
            </a:r>
          </a:p>
          <a:p>
            <a:pPr algn="just" eaLnBrk="1" hangingPunct="1">
              <a:spcBef>
                <a:spcPct val="0"/>
              </a:spcBef>
              <a:buNone/>
              <a:defRPr/>
            </a:pPr>
            <a:endParaRPr lang="fr-FR" sz="1200" dirty="0"/>
          </a:p>
          <a:p>
            <a:pPr algn="just" eaLnBrk="1" hangingPunct="1">
              <a:spcBef>
                <a:spcPct val="0"/>
              </a:spcBef>
              <a:buNone/>
              <a:defRPr/>
            </a:pPr>
            <a:r>
              <a:rPr lang="fr-FR" sz="1200" dirty="0"/>
              <a:t>(°) Dans leur esprit, il n’y a pas de raisonnement moral tel « </a:t>
            </a:r>
            <a:r>
              <a:rPr lang="fr-FR" sz="1200" i="1" dirty="0"/>
              <a:t>Ne fais pas à autrui, ce que tu n’aimerais pas qu’on te fasse</a:t>
            </a:r>
            <a:r>
              <a:rPr lang="fr-FR" sz="1200" dirty="0"/>
              <a:t> » qui tienne.</a:t>
            </a:r>
          </a:p>
          <a:p>
            <a:pPr algn="just" eaLnBrk="1" hangingPunct="1">
              <a:spcBef>
                <a:spcPct val="0"/>
              </a:spcBef>
              <a:buNone/>
              <a:defRPr/>
            </a:pPr>
            <a:r>
              <a:rPr lang="fr-FR" sz="1200" dirty="0"/>
              <a:t>(+) Ils sont souvent aussi comme des « écureuils » qui amassent « </a:t>
            </a:r>
            <a:r>
              <a:rPr lang="fr-FR" sz="1200" dirty="0" err="1"/>
              <a:t>boulimiquement</a:t>
            </a:r>
            <a:r>
              <a:rPr lang="fr-FR" sz="1200" dirty="0"/>
              <a:t> » [souvent de plus en plus, au fil du temps] autant de richesses que possible, … tant que c’est possible. Et puis, ensuite leur comportement « spoliateur », « prédateur » (?), devient comme une addiction ou un jeu (?), chez eux (tant qu’ils ne se font pas prendre).</a:t>
            </a:r>
          </a:p>
          <a:p>
            <a:pPr algn="just" eaLnBrk="1" hangingPunct="1">
              <a:spcBef>
                <a:spcPct val="0"/>
              </a:spcBef>
              <a:buNone/>
              <a:defRPr/>
            </a:pPr>
            <a:r>
              <a:rPr lang="fr-FR" sz="1200" dirty="0"/>
              <a:t>(*) C’est cette recherche du pouvoir absolu, qui les conduisent à créer des états totalitaires (comme Hitler et Staline). </a:t>
            </a:r>
          </a:p>
          <a:p>
            <a:pPr algn="just" eaLnBrk="1" hangingPunct="1">
              <a:spcBef>
                <a:spcPct val="0"/>
              </a:spcBef>
              <a:buNone/>
              <a:defRPr/>
            </a:pPr>
            <a:r>
              <a:rPr lang="fr-FR" sz="1200" dirty="0"/>
              <a:t>(%) Ce sont, en général, des personnes dangereuses, « fanatiques », frénétiques, « possédées » par leur mégalomanie, aux réelles motivations dangereuses souvent dissimulées.</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431</a:t>
            </a:fld>
            <a:endParaRPr lang="fr-FR" altLang="fr-FR" sz="1200">
              <a:solidFill>
                <a:srgbClr val="898989"/>
              </a:solidFill>
            </a:endParaRPr>
          </a:p>
        </p:txBody>
      </p:sp>
      <p:sp>
        <p:nvSpPr>
          <p:cNvPr id="323589" name="ZoneTexte 3"/>
          <p:cNvSpPr txBox="1">
            <a:spLocks noChangeArrowheads="1"/>
          </p:cNvSpPr>
          <p:nvPr/>
        </p:nvSpPr>
        <p:spPr bwMode="auto">
          <a:xfrm>
            <a:off x="160340" y="547244"/>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A26. </a:t>
            </a:r>
            <a:r>
              <a:rPr lang="fr-FR" altLang="fr-FR" sz="1800" b="1" dirty="0">
                <a:latin typeface="Arial" panose="020B0604020202020204" pitchFamily="34" charset="0"/>
              </a:rPr>
              <a:t>Annexe : Réflexions personnelles de l’auteur (suite)</a:t>
            </a:r>
          </a:p>
        </p:txBody>
      </p:sp>
      <p:pic>
        <p:nvPicPr>
          <p:cNvPr id="1026" name="Picture 2" descr="D:\Users\blisan\Pictures\corruption\09-10-2013corruption_bi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5045799"/>
            <a:ext cx="2247900"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735127" y="6435454"/>
            <a:ext cx="3714478" cy="276999"/>
          </a:xfrm>
          <a:prstGeom prst="rect">
            <a:avLst/>
          </a:prstGeom>
          <a:noFill/>
        </p:spPr>
        <p:txBody>
          <a:bodyPr wrap="none" rtlCol="0">
            <a:spAutoFit/>
          </a:bodyPr>
          <a:lstStyle/>
          <a:p>
            <a:pPr algn="ctr"/>
            <a:r>
              <a:rPr lang="fr-FR" sz="1200" dirty="0"/>
              <a:t>Panneau de lutte contre la corruption en </a:t>
            </a:r>
            <a:r>
              <a:rPr lang="fr-FR" sz="1200" i="1" dirty="0"/>
              <a:t>Namibie</a:t>
            </a:r>
            <a:r>
              <a:rPr lang="en-US" sz="1200" dirty="0"/>
              <a:t> →</a:t>
            </a:r>
          </a:p>
        </p:txBody>
      </p:sp>
      <p:pic>
        <p:nvPicPr>
          <p:cNvPr id="3" name="Picture 2" descr="D:\Users\blisan\Pictures\corruption-images\images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498" y="5018009"/>
            <a:ext cx="2769719" cy="1406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corruption-images\images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111599"/>
            <a:ext cx="2195736" cy="164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95559"/>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40966" y="956614"/>
            <a:ext cx="889553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400" dirty="0"/>
              <a:t>Ces sont des personnes imperméables à tout raisonnement rationnel. Certains sont dans une sorte d’exaltation envers leurs propres idées ou idéaux de « lendemains radieux (qui chantent) » qu’ils veulent imposer aux autres. Ils sont comme des « somnambules » ou des « robots à un seul degré de liberté pour y parvenir.</a:t>
            </a:r>
          </a:p>
          <a:p>
            <a:pPr algn="just" eaLnBrk="1" hangingPunct="1">
              <a:spcBef>
                <a:spcPct val="0"/>
              </a:spcBef>
              <a:buNone/>
              <a:defRPr/>
            </a:pPr>
            <a:r>
              <a:rPr lang="fr-FR" sz="1400" dirty="0"/>
              <a:t>Mais par contre, on peut les mettre devant leurs propres contradictions et mensonges, par l’exposé de faits précis (d’autant qu’ils ne peuvent faire taire tous leurs contradicteurs ou les « lanceurs d’alerte », même si le goût du secret et le caractère répressif de leur régime empêche souvent la manifestation de la vérité et l’administration de la preuve). Par exemple, avec Fidel C., on peut pointer du doigt :</a:t>
            </a:r>
          </a:p>
          <a:p>
            <a:pPr algn="just" eaLnBrk="1" hangingPunct="1">
              <a:spcBef>
                <a:spcPct val="0"/>
              </a:spcBef>
              <a:buNone/>
              <a:defRPr/>
            </a:pPr>
            <a:r>
              <a:rPr lang="fr-FR" sz="1400" dirty="0"/>
              <a:t>1) l’emprisonnement de ses opposants politiques, certains morts emprisonnés dans les prisons cubaines</a:t>
            </a:r>
            <a:r>
              <a:rPr lang="fr-FR" sz="1400" baseline="30000" dirty="0">
                <a:hlinkClick r:id="rId2"/>
              </a:rPr>
              <a:t>10</a:t>
            </a:r>
            <a:r>
              <a:rPr lang="fr-FR" sz="1400" dirty="0"/>
              <a:t> _ comme le poète catholique </a:t>
            </a:r>
            <a:r>
              <a:rPr lang="fr-FR" sz="1400" dirty="0">
                <a:hlinkClick r:id="rId3" tooltip="Pedro Luis Boitel"/>
              </a:rPr>
              <a:t>Pedro Luis </a:t>
            </a:r>
            <a:r>
              <a:rPr lang="fr-FR" sz="1400" dirty="0" err="1">
                <a:hlinkClick r:id="rId3" tooltip="Pedro Luis Boitel"/>
              </a:rPr>
              <a:t>Boitel</a:t>
            </a:r>
            <a:r>
              <a:rPr lang="fr-FR" sz="1400" dirty="0"/>
              <a:t> … _ ou persécutés toute leur vie : </a:t>
            </a:r>
            <a:r>
              <a:rPr lang="fr-FR" sz="1400" dirty="0" err="1">
                <a:hlinkClick r:id="rId4" tooltip="Reinaldo Arenas"/>
              </a:rPr>
              <a:t>Reinaldo</a:t>
            </a:r>
            <a:r>
              <a:rPr lang="fr-FR" sz="1400" dirty="0">
                <a:hlinkClick r:id="rId4" tooltip="Reinaldo Arenas"/>
              </a:rPr>
              <a:t> </a:t>
            </a:r>
            <a:r>
              <a:rPr lang="fr-FR" sz="1400" dirty="0" err="1">
                <a:hlinkClick r:id="rId4" tooltip="Reinaldo Arenas"/>
              </a:rPr>
              <a:t>Arenas</a:t>
            </a:r>
            <a:r>
              <a:rPr lang="fr-FR" sz="1400" dirty="0"/>
              <a:t> (qui parvint à s'enfuir en tant qu'homosexuel mais se suicida aux États-Unis), </a:t>
            </a:r>
            <a:r>
              <a:rPr lang="fr-FR" sz="1400" dirty="0">
                <a:hlinkClick r:id="rId5" tooltip="José Lezama Lima"/>
              </a:rPr>
              <a:t>José </a:t>
            </a:r>
            <a:r>
              <a:rPr lang="fr-FR" sz="1400" dirty="0" err="1">
                <a:hlinkClick r:id="rId5" tooltip="José Lezama Lima"/>
              </a:rPr>
              <a:t>Lezama</a:t>
            </a:r>
            <a:r>
              <a:rPr lang="fr-FR" sz="1400" dirty="0">
                <a:hlinkClick r:id="rId5" tooltip="José Lezama Lima"/>
              </a:rPr>
              <a:t> Lima</a:t>
            </a:r>
            <a:r>
              <a:rPr lang="fr-FR" sz="1400" dirty="0"/>
              <a:t> ou </a:t>
            </a:r>
            <a:r>
              <a:rPr lang="fr-FR" sz="1400" dirty="0" err="1">
                <a:hlinkClick r:id="rId6" tooltip="Virgilio Piñera"/>
              </a:rPr>
              <a:t>Virgilio</a:t>
            </a:r>
            <a:r>
              <a:rPr lang="fr-FR" sz="1400" dirty="0">
                <a:hlinkClick r:id="rId6" tooltip="Virgilio Piñera"/>
              </a:rPr>
              <a:t> </a:t>
            </a:r>
            <a:r>
              <a:rPr lang="fr-FR" sz="1400" dirty="0" err="1">
                <a:hlinkClick r:id="rId6" tooltip="Virgilio Piñera"/>
              </a:rPr>
              <a:t>Piñera</a:t>
            </a:r>
            <a:r>
              <a:rPr lang="fr-FR" sz="1400" dirty="0"/>
              <a:t>. Ou le cas d</a:t>
            </a:r>
            <a:r>
              <a:rPr lang="fr-FR" sz="1400" dirty="0">
                <a:hlinkClick r:id="rId7" tooltip="Armando Valladares"/>
              </a:rPr>
              <a:t>’Armando </a:t>
            </a:r>
            <a:r>
              <a:rPr lang="fr-FR" sz="1400" dirty="0" err="1">
                <a:hlinkClick r:id="rId7" tooltip="Armando Valladares"/>
              </a:rPr>
              <a:t>Valladares</a:t>
            </a:r>
            <a:r>
              <a:rPr lang="fr-FR" sz="1400" dirty="0"/>
              <a:t>, </a:t>
            </a:r>
            <a:r>
              <a:rPr lang="fr-FR" sz="1400" dirty="0" err="1"/>
              <a:t>toturé</a:t>
            </a:r>
            <a:r>
              <a:rPr lang="fr-FR" sz="1400" dirty="0"/>
              <a:t> qui ne sortit de prison que 22 ans plus tard et qui dénonça un procès inique contre lui en décembre 1960 (°) etc.</a:t>
            </a:r>
          </a:p>
          <a:p>
            <a:pPr algn="just" eaLnBrk="1" hangingPunct="1">
              <a:spcBef>
                <a:spcPct val="0"/>
              </a:spcBef>
              <a:buNone/>
              <a:defRPr/>
            </a:pPr>
            <a:r>
              <a:rPr lang="fr-FR" sz="1400" dirty="0"/>
              <a:t>2) En 2003, le magazine américain </a:t>
            </a:r>
            <a:r>
              <a:rPr lang="fr-FR" sz="1400" dirty="0">
                <a:hlinkClick r:id="rId8" tooltip="Forbes (magazine)"/>
              </a:rPr>
              <a:t>Forbes</a:t>
            </a:r>
            <a:r>
              <a:rPr lang="fr-FR" sz="1400" dirty="0"/>
              <a:t> estime la fortune de Fidel Castro à « au moins 110 millions de dollars »</a:t>
            </a:r>
            <a:r>
              <a:rPr lang="fr-FR" sz="1400" baseline="30000" dirty="0">
                <a:hlinkClick r:id="rId2"/>
              </a:rPr>
              <a:t>73</a:t>
            </a:r>
            <a:r>
              <a:rPr lang="fr-FR" sz="1400" dirty="0"/>
              <a:t> (+). Même si toute l’étendue de sa fortune, alléguée par Forbes, n’est pas prouvée, ses propriétés (son île secrète de la baie des Cochon, sa maison de maître « à l’ancienne » d’une surface de 500 mètres carrés, entourée de pelouses, flanquée d’une piscine, au milieu du parc arboré de </a:t>
            </a:r>
            <a:r>
              <a:rPr lang="fr-FR" sz="1400" b="1" dirty="0" err="1"/>
              <a:t>Punto</a:t>
            </a:r>
            <a:r>
              <a:rPr lang="fr-FR" sz="1400" b="1" dirty="0"/>
              <a:t> </a:t>
            </a:r>
            <a:r>
              <a:rPr lang="fr-FR" sz="1400" b="1" dirty="0" err="1"/>
              <a:t>Cero</a:t>
            </a:r>
            <a:r>
              <a:rPr lang="fr-FR" sz="1400" b="1" dirty="0"/>
              <a:t> </a:t>
            </a:r>
            <a:r>
              <a:rPr lang="fr-FR" sz="1400" dirty="0"/>
              <a:t>d'une trentaine d'ha, à la Havane et une vingtaine de maison dans le pays, ses yachts luxueux _ </a:t>
            </a:r>
            <a:r>
              <a:rPr lang="fr-FR" sz="1400" dirty="0" err="1"/>
              <a:t>Pionera</a:t>
            </a:r>
            <a:r>
              <a:rPr lang="fr-FR" sz="1400" dirty="0"/>
              <a:t> I et II  ..._) peuvent être prouvés. </a:t>
            </a:r>
          </a:p>
          <a:p>
            <a:pPr algn="just" eaLnBrk="1" hangingPunct="1">
              <a:spcBef>
                <a:spcPct val="0"/>
              </a:spcBef>
              <a:buNone/>
              <a:defRPr/>
            </a:pPr>
            <a:endParaRPr lang="fr-FR" sz="1200" dirty="0"/>
          </a:p>
          <a:p>
            <a:pPr algn="just" eaLnBrk="1" hangingPunct="1">
              <a:spcBef>
                <a:spcPct val="0"/>
              </a:spcBef>
              <a:buNone/>
              <a:defRPr/>
            </a:pPr>
            <a:r>
              <a:rPr lang="fr-FR" sz="1200" dirty="0"/>
              <a:t>Beaucoup de dictateurs sont comme lui : prétendant agir pour le bien du peuple, le flattant, mais tout en le réprimant (et décidant pour lui ce qui est bien pour lui, sans lui demander son avis) et s’enrichissant d’une façon éhontée (prétendant lutter contre la corruption mais en l’étant pourtant tout autant). Ce qui est important, aux yeux de l’auteur, est de dénoncer leur mensonge, surtout quand il est parvenu à un très haut niveau (et leur manque total de scrupule, quand il atteint un niveau extrême).</a:t>
            </a:r>
          </a:p>
          <a:p>
            <a:pPr algn="just" eaLnBrk="1" hangingPunct="1">
              <a:spcBef>
                <a:spcPct val="0"/>
              </a:spcBef>
              <a:buNone/>
              <a:defRPr/>
            </a:pPr>
            <a:r>
              <a:rPr lang="fr-FR" sz="1200" dirty="0"/>
              <a:t>(°) Le régime castriste affirme que </a:t>
            </a:r>
            <a:r>
              <a:rPr lang="fr-FR" sz="1200" dirty="0" err="1"/>
              <a:t>Valladares</a:t>
            </a:r>
            <a:r>
              <a:rPr lang="fr-FR" sz="1200" dirty="0"/>
              <a:t> était un espion de la police secrète du dictateur </a:t>
            </a:r>
            <a:r>
              <a:rPr lang="fr-FR" sz="1200" dirty="0" err="1">
                <a:hlinkClick r:id="rId9" tooltip="Fulgencio Batista"/>
              </a:rPr>
              <a:t>Fulgencio</a:t>
            </a:r>
            <a:r>
              <a:rPr lang="fr-FR" sz="1200" dirty="0">
                <a:hlinkClick r:id="rId9" tooltip="Fulgencio Batista"/>
              </a:rPr>
              <a:t> Batista</a:t>
            </a:r>
            <a:r>
              <a:rPr lang="fr-FR" sz="1200" dirty="0"/>
              <a:t> et qu'il aurait placé des paquets de cigarettes remplis d'explosifs dans des lieux publics de </a:t>
            </a:r>
            <a:r>
              <a:rPr lang="fr-FR" sz="1200" dirty="0">
                <a:hlinkClick r:id="rId10" tooltip="La Havane"/>
              </a:rPr>
              <a:t>La Havane</a:t>
            </a:r>
            <a:r>
              <a:rPr lang="fr-FR" sz="1200" dirty="0"/>
              <a:t> pour le compte d'une cellule terroriste (au sein de laquelle il aurait rencontré </a:t>
            </a:r>
            <a:r>
              <a:rPr lang="fr-FR" sz="1200" dirty="0">
                <a:hlinkClick r:id="rId11" tooltip="Carlos Alberto Montaner (page inexistante)"/>
              </a:rPr>
              <a:t>Carlos Alberto </a:t>
            </a:r>
            <a:r>
              <a:rPr lang="fr-FR" sz="1200" dirty="0" err="1">
                <a:hlinkClick r:id="rId11" tooltip="Carlos Alberto Montaner (page inexistante)"/>
              </a:rPr>
              <a:t>Montaner</a:t>
            </a:r>
            <a:r>
              <a:rPr lang="fr-FR" sz="1200" dirty="0"/>
              <a:t>) en 1960. Source : </a:t>
            </a:r>
            <a:r>
              <a:rPr lang="fr-FR" sz="1200" dirty="0">
                <a:hlinkClick r:id="rId7"/>
              </a:rPr>
              <a:t>http://fr.wikipedia.org/wiki/Armando_Valladares</a:t>
            </a:r>
            <a:r>
              <a:rPr lang="fr-FR" sz="1200" dirty="0"/>
              <a:t> </a:t>
            </a:r>
          </a:p>
          <a:p>
            <a:pPr algn="just" eaLnBrk="1" hangingPunct="1">
              <a:spcBef>
                <a:spcPct val="0"/>
              </a:spcBef>
              <a:buNone/>
              <a:defRPr/>
            </a:pPr>
            <a:r>
              <a:rPr lang="fr-FR" sz="1200" dirty="0"/>
              <a:t>(+) Castro a démenti ces affirmations et annonce qu'il ne gagne que 900 pesos (l'équivalent de 40 $US) par mois, il s'est par ailleurs engagé à quitter ses fonctions si la preuve est apportée qu'il possède une telle fortune</a:t>
            </a:r>
            <a:r>
              <a:rPr lang="fr-FR" sz="1200" baseline="30000" dirty="0">
                <a:hlinkClick r:id="rId2"/>
              </a:rPr>
              <a:t>77</a:t>
            </a:r>
            <a:r>
              <a:rPr lang="fr-FR" sz="1200" dirty="0"/>
              <a:t>. Mais en </a:t>
            </a:r>
            <a:r>
              <a:rPr lang="fr-FR" sz="1200" dirty="0">
                <a:hlinkClick r:id="rId12" tooltip="2014"/>
              </a:rPr>
              <a:t>2014</a:t>
            </a:r>
            <a:r>
              <a:rPr lang="fr-FR" sz="1200" dirty="0"/>
              <a:t>, son ancien garde du corps Juan </a:t>
            </a:r>
            <a:r>
              <a:rPr lang="fr-FR" sz="1200" dirty="0" err="1"/>
              <a:t>Reinaldo</a:t>
            </a:r>
            <a:r>
              <a:rPr lang="fr-FR" sz="1200" dirty="0"/>
              <a:t> </a:t>
            </a:r>
            <a:r>
              <a:rPr lang="fr-FR" sz="1200" dirty="0" err="1"/>
              <a:t>Sánchez</a:t>
            </a:r>
            <a:r>
              <a:rPr lang="fr-FR" sz="1200" dirty="0"/>
              <a:t> décrit dans son livre </a:t>
            </a:r>
            <a:r>
              <a:rPr lang="fr-FR" sz="1200" i="1" dirty="0"/>
              <a:t>La vie cachée de Fidel Castro</a:t>
            </a:r>
            <a:r>
              <a:rPr lang="fr-FR" sz="1200" dirty="0"/>
              <a:t> le "sanctuaire" et le "paradis" que constitue la propriété de Fidel Castro à </a:t>
            </a:r>
            <a:r>
              <a:rPr lang="fr-FR" sz="1200" dirty="0" err="1"/>
              <a:t>Cayo</a:t>
            </a:r>
            <a:r>
              <a:rPr lang="fr-FR" sz="1200" dirty="0"/>
              <a:t> </a:t>
            </a:r>
            <a:r>
              <a:rPr lang="fr-FR" sz="1200" dirty="0" err="1"/>
              <a:t>Piedra</a:t>
            </a:r>
            <a:r>
              <a:rPr lang="fr-FR" sz="1200" dirty="0"/>
              <a:t>. Ce que l'ancien chef d'État a toujours présenté comme une cabane de pêche serait en fait une propriété luxueuse s'étendant sur deux îles reliées par un pont, entourée d'un périmètre délimité ultra-protégé, avec piste d'hélicoptère, restaurant flottant, et zoo marin.</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432</a:t>
            </a:fld>
            <a:endParaRPr lang="fr-FR" altLang="fr-FR" sz="1200">
              <a:solidFill>
                <a:srgbClr val="898989"/>
              </a:solidFill>
            </a:endParaRPr>
          </a:p>
        </p:txBody>
      </p:sp>
      <p:sp>
        <p:nvSpPr>
          <p:cNvPr id="323589" name="ZoneTexte 3"/>
          <p:cNvSpPr txBox="1">
            <a:spLocks noChangeArrowheads="1"/>
          </p:cNvSpPr>
          <p:nvPr/>
        </p:nvSpPr>
        <p:spPr bwMode="auto">
          <a:xfrm>
            <a:off x="160340" y="547244"/>
            <a:ext cx="6404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A26. </a:t>
            </a:r>
            <a:r>
              <a:rPr lang="fr-FR" altLang="fr-FR" sz="1800" b="1" dirty="0">
                <a:latin typeface="Arial" panose="020B0604020202020204" pitchFamily="34" charset="0"/>
              </a:rPr>
              <a:t>Annexe : Réflexions personnelles de l’auteur (suite)</a:t>
            </a:r>
          </a:p>
        </p:txBody>
      </p:sp>
    </p:spTree>
    <p:extLst>
      <p:ext uri="{BB962C8B-B14F-4D97-AF65-F5344CB8AC3E}">
        <p14:creationId xmlns:p14="http://schemas.microsoft.com/office/powerpoint/2010/main" val="516914513"/>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14710" y="1124746"/>
            <a:ext cx="8895530" cy="5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defRPr/>
            </a:pPr>
            <a:r>
              <a:rPr lang="fr-FR" sz="1300" dirty="0"/>
              <a:t>11) 9 décembre 2013, l’agence d’information RIA </a:t>
            </a:r>
            <a:r>
              <a:rPr lang="fr-FR" sz="1300" dirty="0" err="1"/>
              <a:t>Novosti</a:t>
            </a:r>
            <a:r>
              <a:rPr lang="fr-FR" sz="1300" dirty="0"/>
              <a:t> et la radio publique Voix de Russie sont remplacés par l’agence internationale « Russie aujourd’hui », placée directement sous le contrôle du Kremlin.</a:t>
            </a:r>
          </a:p>
          <a:p>
            <a:pPr algn="just" eaLnBrk="1" hangingPunct="1">
              <a:spcBef>
                <a:spcPct val="0"/>
              </a:spcBef>
              <a:buNone/>
              <a:defRPr/>
            </a:pPr>
            <a:r>
              <a:rPr lang="fr-FR" sz="1300" dirty="0"/>
              <a:t>12) 24 juillet 2014, le leader du Parti d’extrême gauche « Front de gauche », </a:t>
            </a:r>
            <a:r>
              <a:rPr lang="fr-FR" sz="1300" dirty="0">
                <a:hlinkClick r:id="rId2"/>
              </a:rPr>
              <a:t>Sergueï </a:t>
            </a:r>
            <a:r>
              <a:rPr lang="fr-FR" sz="1300" dirty="0" err="1">
                <a:hlinkClick r:id="rId2"/>
              </a:rPr>
              <a:t>Oudaltsov</a:t>
            </a:r>
            <a:r>
              <a:rPr lang="fr-FR" sz="1300" dirty="0"/>
              <a:t>, a été condamné à 4 ans et demi de camps, pour avoir manifesté sur la place </a:t>
            </a:r>
            <a:r>
              <a:rPr lang="fr-FR" sz="1300" dirty="0" err="1"/>
              <a:t>Bolonaïa</a:t>
            </a:r>
            <a:r>
              <a:rPr lang="fr-FR" sz="1300" dirty="0"/>
              <a:t>, le 6 mai 2012, rassemblement qui s’est terminé avec des heurts avec la police. 15 autres manifestants de </a:t>
            </a:r>
            <a:r>
              <a:rPr lang="fr-FR" sz="1300" dirty="0" err="1"/>
              <a:t>Bolonaïa</a:t>
            </a:r>
            <a:r>
              <a:rPr lang="fr-FR" sz="1300" dirty="0"/>
              <a:t> ont écopé  de peines fermes (+).</a:t>
            </a:r>
          </a:p>
          <a:p>
            <a:pPr algn="just" eaLnBrk="1" hangingPunct="1">
              <a:spcBef>
                <a:spcPct val="0"/>
              </a:spcBef>
              <a:buNone/>
              <a:defRPr/>
            </a:pPr>
            <a:r>
              <a:rPr lang="fr-FR" sz="1300" dirty="0"/>
              <a:t>13) Champion du monde d’échecs de 1985 à 2000, </a:t>
            </a:r>
            <a:r>
              <a:rPr lang="fr-FR" sz="1300" dirty="0">
                <a:hlinkClick r:id="rId3"/>
              </a:rPr>
              <a:t>Garry Kasparov </a:t>
            </a:r>
            <a:r>
              <a:rPr lang="fr-FR" sz="1300" dirty="0"/>
              <a:t>(°), violemment opposé au système autoritaire russe, a publié régulièrement des textes contre Vladimir P. Aujourd’hui, il risque cinq ans d’internement en camp pour avoir manifesté et s’être défendu contre le policier qui le menaçait.</a:t>
            </a:r>
          </a:p>
          <a:p>
            <a:pPr algn="just" eaLnBrk="1" hangingPunct="1">
              <a:spcBef>
                <a:spcPct val="0"/>
              </a:spcBef>
              <a:buNone/>
              <a:defRPr/>
            </a:pPr>
            <a:endParaRPr lang="fr-FR" sz="1300" dirty="0"/>
          </a:p>
          <a:p>
            <a:pPr algn="just" eaLnBrk="1" hangingPunct="1">
              <a:spcBef>
                <a:spcPct val="0"/>
              </a:spcBef>
              <a:buNone/>
              <a:defRPr/>
            </a:pPr>
            <a:r>
              <a:rPr lang="fr-FR" sz="1200" dirty="0"/>
              <a:t>Source : </a:t>
            </a:r>
            <a:r>
              <a:rPr lang="fr-FR" sz="1200" i="1" dirty="0"/>
              <a:t>Russie le retour</a:t>
            </a:r>
            <a:r>
              <a:rPr lang="fr-FR" sz="1200" dirty="0"/>
              <a:t>, Manière de voir, Le Monde diplomatique, décembre 2014 – janvier 2015.</a:t>
            </a:r>
          </a:p>
          <a:p>
            <a:pPr algn="just" eaLnBrk="1" hangingPunct="1">
              <a:spcBef>
                <a:spcPct val="0"/>
              </a:spcBef>
              <a:buNone/>
              <a:defRPr/>
            </a:pPr>
            <a:endParaRPr lang="fr-FR" sz="1200" dirty="0"/>
          </a:p>
          <a:p>
            <a:pPr algn="just">
              <a:buNone/>
            </a:pPr>
            <a:r>
              <a:rPr lang="fr-FR" sz="1200" dirty="0">
                <a:latin typeface="+mn-lt"/>
              </a:rPr>
              <a:t>(+) Le 21 août 2012, </a:t>
            </a:r>
            <a:r>
              <a:rPr lang="fr-FR" sz="1200" dirty="0" err="1">
                <a:latin typeface="+mn-lt"/>
              </a:rPr>
              <a:t>Oudaltsov</a:t>
            </a:r>
            <a:r>
              <a:rPr lang="fr-FR" sz="1200" dirty="0">
                <a:latin typeface="+mn-lt"/>
              </a:rPr>
              <a:t> est condamné à payer une amende de 30 000 roubles pour avoir participé à une action devant le comité d'enquête à Moscou</a:t>
            </a:r>
            <a:r>
              <a:rPr lang="fr-FR" sz="1200" baseline="30000" dirty="0">
                <a:latin typeface="+mn-lt"/>
                <a:hlinkClick r:id="rId2"/>
              </a:rPr>
              <a:t>3</a:t>
            </a:r>
            <a:r>
              <a:rPr lang="fr-FR" sz="1200" dirty="0">
                <a:latin typeface="+mn-lt"/>
              </a:rPr>
              <a:t>. Par dérision, il décide de s'acquitter de cette somme en pièces de 1 kopeck (soit 3 millions de pièces); il demande publiquement que les citoyens volontaires donnent chacun 1 kopeck et transforme ainsi sa condamnation en opération de soutien populaire, des sacs entiers de pièces étant rassemblés dans différentes régions. Le 26 octobre 2012, il est inculpé pour "préparation de troubles massifs", accusation qui peut lui valoir jusqu'à dix ans de camp et qu'il dénonce comme montée de toutes pièces : en effet, cette inculpation fait suite à une émission d'une chaîne de télévision nationale qui affirmait sur la foi d'images tournées en caméra cachée et d'origine non précisée que l'opposant prévoyait de renverser le gouvernement par la force</a:t>
            </a:r>
            <a:r>
              <a:rPr lang="fr-FR" sz="1200" baseline="30000" dirty="0">
                <a:latin typeface="+mn-lt"/>
                <a:hlinkClick r:id="rId2"/>
              </a:rPr>
              <a:t>4</a:t>
            </a:r>
            <a:r>
              <a:rPr lang="fr-FR" sz="1200" baseline="30000" dirty="0">
                <a:latin typeface="+mn-lt"/>
              </a:rPr>
              <a:t>,</a:t>
            </a:r>
            <a:r>
              <a:rPr lang="fr-FR" sz="1200" baseline="30000" dirty="0">
                <a:latin typeface="+mn-lt"/>
                <a:hlinkClick r:id="rId2"/>
              </a:rPr>
              <a:t>1</a:t>
            </a:r>
            <a:r>
              <a:rPr lang="fr-FR" sz="1200" dirty="0">
                <a:latin typeface="+mn-lt"/>
              </a:rPr>
              <a:t>.</a:t>
            </a:r>
          </a:p>
          <a:p>
            <a:pPr algn="just">
              <a:buNone/>
            </a:pPr>
            <a:r>
              <a:rPr lang="fr-FR" sz="1200" dirty="0">
                <a:latin typeface="+mn-lt"/>
              </a:rPr>
              <a:t>(+) Kasparov avait été arrêté une 2</a:t>
            </a:r>
            <a:r>
              <a:rPr lang="fr-FR" sz="1200" baseline="30000" dirty="0">
                <a:latin typeface="+mn-lt"/>
              </a:rPr>
              <a:t>nd</a:t>
            </a:r>
            <a:r>
              <a:rPr lang="fr-FR" sz="1200" dirty="0">
                <a:latin typeface="+mn-lt"/>
              </a:rPr>
              <a:t> fois le 24 novembre 2007 lors d'une manifestation à Moscou contre la tenue le 2 décembre 2007 d'élections législatives russes qu'il juge « injustes »</a:t>
            </a:r>
            <a:r>
              <a:rPr lang="fr-FR" sz="1200" baseline="30000" dirty="0">
                <a:latin typeface="+mn-lt"/>
                <a:hlinkClick r:id="rId3"/>
              </a:rPr>
              <a:t>10</a:t>
            </a:r>
            <a:r>
              <a:rPr lang="fr-FR" sz="1200" dirty="0">
                <a:latin typeface="+mn-lt"/>
              </a:rPr>
              <a:t>, et condamné en comparution immédiate à cinq jours d'emprisonnement pour manifestation non autorisée et refus d'obéir aux ordres de la police. Son avocate, M</a:t>
            </a:r>
            <a:r>
              <a:rPr lang="fr-FR" sz="1200" baseline="30000" dirty="0">
                <a:latin typeface="+mn-lt"/>
              </a:rPr>
              <a:t>e</a:t>
            </a:r>
            <a:r>
              <a:rPr lang="fr-FR" sz="1200" dirty="0">
                <a:latin typeface="+mn-lt"/>
              </a:rPr>
              <a:t> </a:t>
            </a:r>
            <a:r>
              <a:rPr lang="fr-FR" sz="1200" dirty="0" err="1">
                <a:latin typeface="+mn-lt"/>
              </a:rPr>
              <a:t>Mikhaïlova</a:t>
            </a:r>
            <a:r>
              <a:rPr lang="fr-FR" sz="1200" dirty="0">
                <a:latin typeface="+mn-lt"/>
              </a:rPr>
              <a:t>, a précisé qu'elle avait déposé plainte contre cette arrestation arbitraire. « </a:t>
            </a:r>
            <a:r>
              <a:rPr lang="fr-FR" sz="1200" i="1" dirty="0">
                <a:latin typeface="+mn-lt"/>
              </a:rPr>
              <a:t>Notre but est le démantèlement de ce régime qui couvre le pays de honte et le déteste. […] Nous allons sortir de ce marécage de corruption et de mensonge et nous gagnerons !</a:t>
            </a:r>
            <a:r>
              <a:rPr lang="fr-FR" sz="1200" dirty="0">
                <a:latin typeface="+mn-lt"/>
              </a:rPr>
              <a:t> », avait lancé à la foule Garry Kasparov peu avant son interpellation</a:t>
            </a:r>
            <a:r>
              <a:rPr lang="fr-FR" sz="1200" baseline="30000" dirty="0">
                <a:latin typeface="+mn-lt"/>
                <a:hlinkClick r:id="rId3"/>
              </a:rPr>
              <a:t>46</a:t>
            </a:r>
            <a:r>
              <a:rPr lang="fr-FR" sz="1200" baseline="30000" dirty="0">
                <a:latin typeface="+mn-lt"/>
              </a:rPr>
              <a:t>,</a:t>
            </a:r>
            <a:r>
              <a:rPr lang="fr-FR" sz="1200" baseline="30000" dirty="0">
                <a:latin typeface="+mn-lt"/>
                <a:hlinkClick r:id="rId3"/>
              </a:rPr>
              <a:t>47</a:t>
            </a:r>
            <a:r>
              <a:rPr lang="fr-FR" sz="1200" dirty="0">
                <a:latin typeface="+mn-lt"/>
              </a:rPr>
              <a:t>. Le 13 décembre 2008, Kasparov annonce la naissance de son nouveau parti politique : </a:t>
            </a:r>
            <a:r>
              <a:rPr lang="fr-FR" sz="1200" dirty="0" err="1">
                <a:latin typeface="+mn-lt"/>
                <a:hlinkClick r:id="rId4" tooltip="Solidarnost"/>
              </a:rPr>
              <a:t>Solidarnost</a:t>
            </a:r>
            <a:r>
              <a:rPr lang="fr-FR" sz="1200" dirty="0">
                <a:latin typeface="+mn-lt"/>
              </a:rPr>
              <a:t>. Le 17 août 2012, Kasparov est interpellé puis relâché par la police russe, après des échauffourées devant le tribunal, après le verdict condamnant le groupe punk les </a:t>
            </a:r>
            <a:r>
              <a:rPr lang="fr-FR" sz="1200" i="1" dirty="0" err="1">
                <a:latin typeface="+mn-lt"/>
                <a:hlinkClick r:id="rId5" tooltip="Pussy Riot"/>
              </a:rPr>
              <a:t>Pussy</a:t>
            </a:r>
            <a:r>
              <a:rPr lang="fr-FR" sz="1200" i="1" dirty="0">
                <a:latin typeface="+mn-lt"/>
                <a:hlinkClick r:id="rId5" tooltip="Pussy Riot"/>
              </a:rPr>
              <a:t> </a:t>
            </a:r>
            <a:r>
              <a:rPr lang="fr-FR" sz="1200" i="1" dirty="0" err="1">
                <a:latin typeface="+mn-lt"/>
                <a:hlinkClick r:id="rId5" tooltip="Pussy Riot"/>
              </a:rPr>
              <a:t>Riot</a:t>
            </a:r>
            <a:r>
              <a:rPr lang="fr-FR" sz="1200" dirty="0">
                <a:latin typeface="+mn-lt"/>
              </a:rPr>
              <a:t> à deux ans de prison</a:t>
            </a:r>
            <a:r>
              <a:rPr lang="fr-FR" sz="1200" baseline="30000" dirty="0">
                <a:latin typeface="+mn-lt"/>
                <a:hlinkClick r:id="rId3"/>
              </a:rPr>
              <a:t>55</a:t>
            </a:r>
            <a:r>
              <a:rPr lang="fr-FR" sz="1200" dirty="0">
                <a:latin typeface="+mn-lt"/>
              </a:rPr>
              <a:t>. Depuis son engagement politique en opposition contre le président </a:t>
            </a:r>
            <a:r>
              <a:rPr lang="fr-FR" sz="1200" dirty="0">
                <a:latin typeface="+mn-lt"/>
                <a:hlinkClick r:id="rId6" tooltip="Vladimir Poutine"/>
              </a:rPr>
              <a:t>Poutine</a:t>
            </a:r>
            <a:r>
              <a:rPr lang="fr-FR" sz="1200" dirty="0">
                <a:latin typeface="+mn-lt"/>
              </a:rPr>
              <a:t>, Kasparov se dit inquiet pour sa vie. Il a par exemple en permanence cinq gardes du corps et ne voyage plus avec la compagnie </a:t>
            </a:r>
            <a:r>
              <a:rPr lang="fr-FR" sz="1200" dirty="0">
                <a:latin typeface="+mn-lt"/>
                <a:hlinkClick r:id="rId7" tooltip="Aeroflot"/>
              </a:rPr>
              <a:t>Aeroflot</a:t>
            </a:r>
            <a:r>
              <a:rPr lang="fr-FR" sz="1200" baseline="30000" dirty="0">
                <a:latin typeface="+mn-lt"/>
                <a:hlinkClick r:id="rId3"/>
              </a:rPr>
              <a:t>48</a:t>
            </a:r>
            <a:r>
              <a:rPr lang="fr-FR" sz="1200" dirty="0">
                <a:latin typeface="+mn-lt"/>
              </a:rPr>
              <a:t>. </a:t>
            </a:r>
          </a:p>
        </p:txBody>
      </p:sp>
      <p:sp>
        <p:nvSpPr>
          <p:cNvPr id="323587" name="Rectangle 1"/>
          <p:cNvSpPr>
            <a:spLocks noChangeArrowheads="1"/>
          </p:cNvSpPr>
          <p:nvPr/>
        </p:nvSpPr>
        <p:spPr bwMode="auto">
          <a:xfrm>
            <a:off x="2743201" y="1389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3588"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433</a:t>
            </a:fld>
            <a:endParaRPr lang="fr-FR" altLang="fr-FR" sz="1200">
              <a:solidFill>
                <a:srgbClr val="898989"/>
              </a:solidFill>
            </a:endParaRPr>
          </a:p>
        </p:txBody>
      </p:sp>
      <p:sp>
        <p:nvSpPr>
          <p:cNvPr id="323589" name="ZoneTexte 3"/>
          <p:cNvSpPr txBox="1">
            <a:spLocks noChangeArrowheads="1"/>
          </p:cNvSpPr>
          <p:nvPr/>
        </p:nvSpPr>
        <p:spPr bwMode="auto">
          <a:xfrm>
            <a:off x="160338" y="620688"/>
            <a:ext cx="7019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A26. </a:t>
            </a:r>
            <a:r>
              <a:rPr lang="fr-FR" altLang="fr-FR" sz="1800" b="1" dirty="0">
                <a:latin typeface="Arial" panose="020B0604020202020204" pitchFamily="34" charset="0"/>
              </a:rPr>
              <a:t>Annexe : Réflexions personnelles de l’auteur (suite et fin)</a:t>
            </a:r>
          </a:p>
        </p:txBody>
      </p:sp>
    </p:spTree>
    <p:extLst>
      <p:ext uri="{BB962C8B-B14F-4D97-AF65-F5344CB8AC3E}">
        <p14:creationId xmlns:p14="http://schemas.microsoft.com/office/powerpoint/2010/main" val="185158073"/>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678161" y="889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434</a:t>
            </a:fld>
            <a:endParaRPr lang="fr-FR" altLang="fr-FR" sz="1200">
              <a:solidFill>
                <a:srgbClr val="898989"/>
              </a:solidFill>
            </a:endParaRPr>
          </a:p>
        </p:txBody>
      </p:sp>
      <p:sp>
        <p:nvSpPr>
          <p:cNvPr id="5" name="ZoneTexte 3"/>
          <p:cNvSpPr txBox="1">
            <a:spLocks noChangeArrowheads="1"/>
          </p:cNvSpPr>
          <p:nvPr/>
        </p:nvSpPr>
        <p:spPr bwMode="auto">
          <a:xfrm>
            <a:off x="107506" y="581985"/>
            <a:ext cx="4929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A27. </a:t>
            </a:r>
            <a:r>
              <a:rPr lang="fr-FR" altLang="fr-FR" sz="1800" b="1" dirty="0">
                <a:latin typeface="Arial" panose="020B0604020202020204" pitchFamily="34" charset="0"/>
              </a:rPr>
              <a:t>Annexe : Le comble de l’appât du gain</a:t>
            </a:r>
          </a:p>
        </p:txBody>
      </p:sp>
      <p:sp>
        <p:nvSpPr>
          <p:cNvPr id="6" name="ZoneTexte 5"/>
          <p:cNvSpPr txBox="1"/>
          <p:nvPr/>
        </p:nvSpPr>
        <p:spPr>
          <a:xfrm>
            <a:off x="118770" y="951318"/>
            <a:ext cx="8783930" cy="3323987"/>
          </a:xfrm>
          <a:prstGeom prst="rect">
            <a:avLst/>
          </a:prstGeom>
          <a:noFill/>
          <a:ln>
            <a:solidFill>
              <a:srgbClr val="FF0000"/>
            </a:solidFill>
          </a:ln>
        </p:spPr>
        <p:txBody>
          <a:bodyPr wrap="square" rtlCol="0">
            <a:spAutoFit/>
          </a:bodyPr>
          <a:lstStyle/>
          <a:p>
            <a:pPr algn="just"/>
            <a:r>
              <a:rPr lang="fr-FR" sz="1400" b="1" dirty="0"/>
              <a:t>Il aurait mieux fait de se taire. Professeur à l’Université d’Harvard, Ben E. est devenu l’une des personnes les plus détestées d’Internet.</a:t>
            </a:r>
            <a:endParaRPr lang="fr-FR" sz="1400" dirty="0"/>
          </a:p>
          <a:p>
            <a:pPr algn="just"/>
            <a:endParaRPr lang="fr-FR" sz="1400" dirty="0"/>
          </a:p>
          <a:p>
            <a:pPr algn="just"/>
            <a:r>
              <a:rPr lang="fr-FR" sz="1400" dirty="0"/>
              <a:t>Tout a commencé la semaine dernière, lorsqu’il a réalisé que le </a:t>
            </a:r>
            <a:r>
              <a:rPr lang="fr-FR" sz="1400" b="1" dirty="0"/>
              <a:t>restaurant de Boston </a:t>
            </a:r>
            <a:r>
              <a:rPr lang="fr-FR" sz="1400" dirty="0"/>
              <a:t>dans lequel il avait dîné lui avait fait payer </a:t>
            </a:r>
            <a:r>
              <a:rPr lang="fr-FR" sz="1400" b="1" dirty="0"/>
              <a:t>quatre dollars de plus qu’indiqué sur la carte.</a:t>
            </a:r>
            <a:endParaRPr lang="fr-FR" sz="1400" dirty="0"/>
          </a:p>
          <a:p>
            <a:pPr algn="just"/>
            <a:r>
              <a:rPr lang="fr-FR" sz="1400" dirty="0"/>
              <a:t>Après avoir envoyé un mail pour se plaindre, il a reçu une réponse d’un responsable, le barman vedette </a:t>
            </a:r>
            <a:r>
              <a:rPr lang="fr-FR" sz="1400" dirty="0" err="1"/>
              <a:t>Ran</a:t>
            </a:r>
            <a:r>
              <a:rPr lang="fr-FR" sz="1400" dirty="0"/>
              <a:t> Duan. S’excusant, </a:t>
            </a:r>
            <a:r>
              <a:rPr lang="fr-FR" sz="1400" b="1" dirty="0"/>
              <a:t>ce dernier lui a proposé de le rembourser de la somme en question.</a:t>
            </a:r>
            <a:endParaRPr lang="fr-FR" sz="1400" dirty="0"/>
          </a:p>
          <a:p>
            <a:pPr algn="just"/>
            <a:r>
              <a:rPr lang="fr-FR" sz="1400" dirty="0"/>
              <a:t>Mais Ben E. n’a pas voulu en rester là, </a:t>
            </a:r>
            <a:r>
              <a:rPr lang="fr-FR" sz="1400" b="1" dirty="0"/>
              <a:t>demandant à être dédommagé de douze dollars </a:t>
            </a:r>
            <a:r>
              <a:rPr lang="fr-FR" sz="1400" dirty="0"/>
              <a:t>et menaçant l’établissement de poursuites. Et l’affaire a pris une autre tournure lorsque le professeur l’a médiatisée. </a:t>
            </a:r>
          </a:p>
          <a:p>
            <a:pPr algn="just"/>
            <a:r>
              <a:rPr lang="fr-FR" sz="1400" dirty="0">
                <a:hlinkClick r:id="rId2"/>
              </a:rPr>
              <a:t>Une vague de critiques sur Twitter s’est alors abattue sur lui.</a:t>
            </a:r>
            <a:endParaRPr lang="fr-FR" sz="1400" dirty="0"/>
          </a:p>
          <a:p>
            <a:pPr algn="just"/>
            <a:r>
              <a:rPr lang="fr-FR" sz="1400" dirty="0"/>
              <a:t>Et certains de ses collègues de Harvard, </a:t>
            </a:r>
            <a:r>
              <a:rPr lang="fr-FR" sz="1400" b="1" dirty="0"/>
              <a:t>inquiets pour la réputation de leur établissement, ont même lancé une collecte </a:t>
            </a:r>
            <a:r>
              <a:rPr lang="fr-FR" sz="1400" dirty="0"/>
              <a:t>de fonds incitant chacun à donner quatre dollars en faveur des nécessiteux. Face à cette vague d’indignation, Ben </a:t>
            </a:r>
            <a:r>
              <a:rPr lang="fr-FR" sz="1400" dirty="0" err="1"/>
              <a:t>Edelman</a:t>
            </a:r>
            <a:r>
              <a:rPr lang="fr-FR" sz="1400" dirty="0"/>
              <a:t> a fini, mercredi, par s’excuser. </a:t>
            </a:r>
          </a:p>
          <a:p>
            <a:endParaRPr lang="fr-FR" sz="1400" dirty="0"/>
          </a:p>
          <a:p>
            <a:r>
              <a:rPr lang="fr-FR" sz="1400" dirty="0"/>
              <a:t>Source : </a:t>
            </a:r>
            <a:r>
              <a:rPr lang="fr-FR" sz="1400" u="sng" dirty="0">
                <a:hlinkClick r:id="rId3"/>
              </a:rPr>
              <a:t>http://www.directmatin.fr/lol/2014-12-11/un-prof-dharvard-ridiculise-sur-le-net-696291</a:t>
            </a:r>
            <a:r>
              <a:rPr lang="fr-FR" sz="1400" dirty="0"/>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4708959"/>
            <a:ext cx="2571750" cy="1771651"/>
          </a:xfrm>
          <a:prstGeom prst="rect">
            <a:avLst/>
          </a:prstGeom>
        </p:spPr>
      </p:pic>
      <p:sp>
        <p:nvSpPr>
          <p:cNvPr id="8" name="ZoneTexte 7"/>
          <p:cNvSpPr txBox="1"/>
          <p:nvPr/>
        </p:nvSpPr>
        <p:spPr>
          <a:xfrm>
            <a:off x="3203848" y="5363953"/>
            <a:ext cx="2448272" cy="461665"/>
          </a:xfrm>
          <a:prstGeom prst="rect">
            <a:avLst/>
          </a:prstGeom>
          <a:noFill/>
        </p:spPr>
        <p:txBody>
          <a:bodyPr wrap="square" rtlCol="0">
            <a:spAutoFit/>
          </a:bodyPr>
          <a:lstStyle/>
          <a:p>
            <a:r>
              <a:rPr lang="fr-FR" sz="1200" dirty="0"/>
              <a:t>Pub pour le parfum Paco Rabanne « One million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963" y="4437112"/>
            <a:ext cx="1610991" cy="2420888"/>
          </a:xfrm>
          <a:prstGeom prst="rect">
            <a:avLst/>
          </a:prstGeom>
        </p:spPr>
      </p:pic>
    </p:spTree>
    <p:extLst>
      <p:ext uri="{BB962C8B-B14F-4D97-AF65-F5344CB8AC3E}">
        <p14:creationId xmlns:p14="http://schemas.microsoft.com/office/powerpoint/2010/main" val="200180024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9732" y="548680"/>
            <a:ext cx="8712968" cy="369332"/>
          </a:xfrm>
          <a:prstGeom prst="rect">
            <a:avLst/>
          </a:prstGeom>
        </p:spPr>
        <p:txBody>
          <a:bodyPr wrap="square">
            <a:spAutoFit/>
          </a:bodyPr>
          <a:lstStyle/>
          <a:p>
            <a:r>
              <a:rPr lang="fr-FR" altLang="fr-FR" dirty="0"/>
              <a:t>A28. </a:t>
            </a:r>
            <a:r>
              <a:rPr lang="fr-FR" altLang="fr-FR" b="1" dirty="0"/>
              <a:t>Annexe : Les journalistes aux ordres et les journalistes achetés</a:t>
            </a:r>
            <a:endParaRPr lang="fr-FR" b="1" dirty="0"/>
          </a:p>
        </p:txBody>
      </p:sp>
      <p:sp>
        <p:nvSpPr>
          <p:cNvPr id="4" name="Rectangle 1"/>
          <p:cNvSpPr>
            <a:spLocks noChangeArrowheads="1"/>
          </p:cNvSpPr>
          <p:nvPr/>
        </p:nvSpPr>
        <p:spPr bwMode="auto">
          <a:xfrm>
            <a:off x="2726390" y="13360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4BE0C40-31D3-4FE0-A0F6-D11E95194B49}" type="slidenum">
              <a:rPr lang="fr-FR" altLang="fr-FR" sz="1200">
                <a:solidFill>
                  <a:srgbClr val="898989"/>
                </a:solidFill>
              </a:rPr>
              <a:pPr algn="r" eaLnBrk="1" hangingPunct="1">
                <a:spcBef>
                  <a:spcPct val="0"/>
                </a:spcBef>
                <a:buFontTx/>
                <a:buNone/>
              </a:pPr>
              <a:t>435</a:t>
            </a:fld>
            <a:endParaRPr lang="fr-FR" altLang="fr-FR" sz="1200">
              <a:solidFill>
                <a:srgbClr val="898989"/>
              </a:solidFill>
            </a:endParaRPr>
          </a:p>
        </p:txBody>
      </p:sp>
      <p:sp>
        <p:nvSpPr>
          <p:cNvPr id="6" name="ZoneTexte 5"/>
          <p:cNvSpPr txBox="1"/>
          <p:nvPr/>
        </p:nvSpPr>
        <p:spPr>
          <a:xfrm>
            <a:off x="189732" y="918012"/>
            <a:ext cx="8712968" cy="4985980"/>
          </a:xfrm>
          <a:prstGeom prst="rect">
            <a:avLst/>
          </a:prstGeom>
          <a:noFill/>
        </p:spPr>
        <p:txBody>
          <a:bodyPr wrap="square" rtlCol="0">
            <a:spAutoFit/>
          </a:bodyPr>
          <a:lstStyle/>
          <a:p>
            <a:pPr algn="just"/>
            <a:r>
              <a:rPr lang="fr-FR" dirty="0"/>
              <a:t>Les pouvoirs, qui cherchent à éliminer l’opposition, afin de pour pouvoir réaliser discrètement leurs petits trafics inavouables, aiment bien avoir des journalistes et médias aux ordres, des sortes de voix de leur maître (comme en Russie, en Turquie en 2016 … Et ce que tentent d’avoir les gouvernements populistes des pays d’Europe de l’Est, comme en Croatie, Pologne, Hongrie, etc. en 2016).</a:t>
            </a:r>
          </a:p>
          <a:p>
            <a:endParaRPr lang="fr-FR" dirty="0"/>
          </a:p>
          <a:p>
            <a:r>
              <a:rPr lang="fr-FR" u="sng" dirty="0"/>
              <a:t>En Afrique, le poison des « per diem » ou des </a:t>
            </a:r>
            <a:r>
              <a:rPr lang="fr-FR" i="1" u="sng" dirty="0"/>
              <a:t>journalistes achetés</a:t>
            </a:r>
            <a:r>
              <a:rPr lang="fr-FR" dirty="0"/>
              <a:t>.</a:t>
            </a:r>
          </a:p>
          <a:p>
            <a:r>
              <a:rPr lang="fr-FR" dirty="0"/>
              <a:t>La couverture des séminaires, des </a:t>
            </a:r>
            <a:r>
              <a:rPr lang="fr-FR" dirty="0">
                <a:hlinkClick r:id="rId2" tooltip="Toute l’actualité ateliers"/>
              </a:rPr>
              <a:t>ateliers</a:t>
            </a:r>
            <a:r>
              <a:rPr lang="fr-FR" dirty="0"/>
              <a:t>, des colloques, des conférences, des symposiums et autres conférences de presse reste un genre journalistique vivace partout en </a:t>
            </a:r>
            <a:r>
              <a:rPr lang="fr-FR" u="sng" dirty="0">
                <a:hlinkClick r:id="rId3" tooltip="Toute l’actualité Afrique"/>
              </a:rPr>
              <a:t>Afrique</a:t>
            </a:r>
            <a:r>
              <a:rPr lang="fr-FR" dirty="0"/>
              <a:t>. Chaque séminaire, chaque conférence de presse se termine par un petit rituel : la distribution dans un coin de la salle d’enveloppes aux journalistes ayant fait le déplacement, des</a:t>
            </a:r>
            <a:r>
              <a:rPr lang="fr-FR" i="1" dirty="0"/>
              <a:t> per diem</a:t>
            </a:r>
            <a:r>
              <a:rPr lang="fr-FR" dirty="0"/>
              <a:t> de 5 000 à 10 000 F CFA par personne. Les reporters de la TV nationale reçoivent le double. Des sommes qui, dans les comptes de l’ONG, apparaîtront pudiquement à la rubrique « remboursement de </a:t>
            </a:r>
            <a:r>
              <a:rPr lang="fr-FR" dirty="0">
                <a:hlinkClick r:id="rId4" tooltip="Toute l’actualité transport"/>
              </a:rPr>
              <a:t>transport</a:t>
            </a:r>
            <a:r>
              <a:rPr lang="fr-FR" dirty="0"/>
              <a:t> ». Les</a:t>
            </a:r>
            <a:r>
              <a:rPr lang="fr-FR" i="1" dirty="0"/>
              <a:t> per diem</a:t>
            </a:r>
            <a:r>
              <a:rPr lang="fr-FR" dirty="0"/>
              <a:t> pour les journalistes ont la caractéristique d’être un budget extensible, dont on ne connaît pas le montant à l’avance.</a:t>
            </a:r>
          </a:p>
          <a:p>
            <a:r>
              <a:rPr lang="fr-FR" sz="1200" dirty="0"/>
              <a:t>Cette pratique ne contribue pas à </a:t>
            </a:r>
            <a:r>
              <a:rPr lang="fr-FR" sz="1200" i="1" dirty="0"/>
              <a:t>« informer juste et vrai »</a:t>
            </a:r>
            <a:r>
              <a:rPr lang="fr-FR" sz="1200" dirty="0"/>
              <a:t>. Source : </a:t>
            </a:r>
            <a:r>
              <a:rPr lang="fr-FR" sz="1200" dirty="0">
                <a:hlinkClick r:id="rId5"/>
              </a:rPr>
              <a:t>http://beninwebtv.com/2016/01/presse-africaine-le-poison-des-per-diem/</a:t>
            </a:r>
            <a:r>
              <a:rPr lang="fr-FR" sz="1200" dirty="0"/>
              <a:t> </a:t>
            </a:r>
          </a:p>
        </p:txBody>
      </p:sp>
    </p:spTree>
    <p:extLst>
      <p:ext uri="{BB962C8B-B14F-4D97-AF65-F5344CB8AC3E}">
        <p14:creationId xmlns:p14="http://schemas.microsoft.com/office/powerpoint/2010/main" val="173643161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Espace réservé du contenu 1"/>
          <p:cNvSpPr>
            <a:spLocks/>
          </p:cNvSpPr>
          <p:nvPr/>
        </p:nvSpPr>
        <p:spPr bwMode="auto">
          <a:xfrm>
            <a:off x="179390" y="981076"/>
            <a:ext cx="8785225" cy="5688013"/>
          </a:xfrm>
          <a:prstGeom prst="rect">
            <a:avLst/>
          </a:prstGeom>
          <a:noFill/>
          <a:ln w="12700">
            <a:solidFill>
              <a:schemeClr val="tx2">
                <a:alpha val="98822"/>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fr-FR" altLang="fr-FR" sz="2400" b="1">
              <a:latin typeface="Arial" panose="020B0604020202020204" pitchFamily="34" charset="0"/>
            </a:endParaRPr>
          </a:p>
          <a:p>
            <a:pPr algn="ctr" eaLnBrk="1" hangingPunct="1">
              <a:spcBef>
                <a:spcPct val="0"/>
              </a:spcBef>
              <a:buFontTx/>
              <a:buNone/>
            </a:pPr>
            <a:r>
              <a:rPr lang="fr-FR" altLang="fr-FR" sz="2400" b="1">
                <a:latin typeface="Arial" panose="020B0604020202020204" pitchFamily="34" charset="0"/>
              </a:rPr>
              <a:t>Fin du diaporama.</a:t>
            </a:r>
          </a:p>
          <a:p>
            <a:pPr algn="ctr" eaLnBrk="1" hangingPunct="1">
              <a:spcBef>
                <a:spcPct val="0"/>
              </a:spcBef>
              <a:buFontTx/>
              <a:buNone/>
            </a:pPr>
            <a:endParaRPr lang="fr-FR" altLang="fr-FR" sz="2400" b="1">
              <a:latin typeface="Arial" panose="020B0604020202020204" pitchFamily="34" charset="0"/>
            </a:endParaRPr>
          </a:p>
          <a:p>
            <a:pPr algn="ctr" eaLnBrk="1" hangingPunct="1">
              <a:spcBef>
                <a:spcPct val="0"/>
              </a:spcBef>
              <a:buFontTx/>
              <a:buNone/>
            </a:pPr>
            <a:r>
              <a:rPr lang="fr-FR" altLang="fr-FR" sz="2400">
                <a:latin typeface="Arial" panose="020B0604020202020204" pitchFamily="34" charset="0"/>
              </a:rPr>
              <a:t>En espérant que cet exposé vous aura intéressé et vous aidera.</a:t>
            </a:r>
          </a:p>
          <a:p>
            <a:pPr algn="ctr" eaLnBrk="1" hangingPunct="1">
              <a:spcBef>
                <a:spcPct val="0"/>
              </a:spcBef>
              <a:buFontTx/>
              <a:buNone/>
            </a:pPr>
            <a:endParaRPr lang="fr-FR" altLang="fr-FR" sz="2400">
              <a:latin typeface="Arial" panose="020B0604020202020204" pitchFamily="34" charset="0"/>
            </a:endParaRPr>
          </a:p>
          <a:p>
            <a:pPr algn="ctr" eaLnBrk="1" hangingPunct="1">
              <a:spcBef>
                <a:spcPct val="0"/>
              </a:spcBef>
              <a:buFontTx/>
              <a:buNone/>
            </a:pPr>
            <a:r>
              <a:rPr lang="fr-FR" altLang="fr-FR" sz="1800">
                <a:latin typeface="Arial" panose="020B0604020202020204" pitchFamily="34" charset="0"/>
              </a:rPr>
              <a:t>Pour toute question à l’auteur de ce diaporama, contacter :</a:t>
            </a:r>
          </a:p>
          <a:p>
            <a:pPr algn="ctr" eaLnBrk="1" hangingPunct="1">
              <a:spcBef>
                <a:spcPct val="0"/>
              </a:spcBef>
              <a:buFontTx/>
              <a:buNone/>
            </a:pPr>
            <a:endParaRPr lang="fr-FR" altLang="fr-FR" sz="1800">
              <a:latin typeface="Arial" panose="020B0604020202020204" pitchFamily="34" charset="0"/>
            </a:endParaRPr>
          </a:p>
          <a:p>
            <a:pPr algn="ctr" eaLnBrk="1" hangingPunct="1">
              <a:spcBef>
                <a:spcPct val="0"/>
              </a:spcBef>
              <a:buFontTx/>
              <a:buNone/>
            </a:pPr>
            <a:r>
              <a:rPr lang="fr-FR" altLang="fr-FR" sz="1800" b="1">
                <a:latin typeface="Arial" panose="020B0604020202020204" pitchFamily="34" charset="0"/>
              </a:rPr>
              <a:t>Benjamin LISAN</a:t>
            </a:r>
          </a:p>
          <a:p>
            <a:pPr algn="ctr" eaLnBrk="1" hangingPunct="1">
              <a:spcBef>
                <a:spcPct val="0"/>
              </a:spcBef>
              <a:buFontTx/>
              <a:buNone/>
            </a:pPr>
            <a:r>
              <a:rPr lang="fr-FR" altLang="fr-FR" sz="1800">
                <a:latin typeface="Arial" panose="020B0604020202020204" pitchFamily="34" charset="0"/>
              </a:rPr>
              <a:t>16 rue de la Fontaine du But, 75018 PARIS, France.</a:t>
            </a:r>
          </a:p>
          <a:p>
            <a:pPr algn="ctr" eaLnBrk="1" hangingPunct="1">
              <a:spcBef>
                <a:spcPct val="0"/>
              </a:spcBef>
              <a:buFontTx/>
              <a:buNone/>
            </a:pPr>
            <a:r>
              <a:rPr lang="fr-FR" altLang="fr-FR" sz="1800">
                <a:latin typeface="Arial" panose="020B0604020202020204" pitchFamily="34" charset="0"/>
              </a:rPr>
              <a:t>Tél. +(33).6.16.55.09.84</a:t>
            </a:r>
          </a:p>
          <a:p>
            <a:pPr algn="ctr" eaLnBrk="1" hangingPunct="1">
              <a:spcBef>
                <a:spcPct val="0"/>
              </a:spcBef>
              <a:buFontTx/>
              <a:buNone/>
            </a:pPr>
            <a:r>
              <a:rPr lang="fr-FR" altLang="fr-FR" sz="1800">
                <a:latin typeface="Arial" panose="020B0604020202020204" pitchFamily="34" charset="0"/>
              </a:rPr>
              <a:t>Email :</a:t>
            </a:r>
            <a:r>
              <a:rPr lang="fr-FR" altLang="fr-FR" sz="1800">
                <a:solidFill>
                  <a:srgbClr val="660066"/>
                </a:solidFill>
                <a:latin typeface="Arial" panose="020B0604020202020204" pitchFamily="34" charset="0"/>
              </a:rPr>
              <a:t> </a:t>
            </a:r>
            <a:r>
              <a:rPr lang="fr-FR" altLang="fr-FR" sz="1800">
                <a:solidFill>
                  <a:srgbClr val="660066"/>
                </a:solidFill>
                <a:latin typeface="Arial" panose="020B0604020202020204" pitchFamily="34" charset="0"/>
                <a:hlinkClick r:id="rId2"/>
              </a:rPr>
              <a:t>benjamin.lisan2@aliceadsl.fr</a:t>
            </a:r>
            <a:r>
              <a:rPr lang="fr-FR" altLang="fr-FR" sz="1800">
                <a:solidFill>
                  <a:schemeClr val="tx2"/>
                </a:solidFill>
                <a:latin typeface="Arial" panose="020B0604020202020204" pitchFamily="34" charset="0"/>
              </a:rPr>
              <a:t> </a:t>
            </a:r>
          </a:p>
          <a:p>
            <a:pPr algn="ctr" eaLnBrk="1" hangingPunct="1">
              <a:spcBef>
                <a:spcPct val="0"/>
              </a:spcBef>
              <a:buFontTx/>
              <a:buNone/>
            </a:pPr>
            <a:endParaRPr lang="fr-FR" altLang="fr-FR" sz="1800">
              <a:solidFill>
                <a:schemeClr val="tx2"/>
              </a:solidFill>
              <a:latin typeface="Arial" panose="020B0604020202020204" pitchFamily="34" charset="0"/>
            </a:endParaRPr>
          </a:p>
          <a:p>
            <a:pPr algn="ctr" eaLnBrk="1" hangingPunct="1">
              <a:spcBef>
                <a:spcPct val="0"/>
              </a:spcBef>
              <a:buFontTx/>
              <a:buNone/>
            </a:pPr>
            <a:r>
              <a:rPr lang="fr-FR" altLang="fr-FR" sz="1600">
                <a:latin typeface="Arial" panose="020B0604020202020204" pitchFamily="34" charset="0"/>
              </a:rPr>
              <a:t>Pouvez retrouver ce document à télécharger sur ce site :</a:t>
            </a:r>
          </a:p>
          <a:p>
            <a:pPr>
              <a:buFontTx/>
              <a:buChar char="•"/>
            </a:pPr>
            <a:r>
              <a:rPr lang="fr-FR" altLang="fr-FR" sz="1200">
                <a:latin typeface="Arial" panose="020B0604020202020204" pitchFamily="34" charset="0"/>
                <a:hlinkClick r:id="rId3" tooltip="http://benjamin.lisan.free.fr/developpementdurable/menuDevDurable.htm"/>
              </a:rPr>
              <a:t> http://benjamin.lisan.free.fr/developpementdurable/menuDevDurable.htm</a:t>
            </a:r>
            <a:endParaRPr lang="fr-FR" altLang="fr-FR" sz="1200">
              <a:latin typeface="Arial" panose="020B0604020202020204" pitchFamily="34" charset="0"/>
            </a:endParaRPr>
          </a:p>
          <a:p>
            <a:pPr>
              <a:buFontTx/>
              <a:buNone/>
            </a:pPr>
            <a:r>
              <a:rPr lang="fr-FR" altLang="fr-FR" sz="1200">
                <a:latin typeface="Arial" panose="020B0604020202020204" pitchFamily="34" charset="0"/>
              </a:rPr>
              <a:t>Et au niveau de ce lien :</a:t>
            </a:r>
            <a:endParaRPr lang="fr-FR" altLang="fr-FR" sz="1200">
              <a:latin typeface="Arial" panose="020B0604020202020204" pitchFamily="34" charset="0"/>
              <a:hlinkClick r:id="rId4" tooltip="http://www.developpementdurable.asso.st/"/>
            </a:endParaRPr>
          </a:p>
          <a:p>
            <a:pPr>
              <a:buFontTx/>
              <a:buChar char="•"/>
            </a:pPr>
            <a:r>
              <a:rPr lang="fr-FR" altLang="fr-FR" sz="1200">
                <a:latin typeface="Arial" panose="020B0604020202020204" pitchFamily="34" charset="0"/>
                <a:hlinkClick r:id="rId5"/>
              </a:rPr>
              <a:t> http://benjamin.lisan.free.fr/developpementdurable/LutteContreLaCorruption.ppt</a:t>
            </a:r>
            <a:r>
              <a:rPr lang="fr-FR" altLang="fr-FR" sz="1200">
                <a:latin typeface="Arial" panose="020B0604020202020204" pitchFamily="34" charset="0"/>
              </a:rPr>
              <a:t> </a:t>
            </a:r>
            <a:endParaRPr lang="fr-FR" altLang="fr-FR" sz="1200">
              <a:solidFill>
                <a:schemeClr val="tx2"/>
              </a:solidFill>
              <a:latin typeface="Arial" panose="020B0604020202020204" pitchFamily="34" charset="0"/>
            </a:endParaRPr>
          </a:p>
        </p:txBody>
      </p:sp>
      <p:sp>
        <p:nvSpPr>
          <p:cNvPr id="324611"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24612" name="Espace réservé du numéro de diapositive 2"/>
          <p:cNvSpPr txBox="1">
            <a:spLocks/>
          </p:cNvSpPr>
          <p:nvPr/>
        </p:nvSpPr>
        <p:spPr bwMode="auto">
          <a:xfrm>
            <a:off x="80279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2A59CB8-21B2-4203-BE9E-46744B9C040A}" type="slidenum">
              <a:rPr lang="fr-FR" altLang="fr-FR" sz="1200">
                <a:solidFill>
                  <a:srgbClr val="898989"/>
                </a:solidFill>
              </a:rPr>
              <a:pPr algn="r" eaLnBrk="1" hangingPunct="1">
                <a:spcBef>
                  <a:spcPct val="0"/>
                </a:spcBef>
                <a:buFontTx/>
                <a:buNone/>
              </a:pPr>
              <a:t>436</a:t>
            </a:fld>
            <a:endParaRPr lang="fr-FR" altLang="fr-FR" sz="1200">
              <a:solidFill>
                <a:srgbClr val="898989"/>
              </a:solidFill>
            </a:endParaRPr>
          </a:p>
        </p:txBody>
      </p:sp>
      <p:pic>
        <p:nvPicPr>
          <p:cNvPr id="324613" name="Picture 8" descr="projects_corruption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90" y="4868864"/>
            <a:ext cx="16922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6867" name="Espace réservé du numéro de diapositive 2"/>
          <p:cNvSpPr txBox="1">
            <a:spLocks/>
          </p:cNvSpPr>
          <p:nvPr/>
        </p:nvSpPr>
        <p:spPr bwMode="auto">
          <a:xfrm>
            <a:off x="170585" y="24904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03625C2-84C7-46ED-8DF9-DFA8F1CDC32A}" type="slidenum">
              <a:rPr lang="fr-FR" altLang="fr-FR" sz="1200">
                <a:solidFill>
                  <a:srgbClr val="898989"/>
                </a:solidFill>
              </a:rPr>
              <a:pPr algn="r" eaLnBrk="1" hangingPunct="1">
                <a:spcBef>
                  <a:spcPct val="0"/>
                </a:spcBef>
                <a:buFontTx/>
                <a:buNone/>
              </a:pPr>
              <a:t>44</a:t>
            </a:fld>
            <a:endParaRPr lang="fr-FR" altLang="fr-FR" sz="1200" dirty="0">
              <a:solidFill>
                <a:srgbClr val="898989"/>
              </a:solidFill>
            </a:endParaRPr>
          </a:p>
        </p:txBody>
      </p:sp>
      <p:pic>
        <p:nvPicPr>
          <p:cNvPr id="36870" name="Image 9" descr="poutine datcha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2" y="43656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10"/>
          <p:cNvSpPr>
            <a:spLocks noChangeArrowheads="1"/>
          </p:cNvSpPr>
          <p:nvPr/>
        </p:nvSpPr>
        <p:spPr bwMode="auto">
          <a:xfrm>
            <a:off x="3620567" y="6092826"/>
            <a:ext cx="54154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latin typeface="Calibri"/>
              </a:rPr>
              <a:t>↑↗ </a:t>
            </a:r>
            <a:r>
              <a:rPr lang="fr-FR" altLang="fr-FR" sz="1200" dirty="0">
                <a:latin typeface="Arial" panose="020B0604020202020204" pitchFamily="34" charset="0"/>
              </a:rPr>
              <a:t>Datcha de Vladimir sur le site de </a:t>
            </a:r>
            <a:r>
              <a:rPr lang="fr-FR" altLang="fr-FR" sz="1200" b="1" dirty="0" err="1">
                <a:latin typeface="Arial" panose="020B0604020202020204" pitchFamily="34" charset="0"/>
              </a:rPr>
              <a:t>Krasnaïa</a:t>
            </a:r>
            <a:r>
              <a:rPr lang="fr-FR" altLang="fr-FR" sz="1200" b="1" dirty="0">
                <a:latin typeface="Arial" panose="020B0604020202020204" pitchFamily="34" charset="0"/>
              </a:rPr>
              <a:t> </a:t>
            </a:r>
            <a:r>
              <a:rPr lang="fr-FR" altLang="fr-FR" sz="1200" b="1" dirty="0" err="1">
                <a:latin typeface="Arial" panose="020B0604020202020204" pitchFamily="34" charset="0"/>
              </a:rPr>
              <a:t>Poliana</a:t>
            </a:r>
            <a:r>
              <a:rPr lang="fr-FR" altLang="fr-FR" sz="1200" dirty="0">
                <a:latin typeface="Arial" panose="020B0604020202020204" pitchFamily="34" charset="0"/>
              </a:rPr>
              <a:t>, station de ski située à l'extrémité occidentale du Caucase, en Russie, près de la ville de Sotchi et des côtes de la mer Noire. Source : </a:t>
            </a:r>
            <a:r>
              <a:rPr lang="fr-FR" altLang="fr-FR" sz="1200" u="sng" dirty="0">
                <a:latin typeface="Arial" panose="020B0604020202020204" pitchFamily="34" charset="0"/>
                <a:hlinkClick r:id="rId3"/>
              </a:rPr>
              <a:t>http://ruleaks.net/</a:t>
            </a:r>
            <a:endParaRPr lang="fr-FR" altLang="fr-FR" sz="1200" dirty="0">
              <a:latin typeface="Arial" panose="020B0604020202020204" pitchFamily="34" charset="0"/>
            </a:endParaRPr>
          </a:p>
        </p:txBody>
      </p:sp>
      <p:pic>
        <p:nvPicPr>
          <p:cNvPr id="36872" name="Image 11" descr="poutine datch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5" y="4292600"/>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ZoneTexte 6"/>
          <p:cNvSpPr txBox="1">
            <a:spLocks noChangeArrowheads="1"/>
          </p:cNvSpPr>
          <p:nvPr/>
        </p:nvSpPr>
        <p:spPr bwMode="auto">
          <a:xfrm>
            <a:off x="179388" y="1597893"/>
            <a:ext cx="7056908" cy="102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latin typeface="Arial" panose="020B0604020202020204" pitchFamily="34" charset="0"/>
              </a:rPr>
              <a:t>V. utilise, comme si c’était la sienne _ même lors de la présidence de </a:t>
            </a:r>
            <a:r>
              <a:rPr lang="fr-FR" altLang="fr-FR" sz="1200" dirty="0" err="1">
                <a:latin typeface="Arial" panose="020B0604020202020204" pitchFamily="34" charset="0"/>
              </a:rPr>
              <a:t>Dmitri</a:t>
            </a:r>
            <a:r>
              <a:rPr lang="fr-FR" altLang="fr-FR" sz="1200" dirty="0">
                <a:latin typeface="Arial" panose="020B0604020202020204" pitchFamily="34" charset="0"/>
              </a:rPr>
              <a:t> Medvedev _, la datcha gouvernementale de </a:t>
            </a:r>
            <a:r>
              <a:rPr lang="fr-FR" altLang="fr-FR" sz="1200" b="1" dirty="0">
                <a:latin typeface="Arial" panose="020B0604020202020204" pitchFamily="34" charset="0"/>
              </a:rPr>
              <a:t>Novo</a:t>
            </a:r>
            <a:r>
              <a:rPr lang="fr-FR" altLang="fr-FR" sz="1200" dirty="0">
                <a:latin typeface="Arial" panose="020B0604020202020204" pitchFamily="34" charset="0"/>
              </a:rPr>
              <a:t>-</a:t>
            </a:r>
            <a:r>
              <a:rPr lang="fr-FR" altLang="fr-FR" sz="1200" b="1" dirty="0" err="1">
                <a:latin typeface="Arial" panose="020B0604020202020204" pitchFamily="34" charset="0"/>
              </a:rPr>
              <a:t>Ogarevo</a:t>
            </a:r>
            <a:r>
              <a:rPr lang="fr-FR" altLang="fr-FR" sz="1200" dirty="0">
                <a:latin typeface="Arial" panose="020B0604020202020204" pitchFamily="34" charset="0"/>
              </a:rPr>
              <a:t>, située à 30 km à l'ouest de Moscou, dans une forêt de pins et de bouleaux. Vladimir ne vit pas dans la jolie maison du XIXe siècle jaune et blanche, réservée aux fonctions officielles, mais dans une grande bâtisse de bois sombre, moderne, située à côté. C'est là, en sous-sol, que se trouve la piscine dans laquelle il nage tous les jours.</a:t>
            </a:r>
            <a:endParaRPr lang="fr-FR" altLang="fr-FR" sz="1600" dirty="0">
              <a:latin typeface="Arial" panose="020B0604020202020204" pitchFamily="34" charset="0"/>
            </a:endParaRPr>
          </a:p>
        </p:txBody>
      </p:sp>
      <p:sp>
        <p:nvSpPr>
          <p:cNvPr id="36874" name="Rectangle 11"/>
          <p:cNvSpPr>
            <a:spLocks noChangeArrowheads="1"/>
          </p:cNvSpPr>
          <p:nvPr/>
        </p:nvSpPr>
        <p:spPr bwMode="auto">
          <a:xfrm>
            <a:off x="5975621" y="3955883"/>
            <a:ext cx="29901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100" dirty="0"/>
              <a:t>← la datcha gouvernementale de Novo-</a:t>
            </a:r>
            <a:r>
              <a:rPr lang="fr-FR" altLang="fr-FR" sz="1100" dirty="0" err="1"/>
              <a:t>Ogarevo</a:t>
            </a:r>
            <a:endParaRPr lang="fr-FR" altLang="fr-FR" sz="1100" dirty="0"/>
          </a:p>
        </p:txBody>
      </p:sp>
      <p:sp>
        <p:nvSpPr>
          <p:cNvPr id="36875" name="Rectangle 12"/>
          <p:cNvSpPr>
            <a:spLocks noChangeArrowheads="1"/>
          </p:cNvSpPr>
          <p:nvPr/>
        </p:nvSpPr>
        <p:spPr bwMode="auto">
          <a:xfrm>
            <a:off x="107504" y="4623099"/>
            <a:ext cx="360089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2060"/>
                </a:solidFill>
                <a:latin typeface="Arial" panose="020B0604020202020204" pitchFamily="34" charset="0"/>
              </a:rPr>
              <a:t>Il est très difficile de se procurer des photos des propriétés et résidences de Vladimir (au risque d’être emprisonné ou au péril de sa vie, pour Boris </a:t>
            </a:r>
            <a:r>
              <a:rPr lang="fr-FR" altLang="fr-FR" sz="1200" dirty="0" err="1">
                <a:solidFill>
                  <a:srgbClr val="002060"/>
                </a:solidFill>
                <a:latin typeface="Arial" panose="020B0604020202020204" pitchFamily="34" charset="0"/>
              </a:rPr>
              <a:t>Nemtsov</a:t>
            </a:r>
            <a:r>
              <a:rPr lang="fr-FR" altLang="fr-FR" sz="1200" dirty="0">
                <a:solidFill>
                  <a:srgbClr val="002060"/>
                </a:solidFill>
                <a:latin typeface="Arial" panose="020B0604020202020204" pitchFamily="34" charset="0"/>
              </a:rPr>
              <a:t>).</a:t>
            </a:r>
          </a:p>
          <a:p>
            <a:pPr algn="just" eaLnBrk="1" hangingPunct="1">
              <a:spcBef>
                <a:spcPct val="0"/>
              </a:spcBef>
              <a:buFontTx/>
              <a:buNone/>
            </a:pPr>
            <a:endParaRPr lang="fr-FR" altLang="fr-FR" sz="1200" dirty="0">
              <a:solidFill>
                <a:srgbClr val="002060"/>
              </a:solidFill>
              <a:latin typeface="Arial" panose="020B0604020202020204" pitchFamily="34" charset="0"/>
            </a:endParaRPr>
          </a:p>
          <a:p>
            <a:pPr algn="just" eaLnBrk="1" hangingPunct="1">
              <a:spcBef>
                <a:spcPct val="0"/>
              </a:spcBef>
              <a:buFontTx/>
              <a:buNone/>
            </a:pPr>
            <a:r>
              <a:rPr lang="fr-FR" altLang="fr-FR" sz="1200" dirty="0">
                <a:solidFill>
                  <a:srgbClr val="002060"/>
                </a:solidFill>
                <a:latin typeface="Arial" panose="020B0604020202020204" pitchFamily="34" charset="0"/>
              </a:rPr>
              <a:t>V a redéveloppé un système identique à celui de la </a:t>
            </a:r>
            <a:r>
              <a:rPr lang="fr-FR" altLang="fr-FR" sz="1200" b="1" dirty="0" err="1">
                <a:solidFill>
                  <a:srgbClr val="002060"/>
                </a:solidFill>
                <a:latin typeface="Arial" panose="020B0604020202020204" pitchFamily="34" charset="0"/>
              </a:rPr>
              <a:t>momenklatura</a:t>
            </a:r>
            <a:r>
              <a:rPr lang="fr-FR" altLang="fr-FR" sz="1200" dirty="0">
                <a:solidFill>
                  <a:srgbClr val="002060"/>
                </a:solidFill>
                <a:latin typeface="Arial" panose="020B0604020202020204" pitchFamily="34" charset="0"/>
              </a:rPr>
              <a:t> [l'élite du parti] avec ses </a:t>
            </a:r>
            <a:r>
              <a:rPr lang="fr-FR" altLang="fr-FR" sz="1200" b="1" dirty="0">
                <a:solidFill>
                  <a:srgbClr val="002060"/>
                </a:solidFill>
                <a:latin typeface="Arial" panose="020B0604020202020204" pitchFamily="34" charset="0"/>
              </a:rPr>
              <a:t>apparatchik</a:t>
            </a:r>
            <a:r>
              <a:rPr lang="fr-FR" altLang="fr-FR" sz="1200" dirty="0">
                <a:solidFill>
                  <a:srgbClr val="002060"/>
                </a:solidFill>
                <a:latin typeface="Arial" panose="020B0604020202020204" pitchFamily="34" charset="0"/>
              </a:rPr>
              <a:t> [</a:t>
            </a:r>
            <a:r>
              <a:rPr lang="fr-FR" sz="1200" dirty="0">
                <a:solidFill>
                  <a:srgbClr val="002060"/>
                </a:solidFill>
                <a:latin typeface="Arial" panose="020B0604020202020204" pitchFamily="34" charset="0"/>
              </a:rPr>
              <a:t>membre de la </a:t>
            </a:r>
            <a:r>
              <a:rPr lang="fr-FR" sz="1200" dirty="0">
                <a:solidFill>
                  <a:srgbClr val="002060"/>
                </a:solidFill>
                <a:latin typeface="Arial" panose="020B0604020202020204" pitchFamily="34" charset="0"/>
                <a:hlinkClick r:id="rId5" tooltip="Nomenklatura"/>
              </a:rPr>
              <a:t>nomenklatura</a:t>
            </a:r>
            <a:r>
              <a:rPr lang="fr-FR" sz="1200" dirty="0">
                <a:solidFill>
                  <a:srgbClr val="002060"/>
                </a:solidFill>
                <a:latin typeface="Arial" panose="020B0604020202020204" pitchFamily="34" charset="0"/>
              </a:rPr>
              <a:t>, </a:t>
            </a:r>
            <a:r>
              <a:rPr lang="fr-FR" sz="1200" dirty="0">
                <a:solidFill>
                  <a:srgbClr val="002060"/>
                </a:solidFill>
                <a:latin typeface="Arial" panose="020B0604020202020204" pitchFamily="34" charset="0"/>
                <a:hlinkClick r:id="rId6" tooltip="Cadre (entreprise)"/>
              </a:rPr>
              <a:t>cadre</a:t>
            </a:r>
            <a:r>
              <a:rPr lang="fr-FR" sz="1200" dirty="0">
                <a:solidFill>
                  <a:srgbClr val="002060"/>
                </a:solidFill>
                <a:latin typeface="Arial" panose="020B0604020202020204" pitchFamily="34" charset="0"/>
              </a:rPr>
              <a:t> supérieur du gouvernement ou du </a:t>
            </a:r>
            <a:r>
              <a:rPr lang="fr-FR" sz="1200" dirty="0">
                <a:solidFill>
                  <a:srgbClr val="002060"/>
                </a:solidFill>
                <a:latin typeface="Arial" panose="020B0604020202020204" pitchFamily="34" charset="0"/>
                <a:hlinkClick r:id="rId7" tooltip="Parti communiste de l'Union soviétique"/>
              </a:rPr>
              <a:t>parti</a:t>
            </a:r>
            <a:r>
              <a:rPr lang="fr-FR" altLang="fr-FR" sz="1200" dirty="0">
                <a:solidFill>
                  <a:srgbClr val="002060"/>
                </a:solidFill>
                <a:latin typeface="Arial" panose="020B0604020202020204" pitchFamily="34" charset="0"/>
              </a:rPr>
              <a:t>], favorisant le </a:t>
            </a:r>
            <a:r>
              <a:rPr lang="fr-FR" altLang="fr-FR" sz="1200" i="1" dirty="0">
                <a:solidFill>
                  <a:srgbClr val="002060"/>
                </a:solidFill>
                <a:latin typeface="Arial" panose="020B0604020202020204" pitchFamily="34" charset="0"/>
              </a:rPr>
              <a:t>retour</a:t>
            </a:r>
            <a:r>
              <a:rPr lang="fr-FR" altLang="fr-FR" sz="1200" dirty="0">
                <a:solidFill>
                  <a:srgbClr val="002060"/>
                </a:solidFill>
                <a:latin typeface="Arial" panose="020B0604020202020204" pitchFamily="34" charset="0"/>
              </a:rPr>
              <a:t> d’un </a:t>
            </a:r>
            <a:r>
              <a:rPr lang="fr-FR" altLang="fr-FR" sz="1200" b="1" dirty="0">
                <a:solidFill>
                  <a:srgbClr val="002060"/>
                </a:solidFill>
                <a:latin typeface="Arial" panose="020B0604020202020204" pitchFamily="34" charset="0"/>
              </a:rPr>
              <a:t>système de privilèges</a:t>
            </a:r>
            <a:r>
              <a:rPr lang="fr-FR" altLang="fr-FR" sz="1200" dirty="0">
                <a:solidFill>
                  <a:srgbClr val="002060"/>
                </a:solidFill>
                <a:latin typeface="Arial" panose="020B0604020202020204" pitchFamily="34" charset="0"/>
              </a:rPr>
              <a:t>, dont bénéficient les proches du pouvoir.</a:t>
            </a:r>
          </a:p>
        </p:txBody>
      </p:sp>
      <p:pic>
        <p:nvPicPr>
          <p:cNvPr id="36876" name="Image 13" descr="Novo-Ogarevo residence_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62583" y="2594576"/>
            <a:ext cx="27130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Image 14" descr="Novo-Ogarevo residence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7398" y="2733289"/>
            <a:ext cx="29273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79388" y="1108092"/>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15" name="ZoneTexte 3"/>
          <p:cNvSpPr txBox="1">
            <a:spLocks noChangeArrowheads="1"/>
          </p:cNvSpPr>
          <p:nvPr/>
        </p:nvSpPr>
        <p:spPr bwMode="auto">
          <a:xfrm>
            <a:off x="179390" y="696268"/>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3074" name="Picture 2" descr="D:\Users\blisan\Pictures\perso\poutine culte personnalité\slava_putin_cult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665" y="10221"/>
            <a:ext cx="2700335" cy="137596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poutine culte personnalité\slava_putin_cult4_bi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3443" y="1432526"/>
            <a:ext cx="1247775" cy="116205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964120" y="2594576"/>
            <a:ext cx="3179880" cy="1323439"/>
          </a:xfrm>
          <a:prstGeom prst="rect">
            <a:avLst/>
          </a:prstGeom>
          <a:noFill/>
        </p:spPr>
        <p:txBody>
          <a:bodyPr wrap="square" rtlCol="0">
            <a:spAutoFit/>
          </a:bodyPr>
          <a:lstStyle/>
          <a:p>
            <a:pPr algn="r"/>
            <a:r>
              <a:rPr lang="fr-FR" sz="1000" dirty="0">
                <a:latin typeface="Calibri"/>
              </a:rPr>
              <a:t>↗ </a:t>
            </a:r>
            <a:r>
              <a:rPr lang="fr-FR" sz="1000" dirty="0"/>
              <a:t>Pour commémorer l'annexion de la Crimée par la Russie, des pièces de collection en argent, pesant 1 kg, ont été frappées. La face représente le visage du président russe, au il y a un Globe. Le contour de la Crimée, avec 28 villes et villages, est placé sur ce Globe. Source : </a:t>
            </a:r>
            <a:r>
              <a:rPr lang="fr-FR" sz="1000" dirty="0">
                <a:hlinkClick r:id="rId12"/>
              </a:rPr>
              <a:t>http://newslanc.com/2014/06/30/growing-of-the-putins-personality-cult/</a:t>
            </a:r>
            <a:r>
              <a:rPr lang="fr-FR" sz="1000"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1980203" y="1344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7891" name="Espace réservé du numéro de diapositive 2"/>
          <p:cNvSpPr txBox="1">
            <a:spLocks/>
          </p:cNvSpPr>
          <p:nvPr/>
        </p:nvSpPr>
        <p:spPr bwMode="auto">
          <a:xfrm>
            <a:off x="-188627" y="105292"/>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9767A46-0582-418A-BB8D-360C1434E3FE}" type="slidenum">
              <a:rPr lang="fr-FR" altLang="fr-FR" sz="1200">
                <a:solidFill>
                  <a:srgbClr val="898989"/>
                </a:solidFill>
              </a:rPr>
              <a:pPr algn="r" eaLnBrk="1" hangingPunct="1">
                <a:spcBef>
                  <a:spcPct val="0"/>
                </a:spcBef>
                <a:buFontTx/>
                <a:buNone/>
              </a:pPr>
              <a:t>45</a:t>
            </a:fld>
            <a:endParaRPr lang="fr-FR" altLang="fr-FR" sz="1200" dirty="0">
              <a:solidFill>
                <a:srgbClr val="898989"/>
              </a:solidFill>
            </a:endParaRPr>
          </a:p>
        </p:txBody>
      </p:sp>
      <p:pic>
        <p:nvPicPr>
          <p:cNvPr id="37894" name="Image 10" descr="poutine datcha Mer No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2807" y="2196901"/>
            <a:ext cx="2914994" cy="218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 11" descr="poutine datcha Mer Noir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501" y="4531612"/>
            <a:ext cx="2367687" cy="177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12" descr="poutine datcha Mer Noire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1207" y="2572989"/>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13"/>
          <p:cNvSpPr>
            <a:spLocks noChangeArrowheads="1"/>
          </p:cNvSpPr>
          <p:nvPr/>
        </p:nvSpPr>
        <p:spPr bwMode="auto">
          <a:xfrm>
            <a:off x="2939690" y="6293637"/>
            <a:ext cx="33839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100" dirty="0">
                <a:latin typeface="Arial" panose="020B0604020202020204" pitchFamily="34" charset="0"/>
              </a:rPr>
              <a:t>La datcha de Vladimir sur la mer noire près de la ville de Sotchi (</a:t>
            </a:r>
            <a:r>
              <a:rPr lang="fr-FR" sz="1100" b="1" dirty="0">
                <a:latin typeface="Arial" panose="020B0604020202020204" pitchFamily="34" charset="0"/>
              </a:rPr>
              <a:t>Palais </a:t>
            </a:r>
            <a:r>
              <a:rPr lang="fr-FR" sz="1100" b="1" dirty="0" err="1">
                <a:latin typeface="Arial" panose="020B0604020202020204" pitchFamily="34" charset="0"/>
              </a:rPr>
              <a:t>Dvoret</a:t>
            </a:r>
            <a:r>
              <a:rPr lang="fr-FR" sz="1100" b="1" dirty="0">
                <a:latin typeface="Arial" panose="020B0604020202020204" pitchFamily="34" charset="0"/>
              </a:rPr>
              <a:t> </a:t>
            </a:r>
            <a:r>
              <a:rPr lang="fr-FR" sz="1100" b="1" dirty="0" err="1">
                <a:latin typeface="Arial" panose="020B0604020202020204" pitchFamily="34" charset="0"/>
              </a:rPr>
              <a:t>Gelendzhik</a:t>
            </a:r>
            <a:r>
              <a:rPr lang="fr-FR" altLang="fr-FR" sz="1100" dirty="0">
                <a:latin typeface="Arial" panose="020B0604020202020204" pitchFamily="34" charset="0"/>
              </a:rPr>
              <a:t>)</a:t>
            </a:r>
          </a:p>
        </p:txBody>
      </p:sp>
      <p:pic>
        <p:nvPicPr>
          <p:cNvPr id="37898" name="Picture 1" descr="C:\Users\LISAN\Documents\psychologie-philo\corruption\images\Vladimir Poutine\poutine datcha Mer Noire4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848" y="4531612"/>
            <a:ext cx="2955070" cy="22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2" descr="C:\Users\LISAN\Documents\psychologie-philo\corruption\images\Vladimir Poutine\datcha-de-poutine-mer-noire -6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92" y="1844328"/>
            <a:ext cx="193198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3" descr="C:\Users\LISAN\Documents\psychologie-philo\corruption\images\Vladimir Poutine\datcha-de-poutine-mer-noire -7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92" y="4531612"/>
            <a:ext cx="2865437"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76498" y="1306249"/>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14" name="ZoneTexte 3"/>
          <p:cNvSpPr txBox="1">
            <a:spLocks noChangeArrowheads="1"/>
          </p:cNvSpPr>
          <p:nvPr/>
        </p:nvSpPr>
        <p:spPr bwMode="auto">
          <a:xfrm>
            <a:off x="168293" y="580105"/>
            <a:ext cx="6131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4625" y="25679"/>
            <a:ext cx="2619375" cy="1743075"/>
          </a:xfrm>
          <a:prstGeom prst="rect">
            <a:avLst/>
          </a:prstGeom>
        </p:spPr>
      </p:pic>
      <p:sp>
        <p:nvSpPr>
          <p:cNvPr id="3" name="ZoneTexte 2"/>
          <p:cNvSpPr txBox="1"/>
          <p:nvPr/>
        </p:nvSpPr>
        <p:spPr>
          <a:xfrm>
            <a:off x="2195736" y="937877"/>
            <a:ext cx="4328889" cy="1384995"/>
          </a:xfrm>
          <a:prstGeom prst="rect">
            <a:avLst/>
          </a:prstGeom>
          <a:noFill/>
        </p:spPr>
        <p:txBody>
          <a:bodyPr wrap="square" rtlCol="0">
            <a:spAutoFit/>
          </a:bodyPr>
          <a:lstStyle/>
          <a:p>
            <a:pPr algn="just"/>
            <a:r>
              <a:rPr lang="fr-FR" sz="1200" dirty="0">
                <a:latin typeface="Calibri" panose="020F0502020204030204" pitchFamily="34" charset="0"/>
              </a:rPr>
              <a:t>Une Russe pose près du portrait de Vladimir Poutine, lors d'une exposition sur les sportifs russes titrés à Sotchi, le 29 mai 2015. - AFP PHOTO / OLGA MALTSEVA. Source : </a:t>
            </a:r>
            <a:r>
              <a:rPr lang="fr-FR" sz="1200" i="1" dirty="0">
                <a:latin typeface="Calibri" panose="020F0502020204030204" pitchFamily="34" charset="0"/>
              </a:rPr>
              <a:t>Poutine s’incruste en photo dans une exposition sur les sportifs russes. Le président russe apparaît en photo au milieu des athlètes titrés à Sotchi en 2014..., </a:t>
            </a:r>
            <a:r>
              <a:rPr lang="fr-FR" sz="1200" dirty="0">
                <a:latin typeface="Calibri" panose="020F0502020204030204" pitchFamily="34" charset="0"/>
              </a:rPr>
              <a:t>03.06.2015, </a:t>
            </a:r>
            <a:r>
              <a:rPr lang="fr-FR" sz="1200" dirty="0">
                <a:latin typeface="Calibri" panose="020F0502020204030204" pitchFamily="34" charset="0"/>
                <a:hlinkClick r:id="rId9"/>
              </a:rPr>
              <a:t>http://www.20minutes.fr/insolite/1622647-20150603-poutine-incruste-photo-exposition-sportifs-russes</a:t>
            </a:r>
            <a:r>
              <a:rPr lang="fr-FR" sz="1200" dirty="0">
                <a:latin typeface="Calibri" panose="020F0502020204030204" pitchFamily="34" charset="0"/>
              </a:rPr>
              <a:t> ↗</a:t>
            </a:r>
          </a:p>
        </p:txBody>
      </p:sp>
      <p:sp>
        <p:nvSpPr>
          <p:cNvPr id="4" name="ZoneTexte 3"/>
          <p:cNvSpPr txBox="1"/>
          <p:nvPr/>
        </p:nvSpPr>
        <p:spPr>
          <a:xfrm>
            <a:off x="6531862" y="1768754"/>
            <a:ext cx="2595293" cy="276999"/>
          </a:xfrm>
          <a:prstGeom prst="rect">
            <a:avLst/>
          </a:prstGeom>
          <a:noFill/>
        </p:spPr>
        <p:txBody>
          <a:bodyPr wrap="square" rtlCol="0">
            <a:spAutoFit/>
          </a:bodyPr>
          <a:lstStyle/>
          <a:p>
            <a:pPr algn="ctr"/>
            <a:r>
              <a:rPr lang="fr-FR" sz="1200" dirty="0">
                <a:latin typeface="Calibri" panose="020F0502020204030204" pitchFamily="34" charset="0"/>
              </a:rPr>
              <a:t>↑ </a:t>
            </a:r>
            <a:r>
              <a:rPr lang="fr-FR" sz="1200" dirty="0"/>
              <a:t>Le culte de la personnalité de V.</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512" y="131224"/>
            <a:ext cx="442392" cy="340148"/>
          </a:xfrm>
        </p:spPr>
        <p:txBody>
          <a:bodyPr/>
          <a:lstStyle/>
          <a:p>
            <a:pPr>
              <a:defRPr/>
            </a:pPr>
            <a:fld id="{47AA29CE-A811-48E3-ADEE-C4227CCC4C59}" type="slidenum">
              <a:rPr lang="fr-FR" altLang="fr-FR" smtClean="0"/>
              <a:pPr>
                <a:defRPr/>
              </a:pPr>
              <a:t>46</a:t>
            </a:fld>
            <a:endParaRPr lang="fr-FR" altLang="fr-FR"/>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79512" y="898724"/>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317918" y="907035"/>
            <a:ext cx="6502554" cy="738664"/>
          </a:xfrm>
          <a:prstGeom prst="rect">
            <a:avLst/>
          </a:prstGeom>
          <a:noFill/>
        </p:spPr>
        <p:txBody>
          <a:bodyPr wrap="square" rtlCol="0">
            <a:spAutoFit/>
          </a:bodyPr>
          <a:lstStyle/>
          <a:p>
            <a:r>
              <a:rPr lang="fr-FR" sz="1400" dirty="0"/>
              <a:t>« </a:t>
            </a:r>
            <a:r>
              <a:rPr lang="fr-FR" sz="1400" i="1" dirty="0"/>
              <a:t>Quant à mes revenus personnels, je ne suis pas honte devant les citoyens qui ont voté pour moi. Car depuis huit ans, je travaille comme un forçat </a:t>
            </a:r>
            <a:r>
              <a:rPr lang="fr-FR" sz="1400" dirty="0"/>
              <a:t>[…] ».</a:t>
            </a:r>
          </a:p>
          <a:p>
            <a:r>
              <a:rPr lang="fr-FR" sz="1400" dirty="0"/>
              <a:t>V. </a:t>
            </a:r>
            <a:r>
              <a:rPr lang="fr-FR" sz="1400" i="1" dirty="0"/>
              <a:t>Conférence de presse 14 Février 2008 dans le Kremlin.</a:t>
            </a:r>
            <a:endParaRPr lang="fr-FR" sz="1400" dirty="0"/>
          </a:p>
        </p:txBody>
      </p:sp>
      <p:sp>
        <p:nvSpPr>
          <p:cNvPr id="7" name="ZoneTexte 6"/>
          <p:cNvSpPr txBox="1"/>
          <p:nvPr/>
        </p:nvSpPr>
        <p:spPr>
          <a:xfrm>
            <a:off x="179512" y="1645699"/>
            <a:ext cx="8856984" cy="1815882"/>
          </a:xfrm>
          <a:prstGeom prst="rect">
            <a:avLst/>
          </a:prstGeom>
          <a:noFill/>
        </p:spPr>
        <p:txBody>
          <a:bodyPr wrap="square" rtlCol="0">
            <a:spAutoFit/>
          </a:bodyPr>
          <a:lstStyle/>
          <a:p>
            <a:pPr algn="just"/>
            <a:r>
              <a:rPr lang="fr-FR" sz="1400" dirty="0"/>
              <a:t>«</a:t>
            </a:r>
            <a:r>
              <a:rPr lang="fr-FR" sz="1400" i="1" dirty="0"/>
              <a:t> V. est attaché, tel un maniaque, au pouvoir, parce qu'il a peur d'être mis en cause, de perdre sa liberté, sa fortune immense (capitaux et biens)</a:t>
            </a:r>
            <a:r>
              <a:rPr lang="fr-FR" sz="1400" dirty="0"/>
              <a:t> », Selon Boris </a:t>
            </a:r>
            <a:r>
              <a:rPr lang="fr-FR" sz="1400" dirty="0" err="1"/>
              <a:t>Nemtsov</a:t>
            </a:r>
            <a:r>
              <a:rPr lang="fr-FR" sz="1400" dirty="0"/>
              <a:t> </a:t>
            </a:r>
            <a:r>
              <a:rPr lang="fr-FR" sz="1400" dirty="0">
                <a:sym typeface="Wingdings"/>
              </a:rPr>
              <a:t></a:t>
            </a:r>
            <a:r>
              <a:rPr lang="fr-FR" sz="1400" dirty="0"/>
              <a:t>, opposant à V., assassiné. </a:t>
            </a:r>
          </a:p>
          <a:p>
            <a:pPr algn="just"/>
            <a:r>
              <a:rPr lang="fr-FR" sz="1400" dirty="0"/>
              <a:t>Selon ce dernier qui avait enquêté sur sa fortune, V. a à sa disposition 20 palais, villas et résidences (9 palais sont apparus pendant sa présidence). Par comparaison, le président des USA jouit de 2 résidences.</a:t>
            </a:r>
          </a:p>
          <a:p>
            <a:endParaRPr lang="fr-FR" sz="1400" b="1" dirty="0"/>
          </a:p>
          <a:p>
            <a:r>
              <a:rPr lang="fr-FR" sz="1400" b="1" dirty="0"/>
              <a:t>1. Novo-</a:t>
            </a:r>
            <a:r>
              <a:rPr lang="fr-FR" sz="1400" b="1" dirty="0" err="1"/>
              <a:t>Ogaryovo</a:t>
            </a:r>
            <a:r>
              <a:rPr lang="fr-FR" sz="1400" b="1" dirty="0"/>
              <a:t> </a:t>
            </a:r>
          </a:p>
          <a:p>
            <a:r>
              <a:rPr lang="fr-FR" sz="1400" dirty="0"/>
              <a:t>Situé dans les bois sur la route </a:t>
            </a:r>
            <a:r>
              <a:rPr lang="fr-FR" sz="1400" dirty="0" err="1"/>
              <a:t>Rublevo-Ouspensky</a:t>
            </a:r>
            <a:r>
              <a:rPr lang="fr-FR" sz="1400" dirty="0"/>
              <a:t>, entouré par un mur de six mètres. Dans cette propriété : serres, volière, piscine, plusieurs bâtiments résidentiels, héliport, écuries.</a:t>
            </a:r>
          </a:p>
        </p:txBody>
      </p:sp>
      <p:pic>
        <p:nvPicPr>
          <p:cNvPr id="1026" name="Picture 2" descr="D:\Users\blisan\Pictures\perso\corruption\palais_de_Poutine\NovoOgarevo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42258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blisan\Pictures\perso\corruption\palais_de_Poutine\NovoOgarevo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977" y="342258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blisan\Pictures\perso\corruption\palais_de_Poutine\NovoOgarevo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39181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blisan\Pictures\perso\corruption\palais_de_Poutine\NovoOgarev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906" y="342258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blisan\Pictures\perso\corruption\palais_de_Poutine\NovoOgarevo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342258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blisan\Pictures\perso\corruption\palais_de_Poutine\NovoOgarevo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3" y="3422588"/>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8"/>
              </a:rPr>
              <a:t>http://nemtsov.ru/2012/08/zhizn-raba-na-galerax-dvorcy-yaxty-avtomobili-samolety-i-drugie-aksessuary/</a:t>
            </a:r>
            <a:r>
              <a:rPr lang="fr-FR" sz="1200" dirty="0"/>
              <a:t> </a:t>
            </a:r>
          </a:p>
        </p:txBody>
      </p:sp>
      <p:sp>
        <p:nvSpPr>
          <p:cNvPr id="10" name="ZoneTexte 9"/>
          <p:cNvSpPr txBox="1"/>
          <p:nvPr/>
        </p:nvSpPr>
        <p:spPr>
          <a:xfrm>
            <a:off x="136041" y="4941168"/>
            <a:ext cx="2923791" cy="1415772"/>
          </a:xfrm>
          <a:prstGeom prst="rect">
            <a:avLst/>
          </a:prstGeom>
          <a:noFill/>
        </p:spPr>
        <p:txBody>
          <a:bodyPr wrap="square" rtlCol="0">
            <a:spAutoFit/>
          </a:bodyPr>
          <a:lstStyle/>
          <a:p>
            <a:r>
              <a:rPr lang="fr-FR" sz="1200" dirty="0"/>
              <a:t>2</a:t>
            </a:r>
            <a:r>
              <a:rPr lang="fr-FR" sz="1400" dirty="0"/>
              <a:t>. </a:t>
            </a:r>
            <a:r>
              <a:rPr lang="fr-FR" sz="1400" b="1" dirty="0" err="1"/>
              <a:t>Bocharov-Ruchey</a:t>
            </a:r>
            <a:endParaRPr lang="fr-FR" sz="1400" b="1" dirty="0"/>
          </a:p>
          <a:p>
            <a:pPr algn="just"/>
            <a:r>
              <a:rPr lang="fr-FR" sz="1200" dirty="0"/>
              <a:t>Villa d'été du président à Sotchi, un bâtiment de deux étages dans le style du classicisme stalinien. Il y a un héliport, deux piscines (eau douce et salée), une salle de gym. Sur la plage, un quai pour le yacht présidentiel </a:t>
            </a:r>
            <a:r>
              <a:rPr lang="fr-FR" sz="1200" dirty="0">
                <a:sym typeface="Wingdings"/>
              </a:rPr>
              <a:t></a:t>
            </a:r>
            <a:endParaRPr lang="fr-FR" sz="1200" dirty="0"/>
          </a:p>
        </p:txBody>
      </p:sp>
      <p:pic>
        <p:nvPicPr>
          <p:cNvPr id="1032" name="Picture 8" descr="D:\Users\blisan\Pictures\perso\corruption\palais_de_Poutine\BocharovRuchey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227" y="494116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blisan\Pictures\perso\corruption\palais_de_Poutine\BocharovRuchey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16" y="494116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sers\blisan\Pictures\perso\corruption\palais_de_Poutine\BocharovRuchey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8852" y="492786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Users\blisan\Pictures\perso\corruption\palais_de_Poutine\BocharovRuchey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5250" y="4941168"/>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22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6042" y="148612"/>
            <a:ext cx="513928" cy="293117"/>
          </a:xfrm>
        </p:spPr>
        <p:txBody>
          <a:bodyPr/>
          <a:lstStyle/>
          <a:p>
            <a:pPr>
              <a:defRPr/>
            </a:pPr>
            <a:fld id="{47AA29CE-A811-48E3-ADEE-C4227CCC4C59}" type="slidenum">
              <a:rPr lang="fr-FR" altLang="fr-FR" smtClean="0"/>
              <a:pPr>
                <a:defRPr/>
              </a:pPr>
              <a:t>47</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206675" y="871380"/>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Rectangle 6"/>
          <p:cNvSpPr/>
          <p:nvPr/>
        </p:nvSpPr>
        <p:spPr>
          <a:xfrm>
            <a:off x="152562" y="1242313"/>
            <a:ext cx="4570409" cy="1600438"/>
          </a:xfrm>
          <a:prstGeom prst="rect">
            <a:avLst/>
          </a:prstGeom>
        </p:spPr>
        <p:txBody>
          <a:bodyPr wrap="square">
            <a:spAutoFit/>
          </a:bodyPr>
          <a:lstStyle/>
          <a:p>
            <a:pPr algn="just"/>
            <a:r>
              <a:rPr lang="fr-FR" sz="1400" dirty="0"/>
              <a:t>3</a:t>
            </a:r>
            <a:r>
              <a:rPr lang="fr-FR" sz="1400" b="1" dirty="0"/>
              <a:t>. </a:t>
            </a:r>
            <a:r>
              <a:rPr lang="fr-FR" sz="1400" b="1" dirty="0" err="1"/>
              <a:t>Dolgie</a:t>
            </a:r>
            <a:r>
              <a:rPr lang="fr-FR" sz="1400" b="1" dirty="0"/>
              <a:t> </a:t>
            </a:r>
            <a:r>
              <a:rPr lang="fr-FR" sz="1400" b="1" dirty="0" err="1"/>
              <a:t>Borody-Valday</a:t>
            </a:r>
            <a:r>
              <a:rPr lang="fr-FR" sz="1400" dirty="0"/>
              <a:t> (« </a:t>
            </a:r>
            <a:r>
              <a:rPr lang="fr-FR" sz="1400" b="1" dirty="0"/>
              <a:t>barbes longues</a:t>
            </a:r>
            <a:r>
              <a:rPr lang="fr-FR" sz="1400" dirty="0"/>
              <a:t> »)</a:t>
            </a:r>
          </a:p>
          <a:p>
            <a:pPr algn="just"/>
            <a:r>
              <a:rPr lang="fr-FR" sz="1400" dirty="0"/>
              <a:t>La maison est dans la région de Novgorod sur la presqu'île sur le lac Valdaï. Manor Area - 930 hectares. Sur son terrain : l'église présidentielle, un bassin de baignade, deux restaurants, un cinéma, un bowling, un héliport, un stade (?). Nombre d'employés : plus de 100 personnes </a:t>
            </a:r>
            <a:r>
              <a:rPr lang="fr-FR" sz="1400" dirty="0">
                <a:sym typeface="Wingdings"/>
              </a:rPr>
              <a:t></a:t>
            </a:r>
            <a:endParaRPr lang="fr-FR" sz="1400" b="1" dirty="0"/>
          </a:p>
        </p:txBody>
      </p:sp>
      <p:pic>
        <p:nvPicPr>
          <p:cNvPr id="2050" name="Picture 2" descr="D:\Users\blisan\Pictures\perso\corruption\palais_de_Poutine\DolgieBorody-Valday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7993"/>
            <a:ext cx="1316029" cy="13160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corruption\palais_de_Poutine\DolgieBorody-Valday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23" y="134076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blisan\Pictures\perso\corruption\palais_de_Poutine\DolgieBorody-Valday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34076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blisan\Pictures\perso\corruption\palais_de_Poutine\DolgieBorody-Valday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971" y="1340437"/>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6042" y="2842751"/>
            <a:ext cx="8900454" cy="954107"/>
          </a:xfrm>
          <a:prstGeom prst="rect">
            <a:avLst/>
          </a:prstGeom>
          <a:noFill/>
        </p:spPr>
        <p:txBody>
          <a:bodyPr wrap="square" rtlCol="0">
            <a:spAutoFit/>
          </a:bodyPr>
          <a:lstStyle/>
          <a:p>
            <a:r>
              <a:rPr lang="fr-FR" sz="1400" b="1" dirty="0"/>
              <a:t>4. Palais de </a:t>
            </a:r>
            <a:r>
              <a:rPr lang="fr-FR" sz="1400" b="1" dirty="0" err="1"/>
              <a:t>Konstantinovsky</a:t>
            </a:r>
            <a:endParaRPr lang="fr-FR" sz="1400" b="1" dirty="0"/>
          </a:p>
          <a:p>
            <a:pPr algn="just"/>
            <a:r>
              <a:rPr lang="fr-FR" sz="1400" dirty="0"/>
              <a:t>Un monument architectural du XVIII siècle à </a:t>
            </a:r>
            <a:r>
              <a:rPr lang="fr-FR" sz="1400" dirty="0" err="1"/>
              <a:t>Strelna</a:t>
            </a:r>
            <a:r>
              <a:rPr lang="fr-FR" sz="1400" dirty="0"/>
              <a:t>, près de Saint-Pétersbourg. En 2003, ce palais été reconstruit pour le 300e anniversaire de Saint-Pétersbourg et est devenu un complexe d’état appelé "Palais des Congrès". Le complexe possède plus de 40 bâtiments et 140 hectares de terres.</a:t>
            </a:r>
          </a:p>
        </p:txBody>
      </p:sp>
      <p:pic>
        <p:nvPicPr>
          <p:cNvPr id="2054" name="Picture 6" descr="D:\Users\blisan\Pictures\perso\corruption\palais_de_Poutine\Konstantinovskiy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4096" y="379743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blisan\Pictures\perso\corruption\palais_de_Poutine\Konstantinovskiy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09" y="378428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Users\blisan\Pictures\perso\corruption\palais_de_Poutine\Konstantinovskiy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378428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Users\blisan\Pictures\perso\corruption\palais_de_Poutine\Konstantinovskiy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2797" y="3784282"/>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52375" y="5209915"/>
            <a:ext cx="8829821" cy="954107"/>
          </a:xfrm>
          <a:prstGeom prst="rect">
            <a:avLst/>
          </a:prstGeom>
          <a:noFill/>
        </p:spPr>
        <p:txBody>
          <a:bodyPr wrap="square" rtlCol="0">
            <a:spAutoFit/>
          </a:bodyPr>
          <a:lstStyle/>
          <a:p>
            <a:pPr algn="just"/>
            <a:r>
              <a:rPr lang="fr-FR" sz="1400" b="1" dirty="0"/>
              <a:t>5. Tantale </a:t>
            </a:r>
          </a:p>
          <a:p>
            <a:pPr algn="just"/>
            <a:r>
              <a:rPr lang="fr-FR" sz="1400" dirty="0"/>
              <a:t>Maison de trois étages à 40 km de Saratov. Le bâtiment dispose d'une salle avec cheminée, salle de billard, un jardin d'hiver et une piscine. Intérieur compléter lustres allemands et un mobilier italien. A quelques pas du jardin d'hiver - sauna "style scandinave". Sur le territoire d'un héliport et un pavillon de chasse (pas de photo).</a:t>
            </a:r>
          </a:p>
        </p:txBody>
      </p:sp>
    </p:spTree>
    <p:extLst>
      <p:ext uri="{BB962C8B-B14F-4D97-AF65-F5344CB8AC3E}">
        <p14:creationId xmlns:p14="http://schemas.microsoft.com/office/powerpoint/2010/main" val="1657881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0933" y="143277"/>
            <a:ext cx="370384" cy="340148"/>
          </a:xfrm>
        </p:spPr>
        <p:txBody>
          <a:bodyPr/>
          <a:lstStyle/>
          <a:p>
            <a:pPr>
              <a:defRPr/>
            </a:pPr>
            <a:fld id="{47AA29CE-A811-48E3-ADEE-C4227CCC4C59}" type="slidenum">
              <a:rPr lang="fr-FR" altLang="fr-FR" smtClean="0"/>
              <a:pPr>
                <a:defRPr/>
              </a:pPr>
              <a:t>48</a:t>
            </a:fld>
            <a:endParaRPr lang="fr-FR" altLang="fr-FR" dirty="0"/>
          </a:p>
        </p:txBody>
      </p:sp>
      <p:sp>
        <p:nvSpPr>
          <p:cNvPr id="3" name="Rectangle 1"/>
          <p:cNvSpPr>
            <a:spLocks noChangeArrowheads="1"/>
          </p:cNvSpPr>
          <p:nvPr/>
        </p:nvSpPr>
        <p:spPr bwMode="auto">
          <a:xfrm>
            <a:off x="2537333" y="114364"/>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55826" y="901249"/>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55826" y="483696"/>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36042" y="1340768"/>
            <a:ext cx="8900454" cy="1169551"/>
          </a:xfrm>
          <a:prstGeom prst="rect">
            <a:avLst/>
          </a:prstGeom>
          <a:noFill/>
        </p:spPr>
        <p:txBody>
          <a:bodyPr wrap="square" rtlCol="0">
            <a:spAutoFit/>
          </a:bodyPr>
          <a:lstStyle/>
          <a:p>
            <a:r>
              <a:rPr lang="fr-FR" sz="1400" b="1" dirty="0"/>
              <a:t>6. </a:t>
            </a:r>
            <a:r>
              <a:rPr lang="fr-FR" sz="1400" b="1" dirty="0" err="1"/>
              <a:t>Volzhsky</a:t>
            </a:r>
            <a:r>
              <a:rPr lang="fr-FR" sz="1400" b="1" dirty="0"/>
              <a:t> </a:t>
            </a:r>
            <a:r>
              <a:rPr lang="fr-FR" sz="1400" b="1" dirty="0" err="1"/>
              <a:t>Utes</a:t>
            </a:r>
            <a:r>
              <a:rPr lang="fr-FR" sz="1400" b="1" dirty="0"/>
              <a:t> </a:t>
            </a:r>
          </a:p>
          <a:p>
            <a:r>
              <a:rPr lang="fr-FR" sz="1400" dirty="0"/>
              <a:t>La station est dans le village de </a:t>
            </a:r>
            <a:r>
              <a:rPr lang="fr-FR" sz="1400" dirty="0" err="1"/>
              <a:t>Volzhsky</a:t>
            </a:r>
            <a:r>
              <a:rPr lang="fr-FR" sz="1400" dirty="0"/>
              <a:t>, région </a:t>
            </a:r>
            <a:r>
              <a:rPr lang="fr-FR" sz="1400" dirty="0" err="1"/>
              <a:t>Utes</a:t>
            </a:r>
            <a:r>
              <a:rPr lang="fr-FR" sz="1400" dirty="0"/>
              <a:t> Samara, sur le réservoir (?) Kuibyshev. Entièrement rénové en 2007, lors du sommet "Russie-UE« , à hauteur de 3,8 milliards de roubles. La résidence se compose de 192 chambres d'hôtes, un immense cinéma, de piscines, de spas, de serres, d’écuries, d’une piste d’hélicoptère, d’une station de ski. Nombre d'employés : 3000.</a:t>
            </a:r>
          </a:p>
        </p:txBody>
      </p:sp>
      <p:pic>
        <p:nvPicPr>
          <p:cNvPr id="3074" name="Picture 2" descr="D:\Users\blisan\Pictures\perso\corruption\palais_de_Poutine\VolzhskiyUt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227" y="251031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corruption\palais_de_Poutine\VolzhskiyUtes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252512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corruption\palais_de_Poutine\VolzhskiyUtes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42" y="250612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corruption\palais_de_Poutine\VolzhskiyUtes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867" y="250612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corruption\palais_de_Poutine\VolzhskiyUtes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6984" y="251878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Users\blisan\Pictures\perso\corruption\palais_de_Poutine\VolzhskiyUtes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1509" y="2535719"/>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6042" y="4005064"/>
            <a:ext cx="4529516" cy="2246769"/>
          </a:xfrm>
          <a:prstGeom prst="rect">
            <a:avLst/>
          </a:prstGeom>
          <a:noFill/>
        </p:spPr>
        <p:txBody>
          <a:bodyPr wrap="square" rtlCol="0">
            <a:spAutoFit/>
          </a:bodyPr>
          <a:lstStyle/>
          <a:p>
            <a:r>
              <a:rPr lang="fr-FR" sz="1400" dirty="0"/>
              <a:t>7. </a:t>
            </a:r>
            <a:r>
              <a:rPr lang="fr-FR" sz="1400" b="1" dirty="0" err="1"/>
              <a:t>MalyiIstok</a:t>
            </a:r>
            <a:r>
              <a:rPr lang="fr-FR" sz="1400" dirty="0"/>
              <a:t> (« </a:t>
            </a:r>
            <a:r>
              <a:rPr lang="fr-FR" sz="1400" b="1" dirty="0"/>
              <a:t>petite source</a:t>
            </a:r>
            <a:r>
              <a:rPr lang="fr-FR" sz="1400" dirty="0"/>
              <a:t> »)</a:t>
            </a:r>
            <a:r>
              <a:rPr lang="fr-FR" sz="1400" b="1" dirty="0"/>
              <a:t> </a:t>
            </a:r>
          </a:p>
          <a:p>
            <a:r>
              <a:rPr lang="fr-FR" sz="1400" dirty="0"/>
              <a:t>Manoir du XVIII siècle dans la région boisée pittoresque, près de Iekaterinbourg sur les rives du petit étang </a:t>
            </a:r>
            <a:r>
              <a:rPr lang="fr-FR" sz="1400" dirty="0" err="1"/>
              <a:t>Istokskogo</a:t>
            </a:r>
            <a:r>
              <a:rPr lang="fr-FR" sz="1400" dirty="0"/>
              <a:t> </a:t>
            </a:r>
            <a:r>
              <a:rPr lang="fr-FR" sz="1400" dirty="0">
                <a:sym typeface="Wingdings"/>
              </a:rPr>
              <a:t></a:t>
            </a:r>
          </a:p>
          <a:p>
            <a:endParaRPr lang="fr-FR" sz="1400" dirty="0">
              <a:sym typeface="Wingdings"/>
            </a:endParaRPr>
          </a:p>
          <a:p>
            <a:r>
              <a:rPr lang="fr-FR" sz="1400" b="1" dirty="0"/>
              <a:t>11. Résidence "</a:t>
            </a:r>
            <a:r>
              <a:rPr lang="fr-FR" sz="1400" b="1" dirty="0" err="1"/>
              <a:t>Zavidovo</a:t>
            </a:r>
            <a:r>
              <a:rPr lang="fr-FR" sz="1400" b="1" dirty="0"/>
              <a:t>" </a:t>
            </a:r>
          </a:p>
          <a:p>
            <a:pPr algn="just"/>
            <a:r>
              <a:rPr lang="fr-FR" sz="1400" dirty="0"/>
              <a:t>Résidence sur le territoire de l'économie de chasse "</a:t>
            </a:r>
            <a:r>
              <a:rPr lang="fr-FR" sz="1400" dirty="0" err="1"/>
              <a:t>Zavidovo</a:t>
            </a:r>
            <a:r>
              <a:rPr lang="fr-FR" sz="1400" dirty="0"/>
              <a:t>" dans la région de Tver. Sur le territoire : un complexe d'hôtel, installations de chasse, des piscines, des saunas, des quais pour bateaux </a:t>
            </a:r>
            <a:r>
              <a:rPr lang="fr-FR" sz="1400" dirty="0">
                <a:sym typeface="Wingdings"/>
              </a:rPr>
              <a:t></a:t>
            </a:r>
            <a:endParaRPr lang="fr-FR" sz="1400" dirty="0"/>
          </a:p>
        </p:txBody>
      </p:sp>
      <p:pic>
        <p:nvPicPr>
          <p:cNvPr id="3080" name="Picture 8" descr="D:\Users\blisan\Pictures\perso\corruption\palais_de_Poutine\MalyiIstok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1867" y="398757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Users\blisan\Pictures\perso\corruption\palais_de_Poutine\MalyiIstok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6984" y="397392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Users\blisan\Pictures\perso\corruption\palais_de_Poutine\Zavidovo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5250" y="4931097"/>
            <a:ext cx="1428750" cy="14287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p:cNvCxnSpPr/>
          <p:nvPr/>
        </p:nvCxnSpPr>
        <p:spPr>
          <a:xfrm>
            <a:off x="3307583" y="6093296"/>
            <a:ext cx="421674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195736" y="4797152"/>
            <a:ext cx="239053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79125" y="50605"/>
            <a:ext cx="2658854" cy="1493938"/>
          </a:xfrm>
          <a:prstGeom prst="rect">
            <a:avLst/>
          </a:prstGeom>
        </p:spPr>
      </p:pic>
      <p:sp>
        <p:nvSpPr>
          <p:cNvPr id="21" name="ZoneTexte 20"/>
          <p:cNvSpPr txBox="1"/>
          <p:nvPr/>
        </p:nvSpPr>
        <p:spPr>
          <a:xfrm>
            <a:off x="2051721" y="797574"/>
            <a:ext cx="4445834" cy="861774"/>
          </a:xfrm>
          <a:prstGeom prst="rect">
            <a:avLst/>
          </a:prstGeom>
          <a:noFill/>
        </p:spPr>
        <p:txBody>
          <a:bodyPr wrap="square" rtlCol="0">
            <a:spAutoFit/>
          </a:bodyPr>
          <a:lstStyle/>
          <a:p>
            <a:pPr algn="r"/>
            <a:r>
              <a:rPr lang="fr-FR" sz="1000" dirty="0">
                <a:latin typeface="Calibri" panose="020F0502020204030204" pitchFamily="34" charset="0"/>
              </a:rPr>
              <a:t>Culte de la personnalité ... un garçon visite l'exposition du président :  "la plus gentille personne de Moscou",  une partie des célébrations organisées à travers la Russie pour marquer le 60e anniversaire de de Vladimir Poutine. Photo: AFP.</a:t>
            </a:r>
          </a:p>
          <a:p>
            <a:pPr algn="r"/>
            <a:r>
              <a:rPr lang="fr-FR" sz="1000" dirty="0">
                <a:latin typeface="Calibri" panose="020F0502020204030204" pitchFamily="34" charset="0"/>
              </a:rPr>
              <a:t>Source : </a:t>
            </a:r>
            <a:r>
              <a:rPr lang="fr-FR" sz="1000" dirty="0">
                <a:latin typeface="Calibri" panose="020F0502020204030204" pitchFamily="34" charset="0"/>
                <a:hlinkClick r:id="rId13"/>
              </a:rPr>
              <a:t>http://www.smh.com.au/world/birthday-boy-in-hiding-as-putinmania-hits-new-peak-20121008-279db.html</a:t>
            </a:r>
            <a:r>
              <a:rPr lang="fr-FR" sz="1000" dirty="0">
                <a:latin typeface="Calibri" panose="020F0502020204030204" pitchFamily="34" charset="0"/>
              </a:rPr>
              <a:t> </a:t>
            </a:r>
            <a:r>
              <a:rPr lang="fr-FR" sz="1000" dirty="0">
                <a:latin typeface="Calibri" panose="020F0502020204030204" pitchFamily="34" charset="0"/>
                <a:sym typeface="Wingdings"/>
              </a:rPr>
              <a:t></a:t>
            </a:r>
            <a:endParaRPr lang="fr-FR" sz="1000" dirty="0">
              <a:latin typeface="Calibri" panose="020F0502020204030204" pitchFamily="34" charset="0"/>
            </a:endParaRPr>
          </a:p>
        </p:txBody>
      </p:sp>
    </p:spTree>
    <p:extLst>
      <p:ext uri="{BB962C8B-B14F-4D97-AF65-F5344CB8AC3E}">
        <p14:creationId xmlns:p14="http://schemas.microsoft.com/office/powerpoint/2010/main" val="1653567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2978" y="118368"/>
            <a:ext cx="370384" cy="268140"/>
          </a:xfrm>
        </p:spPr>
        <p:txBody>
          <a:bodyPr/>
          <a:lstStyle/>
          <a:p>
            <a:pPr>
              <a:defRPr/>
            </a:pPr>
            <a:fld id="{47AA29CE-A811-48E3-ADEE-C4227CCC4C59}" type="slidenum">
              <a:rPr lang="fr-FR" altLang="fr-FR" smtClean="0"/>
              <a:pPr>
                <a:defRPr/>
              </a:pPr>
              <a:t>49</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55018" y="907035"/>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55018" y="1276367"/>
            <a:ext cx="8827178" cy="954107"/>
          </a:xfrm>
          <a:prstGeom prst="rect">
            <a:avLst/>
          </a:prstGeom>
          <a:noFill/>
        </p:spPr>
        <p:txBody>
          <a:bodyPr wrap="square" rtlCol="0">
            <a:spAutoFit/>
          </a:bodyPr>
          <a:lstStyle/>
          <a:p>
            <a:r>
              <a:rPr lang="fr-FR" sz="1400" b="1" dirty="0"/>
              <a:t>8. Maison Dom </a:t>
            </a:r>
            <a:r>
              <a:rPr lang="fr-FR" sz="1400" b="1" dirty="0" err="1"/>
              <a:t>Sevastyanov</a:t>
            </a:r>
            <a:r>
              <a:rPr lang="fr-FR" sz="1400" b="1" dirty="0"/>
              <a:t> </a:t>
            </a:r>
          </a:p>
          <a:p>
            <a:pPr algn="just"/>
            <a:r>
              <a:rPr lang="fr-FR" sz="1400" dirty="0"/>
              <a:t>Le palais, construit dans le premier quart du XIXe siècle, sur les rives de l'étang de la ville formé par un barrage sur la rivière </a:t>
            </a:r>
            <a:r>
              <a:rPr lang="fr-FR" sz="1400" dirty="0" err="1"/>
              <a:t>Iset</a:t>
            </a:r>
            <a:r>
              <a:rPr lang="fr-FR" sz="1400" dirty="0"/>
              <a:t>. La reconstruction en 2008 a coûté 1,35 milliard de roubles, dont 150 millions sont allés pour acheter des meubles auprès la société « ITC » de Saint-Pétersbourg.</a:t>
            </a:r>
          </a:p>
        </p:txBody>
      </p:sp>
      <p:pic>
        <p:nvPicPr>
          <p:cNvPr id="4098" name="Picture 2" descr="D:\Users\blisan\Pictures\perso\corruption\palais_de_Poutine\DomSevastyanova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101" y="220079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blisan\Pictures\perso\corruption\palais_de_Poutine\DomSevastyanova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459" y="226525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blisan\Pictures\perso\corruption\palais_de_Poutine\DomSevastyanova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6808" y="223047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blisan\Pictures\perso\corruption\palais_de_Poutine\DomSevastyanova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950" y="223047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sers\blisan\Pictures\perso\corruption\palais_de_Poutine\DomSevastyanova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841" y="226006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Users\blisan\Pictures\perso\corruption\palais_de_Poutine\DomSevastyanova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68" y="372367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Users\blisan\Pictures\perso\corruption\palais_de_Poutine\DomSevastyanova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50" y="372276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Users\blisan\Pictures\perso\corruption\palais_de_Poutine\DomSevastyanova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2758" y="372276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Users\blisan\Pictures\perso\corruption\palais_de_Poutine\DomSevastyanova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9675" y="372276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D:\Users\blisan\Pictures\perso\corruption\palais_de_Poutine\DomSevastyanova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9077" y="368443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D:\Users\blisan\Pictures\perso\corruption\palais_de_Poutine\DomSevastyanova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02851" y="3684434"/>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21841" y="5301208"/>
            <a:ext cx="8914655" cy="954107"/>
          </a:xfrm>
          <a:prstGeom prst="rect">
            <a:avLst/>
          </a:prstGeom>
          <a:noFill/>
        </p:spPr>
        <p:txBody>
          <a:bodyPr wrap="square" rtlCol="0">
            <a:spAutoFit/>
          </a:bodyPr>
          <a:lstStyle/>
          <a:p>
            <a:r>
              <a:rPr lang="fr-FR" sz="1400" b="1" dirty="0"/>
              <a:t>12. Pines </a:t>
            </a:r>
          </a:p>
          <a:p>
            <a:r>
              <a:rPr lang="fr-FR" sz="1400" dirty="0"/>
              <a:t>Villas sur la sur les rives pittoresques du fleuve Ienisseï à 30 minutes de </a:t>
            </a:r>
            <a:r>
              <a:rPr lang="fr-FR" sz="1400" dirty="0" err="1"/>
              <a:t>Krasnoyarsk</a:t>
            </a:r>
            <a:r>
              <a:rPr lang="fr-FR" sz="1400" dirty="0"/>
              <a:t>. Lors de la reconstruction du bâtiment, il a été recouvert de marbre de Khakassie. Sur un terrain voisin (?), a été construit héliport (pas de photo).</a:t>
            </a:r>
          </a:p>
        </p:txBody>
      </p:sp>
      <p:pic>
        <p:nvPicPr>
          <p:cNvPr id="6146" name="Picture 2" descr="D:\Users\blisan\Pictures\perso\poutine culte personnalité\putin personality cult1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32753" y="0"/>
            <a:ext cx="1498848" cy="149884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3219052" y="1076312"/>
            <a:ext cx="4409995" cy="400110"/>
          </a:xfrm>
          <a:prstGeom prst="rect">
            <a:avLst/>
          </a:prstGeom>
          <a:noFill/>
        </p:spPr>
        <p:txBody>
          <a:bodyPr wrap="square" rtlCol="0">
            <a:spAutoFit/>
          </a:bodyPr>
          <a:lstStyle/>
          <a:p>
            <a:pPr algn="r"/>
            <a:r>
              <a:rPr lang="fr-FR" sz="1000" dirty="0"/>
              <a:t>Source image : </a:t>
            </a:r>
            <a:r>
              <a:rPr lang="fr-FR" sz="1000" dirty="0">
                <a:hlinkClick r:id="rId15"/>
              </a:rPr>
              <a:t>https://wikileaks.org/gifiles/docs/12/1270916_re-social-from-vlady-.html</a:t>
            </a:r>
            <a:r>
              <a:rPr lang="fr-FR" sz="1000" dirty="0"/>
              <a:t> </a:t>
            </a:r>
            <a:r>
              <a:rPr lang="fr-FR" sz="1000" dirty="0">
                <a:latin typeface="Calibri"/>
              </a:rPr>
              <a:t>→</a:t>
            </a:r>
            <a:endParaRPr lang="fr-FR" sz="1000" dirty="0"/>
          </a:p>
        </p:txBody>
      </p:sp>
    </p:spTree>
    <p:extLst>
      <p:ext uri="{BB962C8B-B14F-4D97-AF65-F5344CB8AC3E}">
        <p14:creationId xmlns:p14="http://schemas.microsoft.com/office/powerpoint/2010/main" val="2244598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699792" y="8786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5123" name="Espace réservé du numéro de diapositive 2"/>
          <p:cNvSpPr txBox="1">
            <a:spLocks/>
          </p:cNvSpPr>
          <p:nvPr/>
        </p:nvSpPr>
        <p:spPr bwMode="auto">
          <a:xfrm>
            <a:off x="80279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98F6AD1-AC0D-4EF9-A9B5-F182A6A2513F}" type="slidenum">
              <a:rPr lang="fr-FR" altLang="fr-FR" sz="1200">
                <a:solidFill>
                  <a:srgbClr val="898989"/>
                </a:solidFill>
              </a:rPr>
              <a:pPr algn="r" eaLnBrk="1" hangingPunct="1">
                <a:spcBef>
                  <a:spcPct val="0"/>
                </a:spcBef>
                <a:buFontTx/>
                <a:buNone/>
              </a:pPr>
              <a:t>5</a:t>
            </a:fld>
            <a:endParaRPr lang="fr-FR" altLang="fr-FR" sz="1200" dirty="0">
              <a:solidFill>
                <a:srgbClr val="898989"/>
              </a:solidFill>
            </a:endParaRPr>
          </a:p>
        </p:txBody>
      </p:sp>
      <p:sp>
        <p:nvSpPr>
          <p:cNvPr id="5124" name="ZoneTexte 3"/>
          <p:cNvSpPr txBox="1">
            <a:spLocks noChangeArrowheads="1"/>
          </p:cNvSpPr>
          <p:nvPr/>
        </p:nvSpPr>
        <p:spPr bwMode="auto">
          <a:xfrm>
            <a:off x="171741" y="503655"/>
            <a:ext cx="1384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0. </a:t>
            </a:r>
            <a:r>
              <a:rPr lang="fr-FR" altLang="fr-FR" sz="1800" b="1" dirty="0"/>
              <a:t>Sommaire</a:t>
            </a:r>
          </a:p>
        </p:txBody>
      </p:sp>
      <p:sp>
        <p:nvSpPr>
          <p:cNvPr id="5125" name="Text Box 6"/>
          <p:cNvSpPr txBox="1">
            <a:spLocks noChangeArrowheads="1"/>
          </p:cNvSpPr>
          <p:nvPr/>
        </p:nvSpPr>
        <p:spPr bwMode="auto">
          <a:xfrm>
            <a:off x="171741" y="872987"/>
            <a:ext cx="626424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300" dirty="0">
                <a:latin typeface="Arial" panose="020B0604020202020204" pitchFamily="34" charset="0"/>
              </a:rPr>
              <a:t>A24. Annexe : La corruption en Afghanistan</a:t>
            </a:r>
          </a:p>
          <a:p>
            <a:pPr eaLnBrk="1" hangingPunct="1">
              <a:spcBef>
                <a:spcPct val="0"/>
              </a:spcBef>
              <a:buNone/>
            </a:pPr>
            <a:r>
              <a:rPr lang="fr-FR" altLang="fr-FR" sz="1400" dirty="0">
                <a:latin typeface="Arial" panose="020B0604020202020204" pitchFamily="34" charset="0"/>
              </a:rPr>
              <a:t>A24bis. Annexe : La corruption en Turquie</a:t>
            </a:r>
          </a:p>
          <a:p>
            <a:pPr eaLnBrk="1" hangingPunct="1">
              <a:spcBef>
                <a:spcPct val="0"/>
              </a:spcBef>
              <a:buNone/>
            </a:pPr>
            <a:r>
              <a:rPr lang="fr-FR" altLang="fr-FR" sz="1400" dirty="0">
                <a:latin typeface="Arial" panose="020B0604020202020204" pitchFamily="34" charset="0"/>
              </a:rPr>
              <a:t>A24ter. Annexe : La corruption en Inde</a:t>
            </a:r>
          </a:p>
          <a:p>
            <a:pPr eaLnBrk="1" hangingPunct="1">
              <a:spcBef>
                <a:spcPct val="0"/>
              </a:spcBef>
              <a:buNone/>
            </a:pPr>
            <a:r>
              <a:rPr lang="fr-FR" altLang="fr-FR" sz="1400" dirty="0">
                <a:latin typeface="Arial" panose="020B0604020202020204" pitchFamily="34" charset="0"/>
              </a:rPr>
              <a:t>A24quater. Annexe : La dérive d’un président malgache</a:t>
            </a:r>
          </a:p>
          <a:p>
            <a:pPr eaLnBrk="1" hangingPunct="1">
              <a:spcBef>
                <a:spcPct val="0"/>
              </a:spcBef>
              <a:buFontTx/>
              <a:buNone/>
            </a:pPr>
            <a:r>
              <a:rPr lang="fr-FR" altLang="fr-FR" sz="1300" dirty="0">
                <a:latin typeface="Arial" panose="020B0604020202020204" pitchFamily="34" charset="0"/>
              </a:rPr>
              <a:t>A25. Annexe : L’apprentissage de l’esprit critique</a:t>
            </a:r>
          </a:p>
          <a:p>
            <a:pPr eaLnBrk="1" hangingPunct="1">
              <a:spcBef>
                <a:spcPct val="0"/>
              </a:spcBef>
              <a:buFontTx/>
              <a:buNone/>
            </a:pPr>
            <a:r>
              <a:rPr lang="fr-FR" altLang="fr-FR" sz="1300" dirty="0">
                <a:latin typeface="Arial" panose="020B0604020202020204" pitchFamily="34" charset="0"/>
              </a:rPr>
              <a:t>A26. Annexe : Réflexions personnelles de l’auteur</a:t>
            </a:r>
          </a:p>
          <a:p>
            <a:pPr eaLnBrk="1" hangingPunct="1">
              <a:spcBef>
                <a:spcPct val="0"/>
              </a:spcBef>
              <a:buNone/>
            </a:pPr>
            <a:r>
              <a:rPr lang="fr-FR" altLang="fr-FR" sz="1400" dirty="0">
                <a:latin typeface="Arial" panose="020B0604020202020204" pitchFamily="34" charset="0"/>
              </a:rPr>
              <a:t>A27. Annexe : Le comble de l’appât du gain</a:t>
            </a:r>
            <a:endParaRPr lang="fr-FR" altLang="fr-FR" sz="1300" dirty="0">
              <a:latin typeface="Arial" panose="020B0604020202020204" pitchFamily="34" charset="0"/>
            </a:endParaRPr>
          </a:p>
          <a:p>
            <a:pPr eaLnBrk="1" hangingPunct="1">
              <a:spcBef>
                <a:spcPct val="0"/>
              </a:spcBef>
              <a:buFontTx/>
              <a:buNone/>
            </a:pPr>
            <a:r>
              <a:rPr lang="fr-FR" altLang="fr-FR" sz="1300" dirty="0">
                <a:latin typeface="Arial" panose="020B0604020202020204" pitchFamily="34" charset="0"/>
              </a:rPr>
              <a:t>A28. Annexe : Les journalistes aux ordres et les journalistes achetés.</a:t>
            </a:r>
          </a:p>
        </p:txBody>
      </p:sp>
      <p:sp>
        <p:nvSpPr>
          <p:cNvPr id="2" name="ZoneTexte 1"/>
          <p:cNvSpPr txBox="1"/>
          <p:nvPr/>
        </p:nvSpPr>
        <p:spPr>
          <a:xfrm>
            <a:off x="1835696" y="5949280"/>
            <a:ext cx="5256584" cy="830997"/>
          </a:xfrm>
          <a:prstGeom prst="rect">
            <a:avLst/>
          </a:prstGeom>
          <a:noFill/>
        </p:spPr>
        <p:txBody>
          <a:bodyPr wrap="square" rtlCol="0">
            <a:spAutoFit/>
          </a:bodyPr>
          <a:lstStyle/>
          <a:p>
            <a:pPr algn="ctr"/>
            <a:r>
              <a:rPr lang="fr-FR" sz="1200" dirty="0"/>
              <a:t>« </a:t>
            </a:r>
            <a:r>
              <a:rPr lang="fr-FR" sz="1200" i="1" dirty="0"/>
              <a:t>Patron, tu peux me </a:t>
            </a:r>
            <a:r>
              <a:rPr lang="fr-FR" sz="1200" i="1" dirty="0">
                <a:hlinkClick r:id="rId2" tooltip="Conjugaison du verbe lubrifier"/>
              </a:rPr>
              <a:t>lubrifier</a:t>
            </a:r>
            <a:r>
              <a:rPr lang="fr-FR" sz="1200" i="1" dirty="0"/>
              <a:t> un peu ?</a:t>
            </a:r>
            <a:r>
              <a:rPr lang="fr-FR" sz="1200" dirty="0"/>
              <a:t> »</a:t>
            </a:r>
          </a:p>
          <a:p>
            <a:pPr algn="ctr"/>
            <a:r>
              <a:rPr lang="fr-FR" sz="1200" dirty="0"/>
              <a:t>La pratique des Pier Diem. Voir le chapitre « </a:t>
            </a:r>
            <a:r>
              <a:rPr lang="fr-FR" altLang="fr-FR" sz="1200" i="1" dirty="0"/>
              <a:t>A28. Annexe : Les journalistes aux ordres et les journalistes achetés</a:t>
            </a:r>
            <a:r>
              <a:rPr lang="fr-FR" altLang="fr-FR" sz="1200" dirty="0"/>
              <a:t> ». Source image : </a:t>
            </a:r>
            <a:r>
              <a:rPr lang="fr-FR" altLang="fr-FR" sz="1200" dirty="0">
                <a:hlinkClick r:id="rId3"/>
              </a:rPr>
              <a:t>http://beninwebtv.com/2016/01/presse-africaine-le-poison-des-per-diem/</a:t>
            </a:r>
            <a:r>
              <a:rPr lang="fr-FR" altLang="fr-FR" sz="1200" dirty="0"/>
              <a:t> </a:t>
            </a:r>
            <a:endParaRPr lang="fr-FR" sz="1200"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7036" y="2700085"/>
            <a:ext cx="4985349" cy="3224519"/>
          </a:xfrm>
          <a:prstGeom prst="rect">
            <a:avLst/>
          </a:prstGeom>
        </p:spPr>
      </p:pic>
    </p:spTree>
    <p:extLst>
      <p:ext uri="{BB962C8B-B14F-4D97-AF65-F5344CB8AC3E}">
        <p14:creationId xmlns:p14="http://schemas.microsoft.com/office/powerpoint/2010/main" val="3447044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325" y="109901"/>
            <a:ext cx="442392" cy="268140"/>
          </a:xfrm>
        </p:spPr>
        <p:txBody>
          <a:bodyPr/>
          <a:lstStyle/>
          <a:p>
            <a:pPr>
              <a:defRPr/>
            </a:pPr>
            <a:fld id="{47AA29CE-A811-48E3-ADEE-C4227CCC4C59}" type="slidenum">
              <a:rPr lang="fr-FR" altLang="fr-FR" smtClean="0"/>
              <a:pPr>
                <a:defRPr/>
              </a:pPr>
              <a:t>50</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225758" y="907035"/>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36042" y="1268056"/>
            <a:ext cx="8900454" cy="1169551"/>
          </a:xfrm>
          <a:prstGeom prst="rect">
            <a:avLst/>
          </a:prstGeom>
          <a:noFill/>
        </p:spPr>
        <p:txBody>
          <a:bodyPr wrap="square" rtlCol="0">
            <a:spAutoFit/>
          </a:bodyPr>
          <a:lstStyle/>
          <a:p>
            <a:r>
              <a:rPr lang="fr-FR" sz="1400" b="1" dirty="0"/>
              <a:t>9. </a:t>
            </a:r>
            <a:r>
              <a:rPr lang="fr-FR" sz="1400" b="1" dirty="0" err="1"/>
              <a:t>Mayendorf</a:t>
            </a:r>
            <a:r>
              <a:rPr lang="fr-FR" sz="1400" b="1" dirty="0"/>
              <a:t> (</a:t>
            </a:r>
            <a:r>
              <a:rPr lang="fr-FR" sz="1400" b="1" dirty="0" err="1"/>
              <a:t>Barvikha</a:t>
            </a:r>
            <a:r>
              <a:rPr lang="fr-FR" sz="1400" b="1" dirty="0"/>
              <a:t>) </a:t>
            </a:r>
          </a:p>
          <a:p>
            <a:pPr algn="just"/>
            <a:r>
              <a:rPr lang="fr-FR" sz="1400" dirty="0"/>
              <a:t>Château dans le village de </a:t>
            </a:r>
            <a:r>
              <a:rPr lang="fr-FR" sz="1400" dirty="0" err="1"/>
              <a:t>Barvikha</a:t>
            </a:r>
            <a:r>
              <a:rPr lang="fr-FR" sz="1400" dirty="0"/>
              <a:t>, district Odintsovo, région de Moscou, sur la route </a:t>
            </a:r>
            <a:r>
              <a:rPr lang="fr-FR" sz="1400" dirty="0" err="1"/>
              <a:t>Podushkinskoe</a:t>
            </a:r>
            <a:r>
              <a:rPr lang="fr-FR" sz="1400" dirty="0"/>
              <a:t>. Dans le passé, ce manoir a appartenu au Baron </a:t>
            </a:r>
            <a:r>
              <a:rPr lang="fr-FR" sz="1400" dirty="0" err="1"/>
              <a:t>Meyendorff</a:t>
            </a:r>
            <a:r>
              <a:rPr lang="fr-FR" sz="1400" dirty="0"/>
              <a:t>. Sa restauration a été réalisée en 2003-2004. La reconstruction de la zone du château de 1300 mètres carrés a coûté au moins 100 millions de dollars, soit $ 80,000 par mètre carré. Il appartient à l'Office du Président. </a:t>
            </a:r>
          </a:p>
        </p:txBody>
      </p:sp>
      <p:pic>
        <p:nvPicPr>
          <p:cNvPr id="5122" name="Picture 2" descr="D:\Users\blisan\Pictures\perso\corruption\palais_de_Poutine\Mayendorf-Barviha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833" y="235554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blisan\Pictures\perso\corruption\palais_de_Poutine\Mayendorf-Barviha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481" y="233458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blisan\Pictures\perso\corruption\palais_de_Poutine\Mayendorf-Barviha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796" y="24376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blisan\Pictures\perso\corruption\palais_de_Poutine\Mayendorf-Barviha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757" y="24376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Users\blisan\Pictures\perso\corruption\palais_de_Poutine\Mayendorf-Barviha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7245" y="242914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Users\blisan\Pictures\perso\corruption\palais_de_Poutine\Mayendorf-Barviha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80" y="246333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Users\blisan\Pictures\perso\corruption\palais_de_Poutine\Mayendorf-Barviha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0" y="393105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Users\blisan\Pictures\perso\corruption\palais_de_Poutine\Mayendorf-Barviha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5918" y="392562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Users\blisan\Pictures\perso\corruption\palais_de_Poutine\Mayendorf-Barviha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465" y="390869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D:\Users\blisan\Pictures\perso\corruption\palais_de_Poutine\Mayendorf-Barviha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7632" y="389208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Users\blisan\Pictures\perso\corruption\palais_de_Poutine\Mayendorf-Barviha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0414" y="389208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D:\Users\blisan\Pictures\perso\corruption\palais_de_Poutine\Mayendorf-Barviha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1824" y="3892087"/>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36042" y="5359805"/>
            <a:ext cx="9007958" cy="954107"/>
          </a:xfrm>
          <a:prstGeom prst="rect">
            <a:avLst/>
          </a:prstGeom>
          <a:noFill/>
        </p:spPr>
        <p:txBody>
          <a:bodyPr wrap="square" rtlCol="0">
            <a:spAutoFit/>
          </a:bodyPr>
          <a:lstStyle/>
          <a:p>
            <a:r>
              <a:rPr lang="fr-FR" sz="1400" b="1" dirty="0"/>
              <a:t>10. fermes Angara </a:t>
            </a:r>
          </a:p>
          <a:p>
            <a:pPr algn="just"/>
            <a:r>
              <a:rPr lang="fr-FR" sz="1400" dirty="0"/>
              <a:t>Résidence du Président de la Russie dans la région d'Irkoutsk, sur les rives de la rivière Angara. Sur son territoire, on trouve un complexe de chalets, des courts de tennis, quai sur la rivière, une piscine, un sauna, une salle de fitness et des salles de massage (pas de photo).</a:t>
            </a:r>
          </a:p>
        </p:txBody>
      </p:sp>
      <p:pic>
        <p:nvPicPr>
          <p:cNvPr id="7170" name="Picture 2" descr="D:\Users\blisan\Pictures\perso\poutine culte personnalité\putin personality cult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9814" y="8466"/>
            <a:ext cx="1787501" cy="147631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555776" y="907035"/>
            <a:ext cx="4784038" cy="553998"/>
          </a:xfrm>
          <a:prstGeom prst="rect">
            <a:avLst/>
          </a:prstGeom>
          <a:noFill/>
        </p:spPr>
        <p:txBody>
          <a:bodyPr wrap="square" rtlCol="0">
            <a:spAutoFit/>
          </a:bodyPr>
          <a:lstStyle/>
          <a:p>
            <a:pPr algn="r"/>
            <a:r>
              <a:rPr lang="fr-FR" sz="1000" dirty="0"/>
              <a:t>Petites filles russes effectuant une danse sous un portrait de Poutine (Image: kasparov.ru). Source : </a:t>
            </a:r>
            <a:r>
              <a:rPr lang="fr-FR" sz="1000" dirty="0">
                <a:hlinkClick r:id="rId16"/>
              </a:rPr>
              <a:t>http://newslanc.com/2014/06/30/growing-of-the-putins-personality-cult/</a:t>
            </a:r>
            <a:r>
              <a:rPr lang="fr-FR" sz="1000" dirty="0"/>
              <a:t> </a:t>
            </a:r>
            <a:r>
              <a:rPr lang="fr-FR" sz="1000" dirty="0">
                <a:latin typeface="Calibri"/>
              </a:rPr>
              <a:t>→</a:t>
            </a:r>
            <a:endParaRPr lang="fr-FR" sz="1000" dirty="0"/>
          </a:p>
        </p:txBody>
      </p:sp>
    </p:spTree>
    <p:extLst>
      <p:ext uri="{BB962C8B-B14F-4D97-AF65-F5344CB8AC3E}">
        <p14:creationId xmlns:p14="http://schemas.microsoft.com/office/powerpoint/2010/main" val="1755374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325" y="109901"/>
            <a:ext cx="442392" cy="268140"/>
          </a:xfrm>
        </p:spPr>
        <p:txBody>
          <a:bodyPr/>
          <a:lstStyle/>
          <a:p>
            <a:pPr>
              <a:defRPr/>
            </a:pPr>
            <a:fld id="{47AA29CE-A811-48E3-ADEE-C4227CCC4C59}" type="slidenum">
              <a:rPr lang="fr-FR" altLang="fr-FR" smtClean="0"/>
              <a:pPr>
                <a:defRPr/>
              </a:pPr>
              <a:t>51</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418170" y="898724"/>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36042" y="1268056"/>
            <a:ext cx="7604310" cy="4401205"/>
          </a:xfrm>
          <a:prstGeom prst="rect">
            <a:avLst/>
          </a:prstGeom>
          <a:noFill/>
        </p:spPr>
        <p:txBody>
          <a:bodyPr wrap="square" rtlCol="0">
            <a:spAutoFit/>
          </a:bodyPr>
          <a:lstStyle/>
          <a:p>
            <a:r>
              <a:rPr lang="fr-FR" sz="1400" dirty="0"/>
              <a:t> </a:t>
            </a:r>
            <a:r>
              <a:rPr lang="fr-FR" sz="1400" b="1" dirty="0"/>
              <a:t>13. Résidence d'hôtes d’état (K-4) </a:t>
            </a:r>
          </a:p>
          <a:p>
            <a:r>
              <a:rPr lang="fr-FR" sz="1400" dirty="0"/>
              <a:t>Résidence du Président de la Fédération de Russie, à Saint-Pétersbourg, sur l'île de Pierre (?) dans le delta de la Neva. L'installation comprend a) le manoir Meltzer (ruelle  des champ, la maison numéro 8, architecte RF. Meltzer 1904, 1906) et quatre bâtiments distincts _ b) la maison </a:t>
            </a:r>
            <a:r>
              <a:rPr lang="fr-FR" sz="1400" dirty="0" err="1"/>
              <a:t>Shёne</a:t>
            </a:r>
            <a:r>
              <a:rPr lang="fr-FR" sz="1400" dirty="0"/>
              <a:t>, c) un sauna dans l'aile de service du manoir </a:t>
            </a:r>
            <a:r>
              <a:rPr lang="fr-FR" sz="1400" dirty="0" err="1"/>
              <a:t>Melzer</a:t>
            </a:r>
            <a:r>
              <a:rPr lang="fr-FR" sz="1400" dirty="0"/>
              <a:t> et d) l'ancien manoir du banquier </a:t>
            </a:r>
            <a:r>
              <a:rPr lang="fr-FR" sz="1400" dirty="0" err="1"/>
              <a:t>Soloveitchik</a:t>
            </a:r>
            <a:r>
              <a:rPr lang="fr-FR" sz="1400" dirty="0"/>
              <a:t>) </a:t>
            </a:r>
            <a:r>
              <a:rPr lang="fr-FR" sz="1400" dirty="0">
                <a:latin typeface="Calibri"/>
              </a:rPr>
              <a:t>↗</a:t>
            </a:r>
            <a:r>
              <a:rPr lang="fr-FR" sz="1400" dirty="0">
                <a:sym typeface="Wingdings"/>
              </a:rPr>
              <a:t></a:t>
            </a:r>
          </a:p>
          <a:p>
            <a:endParaRPr lang="fr-FR" sz="1400" dirty="0">
              <a:sym typeface="Wingdings"/>
            </a:endParaRPr>
          </a:p>
          <a:p>
            <a:r>
              <a:rPr lang="fr-FR" sz="1400" b="1" dirty="0"/>
              <a:t>14. </a:t>
            </a:r>
            <a:r>
              <a:rPr lang="fr-FR" sz="1400" b="1" dirty="0" err="1"/>
              <a:t>Yantar</a:t>
            </a:r>
            <a:r>
              <a:rPr lang="fr-FR" sz="1400" b="1" dirty="0"/>
              <a:t> </a:t>
            </a:r>
            <a:r>
              <a:rPr lang="fr-FR" sz="1400" dirty="0"/>
              <a:t>(« </a:t>
            </a:r>
            <a:r>
              <a:rPr lang="fr-FR" sz="1400" b="1" dirty="0"/>
              <a:t>Ambre</a:t>
            </a:r>
            <a:r>
              <a:rPr lang="fr-FR" sz="1400" dirty="0"/>
              <a:t> »)</a:t>
            </a:r>
            <a:r>
              <a:rPr lang="fr-FR" sz="1400" b="1" dirty="0"/>
              <a:t> </a:t>
            </a:r>
          </a:p>
          <a:p>
            <a:r>
              <a:rPr lang="fr-FR" sz="1400" dirty="0"/>
              <a:t>Complexe d’état du président, dans la ville Pionnière (?) de la région de Kaliningrad. Le prix de la construction de ces résidences : environ 6 milliards de roubles. Il se compose d'un hôtel cinq étoiles, et d’un bâtiment administratif, deux bâtiments d'une superficie de 5000 m2 (?) </a:t>
            </a:r>
            <a:r>
              <a:rPr lang="fr-FR" sz="1400" dirty="0">
                <a:sym typeface="Wingdings"/>
              </a:rPr>
              <a:t></a:t>
            </a:r>
          </a:p>
          <a:p>
            <a:endParaRPr lang="fr-FR" sz="1400" dirty="0">
              <a:sym typeface="Wingdings"/>
            </a:endParaRPr>
          </a:p>
          <a:p>
            <a:r>
              <a:rPr lang="fr-FR" sz="1400" b="1" dirty="0"/>
              <a:t>18. Maison des invités d'honneur  (France)</a:t>
            </a:r>
          </a:p>
          <a:p>
            <a:r>
              <a:rPr lang="fr-FR" sz="1400" dirty="0"/>
              <a:t>Un palais près de Paris. Le bureau de gestion des constructions du président a dépensé 30 millions d'euros. Un Français, qui avait été à l'intérieur de palais, l’appelé le « Palais de Versailles » (pas de photo).</a:t>
            </a:r>
          </a:p>
          <a:p>
            <a:endParaRPr lang="fr-FR" sz="1400" dirty="0"/>
          </a:p>
          <a:p>
            <a:r>
              <a:rPr lang="fr-FR" sz="1400" b="1" dirty="0"/>
              <a:t>19. ABC (</a:t>
            </a:r>
            <a:r>
              <a:rPr lang="az-Cyrl-AZ" sz="1400" b="1" dirty="0"/>
              <a:t>АБЦ</a:t>
            </a:r>
            <a:r>
              <a:rPr lang="fr-FR" sz="1400" b="1" dirty="0"/>
              <a:t>)</a:t>
            </a:r>
          </a:p>
          <a:p>
            <a:r>
              <a:rPr lang="fr-FR" sz="1400" dirty="0"/>
              <a:t>Maison d'hôtes « verrouillée », dans le sud de Moscou (passage </a:t>
            </a:r>
            <a:r>
              <a:rPr lang="fr-FR" sz="1400" dirty="0" err="1"/>
              <a:t>Teplostanskoy</a:t>
            </a:r>
            <a:r>
              <a:rPr lang="fr-FR" sz="1400" dirty="0"/>
              <a:t>, au 1a). Auparavant, maison secrète du FSB (pas de photo).</a:t>
            </a:r>
          </a:p>
        </p:txBody>
      </p:sp>
      <p:pic>
        <p:nvPicPr>
          <p:cNvPr id="2050" name="Picture 2" descr="D:\Users\blisan\Pictures\perso\corruption\palais_de_Poutine\GosGostevayaRezid-K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11268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lisan\Pictures\perso\corruption\palais_de_Poutine\GosGostevayaRezid-K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1595222"/>
            <a:ext cx="1428750" cy="14287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p:cNvCxnSpPr/>
          <p:nvPr/>
        </p:nvCxnSpPr>
        <p:spPr>
          <a:xfrm flipV="1">
            <a:off x="2339752" y="2492896"/>
            <a:ext cx="5184576" cy="62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descr="D:\Users\blisan\Pictures\perso\corruption\palais_de_Poutine\yantar-Kaliningrad Pione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302397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Users\blisan\Pictures\perso\poutine culte personnalité\expo Pout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8492" y="4869160"/>
            <a:ext cx="1323975" cy="12954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445695" y="5764450"/>
            <a:ext cx="7410322" cy="400110"/>
          </a:xfrm>
          <a:prstGeom prst="rect">
            <a:avLst/>
          </a:prstGeom>
          <a:noFill/>
        </p:spPr>
        <p:txBody>
          <a:bodyPr wrap="square" rtlCol="0">
            <a:spAutoFit/>
          </a:bodyPr>
          <a:lstStyle/>
          <a:p>
            <a:pPr algn="r"/>
            <a:r>
              <a:rPr lang="fr-FR" sz="1000" dirty="0"/>
              <a:t>Dernière œuvre  d'Art Pro-Poutine le montrant fessant Obama, lors d'une exposition intitulée "Pas de Filtres", à Moscou  (</a:t>
            </a:r>
            <a:r>
              <a:rPr lang="fr-FR" sz="1000" dirty="0" err="1"/>
              <a:t>Nov</a:t>
            </a:r>
            <a:r>
              <a:rPr lang="fr-FR" sz="1000" dirty="0"/>
              <a:t> 2014), </a:t>
            </a:r>
            <a:r>
              <a:rPr lang="fr-FR" sz="1000" dirty="0">
                <a:hlinkClick r:id="rId7"/>
              </a:rPr>
              <a:t>http://nymag.com/daily/intelligencer/2014/11/new-putin-art-exhibit-shows-him-spanking-obama.html</a:t>
            </a:r>
            <a:r>
              <a:rPr lang="fr-FR" sz="1000" dirty="0"/>
              <a:t>  </a:t>
            </a:r>
            <a:r>
              <a:rPr lang="fr-FR" sz="1000" dirty="0">
                <a:latin typeface="Calibri"/>
              </a:rPr>
              <a:t>→</a:t>
            </a:r>
            <a:r>
              <a:rPr lang="fr-FR" sz="1000" dirty="0"/>
              <a:t> </a:t>
            </a:r>
          </a:p>
        </p:txBody>
      </p:sp>
    </p:spTree>
    <p:extLst>
      <p:ext uri="{BB962C8B-B14F-4D97-AF65-F5344CB8AC3E}">
        <p14:creationId xmlns:p14="http://schemas.microsoft.com/office/powerpoint/2010/main" val="3653777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325" y="109901"/>
            <a:ext cx="442392" cy="268140"/>
          </a:xfrm>
        </p:spPr>
        <p:txBody>
          <a:bodyPr/>
          <a:lstStyle/>
          <a:p>
            <a:pPr>
              <a:defRPr/>
            </a:pPr>
            <a:fld id="{47AA29CE-A811-48E3-ADEE-C4227CCC4C59}" type="slidenum">
              <a:rPr lang="fr-FR" altLang="fr-FR" smtClean="0"/>
              <a:pPr>
                <a:defRPr/>
              </a:pPr>
              <a:t>52</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36042" y="888313"/>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36042" y="1268056"/>
            <a:ext cx="8846154" cy="1169551"/>
          </a:xfrm>
          <a:prstGeom prst="rect">
            <a:avLst/>
          </a:prstGeom>
          <a:noFill/>
        </p:spPr>
        <p:txBody>
          <a:bodyPr wrap="square" rtlCol="0">
            <a:spAutoFit/>
          </a:bodyPr>
          <a:lstStyle/>
          <a:p>
            <a:r>
              <a:rPr lang="fr-FR" sz="1400" b="1" dirty="0"/>
              <a:t>15. </a:t>
            </a:r>
            <a:r>
              <a:rPr lang="fr-FR" sz="1400" b="1" dirty="0" err="1"/>
              <a:t>Barvikha</a:t>
            </a:r>
            <a:r>
              <a:rPr lang="fr-FR" sz="1400" b="1" dirty="0"/>
              <a:t> (sanatorium) </a:t>
            </a:r>
          </a:p>
          <a:p>
            <a:pPr algn="just"/>
            <a:r>
              <a:rPr lang="fr-FR" sz="1400" dirty="0"/>
              <a:t>Résidence présidentielle en dehors de Moscou. Superficie du terrain : 86 hectares. En 2011, le mobilier et les réparations ont coûté 162 millions de roubles. Un « spa-salon » comprend une « douche pour des expériences différentes» et un « salon de massage avec des sacs chauds à base de plantes ». Le nouveau mobilier a coûté 30,8 millions de roubles. Nombre de salariés : 337 personnes. </a:t>
            </a:r>
          </a:p>
        </p:txBody>
      </p:sp>
      <p:pic>
        <p:nvPicPr>
          <p:cNvPr id="3074" name="Picture 2" descr="D:\Users\blisan\Pictures\perso\corruption\palais_de_Poutine\Barviha-sanatori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977" y="24376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corruption\palais_de_Poutine\Barviha-sanatori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270" y="24376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corruption\palais_de_Poutine\Barviha-sanatoriy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136" y="242914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corruption\palais_de_Poutine\Barviha-sanatoriy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02" y="242914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corruption\palais_de_Poutine\Barviha-sanatoriy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0167" y="243760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Users\blisan\Pictures\perso\corruption\palais_de_Poutine\Barviha-sanatoriy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8344" y="2276872"/>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1602" y="3866357"/>
            <a:ext cx="8965492" cy="738664"/>
          </a:xfrm>
          <a:prstGeom prst="rect">
            <a:avLst/>
          </a:prstGeom>
          <a:noFill/>
        </p:spPr>
        <p:txBody>
          <a:bodyPr wrap="square" rtlCol="0">
            <a:spAutoFit/>
          </a:bodyPr>
          <a:lstStyle/>
          <a:p>
            <a:r>
              <a:rPr lang="fr-FR" sz="1400" b="1" dirty="0"/>
              <a:t>16. </a:t>
            </a:r>
            <a:r>
              <a:rPr lang="fr-FR" sz="1400" b="1" dirty="0" err="1"/>
              <a:t>Milowka</a:t>
            </a:r>
            <a:r>
              <a:rPr lang="fr-FR" sz="1400" b="1" dirty="0"/>
              <a:t> </a:t>
            </a:r>
          </a:p>
          <a:p>
            <a:r>
              <a:rPr lang="fr-FR" sz="1400" dirty="0"/>
              <a:t>Manoir à ? km de la ville de </a:t>
            </a:r>
            <a:r>
              <a:rPr lang="fr-FR" sz="1400" dirty="0" err="1"/>
              <a:t>Ples</a:t>
            </a:r>
            <a:r>
              <a:rPr lang="fr-FR" sz="1400" dirty="0"/>
              <a:t>, sur la rive droite de la Volga. Un monument de l'histoire, de l'architecture, de l'art du paysage de la fin XVIII siècle et du début du XX siècle.</a:t>
            </a:r>
          </a:p>
        </p:txBody>
      </p:sp>
      <p:pic>
        <p:nvPicPr>
          <p:cNvPr id="3080" name="Picture 8" descr="D:\Users\blisan\Pictures\perso\corruption\palais_de_Poutine\Milovka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3688" y="458017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Users\blisan\Pictures\perso\corruption\palais_de_Poutine\Milovka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7587" y="459335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Users\blisan\Pictures\perso\corruption\palais_de_Poutine\Milovka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2651" y="459999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Users\blisan\Pictures\perso\corruption\palais_de_Poutine\Milovka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15250" y="457636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Users\blisan\Pictures\perso\poutine culte personnalité\poutine ULM.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2313" y="0"/>
            <a:ext cx="1906428" cy="142798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580112" y="1144945"/>
            <a:ext cx="1692201" cy="246221"/>
          </a:xfrm>
          <a:prstGeom prst="rect">
            <a:avLst/>
          </a:prstGeom>
          <a:noFill/>
        </p:spPr>
        <p:txBody>
          <a:bodyPr wrap="square" rtlCol="0">
            <a:spAutoFit/>
          </a:bodyPr>
          <a:lstStyle/>
          <a:p>
            <a:pPr algn="r"/>
            <a:r>
              <a:rPr lang="fr-FR" sz="1000" dirty="0"/>
              <a:t>Poutine pilote d’ULM </a:t>
            </a:r>
            <a:r>
              <a:rPr lang="fr-FR" sz="1000" dirty="0">
                <a:latin typeface="Calibri"/>
              </a:rPr>
              <a:t>→</a:t>
            </a:r>
            <a:endParaRPr lang="fr-FR" sz="1000" dirty="0"/>
          </a:p>
        </p:txBody>
      </p:sp>
      <p:pic>
        <p:nvPicPr>
          <p:cNvPr id="10243" name="Picture 3" descr="D:\Users\blisan\Pictures\perso\poutine culte personnalité\putin exhibition.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758" y="4738110"/>
            <a:ext cx="2292846" cy="128399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5496" y="6028740"/>
            <a:ext cx="2520280" cy="246221"/>
          </a:xfrm>
          <a:prstGeom prst="rect">
            <a:avLst/>
          </a:prstGeom>
          <a:noFill/>
        </p:spPr>
        <p:txBody>
          <a:bodyPr wrap="square" rtlCol="0">
            <a:spAutoFit/>
          </a:bodyPr>
          <a:lstStyle/>
          <a:p>
            <a:pPr algn="ctr"/>
            <a:r>
              <a:rPr lang="fr-FR" sz="1000" dirty="0"/>
              <a:t>Exposition les 12 travaux de Poutine.</a:t>
            </a:r>
          </a:p>
        </p:txBody>
      </p:sp>
    </p:spTree>
    <p:extLst>
      <p:ext uri="{BB962C8B-B14F-4D97-AF65-F5344CB8AC3E}">
        <p14:creationId xmlns:p14="http://schemas.microsoft.com/office/powerpoint/2010/main" val="88557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325" y="109901"/>
            <a:ext cx="442392" cy="268140"/>
          </a:xfrm>
        </p:spPr>
        <p:txBody>
          <a:bodyPr/>
          <a:lstStyle/>
          <a:p>
            <a:pPr>
              <a:defRPr/>
            </a:pPr>
            <a:fld id="{47AA29CE-A811-48E3-ADEE-C4227CCC4C59}" type="slidenum">
              <a:rPr lang="fr-FR" altLang="fr-FR" smtClean="0"/>
              <a:pPr>
                <a:defRPr/>
              </a:pPr>
              <a:t>53</a:t>
            </a:fld>
            <a:endParaRPr lang="fr-FR" altLang="fr-FR" dirty="0"/>
          </a:p>
        </p:txBody>
      </p:sp>
      <p:sp>
        <p:nvSpPr>
          <p:cNvPr id="3" name="Rectangle 1"/>
          <p:cNvSpPr>
            <a:spLocks noChangeArrowheads="1"/>
          </p:cNvSpPr>
          <p:nvPr/>
        </p:nvSpPr>
        <p:spPr bwMode="auto">
          <a:xfrm>
            <a:off x="1862748" y="106264"/>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38250" y="891359"/>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38250" y="1260691"/>
            <a:ext cx="8843946" cy="2462213"/>
          </a:xfrm>
          <a:prstGeom prst="rect">
            <a:avLst/>
          </a:prstGeom>
          <a:noFill/>
        </p:spPr>
        <p:txBody>
          <a:bodyPr wrap="square" rtlCol="0">
            <a:spAutoFit/>
          </a:bodyPr>
          <a:lstStyle/>
          <a:p>
            <a:pPr algn="just"/>
            <a:r>
              <a:rPr lang="fr-FR" sz="1400" b="1" dirty="0"/>
              <a:t>17. Palais </a:t>
            </a:r>
            <a:r>
              <a:rPr lang="fr-FR" sz="1400" b="1" dirty="0" err="1"/>
              <a:t>Dvoret</a:t>
            </a:r>
            <a:r>
              <a:rPr lang="fr-FR" sz="1400" b="1" dirty="0"/>
              <a:t> </a:t>
            </a:r>
            <a:r>
              <a:rPr lang="fr-FR" sz="1400" b="1" dirty="0" err="1"/>
              <a:t>Gelendzhik</a:t>
            </a:r>
            <a:r>
              <a:rPr lang="fr-FR" sz="1400" b="1" dirty="0"/>
              <a:t> (Projet du Sud) </a:t>
            </a:r>
          </a:p>
          <a:p>
            <a:pPr algn="just"/>
            <a:r>
              <a:rPr lang="fr-FR" sz="1400" dirty="0"/>
              <a:t>À la fin de 2010, l'homme d'affaires Sergei </a:t>
            </a:r>
            <a:r>
              <a:rPr lang="fr-FR" sz="1400" dirty="0" err="1"/>
              <a:t>Kolesnikov</a:t>
            </a:r>
            <a:r>
              <a:rPr lang="fr-FR" sz="1400" dirty="0"/>
              <a:t> a quitté le pays. Proche ami (?) de V., il a écrit une lettre ouverte au président </a:t>
            </a:r>
            <a:r>
              <a:rPr lang="fr-FR" sz="1400" dirty="0" err="1"/>
              <a:t>Dmitri</a:t>
            </a:r>
            <a:r>
              <a:rPr lang="fr-FR" sz="1400" dirty="0"/>
              <a:t> Medvedev indiquant que sur les rives de la mer Noire, il a construit un palais magnifique pour l'utilisation personnelle Poutine, pour un montant de plus de 30 milliards de roubles (1 milliard de dollars). Dans un village près de </a:t>
            </a:r>
            <a:r>
              <a:rPr lang="fr-FR" sz="1400" dirty="0" err="1"/>
              <a:t>Gelendzhik</a:t>
            </a:r>
            <a:r>
              <a:rPr lang="fr-FR" sz="1400" dirty="0"/>
              <a:t>, une ville de luxe, </a:t>
            </a:r>
            <a:r>
              <a:rPr lang="fr-FR" sz="1400" dirty="0" err="1"/>
              <a:t>Praskoveevka</a:t>
            </a:r>
            <a:r>
              <a:rPr lang="fr-FR" sz="1400" dirty="0"/>
              <a:t>, a émergé avec a) grand bâtiment principal dans le style italien avec une porte de palais ornée de l'aigle à deux têtes, b) un centre de bien-être, c) d'un héliport pour les trois hélicoptères, d) d’une "maison de thé", e) d’un ascenseur pour accéder à la plage (?) et beaucoup plus. Selon S. </a:t>
            </a:r>
            <a:r>
              <a:rPr lang="fr-FR" sz="1400" dirty="0" err="1"/>
              <a:t>Kolesnikova</a:t>
            </a:r>
            <a:r>
              <a:rPr lang="fr-FR" sz="1400" dirty="0"/>
              <a:t>, </a:t>
            </a:r>
            <a:r>
              <a:rPr lang="fr-FR" sz="1400" dirty="0" err="1"/>
              <a:t>V.a</a:t>
            </a:r>
            <a:r>
              <a:rPr lang="fr-FR" sz="1400" dirty="0"/>
              <a:t> accordé une attention personnelle à la construction et de l'argent à la disposition d'un vieil ami de V., N. </a:t>
            </a:r>
            <a:r>
              <a:rPr lang="fr-FR" sz="1400" dirty="0" err="1"/>
              <a:t>Shamalova</a:t>
            </a:r>
            <a:r>
              <a:rPr lang="fr-FR" sz="1400" dirty="0"/>
              <a:t>, membre de la coopérative « Lac ». Tout cela serait apparu comme le résultat de la « </a:t>
            </a:r>
            <a:r>
              <a:rPr lang="fr-FR" sz="1400" i="1" dirty="0"/>
              <a:t>combinaison de sources financières issues de la corruption et du vol</a:t>
            </a:r>
            <a:r>
              <a:rPr lang="fr-FR" sz="1400" dirty="0"/>
              <a:t> ».</a:t>
            </a:r>
          </a:p>
        </p:txBody>
      </p:sp>
      <p:pic>
        <p:nvPicPr>
          <p:cNvPr id="4099" name="Picture 3" descr="D:\Users\blisan\Pictures\perso\corruption\palais_de_Poutine\DvoretsGelendzhik-Yug1bis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234" y="4773622"/>
            <a:ext cx="1472263" cy="166101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blisan\Pictures\perso\corruption\palais_de_Poutine\DvoretsGelendzhik-Yug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446" y="342614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blisan\Pictures\perso\corruption\palais_de_Poutine\DvoretsGelendzhik-Yug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342614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sers\blisan\Pictures\perso\corruption\palais_de_Poutine\DvoretsGelendzhik-Yug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490837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Users\blisan\Pictures\perso\corruption\palais_de_Poutine\DvoretsGelendzhik-Yug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341899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Users\blisan\Pictures\perso\corruption\palais_de_Poutine\DvoretsGelendzhik-Yug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8301" y="5067933"/>
            <a:ext cx="1269193" cy="126919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Users\blisan\Pictures\perso\corruption\palais_de_Poutine\DvoretsGelendzhik-Yug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0458" y="5080579"/>
            <a:ext cx="1259913" cy="125991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Users\blisan\Pictures\perso\corruption\palais_de_Poutine\DvoretsGelendzhik-Yug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83" y="5116054"/>
            <a:ext cx="1227934" cy="1227934"/>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D:\Users\blisan\Pictures\perso\corruption\palais_de_Poutine\DvoretsGelendzhik-Yug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3808" y="3645024"/>
            <a:ext cx="1363686" cy="13636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D:\Users\blisan\Pictures\perso\corruption\palais_de_Poutine\DvoretsGelendzhik-Yug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648" y="3645024"/>
            <a:ext cx="1353535" cy="1353535"/>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D:\Users\blisan\Pictures\perso\corruption\palais_de_Poutine\DvoretsGelendzhik-Yug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42" y="3645024"/>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Users\blisan\Pictures\perso\corruption\palais_de_Poutine\DvoretsGelendzhik-Yug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3261" y="488975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31225" y="87632"/>
            <a:ext cx="1323975" cy="1295400"/>
          </a:xfrm>
          <a:prstGeom prst="rect">
            <a:avLst/>
          </a:prstGeom>
        </p:spPr>
      </p:pic>
      <p:sp>
        <p:nvSpPr>
          <p:cNvPr id="9" name="ZoneTexte 8"/>
          <p:cNvSpPr txBox="1"/>
          <p:nvPr/>
        </p:nvSpPr>
        <p:spPr>
          <a:xfrm>
            <a:off x="6479125" y="75220"/>
            <a:ext cx="1227456" cy="1384995"/>
          </a:xfrm>
          <a:prstGeom prst="rect">
            <a:avLst/>
          </a:prstGeom>
          <a:noFill/>
        </p:spPr>
        <p:txBody>
          <a:bodyPr wrap="square" rtlCol="0">
            <a:spAutoFit/>
          </a:bodyPr>
          <a:lstStyle/>
          <a:p>
            <a:pPr algn="r"/>
            <a:r>
              <a:rPr lang="fr-FR" sz="1200" dirty="0"/>
              <a:t>Un tableau exposé dans une exposition organisée par les jeunes du parti « Russie Unie » de V. </a:t>
            </a:r>
            <a:r>
              <a:rPr lang="fr-FR" sz="1200" dirty="0">
                <a:latin typeface="Calibri" panose="020F0502020204030204" pitchFamily="34" charset="0"/>
              </a:rPr>
              <a:t>→</a:t>
            </a:r>
            <a:r>
              <a:rPr lang="fr-FR" sz="1200" dirty="0"/>
              <a:t>  </a:t>
            </a:r>
          </a:p>
        </p:txBody>
      </p:sp>
    </p:spTree>
    <p:extLst>
      <p:ext uri="{BB962C8B-B14F-4D97-AF65-F5344CB8AC3E}">
        <p14:creationId xmlns:p14="http://schemas.microsoft.com/office/powerpoint/2010/main" val="1858957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325" y="109901"/>
            <a:ext cx="442392" cy="268140"/>
          </a:xfrm>
        </p:spPr>
        <p:txBody>
          <a:bodyPr/>
          <a:lstStyle/>
          <a:p>
            <a:pPr>
              <a:defRPr/>
            </a:pPr>
            <a:fld id="{47AA29CE-A811-48E3-ADEE-C4227CCC4C59}" type="slidenum">
              <a:rPr lang="fr-FR" altLang="fr-FR" smtClean="0"/>
              <a:pPr>
                <a:defRPr/>
              </a:pPr>
              <a:t>54</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136042" y="898724"/>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136042" y="53770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107504" y="5949280"/>
            <a:ext cx="8928992" cy="830997"/>
          </a:xfrm>
          <a:prstGeom prst="rect">
            <a:avLst/>
          </a:prstGeom>
          <a:noFill/>
        </p:spPr>
        <p:txBody>
          <a:bodyPr wrap="square" rtlCol="0">
            <a:spAutoFit/>
          </a:bodyPr>
          <a:lstStyle/>
          <a:p>
            <a:r>
              <a:rPr lang="fr-FR" sz="1200" dirty="0"/>
              <a:t>(°) Les bijoutiers Chrysostome et l’artiste </a:t>
            </a:r>
            <a:r>
              <a:rPr lang="fr-FR" sz="1200" dirty="0" err="1"/>
              <a:t>Serguiev</a:t>
            </a:r>
            <a:r>
              <a:rPr lang="fr-FR" sz="1200" dirty="0"/>
              <a:t> </a:t>
            </a:r>
            <a:r>
              <a:rPr lang="fr-FR" sz="1200" dirty="0" err="1"/>
              <a:t>Possad</a:t>
            </a:r>
            <a:r>
              <a:rPr lang="fr-FR" sz="1200" dirty="0"/>
              <a:t> ont décoré l’avion présidentiel №1 (RA-96016). Une de ses toilettes a coûté près de 75 milliers de dollars. </a:t>
            </a:r>
          </a:p>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7" name="ZoneTexte 6"/>
          <p:cNvSpPr txBox="1"/>
          <p:nvPr/>
        </p:nvSpPr>
        <p:spPr>
          <a:xfrm>
            <a:off x="107504" y="1268056"/>
            <a:ext cx="8928992" cy="1600438"/>
          </a:xfrm>
          <a:prstGeom prst="rect">
            <a:avLst/>
          </a:prstGeom>
          <a:noFill/>
        </p:spPr>
        <p:txBody>
          <a:bodyPr wrap="square" rtlCol="0">
            <a:spAutoFit/>
          </a:bodyPr>
          <a:lstStyle/>
          <a:p>
            <a:r>
              <a:rPr lang="fr-FR" sz="1400" b="1" dirty="0"/>
              <a:t>20. </a:t>
            </a:r>
            <a:r>
              <a:rPr lang="fr-FR" sz="1400" b="1" dirty="0" err="1"/>
              <a:t>Lunnaya</a:t>
            </a:r>
            <a:r>
              <a:rPr lang="fr-FR" sz="1400" b="1" dirty="0"/>
              <a:t> </a:t>
            </a:r>
            <a:r>
              <a:rPr lang="fr-FR" sz="1400" b="1" dirty="0" err="1"/>
              <a:t>Plyana</a:t>
            </a:r>
            <a:r>
              <a:rPr lang="fr-FR" sz="1400" dirty="0"/>
              <a:t> (« </a:t>
            </a:r>
            <a:r>
              <a:rPr lang="fr-FR" sz="1400" b="1" dirty="0" err="1"/>
              <a:t>Moonglade</a:t>
            </a:r>
            <a:r>
              <a:rPr lang="fr-FR" sz="1400" dirty="0"/>
              <a:t> » ou « </a:t>
            </a:r>
            <a:r>
              <a:rPr lang="fr-FR" sz="1400" b="1" dirty="0"/>
              <a:t>Clair de Lune</a:t>
            </a:r>
            <a:r>
              <a:rPr lang="fr-FR" sz="1400" dirty="0"/>
              <a:t> ») à </a:t>
            </a:r>
            <a:r>
              <a:rPr lang="fr-FR" altLang="fr-FR" sz="1400" b="1" dirty="0" err="1"/>
              <a:t>Krasnaïa</a:t>
            </a:r>
            <a:r>
              <a:rPr lang="fr-FR" altLang="fr-FR" sz="1400" b="1" dirty="0"/>
              <a:t> </a:t>
            </a:r>
            <a:r>
              <a:rPr lang="fr-FR" altLang="fr-FR" sz="1400" b="1" dirty="0" err="1"/>
              <a:t>Poliana</a:t>
            </a:r>
            <a:r>
              <a:rPr lang="fr-FR" sz="1400" b="1" dirty="0"/>
              <a:t> </a:t>
            </a:r>
          </a:p>
          <a:p>
            <a:pPr algn="just"/>
            <a:r>
              <a:rPr lang="fr-FR" sz="1400" dirty="0"/>
              <a:t>Station de ski VIP sur une montagne </a:t>
            </a:r>
            <a:r>
              <a:rPr lang="fr-FR" sz="1400" dirty="0" err="1"/>
              <a:t>Fischt</a:t>
            </a:r>
            <a:r>
              <a:rPr lang="fr-FR" sz="1400" dirty="0"/>
              <a:t> dans la République d'</a:t>
            </a:r>
            <a:r>
              <a:rPr lang="fr-FR" sz="1400" dirty="0" err="1"/>
              <a:t>Adygea</a:t>
            </a:r>
            <a:r>
              <a:rPr lang="fr-FR" sz="1400" dirty="0"/>
              <a:t>, qui, selon des données officieuses, est une autre "datcha de V." Formellement, l’accès au bâtiment est interdit, ainsi que la zone du patrimoine mondial naturel du « Caucase de l'Ouest ». Résidence de ski, construite sous le couvert du centre scientifique du polygone "biosphère", ce dernier consistant à surveiller la sécurité de la réserve naturelle. Sur le territoire, quatre chalets ont été construits, trois héliports, des antennes de communication, un hangar contenant quatre chenilles pour le nivellement des pistes de ski, une gare pour l’arrivée du téléphérique </a:t>
            </a:r>
            <a:r>
              <a:rPr lang="fr-FR" sz="1400" dirty="0">
                <a:latin typeface="Calibri"/>
              </a:rPr>
              <a:t>↙↓↑</a:t>
            </a:r>
            <a:r>
              <a:rPr lang="fr-FR" sz="1400" dirty="0"/>
              <a:t>.</a:t>
            </a:r>
          </a:p>
        </p:txBody>
      </p:sp>
      <p:pic>
        <p:nvPicPr>
          <p:cNvPr id="5122" name="Picture 2" descr="D:\Users\blisan\Pictures\perso\corruption\palais_de_Poutine\LunnayaPlyana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446" y="799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blisan\Pictures\perso\corruption\palais_de_Poutine\LunnayaPlyan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286421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blisan\Pictures\perso\corruption\palais_de_Poutine\LunnayaPlyana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88222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blisan\Pictures\perso\corruption\palais_de_Poutine\LunnayaPlyana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558" y="286110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Users\blisan\Pictures\perso\corruption\palais_de_Poutine\LunnayaPlyana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286849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Users\blisan\Pictures\perso\corruption\palais_de_Poutine\LunnayaPlyan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7999" y="288239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Users\blisan\Pictures\perso\corruption\palais_de_Poutine\LunnayaPlyana1jp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232" y="2864219"/>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57784" y="4332930"/>
            <a:ext cx="8986216" cy="1569660"/>
          </a:xfrm>
          <a:prstGeom prst="rect">
            <a:avLst/>
          </a:prstGeom>
          <a:noFill/>
        </p:spPr>
        <p:txBody>
          <a:bodyPr wrap="square" rtlCol="0">
            <a:spAutoFit/>
          </a:bodyPr>
          <a:lstStyle/>
          <a:p>
            <a:pPr algn="just"/>
            <a:r>
              <a:rPr lang="fr-FR" sz="1200" b="1" dirty="0"/>
              <a:t>Flotte d’avions et d’hélicoptères présidentiels </a:t>
            </a:r>
            <a:r>
              <a:rPr lang="fr-FR" sz="1200" dirty="0"/>
              <a:t>:</a:t>
            </a:r>
          </a:p>
          <a:p>
            <a:pPr algn="just"/>
            <a:r>
              <a:rPr lang="fr-FR" sz="1200" dirty="0"/>
              <a:t>La flotte de la division des avions spéciaux "Russie", au service du président incluent 43 avions et 15 hélicoptères : a) IL-96-300PU (5 avions : RA-96016, RA-96012 …): 40 millions de dollars (°), b) Airbus ACJ319 RA-73025 - $ 105 000 000, c) Dassault Falcon 7X à 50 millions $ x 2 (RA-09007, RA-09009), d) Tu-214 (3 avions) 25 M $ x 3, e) Tu-214PU (2 avions RA-64517 et RA-64520) à 50 millions $ x 2, f) </a:t>
            </a:r>
            <a:r>
              <a:rPr lang="pt-BR" sz="1200" dirty="0"/>
              <a:t>Tu-214SR 25 M $ x 2 (</a:t>
            </a:r>
            <a:r>
              <a:rPr lang="fr-FR" sz="1200" dirty="0"/>
              <a:t>RA-64515, RA-64516</a:t>
            </a:r>
            <a:r>
              <a:rPr lang="pt-BR" sz="1200" dirty="0"/>
              <a:t>)</a:t>
            </a:r>
            <a:r>
              <a:rPr lang="fr-FR" sz="1200" dirty="0"/>
              <a:t>, g) </a:t>
            </a:r>
            <a:r>
              <a:rPr lang="es-ES" sz="1200" dirty="0"/>
              <a:t>Tu-214SUS: 60 </a:t>
            </a:r>
            <a:r>
              <a:rPr lang="es-ES" sz="1200" dirty="0" err="1"/>
              <a:t>Mio</a:t>
            </a:r>
            <a:r>
              <a:rPr lang="es-ES" sz="1200" dirty="0"/>
              <a:t> $ x 2 (</a:t>
            </a:r>
            <a:r>
              <a:rPr lang="fr-FR" sz="1200" dirty="0"/>
              <a:t>RA-64522, RA-64524</a:t>
            </a:r>
            <a:r>
              <a:rPr lang="es-ES" sz="1200" dirty="0"/>
              <a:t>), h) </a:t>
            </a:r>
            <a:r>
              <a:rPr lang="fr-FR" sz="1200" dirty="0"/>
              <a:t>Tu 204-300A $ 62,000,000 x2, i) Tu-154 (Huit avions) ($ 20,000,000), j) IL-62 (Cinq aéronefs), k) Yak-40, l) 2 «vétéran» IL-18, m) 15 Mi-8. Le coût total de la flotte : environ 1 milliard $. Budget annuel : 73000000000 roubles (?).  L’argent alloué [ou logiciel de recherche (?)] aux hauts fonctionnaires a été de 5,83 milliards de roubles (?)</a:t>
            </a:r>
          </a:p>
        </p:txBody>
      </p:sp>
    </p:spTree>
    <p:extLst>
      <p:ext uri="{BB962C8B-B14F-4D97-AF65-F5344CB8AC3E}">
        <p14:creationId xmlns:p14="http://schemas.microsoft.com/office/powerpoint/2010/main" val="503163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4325" y="109901"/>
            <a:ext cx="442392" cy="268140"/>
          </a:xfrm>
        </p:spPr>
        <p:txBody>
          <a:bodyPr/>
          <a:lstStyle/>
          <a:p>
            <a:pPr>
              <a:defRPr/>
            </a:pPr>
            <a:fld id="{47AA29CE-A811-48E3-ADEE-C4227CCC4C59}" type="slidenum">
              <a:rPr lang="fr-FR" altLang="fr-FR" smtClean="0"/>
              <a:pPr>
                <a:defRPr/>
              </a:pPr>
              <a:t>55</a:t>
            </a:fld>
            <a:endParaRPr lang="fr-FR" altLang="fr-FR" dirty="0"/>
          </a:p>
        </p:txBody>
      </p:sp>
      <p:sp>
        <p:nvSpPr>
          <p:cNvPr id="3"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 name="Rectangle 3"/>
          <p:cNvSpPr/>
          <p:nvPr/>
        </p:nvSpPr>
        <p:spPr>
          <a:xfrm>
            <a:off x="85729" y="836712"/>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5" name="ZoneTexte 3"/>
          <p:cNvSpPr txBox="1">
            <a:spLocks noChangeArrowheads="1"/>
          </p:cNvSpPr>
          <p:nvPr/>
        </p:nvSpPr>
        <p:spPr bwMode="auto">
          <a:xfrm>
            <a:off x="0" y="529392"/>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6" name="ZoneTexte 5"/>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2"/>
              </a:rPr>
              <a:t>http://nemtsov.ru/2012/08/zhizn-raba-na-galerax-dvorcy-yaxty-avtomobili-samolety-i-drugie-aksessuary/</a:t>
            </a:r>
            <a:r>
              <a:rPr lang="fr-FR" sz="1200" dirty="0"/>
              <a:t> </a:t>
            </a:r>
          </a:p>
        </p:txBody>
      </p:sp>
      <p:sp>
        <p:nvSpPr>
          <p:cNvPr id="8" name="ZoneTexte 7"/>
          <p:cNvSpPr txBox="1"/>
          <p:nvPr/>
        </p:nvSpPr>
        <p:spPr>
          <a:xfrm>
            <a:off x="85729" y="1180224"/>
            <a:ext cx="9036496" cy="2246769"/>
          </a:xfrm>
          <a:prstGeom prst="rect">
            <a:avLst/>
          </a:prstGeom>
          <a:noFill/>
        </p:spPr>
        <p:txBody>
          <a:bodyPr wrap="square" rtlCol="0">
            <a:spAutoFit/>
          </a:bodyPr>
          <a:lstStyle/>
          <a:p>
            <a:pPr algn="just"/>
            <a:r>
              <a:rPr lang="fr-FR" sz="1400" b="1" u="sng" dirty="0" err="1"/>
              <a:t>Yatch</a:t>
            </a:r>
            <a:r>
              <a:rPr lang="fr-FR" sz="1400" dirty="0"/>
              <a:t>(s) : À la disposition du président, une flotte d’un coût total d'environ 100 millions d'euros (3 milliards de roubles). L’entretien des quatre navires de luxe coûtant chaque année des centaines de millions de roubles.</a:t>
            </a:r>
          </a:p>
          <a:p>
            <a:pPr algn="just"/>
            <a:endParaRPr lang="fr-FR" sz="1400" dirty="0"/>
          </a:p>
          <a:p>
            <a:pPr algn="just"/>
            <a:r>
              <a:rPr lang="fr-FR" sz="1400" b="1" dirty="0" err="1"/>
              <a:t>Cirius</a:t>
            </a:r>
            <a:r>
              <a:rPr lang="fr-FR" sz="1400" b="1" dirty="0"/>
              <a:t> (</a:t>
            </a:r>
            <a:r>
              <a:rPr lang="fr-FR" sz="1400" b="1" dirty="0" err="1"/>
              <a:t>superyacht</a:t>
            </a:r>
            <a:r>
              <a:rPr lang="fr-FR" sz="1400" b="1" dirty="0"/>
              <a:t>): $ 37,000,000 </a:t>
            </a:r>
          </a:p>
          <a:p>
            <a:pPr algn="just"/>
            <a:r>
              <a:rPr lang="fr-FR" sz="1400" dirty="0"/>
              <a:t>Classe de bateaux exécutifs, achetés par l'administration des biens du Président, au début de 2011. Construit en Turquie, il est conçu pour accueillir 11 invités et 12 membres d'équipage. Longueur  53,7 mètres, il peut atteindre des vitesses de 18 </a:t>
            </a:r>
            <a:r>
              <a:rPr lang="fr-FR" sz="1400" dirty="0" err="1"/>
              <a:t>noeuds</a:t>
            </a:r>
            <a:r>
              <a:rPr lang="fr-FR" sz="1400" dirty="0"/>
              <a:t> (33 km/h). La décoration intérieure en teck a été conçue par le célèbre designer Jean Guy Vergès. Le yacht dispose de 6 cabines VIP, une cave à vin, un salon avec vue panoramique sur la mer, un spa-piscine avec cascade. Le montant habituel pour l'entretien de ces yachts - 10% de sa valeur en un an, qui est de 124 millions de roubles (ce qui équivaut à la pension annuelle moyenne en 1200 retraités russes). </a:t>
            </a:r>
          </a:p>
        </p:txBody>
      </p:sp>
      <p:pic>
        <p:nvPicPr>
          <p:cNvPr id="6146" name="Picture 2" descr="D:\Users\blisan\Pictures\perso\corruption\palais_de_Poutine\Siri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22" y="341604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sers\blisan\Pictures\perso\corruption\palais_de_Poutine\Siriu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477" y="340757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Users\blisan\Pictures\perso\corruption\palais_de_Poutine\Sirius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73" y="341160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sers\blisan\Pictures\perso\corruption\palais_de_Poutine\Sirius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741" y="492260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Users\blisan\Pictures\perso\corruption\palais_de_Poutine\Sirius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494383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Users\blisan\Pictures\perso\corruption\palais_de_Poutine\Sirius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7746" y="341160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Users\blisan\Pictures\perso\corruption\palais_de_Poutine\Sirius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343922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Users\blisan\Pictures\perso\corruption\palais_de_Poutine\Sirius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3977" y="343947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Users\blisan\Pictures\perso\poutine culte personnalité\Putin KGB montr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977" y="5108339"/>
            <a:ext cx="9810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Users\blisan\Pictures\perso\poutine culte personnalité\Putin montr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2202" y="5052956"/>
            <a:ext cx="962025" cy="11906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10973" y="5052956"/>
            <a:ext cx="3471229" cy="1015663"/>
          </a:xfrm>
          <a:prstGeom prst="rect">
            <a:avLst/>
          </a:prstGeom>
          <a:noFill/>
        </p:spPr>
        <p:txBody>
          <a:bodyPr wrap="square" rtlCol="0">
            <a:spAutoFit/>
          </a:bodyPr>
          <a:lstStyle/>
          <a:p>
            <a:pPr algn="r"/>
            <a:r>
              <a:rPr lang="fr-FR" sz="1000" dirty="0"/>
              <a:t>Une montre avec l'image de Poutine et "KGB de l'URSS" lors d'une exposition à Moscou, le 3 novembre 2003 (Maxim </a:t>
            </a:r>
            <a:r>
              <a:rPr lang="fr-FR" sz="1000" dirty="0" err="1"/>
              <a:t>Koniayev</a:t>
            </a:r>
            <a:r>
              <a:rPr lang="fr-FR" sz="1000" dirty="0"/>
              <a:t>/AFP/Getty Images). Source : </a:t>
            </a:r>
            <a:r>
              <a:rPr lang="fr-FR" sz="1000" dirty="0">
                <a:hlinkClick r:id="rId13"/>
              </a:rPr>
              <a:t>http://www.huffingtonpost.com/2015/05/09/shirtless-putin-history_n_7245870.html</a:t>
            </a:r>
            <a:r>
              <a:rPr lang="fr-FR" sz="1000" dirty="0"/>
              <a:t> </a:t>
            </a:r>
          </a:p>
          <a:p>
            <a:pPr algn="r"/>
            <a:r>
              <a:rPr lang="fr-FR" sz="1000" dirty="0">
                <a:latin typeface="Calibri"/>
              </a:rPr>
              <a:t>→ </a:t>
            </a:r>
            <a:endParaRPr lang="fr-FR" sz="1000" dirty="0"/>
          </a:p>
        </p:txBody>
      </p:sp>
    </p:spTree>
    <p:extLst>
      <p:ext uri="{BB962C8B-B14F-4D97-AF65-F5344CB8AC3E}">
        <p14:creationId xmlns:p14="http://schemas.microsoft.com/office/powerpoint/2010/main" val="4080136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04325" y="109901"/>
            <a:ext cx="442392" cy="268140"/>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47AA29CE-A811-48E3-ADEE-C4227CCC4C59}" type="slidenum">
              <a:rPr lang="fr-FR" altLang="fr-FR" smtClean="0"/>
              <a:pPr>
                <a:defRPr/>
              </a:pPr>
              <a:t>56</a:t>
            </a:fld>
            <a:endParaRPr lang="fr-FR" altLang="fr-FR" dirty="0"/>
          </a:p>
        </p:txBody>
      </p:sp>
      <p:sp>
        <p:nvSpPr>
          <p:cNvPr id="4" name="Rectangle 1"/>
          <p:cNvSpPr>
            <a:spLocks noChangeArrowheads="1"/>
          </p:cNvSpPr>
          <p:nvPr/>
        </p:nvSpPr>
        <p:spPr bwMode="auto">
          <a:xfrm>
            <a:off x="2845733" y="11663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 name="Rectangle 4"/>
          <p:cNvSpPr/>
          <p:nvPr/>
        </p:nvSpPr>
        <p:spPr>
          <a:xfrm>
            <a:off x="146082" y="1081446"/>
            <a:ext cx="2138406" cy="369332"/>
          </a:xfrm>
          <a:prstGeom prst="rect">
            <a:avLst/>
          </a:prstGeom>
        </p:spPr>
        <p:txBody>
          <a:bodyPr wrap="none">
            <a:spAutoFit/>
          </a:bodyPr>
          <a:lstStyle/>
          <a:p>
            <a:pPr algn="just" eaLnBrk="1" hangingPunct="1"/>
            <a:r>
              <a:rPr lang="fr-FR" altLang="fr-FR" u="sng" dirty="0"/>
              <a:t>V. (Russie)</a:t>
            </a:r>
            <a:r>
              <a:rPr lang="fr-FR" altLang="fr-FR" dirty="0"/>
              <a:t> (suite) :</a:t>
            </a:r>
          </a:p>
        </p:txBody>
      </p:sp>
      <p:sp>
        <p:nvSpPr>
          <p:cNvPr id="6" name="ZoneTexte 3"/>
          <p:cNvSpPr txBox="1">
            <a:spLocks noChangeArrowheads="1"/>
          </p:cNvSpPr>
          <p:nvPr/>
        </p:nvSpPr>
        <p:spPr bwMode="auto">
          <a:xfrm>
            <a:off x="165058" y="64660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7" name="ZoneTexte 6"/>
          <p:cNvSpPr txBox="1"/>
          <p:nvPr/>
        </p:nvSpPr>
        <p:spPr>
          <a:xfrm>
            <a:off x="136042" y="1498904"/>
            <a:ext cx="8893392" cy="1169551"/>
          </a:xfrm>
          <a:prstGeom prst="rect">
            <a:avLst/>
          </a:prstGeom>
          <a:noFill/>
        </p:spPr>
        <p:txBody>
          <a:bodyPr wrap="square" rtlCol="0">
            <a:spAutoFit/>
          </a:bodyPr>
          <a:lstStyle/>
          <a:p>
            <a:r>
              <a:rPr lang="fr-FR" sz="1400" b="1" dirty="0"/>
              <a:t>« </a:t>
            </a:r>
            <a:r>
              <a:rPr lang="fr-FR" sz="1400" dirty="0"/>
              <a:t>Le</a:t>
            </a:r>
            <a:r>
              <a:rPr lang="fr-FR" sz="1400" b="1" dirty="0"/>
              <a:t> Russie » (navire) </a:t>
            </a:r>
          </a:p>
          <a:p>
            <a:pPr algn="just"/>
            <a:r>
              <a:rPr lang="fr-FR" sz="1400" dirty="0"/>
              <a:t>Pour naviguer sur les rivières et les lacs, acquisition du navire «Russie», par décret présidentiel. En 2005, sa mis à niveau a coûté $ 1,200,000. Le navire satisfait à toutes les exigences d'un navire de croisière moderne : Trois cabines de classe "de luxe", cabines à 2 places avec une salle de bains, cabines à 2 places avec lits superposés, un hall de conférence, un salon de séjour, un restaurant, un café, une terrasse, un sauna </a:t>
            </a:r>
            <a:r>
              <a:rPr lang="fr-FR" sz="1400" dirty="0">
                <a:latin typeface="Calibri"/>
              </a:rPr>
              <a:t>↙</a:t>
            </a:r>
            <a:r>
              <a:rPr lang="fr-FR" sz="1400" dirty="0"/>
              <a:t>. </a:t>
            </a:r>
          </a:p>
        </p:txBody>
      </p:sp>
      <p:pic>
        <p:nvPicPr>
          <p:cNvPr id="7170" name="Picture 2" descr="D:\Users\blisan\Pictures\perso\corruption\palais_de_Poutine\Rossiy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64832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Users\blisan\Pictures\perso\corruption\palais_de_Poutine\Rossiy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853" y="264848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sers\blisan\Pictures\perso\corruption\palais_de_Poutine\Rossiy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48322"/>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43104" y="4077072"/>
            <a:ext cx="8893392" cy="1169551"/>
          </a:xfrm>
          <a:prstGeom prst="rect">
            <a:avLst/>
          </a:prstGeom>
          <a:noFill/>
        </p:spPr>
        <p:txBody>
          <a:bodyPr wrap="square" rtlCol="0">
            <a:spAutoFit/>
          </a:bodyPr>
          <a:lstStyle/>
          <a:p>
            <a:r>
              <a:rPr lang="fr-FR" sz="1400" b="1" dirty="0" err="1"/>
              <a:t>Burevestnik</a:t>
            </a:r>
            <a:r>
              <a:rPr lang="fr-FR" sz="1400" dirty="0"/>
              <a:t> (« </a:t>
            </a:r>
            <a:r>
              <a:rPr lang="fr-FR" sz="1400" b="1" dirty="0" err="1"/>
              <a:t>Petrel</a:t>
            </a:r>
            <a:r>
              <a:rPr lang="fr-FR" sz="1400" dirty="0"/>
              <a:t> »)</a:t>
            </a:r>
            <a:r>
              <a:rPr lang="fr-FR" sz="1400" b="1" dirty="0"/>
              <a:t> (</a:t>
            </a:r>
            <a:r>
              <a:rPr lang="fr-FR" sz="1400" b="1" dirty="0" err="1"/>
              <a:t>yatch</a:t>
            </a:r>
            <a:r>
              <a:rPr lang="fr-FR" sz="1400" b="1" dirty="0"/>
              <a:t> VIP) </a:t>
            </a:r>
          </a:p>
          <a:p>
            <a:pPr algn="just"/>
            <a:r>
              <a:rPr lang="fr-FR" sz="1400" dirty="0"/>
              <a:t>Yacht à moteur, de classe VIP, de 27,4 m de long, de 6,5 mètres de largeur, un déplacement de 87,80 tonnes. Prévu pour 6 passagers et 30 invités. Ses deux moteurs atteignent des vitesses allant jusqu'à 22 nœuds. L'intérieur est garni en acajou type spécial "acajou du Honduras." Le pont est fini avec du teck. Le bateau a été faite à l'usine de Saint-Pétersbourg "</a:t>
            </a:r>
            <a:r>
              <a:rPr lang="fr-FR" sz="1400" dirty="0" err="1"/>
              <a:t>Severnaya</a:t>
            </a:r>
            <a:r>
              <a:rPr lang="fr-FR" sz="1400" dirty="0"/>
              <a:t> </a:t>
            </a:r>
            <a:r>
              <a:rPr lang="fr-FR" sz="1400" dirty="0" err="1"/>
              <a:t>Verf</a:t>
            </a:r>
            <a:r>
              <a:rPr lang="fr-FR" sz="1400" dirty="0"/>
              <a:t>". Il a été lancé en 2003 </a:t>
            </a:r>
            <a:r>
              <a:rPr lang="fr-FR" sz="1400" dirty="0">
                <a:latin typeface="Calibri"/>
              </a:rPr>
              <a:t>↑↗</a:t>
            </a:r>
            <a:r>
              <a:rPr lang="fr-FR" sz="1400" dirty="0"/>
              <a:t>.</a:t>
            </a:r>
          </a:p>
        </p:txBody>
      </p:sp>
      <p:pic>
        <p:nvPicPr>
          <p:cNvPr id="7173" name="Picture 5" descr="D:\Users\blisan\Pictures\perso\corruption\palais_de_Poutine\Burevestnik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286702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Users\blisan\Pictures\perso\corruption\palais_de_Poutine\Burevestnik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7746" y="2837516"/>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225758" y="6359847"/>
            <a:ext cx="8756438" cy="461665"/>
          </a:xfrm>
          <a:prstGeom prst="rect">
            <a:avLst/>
          </a:prstGeom>
          <a:noFill/>
        </p:spPr>
        <p:txBody>
          <a:bodyPr wrap="square" rtlCol="0">
            <a:spAutoFit/>
          </a:bodyPr>
          <a:lstStyle/>
          <a:p>
            <a:r>
              <a:rPr lang="fr-FR" sz="1200" dirty="0"/>
              <a:t>Source : </a:t>
            </a:r>
            <a:r>
              <a:rPr lang="fr-FR" sz="1200" i="1" dirty="0"/>
              <a:t>La vie d'un esclave aux galères (palais, yachts, voitures, avions et autres accessoires), </a:t>
            </a:r>
            <a:r>
              <a:rPr lang="fr-FR" sz="1200" dirty="0"/>
              <a:t>Inventaire</a:t>
            </a:r>
            <a:r>
              <a:rPr lang="fr-FR" sz="1200" i="1" dirty="0"/>
              <a:t> </a:t>
            </a:r>
            <a:r>
              <a:rPr lang="fr-FR" sz="1200" dirty="0"/>
              <a:t>des biens de V.,  par Boris </a:t>
            </a:r>
            <a:r>
              <a:rPr lang="fr-FR" sz="1200" dirty="0" err="1"/>
              <a:t>Nemtsov</a:t>
            </a:r>
            <a:r>
              <a:rPr lang="fr-FR" sz="1200" dirty="0"/>
              <a:t>, </a:t>
            </a:r>
            <a:r>
              <a:rPr lang="fr-FR" sz="1200" dirty="0">
                <a:hlinkClick r:id="rId7"/>
              </a:rPr>
              <a:t>http://nemtsov.ru/2012/08/zhizn-raba-na-galerax-dvorcy-yaxty-avtomobili-samolety-i-drugie-aksessuary/</a:t>
            </a:r>
            <a:r>
              <a:rPr lang="fr-FR" sz="1200" dirty="0"/>
              <a:t> </a:t>
            </a:r>
          </a:p>
        </p:txBody>
      </p:sp>
      <p:sp>
        <p:nvSpPr>
          <p:cNvPr id="9" name="ZoneTexte 8"/>
          <p:cNvSpPr txBox="1"/>
          <p:nvPr/>
        </p:nvSpPr>
        <p:spPr>
          <a:xfrm>
            <a:off x="143104" y="5301209"/>
            <a:ext cx="8893392" cy="1015663"/>
          </a:xfrm>
          <a:prstGeom prst="rect">
            <a:avLst/>
          </a:prstGeom>
          <a:noFill/>
        </p:spPr>
        <p:txBody>
          <a:bodyPr wrap="square" rtlCol="0">
            <a:spAutoFit/>
          </a:bodyPr>
          <a:lstStyle/>
          <a:p>
            <a:pPr algn="just"/>
            <a:r>
              <a:rPr lang="fr-FR" sz="1200" dirty="0"/>
              <a:t>Dans sa dernière déclaration de revenus (2012) V. a indiqué possédé les véhicules suivants: GAZ M-21, M-21P GAZ, VAZ « </a:t>
            </a:r>
            <a:r>
              <a:rPr lang="fr-FR" sz="1200" dirty="0" err="1"/>
              <a:t>Niva</a:t>
            </a:r>
            <a:r>
              <a:rPr lang="fr-FR" sz="1200" dirty="0"/>
              <a:t> », Caravane "Skif" (héritée de de son père). </a:t>
            </a:r>
            <a:r>
              <a:rPr lang="fr-FR" sz="1200" dirty="0">
                <a:solidFill>
                  <a:srgbClr val="FF0000"/>
                </a:solidFill>
              </a:rPr>
              <a:t>En fait, il possède Mercedes-Benz S 600 </a:t>
            </a:r>
            <a:r>
              <a:rPr lang="fr-FR" sz="1200" dirty="0" err="1">
                <a:solidFill>
                  <a:srgbClr val="FF0000"/>
                </a:solidFill>
              </a:rPr>
              <a:t>Guard</a:t>
            </a:r>
            <a:r>
              <a:rPr lang="fr-FR" sz="1200" dirty="0">
                <a:solidFill>
                  <a:srgbClr val="FF0000"/>
                </a:solidFill>
              </a:rPr>
              <a:t> </a:t>
            </a:r>
            <a:r>
              <a:rPr lang="fr-FR" sz="1200" dirty="0" err="1">
                <a:solidFill>
                  <a:srgbClr val="FF0000"/>
                </a:solidFill>
              </a:rPr>
              <a:t>Pulman</a:t>
            </a:r>
            <a:r>
              <a:rPr lang="fr-FR" sz="1200" dirty="0">
                <a:solidFill>
                  <a:srgbClr val="FF0000"/>
                </a:solidFill>
              </a:rPr>
              <a:t>, minibus Mercedes Sprinter, Mercedes-Benz </a:t>
            </a:r>
            <a:r>
              <a:rPr lang="fr-FR" sz="1200" dirty="0" err="1">
                <a:solidFill>
                  <a:srgbClr val="FF0000"/>
                </a:solidFill>
              </a:rPr>
              <a:t>Gelendwagen</a:t>
            </a:r>
            <a:r>
              <a:rPr lang="fr-FR" sz="1200" dirty="0">
                <a:solidFill>
                  <a:srgbClr val="FF0000"/>
                </a:solidFill>
              </a:rPr>
              <a:t> à </a:t>
            </a:r>
            <a:r>
              <a:rPr lang="fr-FR" sz="1200" b="1" dirty="0">
                <a:solidFill>
                  <a:srgbClr val="FF0000"/>
                </a:solidFill>
              </a:rPr>
              <a:t>$ 434,000</a:t>
            </a:r>
            <a:r>
              <a:rPr lang="fr-FR" sz="1200" dirty="0">
                <a:solidFill>
                  <a:srgbClr val="FF0000"/>
                </a:solidFill>
              </a:rPr>
              <a:t>. </a:t>
            </a:r>
            <a:r>
              <a:rPr lang="fr-FR" sz="1200" dirty="0"/>
              <a:t>Certaines voitures du président ont été offertes par "Transport Works "Russie", le Gestionnaire du président. Son parc dispose de 700 véhicules, y compris ceux utilisés par le chef de l'Etat et son entourage. V. possède une collection de montres d'une valeur totale de 22 millions de roubles, soit six fois son salaire annuel.</a:t>
            </a:r>
          </a:p>
        </p:txBody>
      </p:sp>
      <p:pic>
        <p:nvPicPr>
          <p:cNvPr id="12290" name="Picture 2" descr="D:\Users\blisan\Pictures\perso\poutine culte personnalité\MUGS-PUTIN-570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6472" y="-1958"/>
            <a:ext cx="1124074" cy="166645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339752" y="1015937"/>
            <a:ext cx="5636720" cy="707886"/>
          </a:xfrm>
          <a:prstGeom prst="rect">
            <a:avLst/>
          </a:prstGeom>
          <a:noFill/>
        </p:spPr>
        <p:txBody>
          <a:bodyPr wrap="square" rtlCol="0">
            <a:spAutoFit/>
          </a:bodyPr>
          <a:lstStyle/>
          <a:p>
            <a:pPr algn="r"/>
            <a:r>
              <a:rPr lang="fr-FR" sz="1000" dirty="0" err="1"/>
              <a:t>Mugs</a:t>
            </a:r>
            <a:r>
              <a:rPr lang="fr-FR" sz="1000" dirty="0"/>
              <a:t> (tasses) à l'image de Poutine à un marché aux puces à Moscou, le 24 </a:t>
            </a:r>
            <a:r>
              <a:rPr lang="fr-FR" sz="1000" dirty="0" err="1"/>
              <a:t>janv</a:t>
            </a:r>
            <a:r>
              <a:rPr lang="fr-FR" sz="1000" dirty="0"/>
              <a:t> 2015 (</a:t>
            </a:r>
            <a:r>
              <a:rPr lang="fr-FR" sz="1000" dirty="0" err="1"/>
              <a:t>Dmitry</a:t>
            </a:r>
            <a:r>
              <a:rPr lang="fr-FR" sz="1000" dirty="0"/>
              <a:t> </a:t>
            </a:r>
            <a:r>
              <a:rPr lang="fr-FR" sz="1000" dirty="0" err="1"/>
              <a:t>Serebryakov</a:t>
            </a:r>
            <a:r>
              <a:rPr lang="fr-FR" sz="1000" dirty="0"/>
              <a:t>/AFP/ Getty Images), </a:t>
            </a:r>
            <a:r>
              <a:rPr lang="fr-FR" sz="1000" dirty="0">
                <a:hlinkClick r:id="rId9"/>
              </a:rPr>
              <a:t>http://www.huffingtonpost.com/2015/05/09/shirtless-putin-history_n_7245870.html</a:t>
            </a:r>
            <a:r>
              <a:rPr lang="fr-FR" sz="1000" dirty="0"/>
              <a:t> </a:t>
            </a:r>
          </a:p>
          <a:p>
            <a:pPr algn="r"/>
            <a:r>
              <a:rPr lang="fr-FR" sz="1000" dirty="0">
                <a:latin typeface="Calibri"/>
              </a:rPr>
              <a:t>→ </a:t>
            </a:r>
            <a:endParaRPr lang="fr-FR" sz="1000" dirty="0"/>
          </a:p>
        </p:txBody>
      </p:sp>
    </p:spTree>
    <p:extLst>
      <p:ext uri="{BB962C8B-B14F-4D97-AF65-F5344CB8AC3E}">
        <p14:creationId xmlns:p14="http://schemas.microsoft.com/office/powerpoint/2010/main" val="2952178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358998" y="539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8915" name="Espace réservé du numéro de diapositive 2"/>
          <p:cNvSpPr>
            <a:spLocks noGrp="1"/>
          </p:cNvSpPr>
          <p:nvPr>
            <p:ph type="sldNum" sz="quarter" idx="12"/>
          </p:nvPr>
        </p:nvSpPr>
        <p:spPr bwMode="auto">
          <a:xfrm>
            <a:off x="8532815" y="188914"/>
            <a:ext cx="466725"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6ED320E-2105-4A63-928C-F112E709EE6D}" type="slidenum">
              <a:rPr lang="fr-FR" altLang="fr-FR" sz="1200" smtClean="0">
                <a:solidFill>
                  <a:srgbClr val="898989"/>
                </a:solidFill>
              </a:rPr>
              <a:pPr>
                <a:spcBef>
                  <a:spcPct val="0"/>
                </a:spcBef>
                <a:buFontTx/>
                <a:buNone/>
              </a:pPr>
              <a:t>57</a:t>
            </a:fld>
            <a:endParaRPr lang="fr-FR" altLang="fr-FR" sz="1200">
              <a:solidFill>
                <a:srgbClr val="898989"/>
              </a:solidFill>
            </a:endParaRPr>
          </a:p>
        </p:txBody>
      </p:sp>
      <p:sp>
        <p:nvSpPr>
          <p:cNvPr id="38917" name="ZoneTexte 4"/>
          <p:cNvSpPr txBox="1">
            <a:spLocks noChangeArrowheads="1"/>
          </p:cNvSpPr>
          <p:nvPr/>
        </p:nvSpPr>
        <p:spPr bwMode="auto">
          <a:xfrm>
            <a:off x="71438" y="1010246"/>
            <a:ext cx="892810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500" dirty="0">
                <a:latin typeface="Arial" panose="020B0604020202020204" pitchFamily="34" charset="0"/>
              </a:rPr>
              <a:t>Dans le cadre de toute la propagande nazie et de l’image du führer, entretenue par Goebbels, ministre de la propagande, Hitler est toujours montré comme étant un homme du peuple, né pauvre, qui a gravi les échelons de la société, ayant un train de vie plus que modeste, étant entièrement dévoué à la cause du peuple et à l'Allemagne, ayant une vie monastique, vivant sans femme, ne buvant pas, ne fumant pas, étant végétarien, travaillant jour et nuit ... </a:t>
            </a:r>
          </a:p>
          <a:p>
            <a:pPr algn="just" eaLnBrk="1" hangingPunct="1">
              <a:spcBef>
                <a:spcPct val="0"/>
              </a:spcBef>
              <a:buFontTx/>
              <a:buNone/>
            </a:pPr>
            <a:r>
              <a:rPr lang="fr-FR" altLang="fr-FR" sz="1500" dirty="0">
                <a:latin typeface="Arial" panose="020B0604020202020204" pitchFamily="34" charset="0"/>
              </a:rPr>
              <a:t>En fait, Hitler menait une vie confortable, habitait de beaux appartements, possédait une maison à Munich, le </a:t>
            </a:r>
            <a:r>
              <a:rPr lang="fr-FR" altLang="fr-FR" sz="1500" dirty="0" err="1">
                <a:latin typeface="Arial" panose="020B0604020202020204" pitchFamily="34" charset="0"/>
              </a:rPr>
              <a:t>Berghof</a:t>
            </a:r>
            <a:r>
              <a:rPr lang="fr-FR" altLang="fr-FR" sz="1500" dirty="0">
                <a:latin typeface="Arial" panose="020B0604020202020204" pitchFamily="34" charset="0"/>
              </a:rPr>
              <a:t>, une résidence secondaire de 30 pièces, d’une dizaine de millions de Reichsmarks, le </a:t>
            </a:r>
            <a:r>
              <a:rPr lang="fr-FR" altLang="fr-FR" sz="1500" dirty="0" err="1">
                <a:latin typeface="Arial" panose="020B0604020202020204" pitchFamily="34" charset="0"/>
              </a:rPr>
              <a:t>Kehlsteinhaus</a:t>
            </a:r>
            <a:r>
              <a:rPr lang="fr-FR" altLang="fr-FR" sz="1500" dirty="0">
                <a:latin typeface="Arial" panose="020B0604020202020204" pitchFamily="34" charset="0"/>
              </a:rPr>
              <a:t>, le nid d'aigle, ayant coûté 30 millions de Reichsmarks. Il disposait de plusieurs voitures dont une Mercedes, acquise en 1925, d'une valeur de 20000 marks, avec chauffeur.</a:t>
            </a:r>
          </a:p>
          <a:p>
            <a:pPr algn="just" eaLnBrk="1" hangingPunct="1">
              <a:spcBef>
                <a:spcPct val="0"/>
              </a:spcBef>
              <a:buFontTx/>
              <a:buNone/>
            </a:pPr>
            <a:r>
              <a:rPr lang="fr-FR" altLang="fr-FR" sz="1500" dirty="0">
                <a:latin typeface="Arial" panose="020B0604020202020204" pitchFamily="34" charset="0"/>
              </a:rPr>
              <a:t>Dans le documentaire "</a:t>
            </a:r>
            <a:r>
              <a:rPr lang="fr-FR" altLang="fr-FR" sz="1500" i="1" dirty="0">
                <a:latin typeface="Arial" panose="020B0604020202020204" pitchFamily="34" charset="0"/>
              </a:rPr>
              <a:t>The Hunt For </a:t>
            </a:r>
            <a:r>
              <a:rPr lang="fr-FR" altLang="fr-FR" sz="1500" i="1" dirty="0" err="1">
                <a:latin typeface="Arial" panose="020B0604020202020204" pitchFamily="34" charset="0"/>
              </a:rPr>
              <a:t>Hitler's</a:t>
            </a:r>
            <a:r>
              <a:rPr lang="fr-FR" altLang="fr-FR" sz="1500" i="1" dirty="0">
                <a:latin typeface="Arial" panose="020B0604020202020204" pitchFamily="34" charset="0"/>
              </a:rPr>
              <a:t> </a:t>
            </a:r>
            <a:r>
              <a:rPr lang="fr-FR" altLang="fr-FR" sz="1500" i="1" dirty="0" err="1">
                <a:latin typeface="Arial" panose="020B0604020202020204" pitchFamily="34" charset="0"/>
              </a:rPr>
              <a:t>Missing</a:t>
            </a:r>
            <a:r>
              <a:rPr lang="fr-FR" altLang="fr-FR" sz="1500" i="1" dirty="0">
                <a:latin typeface="Arial" panose="020B0604020202020204" pitchFamily="34" charset="0"/>
              </a:rPr>
              <a:t> Millions</a:t>
            </a:r>
            <a:r>
              <a:rPr lang="fr-FR" altLang="fr-FR" sz="1500" dirty="0">
                <a:latin typeface="Arial" panose="020B0604020202020204" pitchFamily="34" charset="0"/>
              </a:rPr>
              <a:t>", Herman </a:t>
            </a:r>
            <a:r>
              <a:rPr lang="fr-FR" altLang="fr-FR" sz="1500" dirty="0" err="1">
                <a:latin typeface="Arial" panose="020B0604020202020204" pitchFamily="34" charset="0"/>
              </a:rPr>
              <a:t>Rothman</a:t>
            </a:r>
            <a:r>
              <a:rPr lang="fr-FR" altLang="fr-FR" sz="1500" dirty="0">
                <a:latin typeface="Arial" panose="020B0604020202020204" pitchFamily="34" charset="0"/>
              </a:rPr>
              <a:t>, un américain qui coopérait avec les services secrets britanniques pendant la Seconde Guerre mondiale, raconte comment il a découvert le testament secret d'Hitler, preuve de son immense fortune.</a:t>
            </a:r>
          </a:p>
          <a:p>
            <a:pPr algn="just" eaLnBrk="1" hangingPunct="1">
              <a:spcBef>
                <a:spcPct val="0"/>
              </a:spcBef>
              <a:buFontTx/>
              <a:buNone/>
            </a:pPr>
            <a:r>
              <a:rPr lang="fr-FR" altLang="fr-FR" sz="1500" dirty="0">
                <a:latin typeface="Arial" panose="020B0604020202020204" pitchFamily="34" charset="0"/>
              </a:rPr>
              <a:t>Le Führer a accumulé une impressionnante somme dans un compte secret en Suisse, sous le sous le nom de Max </a:t>
            </a:r>
            <a:r>
              <a:rPr lang="fr-FR" altLang="fr-FR" sz="1500" dirty="0" err="1">
                <a:latin typeface="Arial" panose="020B0604020202020204" pitchFamily="34" charset="0"/>
              </a:rPr>
              <a:t>Amann</a:t>
            </a:r>
            <a:r>
              <a:rPr lang="fr-FR" altLang="fr-FR" sz="1500" dirty="0">
                <a:latin typeface="Arial" panose="020B0604020202020204" pitchFamily="34" charset="0"/>
              </a:rPr>
              <a:t>, dont la somme avoisinerait les 3,6 milliards d'euros. Cette somme provient en grande partie de la vente des exemplaires de </a:t>
            </a:r>
            <a:r>
              <a:rPr lang="fr-FR" altLang="fr-FR" sz="1500" i="1" dirty="0">
                <a:latin typeface="Arial" panose="020B0604020202020204" pitchFamily="34" charset="0"/>
              </a:rPr>
              <a:t>Mein Kampf </a:t>
            </a:r>
            <a:r>
              <a:rPr lang="fr-FR" altLang="fr-FR" sz="1500" dirty="0">
                <a:latin typeface="Arial" panose="020B0604020202020204" pitchFamily="34" charset="0"/>
              </a:rPr>
              <a:t>offerts par l'Etat aux couples lors de leur mariage, pour lesquels Hitler recevait des royalties (1,5 millions d'exemplaires avait été vendu au cours de la seule année 1933). Il a touché des royalties, en vendant ses droits d'image, pour son image sur les timbres et pour ses discours, pour lesquels il était payé. Son photographe personne Heinrich Hoffmann a pris des milliers de photos publicitaires de Hitler, qui étaient aussi vendues, sous la forme de cartes postales etc. </a:t>
            </a:r>
          </a:p>
          <a:p>
            <a:pPr algn="just" eaLnBrk="1" hangingPunct="1">
              <a:spcBef>
                <a:spcPct val="0"/>
              </a:spcBef>
              <a:buFontTx/>
              <a:buNone/>
            </a:pPr>
            <a:r>
              <a:rPr lang="fr-FR" altLang="fr-FR" sz="1500" dirty="0">
                <a:solidFill>
                  <a:srgbClr val="FF0000"/>
                </a:solidFill>
                <a:latin typeface="Arial" panose="020B0604020202020204" pitchFamily="34" charset="0"/>
              </a:rPr>
              <a:t>Hitler devait aussi 1,75 millions de dollars de taxes sur le revenu, au fisc allemand, qu'il n'a jamais voulu payer (il était donc aussi un </a:t>
            </a:r>
            <a:r>
              <a:rPr lang="fr-FR" altLang="fr-FR" sz="1500" b="1" dirty="0">
                <a:solidFill>
                  <a:srgbClr val="FF0000"/>
                </a:solidFill>
                <a:latin typeface="Arial" panose="020B0604020202020204" pitchFamily="34" charset="0"/>
              </a:rPr>
              <a:t>fraudeur du fisc</a:t>
            </a:r>
            <a:r>
              <a:rPr lang="fr-FR" altLang="fr-FR" sz="1500" dirty="0">
                <a:solidFill>
                  <a:srgbClr val="FF0000"/>
                </a:solidFill>
                <a:latin typeface="Arial" panose="020B0604020202020204" pitchFamily="34" charset="0"/>
              </a:rPr>
              <a:t>). Et il était un receleur d’art, par le pillage d’œuvres.</a:t>
            </a:r>
          </a:p>
          <a:p>
            <a:pPr eaLnBrk="1" hangingPunct="1">
              <a:spcBef>
                <a:spcPct val="0"/>
              </a:spcBef>
              <a:buFontTx/>
              <a:buNone/>
            </a:pPr>
            <a:r>
              <a:rPr lang="fr-FR" altLang="fr-FR" sz="1100" dirty="0">
                <a:latin typeface="Arial" panose="020B0604020202020204" pitchFamily="34" charset="0"/>
              </a:rPr>
              <a:t>Sources : a) </a:t>
            </a:r>
            <a:r>
              <a:rPr lang="fr-FR" altLang="fr-FR" sz="1100" dirty="0">
                <a:latin typeface="Arial" panose="020B0604020202020204" pitchFamily="34" charset="0"/>
                <a:hlinkClick r:id="rId2"/>
              </a:rPr>
              <a:t>http://www.atlantico.fr/pepites/fortune-cachee-hitler-dictateur-nazi-devait-pres-2-millions-dollars-au-fisc-allemand-1631903.html</a:t>
            </a:r>
            <a:r>
              <a:rPr lang="fr-FR" altLang="fr-FR" sz="1100" dirty="0">
                <a:latin typeface="Arial" panose="020B0604020202020204" pitchFamily="34" charset="0"/>
              </a:rPr>
              <a:t>, b) </a:t>
            </a:r>
            <a:r>
              <a:rPr lang="fr-FR" altLang="fr-FR" sz="1100" dirty="0">
                <a:latin typeface="Arial" panose="020B0604020202020204" pitchFamily="34" charset="0"/>
                <a:hlinkClick r:id="rId3"/>
              </a:rPr>
              <a:t>http://www.thirdreichruins.com/berghof.htm</a:t>
            </a:r>
            <a:r>
              <a:rPr lang="fr-FR" altLang="fr-FR" sz="1100" dirty="0">
                <a:latin typeface="Arial" panose="020B0604020202020204" pitchFamily="34" charset="0"/>
              </a:rPr>
              <a:t>, c) </a:t>
            </a:r>
            <a:r>
              <a:rPr lang="fr-FR" altLang="fr-FR" sz="1100" i="1" dirty="0" err="1">
                <a:latin typeface="Arial" panose="020B0604020202020204" pitchFamily="34" charset="0"/>
              </a:rPr>
              <a:t>Hitler's</a:t>
            </a:r>
            <a:r>
              <a:rPr lang="fr-FR" altLang="fr-FR" sz="1100" i="1" dirty="0">
                <a:latin typeface="Arial" panose="020B0604020202020204" pitchFamily="34" charset="0"/>
              </a:rPr>
              <a:t> Berchtesgaden</a:t>
            </a:r>
            <a:r>
              <a:rPr lang="fr-FR" altLang="fr-FR" sz="1100" dirty="0">
                <a:latin typeface="Arial" panose="020B0604020202020204" pitchFamily="34" charset="0"/>
              </a:rPr>
              <a:t>, Geoff Walden, </a:t>
            </a:r>
            <a:r>
              <a:rPr lang="fr-FR" altLang="fr-FR" sz="1100" dirty="0" err="1">
                <a:latin typeface="Arial" panose="020B0604020202020204" pitchFamily="34" charset="0"/>
              </a:rPr>
              <a:t>Fonthill</a:t>
            </a:r>
            <a:r>
              <a:rPr lang="fr-FR" altLang="fr-FR" sz="1100" dirty="0">
                <a:latin typeface="Arial" panose="020B0604020202020204" pitchFamily="34" charset="0"/>
              </a:rPr>
              <a:t> Media, 2014. </a:t>
            </a:r>
          </a:p>
          <a:p>
            <a:pPr eaLnBrk="1" hangingPunct="1">
              <a:spcBef>
                <a:spcPct val="0"/>
              </a:spcBef>
              <a:buFontTx/>
              <a:buNone/>
            </a:pPr>
            <a:r>
              <a:rPr lang="fr-FR" altLang="fr-FR" sz="1100" dirty="0">
                <a:latin typeface="Arial" panose="020B0604020202020204" pitchFamily="34" charset="0"/>
              </a:rPr>
              <a:t>d) </a:t>
            </a:r>
            <a:r>
              <a:rPr lang="fr-FR" altLang="fr-FR" sz="1100" dirty="0">
                <a:latin typeface="Arial" panose="020B0604020202020204" pitchFamily="34" charset="0"/>
                <a:hlinkClick r:id="rId4"/>
              </a:rPr>
              <a:t>http://www.dailymail.co.uk/news/article-2091261/Inside-Hitlers-private-world-Wartime-pictures-rooms-Fuhrer-spent-quiet-time.html</a:t>
            </a:r>
            <a:r>
              <a:rPr lang="fr-FR" altLang="fr-FR" sz="1100" dirty="0">
                <a:latin typeface="Arial" panose="020B0604020202020204" pitchFamily="34" charset="0"/>
              </a:rPr>
              <a:t> </a:t>
            </a:r>
          </a:p>
          <a:p>
            <a:pPr eaLnBrk="1" hangingPunct="1">
              <a:spcBef>
                <a:spcPct val="0"/>
              </a:spcBef>
              <a:buFontTx/>
              <a:buNone/>
            </a:pPr>
            <a:r>
              <a:rPr lang="fr-FR" altLang="fr-FR" sz="1100" dirty="0">
                <a:latin typeface="Arial" panose="020B0604020202020204" pitchFamily="34" charset="0"/>
              </a:rPr>
              <a:t>Certains psychologues pensent qu’Hitler souffrait de troubles bipolaires.</a:t>
            </a:r>
          </a:p>
        </p:txBody>
      </p:sp>
      <p:sp>
        <p:nvSpPr>
          <p:cNvPr id="2" name="Rectangle 1"/>
          <p:cNvSpPr/>
          <p:nvPr/>
        </p:nvSpPr>
        <p:spPr>
          <a:xfrm>
            <a:off x="94360" y="577859"/>
            <a:ext cx="2864887" cy="369332"/>
          </a:xfrm>
          <a:prstGeom prst="rect">
            <a:avLst/>
          </a:prstGeom>
        </p:spPr>
        <p:txBody>
          <a:bodyPr wrap="none">
            <a:spAutoFit/>
          </a:bodyPr>
          <a:lstStyle/>
          <a:p>
            <a:pPr algn="just" eaLnBrk="1" hangingPunct="1"/>
            <a:r>
              <a:rPr lang="fr-FR" altLang="fr-FR" u="sng" dirty="0" err="1"/>
              <a:t>Aldolf</a:t>
            </a:r>
            <a:r>
              <a:rPr lang="fr-FR" altLang="fr-FR" u="sng" dirty="0"/>
              <a:t> Hitler</a:t>
            </a:r>
            <a:r>
              <a:rPr lang="fr-FR" altLang="fr-FR" dirty="0"/>
              <a:t> (Allemagne) : </a:t>
            </a:r>
          </a:p>
        </p:txBody>
      </p:sp>
      <p:sp>
        <p:nvSpPr>
          <p:cNvPr id="7" name="ZoneTexte 3"/>
          <p:cNvSpPr txBox="1">
            <a:spLocks noChangeArrowheads="1"/>
          </p:cNvSpPr>
          <p:nvPr/>
        </p:nvSpPr>
        <p:spPr bwMode="auto">
          <a:xfrm>
            <a:off x="90377" y="1064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5316595" y="5508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39939" name="Espace réservé du numéro de diapositive 2"/>
          <p:cNvSpPr>
            <a:spLocks noGrp="1"/>
          </p:cNvSpPr>
          <p:nvPr>
            <p:ph type="sldNum" sz="quarter" idx="12"/>
          </p:nvPr>
        </p:nvSpPr>
        <p:spPr bwMode="auto">
          <a:xfrm>
            <a:off x="8532815" y="188914"/>
            <a:ext cx="466725"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ACAB8C-A438-4022-A8D7-EF10CFBEEF59}" type="slidenum">
              <a:rPr lang="fr-FR" altLang="fr-FR" sz="1200" smtClean="0">
                <a:solidFill>
                  <a:srgbClr val="898989"/>
                </a:solidFill>
              </a:rPr>
              <a:pPr>
                <a:spcBef>
                  <a:spcPct val="0"/>
                </a:spcBef>
                <a:buFontTx/>
                <a:buNone/>
              </a:pPr>
              <a:t>58</a:t>
            </a:fld>
            <a:endParaRPr lang="fr-FR" altLang="fr-FR" sz="1200">
              <a:solidFill>
                <a:srgbClr val="898989"/>
              </a:solidFill>
            </a:endParaRPr>
          </a:p>
        </p:txBody>
      </p:sp>
      <p:sp>
        <p:nvSpPr>
          <p:cNvPr id="39941" name="ZoneTexte 4"/>
          <p:cNvSpPr txBox="1">
            <a:spLocks noChangeArrowheads="1"/>
          </p:cNvSpPr>
          <p:nvPr/>
        </p:nvSpPr>
        <p:spPr bwMode="auto">
          <a:xfrm>
            <a:off x="179390" y="1052514"/>
            <a:ext cx="8785225"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latin typeface="Arial" panose="020B0604020202020204" pitchFamily="34" charset="0"/>
              </a:rPr>
              <a:t>En 1934, un certain Vögel, un agent fiscal, retrouve la trace de cette fortune et envoie un avis de redressement. D'après ce document, il n'avait déclaré qu'une fraction de son revenu annuel, qui s'élevait à 1,2 million de reichsmarks au cours de sa 1re année au pouvoir, en 1933, et il devait 405 494 reichsmarks aux impôts [alors qu’il déclarait déclaré publiquement un salaire annuel de 29 200 marks et des dépenses annuelles de 18 000 marks]. Le directeur du centre des impôts de Munich, Ludwig Mirre, a alors ordonné à l'agent fiscal de faire une exception pour Hitler. En 1934, Hitler gagnait jusqu'à 2 millions de marks par an en redevances. Le ministère des postes du Troisième Reich a versé 50 millions de marks à Hitler, pour l’utilisation de son image sur les timbres postes. Hitler a reçu environ 100 millions de marks par an des industriels allemands (Gustav Krupp, Fritz Thyssen …),  pour son usage privé.</a:t>
            </a:r>
          </a:p>
          <a:p>
            <a:pPr algn="just" eaLnBrk="1" hangingPunct="1">
              <a:spcBef>
                <a:spcPct val="0"/>
              </a:spcBef>
              <a:buFontTx/>
              <a:buNone/>
            </a:pPr>
            <a:r>
              <a:rPr lang="fr-FR" altLang="fr-FR" sz="1400">
                <a:latin typeface="Arial" panose="020B0604020202020204" pitchFamily="34" charset="0"/>
              </a:rPr>
              <a:t>Son dossier d'imposition se trouve toujours à Munich dans l'état de Bavière. Il est classé parmi les autres feuilles d'imposition des contribuables de cette région (°). Pendant son règne, il n’a jamais payé d’impôt.</a:t>
            </a:r>
          </a:p>
          <a:p>
            <a:pPr eaLnBrk="1" hangingPunct="1">
              <a:spcBef>
                <a:spcPct val="0"/>
              </a:spcBef>
              <a:buFontTx/>
              <a:buNone/>
            </a:pPr>
            <a:endParaRPr lang="fr-FR" altLang="fr-FR" sz="1200">
              <a:latin typeface="Arial" panose="020B0604020202020204" pitchFamily="34" charset="0"/>
            </a:endParaRPr>
          </a:p>
          <a:p>
            <a:pPr eaLnBrk="1" hangingPunct="1">
              <a:spcBef>
                <a:spcPct val="0"/>
              </a:spcBef>
              <a:buFontTx/>
              <a:buNone/>
            </a:pPr>
            <a:r>
              <a:rPr lang="fr-FR" altLang="fr-FR" sz="1200">
                <a:latin typeface="Arial" panose="020B0604020202020204" pitchFamily="34" charset="0"/>
              </a:rPr>
              <a:t>Sources : a) </a:t>
            </a:r>
            <a:r>
              <a:rPr lang="fr-FR" altLang="fr-FR" sz="1200">
                <a:latin typeface="Arial" panose="020B0604020202020204" pitchFamily="34" charset="0"/>
                <a:hlinkClick r:id="rId3"/>
              </a:rPr>
              <a:t>http://telescoop.tv/browse/686126/6/dossiers-secrets-du-troisieme-reich.html</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b) </a:t>
            </a:r>
            <a:r>
              <a:rPr lang="fr-FR" altLang="fr-FR" sz="1200">
                <a:latin typeface="Arial" panose="020B0604020202020204" pitchFamily="34" charset="0"/>
                <a:hlinkClick r:id="rId4"/>
              </a:rPr>
              <a:t>http://www.uncommon-travel-germany.com/berghof.html</a:t>
            </a:r>
            <a:r>
              <a:rPr lang="fr-FR" altLang="fr-FR" sz="1200">
                <a:latin typeface="Arial" panose="020B0604020202020204" pitchFamily="34" charset="0"/>
              </a:rPr>
              <a:t>, c) </a:t>
            </a:r>
            <a:r>
              <a:rPr lang="en-US" altLang="fr-FR" sz="1200">
                <a:latin typeface="Arial" panose="020B0604020202020204" pitchFamily="34" charset="0"/>
              </a:rPr>
              <a:t>Hitler's Will, Herman Rothman, The History Press 2009.</a:t>
            </a:r>
            <a:endParaRPr lang="fr-FR" altLang="fr-FR" sz="1200">
              <a:latin typeface="Arial" panose="020B0604020202020204" pitchFamily="34" charset="0"/>
            </a:endParaRPr>
          </a:p>
          <a:p>
            <a:pPr eaLnBrk="1" hangingPunct="1">
              <a:spcBef>
                <a:spcPct val="0"/>
              </a:spcBef>
              <a:buFontTx/>
              <a:buNone/>
            </a:pPr>
            <a:r>
              <a:rPr lang="fr-FR" altLang="fr-FR" sz="1200">
                <a:latin typeface="Arial" panose="020B0604020202020204" pitchFamily="34" charset="0"/>
              </a:rPr>
              <a:t>d) </a:t>
            </a:r>
            <a:r>
              <a:rPr lang="fr-FR" altLang="fr-FR" sz="1200" i="1">
                <a:latin typeface="Arial" panose="020B0604020202020204" pitchFamily="34" charset="0"/>
              </a:rPr>
              <a:t>Hitler, le pouvoir et l'argent : Au cœur du financement du Reich et de la collaboration avec le régime nazi</a:t>
            </a:r>
            <a:r>
              <a:rPr lang="fr-FR" altLang="fr-FR" sz="1200">
                <a:latin typeface="Arial" panose="020B0604020202020204" pitchFamily="34" charset="0"/>
              </a:rPr>
              <a:t>, Gérard Chauvy, Ixelles éditions, 2013. f) </a:t>
            </a:r>
            <a:r>
              <a:rPr lang="en-US" altLang="fr-FR" sz="1200" i="1">
                <a:latin typeface="Arial" panose="020B0604020202020204" pitchFamily="34" charset="0"/>
              </a:rPr>
              <a:t>Hitler's Fortune</a:t>
            </a:r>
            <a:r>
              <a:rPr lang="en-US" altLang="fr-FR" sz="1200">
                <a:latin typeface="Arial" panose="020B0604020202020204" pitchFamily="34" charset="0"/>
              </a:rPr>
              <a:t>, Cris Whetton, Pen and Sword, 2005. </a:t>
            </a:r>
          </a:p>
          <a:p>
            <a:pPr eaLnBrk="1" hangingPunct="1">
              <a:spcBef>
                <a:spcPct val="0"/>
              </a:spcBef>
              <a:buFontTx/>
              <a:buNone/>
            </a:pPr>
            <a:r>
              <a:rPr lang="fr-FR" altLang="fr-FR" sz="1200">
                <a:latin typeface="Arial" panose="020B0604020202020204" pitchFamily="34" charset="0"/>
              </a:rPr>
              <a:t>e) </a:t>
            </a:r>
            <a:r>
              <a:rPr lang="fr-FR" altLang="fr-FR" sz="1200">
                <a:latin typeface="Arial" panose="020B0604020202020204" pitchFamily="34" charset="0"/>
                <a:hlinkClick r:id="rId5"/>
              </a:rPr>
              <a:t>http://www.dailymotion.com/video/xx30x2_hitler-et-l-argent_tech</a:t>
            </a:r>
            <a:endParaRPr lang="fr-FR" altLang="fr-FR" sz="1200">
              <a:latin typeface="Arial" panose="020B0604020202020204" pitchFamily="34" charset="0"/>
            </a:endParaRPr>
          </a:p>
          <a:p>
            <a:pPr eaLnBrk="1" hangingPunct="1">
              <a:spcBef>
                <a:spcPct val="0"/>
              </a:spcBef>
              <a:buFontTx/>
              <a:buNone/>
            </a:pPr>
            <a:r>
              <a:rPr lang="fr-FR" altLang="fr-FR" sz="1200">
                <a:latin typeface="Arial" panose="020B0604020202020204" pitchFamily="34" charset="0"/>
              </a:rPr>
              <a:t>f) </a:t>
            </a:r>
            <a:r>
              <a:rPr lang="fr-FR" altLang="fr-FR" sz="1200">
                <a:latin typeface="Arial" panose="020B0604020202020204" pitchFamily="34" charset="0"/>
                <a:hlinkClick r:id="rId6"/>
              </a:rPr>
              <a:t>http://forum.axishistory.com/viewtopic.php?f=44&amp;t=28208&amp;start=1605</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g) </a:t>
            </a:r>
            <a:r>
              <a:rPr lang="en-US" altLang="fr-FR" sz="1200" i="1">
                <a:latin typeface="Arial" panose="020B0604020202020204" pitchFamily="34" charset="0"/>
              </a:rPr>
              <a:t>Reading Hitler’s Rise Through His Falling Taxes (+),</a:t>
            </a:r>
            <a:r>
              <a:rPr lang="fr-FR" altLang="fr-FR" sz="1200" i="1">
                <a:latin typeface="Arial" panose="020B0604020202020204" pitchFamily="34" charset="0"/>
              </a:rPr>
              <a:t> </a:t>
            </a:r>
            <a:r>
              <a:rPr lang="fr-FR" altLang="fr-FR" sz="1200">
                <a:latin typeface="Arial" panose="020B0604020202020204" pitchFamily="34" charset="0"/>
                <a:hlinkClick r:id="rId7"/>
              </a:rPr>
              <a:t>http://smallnotes.library.virginia.edu/page/10/</a:t>
            </a:r>
            <a:r>
              <a:rPr lang="fr-FR" altLang="fr-FR" sz="1200">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 selon Oron Hale, historien, professeur à l'Université de Virginie, major de l'armée américaine dans la Division du renseignement du ministère de la guerre pendant la Seconde Guerre mondiale.</a:t>
            </a:r>
          </a:p>
          <a:p>
            <a:pPr eaLnBrk="1" hangingPunct="1">
              <a:spcBef>
                <a:spcPct val="0"/>
              </a:spcBef>
              <a:buFontTx/>
              <a:buNone/>
            </a:pPr>
            <a:r>
              <a:rPr lang="en-US" altLang="fr-FR" sz="1200">
                <a:latin typeface="Arial" panose="020B0604020202020204" pitchFamily="34" charset="0"/>
              </a:rPr>
              <a:t>h) </a:t>
            </a:r>
            <a:r>
              <a:rPr lang="en-US" altLang="fr-FR" sz="1200">
                <a:latin typeface="Arial" panose="020B0604020202020204" pitchFamily="34" charset="0"/>
                <a:hlinkClick r:id="rId8"/>
              </a:rPr>
              <a:t>http://smallnotes.library.virginia.edu/2013/04/15/the-taxman/</a:t>
            </a:r>
            <a:r>
              <a:rPr lang="en-US" altLang="fr-FR" sz="1200">
                <a:latin typeface="Arial" panose="020B0604020202020204" pitchFamily="34" charset="0"/>
              </a:rPr>
              <a:t> </a:t>
            </a:r>
          </a:p>
          <a:p>
            <a:pPr eaLnBrk="1" hangingPunct="1">
              <a:spcBef>
                <a:spcPct val="0"/>
              </a:spcBef>
              <a:buFontTx/>
              <a:buNone/>
            </a:pPr>
            <a:r>
              <a:rPr lang="en-US" altLang="fr-FR" sz="1200">
                <a:latin typeface="Arial" panose="020B0604020202020204" pitchFamily="34" charset="0"/>
              </a:rPr>
              <a:t>i) </a:t>
            </a:r>
            <a:r>
              <a:rPr lang="en-US" altLang="fr-FR" sz="1200">
                <a:latin typeface="Arial" panose="020B0604020202020204" pitchFamily="34" charset="0"/>
                <a:hlinkClick r:id="rId9"/>
              </a:rPr>
              <a:t>http://www.nytimes.com/2002/08/08/world/hitler-it-seems-loved-money-and-died-rich.html</a:t>
            </a:r>
            <a:r>
              <a:rPr lang="en-US" altLang="fr-FR" sz="1200">
                <a:latin typeface="Arial" panose="020B0604020202020204" pitchFamily="34" charset="0"/>
              </a:rPr>
              <a:t> </a:t>
            </a:r>
          </a:p>
          <a:p>
            <a:pPr eaLnBrk="1" hangingPunct="1">
              <a:spcBef>
                <a:spcPct val="0"/>
              </a:spcBef>
              <a:buFontTx/>
              <a:buNone/>
            </a:pPr>
            <a:r>
              <a:rPr lang="en-US" altLang="fr-FR" sz="1200">
                <a:latin typeface="Arial" panose="020B0604020202020204" pitchFamily="34" charset="0"/>
              </a:rPr>
              <a:t>j) </a:t>
            </a:r>
            <a:r>
              <a:rPr lang="fr-FR" altLang="fr-FR" sz="1200" b="1">
                <a:latin typeface="Arial" panose="020B0604020202020204" pitchFamily="34" charset="0"/>
              </a:rPr>
              <a:t> </a:t>
            </a:r>
            <a:r>
              <a:rPr lang="fr-FR" altLang="fr-FR" sz="1200" i="1">
                <a:latin typeface="Arial" panose="020B0604020202020204" pitchFamily="34" charset="0"/>
              </a:rPr>
              <a:t>Les véhicules utilises par Hitler</a:t>
            </a:r>
            <a:r>
              <a:rPr lang="en-US" altLang="fr-FR" sz="1200">
                <a:latin typeface="Arial" panose="020B0604020202020204" pitchFamily="34" charset="0"/>
              </a:rPr>
              <a:t>, </a:t>
            </a:r>
            <a:r>
              <a:rPr lang="en-US" altLang="fr-FR" sz="1200">
                <a:latin typeface="Arial" panose="020B0604020202020204" pitchFamily="34" charset="0"/>
                <a:hlinkClick r:id="rId10"/>
              </a:rPr>
              <a:t>http://www.passionmilitaria.com/t39241-les-vehicules-utilises-par-hitler-co</a:t>
            </a:r>
            <a:r>
              <a:rPr lang="en-US" altLang="fr-FR" sz="1200">
                <a:latin typeface="Arial" panose="020B0604020202020204" pitchFamily="34" charset="0"/>
              </a:rPr>
              <a:t> </a:t>
            </a:r>
          </a:p>
          <a:p>
            <a:pPr eaLnBrk="1" hangingPunct="1">
              <a:spcBef>
                <a:spcPct val="0"/>
              </a:spcBef>
              <a:buFontTx/>
              <a:buNone/>
            </a:pPr>
            <a:r>
              <a:rPr lang="en-US" altLang="fr-FR" sz="1200">
                <a:latin typeface="Arial" panose="020B0604020202020204" pitchFamily="34" charset="0"/>
              </a:rPr>
              <a:t>k) </a:t>
            </a:r>
            <a:r>
              <a:rPr lang="en-US" altLang="fr-FR" sz="1200">
                <a:latin typeface="Arial" panose="020B0604020202020204" pitchFamily="34" charset="0"/>
                <a:hlinkClick r:id="rId11"/>
              </a:rPr>
              <a:t>http://www.theguardian.com/world/2004/dec/18/secondworldwar.lukeharding</a:t>
            </a:r>
            <a:r>
              <a:rPr lang="en-US" altLang="fr-FR" sz="1200">
                <a:latin typeface="Arial" panose="020B0604020202020204" pitchFamily="34" charset="0"/>
              </a:rPr>
              <a:t> </a:t>
            </a:r>
          </a:p>
          <a:p>
            <a:pPr eaLnBrk="1" hangingPunct="1">
              <a:spcBef>
                <a:spcPct val="0"/>
              </a:spcBef>
              <a:buFontTx/>
              <a:buNone/>
            </a:pPr>
            <a:r>
              <a:rPr lang="en-US" altLang="fr-FR" sz="1200">
                <a:latin typeface="Arial" panose="020B0604020202020204" pitchFamily="34" charset="0"/>
              </a:rPr>
              <a:t>l) Hitler, It Seems, Loved Money and Died Rich, </a:t>
            </a:r>
            <a:r>
              <a:rPr lang="en-US" altLang="fr-FR" sz="1200">
                <a:latin typeface="Arial" panose="020B0604020202020204" pitchFamily="34" charset="0"/>
                <a:hlinkClick r:id="rId9"/>
              </a:rPr>
              <a:t>http://www.nytimes.com/2002/08/08/world/hitler-it-seems-loved-money-and-died-rich.html</a:t>
            </a:r>
            <a:r>
              <a:rPr lang="en-US" altLang="fr-FR" sz="1200">
                <a:latin typeface="Arial" panose="020B0604020202020204" pitchFamily="34" charset="0"/>
              </a:rPr>
              <a:t>, m) </a:t>
            </a:r>
            <a:r>
              <a:rPr lang="en-US" altLang="fr-FR" sz="1200">
                <a:latin typeface="Arial" panose="020B0604020202020204" pitchFamily="34" charset="0"/>
                <a:hlinkClick r:id="rId12"/>
              </a:rPr>
              <a:t>http://video-documentaire.com/videos/nazis-une-autre-histoire-hitler-et-l-argent-episode-4/</a:t>
            </a:r>
            <a:r>
              <a:rPr lang="en-US" altLang="fr-FR" sz="1200">
                <a:latin typeface="Arial" panose="020B0604020202020204" pitchFamily="34" charset="0"/>
              </a:rPr>
              <a:t>  </a:t>
            </a:r>
          </a:p>
          <a:p>
            <a:pPr eaLnBrk="1" hangingPunct="1">
              <a:spcBef>
                <a:spcPct val="0"/>
              </a:spcBef>
              <a:buFontTx/>
              <a:buNone/>
            </a:pPr>
            <a:r>
              <a:rPr lang="en-US" altLang="fr-FR" sz="1200">
                <a:latin typeface="Arial" panose="020B0604020202020204" pitchFamily="34" charset="0"/>
              </a:rPr>
              <a:t>(°) 1) </a:t>
            </a:r>
            <a:r>
              <a:rPr lang="de-DE" altLang="fr-FR" sz="1200" i="1">
                <a:latin typeface="Arial" panose="020B0604020202020204" pitchFamily="34" charset="0"/>
              </a:rPr>
              <a:t>Der finanzierte Aufstieg des Adolf H., </a:t>
            </a:r>
            <a:r>
              <a:rPr lang="de-DE" altLang="fr-FR" sz="1200">
                <a:latin typeface="Arial" panose="020B0604020202020204" pitchFamily="34" charset="0"/>
              </a:rPr>
              <a:t>Wolfgang Zdral, Ueberreuter, 2002. </a:t>
            </a:r>
            <a:r>
              <a:rPr lang="de-DE" altLang="fr-FR" sz="1200">
                <a:latin typeface="Arial" panose="020B0604020202020204" pitchFamily="34" charset="0"/>
                <a:hlinkClick r:id="rId13"/>
              </a:rPr>
              <a:t>http://sauber.50webs.com/kapital/</a:t>
            </a:r>
            <a:r>
              <a:rPr lang="de-DE" altLang="fr-FR" sz="1200">
                <a:latin typeface="Arial" panose="020B0604020202020204" pitchFamily="34" charset="0"/>
              </a:rPr>
              <a:t> </a:t>
            </a:r>
          </a:p>
          <a:p>
            <a:pPr eaLnBrk="1" hangingPunct="1">
              <a:spcBef>
                <a:spcPct val="0"/>
              </a:spcBef>
              <a:buFontTx/>
              <a:buNone/>
            </a:pPr>
            <a:r>
              <a:rPr lang="fr-FR" altLang="fr-FR" sz="1200" i="1">
                <a:latin typeface="Arial" panose="020B0604020202020204" pitchFamily="34" charset="0"/>
              </a:rPr>
              <a:t>2) Nazis : une autre histoire : Hitler et l‘argent</a:t>
            </a:r>
            <a:r>
              <a:rPr lang="fr-FR" altLang="fr-FR" sz="1200">
                <a:latin typeface="Arial" panose="020B0604020202020204" pitchFamily="34" charset="0"/>
              </a:rPr>
              <a:t>, épisode 4,</a:t>
            </a:r>
            <a:r>
              <a:rPr lang="de-DE" altLang="fr-FR" sz="1200">
                <a:latin typeface="Arial" panose="020B0604020202020204" pitchFamily="34" charset="0"/>
              </a:rPr>
              <a:t> National Geographic Channel, 2013.</a:t>
            </a:r>
            <a:endParaRPr lang="en-US" altLang="fr-FR" sz="1200">
              <a:latin typeface="Arial" panose="020B0604020202020204" pitchFamily="34" charset="0"/>
            </a:endParaRPr>
          </a:p>
        </p:txBody>
      </p:sp>
      <p:sp>
        <p:nvSpPr>
          <p:cNvPr id="39942" name="Rectangle 5"/>
          <p:cNvSpPr>
            <a:spLocks noChangeArrowheads="1"/>
          </p:cNvSpPr>
          <p:nvPr/>
        </p:nvSpPr>
        <p:spPr bwMode="auto">
          <a:xfrm>
            <a:off x="179388" y="620714"/>
            <a:ext cx="31684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err="1">
                <a:latin typeface="Arial" panose="020B0604020202020204" pitchFamily="34" charset="0"/>
              </a:rPr>
              <a:t>Aldolf</a:t>
            </a:r>
            <a:r>
              <a:rPr lang="fr-FR" altLang="fr-FR" sz="1600" u="sng" dirty="0">
                <a:latin typeface="Arial" panose="020B0604020202020204" pitchFamily="34" charset="0"/>
              </a:rPr>
              <a:t> Hitler</a:t>
            </a:r>
            <a:r>
              <a:rPr lang="fr-FR" altLang="fr-FR" sz="1600" dirty="0">
                <a:latin typeface="Arial" panose="020B0604020202020204" pitchFamily="34" charset="0"/>
              </a:rPr>
              <a:t> (Allemagne) (suite) : </a:t>
            </a:r>
          </a:p>
        </p:txBody>
      </p:sp>
      <p:sp>
        <p:nvSpPr>
          <p:cNvPr id="7" name="ZoneTexte 3"/>
          <p:cNvSpPr txBox="1">
            <a:spLocks noChangeArrowheads="1"/>
          </p:cNvSpPr>
          <p:nvPr/>
        </p:nvSpPr>
        <p:spPr bwMode="auto">
          <a:xfrm>
            <a:off x="179390" y="8437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1537495" y="79389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1987" name="Espace réservé du numéro de diapositive 2"/>
          <p:cNvSpPr txBox="1">
            <a:spLocks/>
          </p:cNvSpPr>
          <p:nvPr/>
        </p:nvSpPr>
        <p:spPr bwMode="auto">
          <a:xfrm>
            <a:off x="8532815" y="188914"/>
            <a:ext cx="4667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41D98AA-4B19-4331-B88A-9B9B58FA5B8F}" type="slidenum">
              <a:rPr lang="fr-FR" altLang="fr-FR" sz="1200">
                <a:solidFill>
                  <a:srgbClr val="898989"/>
                </a:solidFill>
              </a:rPr>
              <a:pPr algn="r" eaLnBrk="1" hangingPunct="1">
                <a:spcBef>
                  <a:spcPct val="0"/>
                </a:spcBef>
                <a:buFontTx/>
                <a:buNone/>
              </a:pPr>
              <a:t>59</a:t>
            </a:fld>
            <a:endParaRPr lang="fr-FR" altLang="fr-FR" sz="1200">
              <a:solidFill>
                <a:srgbClr val="898989"/>
              </a:solidFill>
            </a:endParaRPr>
          </a:p>
        </p:txBody>
      </p:sp>
      <p:sp>
        <p:nvSpPr>
          <p:cNvPr id="41989" name="Rectangle 5"/>
          <p:cNvSpPr>
            <a:spLocks noChangeArrowheads="1"/>
          </p:cNvSpPr>
          <p:nvPr/>
        </p:nvSpPr>
        <p:spPr bwMode="auto">
          <a:xfrm>
            <a:off x="50803" y="441832"/>
            <a:ext cx="2147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err="1">
                <a:latin typeface="Arial" panose="020B0604020202020204" pitchFamily="34" charset="0"/>
              </a:rPr>
              <a:t>Aldolf</a:t>
            </a:r>
            <a:r>
              <a:rPr lang="fr-FR" altLang="fr-FR" sz="1600" u="sng" dirty="0">
                <a:latin typeface="Arial" panose="020B0604020202020204" pitchFamily="34" charset="0"/>
              </a:rPr>
              <a:t> Hitler</a:t>
            </a:r>
            <a:r>
              <a:rPr lang="fr-FR" altLang="fr-FR" sz="1600" dirty="0">
                <a:latin typeface="Arial" panose="020B0604020202020204" pitchFamily="34" charset="0"/>
              </a:rPr>
              <a:t> (suite) : </a:t>
            </a:r>
          </a:p>
        </p:txBody>
      </p:sp>
      <p:pic>
        <p:nvPicPr>
          <p:cNvPr id="41990" name="Picture 3" descr="C:\Users\LISAN\Documents\psychologie-philo\corruption\images\Hitler\déclaration-impots\Hitler_tax1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265" y="620714"/>
            <a:ext cx="3868737"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ZoneTexte 8"/>
          <p:cNvSpPr txBox="1">
            <a:spLocks noChangeArrowheads="1"/>
          </p:cNvSpPr>
          <p:nvPr/>
        </p:nvSpPr>
        <p:spPr bwMode="auto">
          <a:xfrm>
            <a:off x="4716465" y="5732464"/>
            <a:ext cx="44275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Première page du formulaire d'impôt rempli par Hitler en 1925. Ici vous pouvez voir sa signature et la déclaration de sa profession en tant que scénariste (écrivain) (Schriftsteller), à Munich (München). Il ne possède aucun bien immobilier (MSS 12800-un. Photo par Petrina Jackson.)</a:t>
            </a:r>
          </a:p>
        </p:txBody>
      </p:sp>
      <p:sp>
        <p:nvSpPr>
          <p:cNvPr id="41992" name="ZoneTexte 10"/>
          <p:cNvSpPr txBox="1">
            <a:spLocks noChangeArrowheads="1"/>
          </p:cNvSpPr>
          <p:nvPr/>
        </p:nvSpPr>
        <p:spPr bwMode="auto">
          <a:xfrm>
            <a:off x="179390" y="5084763"/>
            <a:ext cx="4897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À la page 3 du formulaire d’impôt d'Hitler, la déclaration de l'impôt foncier d’Hitler, en 1925, est limitée à un bureau et deux étagères avec des livres. Le montant total de ces éléments était de 1000 Reichsmark (MSS 12800-un. Photo par </a:t>
            </a:r>
            <a:r>
              <a:rPr lang="fr-FR" altLang="fr-FR" sz="1200" dirty="0" err="1">
                <a:latin typeface="Arial" panose="020B0604020202020204" pitchFamily="34" charset="0"/>
              </a:rPr>
              <a:t>Petrina</a:t>
            </a:r>
            <a:r>
              <a:rPr lang="fr-FR" altLang="fr-FR" sz="1200" dirty="0">
                <a:latin typeface="Arial" panose="020B0604020202020204" pitchFamily="34" charset="0"/>
              </a:rPr>
              <a:t> Jackson)</a:t>
            </a:r>
          </a:p>
        </p:txBody>
      </p:sp>
      <p:sp>
        <p:nvSpPr>
          <p:cNvPr id="41993" name="ZoneTexte 11"/>
          <p:cNvSpPr txBox="1">
            <a:spLocks noChangeArrowheads="1"/>
          </p:cNvSpPr>
          <p:nvPr/>
        </p:nvSpPr>
        <p:spPr bwMode="auto">
          <a:xfrm>
            <a:off x="107950" y="6165852"/>
            <a:ext cx="4751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Source : </a:t>
            </a:r>
            <a:r>
              <a:rPr lang="en-US" altLang="fr-FR" sz="1200">
                <a:latin typeface="Arial" panose="020B0604020202020204" pitchFamily="34" charset="0"/>
              </a:rPr>
              <a:t>Reading Hitler’s Rise Through His Falling Taxes, </a:t>
            </a:r>
            <a:r>
              <a:rPr lang="en-US" altLang="fr-FR" sz="1200">
                <a:latin typeface="Arial" panose="020B0604020202020204" pitchFamily="34" charset="0"/>
                <a:hlinkClick r:id="rId3"/>
              </a:rPr>
              <a:t>http://smallnotes.library.virginia.edu/page/10/</a:t>
            </a:r>
            <a:r>
              <a:rPr lang="en-US" altLang="fr-FR" sz="1200">
                <a:latin typeface="Arial" panose="020B0604020202020204" pitchFamily="34" charset="0"/>
              </a:rPr>
              <a:t> </a:t>
            </a:r>
            <a:endParaRPr lang="fr-FR" altLang="fr-FR" sz="1200">
              <a:latin typeface="Arial" panose="020B0604020202020204" pitchFamily="34" charset="0"/>
            </a:endParaRPr>
          </a:p>
        </p:txBody>
      </p:sp>
      <p:pic>
        <p:nvPicPr>
          <p:cNvPr id="41994" name="Picture 5" descr="C:\Users\LISAN\Documents\psychologie-philo\corruption\images\Hitler\déclaration-impots\Hitler_tax2_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196975"/>
            <a:ext cx="523716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3"/>
          <p:cNvSpPr txBox="1">
            <a:spLocks noChangeArrowheads="1"/>
          </p:cNvSpPr>
          <p:nvPr/>
        </p:nvSpPr>
        <p:spPr bwMode="auto">
          <a:xfrm>
            <a:off x="2" y="7957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84321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5123" name="Espace réservé du numéro de diapositive 2"/>
          <p:cNvSpPr txBox="1">
            <a:spLocks/>
          </p:cNvSpPr>
          <p:nvPr/>
        </p:nvSpPr>
        <p:spPr bwMode="auto">
          <a:xfrm>
            <a:off x="80279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98F6AD1-AC0D-4EF9-A9B5-F182A6A2513F}" type="slidenum">
              <a:rPr lang="fr-FR" altLang="fr-FR" sz="1200">
                <a:solidFill>
                  <a:srgbClr val="898989"/>
                </a:solidFill>
              </a:rPr>
              <a:pPr algn="r" eaLnBrk="1" hangingPunct="1">
                <a:spcBef>
                  <a:spcPct val="0"/>
                </a:spcBef>
                <a:buFontTx/>
                <a:buNone/>
              </a:pPr>
              <a:t>6</a:t>
            </a:fld>
            <a:endParaRPr lang="fr-FR" altLang="fr-FR" sz="1200" dirty="0">
              <a:solidFill>
                <a:srgbClr val="898989"/>
              </a:solidFill>
            </a:endParaRPr>
          </a:p>
        </p:txBody>
      </p:sp>
      <p:sp>
        <p:nvSpPr>
          <p:cNvPr id="5124" name="ZoneTexte 3"/>
          <p:cNvSpPr txBox="1">
            <a:spLocks noChangeArrowheads="1"/>
          </p:cNvSpPr>
          <p:nvPr/>
        </p:nvSpPr>
        <p:spPr bwMode="auto">
          <a:xfrm>
            <a:off x="138145" y="313293"/>
            <a:ext cx="2317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latin typeface="Arial" panose="020B0604020202020204" pitchFamily="34" charset="0"/>
              </a:rPr>
              <a:t>0bis. </a:t>
            </a:r>
            <a:r>
              <a:rPr lang="fr-FR" altLang="fr-FR" sz="1800" b="1" dirty="0">
                <a:latin typeface="Arial" panose="020B0604020202020204" pitchFamily="34" charset="0"/>
              </a:rPr>
              <a:t>Avertissement</a:t>
            </a:r>
          </a:p>
        </p:txBody>
      </p:sp>
      <p:sp>
        <p:nvSpPr>
          <p:cNvPr id="5125" name="Text Box 6"/>
          <p:cNvSpPr txBox="1">
            <a:spLocks noChangeArrowheads="1"/>
          </p:cNvSpPr>
          <p:nvPr/>
        </p:nvSpPr>
        <p:spPr bwMode="auto">
          <a:xfrm>
            <a:off x="125659" y="723972"/>
            <a:ext cx="885666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Pour des raisons juridiques, nous avons été obligés de « flouter » et de changer le nom de certaines personnes vivantes,  soupçonnées d’avoir détournées ou acquis de l’argent ou des biens non déclarés, par des procédés en général non légaux, pour la plupart des pays (par exemple le vol, violence, trafic de substances illégales au niveau international …), soit parce que ces personnes (dirigeants de pays …) possèdent un un train de vie ou affichent des signes extérieurs de richesses ne correspondant pas à leurs revenus déclarés, soit parce qu’ils dirigent une nation par la violence, la peur, l’intimidation, la menace, la contrainte morale, soit par qu’ils contribue à laisser se perpétuer un niveau de corruption élevé (°) …. </a:t>
            </a:r>
          </a:p>
          <a:p>
            <a:pPr algn="just" eaLnBrk="1" hangingPunct="1">
              <a:spcBef>
                <a:spcPct val="0"/>
              </a:spcBef>
              <a:buFontTx/>
              <a:buNone/>
            </a:pPr>
            <a:r>
              <a:rPr lang="fr-FR" altLang="fr-FR" sz="1400" dirty="0">
                <a:latin typeface="Arial" panose="020B0604020202020204" pitchFamily="34" charset="0"/>
              </a:rPr>
              <a:t>Toutes les informations indiquées, dans ce document, correspondent à faits réels, voire attestés, grâce au recoupement de plusieurs témoignages indépendants (ou provenant de journaux connus pour leur indépendance et leur probité (tels Le Monde, Libération …)). </a:t>
            </a:r>
          </a:p>
          <a:p>
            <a:pPr algn="just" eaLnBrk="1" hangingPunct="1">
              <a:spcBef>
                <a:spcPct val="0"/>
              </a:spcBef>
              <a:buFontTx/>
              <a:buNone/>
            </a:pPr>
            <a:r>
              <a:rPr lang="fr-FR" altLang="fr-FR" sz="1400" dirty="0">
                <a:latin typeface="Arial" panose="020B0604020202020204" pitchFamily="34" charset="0"/>
              </a:rPr>
              <a:t>Le Magazine américain </a:t>
            </a:r>
            <a:r>
              <a:rPr lang="fr-FR" sz="1400" b="1" dirty="0">
                <a:latin typeface="Arial" panose="020B0604020202020204" pitchFamily="34" charset="0"/>
              </a:rPr>
              <a:t>Forbes</a:t>
            </a:r>
            <a:r>
              <a:rPr lang="fr-FR" sz="1400" dirty="0">
                <a:latin typeface="Arial" panose="020B0604020202020204" pitchFamily="34" charset="0"/>
              </a:rPr>
              <a:t> établit, chaque année, le classement des plus grandes fortunes du </a:t>
            </a:r>
            <a:r>
              <a:rPr lang="fr-FR" altLang="fr-FR" sz="1400" dirty="0">
                <a:latin typeface="Arial" panose="020B0604020202020204" pitchFamily="34" charset="0"/>
              </a:rPr>
              <a:t>monde. Elle est une source précieuse d’information (+). Le magazine </a:t>
            </a:r>
            <a:r>
              <a:rPr lang="fr-FR" altLang="fr-FR" sz="1400" b="1" dirty="0">
                <a:latin typeface="Arial" panose="020B0604020202020204" pitchFamily="34" charset="0"/>
              </a:rPr>
              <a:t>Bloomberg</a:t>
            </a:r>
            <a:r>
              <a:rPr lang="fr-FR" altLang="fr-FR" sz="1400" dirty="0">
                <a:latin typeface="Arial" panose="020B0604020202020204" pitchFamily="34" charset="0"/>
              </a:rPr>
              <a:t> en établi une aussi (*).</a:t>
            </a:r>
          </a:p>
          <a:p>
            <a:pPr algn="just" eaLnBrk="1" hangingPunct="1">
              <a:spcBef>
                <a:spcPct val="0"/>
              </a:spcBef>
              <a:buFontTx/>
              <a:buNone/>
            </a:pPr>
            <a:r>
              <a:rPr lang="fr-FR" altLang="fr-FR" sz="1400" dirty="0">
                <a:latin typeface="Arial" panose="020B0604020202020204" pitchFamily="34" charset="0"/>
              </a:rPr>
              <a:t>Mais les montants des sommes ou biens détournés sont difficiles à évaluer exactement, quand la personne est toujours en fonction (elle ne va pas livrer d’elle-même ce genre d’information). </a:t>
            </a:r>
          </a:p>
          <a:p>
            <a:pPr algn="just" eaLnBrk="1" hangingPunct="1">
              <a:spcBef>
                <a:spcPct val="0"/>
              </a:spcBef>
              <a:buFontTx/>
              <a:buNone/>
            </a:pPr>
            <a:r>
              <a:rPr lang="fr-FR" altLang="fr-FR" sz="1400" dirty="0">
                <a:latin typeface="Arial" panose="020B0604020202020204" pitchFamily="34" charset="0"/>
              </a:rPr>
              <a:t>Toute personne curieuse, faisant l’effort de mener elle-même l’enquête, pourra retrouver ces noms.</a:t>
            </a:r>
          </a:p>
          <a:p>
            <a:pPr algn="just" eaLnBrk="1" hangingPunct="1">
              <a:spcBef>
                <a:spcPct val="0"/>
              </a:spcBef>
              <a:buFontTx/>
              <a:buNone/>
            </a:pPr>
            <a:r>
              <a:rPr lang="fr-FR" altLang="fr-FR" sz="1400" dirty="0">
                <a:latin typeface="Arial" panose="020B0604020202020204" pitchFamily="34" charset="0"/>
              </a:rPr>
              <a:t>Quand les faits de corruption sont avérés, prouvés scientifiquement (comme dans le cas d’Hitler) _ quand par exemple, les informations concernant les faits ou les biens spoliés sont accessibles et archivés _, le nom de toutes les personnes décédées, concernés par ces faits, sont alors indiquées ici en clair dans ce document.</a:t>
            </a:r>
          </a:p>
          <a:p>
            <a:pPr algn="just" eaLnBrk="1" hangingPunct="1">
              <a:spcBef>
                <a:spcPct val="0"/>
              </a:spcBef>
              <a:buFontTx/>
              <a:buNone/>
            </a:pPr>
            <a:r>
              <a:rPr lang="fr-FR" altLang="fr-FR" sz="1400" dirty="0">
                <a:latin typeface="Arial" panose="020B0604020202020204" pitchFamily="34" charset="0"/>
              </a:rPr>
              <a:t>Pour les mêmes raisons juridiques, nous citons, majoritairement, toutes nos sources d’informations dans ce document. L’auteur étant lui-même une source pour certains faits, quand il a été lui-même confronté à ces faits (Il pourra éventuellement donner plus de détail à certaines personnes habilitées, si leur demande est motivée).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6134" y="5475448"/>
            <a:ext cx="1836186" cy="1268909"/>
          </a:xfrm>
          <a:prstGeom prst="rect">
            <a:avLst/>
          </a:prstGeom>
        </p:spPr>
      </p:pic>
      <p:sp>
        <p:nvSpPr>
          <p:cNvPr id="3" name="ZoneTexte 2"/>
          <p:cNvSpPr txBox="1"/>
          <p:nvPr/>
        </p:nvSpPr>
        <p:spPr>
          <a:xfrm>
            <a:off x="1236645" y="6447159"/>
            <a:ext cx="5876929" cy="276999"/>
          </a:xfrm>
          <a:prstGeom prst="rect">
            <a:avLst/>
          </a:prstGeom>
          <a:noFill/>
        </p:spPr>
        <p:txBody>
          <a:bodyPr wrap="none" rtlCol="0">
            <a:spAutoFit/>
          </a:bodyPr>
          <a:lstStyle/>
          <a:p>
            <a:pPr algn="ctr"/>
            <a:r>
              <a:rPr lang="fr-FR" sz="1200" dirty="0"/>
              <a:t>Panneau le long de la rue principale de Fianarantsoa, à Madagascar (© B. Lisan) </a:t>
            </a:r>
            <a:r>
              <a:rPr lang="fr-FR" sz="1200" dirty="0">
                <a:latin typeface="Calibri" panose="020F0502020204030204" pitchFamily="34" charset="0"/>
              </a:rPr>
              <a:t>→</a:t>
            </a:r>
            <a:endParaRPr lang="fr-FR" sz="1200" dirty="0"/>
          </a:p>
        </p:txBody>
      </p:sp>
      <p:sp>
        <p:nvSpPr>
          <p:cNvPr id="4" name="ZoneTexte 3"/>
          <p:cNvSpPr txBox="1"/>
          <p:nvPr/>
        </p:nvSpPr>
        <p:spPr>
          <a:xfrm>
            <a:off x="138145" y="5586114"/>
            <a:ext cx="6666104" cy="1015663"/>
          </a:xfrm>
          <a:prstGeom prst="rect">
            <a:avLst/>
          </a:prstGeom>
          <a:noFill/>
        </p:spPr>
        <p:txBody>
          <a:bodyPr wrap="square" rtlCol="0">
            <a:spAutoFit/>
          </a:bodyPr>
          <a:lstStyle/>
          <a:p>
            <a:pPr algn="just"/>
            <a:r>
              <a:rPr lang="fr-FR" sz="1200" dirty="0"/>
              <a:t>(+) </a:t>
            </a:r>
            <a:r>
              <a:rPr lang="fr-FR" sz="1200" dirty="0">
                <a:hlinkClick r:id="rId3"/>
              </a:rPr>
              <a:t>http://www.forbes.com/billionaires/list/#tab:overall</a:t>
            </a:r>
            <a:r>
              <a:rPr lang="fr-FR" sz="1200" dirty="0"/>
              <a:t> </a:t>
            </a:r>
          </a:p>
          <a:p>
            <a:pPr algn="just"/>
            <a:r>
              <a:rPr lang="fr-FR" sz="1200" dirty="0"/>
              <a:t>(*) </a:t>
            </a:r>
            <a:r>
              <a:rPr lang="fr-FR" sz="1200" dirty="0">
                <a:hlinkClick r:id="rId4"/>
              </a:rPr>
              <a:t>http://www.bloomberg.com/billionaires/2014-12-05/cya</a:t>
            </a:r>
            <a:r>
              <a:rPr lang="fr-FR" sz="1200" dirty="0"/>
              <a:t> </a:t>
            </a:r>
          </a:p>
          <a:p>
            <a:pPr algn="just"/>
            <a:r>
              <a:rPr lang="fr-FR" sz="1200" dirty="0"/>
              <a:t>(°) Quand, par exemple, leur pays se situe en bas du classement de l’indice de perception de la corruption de l’ONG « </a:t>
            </a:r>
            <a:r>
              <a:rPr lang="fr-FR" sz="1200" b="1" i="1" dirty="0" err="1"/>
              <a:t>Transparency</a:t>
            </a:r>
            <a:r>
              <a:rPr lang="fr-FR" sz="1200" b="1" i="1" dirty="0"/>
              <a:t> international</a:t>
            </a:r>
            <a:r>
              <a:rPr lang="fr-FR" sz="1200" dirty="0"/>
              <a:t> » (quand cet indice est en général supérieur à 100).</a:t>
            </a:r>
          </a:p>
        </p:txBody>
      </p:sp>
    </p:spTree>
    <p:extLst>
      <p:ext uri="{BB962C8B-B14F-4D97-AF65-F5344CB8AC3E}">
        <p14:creationId xmlns:p14="http://schemas.microsoft.com/office/powerpoint/2010/main" val="2166168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2157414" y="5143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3011" name="Espace réservé du numéro de diapositive 2"/>
          <p:cNvSpPr txBox="1">
            <a:spLocks/>
          </p:cNvSpPr>
          <p:nvPr/>
        </p:nvSpPr>
        <p:spPr bwMode="auto">
          <a:xfrm>
            <a:off x="8532815" y="188914"/>
            <a:ext cx="4667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8F10DBD9-5B2D-4D1D-982F-A6953AA55F07}" type="slidenum">
              <a:rPr lang="fr-FR" altLang="fr-FR" sz="1200">
                <a:solidFill>
                  <a:srgbClr val="898989"/>
                </a:solidFill>
              </a:rPr>
              <a:pPr algn="r" eaLnBrk="1" hangingPunct="1">
                <a:spcBef>
                  <a:spcPct val="0"/>
                </a:spcBef>
                <a:buFontTx/>
                <a:buNone/>
              </a:pPr>
              <a:t>60</a:t>
            </a:fld>
            <a:endParaRPr lang="fr-FR" altLang="fr-FR" sz="1200">
              <a:solidFill>
                <a:srgbClr val="898989"/>
              </a:solidFill>
            </a:endParaRPr>
          </a:p>
        </p:txBody>
      </p:sp>
      <p:sp>
        <p:nvSpPr>
          <p:cNvPr id="43013" name="Rectangle 5"/>
          <p:cNvSpPr>
            <a:spLocks noChangeArrowheads="1"/>
          </p:cNvSpPr>
          <p:nvPr/>
        </p:nvSpPr>
        <p:spPr bwMode="auto">
          <a:xfrm>
            <a:off x="179390" y="620714"/>
            <a:ext cx="2147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a:latin typeface="Arial" panose="020B0604020202020204" pitchFamily="34" charset="0"/>
              </a:rPr>
              <a:t>Aldolf Hitler</a:t>
            </a:r>
            <a:r>
              <a:rPr lang="fr-FR" altLang="fr-FR" sz="1600">
                <a:latin typeface="Arial" panose="020B0604020202020204" pitchFamily="34" charset="0"/>
              </a:rPr>
              <a:t> (suite) : </a:t>
            </a:r>
          </a:p>
        </p:txBody>
      </p:sp>
      <p:pic>
        <p:nvPicPr>
          <p:cNvPr id="43014" name="Picture 2" descr="C:\Users\LISAN\Documents\psychologie-philo\corruption\images\Hitler\déclaration-impots\Hitler_tax3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2" y="1052514"/>
            <a:ext cx="4511675"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6"/>
          <p:cNvSpPr txBox="1">
            <a:spLocks noChangeArrowheads="1"/>
          </p:cNvSpPr>
          <p:nvPr/>
        </p:nvSpPr>
        <p:spPr bwMode="auto">
          <a:xfrm>
            <a:off x="107952" y="4437063"/>
            <a:ext cx="5184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page finale du formulaire d'impôt de 1925 signé par Hitler. (MSS 12800-un. Photo par Petrina Jackson). Source : </a:t>
            </a:r>
            <a:r>
              <a:rPr lang="en-US" altLang="fr-FR" sz="1200">
                <a:latin typeface="Arial" panose="020B0604020202020204" pitchFamily="34" charset="0"/>
              </a:rPr>
              <a:t>Reading Hitler’s Rise Through His Falling Taxes, </a:t>
            </a:r>
            <a:r>
              <a:rPr lang="en-US" altLang="fr-FR" sz="1200">
                <a:latin typeface="Arial" panose="020B0604020202020204" pitchFamily="34" charset="0"/>
                <a:hlinkClick r:id="rId3"/>
              </a:rPr>
              <a:t>http://smallnotes.library.virginia.edu/page/10/</a:t>
            </a:r>
            <a:r>
              <a:rPr lang="en-US" altLang="fr-FR" sz="1200">
                <a:latin typeface="Arial" panose="020B0604020202020204" pitchFamily="34" charset="0"/>
              </a:rPr>
              <a:t> </a:t>
            </a:r>
            <a:endParaRPr lang="fr-FR" altLang="fr-FR" sz="1200">
              <a:latin typeface="Arial" panose="020B0604020202020204" pitchFamily="34" charset="0"/>
            </a:endParaRPr>
          </a:p>
        </p:txBody>
      </p:sp>
      <p:pic>
        <p:nvPicPr>
          <p:cNvPr id="43016" name="Picture 3" descr="C:\Users\LISAN\Documents\psychologie-philo\corruption\images\Hitler\berghof residen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708275"/>
            <a:ext cx="278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4" descr="C:\Users\LISAN\Documents\psychologie-philo\corruption\images\Hitler\berghof residence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437065"/>
            <a:ext cx="3048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5" descr="C:\Users\LISAN\Documents\psychologie-philo\corruption\images\Hitler\berghof residenc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7" y="765177"/>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ZoneTexte 10"/>
          <p:cNvSpPr txBox="1">
            <a:spLocks noChangeArrowheads="1"/>
          </p:cNvSpPr>
          <p:nvPr/>
        </p:nvSpPr>
        <p:spPr bwMode="auto">
          <a:xfrm>
            <a:off x="4356100" y="5949951"/>
            <a:ext cx="4464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Trois vue sur la résidence secondaire d’Hitler, le Berhof </a:t>
            </a:r>
            <a:r>
              <a:rPr lang="fr-FR" altLang="fr-FR" sz="1200"/>
              <a:t>↑</a:t>
            </a:r>
            <a:endParaRPr lang="fr-FR" altLang="fr-FR" sz="1200">
              <a:latin typeface="Arial" panose="020B0604020202020204" pitchFamily="34" charset="0"/>
            </a:endParaRPr>
          </a:p>
        </p:txBody>
      </p:sp>
      <p:sp>
        <p:nvSpPr>
          <p:cNvPr id="43020" name="Rectangle 11"/>
          <p:cNvSpPr>
            <a:spLocks noChangeArrowheads="1"/>
          </p:cNvSpPr>
          <p:nvPr/>
        </p:nvSpPr>
        <p:spPr bwMode="auto">
          <a:xfrm>
            <a:off x="2555876" y="6396038"/>
            <a:ext cx="5987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t>← </a:t>
            </a:r>
            <a:r>
              <a:rPr lang="fr-FR" altLang="fr-FR" sz="1200">
                <a:latin typeface="Arial" panose="020B0604020202020204" pitchFamily="34" charset="0"/>
              </a:rPr>
              <a:t>Hitler et sa Mercedes 11/40 grise qui coutait 18 000 marks(80 000 euros), fin 1924.</a:t>
            </a:r>
          </a:p>
          <a:p>
            <a:pP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7"/>
              </a:rPr>
              <a:t>http://www.passionmilitaria.com/t39241-les-vehicules-utilises-par-hitler-co</a:t>
            </a:r>
            <a:r>
              <a:rPr lang="fr-FR" altLang="fr-FR" sz="1200">
                <a:latin typeface="Arial" panose="020B0604020202020204" pitchFamily="34" charset="0"/>
              </a:rPr>
              <a:t> </a:t>
            </a:r>
          </a:p>
        </p:txBody>
      </p:sp>
      <p:pic>
        <p:nvPicPr>
          <p:cNvPr id="43021" name="Picture 6" descr="C:\Users\LISAN\Documents\psychologie-philo\corruption\images\Hitler\hitler mercedes 192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5084764"/>
            <a:ext cx="22177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3"/>
          <p:cNvSpPr txBox="1">
            <a:spLocks noChangeArrowheads="1"/>
          </p:cNvSpPr>
          <p:nvPr/>
        </p:nvSpPr>
        <p:spPr bwMode="auto">
          <a:xfrm>
            <a:off x="2" y="7957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2752725" y="1127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4035" name="Espace réservé du numéro de diapositive 2"/>
          <p:cNvSpPr>
            <a:spLocks noGrp="1"/>
          </p:cNvSpPr>
          <p:nvPr>
            <p:ph type="sldNum" sz="quarter" idx="12"/>
          </p:nvPr>
        </p:nvSpPr>
        <p:spPr bwMode="auto">
          <a:xfrm>
            <a:off x="8028384" y="162721"/>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EE31E3-2534-4B0D-B3AC-027163A7B9D3}" type="slidenum">
              <a:rPr lang="fr-FR" altLang="fr-FR" sz="1200" smtClean="0">
                <a:solidFill>
                  <a:srgbClr val="898989"/>
                </a:solidFill>
              </a:rPr>
              <a:pPr>
                <a:spcBef>
                  <a:spcPct val="0"/>
                </a:spcBef>
                <a:buFontTx/>
                <a:buNone/>
              </a:pPr>
              <a:t>61</a:t>
            </a:fld>
            <a:endParaRPr lang="fr-FR" altLang="fr-FR" sz="1200">
              <a:solidFill>
                <a:srgbClr val="898989"/>
              </a:solidFill>
            </a:endParaRPr>
          </a:p>
        </p:txBody>
      </p:sp>
      <p:sp>
        <p:nvSpPr>
          <p:cNvPr id="44037" name="ZoneTexte 4"/>
          <p:cNvSpPr txBox="1">
            <a:spLocks noChangeArrowheads="1"/>
          </p:cNvSpPr>
          <p:nvPr/>
        </p:nvSpPr>
        <p:spPr bwMode="auto">
          <a:xfrm>
            <a:off x="184101" y="936903"/>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err="1">
                <a:latin typeface="Arial" panose="020B0604020202020204" pitchFamily="34" charset="0"/>
              </a:rPr>
              <a:t>Aldolf</a:t>
            </a:r>
            <a:r>
              <a:rPr lang="fr-FR" altLang="fr-FR" sz="1600" u="sng" dirty="0">
                <a:latin typeface="Arial" panose="020B0604020202020204" pitchFamily="34" charset="0"/>
              </a:rPr>
              <a:t> Hitler</a:t>
            </a:r>
            <a:r>
              <a:rPr lang="fr-FR" altLang="fr-FR" sz="1600" dirty="0">
                <a:latin typeface="Arial" panose="020B0604020202020204" pitchFamily="34" charset="0"/>
              </a:rPr>
              <a:t> (suite) :   1) Le </a:t>
            </a:r>
            <a:r>
              <a:rPr lang="fr-FR" altLang="fr-FR" sz="1600" dirty="0" err="1">
                <a:latin typeface="Arial" panose="020B0604020202020204" pitchFamily="34" charset="0"/>
              </a:rPr>
              <a:t>berghof</a:t>
            </a:r>
            <a:r>
              <a:rPr lang="fr-FR" altLang="fr-FR" sz="1600" dirty="0">
                <a:latin typeface="Arial" panose="020B0604020202020204" pitchFamily="34" charset="0"/>
              </a:rPr>
              <a:t> (le nid d’aigle), la maison de campagne d’Hitler.</a:t>
            </a:r>
          </a:p>
          <a:p>
            <a:pPr algn="just" eaLnBrk="1" hangingPunct="1">
              <a:spcBef>
                <a:spcPct val="0"/>
              </a:spcBef>
              <a:buFontTx/>
              <a:buNone/>
            </a:pPr>
            <a:r>
              <a:rPr lang="fr-FR" altLang="fr-FR" sz="1600" dirty="0">
                <a:latin typeface="Arial" panose="020B0604020202020204" pitchFamily="34" charset="0"/>
              </a:rPr>
              <a:t> </a:t>
            </a:r>
          </a:p>
        </p:txBody>
      </p:sp>
      <p:pic>
        <p:nvPicPr>
          <p:cNvPr id="44038" name="Picture 3" descr="C:\Users\LISAN\Documents\psychologie-philo\corruption\images\Hitler\berghof_ichkaempfe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57339"/>
            <a:ext cx="2376488"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descr="C:\Users\LISAN\Documents\psychologie-philo\corruption\images\Hitler\Berghof2s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40" y="3357565"/>
            <a:ext cx="2225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5" descr="C:\Users\LISAN\Documents\psychologie-philo\corruption\images\Hitler\Berghof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2" y="3429000"/>
            <a:ext cx="17256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6" descr="C:\Users\LISAN\Documents\psychologie-philo\corruption\images\Hitler\Berghof8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7" y="4292600"/>
            <a:ext cx="17684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8" descr="C:\Users\LISAN\Documents\psychologie-philo\corruption\images\Hitler\Berghof2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2924175"/>
            <a:ext cx="11953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0" descr="C:\Users\LISAN\Documents\psychologie-philo\corruption\images\Hitler\Berghofcola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1557339"/>
            <a:ext cx="22336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1" descr="C:\Users\LISAN\Documents\psychologie-philo\corruption\images\Hitler\Berghoffinalaspec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2" y="1557340"/>
            <a:ext cx="2170113"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2" descr="C:\Users\LISAN\Documents\psychologie-philo\corruption\images\Hitler\berghoffireplacepctb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4750" y="1268414"/>
            <a:ext cx="16192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5" descr="C:\Users\LISAN\Documents\psychologie-philo\corruption\images\Hitler\Berghofint2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5" y="5327650"/>
            <a:ext cx="1584325" cy="153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6" descr="C:\Users\LISAN\Documents\psychologie-philo\corruption\images\Hitler\BerghofintA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4941888"/>
            <a:ext cx="2133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7" descr="C:\Users\LISAN\Documents\psychologie-philo\corruption\images\Hitler\BerghofofficeAK.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0340" y="4941888"/>
            <a:ext cx="2225675" cy="151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2" descr="C:\Users\LISAN\Documents\psychologie-philo\corruption\images\Hitler\WachenfeldsideAKcolGRW.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7" y="3357564"/>
            <a:ext cx="216376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Rectangle 24"/>
          <p:cNvSpPr>
            <a:spLocks noChangeArrowheads="1"/>
          </p:cNvSpPr>
          <p:nvPr/>
        </p:nvSpPr>
        <p:spPr bwMode="auto">
          <a:xfrm>
            <a:off x="468314" y="6453189"/>
            <a:ext cx="37541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14"/>
              </a:rPr>
              <a:t>http://www.thirdreichruins.com/berghof.htm</a:t>
            </a:r>
            <a:r>
              <a:rPr lang="fr-FR" altLang="fr-FR" sz="1200">
                <a:latin typeface="Arial" panose="020B0604020202020204" pitchFamily="34" charset="0"/>
              </a:rPr>
              <a:t> </a:t>
            </a:r>
          </a:p>
        </p:txBody>
      </p:sp>
      <p:sp>
        <p:nvSpPr>
          <p:cNvPr id="19" name="ZoneTexte 3"/>
          <p:cNvSpPr txBox="1">
            <a:spLocks noChangeArrowheads="1"/>
          </p:cNvSpPr>
          <p:nvPr/>
        </p:nvSpPr>
        <p:spPr bwMode="auto">
          <a:xfrm>
            <a:off x="179390" y="513596"/>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5059" name="Espace réservé du numéro de diapositive 2"/>
          <p:cNvSpPr>
            <a:spLocks noGrp="1"/>
          </p:cNvSpPr>
          <p:nvPr>
            <p:ph type="sldNum" sz="quarter" idx="12"/>
          </p:nvPr>
        </p:nvSpPr>
        <p:spPr bwMode="auto">
          <a:xfrm>
            <a:off x="8172450"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2A9EED-0758-47BC-AD12-847CC63D17CE}" type="slidenum">
              <a:rPr lang="fr-FR" altLang="fr-FR" sz="1200" smtClean="0">
                <a:solidFill>
                  <a:srgbClr val="898989"/>
                </a:solidFill>
              </a:rPr>
              <a:pPr>
                <a:spcBef>
                  <a:spcPct val="0"/>
                </a:spcBef>
                <a:buFontTx/>
                <a:buNone/>
              </a:pPr>
              <a:t>62</a:t>
            </a:fld>
            <a:endParaRPr lang="fr-FR" altLang="fr-FR" sz="1200">
              <a:solidFill>
                <a:srgbClr val="898989"/>
              </a:solidFill>
            </a:endParaRPr>
          </a:p>
        </p:txBody>
      </p:sp>
      <p:pic>
        <p:nvPicPr>
          <p:cNvPr id="45061" name="Picture 3" descr="C:\Users\LISAN\Documents\psychologie-philo\corruption\images\Hitler\berghofwindow5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40" y="1628775"/>
            <a:ext cx="223043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descr="C:\Users\LISAN\Documents\psychologie-philo\corruption\images\Hitler\BerghofwohnraumA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90" y="1557339"/>
            <a:ext cx="22129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6" descr="C:\Users\LISAN\Documents\psychologie-philo\corruption\images\Hitler\article-0-116F97BF000005DC-73_634x468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90" y="3860800"/>
            <a:ext cx="3019425" cy="22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7" descr="C:\Users\LISAN\Documents\psychologie-philo\corruption\images\Hitler\article-0-116F97DD000005DC-719_634x416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2" y="4221163"/>
            <a:ext cx="30194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Rectangle 16"/>
          <p:cNvSpPr>
            <a:spLocks noChangeArrowheads="1"/>
          </p:cNvSpPr>
          <p:nvPr/>
        </p:nvSpPr>
        <p:spPr bwMode="auto">
          <a:xfrm>
            <a:off x="5146677" y="6237289"/>
            <a:ext cx="3870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Cette chambre dans l'appartement Berlin d'Hitler dans le «New Chancellerie» reflète le baroque du Führer</a:t>
            </a:r>
          </a:p>
        </p:txBody>
      </p:sp>
      <p:sp>
        <p:nvSpPr>
          <p:cNvPr id="45067" name="Rectangle 17"/>
          <p:cNvSpPr>
            <a:spLocks noChangeArrowheads="1"/>
          </p:cNvSpPr>
          <p:nvPr/>
        </p:nvSpPr>
        <p:spPr bwMode="auto">
          <a:xfrm>
            <a:off x="107950" y="3068639"/>
            <a:ext cx="39608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a:t>↑ </a:t>
            </a:r>
            <a:r>
              <a:rPr lang="fr-FR" altLang="fr-FR" sz="1000">
                <a:latin typeface="Arial" panose="020B0604020202020204" pitchFamily="34" charset="0"/>
              </a:rPr>
              <a:t>Une chambre d'hôtes dans le Berghof (anciennement connu sous le nom Haus Wachenfeld), la succession d'Adolf Hitler à Berchtesgaden, Haute-Bavière, Allemagne. Sur la droite est un Kachelofen, ou poêle céramique cuite, utilisée pour le chauffage.</a:t>
            </a:r>
          </a:p>
        </p:txBody>
      </p:sp>
      <p:sp>
        <p:nvSpPr>
          <p:cNvPr id="45068" name="Rectangle 18"/>
          <p:cNvSpPr>
            <a:spLocks noChangeArrowheads="1"/>
          </p:cNvSpPr>
          <p:nvPr/>
        </p:nvSpPr>
        <p:spPr bwMode="auto">
          <a:xfrm>
            <a:off x="6732590" y="3140075"/>
            <a:ext cx="2232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Un bureau à la succession Berghof, en Haute-Bavière, Allemagne.</a:t>
            </a:r>
          </a:p>
        </p:txBody>
      </p:sp>
      <p:pic>
        <p:nvPicPr>
          <p:cNvPr id="45069" name="Picture 7" descr="C:\Users\LISAN\Documents\psychologie-philo\corruption\images\Hitler\Berghof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1628775"/>
            <a:ext cx="2200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Rectangle 20"/>
          <p:cNvSpPr>
            <a:spLocks noChangeArrowheads="1"/>
          </p:cNvSpPr>
          <p:nvPr/>
        </p:nvSpPr>
        <p:spPr bwMode="auto">
          <a:xfrm>
            <a:off x="0" y="6092826"/>
            <a:ext cx="500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Le Führer prend le thé avec plusieurs personnes, dont l'épouse du politicien éminent Albert Forster à la maison de Hitler, le Berghof, Berchtesgaden, Haute-Bavière, en Allemagne, dans les années 1930.</a:t>
            </a:r>
          </a:p>
        </p:txBody>
      </p:sp>
      <p:sp>
        <p:nvSpPr>
          <p:cNvPr id="45071" name="ZoneTexte 14"/>
          <p:cNvSpPr txBox="1">
            <a:spLocks noChangeArrowheads="1"/>
          </p:cNvSpPr>
          <p:nvPr/>
        </p:nvSpPr>
        <p:spPr bwMode="auto">
          <a:xfrm>
            <a:off x="4211640" y="3141663"/>
            <a:ext cx="2232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grande baie vitrée du salon. Elle s’abaissait et se levait électriquement</a:t>
            </a:r>
          </a:p>
        </p:txBody>
      </p:sp>
      <p:sp>
        <p:nvSpPr>
          <p:cNvPr id="16" name="ZoneTexte 3"/>
          <p:cNvSpPr txBox="1">
            <a:spLocks noChangeArrowheads="1"/>
          </p:cNvSpPr>
          <p:nvPr/>
        </p:nvSpPr>
        <p:spPr bwMode="auto">
          <a:xfrm>
            <a:off x="179390" y="61912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7" name="ZoneTexte 4"/>
          <p:cNvSpPr txBox="1">
            <a:spLocks noChangeArrowheads="1"/>
          </p:cNvSpPr>
          <p:nvPr/>
        </p:nvSpPr>
        <p:spPr bwMode="auto">
          <a:xfrm>
            <a:off x="179390" y="1009651"/>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err="1">
                <a:latin typeface="Arial" panose="020B0604020202020204" pitchFamily="34" charset="0"/>
              </a:rPr>
              <a:t>Aldolf</a:t>
            </a:r>
            <a:r>
              <a:rPr lang="fr-FR" altLang="fr-FR" sz="1600" u="sng" dirty="0">
                <a:latin typeface="Arial" panose="020B0604020202020204" pitchFamily="34" charset="0"/>
              </a:rPr>
              <a:t> Hitler</a:t>
            </a:r>
            <a:r>
              <a:rPr lang="fr-FR" altLang="fr-FR" sz="1600" dirty="0">
                <a:latin typeface="Arial" panose="020B0604020202020204" pitchFamily="34" charset="0"/>
              </a:rPr>
              <a:t> (suite) :   1) Le </a:t>
            </a:r>
            <a:r>
              <a:rPr lang="fr-FR" altLang="fr-FR" sz="1600" dirty="0" err="1">
                <a:latin typeface="Arial" panose="020B0604020202020204" pitchFamily="34" charset="0"/>
              </a:rPr>
              <a:t>berghof</a:t>
            </a:r>
            <a:r>
              <a:rPr lang="fr-FR" altLang="fr-FR" sz="1600" dirty="0">
                <a:latin typeface="Arial" panose="020B0604020202020204" pitchFamily="34" charset="0"/>
              </a:rPr>
              <a:t> (le nid d’aigle), la maison de campagne d’Hitler.</a:t>
            </a:r>
          </a:p>
          <a:p>
            <a:pPr algn="just" eaLnBrk="1" hangingPunct="1">
              <a:spcBef>
                <a:spcPct val="0"/>
              </a:spcBef>
              <a:buFontTx/>
              <a:buNone/>
            </a:pPr>
            <a:r>
              <a:rPr lang="fr-FR" altLang="fr-FR" sz="1600" dirty="0">
                <a:latin typeface="Arial" panose="020B0604020202020204" pitchFamily="34" charset="0"/>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6083" name="Espace réservé du numéro de diapositive 2"/>
          <p:cNvSpPr>
            <a:spLocks noGrp="1"/>
          </p:cNvSpPr>
          <p:nvPr>
            <p:ph type="sldNum" sz="quarter" idx="12"/>
          </p:nvPr>
        </p:nvSpPr>
        <p:spPr bwMode="auto">
          <a:xfrm>
            <a:off x="148409" y="138909"/>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49CE0A-5035-47EC-98E6-218CD4A14E3D}" type="slidenum">
              <a:rPr lang="fr-FR" altLang="fr-FR" sz="1200" smtClean="0">
                <a:solidFill>
                  <a:srgbClr val="898989"/>
                </a:solidFill>
              </a:rPr>
              <a:pPr>
                <a:spcBef>
                  <a:spcPct val="0"/>
                </a:spcBef>
                <a:buFontTx/>
                <a:buNone/>
              </a:pPr>
              <a:t>63</a:t>
            </a:fld>
            <a:endParaRPr lang="fr-FR" altLang="fr-FR" sz="1200">
              <a:solidFill>
                <a:srgbClr val="898989"/>
              </a:solidFill>
            </a:endParaRPr>
          </a:p>
        </p:txBody>
      </p:sp>
      <p:sp>
        <p:nvSpPr>
          <p:cNvPr id="46085" name="ZoneTexte 4"/>
          <p:cNvSpPr txBox="1">
            <a:spLocks noChangeArrowheads="1"/>
          </p:cNvSpPr>
          <p:nvPr/>
        </p:nvSpPr>
        <p:spPr bwMode="auto">
          <a:xfrm>
            <a:off x="177352" y="1035050"/>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err="1">
                <a:latin typeface="Arial" panose="020B0604020202020204" pitchFamily="34" charset="0"/>
              </a:rPr>
              <a:t>Aldolf</a:t>
            </a:r>
            <a:r>
              <a:rPr lang="fr-FR" altLang="fr-FR" sz="1600" u="sng" dirty="0">
                <a:latin typeface="Arial" panose="020B0604020202020204" pitchFamily="34" charset="0"/>
              </a:rPr>
              <a:t> Hitler</a:t>
            </a:r>
            <a:r>
              <a:rPr lang="fr-FR" altLang="fr-FR" sz="1600" dirty="0">
                <a:latin typeface="Arial" panose="020B0604020202020204" pitchFamily="34" charset="0"/>
              </a:rPr>
              <a:t> (suite et fin) : b) appartements à la Chancellerie</a:t>
            </a:r>
          </a:p>
          <a:p>
            <a:pPr algn="just" eaLnBrk="1" hangingPunct="1">
              <a:spcBef>
                <a:spcPct val="0"/>
              </a:spcBef>
              <a:buFontTx/>
              <a:buNone/>
            </a:pPr>
            <a:r>
              <a:rPr lang="fr-FR" altLang="fr-FR" sz="1600" dirty="0">
                <a:latin typeface="Arial" panose="020B0604020202020204" pitchFamily="34" charset="0"/>
              </a:rPr>
              <a:t> </a:t>
            </a:r>
          </a:p>
        </p:txBody>
      </p:sp>
      <p:pic>
        <p:nvPicPr>
          <p:cNvPr id="46086" name="Picture 2" descr="C:\Users\LISAN\Documents\psychologie-philo\corruption\images\Hitler\article-2091261-116F97CD000005DC-159_634x432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7" y="4076700"/>
            <a:ext cx="3019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4" descr="C:\Users\LISAN\Documents\psychologie-philo\corruption\images\Hitler\article-0-116F97C3000005DC-254_306x42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7" y="1510148"/>
            <a:ext cx="14573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7" descr="C:\Users\LISAN\Documents\psychologie-philo\corruption\images\Hitler\article-0-116F97FA000005DC-622_634x418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40" y="1484314"/>
            <a:ext cx="30194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 descr="C:\Users\LISAN\Documents\psychologie-philo\corruption\images\Hitler\article-0-116F9802000005DC-359_634x421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2" y="1484314"/>
            <a:ext cx="30194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6" descr="C:\Users\LISAN\Documents\psychologie-philo\corruption\images\Hitler\article-0-116F97E9000005DC-355_306x425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5" y="4090989"/>
            <a:ext cx="14573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1" descr="C:\Users\LISAN\Documents\psychologie-philo\corruption\images\Hitler\article-2091261-116F97B8000005DC-884_634x430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149726"/>
            <a:ext cx="2952750" cy="200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17"/>
          <p:cNvSpPr>
            <a:spLocks noChangeArrowheads="1"/>
          </p:cNvSpPr>
          <p:nvPr/>
        </p:nvSpPr>
        <p:spPr bwMode="auto">
          <a:xfrm>
            <a:off x="250825" y="6165852"/>
            <a:ext cx="2952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Énorme bureau d'Hitler à la Chancellerie, Berlin</a:t>
            </a:r>
          </a:p>
        </p:txBody>
      </p:sp>
      <p:sp>
        <p:nvSpPr>
          <p:cNvPr id="46093" name="Rectangle 18"/>
          <p:cNvSpPr>
            <a:spLocks noChangeArrowheads="1"/>
          </p:cNvSpPr>
          <p:nvPr/>
        </p:nvSpPr>
        <p:spPr bwMode="auto">
          <a:xfrm>
            <a:off x="1547813" y="3500439"/>
            <a:ext cx="457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Appartement privé de Hitler au-dessus de la Chancellerie</a:t>
            </a:r>
          </a:p>
        </p:txBody>
      </p:sp>
      <p:sp>
        <p:nvSpPr>
          <p:cNvPr id="46094" name="Rectangle 19"/>
          <p:cNvSpPr>
            <a:spLocks noChangeArrowheads="1"/>
          </p:cNvSpPr>
          <p:nvPr/>
        </p:nvSpPr>
        <p:spPr bwMode="auto">
          <a:xfrm>
            <a:off x="6444208" y="427377"/>
            <a:ext cx="26997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Entre 1936 et 1945, Hugo Jaeger a servi comme l'un des photographes personnels d'Adolf Hitler et a obtenu un accès sans précédent à des moments privés du Führer</a:t>
            </a:r>
            <a:endParaRPr lang="fr-FR" altLang="fr-FR" sz="1800" dirty="0">
              <a:latin typeface="Arial" panose="020B0604020202020204" pitchFamily="34" charset="0"/>
            </a:endParaRPr>
          </a:p>
        </p:txBody>
      </p:sp>
      <p:sp>
        <p:nvSpPr>
          <p:cNvPr id="46095" name="Rectangle 20"/>
          <p:cNvSpPr>
            <a:spLocks noChangeArrowheads="1"/>
          </p:cNvSpPr>
          <p:nvPr/>
        </p:nvSpPr>
        <p:spPr bwMode="auto">
          <a:xfrm>
            <a:off x="0" y="3716339"/>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Hitler était obsédé par le grandiose, comme on peut le voir à partir des portes de la Chancellerie, encore dans ses chambres privées.</a:t>
            </a:r>
          </a:p>
        </p:txBody>
      </p:sp>
      <p:sp>
        <p:nvSpPr>
          <p:cNvPr id="46096" name="Rectangle 21"/>
          <p:cNvSpPr>
            <a:spLocks noChangeArrowheads="1"/>
          </p:cNvSpPr>
          <p:nvPr/>
        </p:nvSpPr>
        <p:spPr bwMode="auto">
          <a:xfrm>
            <a:off x="358777" y="6611938"/>
            <a:ext cx="87852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8"/>
              </a:rPr>
              <a:t>http://www.dailymail.co.uk/news/article-2091261/Inside-Hitlers-private-world-Wartime-pictures-rooms-Fuhrer-spent-quiet-time.html</a:t>
            </a:r>
            <a:r>
              <a:rPr lang="fr-FR" altLang="fr-FR" sz="1000">
                <a:latin typeface="Arial" panose="020B0604020202020204" pitchFamily="34" charset="0"/>
              </a:rPr>
              <a:t>  </a:t>
            </a:r>
          </a:p>
        </p:txBody>
      </p:sp>
      <p:sp>
        <p:nvSpPr>
          <p:cNvPr id="46097" name="Rectangle 22"/>
          <p:cNvSpPr>
            <a:spLocks noChangeArrowheads="1"/>
          </p:cNvSpPr>
          <p:nvPr/>
        </p:nvSpPr>
        <p:spPr bwMode="auto">
          <a:xfrm>
            <a:off x="3563938" y="6165852"/>
            <a:ext cx="3078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Le bureau d'Adolf Hitler dans le Führerbau, Munich, Allemagne, 1940.</a:t>
            </a:r>
          </a:p>
        </p:txBody>
      </p:sp>
      <p:sp>
        <p:nvSpPr>
          <p:cNvPr id="18" name="ZoneTexte 3"/>
          <p:cNvSpPr txBox="1">
            <a:spLocks noChangeArrowheads="1"/>
          </p:cNvSpPr>
          <p:nvPr/>
        </p:nvSpPr>
        <p:spPr bwMode="auto">
          <a:xfrm>
            <a:off x="179390" y="61912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5264151" y="53498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7107" name="Espace réservé du numéro de diapositive 2"/>
          <p:cNvSpPr>
            <a:spLocks noGrp="1"/>
          </p:cNvSpPr>
          <p:nvPr>
            <p:ph type="sldNum" sz="quarter" idx="12"/>
          </p:nvPr>
        </p:nvSpPr>
        <p:spPr bwMode="auto">
          <a:xfrm>
            <a:off x="8172450"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B89AF39-E4BB-4F87-ACDB-9EF6B35076DC}" type="slidenum">
              <a:rPr lang="fr-FR" altLang="fr-FR" sz="1200" smtClean="0">
                <a:solidFill>
                  <a:srgbClr val="898989"/>
                </a:solidFill>
              </a:rPr>
              <a:pPr>
                <a:spcBef>
                  <a:spcPct val="0"/>
                </a:spcBef>
                <a:buFontTx/>
                <a:buNone/>
              </a:pPr>
              <a:t>64</a:t>
            </a:fld>
            <a:endParaRPr lang="fr-FR" altLang="fr-FR" sz="1200">
              <a:solidFill>
                <a:srgbClr val="898989"/>
              </a:solidFill>
            </a:endParaRPr>
          </a:p>
        </p:txBody>
      </p:sp>
      <p:sp>
        <p:nvSpPr>
          <p:cNvPr id="47109" name="ZoneTexte 4"/>
          <p:cNvSpPr txBox="1">
            <a:spLocks noChangeArrowheads="1"/>
          </p:cNvSpPr>
          <p:nvPr/>
        </p:nvSpPr>
        <p:spPr bwMode="auto">
          <a:xfrm>
            <a:off x="179390" y="981076"/>
            <a:ext cx="87852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dirty="0">
                <a:latin typeface="Arial" panose="020B0604020202020204" pitchFamily="34" charset="0"/>
              </a:rPr>
              <a:t> Après avoir vécu dix-sept ans (de 1977 à 1994) dans l’intimité de Fidel Castro, son garde du corps personnel, Juan </a:t>
            </a:r>
            <a:r>
              <a:rPr lang="fr-FR" altLang="fr-FR" sz="1600" dirty="0" err="1">
                <a:latin typeface="Arial" panose="020B0604020202020204" pitchFamily="34" charset="0"/>
              </a:rPr>
              <a:t>Reinaldo</a:t>
            </a:r>
            <a:r>
              <a:rPr lang="fr-FR" altLang="fr-FR" sz="1600" dirty="0">
                <a:latin typeface="Arial" panose="020B0604020202020204" pitchFamily="34" charset="0"/>
              </a:rPr>
              <a:t> </a:t>
            </a:r>
            <a:r>
              <a:rPr lang="fr-FR" altLang="fr-FR" sz="1600" dirty="0" err="1">
                <a:latin typeface="Arial" panose="020B0604020202020204" pitchFamily="34" charset="0"/>
              </a:rPr>
              <a:t>Sánchez</a:t>
            </a:r>
            <a:r>
              <a:rPr lang="fr-FR" altLang="fr-FR" sz="1600" dirty="0">
                <a:latin typeface="Arial" panose="020B0604020202020204" pitchFamily="34" charset="0"/>
              </a:rPr>
              <a:t> publie </a:t>
            </a:r>
            <a:r>
              <a:rPr lang="fr-FR" altLang="fr-FR" sz="1600" i="1" dirty="0">
                <a:latin typeface="Arial" panose="020B0604020202020204" pitchFamily="34" charset="0"/>
              </a:rPr>
              <a:t>La vie cachée de Fidel Castro</a:t>
            </a:r>
            <a:r>
              <a:rPr lang="fr-FR" altLang="fr-FR" sz="1600" dirty="0">
                <a:latin typeface="Arial" panose="020B0604020202020204" pitchFamily="34" charset="0"/>
              </a:rPr>
              <a:t>, un portrait du </a:t>
            </a:r>
            <a:r>
              <a:rPr lang="fr-FR" altLang="fr-FR" sz="1600" dirty="0" err="1">
                <a:latin typeface="Arial" panose="020B0604020202020204" pitchFamily="34" charset="0"/>
              </a:rPr>
              <a:t>Lider</a:t>
            </a:r>
            <a:r>
              <a:rPr lang="fr-FR" altLang="fr-FR" sz="1600" dirty="0">
                <a:latin typeface="Arial" panose="020B0604020202020204" pitchFamily="34" charset="0"/>
              </a:rPr>
              <a:t> </a:t>
            </a:r>
            <a:r>
              <a:rPr lang="fr-FR" altLang="fr-FR" sz="1600" dirty="0" err="1">
                <a:latin typeface="Arial" panose="020B0604020202020204" pitchFamily="34" charset="0"/>
              </a:rPr>
              <a:t>máximo</a:t>
            </a:r>
            <a:r>
              <a:rPr lang="fr-FR" altLang="fr-FR" sz="1600" dirty="0">
                <a:latin typeface="Arial" panose="020B0604020202020204" pitchFamily="34" charset="0"/>
              </a:rPr>
              <a:t> qui met à mal la légende du combattant frugal. Il y décrit une vie de luxe, avec yachts luxueux, parties de pêche mémorables, piscine d’eau douce … Le maître de Cuba, possède une île secrète de rêve, à 15 km de la baie des cochons, à son usage exclusif. </a:t>
            </a:r>
          </a:p>
          <a:p>
            <a:pPr algn="just" eaLnBrk="1" hangingPunct="1">
              <a:spcBef>
                <a:spcPct val="0"/>
              </a:spcBef>
              <a:buFontTx/>
              <a:buNone/>
            </a:pPr>
            <a:r>
              <a:rPr lang="fr-FR" altLang="fr-FR" sz="1600" dirty="0">
                <a:latin typeface="Arial" panose="020B0604020202020204" pitchFamily="34" charset="0"/>
              </a:rPr>
              <a:t>A la Havane, Fidel dispose d’une maison (parmi une </a:t>
            </a:r>
            <a:r>
              <a:rPr lang="fr-FR" altLang="fr-FR" sz="1600" i="1" dirty="0">
                <a:latin typeface="Arial" panose="020B0604020202020204" pitchFamily="34" charset="0"/>
              </a:rPr>
              <a:t>vingtaine dans le pays</a:t>
            </a:r>
            <a:r>
              <a:rPr lang="fr-FR" altLang="fr-FR" sz="1600" dirty="0">
                <a:latin typeface="Arial" panose="020B0604020202020204" pitchFamily="34" charset="0"/>
              </a:rPr>
              <a:t>) très confortable située sur un terrain de trente hectares. Le parc arboré de </a:t>
            </a:r>
            <a:r>
              <a:rPr lang="fr-FR" altLang="fr-FR" sz="1600" dirty="0" err="1">
                <a:latin typeface="Arial" panose="020B0604020202020204" pitchFamily="34" charset="0"/>
              </a:rPr>
              <a:t>Punto</a:t>
            </a:r>
            <a:r>
              <a:rPr lang="fr-FR" altLang="fr-FR" sz="1600" dirty="0">
                <a:latin typeface="Arial" panose="020B0604020202020204" pitchFamily="34" charset="0"/>
              </a:rPr>
              <a:t> </a:t>
            </a:r>
            <a:r>
              <a:rPr lang="fr-FR" altLang="fr-FR" sz="1600" dirty="0" err="1">
                <a:latin typeface="Arial" panose="020B0604020202020204" pitchFamily="34" charset="0"/>
              </a:rPr>
              <a:t>Cero</a:t>
            </a:r>
            <a:r>
              <a:rPr lang="fr-FR" altLang="fr-FR" sz="1600" dirty="0">
                <a:latin typeface="Arial" panose="020B0604020202020204" pitchFamily="34" charset="0"/>
              </a:rPr>
              <a:t> est un véritable jardin d’Eden qui entoure une maison de maître « à l’ancienne » d’une surface de 500 mètres carrés, les vastes pelouses flanquées d’une piscine. Quatre jardiniers s’emploient à entretenir l’ensemble qui compte également une autre maison et six serres pour les fruits et les légumes.</a:t>
            </a:r>
          </a:p>
          <a:p>
            <a:pPr algn="just" eaLnBrk="1" hangingPunct="1">
              <a:spcBef>
                <a:spcPct val="0"/>
              </a:spcBef>
              <a:buFontTx/>
              <a:buNone/>
            </a:pPr>
            <a:r>
              <a:rPr lang="fr-FR" altLang="fr-FR" sz="1200" dirty="0">
                <a:latin typeface="Arial" panose="020B0604020202020204" pitchFamily="34" charset="0"/>
              </a:rPr>
              <a:t>Fidel qui a d’importants troubles digestifs, ne mange que des produits frais et il ne boit que du lait de « sa » vache, identifiée sous le numéro 5. </a:t>
            </a:r>
            <a:r>
              <a:rPr lang="fr-FR" altLang="fr-FR" sz="1200" dirty="0">
                <a:solidFill>
                  <a:srgbClr val="FF0000"/>
                </a:solidFill>
                <a:latin typeface="Arial" panose="020B0604020202020204" pitchFamily="34" charset="0"/>
              </a:rPr>
              <a:t>En comparaison, les Cubains (tout comme ce garde du corps), ont droit à cinq œufs par personne et par mois, cinq cents grammes de poulet, deux cent cinquante de poisson, un quart de litre d’huile, des haricots noirs, du lait en poudre (réservé aux enfants de moins de 7 ans) et un pain par jour...  </a:t>
            </a:r>
          </a:p>
          <a:p>
            <a:pPr algn="just" eaLnBrk="1" hangingPunct="1">
              <a:spcBef>
                <a:spcPct val="0"/>
              </a:spcBef>
              <a:buFontTx/>
              <a:buNone/>
            </a:pPr>
            <a:r>
              <a:rPr lang="fr-FR" altLang="fr-FR" sz="1200" dirty="0">
                <a:latin typeface="Arial" panose="020B0604020202020204" pitchFamily="34" charset="0"/>
              </a:rPr>
              <a:t>Le magazine Forbes estime la fortune de Castro à au moins 900 millions de dollars. Une des principales sources de revenues pour Fidel est le "Palacio de </a:t>
            </a:r>
            <a:r>
              <a:rPr lang="fr-FR" altLang="fr-FR" sz="1200" dirty="0" err="1">
                <a:latin typeface="Arial" panose="020B0604020202020204" pitchFamily="34" charset="0"/>
              </a:rPr>
              <a:t>Convenciones</a:t>
            </a:r>
            <a:r>
              <a:rPr lang="fr-FR" altLang="fr-FR" sz="1200" dirty="0">
                <a:latin typeface="Arial" panose="020B0604020202020204" pitchFamily="34" charset="0"/>
              </a:rPr>
              <a:t>", un centre international, situé au centre de la Havane, qui organise des conventions Le complexe propose un hébergement à l'Hôtel </a:t>
            </a:r>
            <a:r>
              <a:rPr lang="fr-FR" altLang="fr-FR" sz="1200" dirty="0" err="1">
                <a:latin typeface="Arial" panose="020B0604020202020204" pitchFamily="34" charset="0"/>
              </a:rPr>
              <a:t>Palco</a:t>
            </a:r>
            <a:r>
              <a:rPr lang="fr-FR" altLang="fr-FR" sz="1200" dirty="0">
                <a:latin typeface="Arial" panose="020B0604020202020204" pitchFamily="34" charset="0"/>
              </a:rPr>
              <a:t>, un établissement trois étoiles moderne. Le complexe </a:t>
            </a:r>
            <a:r>
              <a:rPr lang="fr-FR" altLang="fr-FR" sz="1200" dirty="0" err="1">
                <a:latin typeface="Arial" panose="020B0604020202020204" pitchFamily="34" charset="0"/>
              </a:rPr>
              <a:t>Conference</a:t>
            </a:r>
            <a:r>
              <a:rPr lang="fr-FR" altLang="fr-FR" sz="1200" dirty="0">
                <a:latin typeface="Arial" panose="020B0604020202020204" pitchFamily="34" charset="0"/>
              </a:rPr>
              <a:t> Center fournit des services de restauration dans les restaurants </a:t>
            </a:r>
            <a:r>
              <a:rPr lang="fr-FR" altLang="fr-FR" sz="1200" dirty="0" err="1">
                <a:latin typeface="Arial" panose="020B0604020202020204" pitchFamily="34" charset="0"/>
              </a:rPr>
              <a:t>Bučan</a:t>
            </a:r>
            <a:r>
              <a:rPr lang="fr-FR" altLang="fr-FR" sz="1200" dirty="0">
                <a:latin typeface="Arial" panose="020B0604020202020204" pitchFamily="34" charset="0"/>
              </a:rPr>
              <a:t>, El Rancho et El Palenque. Le Club </a:t>
            </a:r>
            <a:r>
              <a:rPr lang="fr-FR" altLang="fr-FR" sz="1200" dirty="0" err="1">
                <a:latin typeface="Arial" panose="020B0604020202020204" pitchFamily="34" charset="0"/>
              </a:rPr>
              <a:t>Habana</a:t>
            </a:r>
            <a:r>
              <a:rPr lang="fr-FR" altLang="fr-FR" sz="1200" dirty="0">
                <a:latin typeface="Arial" panose="020B0604020202020204" pitchFamily="34" charset="0"/>
              </a:rPr>
              <a:t>, un centre social et sportif haut de gamme. Le conglomérat CIMEX, propriété de Fidel, gère des dizaines de nombreux magasins, grands et petits, 119 stations d'essence, 117 cafétérias, 47 services de photos (numériques et couleur), le voyagiste </a:t>
            </a:r>
            <a:r>
              <a:rPr lang="fr-FR" altLang="fr-FR" sz="1200" dirty="0" err="1">
                <a:latin typeface="Arial" panose="020B0604020202020204" pitchFamily="34" charset="0"/>
              </a:rPr>
              <a:t>Havanatur</a:t>
            </a:r>
            <a:r>
              <a:rPr lang="fr-FR" altLang="fr-FR" sz="1200" dirty="0">
                <a:latin typeface="Arial" panose="020B0604020202020204" pitchFamily="34" charset="0"/>
              </a:rPr>
              <a:t>, des installations bancaires et financiers et de l'immobilier et des zones d'entreprises </a:t>
            </a:r>
            <a:r>
              <a:rPr lang="fr-FR" altLang="fr-FR" sz="1200" dirty="0" err="1">
                <a:latin typeface="Arial" panose="020B0604020202020204" pitchFamily="34" charset="0"/>
              </a:rPr>
              <a:t>duty</a:t>
            </a:r>
            <a:r>
              <a:rPr lang="fr-FR" altLang="fr-FR" sz="1200" dirty="0">
                <a:latin typeface="Arial" panose="020B0604020202020204" pitchFamily="34" charset="0"/>
              </a:rPr>
              <a:t>-free.</a:t>
            </a:r>
          </a:p>
          <a:p>
            <a:pPr eaLnBrk="1" hangingPunct="1">
              <a:spcBef>
                <a:spcPct val="0"/>
              </a:spcBef>
              <a:buFontTx/>
              <a:buNone/>
            </a:pPr>
            <a:r>
              <a:rPr lang="fr-FR" altLang="fr-FR" sz="1200" dirty="0">
                <a:latin typeface="Arial" panose="020B0604020202020204" pitchFamily="34" charset="0"/>
              </a:rPr>
              <a:t>Source : a) </a:t>
            </a:r>
            <a:r>
              <a:rPr lang="fr-FR" altLang="fr-FR" sz="1200" i="1" dirty="0">
                <a:latin typeface="Arial" panose="020B0604020202020204" pitchFamily="34" charset="0"/>
              </a:rPr>
              <a:t>La vie à double fond de Fidel Castro révélée par son garde du corps</a:t>
            </a:r>
            <a:r>
              <a:rPr lang="fr-FR" altLang="fr-FR" sz="1200" dirty="0">
                <a:latin typeface="Arial" panose="020B0604020202020204" pitchFamily="34" charset="0"/>
              </a:rPr>
              <a:t>, </a:t>
            </a:r>
            <a:r>
              <a:rPr lang="fr-FR" altLang="fr-FR" sz="1200" dirty="0">
                <a:latin typeface="Arial" panose="020B0604020202020204" pitchFamily="34" charset="0"/>
                <a:hlinkClick r:id="rId2"/>
              </a:rPr>
              <a:t>Claire Arsenault</a:t>
            </a:r>
            <a:r>
              <a:rPr lang="fr-FR" altLang="fr-FR" sz="1200" dirty="0">
                <a:latin typeface="Arial" panose="020B0604020202020204" pitchFamily="34" charset="0"/>
              </a:rPr>
              <a:t>, 24/06/2014, </a:t>
            </a:r>
            <a:r>
              <a:rPr lang="fr-FR" altLang="fr-FR" sz="1200" dirty="0">
                <a:latin typeface="Arial" panose="020B0604020202020204" pitchFamily="34" charset="0"/>
                <a:hlinkClick r:id="rId3"/>
              </a:rPr>
              <a:t>http://www.rfi.fr/mfi/20140606-cuba-fidel-castro-revelations-luxe-garde-corps/</a:t>
            </a:r>
            <a:r>
              <a:rPr lang="fr-FR"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rPr>
              <a:t>b) </a:t>
            </a:r>
            <a:r>
              <a:rPr lang="fr-FR" altLang="fr-FR" sz="1200" i="1" dirty="0">
                <a:latin typeface="Arial" panose="020B0604020202020204" pitchFamily="34" charset="0"/>
                <a:hlinkClick r:id="rId4"/>
              </a:rPr>
              <a:t>La vie cachée de Fidel Castro</a:t>
            </a:r>
            <a:r>
              <a:rPr lang="fr-FR" altLang="fr-FR" sz="1200" dirty="0">
                <a:latin typeface="Arial" panose="020B0604020202020204" pitchFamily="34" charset="0"/>
              </a:rPr>
              <a:t>, de Juan </a:t>
            </a:r>
            <a:r>
              <a:rPr lang="fr-FR" altLang="fr-FR" sz="1200" dirty="0" err="1">
                <a:latin typeface="Arial" panose="020B0604020202020204" pitchFamily="34" charset="0"/>
              </a:rPr>
              <a:t>Reinaldo</a:t>
            </a:r>
            <a:r>
              <a:rPr lang="fr-FR" altLang="fr-FR" sz="1200" dirty="0">
                <a:latin typeface="Arial" panose="020B0604020202020204" pitchFamily="34" charset="0"/>
              </a:rPr>
              <a:t> </a:t>
            </a:r>
            <a:r>
              <a:rPr lang="fr-FR" altLang="fr-FR" sz="1200" dirty="0" err="1">
                <a:latin typeface="Arial" panose="020B0604020202020204" pitchFamily="34" charset="0"/>
              </a:rPr>
              <a:t>Sánchez</a:t>
            </a:r>
            <a:r>
              <a:rPr lang="fr-FR" altLang="fr-FR" sz="1200" dirty="0">
                <a:latin typeface="Arial" panose="020B0604020202020204" pitchFamily="34" charset="0"/>
              </a:rPr>
              <a:t> et Axel </a:t>
            </a:r>
            <a:r>
              <a:rPr lang="fr-FR" altLang="fr-FR" sz="1200" dirty="0" err="1">
                <a:latin typeface="Arial" panose="020B0604020202020204" pitchFamily="34" charset="0"/>
              </a:rPr>
              <a:t>Gyldèn</a:t>
            </a:r>
            <a:r>
              <a:rPr lang="fr-FR" altLang="fr-FR" sz="1200" dirty="0">
                <a:latin typeface="Arial" panose="020B0604020202020204" pitchFamily="34" charset="0"/>
              </a:rPr>
              <a:t>. Ed. Michel </a:t>
            </a:r>
            <a:r>
              <a:rPr lang="fr-FR" altLang="fr-FR" sz="1200" dirty="0" err="1">
                <a:latin typeface="Arial" panose="020B0604020202020204" pitchFamily="34" charset="0"/>
              </a:rPr>
              <a:t>Lafon</a:t>
            </a:r>
            <a:r>
              <a:rPr lang="fr-FR" altLang="fr-FR" sz="1200" dirty="0">
                <a:latin typeface="Arial" panose="020B0604020202020204" pitchFamily="34" charset="0"/>
              </a:rPr>
              <a:t>, 2014.</a:t>
            </a:r>
          </a:p>
          <a:p>
            <a:pPr eaLnBrk="1" hangingPunct="1">
              <a:spcBef>
                <a:spcPct val="0"/>
              </a:spcBef>
              <a:buFontTx/>
              <a:buNone/>
            </a:pPr>
            <a:r>
              <a:rPr lang="fr-FR" altLang="fr-FR" sz="1200" dirty="0">
                <a:latin typeface="Arial" panose="020B0604020202020204" pitchFamily="34" charset="0"/>
              </a:rPr>
              <a:t>c) </a:t>
            </a:r>
            <a:r>
              <a:rPr lang="fr-FR" altLang="fr-FR" sz="1200" i="1" dirty="0">
                <a:latin typeface="Arial" panose="020B0604020202020204" pitchFamily="34" charset="0"/>
              </a:rPr>
              <a:t>Castro the </a:t>
            </a:r>
            <a:r>
              <a:rPr lang="fr-FR" altLang="fr-FR" sz="1200" i="1" dirty="0" err="1">
                <a:latin typeface="Arial" panose="020B0604020202020204" pitchFamily="34" charset="0"/>
              </a:rPr>
              <a:t>multimillionaire</a:t>
            </a:r>
            <a:r>
              <a:rPr lang="fr-FR" altLang="fr-FR" sz="1200" dirty="0">
                <a:latin typeface="Arial" panose="020B0604020202020204" pitchFamily="34" charset="0"/>
              </a:rPr>
              <a:t>, </a:t>
            </a:r>
            <a:r>
              <a:rPr lang="fr-FR" altLang="fr-FR" sz="1200" dirty="0">
                <a:latin typeface="Arial" panose="020B0604020202020204" pitchFamily="34" charset="0"/>
                <a:hlinkClick r:id="rId5"/>
              </a:rPr>
              <a:t>http://www.therealcuba.com/Castro%20the%20multimillionaire.htm</a:t>
            </a:r>
            <a:r>
              <a:rPr lang="fr-FR" altLang="fr-FR" sz="1200" dirty="0">
                <a:latin typeface="Arial" panose="020B0604020202020204" pitchFamily="34" charset="0"/>
              </a:rPr>
              <a:t>,</a:t>
            </a:r>
          </a:p>
          <a:p>
            <a:pPr eaLnBrk="1" hangingPunct="1">
              <a:spcBef>
                <a:spcPct val="0"/>
              </a:spcBef>
              <a:buFontTx/>
              <a:buNone/>
            </a:pPr>
            <a:r>
              <a:rPr lang="fr-FR" altLang="fr-FR" sz="1200" dirty="0">
                <a:latin typeface="Arial" panose="020B0604020202020204" pitchFamily="34" charset="0"/>
              </a:rPr>
              <a:t>d) </a:t>
            </a:r>
            <a:r>
              <a:rPr lang="fr-FR" altLang="fr-FR" sz="1200" i="1" dirty="0">
                <a:latin typeface="Arial" panose="020B0604020202020204" pitchFamily="34" charset="0"/>
              </a:rPr>
              <a:t>Fidel Castro Inc. - A Global </a:t>
            </a:r>
            <a:r>
              <a:rPr lang="fr-FR" altLang="fr-FR" sz="1200" i="1" dirty="0" err="1">
                <a:latin typeface="Arial" panose="020B0604020202020204" pitchFamily="34" charset="0"/>
              </a:rPr>
              <a:t>Conglomerate</a:t>
            </a:r>
            <a:r>
              <a:rPr lang="fr-FR" altLang="fr-FR" sz="1200" dirty="0">
                <a:latin typeface="Arial" panose="020B0604020202020204" pitchFamily="34" charset="0"/>
              </a:rPr>
              <a:t>, </a:t>
            </a:r>
            <a:r>
              <a:rPr lang="fr-FR" altLang="fr-FR" sz="1200" dirty="0">
                <a:latin typeface="Arial" panose="020B0604020202020204" pitchFamily="34" charset="0"/>
                <a:hlinkClick r:id="rId6"/>
              </a:rPr>
              <a:t>http://www.ascecuba.org/c/wp-content/uploads/2014/09/v15-werlau.pdf</a:t>
            </a:r>
            <a:r>
              <a:rPr lang="fr-FR"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rPr>
              <a:t>Adresse de la banque de Fidel Castro au Royaume-Uni: </a:t>
            </a:r>
            <a:r>
              <a:rPr lang="fr-FR" altLang="fr-FR" sz="1200" b="1" i="1" dirty="0" err="1">
                <a:latin typeface="Arial" panose="020B0604020202020204" pitchFamily="34" charset="0"/>
              </a:rPr>
              <a:t>Havin</a:t>
            </a:r>
            <a:r>
              <a:rPr lang="fr-FR" altLang="fr-FR" sz="1200" b="1" i="1" dirty="0">
                <a:latin typeface="Arial" panose="020B0604020202020204" pitchFamily="34" charset="0"/>
              </a:rPr>
              <a:t> BANK LTD</a:t>
            </a:r>
            <a:r>
              <a:rPr lang="fr-FR" altLang="fr-FR" sz="1200" i="1" dirty="0">
                <a:latin typeface="Arial" panose="020B0604020202020204" pitchFamily="34" charset="0"/>
              </a:rPr>
              <a:t>, 30 Marsh Wall, Londres, E14 9TP, Royaume-Uni</a:t>
            </a:r>
            <a:r>
              <a:rPr lang="fr-FR" altLang="fr-FR" sz="1200" dirty="0">
                <a:latin typeface="Arial" panose="020B0604020202020204" pitchFamily="34" charset="0"/>
              </a:rPr>
              <a:t> </a:t>
            </a:r>
          </a:p>
        </p:txBody>
      </p:sp>
      <p:sp>
        <p:nvSpPr>
          <p:cNvPr id="47110" name="Rectangle 5"/>
          <p:cNvSpPr>
            <a:spLocks noChangeArrowheads="1"/>
          </p:cNvSpPr>
          <p:nvPr/>
        </p:nvSpPr>
        <p:spPr bwMode="auto">
          <a:xfrm>
            <a:off x="255795" y="642522"/>
            <a:ext cx="1202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F.</a:t>
            </a:r>
            <a:r>
              <a:rPr lang="fr-FR" altLang="fr-FR" sz="1600" dirty="0">
                <a:latin typeface="Arial" panose="020B0604020202020204" pitchFamily="34" charset="0"/>
              </a:rPr>
              <a:t> (Cuba) : </a:t>
            </a:r>
          </a:p>
        </p:txBody>
      </p:sp>
      <p:sp>
        <p:nvSpPr>
          <p:cNvPr id="7" name="ZoneTexte 3"/>
          <p:cNvSpPr txBox="1">
            <a:spLocks noChangeArrowheads="1"/>
          </p:cNvSpPr>
          <p:nvPr/>
        </p:nvSpPr>
        <p:spPr bwMode="auto">
          <a:xfrm>
            <a:off x="175895" y="12676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4733132" y="13017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8131" name="Espace réservé du numéro de diapositive 2"/>
          <p:cNvSpPr>
            <a:spLocks noGrp="1"/>
          </p:cNvSpPr>
          <p:nvPr>
            <p:ph type="sldNum" sz="quarter" idx="12"/>
          </p:nvPr>
        </p:nvSpPr>
        <p:spPr bwMode="auto">
          <a:xfrm>
            <a:off x="8172450" y="188914"/>
            <a:ext cx="730250" cy="26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9A3F03-8957-4801-A743-9C07A23DCADA}" type="slidenum">
              <a:rPr lang="fr-FR" altLang="fr-FR" sz="1200" smtClean="0">
                <a:solidFill>
                  <a:srgbClr val="898989"/>
                </a:solidFill>
              </a:rPr>
              <a:pPr>
                <a:spcBef>
                  <a:spcPct val="0"/>
                </a:spcBef>
                <a:buFontTx/>
                <a:buNone/>
              </a:pPr>
              <a:t>65</a:t>
            </a:fld>
            <a:endParaRPr lang="fr-FR" altLang="fr-FR" sz="1200">
              <a:solidFill>
                <a:srgbClr val="898989"/>
              </a:solidFill>
            </a:endParaRPr>
          </a:p>
        </p:txBody>
      </p:sp>
      <p:sp>
        <p:nvSpPr>
          <p:cNvPr id="48134" name="ZoneTexte 7"/>
          <p:cNvSpPr txBox="1">
            <a:spLocks noChangeArrowheads="1"/>
          </p:cNvSpPr>
          <p:nvPr/>
        </p:nvSpPr>
        <p:spPr bwMode="auto">
          <a:xfrm>
            <a:off x="430215" y="6092826"/>
            <a:ext cx="8605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latin typeface="Arial" panose="020B0604020202020204" pitchFamily="34" charset="0"/>
              </a:rPr>
              <a:t>Vers 1980, les deux vedettes de Fidel Castro, les </a:t>
            </a:r>
            <a:r>
              <a:rPr lang="fr-FR" altLang="fr-FR" sz="1200" i="1" dirty="0" err="1">
                <a:latin typeface="Arial" panose="020B0604020202020204" pitchFamily="34" charset="0"/>
              </a:rPr>
              <a:t>Pionera</a:t>
            </a:r>
            <a:r>
              <a:rPr lang="fr-FR" altLang="fr-FR" sz="1200" i="1" dirty="0">
                <a:latin typeface="Arial" panose="020B0604020202020204" pitchFamily="34" charset="0"/>
              </a:rPr>
              <a:t> I</a:t>
            </a:r>
            <a:r>
              <a:rPr lang="fr-FR" altLang="fr-FR" sz="1200" dirty="0">
                <a:latin typeface="Arial" panose="020B0604020202020204" pitchFamily="34" charset="0"/>
              </a:rPr>
              <a:t> et </a:t>
            </a:r>
            <a:r>
              <a:rPr lang="fr-FR" altLang="fr-FR" sz="1200" i="1" dirty="0">
                <a:latin typeface="Arial" panose="020B0604020202020204" pitchFamily="34" charset="0"/>
              </a:rPr>
              <a:t>II</a:t>
            </a:r>
            <a:r>
              <a:rPr lang="fr-FR" altLang="fr-FR" sz="1200" dirty="0">
                <a:latin typeface="Arial" panose="020B0604020202020204" pitchFamily="34" charset="0"/>
              </a:rPr>
              <a:t>, accostées. Discussion préparatoire en vue d'une partie de chasse sous-marine, avec un caméraman et un éclairagiste. L'auteur, Juan </a:t>
            </a:r>
            <a:r>
              <a:rPr lang="fr-FR" altLang="fr-FR" sz="1200" dirty="0" err="1">
                <a:latin typeface="Arial" panose="020B0604020202020204" pitchFamily="34" charset="0"/>
              </a:rPr>
              <a:t>Reinaldo</a:t>
            </a:r>
            <a:r>
              <a:rPr lang="fr-FR" altLang="fr-FR" sz="1200" dirty="0">
                <a:latin typeface="Arial" panose="020B0604020202020204" pitchFamily="34" charset="0"/>
              </a:rPr>
              <a:t> </a:t>
            </a:r>
            <a:r>
              <a:rPr lang="fr-FR" altLang="fr-FR" sz="1200" dirty="0" err="1">
                <a:latin typeface="Arial" panose="020B0604020202020204" pitchFamily="34" charset="0"/>
              </a:rPr>
              <a:t>Sánchez</a:t>
            </a:r>
            <a:r>
              <a:rPr lang="fr-FR" altLang="fr-FR" sz="1200" dirty="0">
                <a:latin typeface="Arial" panose="020B0604020202020204" pitchFamily="34" charset="0"/>
              </a:rPr>
              <a:t>, a une combinaison marron </a:t>
            </a:r>
            <a:r>
              <a:rPr lang="fr-FR" altLang="fr-FR" sz="1200" dirty="0"/>
              <a:t>↑</a:t>
            </a:r>
            <a:endParaRPr lang="fr-FR" altLang="fr-FR" sz="1200" dirty="0">
              <a:latin typeface="Arial" panose="020B0604020202020204" pitchFamily="34" charset="0"/>
            </a:endParaRPr>
          </a:p>
          <a:p>
            <a:pPr algn="r"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http://www.rfi.fr/mfi/20140606-cuba-fidel-castro-revelations-luxe-garde-corps/</a:t>
            </a:r>
            <a:r>
              <a:rPr lang="fr-FR" altLang="fr-FR" sz="1200" dirty="0">
                <a:latin typeface="Arial" panose="020B0604020202020204" pitchFamily="34" charset="0"/>
              </a:rPr>
              <a:t> </a:t>
            </a:r>
          </a:p>
        </p:txBody>
      </p:sp>
      <p:pic>
        <p:nvPicPr>
          <p:cNvPr id="48135" name="Image 7" descr="palais de Fidel Castro_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7439" y="1055077"/>
            <a:ext cx="19812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Image 8" descr="palais de Fidel Castro2_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5416" y="1055077"/>
            <a:ext cx="20097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9"/>
          <p:cNvSpPr>
            <a:spLocks noChangeArrowheads="1"/>
          </p:cNvSpPr>
          <p:nvPr/>
        </p:nvSpPr>
        <p:spPr bwMode="auto">
          <a:xfrm>
            <a:off x="4339514" y="2567965"/>
            <a:ext cx="4679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Manoir de style florentin situé dans le quartier résidentiel de Miramar à la Havane, appartenant à Castro. Source : </a:t>
            </a:r>
            <a:r>
              <a:rPr lang="fr-FR" altLang="fr-FR" sz="1200">
                <a:latin typeface="Arial" panose="020B0604020202020204" pitchFamily="34" charset="0"/>
                <a:hlinkClick r:id="rId5"/>
              </a:rPr>
              <a:t>http://www.therealcuba.com/Castro%20the%20multimillionaire.htm</a:t>
            </a:r>
            <a:r>
              <a:rPr lang="fr-FR" altLang="fr-FR" sz="1200">
                <a:latin typeface="Arial" panose="020B0604020202020204" pitchFamily="34" charset="0"/>
              </a:rPr>
              <a:t> </a:t>
            </a:r>
          </a:p>
        </p:txBody>
      </p:sp>
      <p:sp>
        <p:nvSpPr>
          <p:cNvPr id="48138" name="ZoneTexte 10"/>
          <p:cNvSpPr txBox="1">
            <a:spLocks noChangeArrowheads="1"/>
          </p:cNvSpPr>
          <p:nvPr/>
        </p:nvSpPr>
        <p:spPr bwMode="auto">
          <a:xfrm>
            <a:off x="134540" y="1333683"/>
            <a:ext cx="42497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latin typeface="Arial" panose="020B0604020202020204" pitchFamily="34" charset="0"/>
              </a:rPr>
              <a:t>En raison de la nature vaste, complexe et secrète de ses activités, toutes les estimations de la fortune exacte de Fidel Castro sont imprécises. Il est très difficile de se procurer des photos des propriétés et résidences de Fidel Castro.</a:t>
            </a:r>
          </a:p>
          <a:p>
            <a:pPr algn="just" eaLnBrk="1" hangingPunct="1">
              <a:spcBef>
                <a:spcPct val="0"/>
              </a:spcBef>
              <a:buFontTx/>
              <a:buNone/>
            </a:pPr>
            <a:endParaRPr lang="fr-FR" altLang="fr-FR" sz="1200" dirty="0"/>
          </a:p>
          <a:p>
            <a:pPr algn="just" eaLnBrk="1" hangingPunct="1">
              <a:spcBef>
                <a:spcPct val="0"/>
              </a:spcBef>
              <a:buFontTx/>
              <a:buNone/>
            </a:pPr>
            <a:r>
              <a:rPr lang="fr-FR" altLang="fr-FR" sz="1200" dirty="0"/>
              <a:t>↓ Intérieur du Palais de la révolution, une des résidence de Fidel. </a:t>
            </a:r>
            <a:endParaRPr lang="fr-FR" altLang="fr-FR" sz="1200" dirty="0">
              <a:latin typeface="Arial" panose="020B0604020202020204" pitchFamily="34" charset="0"/>
            </a:endParaRPr>
          </a:p>
        </p:txBody>
      </p:sp>
      <p:pic>
        <p:nvPicPr>
          <p:cNvPr id="48139" name="Picture 7" descr="C:\Users\LISAN\Documents\psychologie-philo\corruption\images\Fidel Castro\castro-pointing-his-finger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540977"/>
            <a:ext cx="2160588"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8" descr="C:\Users\LISAN\Documents\psychologie-philo\corruption\images\Fidel Castro\Interior of Fidel Castro-s Palace of the Revolution_2003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3016" y="4146551"/>
            <a:ext cx="2286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ZoneTexte 13"/>
          <p:cNvSpPr txBox="1">
            <a:spLocks noChangeArrowheads="1"/>
          </p:cNvSpPr>
          <p:nvPr/>
        </p:nvSpPr>
        <p:spPr bwMode="auto">
          <a:xfrm>
            <a:off x="2375695" y="3009413"/>
            <a:ext cx="19287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t>← </a:t>
            </a:r>
            <a:r>
              <a:rPr lang="fr-FR" altLang="fr-FR" sz="1200" dirty="0">
                <a:latin typeface="Arial" panose="020B0604020202020204" pitchFamily="34" charset="0"/>
              </a:rPr>
              <a:t>Photos prises en 2003.</a:t>
            </a:r>
          </a:p>
        </p:txBody>
      </p:sp>
      <p:sp>
        <p:nvSpPr>
          <p:cNvPr id="15" name="Rectangle 5"/>
          <p:cNvSpPr>
            <a:spLocks noChangeArrowheads="1"/>
          </p:cNvSpPr>
          <p:nvPr/>
        </p:nvSpPr>
        <p:spPr bwMode="auto">
          <a:xfrm>
            <a:off x="148397" y="995128"/>
            <a:ext cx="1202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u="sng" dirty="0">
                <a:latin typeface="Arial" panose="020B0604020202020204" pitchFamily="34" charset="0"/>
              </a:rPr>
              <a:t>F.</a:t>
            </a:r>
            <a:r>
              <a:rPr lang="fr-FR" altLang="fr-FR" sz="1600" dirty="0">
                <a:latin typeface="Arial" panose="020B0604020202020204" pitchFamily="34" charset="0"/>
              </a:rPr>
              <a:t> (Cuba) : </a:t>
            </a:r>
          </a:p>
        </p:txBody>
      </p:sp>
      <p:sp>
        <p:nvSpPr>
          <p:cNvPr id="16" name="ZoneTexte 3"/>
          <p:cNvSpPr txBox="1">
            <a:spLocks noChangeArrowheads="1"/>
          </p:cNvSpPr>
          <p:nvPr/>
        </p:nvSpPr>
        <p:spPr bwMode="auto">
          <a:xfrm>
            <a:off x="134542" y="56150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3527" y="3315176"/>
            <a:ext cx="4829175" cy="271462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5264151" y="47783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4915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7F8F0BE-824F-4E12-A61E-0743B5AAE041}" type="slidenum">
              <a:rPr lang="fr-FR" altLang="fr-FR" sz="1200">
                <a:solidFill>
                  <a:srgbClr val="898989"/>
                </a:solidFill>
              </a:rPr>
              <a:pPr algn="r" eaLnBrk="1" hangingPunct="1">
                <a:spcBef>
                  <a:spcPct val="0"/>
                </a:spcBef>
                <a:buFontTx/>
                <a:buNone/>
              </a:pPr>
              <a:t>66</a:t>
            </a:fld>
            <a:endParaRPr lang="fr-FR" altLang="fr-FR" sz="1200">
              <a:solidFill>
                <a:srgbClr val="898989"/>
              </a:solidFill>
            </a:endParaRPr>
          </a:p>
        </p:txBody>
      </p:sp>
      <p:sp>
        <p:nvSpPr>
          <p:cNvPr id="49158" name="ZoneTexte 6"/>
          <p:cNvSpPr txBox="1">
            <a:spLocks noChangeArrowheads="1"/>
          </p:cNvSpPr>
          <p:nvPr/>
        </p:nvSpPr>
        <p:spPr bwMode="auto">
          <a:xfrm>
            <a:off x="179390" y="908051"/>
            <a:ext cx="87852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Après 1989, plusieurs biographies indiquent qu'il aurait été arrêté pour des affaires de droit commun vers 1932, et que c'est dans la </a:t>
            </a:r>
            <a:r>
              <a:rPr lang="fr-FR" altLang="fr-FR" sz="1400" dirty="0">
                <a:latin typeface="Arial" panose="020B0604020202020204" pitchFamily="34" charset="0"/>
                <a:hlinkClick r:id="rId2" tooltip="Prison de Doftana"/>
              </a:rPr>
              <a:t>prison de </a:t>
            </a:r>
            <a:r>
              <a:rPr lang="fr-FR" altLang="fr-FR" sz="1400" dirty="0" err="1">
                <a:latin typeface="Arial" panose="020B0604020202020204" pitchFamily="34" charset="0"/>
                <a:hlinkClick r:id="rId2" tooltip="Prison de Doftana"/>
              </a:rPr>
              <a:t>Doftana</a:t>
            </a:r>
            <a:r>
              <a:rPr lang="fr-FR" altLang="fr-FR" sz="1400" dirty="0">
                <a:latin typeface="Arial" panose="020B0604020202020204" pitchFamily="34" charset="0"/>
              </a:rPr>
              <a:t> qu'il aurait connu des communistes et qu'il les aurait rejoints, en 1937 ou 1938. En </a:t>
            </a:r>
            <a:r>
              <a:rPr lang="fr-FR" altLang="fr-FR" sz="1400" dirty="0">
                <a:latin typeface="Arial" panose="020B0604020202020204" pitchFamily="34" charset="0"/>
                <a:hlinkClick r:id="rId3" tooltip="Mars (mois)"/>
              </a:rPr>
              <a:t>mars</a:t>
            </a:r>
            <a:r>
              <a:rPr lang="fr-FR" altLang="fr-FR" sz="1400" dirty="0">
                <a:latin typeface="Arial" panose="020B0604020202020204" pitchFamily="34" charset="0"/>
              </a:rPr>
              <a:t> </a:t>
            </a:r>
            <a:r>
              <a:rPr lang="fr-FR" altLang="fr-FR" sz="1400" dirty="0">
                <a:latin typeface="Arial" panose="020B0604020202020204" pitchFamily="34" charset="0"/>
                <a:hlinkClick r:id="rId4" tooltip="1965"/>
              </a:rPr>
              <a:t>1965</a:t>
            </a:r>
            <a:r>
              <a:rPr lang="fr-FR" altLang="fr-FR" sz="1400" dirty="0">
                <a:latin typeface="Arial" panose="020B0604020202020204" pitchFamily="34" charset="0"/>
              </a:rPr>
              <a:t>, trois jours après la mort de </a:t>
            </a:r>
            <a:r>
              <a:rPr lang="fr-FR" altLang="fr-FR" sz="1400" dirty="0">
                <a:latin typeface="Arial" panose="020B0604020202020204" pitchFamily="34" charset="0"/>
                <a:hlinkClick r:id="rId5" tooltip="Gheorghe Gheorghiu-Dej"/>
              </a:rPr>
              <a:t>Gheorghe Gheorghiu-Dej</a:t>
            </a:r>
            <a:r>
              <a:rPr lang="fr-FR" altLang="fr-FR" sz="1400" dirty="0">
                <a:latin typeface="Arial" panose="020B0604020202020204" pitchFamily="34" charset="0"/>
              </a:rPr>
              <a:t>, il est coopté comme premier secrétaire du </a:t>
            </a:r>
            <a:r>
              <a:rPr lang="fr-FR" altLang="fr-FR" sz="1400" u="sng" dirty="0">
                <a:latin typeface="Arial" panose="020B0604020202020204" pitchFamily="34" charset="0"/>
                <a:hlinkClick r:id="rId6" tooltip="Parti des travailleurs de Roumanie (page inexistante)"/>
              </a:rPr>
              <a:t>parti des travailleurs de Roumanie</a:t>
            </a:r>
            <a:r>
              <a:rPr lang="fr-FR" altLang="fr-FR" sz="1400" dirty="0">
                <a:latin typeface="Arial" panose="020B0604020202020204" pitchFamily="34" charset="0"/>
              </a:rPr>
              <a:t>. Comme la plupart des dictateurs, </a:t>
            </a:r>
            <a:r>
              <a:rPr lang="fr-FR" altLang="fr-FR" sz="1400" dirty="0" err="1">
                <a:latin typeface="Arial" panose="020B0604020202020204" pitchFamily="34" charset="0"/>
              </a:rPr>
              <a:t>Ceaușescu</a:t>
            </a:r>
            <a:r>
              <a:rPr lang="fr-FR" altLang="fr-FR" sz="1400" dirty="0">
                <a:latin typeface="Arial" panose="020B0604020202020204" pitchFamily="34" charset="0"/>
              </a:rPr>
              <a:t> institue en sa faveur un </a:t>
            </a:r>
            <a:r>
              <a:rPr lang="fr-FR" altLang="fr-FR" sz="1400" dirty="0">
                <a:latin typeface="Arial" panose="020B0604020202020204" pitchFamily="34" charset="0"/>
                <a:hlinkClick r:id="rId7" tooltip="Culte de la personnalité"/>
              </a:rPr>
              <a:t>culte de la personnalité</a:t>
            </a:r>
            <a:r>
              <a:rPr lang="fr-FR" altLang="fr-FR" sz="1400" dirty="0">
                <a:latin typeface="Arial" panose="020B0604020202020204" pitchFamily="34" charset="0"/>
              </a:rPr>
              <a:t> omniprésent, se faisant désigner sous les titres de </a:t>
            </a:r>
            <a:r>
              <a:rPr lang="fr-FR" altLang="fr-FR" sz="1400" i="1" dirty="0" err="1">
                <a:latin typeface="Arial" panose="020B0604020202020204" pitchFamily="34" charset="0"/>
              </a:rPr>
              <a:t>Conducător</a:t>
            </a:r>
            <a:r>
              <a:rPr lang="fr-FR" altLang="fr-FR" sz="1400" dirty="0">
                <a:latin typeface="Arial" panose="020B0604020202020204" pitchFamily="34" charset="0"/>
              </a:rPr>
              <a:t>, et même de </a:t>
            </a:r>
            <a:r>
              <a:rPr lang="fr-FR" altLang="fr-FR" sz="1400" i="1" dirty="0" err="1">
                <a:latin typeface="Arial" panose="020B0604020202020204" pitchFamily="34" charset="0"/>
              </a:rPr>
              <a:t>geniul</a:t>
            </a:r>
            <a:r>
              <a:rPr lang="fr-FR" altLang="fr-FR" sz="1400" i="1" dirty="0">
                <a:latin typeface="Arial" panose="020B0604020202020204" pitchFamily="34" charset="0"/>
              </a:rPr>
              <a:t> </a:t>
            </a:r>
            <a:r>
              <a:rPr lang="fr-FR" altLang="fr-FR" sz="1400" i="1" dirty="0" err="1">
                <a:latin typeface="Arial" panose="020B0604020202020204" pitchFamily="34" charset="0"/>
              </a:rPr>
              <a:t>din</a:t>
            </a:r>
            <a:r>
              <a:rPr lang="fr-FR" altLang="fr-FR" sz="1400" i="1" dirty="0">
                <a:latin typeface="Arial" panose="020B0604020202020204" pitchFamily="34" charset="0"/>
              </a:rPr>
              <a:t> </a:t>
            </a:r>
            <a:r>
              <a:rPr lang="fr-FR" altLang="fr-FR" sz="1400" i="1" dirty="0" err="1">
                <a:latin typeface="Arial" panose="020B0604020202020204" pitchFamily="34" charset="0"/>
              </a:rPr>
              <a:t>Carpați</a:t>
            </a:r>
            <a:r>
              <a:rPr lang="fr-FR" altLang="fr-FR" sz="1400" dirty="0">
                <a:latin typeface="Arial" panose="020B0604020202020204" pitchFamily="34" charset="0"/>
              </a:rPr>
              <a:t> (littéralement : « le génie des Carpates »), ou encore de « Danube de la pensée », il se fera aussi fabriquer un </a:t>
            </a:r>
            <a:r>
              <a:rPr lang="fr-FR" altLang="fr-FR" sz="1400" dirty="0">
                <a:latin typeface="Arial" panose="020B0604020202020204" pitchFamily="34" charset="0"/>
                <a:hlinkClick r:id="rId8" tooltip="Sceptre"/>
              </a:rPr>
              <a:t>sceptre</a:t>
            </a:r>
            <a:r>
              <a:rPr lang="fr-FR" altLang="fr-FR" sz="1400" dirty="0">
                <a:latin typeface="Arial" panose="020B0604020202020204" pitchFamily="34" charset="0"/>
              </a:rPr>
              <a:t> comme l'aurait fait un roi. La critique n'est guère appréciée : la presse est muselée, les écrivains dissidents comme </a:t>
            </a:r>
            <a:r>
              <a:rPr lang="fr-FR" altLang="fr-FR" sz="1400" dirty="0">
                <a:latin typeface="Arial" panose="020B0604020202020204" pitchFamily="34" charset="0"/>
                <a:hlinkClick r:id="rId9" tooltip="Paul Goma"/>
              </a:rPr>
              <a:t>Paul Goma</a:t>
            </a:r>
            <a:r>
              <a:rPr lang="fr-FR" altLang="fr-FR" sz="1400" dirty="0">
                <a:latin typeface="Arial" panose="020B0604020202020204" pitchFamily="34" charset="0"/>
              </a:rPr>
              <a:t> et </a:t>
            </a:r>
            <a:r>
              <a:rPr lang="fr-FR" altLang="fr-FR" sz="1400" dirty="0">
                <a:latin typeface="Arial" panose="020B0604020202020204" pitchFamily="34" charset="0"/>
                <a:hlinkClick r:id="rId10" tooltip="Virgil Tanase"/>
              </a:rPr>
              <a:t>Virgil </a:t>
            </a:r>
            <a:r>
              <a:rPr lang="fr-FR" altLang="fr-FR" sz="1400" dirty="0" err="1">
                <a:latin typeface="Arial" panose="020B0604020202020204" pitchFamily="34" charset="0"/>
                <a:hlinkClick r:id="rId10" tooltip="Virgil Tanase"/>
              </a:rPr>
              <a:t>Tanase</a:t>
            </a:r>
            <a:r>
              <a:rPr lang="fr-FR" altLang="fr-FR" sz="1400" dirty="0">
                <a:latin typeface="Arial" panose="020B0604020202020204" pitchFamily="34" charset="0"/>
              </a:rPr>
              <a:t> fuient à Paris, et même là, ils ne sont pas à l'abri des commandos meurtriers de la </a:t>
            </a:r>
            <a:r>
              <a:rPr lang="fr-FR" altLang="fr-FR" sz="1400" dirty="0">
                <a:latin typeface="Arial" panose="020B0604020202020204" pitchFamily="34" charset="0"/>
                <a:hlinkClick r:id="rId11" tooltip="Securitate"/>
              </a:rPr>
              <a:t>Securitate</a:t>
            </a:r>
            <a:r>
              <a:rPr lang="fr-FR" altLang="fr-FR" sz="1400" dirty="0">
                <a:latin typeface="Arial" panose="020B0604020202020204" pitchFamily="34" charset="0"/>
              </a:rPr>
              <a:t>.</a:t>
            </a:r>
          </a:p>
          <a:p>
            <a:pPr algn="just" eaLnBrk="1" hangingPunct="1">
              <a:spcBef>
                <a:spcPct val="0"/>
              </a:spcBef>
              <a:buFontTx/>
              <a:buNone/>
            </a:pPr>
            <a:r>
              <a:rPr lang="fr-FR" altLang="fr-FR" sz="1400" dirty="0">
                <a:latin typeface="Arial" panose="020B0604020202020204" pitchFamily="34" charset="0"/>
              </a:rPr>
              <a:t>En </a:t>
            </a:r>
            <a:r>
              <a:rPr lang="fr-FR" altLang="fr-FR" sz="1400" dirty="0">
                <a:latin typeface="Arial" panose="020B0604020202020204" pitchFamily="34" charset="0"/>
                <a:hlinkClick r:id="rId12" tooltip="1972"/>
              </a:rPr>
              <a:t>1972</a:t>
            </a:r>
            <a:r>
              <a:rPr lang="fr-FR" altLang="fr-FR" sz="1400" dirty="0">
                <a:latin typeface="Arial" panose="020B0604020202020204" pitchFamily="34" charset="0"/>
              </a:rPr>
              <a:t>, </a:t>
            </a:r>
            <a:r>
              <a:rPr lang="fr-FR" altLang="fr-FR" sz="1400" dirty="0" err="1">
                <a:latin typeface="Arial" panose="020B0604020202020204" pitchFamily="34" charset="0"/>
              </a:rPr>
              <a:t>Ceaușescu</a:t>
            </a:r>
            <a:r>
              <a:rPr lang="fr-FR" altLang="fr-FR" sz="1400" dirty="0">
                <a:latin typeface="Arial" panose="020B0604020202020204" pitchFamily="34" charset="0"/>
              </a:rPr>
              <a:t> institue un programme de </a:t>
            </a:r>
            <a:r>
              <a:rPr lang="fr-FR" altLang="fr-FR" sz="1400" i="1" u="sng" dirty="0">
                <a:latin typeface="Arial" panose="020B0604020202020204" pitchFamily="34" charset="0"/>
                <a:hlinkClick r:id="rId13" tooltip="Systématisation (page inexistante)"/>
              </a:rPr>
              <a:t>systématisation</a:t>
            </a:r>
            <a:r>
              <a:rPr lang="fr-FR" altLang="fr-FR" sz="1400" dirty="0">
                <a:latin typeface="Arial" panose="020B0604020202020204" pitchFamily="34" charset="0"/>
              </a:rPr>
              <a:t>, conduisant à  la démolition systématique de nombreux villages, avec déplacement de la population dans des petites structures urbaines, souvent sans même attendre l'achèvement des programmes de construction. Un bon cinquième de la vieille ville de </a:t>
            </a:r>
            <a:r>
              <a:rPr lang="fr-FR" altLang="fr-FR" sz="1400" dirty="0">
                <a:latin typeface="Arial" panose="020B0604020202020204" pitchFamily="34" charset="0"/>
                <a:hlinkClick r:id="rId14" tooltip="Bucarest"/>
              </a:rPr>
              <a:t>Bucarest</a:t>
            </a:r>
            <a:r>
              <a:rPr lang="fr-FR" altLang="fr-FR" sz="1400" dirty="0">
                <a:latin typeface="Arial" panose="020B0604020202020204" pitchFamily="34" charset="0"/>
              </a:rPr>
              <a:t> est rasé, certains bâtiments historiques, notamment des </a:t>
            </a:r>
            <a:r>
              <a:rPr lang="fr-FR" altLang="fr-FR" sz="1400" dirty="0">
                <a:latin typeface="Arial" panose="020B0604020202020204" pitchFamily="34" charset="0"/>
                <a:hlinkClick r:id="rId15" tooltip="Monastère"/>
              </a:rPr>
              <a:t>monastères</a:t>
            </a:r>
            <a:r>
              <a:rPr lang="fr-FR" altLang="fr-FR" sz="1400" dirty="0">
                <a:latin typeface="Arial" panose="020B0604020202020204" pitchFamily="34" charset="0"/>
              </a:rPr>
              <a:t>, étant détruits. Il fit détruire 19 des 365 églises de Bucarest dont 9 classées monuments historiques. Un </a:t>
            </a:r>
            <a:r>
              <a:rPr lang="fr-FR" altLang="fr-FR" sz="1400" i="1" dirty="0">
                <a:latin typeface="Arial" panose="020B0604020202020204" pitchFamily="34" charset="0"/>
                <a:hlinkClick r:id="rId16" tooltip="Palais du Parlement (Bucarest)"/>
              </a:rPr>
              <a:t>palais du peuple</a:t>
            </a:r>
            <a:r>
              <a:rPr lang="fr-FR" altLang="fr-FR" sz="1400" dirty="0">
                <a:latin typeface="Arial" panose="020B0604020202020204" pitchFamily="34" charset="0"/>
              </a:rPr>
              <a:t>, deuxième bâtiment au monde par sa superficie après le </a:t>
            </a:r>
            <a:r>
              <a:rPr lang="fr-FR" altLang="fr-FR" sz="1400" dirty="0">
                <a:latin typeface="Arial" panose="020B0604020202020204" pitchFamily="34" charset="0"/>
                <a:hlinkClick r:id="rId17" tooltip="Pentagone (États-Unis)"/>
              </a:rPr>
              <a:t>Pentagone</a:t>
            </a:r>
            <a:r>
              <a:rPr lang="fr-FR" altLang="fr-FR" sz="1400" dirty="0">
                <a:latin typeface="Arial" panose="020B0604020202020204" pitchFamily="34" charset="0"/>
              </a:rPr>
              <a:t>, est ainsi édifié en lieu et place d'un quartier ancien de Bucarest. </a:t>
            </a:r>
            <a:r>
              <a:rPr lang="fr-FR" altLang="fr-FR" sz="1400" dirty="0" err="1">
                <a:latin typeface="Arial" panose="020B0604020202020204" pitchFamily="34" charset="0"/>
              </a:rPr>
              <a:t>Ceaușescu</a:t>
            </a:r>
            <a:r>
              <a:rPr lang="fr-FR" altLang="fr-FR" sz="1400" dirty="0">
                <a:latin typeface="Arial" panose="020B0604020202020204" pitchFamily="34" charset="0"/>
              </a:rPr>
              <a:t> se lança dans une politique nataliste contraignante, interdisant en </a:t>
            </a:r>
            <a:r>
              <a:rPr lang="fr-FR" altLang="fr-FR" sz="1400" dirty="0">
                <a:latin typeface="Arial" panose="020B0604020202020204" pitchFamily="34" charset="0"/>
                <a:hlinkClick r:id="rId18" tooltip="1966"/>
              </a:rPr>
              <a:t>1966</a:t>
            </a:r>
            <a:r>
              <a:rPr lang="fr-FR" altLang="fr-FR" sz="1400" dirty="0">
                <a:latin typeface="Arial" panose="020B0604020202020204" pitchFamily="34" charset="0"/>
              </a:rPr>
              <a:t> par le </a:t>
            </a:r>
            <a:r>
              <a:rPr lang="fr-FR" altLang="fr-FR" sz="1400" dirty="0">
                <a:latin typeface="Arial" panose="020B0604020202020204" pitchFamily="34" charset="0"/>
                <a:hlinkClick r:id="rId19" tooltip="Décret 770 régulant l'avortement en Roumanie"/>
              </a:rPr>
              <a:t>décret 770</a:t>
            </a:r>
            <a:r>
              <a:rPr lang="fr-FR" altLang="fr-FR" sz="1400" dirty="0">
                <a:latin typeface="Arial" panose="020B0604020202020204" pitchFamily="34" charset="0"/>
              </a:rPr>
              <a:t>, aussi bien l'</a:t>
            </a:r>
            <a:r>
              <a:rPr lang="fr-FR" altLang="fr-FR" sz="1400" dirty="0">
                <a:latin typeface="Arial" panose="020B0604020202020204" pitchFamily="34" charset="0"/>
                <a:hlinkClick r:id="rId20" tooltip="Avortement"/>
              </a:rPr>
              <a:t>avortement</a:t>
            </a:r>
            <a:r>
              <a:rPr lang="fr-FR" altLang="fr-FR" sz="1400" dirty="0">
                <a:latin typeface="Arial" panose="020B0604020202020204" pitchFamily="34" charset="0"/>
              </a:rPr>
              <a:t> que la </a:t>
            </a:r>
            <a:r>
              <a:rPr lang="fr-FR" altLang="fr-FR" sz="1400" dirty="0">
                <a:latin typeface="Arial" panose="020B0604020202020204" pitchFamily="34" charset="0"/>
                <a:hlinkClick r:id="rId21" tooltip="Contraception"/>
              </a:rPr>
              <a:t>contraception</a:t>
            </a:r>
            <a:r>
              <a:rPr lang="fr-FR" altLang="fr-FR" sz="1400" dirty="0">
                <a:latin typeface="Arial" panose="020B0604020202020204" pitchFamily="34" charset="0"/>
              </a:rPr>
              <a:t> et imposant de sévères restrictions aux modalités du </a:t>
            </a:r>
            <a:r>
              <a:rPr lang="fr-FR" altLang="fr-FR" sz="1400" dirty="0">
                <a:latin typeface="Arial" panose="020B0604020202020204" pitchFamily="34" charset="0"/>
                <a:hlinkClick r:id="rId22" tooltip="Divorce"/>
              </a:rPr>
              <a:t>divorce</a:t>
            </a:r>
            <a:r>
              <a:rPr lang="fr-FR" altLang="fr-FR" sz="1400" dirty="0">
                <a:latin typeface="Arial" panose="020B0604020202020204" pitchFamily="34" charset="0"/>
              </a:rPr>
              <a:t>. </a:t>
            </a:r>
            <a:r>
              <a:rPr lang="fr-FR" altLang="fr-FR" sz="1400" dirty="0" err="1">
                <a:latin typeface="Arial" panose="020B0604020202020204" pitchFamily="34" charset="0"/>
              </a:rPr>
              <a:t>Ceaușescu</a:t>
            </a:r>
            <a:r>
              <a:rPr lang="fr-FR" altLang="fr-FR" sz="1400" dirty="0">
                <a:latin typeface="Arial" panose="020B0604020202020204" pitchFamily="34" charset="0"/>
              </a:rPr>
              <a:t> se « distingua » également en refusant de reconnaître l'existence de malades du </a:t>
            </a:r>
            <a:r>
              <a:rPr lang="fr-FR" altLang="fr-FR" sz="1400" dirty="0">
                <a:latin typeface="Arial" panose="020B0604020202020204" pitchFamily="34" charset="0"/>
                <a:hlinkClick r:id="rId23" tooltip="Syndrome d'immunodéficience acquise"/>
              </a:rPr>
              <a:t>SIDA</a:t>
            </a:r>
            <a:r>
              <a:rPr lang="fr-FR" altLang="fr-FR" sz="1400" dirty="0">
                <a:latin typeface="Arial" panose="020B0604020202020204" pitchFamily="34" charset="0"/>
              </a:rPr>
              <a:t> au sein de la population roumaine, en interdisant les tests de dépistage avant les collectes de sang. Entre 1981 et 1989, Nicolae Ceausescu a mis en place un programme d'alimentation scientifique de la population : 160 g de pain par personne et par jour ou 150 g de farine par mois ; par mois : 1/3 de litre d'huile, 350 g de sucre, 500 g de </a:t>
            </a:r>
            <a:r>
              <a:rPr lang="fr-FR" altLang="fr-FR" sz="1400" dirty="0" err="1">
                <a:latin typeface="Arial" panose="020B0604020202020204" pitchFamily="34" charset="0"/>
              </a:rPr>
              <a:t>boeuf</a:t>
            </a:r>
            <a:r>
              <a:rPr lang="fr-FR" altLang="fr-FR" sz="1400" dirty="0">
                <a:latin typeface="Arial" panose="020B0604020202020204" pitchFamily="34" charset="0"/>
              </a:rPr>
              <a:t>, porc, ou volaille. A partir de 1984, Ceausescu décréta que la température maximale autorisée dans les habitations était fixée à 14°C. </a:t>
            </a:r>
            <a:r>
              <a:rPr lang="fr-FR" altLang="fr-FR" sz="1400" dirty="0">
                <a:solidFill>
                  <a:srgbClr val="FF0000"/>
                </a:solidFill>
                <a:latin typeface="Arial" panose="020B0604020202020204" pitchFamily="34" charset="0"/>
              </a:rPr>
              <a:t>Nicolae et Elena Ceausescu possédaient personnellement 21 palais, 41 villas, 22 pavillons de chasse et environ 400 millions de dollars en or sur des comptes numérotés en Suisse</a:t>
            </a:r>
            <a:r>
              <a:rPr lang="fr-FR" altLang="fr-FR" sz="1400" dirty="0">
                <a:latin typeface="Arial" panose="020B0604020202020204" pitchFamily="34" charset="0"/>
              </a:rPr>
              <a:t>.  Le régime de </a:t>
            </a:r>
            <a:r>
              <a:rPr lang="fr-FR" altLang="fr-FR" sz="1400" dirty="0" err="1">
                <a:latin typeface="Arial" panose="020B0604020202020204" pitchFamily="34" charset="0"/>
              </a:rPr>
              <a:t>Ceaușescu</a:t>
            </a:r>
            <a:r>
              <a:rPr lang="fr-FR" altLang="fr-FR" sz="1400" dirty="0">
                <a:latin typeface="Arial" panose="020B0604020202020204" pitchFamily="34" charset="0"/>
              </a:rPr>
              <a:t> s'effondra après avoir ordonné aux forces armées et à la Securitate d'ouvrir le feu sur les manifestants anti-communistes dans la ville de </a:t>
            </a:r>
            <a:r>
              <a:rPr lang="fr-FR" altLang="fr-FR" sz="1400" dirty="0" err="1">
                <a:latin typeface="Arial" panose="020B0604020202020204" pitchFamily="34" charset="0"/>
                <a:hlinkClick r:id="rId24" tooltip="Timișoara"/>
              </a:rPr>
              <a:t>Timișoara</a:t>
            </a:r>
            <a:r>
              <a:rPr lang="fr-FR" altLang="fr-FR" sz="1400" dirty="0">
                <a:latin typeface="Arial" panose="020B0604020202020204" pitchFamily="34" charset="0"/>
              </a:rPr>
              <a:t> le </a:t>
            </a:r>
            <a:r>
              <a:rPr lang="fr-FR" altLang="fr-FR" sz="1400" dirty="0">
                <a:latin typeface="Arial" panose="020B0604020202020204" pitchFamily="34" charset="0"/>
                <a:hlinkClick r:id="rId25" tooltip="17 décembre"/>
              </a:rPr>
              <a:t>17</a:t>
            </a:r>
            <a:r>
              <a:rPr lang="fr-FR" altLang="fr-FR" sz="1400" dirty="0">
                <a:latin typeface="Arial" panose="020B0604020202020204" pitchFamily="34" charset="0"/>
              </a:rPr>
              <a:t> </a:t>
            </a:r>
            <a:r>
              <a:rPr lang="fr-FR" altLang="fr-FR" sz="1400" dirty="0">
                <a:latin typeface="Arial" panose="020B0604020202020204" pitchFamily="34" charset="0"/>
                <a:hlinkClick r:id="rId26" tooltip="Décembre 1989"/>
              </a:rPr>
              <a:t>décembre</a:t>
            </a:r>
            <a:r>
              <a:rPr lang="fr-FR" altLang="fr-FR" sz="1400" dirty="0">
                <a:latin typeface="Arial" panose="020B0604020202020204" pitchFamily="34" charset="0"/>
              </a:rPr>
              <a:t> </a:t>
            </a:r>
            <a:r>
              <a:rPr lang="fr-FR" altLang="fr-FR" sz="1400" u="sng" dirty="0">
                <a:latin typeface="Arial" panose="020B0604020202020204" pitchFamily="34" charset="0"/>
                <a:hlinkClick r:id="rId27" tooltip="1989"/>
              </a:rPr>
              <a:t>1989</a:t>
            </a:r>
            <a:r>
              <a:rPr lang="fr-FR" altLang="fr-FR" sz="1400" dirty="0">
                <a:latin typeface="Arial" panose="020B0604020202020204" pitchFamily="34" charset="0"/>
              </a:rPr>
              <a:t>. </a:t>
            </a:r>
            <a:r>
              <a:rPr lang="fr-FR" altLang="fr-FR" sz="1200" dirty="0">
                <a:latin typeface="Arial" panose="020B0604020202020204" pitchFamily="34" charset="0"/>
              </a:rPr>
              <a:t>Source : </a:t>
            </a:r>
            <a:r>
              <a:rPr lang="fr-FR" altLang="fr-FR" sz="1200" dirty="0">
                <a:latin typeface="Arial" panose="020B0604020202020204" pitchFamily="34" charset="0"/>
                <a:hlinkClick r:id="rId28"/>
              </a:rPr>
              <a:t>http://laroumanie.free.fr/page/personne/ceausecu/ceaucescu.html</a:t>
            </a:r>
            <a:r>
              <a:rPr lang="fr-FR" altLang="fr-FR" sz="1200" dirty="0">
                <a:latin typeface="Arial" panose="020B0604020202020204" pitchFamily="34" charset="0"/>
              </a:rPr>
              <a:t> </a:t>
            </a:r>
          </a:p>
        </p:txBody>
      </p:sp>
      <p:sp>
        <p:nvSpPr>
          <p:cNvPr id="8" name="ZoneTexte 3"/>
          <p:cNvSpPr txBox="1">
            <a:spLocks noChangeArrowheads="1"/>
          </p:cNvSpPr>
          <p:nvPr/>
        </p:nvSpPr>
        <p:spPr bwMode="auto">
          <a:xfrm>
            <a:off x="101152" y="11679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9" name="Rectangle 5"/>
          <p:cNvSpPr>
            <a:spLocks noChangeArrowheads="1"/>
          </p:cNvSpPr>
          <p:nvPr/>
        </p:nvSpPr>
        <p:spPr bwMode="auto">
          <a:xfrm>
            <a:off x="179388" y="538540"/>
            <a:ext cx="3249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a:t>
            </a:r>
            <a:r>
              <a:rPr lang="fr-FR" altLang="fr-FR" sz="1600" dirty="0">
                <a:latin typeface="Arial" panose="020B0604020202020204" pitchFamily="34" charset="0"/>
              </a:rPr>
              <a:t> (Roumanie) :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5485785" y="311052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0179" name="Espace réservé du numéro de diapositive 2"/>
          <p:cNvSpPr txBox="1">
            <a:spLocks/>
          </p:cNvSpPr>
          <p:nvPr/>
        </p:nvSpPr>
        <p:spPr bwMode="auto">
          <a:xfrm>
            <a:off x="8245998" y="154613"/>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37B8D44-DCFE-4BC5-8A33-1D4EBE6556F9}" type="slidenum">
              <a:rPr lang="fr-FR" altLang="fr-FR" sz="1200">
                <a:solidFill>
                  <a:srgbClr val="898989"/>
                </a:solidFill>
              </a:rPr>
              <a:pPr algn="r" eaLnBrk="1" hangingPunct="1">
                <a:spcBef>
                  <a:spcPct val="0"/>
                </a:spcBef>
                <a:buFontTx/>
                <a:buNone/>
              </a:pPr>
              <a:t>67</a:t>
            </a:fld>
            <a:endParaRPr lang="fr-FR" altLang="fr-FR" sz="1200">
              <a:solidFill>
                <a:srgbClr val="898989"/>
              </a:solidFill>
            </a:endParaRPr>
          </a:p>
        </p:txBody>
      </p:sp>
      <p:sp>
        <p:nvSpPr>
          <p:cNvPr id="50182" name="Rectangle 7"/>
          <p:cNvSpPr>
            <a:spLocks noChangeArrowheads="1"/>
          </p:cNvSpPr>
          <p:nvPr/>
        </p:nvSpPr>
        <p:spPr bwMode="auto">
          <a:xfrm>
            <a:off x="124620" y="3141446"/>
            <a:ext cx="2395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dirty="0">
                <a:latin typeface="Arial" panose="020B0604020202020204" pitchFamily="34" charset="0"/>
              </a:rPr>
              <a:t>Palais du gouvernement</a:t>
            </a:r>
          </a:p>
        </p:txBody>
      </p:sp>
      <p:pic>
        <p:nvPicPr>
          <p:cNvPr id="50183" name="Picture 7" descr="C:\Users\LISAN\Documents\psychologie-philo\corruption\images\Nicolae Ceaușescu\palais du parl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692151"/>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Image 22" descr="Palais du gouvernemen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3" y="1410965"/>
            <a:ext cx="27717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5" descr="C:\Users\LISAN\Documents\psychologie-philo\corruption\images\Nicolae Ceaușescu\Bucharest_Parliament_Theat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256" y="4365624"/>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6" descr="C:\Users\LISAN\Documents\psychologie-philo\corruption\images\Nicolae Ceaușescu\Bucharest_Parliament_Corridor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90" y="36449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7" descr="C:\Users\LISAN\Documents\psychologie-philo\corruption\images\Nicolae Ceaușescu\Bucharest_Parliament_Corridor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976" y="692150"/>
            <a:ext cx="3048573" cy="228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8" descr="C:\Users\LISAN\Documents\psychologie-philo\corruption\images\Nicolae Ceaușescu\Bucharest_Parliament_Staircas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36449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9" descr="C:\Users\LISAN\Documents\psychologie-philo\corruption\images\Nicolae Ceaușescu\Plafond typique dans le palai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3409" y="2439988"/>
            <a:ext cx="248443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3"/>
          <p:cNvSpPr txBox="1">
            <a:spLocks noChangeArrowheads="1"/>
          </p:cNvSpPr>
          <p:nvPr/>
        </p:nvSpPr>
        <p:spPr bwMode="auto">
          <a:xfrm>
            <a:off x="81392" y="13512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5" name="Rectangle 5"/>
          <p:cNvSpPr>
            <a:spLocks noChangeArrowheads="1"/>
          </p:cNvSpPr>
          <p:nvPr/>
        </p:nvSpPr>
        <p:spPr bwMode="auto">
          <a:xfrm>
            <a:off x="58811" y="656422"/>
            <a:ext cx="25763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a:t>
            </a:r>
            <a:r>
              <a:rPr lang="fr-FR" altLang="fr-FR" sz="1600" dirty="0">
                <a:latin typeface="Arial" panose="020B0604020202020204" pitchFamily="34" charset="0"/>
              </a:rPr>
              <a:t> (suite)</a:t>
            </a:r>
          </a:p>
          <a:p>
            <a:pPr eaLnBrk="1" hangingPunct="1">
              <a:spcBef>
                <a:spcPct val="0"/>
              </a:spcBef>
              <a:buFontTx/>
              <a:buNone/>
            </a:pPr>
            <a:r>
              <a:rPr lang="fr-FR" altLang="fr-FR" sz="1600" dirty="0">
                <a:latin typeface="Arial" panose="020B0604020202020204" pitchFamily="34" charset="0"/>
              </a:rPr>
              <a:t>(Roumanie) :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47164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120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3C0A076-894C-4DF0-8196-D1325FB98271}" type="slidenum">
              <a:rPr lang="fr-FR" altLang="fr-FR" sz="1200">
                <a:solidFill>
                  <a:srgbClr val="898989"/>
                </a:solidFill>
              </a:rPr>
              <a:pPr algn="r" eaLnBrk="1" hangingPunct="1">
                <a:spcBef>
                  <a:spcPct val="0"/>
                </a:spcBef>
                <a:buFontTx/>
                <a:buNone/>
              </a:pPr>
              <a:t>68</a:t>
            </a:fld>
            <a:endParaRPr lang="fr-FR" altLang="fr-FR" sz="1200">
              <a:solidFill>
                <a:srgbClr val="898989"/>
              </a:solidFill>
            </a:endParaRPr>
          </a:p>
        </p:txBody>
      </p:sp>
      <p:sp>
        <p:nvSpPr>
          <p:cNvPr id="51204" name="ZoneTexte 3"/>
          <p:cNvSpPr txBox="1">
            <a:spLocks noChangeArrowheads="1"/>
          </p:cNvSpPr>
          <p:nvPr/>
        </p:nvSpPr>
        <p:spPr bwMode="auto">
          <a:xfrm>
            <a:off x="179388" y="115888"/>
            <a:ext cx="4377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Les hommes d’états corrompus etc. (suite)</a:t>
            </a:r>
          </a:p>
        </p:txBody>
      </p:sp>
      <p:sp>
        <p:nvSpPr>
          <p:cNvPr id="51205" name="Rectangle 5"/>
          <p:cNvSpPr>
            <a:spLocks noChangeArrowheads="1"/>
          </p:cNvSpPr>
          <p:nvPr/>
        </p:nvSpPr>
        <p:spPr bwMode="auto">
          <a:xfrm>
            <a:off x="250827" y="404814"/>
            <a:ext cx="4344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 et sa famille</a:t>
            </a:r>
            <a:r>
              <a:rPr lang="fr-FR" altLang="fr-FR" sz="1600" dirty="0">
                <a:latin typeface="Arial" panose="020B0604020202020204" pitchFamily="34" charset="0"/>
              </a:rPr>
              <a:t> (Roumanie) :</a:t>
            </a:r>
          </a:p>
        </p:txBody>
      </p:sp>
      <p:sp>
        <p:nvSpPr>
          <p:cNvPr id="51206" name="Rectangle 8"/>
          <p:cNvSpPr>
            <a:spLocks noChangeArrowheads="1"/>
          </p:cNvSpPr>
          <p:nvPr/>
        </p:nvSpPr>
        <p:spPr bwMode="auto">
          <a:xfrm>
            <a:off x="5219700" y="1700213"/>
            <a:ext cx="39243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100">
                <a:latin typeface="Arial" panose="020B0604020202020204" pitchFamily="34" charset="0"/>
              </a:rPr>
              <a:t>Résidence présidentielle de NEPTUN -NUFARUL VILA</a:t>
            </a:r>
          </a:p>
          <a:p>
            <a:pPr algn="ct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2"/>
              </a:rPr>
              <a:t>http://www.delcampe.net/page/item/id,199679204,var,NEPTUN-NUFARUL-VILA-LUI-NEA-NICU-CEAUSESCU-PRESIDENTIAL-RESIDENCE-HOUSE,language,E.html</a:t>
            </a:r>
            <a:r>
              <a:rPr lang="fr-FR" altLang="fr-FR" sz="800">
                <a:latin typeface="Arial" panose="020B0604020202020204" pitchFamily="34" charset="0"/>
              </a:rPr>
              <a:t> </a:t>
            </a:r>
          </a:p>
        </p:txBody>
      </p:sp>
      <p:pic>
        <p:nvPicPr>
          <p:cNvPr id="51207" name="Picture 2" descr="C:\Users\LISAN\Documents\psychologie-philo\corruption\images\Nicolae Ceaușescu\Chalet_Buca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7" y="2349502"/>
            <a:ext cx="23717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0" descr="C:\Users\LISAN\Documents\psychologie-philo\corruption\images\Nicolae Ceaușescu\Palais-Causcescu_Bucarest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40" y="3284539"/>
            <a:ext cx="1457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1" descr="C:\Users\LISAN\Documents\psychologie-philo\corruption\images\Nicolae Ceaușescu\Palais-Causcescu_Bucares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068637"/>
            <a:ext cx="2819400" cy="161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2" descr="C:\Users\LISAN\Documents\psychologie-philo\corruption\images\Nicolae Ceaușescu\Palais-Causcescu_Bucares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797425"/>
            <a:ext cx="2819400" cy="161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3" descr="C:\Users\LISAN\Documents\psychologie-philo\corruption\images\Nicolae Ceaușescu\Palais-Causcescu_Bucarest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4797425"/>
            <a:ext cx="2819400" cy="161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4" descr="C:\Users\LISAN\Documents\psychologie-philo\corruption\images\Nicolae Ceaușescu\Palais-Causcescu_Bucarest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97425"/>
            <a:ext cx="2819400" cy="161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 descr="C:\Users\LISAN\Documents\psychologie-philo\corruption\images\Nicolae Ceaușescu\Résidence présidentielle NEPTUN -NUFARUL VIL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063" y="620714"/>
            <a:ext cx="3371850" cy="11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ZoneTexte 20"/>
          <p:cNvSpPr txBox="1">
            <a:spLocks noChangeArrowheads="1"/>
          </p:cNvSpPr>
          <p:nvPr/>
        </p:nvSpPr>
        <p:spPr bwMode="auto">
          <a:xfrm>
            <a:off x="4643438" y="4365626"/>
            <a:ext cx="15536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t>← </a:t>
            </a:r>
            <a:r>
              <a:rPr lang="fr-FR" altLang="fr-FR" sz="1200">
                <a:latin typeface="Arial" panose="020B0604020202020204" pitchFamily="34" charset="0"/>
              </a:rPr>
              <a:t>Palais à Bucarest</a:t>
            </a:r>
          </a:p>
        </p:txBody>
      </p:sp>
      <p:pic>
        <p:nvPicPr>
          <p:cNvPr id="51215" name="Picture 3" descr="C:\Users\LISAN\Documents\psychologie-philo\corruption\images\Nicolae Ceaușescu\palais Primaverii1_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215" y="76517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4" descr="C:\Users\LISAN\Documents\psychologie-philo\corruption\images\Nicolae Ceaușescu\palais de Snagov1_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765177"/>
            <a:ext cx="23050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5" descr="C:\Users\LISAN\Documents\psychologie-philo\corruption\images\Nicolae Ceaușescu\palais de Snagov2_g.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7902" y="2997200"/>
            <a:ext cx="1584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Rectangle 24"/>
          <p:cNvSpPr>
            <a:spLocks noChangeArrowheads="1"/>
          </p:cNvSpPr>
          <p:nvPr/>
        </p:nvSpPr>
        <p:spPr bwMode="auto">
          <a:xfrm>
            <a:off x="2339975" y="6457949"/>
            <a:ext cx="5670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latin typeface="Arial" panose="020B0604020202020204" pitchFamily="34" charset="0"/>
              </a:rPr>
              <a:t>Sources : </a:t>
            </a:r>
            <a:r>
              <a:rPr lang="fr-FR" altLang="fr-FR" sz="1000">
                <a:latin typeface="Arial" panose="020B0604020202020204" pitchFamily="34" charset="0"/>
                <a:hlinkClick r:id="rId13"/>
              </a:rPr>
              <a:t>http://www.businesspundit.com/10-politicians-who-stole-fortunes/</a:t>
            </a:r>
            <a:r>
              <a:rPr lang="fr-FR" altLang="fr-FR" sz="1000">
                <a:latin typeface="Arial" panose="020B0604020202020204" pitchFamily="34" charset="0"/>
              </a:rPr>
              <a:t> , </a:t>
            </a:r>
            <a:r>
              <a:rPr lang="fr-FR" altLang="fr-FR" sz="1000">
                <a:latin typeface="Arial" panose="020B0604020202020204" pitchFamily="34" charset="0"/>
                <a:hlinkClick r:id="rId14"/>
              </a:rPr>
              <a:t>http://apps.ines.ro/</a:t>
            </a:r>
            <a:r>
              <a:rPr lang="fr-FR" altLang="fr-FR" sz="1000">
                <a:latin typeface="Arial" panose="020B0604020202020204" pitchFamily="34" charset="0"/>
              </a:rPr>
              <a:t> &amp; </a:t>
            </a:r>
          </a:p>
          <a:p>
            <a:pPr eaLnBrk="1" hangingPunct="1">
              <a:spcBef>
                <a:spcPct val="0"/>
              </a:spcBef>
              <a:buFontTx/>
              <a:buNone/>
            </a:pPr>
            <a:r>
              <a:rPr lang="fr-FR" altLang="fr-FR" sz="1000">
                <a:latin typeface="Arial" panose="020B0604020202020204" pitchFamily="34" charset="0"/>
                <a:hlinkClick r:id="rId15"/>
              </a:rPr>
              <a:t>http://www.luxuryestate.com/blog/2014/05/bucharest-ceausescus-lavish-residence-sale/</a:t>
            </a:r>
            <a:r>
              <a:rPr lang="fr-FR" altLang="fr-FR" sz="1000">
                <a:latin typeface="Arial" panose="020B0604020202020204" pitchFamily="34" charset="0"/>
              </a:rPr>
              <a:t> </a:t>
            </a:r>
          </a:p>
        </p:txBody>
      </p:sp>
      <p:sp>
        <p:nvSpPr>
          <p:cNvPr id="51219" name="Rectangle 25"/>
          <p:cNvSpPr>
            <a:spLocks noChangeArrowheads="1"/>
          </p:cNvSpPr>
          <p:nvPr/>
        </p:nvSpPr>
        <p:spPr bwMode="auto">
          <a:xfrm>
            <a:off x="323850" y="2636840"/>
            <a:ext cx="403383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100"/>
              <a:t>↑ </a:t>
            </a:r>
            <a:r>
              <a:rPr lang="fr-FR" altLang="fr-FR" sz="1100">
                <a:latin typeface="Arial" panose="020B0604020202020204" pitchFamily="34" charset="0"/>
              </a:rPr>
              <a:t>Palais de Snagov</a:t>
            </a:r>
          </a:p>
          <a:p>
            <a:pP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16"/>
              </a:rPr>
              <a:t>http://laroumanie.free.fr/page/personne/ceausecu/ceaucescu.html</a:t>
            </a:r>
            <a:r>
              <a:rPr lang="fr-FR" altLang="fr-FR" sz="800">
                <a:latin typeface="Arial" panose="020B0604020202020204" pitchFamily="34" charset="0"/>
              </a:rPr>
              <a:t> </a:t>
            </a:r>
          </a:p>
        </p:txBody>
      </p:sp>
      <p:sp>
        <p:nvSpPr>
          <p:cNvPr id="51220" name="Rectangle 26"/>
          <p:cNvSpPr>
            <a:spLocks noChangeArrowheads="1"/>
          </p:cNvSpPr>
          <p:nvPr/>
        </p:nvSpPr>
        <p:spPr bwMode="auto">
          <a:xfrm>
            <a:off x="2987675" y="2565401"/>
            <a:ext cx="15007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t>↑ </a:t>
            </a:r>
            <a:r>
              <a:rPr lang="fr-FR" altLang="fr-FR" sz="1200">
                <a:latin typeface="Arial" panose="020B0604020202020204" pitchFamily="34" charset="0"/>
              </a:rPr>
              <a:t>Palais Primaverii</a:t>
            </a:r>
          </a:p>
        </p:txBody>
      </p:sp>
      <p:sp>
        <p:nvSpPr>
          <p:cNvPr id="51221" name="ZoneTexte 27"/>
          <p:cNvSpPr txBox="1">
            <a:spLocks noChangeArrowheads="1"/>
          </p:cNvSpPr>
          <p:nvPr/>
        </p:nvSpPr>
        <p:spPr bwMode="auto">
          <a:xfrm>
            <a:off x="6497380" y="4292601"/>
            <a:ext cx="2646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Chalet dans la banlieue de Bucarest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4716464"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222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CF78A36-C66E-4CB0-814A-252A6FAF298B}" type="slidenum">
              <a:rPr lang="fr-FR" altLang="fr-FR" sz="1200">
                <a:solidFill>
                  <a:srgbClr val="898989"/>
                </a:solidFill>
              </a:rPr>
              <a:pPr algn="r" eaLnBrk="1" hangingPunct="1">
                <a:spcBef>
                  <a:spcPct val="0"/>
                </a:spcBef>
                <a:buFontTx/>
                <a:buNone/>
              </a:pPr>
              <a:t>69</a:t>
            </a:fld>
            <a:endParaRPr lang="fr-FR" altLang="fr-FR" sz="1200">
              <a:solidFill>
                <a:srgbClr val="898989"/>
              </a:solidFill>
            </a:endParaRPr>
          </a:p>
        </p:txBody>
      </p:sp>
      <p:sp>
        <p:nvSpPr>
          <p:cNvPr id="52228" name="ZoneTexte 3"/>
          <p:cNvSpPr txBox="1">
            <a:spLocks noChangeArrowheads="1"/>
          </p:cNvSpPr>
          <p:nvPr/>
        </p:nvSpPr>
        <p:spPr bwMode="auto">
          <a:xfrm>
            <a:off x="179388" y="188913"/>
            <a:ext cx="4377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Les hommes d’états corrompus etc. (suite)</a:t>
            </a:r>
          </a:p>
        </p:txBody>
      </p:sp>
      <p:sp>
        <p:nvSpPr>
          <p:cNvPr id="52229" name="Rectangle 5"/>
          <p:cNvSpPr>
            <a:spLocks noChangeArrowheads="1"/>
          </p:cNvSpPr>
          <p:nvPr/>
        </p:nvSpPr>
        <p:spPr bwMode="auto">
          <a:xfrm>
            <a:off x="250826" y="549275"/>
            <a:ext cx="4972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 et sa famille</a:t>
            </a:r>
            <a:r>
              <a:rPr lang="fr-FR" altLang="fr-FR" sz="1600" dirty="0">
                <a:latin typeface="Arial" panose="020B0604020202020204" pitchFamily="34" charset="0"/>
              </a:rPr>
              <a:t> (Roumanie) (suite) :</a:t>
            </a:r>
          </a:p>
        </p:txBody>
      </p:sp>
      <p:sp>
        <p:nvSpPr>
          <p:cNvPr id="52230" name="Rectangle 6"/>
          <p:cNvSpPr>
            <a:spLocks noChangeArrowheads="1"/>
          </p:cNvSpPr>
          <p:nvPr/>
        </p:nvSpPr>
        <p:spPr bwMode="auto">
          <a:xfrm>
            <a:off x="179390" y="2781301"/>
            <a:ext cx="3006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Piscine dans la villa de luxe, propriété Nicolae Ceausescu, à Sinaia, Roumanie</a:t>
            </a:r>
          </a:p>
          <a:p>
            <a:pPr algn="ct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2"/>
              </a:rPr>
              <a:t>http://www.impactphotos.com/</a:t>
            </a:r>
            <a:r>
              <a:rPr lang="fr-FR" altLang="fr-FR" sz="800">
                <a:latin typeface="Arial" panose="020B0604020202020204" pitchFamily="34" charset="0"/>
              </a:rPr>
              <a:t> </a:t>
            </a:r>
          </a:p>
        </p:txBody>
      </p:sp>
      <p:pic>
        <p:nvPicPr>
          <p:cNvPr id="52231" name="Picture 2" descr="C:\Users\LISAN\Documents\psychologie-philo\corruption\images\Nicolae Ceaușescu\villas de Ceausesc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3" descr="C:\Users\LISAN\Documents\psychologie-philo\corruption\images\Nicolae Ceaușescu\Palatul lui Ceauşescu din Olăneşt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908050"/>
            <a:ext cx="2895600"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ZoneTexte 9"/>
          <p:cNvSpPr txBox="1">
            <a:spLocks noChangeArrowheads="1"/>
          </p:cNvSpPr>
          <p:nvPr/>
        </p:nvSpPr>
        <p:spPr bwMode="auto">
          <a:xfrm>
            <a:off x="3132140" y="2492376"/>
            <a:ext cx="3240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Palais Nicolae Ceausescu de à </a:t>
            </a:r>
            <a:r>
              <a:rPr lang="vi-VN" altLang="fr-FR" sz="1200">
                <a:latin typeface="Arial" panose="020B0604020202020204" pitchFamily="34" charset="0"/>
              </a:rPr>
              <a:t>Olăneşti</a:t>
            </a:r>
            <a:r>
              <a:rPr lang="fr-FR" altLang="fr-FR" sz="1200">
                <a:latin typeface="Arial" panose="020B0604020202020204" pitchFamily="34" charset="0"/>
              </a:rPr>
              <a:t>.</a:t>
            </a:r>
          </a:p>
          <a:p>
            <a:pPr algn="ct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5"/>
              </a:rPr>
              <a:t>http://ziaruldevalcea.ro/2013/12/27/ordonanta-de-urgenta-tinuta-secreta-de-guvern-sri-preia-palatul-olanesti/</a:t>
            </a:r>
            <a:r>
              <a:rPr lang="fr-FR" altLang="fr-FR" sz="800">
                <a:latin typeface="Arial" panose="020B0604020202020204" pitchFamily="34" charset="0"/>
              </a:rPr>
              <a:t> </a:t>
            </a:r>
          </a:p>
        </p:txBody>
      </p:sp>
      <p:pic>
        <p:nvPicPr>
          <p:cNvPr id="52234" name="Picture 4" descr="C:\Users\LISAN\Documents\psychologie-philo\corruption\images\Nicolae Ceaușescu\vila lui ceausesc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5" y="620713"/>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Rectangle 11"/>
          <p:cNvSpPr>
            <a:spLocks noChangeArrowheads="1"/>
          </p:cNvSpPr>
          <p:nvPr/>
        </p:nvSpPr>
        <p:spPr bwMode="auto">
          <a:xfrm>
            <a:off x="6227765" y="2420939"/>
            <a:ext cx="28082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Palais du Printemps, Bulevardul Primaverii 50</a:t>
            </a:r>
          </a:p>
          <a:p>
            <a:pPr algn="ct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7"/>
              </a:rPr>
              <a:t>http://www.contributors.ro/politica-doctrine/fortareata-nomenklaturii-despre-cartierul-primaverii/</a:t>
            </a:r>
            <a:r>
              <a:rPr lang="fr-FR" altLang="fr-FR" sz="800">
                <a:latin typeface="Arial" panose="020B0604020202020204" pitchFamily="34" charset="0"/>
              </a:rPr>
              <a:t>  &amp; </a:t>
            </a:r>
            <a:r>
              <a:rPr lang="fr-FR" altLang="fr-FR" sz="800">
                <a:latin typeface="Arial" panose="020B0604020202020204" pitchFamily="34" charset="0"/>
                <a:hlinkClick r:id="rId8"/>
              </a:rPr>
              <a:t>http://beyluxe.com/articles/politics/romania-intends-to-sell-ceausescus-spring-palace</a:t>
            </a:r>
            <a:r>
              <a:rPr lang="fr-FR" altLang="fr-FR" sz="800">
                <a:latin typeface="Arial" panose="020B0604020202020204" pitchFamily="34" charset="0"/>
              </a:rPr>
              <a:t> </a:t>
            </a:r>
          </a:p>
        </p:txBody>
      </p:sp>
      <p:pic>
        <p:nvPicPr>
          <p:cNvPr id="52236" name="Picture 12" descr="C:\Users\LISAN\Documents\psychologie-philo\corruption\images\Nicolae Ceaușescu\Ceauşescu vila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1" y="5124450"/>
            <a:ext cx="2638425"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13" descr="C:\Users\LISAN\Documents\psychologie-philo\corruption\images\Nicolae Ceaușescu\Ceauşescu vila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40" y="3429001"/>
            <a:ext cx="2179637" cy="163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C:\Users\LISAN\Documents\psychologie-philo\corruption\images\Nicolae Ceaușescu\Ceauşescu vila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1415" y="3429002"/>
            <a:ext cx="2160587"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5" descr="C:\Users\LISAN\Documents\psychologie-philo\corruption\images\Nicolae Ceaușescu\Ceauşescu vila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4438" y="5173665"/>
            <a:ext cx="21590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6" descr="C:\Users\LISAN\Documents\psychologie-philo\corruption\images\Nicolae Ceaușescu\Ceauşescu vila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 y="5105400"/>
            <a:ext cx="2339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descr="C:\Users\LISAN\Documents\psychologie-philo\corruption\images\Nicolae Ceaușescu\Ceauşescu vila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90" y="3429002"/>
            <a:ext cx="2160587"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8" descr="C:\Users\LISAN\Documents\psychologie-philo\corruption\images\Nicolae Ceaușescu\Ceauşescu vila3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8877" y="5157788"/>
            <a:ext cx="163512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19" descr="C:\Users\LISAN\Documents\psychologie-philo\corruption\images\Nicolae Ceaușescu\Ceauşescu vila8.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11977" y="3429001"/>
            <a:ext cx="22320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Rectangle 19"/>
          <p:cNvSpPr>
            <a:spLocks noChangeArrowheads="1"/>
          </p:cNvSpPr>
          <p:nvPr/>
        </p:nvSpPr>
        <p:spPr bwMode="auto">
          <a:xfrm>
            <a:off x="0" y="4797426"/>
            <a:ext cx="2484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17"/>
              </a:rPr>
              <a:t>http://www.panoramio.com/photo/9970311</a:t>
            </a:r>
            <a:r>
              <a:rPr lang="fr-FR" altLang="fr-FR" sz="800">
                <a:latin typeface="Arial" panose="020B0604020202020204" pitchFamily="34" charset="0"/>
              </a:rPr>
              <a:t> </a:t>
            </a:r>
          </a:p>
        </p:txBody>
      </p:sp>
      <p:sp>
        <p:nvSpPr>
          <p:cNvPr id="52245" name="Rectangle 20"/>
          <p:cNvSpPr>
            <a:spLocks noChangeArrowheads="1"/>
          </p:cNvSpPr>
          <p:nvPr/>
        </p:nvSpPr>
        <p:spPr bwMode="auto">
          <a:xfrm>
            <a:off x="2268540" y="4652964"/>
            <a:ext cx="242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18"/>
              </a:rPr>
              <a:t>http://www.turistik.ro/romania/covasna/vila-lui-ceausescu-covasna-0p1405</a:t>
            </a:r>
            <a:r>
              <a:rPr lang="fr-FR" altLang="fr-FR" sz="800">
                <a:latin typeface="Arial" panose="020B0604020202020204" pitchFamily="34" charset="0"/>
              </a:rPr>
              <a:t> </a:t>
            </a:r>
          </a:p>
        </p:txBody>
      </p:sp>
      <p:sp>
        <p:nvSpPr>
          <p:cNvPr id="52246" name="Rectangle 21"/>
          <p:cNvSpPr>
            <a:spLocks noChangeArrowheads="1"/>
          </p:cNvSpPr>
          <p:nvPr/>
        </p:nvSpPr>
        <p:spPr bwMode="auto">
          <a:xfrm>
            <a:off x="4500565" y="4724400"/>
            <a:ext cx="2428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800">
                <a:latin typeface="Arial" panose="020B0604020202020204" pitchFamily="34" charset="0"/>
              </a:rPr>
              <a:t>Source : </a:t>
            </a:r>
            <a:r>
              <a:rPr lang="fr-FR" altLang="fr-FR" sz="800">
                <a:latin typeface="Arial" panose="020B0604020202020204" pitchFamily="34" charset="0"/>
                <a:hlinkClick r:id="rId19"/>
              </a:rPr>
              <a:t>http://www.terniopontis.com/?l=ro&amp;m=10&amp;id=128</a:t>
            </a:r>
            <a:r>
              <a:rPr lang="fr-FR" altLang="fr-FR" sz="800">
                <a:latin typeface="Arial" panose="020B0604020202020204"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2700339" y="1889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147" name="Espace réservé du numéro de diapositive 2"/>
          <p:cNvSpPr txBox="1">
            <a:spLocks/>
          </p:cNvSpPr>
          <p:nvPr/>
        </p:nvSpPr>
        <p:spPr bwMode="auto">
          <a:xfrm>
            <a:off x="8027988"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8ADA1E4-64B7-43D0-955D-F8AFCFAFE9F7}" type="slidenum">
              <a:rPr lang="fr-FR" altLang="fr-FR" sz="1200">
                <a:solidFill>
                  <a:srgbClr val="898989"/>
                </a:solidFill>
              </a:rPr>
              <a:pPr algn="r" eaLnBrk="1" hangingPunct="1">
                <a:spcBef>
                  <a:spcPct val="0"/>
                </a:spcBef>
                <a:buFontTx/>
                <a:buNone/>
              </a:pPr>
              <a:t>7</a:t>
            </a:fld>
            <a:endParaRPr lang="fr-FR" altLang="fr-FR" sz="1200">
              <a:solidFill>
                <a:srgbClr val="898989"/>
              </a:solidFill>
            </a:endParaRPr>
          </a:p>
        </p:txBody>
      </p:sp>
      <p:sp>
        <p:nvSpPr>
          <p:cNvPr id="6148" name="ZoneTexte 3"/>
          <p:cNvSpPr txBox="1">
            <a:spLocks noChangeArrowheads="1"/>
          </p:cNvSpPr>
          <p:nvPr/>
        </p:nvSpPr>
        <p:spPr bwMode="auto">
          <a:xfrm>
            <a:off x="179388" y="188913"/>
            <a:ext cx="167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 </a:t>
            </a:r>
            <a:r>
              <a:rPr lang="fr-FR" altLang="fr-FR" sz="1800" b="1"/>
              <a:t>Introduction</a:t>
            </a:r>
          </a:p>
        </p:txBody>
      </p:sp>
      <p:sp>
        <p:nvSpPr>
          <p:cNvPr id="6149" name="ZoneTexte 4"/>
          <p:cNvSpPr txBox="1">
            <a:spLocks noChangeArrowheads="1"/>
          </p:cNvSpPr>
          <p:nvPr/>
        </p:nvSpPr>
        <p:spPr bwMode="auto">
          <a:xfrm>
            <a:off x="179388" y="692151"/>
            <a:ext cx="8856662"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latin typeface="Arial" panose="020B0604020202020204" pitchFamily="34" charset="0"/>
              </a:rPr>
              <a:t>Selon certains économistes, la corruption empêche non seulement la prospérité économique, mais aussi a de fortes implications négatives pour la santé de la population, l'accès des populations à l'eau potable, l'égalité économique, la confiance sociale, la légitimité politique, la paix sociale [la paix intra-étatique] ainsi que la paix interétatique et le bien-être subjectif des personnes (</a:t>
            </a:r>
            <a:r>
              <a:rPr lang="fr-FR" altLang="fr-FR" sz="1800" dirty="0" err="1">
                <a:latin typeface="Arial" panose="020B0604020202020204" pitchFamily="34" charset="0"/>
              </a:rPr>
              <a:t>Uslaner</a:t>
            </a:r>
            <a:r>
              <a:rPr lang="fr-FR" altLang="fr-FR" sz="1800" dirty="0">
                <a:latin typeface="Arial" panose="020B0604020202020204" pitchFamily="34" charset="0"/>
              </a:rPr>
              <a:t> 2008, </a:t>
            </a:r>
            <a:r>
              <a:rPr lang="fr-FR" altLang="fr-FR" sz="1800" dirty="0" err="1">
                <a:latin typeface="Arial" panose="020B0604020202020204" pitchFamily="34" charset="0"/>
              </a:rPr>
              <a:t>Holmberg</a:t>
            </a:r>
            <a:r>
              <a:rPr lang="fr-FR" altLang="fr-FR" sz="1800" dirty="0">
                <a:latin typeface="Arial" panose="020B0604020202020204" pitchFamily="34" charset="0"/>
              </a:rPr>
              <a:t> et </a:t>
            </a:r>
            <a:r>
              <a:rPr lang="fr-FR" altLang="fr-FR" sz="1800" dirty="0" err="1">
                <a:latin typeface="Arial" panose="020B0604020202020204" pitchFamily="34" charset="0"/>
              </a:rPr>
              <a:t>Rothstein</a:t>
            </a:r>
            <a:r>
              <a:rPr lang="fr-FR" altLang="fr-FR" sz="1800" dirty="0">
                <a:latin typeface="Arial" panose="020B0604020202020204" pitchFamily="34" charset="0"/>
              </a:rPr>
              <a:t> 2012) (°). Dans de nombreux pays, elle touche de nombreux secteurs d’activités comme l’Éducation, la Santé, la Justice, la Douane et la Police. </a:t>
            </a:r>
          </a:p>
          <a:p>
            <a:pPr algn="just" eaLnBrk="1" hangingPunct="1">
              <a:spcBef>
                <a:spcPct val="0"/>
              </a:spcBef>
              <a:buFontTx/>
              <a:buNone/>
            </a:pPr>
            <a:endParaRPr lang="fr-FR" altLang="fr-FR" sz="1800" dirty="0">
              <a:latin typeface="Arial" panose="020B0604020202020204" pitchFamily="34" charset="0"/>
            </a:endParaRPr>
          </a:p>
          <a:p>
            <a:pPr algn="just" eaLnBrk="1" hangingPunct="1">
              <a:spcBef>
                <a:spcPct val="0"/>
              </a:spcBef>
              <a:buFontTx/>
              <a:buNone/>
            </a:pPr>
            <a:r>
              <a:rPr lang="fr-FR" altLang="fr-FR" sz="1800" dirty="0">
                <a:latin typeface="Arial" panose="020B0604020202020204" pitchFamily="34" charset="0"/>
              </a:rPr>
              <a:t>Elle est cause du gaspillage de ressources financières limitées, de la baisse de la croissance, la fermeture des usines, du chômage, de l’augmentation de la pauvreté, des coûts de transactions, de la baisse de la qualité de vie, des soins de santé, des salaires, des retraites, de l’augmentation de l’incertitude sur l’avenir, de la création d’un environnement d’insécurité et de l’instabilité sociale et politique d’un pays.</a:t>
            </a:r>
          </a:p>
          <a:p>
            <a:pPr algn="just" eaLnBrk="1" hangingPunct="1">
              <a:spcBef>
                <a:spcPct val="0"/>
              </a:spcBef>
              <a:buFontTx/>
              <a:buNone/>
            </a:pPr>
            <a:r>
              <a:rPr lang="fr-FR" altLang="fr-FR" sz="1800" dirty="0">
                <a:latin typeface="Arial" panose="020B0604020202020204" pitchFamily="34" charset="0"/>
              </a:rPr>
              <a:t>Elle a d’autant plus de répercutions dans un pays, que son </a:t>
            </a:r>
            <a:r>
              <a:rPr lang="fr-FR" altLang="fr-FR" sz="1800" i="1" dirty="0">
                <a:latin typeface="Arial" panose="020B0604020202020204" pitchFamily="34" charset="0"/>
              </a:rPr>
              <a:t>économie déjà fragile est encore plus fragilisée par la corruption </a:t>
            </a:r>
            <a:r>
              <a:rPr lang="fr-FR" altLang="fr-FR" sz="1800" dirty="0">
                <a:latin typeface="Arial" panose="020B0604020202020204" pitchFamily="34" charset="0"/>
              </a:rPr>
              <a:t>_ comme justement dans les « pays en voie de développement ». Elle contribue à les maintenir dans un état de sous-développement et de pauvreté chroniques.</a:t>
            </a:r>
          </a:p>
          <a:p>
            <a:pPr eaLnBrk="1" hangingPunct="1">
              <a:spcBef>
                <a:spcPct val="0"/>
              </a:spcBef>
              <a:buFontTx/>
              <a:buNone/>
            </a:pPr>
            <a:r>
              <a:rPr lang="fr-FR" altLang="fr-FR" sz="1800" dirty="0">
                <a:solidFill>
                  <a:srgbClr val="FF0000"/>
                </a:solidFill>
                <a:latin typeface="Arial" panose="020B0604020202020204" pitchFamily="34" charset="0"/>
              </a:rPr>
              <a:t>De plus, elle est la cause de la mort d’hommes, ayant cherché à s’y opposer.</a:t>
            </a:r>
          </a:p>
          <a:p>
            <a:pPr eaLnBrk="1" hangingPunct="1">
              <a:spcBef>
                <a:spcPct val="0"/>
              </a:spcBef>
              <a:buFontTx/>
              <a:buNone/>
            </a:pPr>
            <a:r>
              <a:rPr lang="fr-FR" altLang="fr-FR" sz="1800" dirty="0">
                <a:solidFill>
                  <a:srgbClr val="FF0000"/>
                </a:solidFill>
                <a:latin typeface="Arial" panose="020B0604020202020204" pitchFamily="34" charset="0"/>
              </a:rPr>
              <a:t>Elle est criminogène.</a:t>
            </a:r>
            <a:endParaRPr lang="fr-FR" altLang="fr-FR" sz="1200" dirty="0">
              <a:latin typeface="Arial" panose="020B0604020202020204" pitchFamily="34" charset="0"/>
            </a:endParaRPr>
          </a:p>
          <a:p>
            <a:pPr eaLnBrk="1" hangingPunct="1">
              <a:spcBef>
                <a:spcPct val="0"/>
              </a:spcBef>
              <a:buFontTx/>
              <a:buNone/>
            </a:pPr>
            <a:r>
              <a:rPr lang="fr-FR" altLang="fr-FR" sz="1200" dirty="0">
                <a:latin typeface="Arial" panose="020B0604020202020204" pitchFamily="34" charset="0"/>
              </a:rPr>
              <a:t>(°) Source : </a:t>
            </a:r>
            <a:r>
              <a:rPr lang="en-US" altLang="fr-FR" sz="1200" i="1" dirty="0">
                <a:latin typeface="Arial" panose="020B0604020202020204" pitchFamily="34" charset="0"/>
              </a:rPr>
              <a:t>The Roots of Corruption: Mass education, economic inequality and state building</a:t>
            </a:r>
            <a:r>
              <a:rPr lang="en-US" altLang="fr-FR" sz="1200" dirty="0">
                <a:latin typeface="Arial" panose="020B0604020202020204" pitchFamily="34" charset="0"/>
              </a:rPr>
              <a:t>, Eric M. , Department of Government and Politics, University of Maryland, College Park, MD 20742-7211, USA, </a:t>
            </a:r>
            <a:r>
              <a:rPr lang="en-US" altLang="fr-FR" sz="1200" dirty="0">
                <a:latin typeface="Arial" panose="020B0604020202020204" pitchFamily="34" charset="0"/>
                <a:hlinkClick r:id="rId2"/>
              </a:rPr>
              <a:t>http://www.gu.se/infoglueCalendar/digitalAssets/1781305848_BifogadFil_Roots of Corruption for conf.docx</a:t>
            </a:r>
            <a:r>
              <a:rPr lang="en-US" altLang="fr-FR" sz="1200" dirty="0">
                <a:latin typeface="Arial" panose="020B0604020202020204" pitchFamily="34" charset="0"/>
              </a:rPr>
              <a:t>   </a:t>
            </a:r>
          </a:p>
          <a:p>
            <a:pPr eaLnBrk="1" hangingPunct="1">
              <a:spcBef>
                <a:spcPct val="0"/>
              </a:spcBef>
              <a:buFontTx/>
              <a:buNone/>
            </a:pPr>
            <a:r>
              <a:rPr lang="fr-FR" altLang="fr-FR" sz="1200" dirty="0">
                <a:latin typeface="Arial" panose="020B0604020202020204" pitchFamily="34" charset="0"/>
                <a:hlinkClick r:id="rId3"/>
              </a:rPr>
              <a:t>http://www.etudier.com/dissertations/Corruption/578751.html</a:t>
            </a:r>
            <a:r>
              <a:rPr lang="fr-FR" altLang="fr-FR" sz="1200" dirty="0">
                <a:latin typeface="Arial" panose="020B0604020202020204" pitchFamily="34" charset="0"/>
              </a:rPr>
              <a:t> </a:t>
            </a:r>
          </a:p>
        </p:txBody>
      </p:sp>
      <p:sp>
        <p:nvSpPr>
          <p:cNvPr id="6150" name="ZoneTexte 7"/>
          <p:cNvSpPr txBox="1">
            <a:spLocks noChangeArrowheads="1"/>
          </p:cNvSpPr>
          <p:nvPr/>
        </p:nvSpPr>
        <p:spPr bwMode="auto">
          <a:xfrm>
            <a:off x="7494590" y="6459539"/>
            <a:ext cx="16285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Voir page suivante </a:t>
            </a:r>
            <a:r>
              <a:rPr lang="fr-FR" altLang="fr-FR" sz="1200"/>
              <a:t>→</a:t>
            </a:r>
            <a:endParaRPr lang="fr-FR" altLang="fr-FR" sz="1200">
              <a:latin typeface="Arial" panose="020B0604020202020204" pitchFamily="34" charset="0"/>
            </a:endParaRPr>
          </a:p>
        </p:txBody>
      </p:sp>
      <p:pic>
        <p:nvPicPr>
          <p:cNvPr id="6151" name="Image 6" descr="teteDeMor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67688" y="5127626"/>
            <a:ext cx="868362"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5357813" y="538452"/>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325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CBDE3CC-AC3D-42B5-B5AA-96C8E8329D1F}" type="slidenum">
              <a:rPr lang="fr-FR" altLang="fr-FR" sz="1200">
                <a:solidFill>
                  <a:srgbClr val="898989"/>
                </a:solidFill>
              </a:rPr>
              <a:pPr algn="r" eaLnBrk="1" hangingPunct="1">
                <a:spcBef>
                  <a:spcPct val="0"/>
                </a:spcBef>
                <a:buFontTx/>
                <a:buNone/>
              </a:pPr>
              <a:t>70</a:t>
            </a:fld>
            <a:endParaRPr lang="fr-FR" altLang="fr-FR" sz="1200">
              <a:solidFill>
                <a:srgbClr val="898989"/>
              </a:solidFill>
            </a:endParaRPr>
          </a:p>
        </p:txBody>
      </p:sp>
      <p:pic>
        <p:nvPicPr>
          <p:cNvPr id="53253" name="Picture 2" descr="C:\Users\LISAN\Documents\psychologie-philo\corruption\images\Nicolae Ceaușescu\Ceauşescu vila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708276"/>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 descr="C:\Users\LISAN\Documents\psychologie-philo\corruption\images\Nicolae Ceaușescu\Ceauşescu vil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24400"/>
            <a:ext cx="2257425" cy="13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C:\Users\LISAN\Documents\psychologie-philo\corruption\images\Nicolae Ceaușescu\Ceauşescu vila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70827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5" descr="C:\Users\LISAN\Documents\psychologie-philo\corruption\images\Nicolae Ceaușescu\Ceauşescu vila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781301"/>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6" descr="C:\Users\LISAN\Documents\psychologie-philo\corruption\images\Nicolae Ceaușescu\Ceauşescu vila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5" y="10525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7" descr="C:\Users\LISAN\Documents\psychologie-philo\corruption\images\Nicolae Ceaușescu\Ceauşescu vila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5" y="1052514"/>
            <a:ext cx="21161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8" descr="C:\Users\LISAN\Documents\psychologie-philo\corruption\images\Nicolae Ceaușescu\Ceauşescu vila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981076"/>
            <a:ext cx="24765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8" descr="C:\Users\LISAN\Documents\psychologie-philo\corruption\images\Nicolae Ceaușescu\Ceauşescu vila1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215" y="4508500"/>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9" descr="C:\Users\LISAN\Documents\psychologie-philo\corruption\images\Nicolae Ceaușescu\Ceauşescu vila1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2" y="43656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Rectangle 5"/>
          <p:cNvSpPr>
            <a:spLocks noChangeArrowheads="1"/>
          </p:cNvSpPr>
          <p:nvPr/>
        </p:nvSpPr>
        <p:spPr bwMode="auto">
          <a:xfrm>
            <a:off x="250825" y="549275"/>
            <a:ext cx="4972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 et sa famille</a:t>
            </a:r>
            <a:r>
              <a:rPr lang="fr-FR" altLang="fr-FR" sz="1600" dirty="0">
                <a:latin typeface="Arial" panose="020B0604020202020204" pitchFamily="34" charset="0"/>
              </a:rPr>
              <a:t> (Roumanie) (suite) :</a:t>
            </a:r>
          </a:p>
        </p:txBody>
      </p:sp>
      <p:sp>
        <p:nvSpPr>
          <p:cNvPr id="53263" name="ZoneTexte 14"/>
          <p:cNvSpPr txBox="1">
            <a:spLocks noChangeArrowheads="1"/>
          </p:cNvSpPr>
          <p:nvPr/>
        </p:nvSpPr>
        <p:spPr bwMode="auto">
          <a:xfrm>
            <a:off x="2195514" y="6381751"/>
            <a:ext cx="5998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Source : On peut les retrouver en tapant « Ceaucescu vila » sur </a:t>
            </a:r>
            <a:r>
              <a:rPr lang="fr-FR" altLang="fr-FR" sz="1200">
                <a:latin typeface="Arial" panose="020B0604020202020204" pitchFamily="34" charset="0"/>
                <a:hlinkClick r:id="rId11"/>
              </a:rPr>
              <a:t>http://www.google.ro</a:t>
            </a:r>
            <a:r>
              <a:rPr lang="fr-FR" altLang="fr-FR" sz="1200">
                <a:latin typeface="Arial" panose="020B0604020202020204" pitchFamily="34" charset="0"/>
              </a:rPr>
              <a:t> </a:t>
            </a:r>
          </a:p>
        </p:txBody>
      </p:sp>
      <p:sp>
        <p:nvSpPr>
          <p:cNvPr id="16" name="ZoneTexte 3"/>
          <p:cNvSpPr txBox="1">
            <a:spLocks noChangeArrowheads="1"/>
          </p:cNvSpPr>
          <p:nvPr/>
        </p:nvSpPr>
        <p:spPr bwMode="auto">
          <a:xfrm>
            <a:off x="81392" y="13512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5255059" y="70676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427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5FC302B-95BE-4EC0-BF15-8BA8CCAC240D}" type="slidenum">
              <a:rPr lang="fr-FR" altLang="fr-FR" sz="1200">
                <a:solidFill>
                  <a:srgbClr val="898989"/>
                </a:solidFill>
              </a:rPr>
              <a:pPr algn="r" eaLnBrk="1" hangingPunct="1">
                <a:spcBef>
                  <a:spcPct val="0"/>
                </a:spcBef>
                <a:buFontTx/>
                <a:buNone/>
              </a:pPr>
              <a:t>71</a:t>
            </a:fld>
            <a:endParaRPr lang="fr-FR" altLang="fr-FR" sz="1200">
              <a:solidFill>
                <a:srgbClr val="898989"/>
              </a:solidFill>
            </a:endParaRPr>
          </a:p>
        </p:txBody>
      </p:sp>
      <p:pic>
        <p:nvPicPr>
          <p:cNvPr id="54277" name="Picture 9" descr="C:\Users\LISAN\Documents\psychologie-philo\corruption\images\Nicolae Ceaușescu\Ceauşescu vila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90" y="98107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7" descr="C:\Users\LISAN\Documents\psychologie-philo\corruption\images\Nicolae Ceaușescu\Ceauşescu vila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125" y="1291071"/>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250825" y="549275"/>
            <a:ext cx="49728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 et sa famille</a:t>
            </a:r>
            <a:r>
              <a:rPr lang="fr-FR" altLang="fr-FR" sz="1600" dirty="0">
                <a:latin typeface="Arial" panose="020B0604020202020204" pitchFamily="34" charset="0"/>
              </a:rPr>
              <a:t> (Roumanie) (suite) :</a:t>
            </a:r>
          </a:p>
        </p:txBody>
      </p:sp>
      <p:pic>
        <p:nvPicPr>
          <p:cNvPr id="54280" name="Picture 2" descr="C:\Users\LISAN\Documents\psychologie-philo\corruption\images\Nicolae Ceaușescu\Ceauşescu vila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111" y="3235512"/>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3" descr="C:\Users\LISAN\Documents\psychologie-philo\corruption\images\Nicolae Ceaușescu\Ceauşescu vila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7" y="5049837"/>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4" descr="C:\Users\LISAN\Documents\psychologie-philo\corruption\images\Nicolae Ceaușescu\Ceauşescu vila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15" y="5097826"/>
            <a:ext cx="1804987"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5" descr="C:\Users\LISAN\Documents\psychologie-philo\corruption\images\Nicolae Ceaușescu\Ceauşescu vila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5126039"/>
            <a:ext cx="2876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6" descr="C:\Users\LISAN\Documents\psychologie-philo\corruption\images\Nicolae Ceaușescu\Ceauşescu vila2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2" y="3154549"/>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7" descr="C:\Users\LISAN\Documents\psychologie-philo\corruption\images\Nicolae Ceaușescu\Ceauşescu vila3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90" y="285273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8" descr="C:\Users\LISAN\Documents\psychologie-philo\corruption\images\Nicolae Ceaușescu\Ceauşescu vila3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3800" y="125596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3"/>
          <p:cNvSpPr txBox="1">
            <a:spLocks noChangeArrowheads="1"/>
          </p:cNvSpPr>
          <p:nvPr/>
        </p:nvSpPr>
        <p:spPr bwMode="auto">
          <a:xfrm>
            <a:off x="81392" y="13512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6494181" y="69402"/>
            <a:ext cx="2516471"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5299" name="Espace réservé du numéro de diapositive 2"/>
          <p:cNvSpPr txBox="1">
            <a:spLocks/>
          </p:cNvSpPr>
          <p:nvPr/>
        </p:nvSpPr>
        <p:spPr bwMode="auto">
          <a:xfrm>
            <a:off x="5173806" y="3243338"/>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F5DCA71-3838-43F3-A395-DA7CAE8F8372}" type="slidenum">
              <a:rPr lang="fr-FR" altLang="fr-FR" sz="1200">
                <a:solidFill>
                  <a:srgbClr val="898989"/>
                </a:solidFill>
              </a:rPr>
              <a:pPr algn="r" eaLnBrk="1" hangingPunct="1">
                <a:spcBef>
                  <a:spcPct val="0"/>
                </a:spcBef>
                <a:buFontTx/>
                <a:buNone/>
              </a:pPr>
              <a:t>72</a:t>
            </a:fld>
            <a:endParaRPr lang="fr-FR" altLang="fr-FR" sz="1200" dirty="0">
              <a:solidFill>
                <a:srgbClr val="898989"/>
              </a:solidFill>
            </a:endParaRPr>
          </a:p>
        </p:txBody>
      </p:sp>
      <p:pic>
        <p:nvPicPr>
          <p:cNvPr id="55301" name="Picture 2" descr="C:\Users\LISAN\Documents\psychologie-philo\corruption\images\Nicolae Ceaușescu\Ceauşescu vila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7" y="2852737"/>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descr="C:\Users\LISAN\Documents\psychologie-philo\corruption\images\Nicolae Ceaușescu\Ceauşescu vila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436674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4" descr="C:\Users\LISAN\Documents\psychologie-philo\corruption\images\Nicolae Ceaușescu\Ceauşescu vila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797425"/>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5" descr="C:\Users\LISAN\Documents\psychologie-philo\corruption\images\Nicolae Ceaușescu\Ceauşescu vila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9241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6" descr="C:\Users\LISAN\Documents\psychologie-philo\corruption\images\Nicolae Ceaușescu\Ceauşescu vila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0571" y="2711524"/>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7" descr="C:\Users\LISAN\Documents\psychologie-philo\corruption\images\Nicolae Ceaușescu\Ceauşescu vila4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9186" y="778401"/>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8" descr="C:\Users\LISAN\Documents\psychologie-philo\corruption\images\Nicolae Ceaușescu\Ceauşescu vila4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341439"/>
            <a:ext cx="3143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9" descr="C:\Users\LISAN\Documents\psychologie-philo\corruption\images\Nicolae Ceaușescu\Ceauşescu vila4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940" y="981077"/>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0" descr="C:\Users\LISAN\Documents\psychologie-philo\corruption\images\Nicolae Ceaușescu\Ceauşescu vila4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4250" y="5564767"/>
            <a:ext cx="167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1" descr="C:\Users\LISAN\Documents\psychologie-philo\corruption\images\Nicolae Ceaușescu\Ceauşescu vila3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75" y="4797425"/>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2" descr="C:\Users\LISAN\Documents\psychologie-philo\corruption\images\Nicolae Ceaușescu\Ceauşescu vila5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263" y="4437064"/>
            <a:ext cx="2076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2" name="Rectangle 5"/>
          <p:cNvSpPr>
            <a:spLocks noChangeArrowheads="1"/>
          </p:cNvSpPr>
          <p:nvPr/>
        </p:nvSpPr>
        <p:spPr bwMode="auto">
          <a:xfrm>
            <a:off x="151096" y="486015"/>
            <a:ext cx="5476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Nicolae Ceausescu et sa famille</a:t>
            </a:r>
            <a:r>
              <a:rPr lang="fr-FR" altLang="fr-FR" sz="1600" dirty="0">
                <a:latin typeface="Arial" panose="020B0604020202020204" pitchFamily="34" charset="0"/>
              </a:rPr>
              <a:t> (Roumanie) (suite et fin) :</a:t>
            </a:r>
          </a:p>
          <a:p>
            <a:pPr eaLnBrk="1" hangingPunct="1">
              <a:spcBef>
                <a:spcPct val="0"/>
              </a:spcBef>
              <a:buFontTx/>
              <a:buNone/>
            </a:pPr>
            <a:r>
              <a:rPr lang="fr-FR" altLang="fr-FR" sz="1600" dirty="0">
                <a:latin typeface="Arial" panose="020B0604020202020204" pitchFamily="34" charset="0"/>
              </a:rPr>
              <a:t>(et cette liste n’est pas complète).</a:t>
            </a:r>
          </a:p>
        </p:txBody>
      </p:sp>
      <p:sp>
        <p:nvSpPr>
          <p:cNvPr id="17"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5264151" y="51911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632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B2FE957-6440-4810-862F-D612328C6F2E}" type="slidenum">
              <a:rPr lang="fr-FR" altLang="fr-FR" sz="1200">
                <a:solidFill>
                  <a:srgbClr val="898989"/>
                </a:solidFill>
              </a:rPr>
              <a:pPr algn="r" eaLnBrk="1" hangingPunct="1">
                <a:spcBef>
                  <a:spcPct val="0"/>
                </a:spcBef>
                <a:buFontTx/>
                <a:buNone/>
              </a:pPr>
              <a:t>73</a:t>
            </a:fld>
            <a:endParaRPr lang="fr-FR" altLang="fr-FR" sz="1200">
              <a:solidFill>
                <a:srgbClr val="898989"/>
              </a:solidFill>
            </a:endParaRPr>
          </a:p>
        </p:txBody>
      </p:sp>
      <p:sp>
        <p:nvSpPr>
          <p:cNvPr id="56325" name="Rectangle 5"/>
          <p:cNvSpPr>
            <a:spLocks noChangeArrowheads="1"/>
          </p:cNvSpPr>
          <p:nvPr/>
        </p:nvSpPr>
        <p:spPr bwMode="auto">
          <a:xfrm>
            <a:off x="250827" y="549275"/>
            <a:ext cx="27674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Mouammar Kadhafi</a:t>
            </a:r>
            <a:r>
              <a:rPr lang="fr-FR" altLang="fr-FR" sz="1600" dirty="0">
                <a:latin typeface="Arial" panose="020B0604020202020204" pitchFamily="34" charset="0"/>
              </a:rPr>
              <a:t> (Lybie) :</a:t>
            </a:r>
          </a:p>
        </p:txBody>
      </p:sp>
      <p:sp>
        <p:nvSpPr>
          <p:cNvPr id="56326" name="ZoneTexte 6"/>
          <p:cNvSpPr txBox="1">
            <a:spLocks noChangeArrowheads="1"/>
          </p:cNvSpPr>
          <p:nvPr/>
        </p:nvSpPr>
        <p:spPr bwMode="auto">
          <a:xfrm>
            <a:off x="179390" y="981076"/>
            <a:ext cx="8785225"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Officier des forces armées libyennes, Kadhafi arrive au pouvoir lors du </a:t>
            </a:r>
            <a:r>
              <a:rPr lang="fr-FR" altLang="fr-FR" sz="1400" dirty="0">
                <a:latin typeface="Arial" panose="020B0604020202020204" pitchFamily="34" charset="0"/>
                <a:hlinkClick r:id="rId2" tooltip="Coup d'État"/>
              </a:rPr>
              <a:t>coup d'État</a:t>
            </a:r>
            <a:r>
              <a:rPr lang="fr-FR" altLang="fr-FR" sz="1400" dirty="0">
                <a:latin typeface="Arial" panose="020B0604020202020204" pitchFamily="34" charset="0"/>
              </a:rPr>
              <a:t> de </a:t>
            </a:r>
            <a:r>
              <a:rPr lang="fr-FR" altLang="fr-FR" sz="1400" dirty="0">
                <a:latin typeface="Arial" panose="020B0604020202020204" pitchFamily="34" charset="0"/>
                <a:hlinkClick r:id="rId3" tooltip="1969"/>
              </a:rPr>
              <a:t>1969</a:t>
            </a:r>
            <a:r>
              <a:rPr lang="fr-FR" altLang="fr-FR" sz="1400" dirty="0">
                <a:latin typeface="Arial" panose="020B0604020202020204" pitchFamily="34" charset="0"/>
              </a:rPr>
              <a:t>, qui renverse la </a:t>
            </a:r>
            <a:r>
              <a:rPr lang="fr-FR" altLang="fr-FR" sz="1400" dirty="0">
                <a:latin typeface="Arial" panose="020B0604020202020204" pitchFamily="34" charset="0"/>
                <a:hlinkClick r:id="rId4" tooltip="Royaume de Libye"/>
              </a:rPr>
              <a:t>monarchie</a:t>
            </a:r>
            <a:r>
              <a:rPr lang="fr-FR" altLang="fr-FR" sz="1400" dirty="0">
                <a:latin typeface="Arial" panose="020B0604020202020204" pitchFamily="34" charset="0"/>
              </a:rPr>
              <a:t>. Sur le plan intérieur, son régime utilise les ressources financières de la Libye pour en développer les infrastructures, l'éducation et le système de santé ; les libertés politiques sont par contre quasi nulles et le pouvoir s'appuie sur un système de terreur et de surveillance constante de la population. Sur la scène internationale, Kadhafi milite pour le </a:t>
            </a:r>
            <a:r>
              <a:rPr lang="fr-FR" altLang="fr-FR" sz="1400" dirty="0">
                <a:latin typeface="Arial" panose="020B0604020202020204" pitchFamily="34" charset="0"/>
                <a:hlinkClick r:id="rId5" tooltip="Panarabisme"/>
              </a:rPr>
              <a:t>panarabisme</a:t>
            </a:r>
            <a:r>
              <a:rPr lang="fr-FR" altLang="fr-FR" sz="1400" dirty="0">
                <a:latin typeface="Arial" panose="020B0604020202020204" pitchFamily="34" charset="0"/>
              </a:rPr>
              <a:t> et le </a:t>
            </a:r>
            <a:r>
              <a:rPr lang="fr-FR" altLang="fr-FR" sz="1400" dirty="0">
                <a:latin typeface="Arial" panose="020B0604020202020204" pitchFamily="34" charset="0"/>
                <a:hlinkClick r:id="rId6" tooltip="Panafricanisme"/>
              </a:rPr>
              <a:t>panafricanisme</a:t>
            </a:r>
            <a:r>
              <a:rPr lang="fr-FR" altLang="fr-FR" sz="1400" dirty="0">
                <a:latin typeface="Arial" panose="020B0604020202020204" pitchFamily="34" charset="0"/>
              </a:rPr>
              <a:t> ; il utilise en outre la manne pétrolière pour financer des organisations </a:t>
            </a:r>
            <a:r>
              <a:rPr lang="fr-FR" altLang="fr-FR" sz="1400" dirty="0">
                <a:latin typeface="Arial" panose="020B0604020202020204" pitchFamily="34" charset="0"/>
                <a:hlinkClick r:id="rId7" tooltip="Terrorisme"/>
              </a:rPr>
              <a:t>terroristes</a:t>
            </a:r>
            <a:r>
              <a:rPr lang="fr-FR" altLang="fr-FR" sz="1400" dirty="0">
                <a:latin typeface="Arial" panose="020B0604020202020204" pitchFamily="34" charset="0"/>
              </a:rPr>
              <a:t> et autres mouvements de rébellion à travers la planète. Par la suite, au début des </a:t>
            </a:r>
            <a:r>
              <a:rPr lang="fr-FR" altLang="fr-FR" sz="1400" dirty="0">
                <a:latin typeface="Arial" panose="020B0604020202020204" pitchFamily="34" charset="0"/>
                <a:hlinkClick r:id="rId8" tooltip="Années 2000"/>
              </a:rPr>
              <a:t>années 2000</a:t>
            </a:r>
            <a:r>
              <a:rPr lang="fr-FR" altLang="fr-FR" sz="1400" dirty="0">
                <a:latin typeface="Arial" panose="020B0604020202020204" pitchFamily="34" charset="0"/>
              </a:rPr>
              <a:t>, il opère un changement d'attitude diplomatique et parvient à revenir en grâce sur le plan international en se positionnant en allié de l'Occident dans la « </a:t>
            </a:r>
            <a:r>
              <a:rPr lang="fr-FR" altLang="fr-FR" sz="1400" dirty="0">
                <a:latin typeface="Arial" panose="020B0604020202020204" pitchFamily="34" charset="0"/>
                <a:hlinkClick r:id="rId9" tooltip="Guerre contre le terrorisme"/>
              </a:rPr>
              <a:t>guerre contre le terrorisme</a:t>
            </a:r>
            <a:r>
              <a:rPr lang="fr-FR" altLang="fr-FR" sz="1400" dirty="0">
                <a:latin typeface="Arial" panose="020B0604020202020204" pitchFamily="34" charset="0"/>
              </a:rPr>
              <a:t> ». À partir de </a:t>
            </a:r>
            <a:r>
              <a:rPr lang="fr-FR" altLang="fr-FR" sz="1400" dirty="0">
                <a:latin typeface="Arial" panose="020B0604020202020204" pitchFamily="34" charset="0"/>
                <a:hlinkClick r:id="rId10" tooltip="Février 2011"/>
              </a:rPr>
              <a:t>février</a:t>
            </a:r>
            <a:r>
              <a:rPr lang="fr-FR" altLang="fr-FR" sz="1400" dirty="0">
                <a:latin typeface="Arial" panose="020B0604020202020204" pitchFamily="34" charset="0"/>
              </a:rPr>
              <a:t> </a:t>
            </a:r>
            <a:r>
              <a:rPr lang="fr-FR" altLang="fr-FR" sz="1400" dirty="0">
                <a:latin typeface="Arial" panose="020B0604020202020204" pitchFamily="34" charset="0"/>
                <a:hlinkClick r:id="rId11" tooltip="2011"/>
              </a:rPr>
              <a:t>2011</a:t>
            </a:r>
            <a:r>
              <a:rPr lang="fr-FR" altLang="fr-FR" sz="1400" dirty="0">
                <a:latin typeface="Arial" panose="020B0604020202020204" pitchFamily="34" charset="0"/>
              </a:rPr>
              <a:t>, son pouvoir, en place depuis plus de 41 ans, est menacé par une contestation populaire, que la répression transforme rapidement en insurrection armée, puis en </a:t>
            </a:r>
            <a:r>
              <a:rPr lang="fr-FR" altLang="fr-FR" sz="1400" dirty="0">
                <a:latin typeface="Arial" panose="020B0604020202020204" pitchFamily="34" charset="0"/>
                <a:hlinkClick r:id="rId12" tooltip="Guerre civile libyenne de 2011"/>
              </a:rPr>
              <a:t>guerre civile</a:t>
            </a:r>
            <a:r>
              <a:rPr lang="fr-FR" altLang="fr-FR" sz="1400" dirty="0">
                <a:latin typeface="Arial" panose="020B0604020202020204" pitchFamily="34" charset="0"/>
              </a:rPr>
              <a:t>. Lors de la prise de </a:t>
            </a:r>
            <a:r>
              <a:rPr lang="fr-FR" altLang="fr-FR" sz="1400" dirty="0">
                <a:latin typeface="Arial" panose="020B0604020202020204" pitchFamily="34" charset="0"/>
                <a:hlinkClick r:id="rId13" tooltip="Tripoli (Libye)"/>
              </a:rPr>
              <a:t>Tripoli</a:t>
            </a:r>
            <a:r>
              <a:rPr lang="fr-FR" altLang="fr-FR" sz="1400" dirty="0">
                <a:latin typeface="Arial" panose="020B0604020202020204" pitchFamily="34" charset="0"/>
              </a:rPr>
              <a:t> par les rebelles en </a:t>
            </a:r>
            <a:r>
              <a:rPr lang="fr-FR" altLang="fr-FR" sz="1400" dirty="0">
                <a:latin typeface="Arial" panose="020B0604020202020204" pitchFamily="34" charset="0"/>
                <a:hlinkClick r:id="rId14" tooltip="Août 2011"/>
              </a:rPr>
              <a:t>août</a:t>
            </a:r>
            <a:r>
              <a:rPr lang="fr-FR" altLang="fr-FR" sz="1400" dirty="0">
                <a:latin typeface="Arial" panose="020B0604020202020204" pitchFamily="34" charset="0"/>
              </a:rPr>
              <a:t> </a:t>
            </a:r>
            <a:r>
              <a:rPr lang="fr-FR" altLang="fr-FR" sz="1400" dirty="0">
                <a:latin typeface="Arial" panose="020B0604020202020204" pitchFamily="34" charset="0"/>
                <a:hlinkClick r:id="rId11" tooltip="2011"/>
              </a:rPr>
              <a:t>2011</a:t>
            </a:r>
            <a:r>
              <a:rPr lang="fr-FR" altLang="fr-FR" sz="1400" dirty="0">
                <a:latin typeface="Arial" panose="020B0604020202020204" pitchFamily="34" charset="0"/>
              </a:rPr>
              <a:t>, Mouammar Kadhafi fuit la capitale. Le </a:t>
            </a:r>
            <a:r>
              <a:rPr lang="fr-FR" altLang="fr-FR" sz="1400" dirty="0">
                <a:latin typeface="Arial" panose="020B0604020202020204" pitchFamily="34" charset="0"/>
                <a:hlinkClick r:id="rId15" tooltip="20 octobre"/>
              </a:rPr>
              <a:t>20 octobre</a:t>
            </a:r>
            <a:r>
              <a:rPr lang="fr-FR" altLang="fr-FR" sz="1400" dirty="0">
                <a:latin typeface="Arial" panose="020B0604020202020204" pitchFamily="34" charset="0"/>
              </a:rPr>
              <a:t>, il est </a:t>
            </a:r>
            <a:r>
              <a:rPr lang="fr-FR" altLang="fr-FR" sz="1400" dirty="0">
                <a:latin typeface="Arial" panose="020B0604020202020204" pitchFamily="34" charset="0"/>
                <a:hlinkClick r:id="rId16" tooltip="Mort de Mouammar Kadhafi"/>
              </a:rPr>
              <a:t>capturé, lynché et tué</a:t>
            </a:r>
            <a:r>
              <a:rPr lang="fr-FR" altLang="fr-FR" sz="1400" dirty="0">
                <a:latin typeface="Arial" panose="020B0604020202020204" pitchFamily="34" charset="0"/>
              </a:rPr>
              <a:t> dans les environs de </a:t>
            </a:r>
            <a:r>
              <a:rPr lang="fr-FR" altLang="fr-FR" sz="1400" dirty="0">
                <a:latin typeface="Arial" panose="020B0604020202020204" pitchFamily="34" charset="0"/>
                <a:hlinkClick r:id="rId17" tooltip="Syrte"/>
              </a:rPr>
              <a:t>Syrte</a:t>
            </a:r>
            <a:r>
              <a:rPr lang="fr-FR" altLang="fr-FR" sz="1400" dirty="0">
                <a:latin typeface="Arial" panose="020B0604020202020204" pitchFamily="34" charset="0"/>
              </a:rPr>
              <a:t>.</a:t>
            </a:r>
          </a:p>
          <a:p>
            <a:pPr algn="just" eaLnBrk="1" hangingPunct="1">
              <a:spcBef>
                <a:spcPct val="0"/>
              </a:spcBef>
              <a:buFontTx/>
              <a:buNone/>
            </a:pPr>
            <a:r>
              <a:rPr lang="fr-FR" altLang="fr-FR" sz="1300" dirty="0">
                <a:latin typeface="Arial" panose="020B0604020202020204" pitchFamily="34" charset="0"/>
              </a:rPr>
              <a:t>Mouammar Kadhafi était un des hommes les plus riches au monde. </a:t>
            </a:r>
            <a:r>
              <a:rPr lang="fr-FR" altLang="fr-FR" sz="1300" dirty="0">
                <a:solidFill>
                  <a:srgbClr val="FF0000"/>
                </a:solidFill>
                <a:latin typeface="Arial" panose="020B0604020202020204" pitchFamily="34" charset="0"/>
              </a:rPr>
              <a:t>Sa fortune, provenant de l'extraction du pétrole et du gaz, était estimée à 144 milliards d'euros, soit 200 milliards $, qu'il aurait sortis de Libye durant les trente années précédant sa chute</a:t>
            </a:r>
            <a:r>
              <a:rPr lang="fr-FR" altLang="fr-FR" sz="1300" baseline="30000" dirty="0">
                <a:latin typeface="Arial" panose="020B0604020202020204" pitchFamily="34" charset="0"/>
                <a:hlinkClick r:id="rId18"/>
              </a:rPr>
              <a:t>83</a:t>
            </a:r>
            <a:r>
              <a:rPr lang="fr-FR" altLang="fr-FR" sz="1300" dirty="0">
                <a:latin typeface="Arial" panose="020B0604020202020204" pitchFamily="34" charset="0"/>
              </a:rPr>
              <a:t>. D'après le blog financier </a:t>
            </a:r>
            <a:r>
              <a:rPr lang="fr-FR" altLang="fr-FR" sz="1300" i="1" dirty="0" err="1">
                <a:latin typeface="Arial" panose="020B0604020202020204" pitchFamily="34" charset="0"/>
              </a:rPr>
              <a:t>Celebrity</a:t>
            </a:r>
            <a:r>
              <a:rPr lang="fr-FR" altLang="fr-FR" sz="1300" i="1" dirty="0">
                <a:latin typeface="Arial" panose="020B0604020202020204" pitchFamily="34" charset="0"/>
              </a:rPr>
              <a:t> </a:t>
            </a:r>
            <a:r>
              <a:rPr lang="fr-FR" altLang="fr-FR" sz="1300" i="1" dirty="0" err="1">
                <a:latin typeface="Arial" panose="020B0604020202020204" pitchFamily="34" charset="0"/>
              </a:rPr>
              <a:t>Networth</a:t>
            </a:r>
            <a:r>
              <a:rPr lang="fr-FR" altLang="fr-FR" sz="1300" dirty="0">
                <a:latin typeface="Arial" panose="020B0604020202020204" pitchFamily="34" charset="0"/>
              </a:rPr>
              <a:t>, il serait le huitième homme le plus riche de tous les temps</a:t>
            </a:r>
            <a:r>
              <a:rPr lang="fr-FR" altLang="fr-FR" sz="1300" baseline="30000" dirty="0">
                <a:latin typeface="Arial" panose="020B0604020202020204" pitchFamily="34" charset="0"/>
                <a:hlinkClick r:id="rId18"/>
              </a:rPr>
              <a:t>190</a:t>
            </a:r>
            <a:r>
              <a:rPr lang="fr-FR" altLang="fr-FR" sz="1300" dirty="0">
                <a:latin typeface="Arial" panose="020B0604020202020204" pitchFamily="34" charset="0"/>
              </a:rPr>
              <a:t>. L'administration américaine a découvert que le régime libyen possédait près de 27 milliards d'euros sur des comptes et des investissements aux États-Unis ; ils ont depuis été gelés. En Europe, près de 22 milliards d'euros ont été saisis par les gouvernements français, italien, britannique et allemand</a:t>
            </a:r>
            <a:r>
              <a:rPr lang="fr-FR" altLang="fr-FR" sz="1300" baseline="30000" dirty="0">
                <a:latin typeface="Arial" panose="020B0604020202020204" pitchFamily="34" charset="0"/>
                <a:hlinkClick r:id="rId18"/>
              </a:rPr>
              <a:t>83</a:t>
            </a:r>
            <a:r>
              <a:rPr lang="fr-FR" altLang="fr-FR" sz="1300" dirty="0">
                <a:latin typeface="Arial" panose="020B0604020202020204" pitchFamily="34" charset="0"/>
              </a:rPr>
              <a:t>. Kadhafi investissait dans des entreprises comme </a:t>
            </a:r>
            <a:r>
              <a:rPr lang="fr-FR" altLang="fr-FR" sz="1300" dirty="0">
                <a:latin typeface="Arial" panose="020B0604020202020204" pitchFamily="34" charset="0"/>
                <a:hlinkClick r:id="rId19" tooltip="Total (entreprise)"/>
              </a:rPr>
              <a:t>Total</a:t>
            </a:r>
            <a:r>
              <a:rPr lang="fr-FR" altLang="fr-FR" sz="1300" dirty="0">
                <a:latin typeface="Arial" panose="020B0604020202020204" pitchFamily="34" charset="0"/>
              </a:rPr>
              <a:t>, </a:t>
            </a:r>
            <a:r>
              <a:rPr lang="fr-FR" altLang="fr-FR" sz="1300" dirty="0">
                <a:latin typeface="Arial" panose="020B0604020202020204" pitchFamily="34" charset="0"/>
                <a:hlinkClick r:id="rId20" tooltip="Alsthom"/>
              </a:rPr>
              <a:t>Alsthom</a:t>
            </a:r>
            <a:r>
              <a:rPr lang="fr-FR" altLang="fr-FR" sz="1300" dirty="0">
                <a:latin typeface="Arial" panose="020B0604020202020204" pitchFamily="34" charset="0"/>
              </a:rPr>
              <a:t>, </a:t>
            </a:r>
            <a:r>
              <a:rPr lang="fr-FR" altLang="fr-FR" sz="1300" dirty="0">
                <a:latin typeface="Arial" panose="020B0604020202020204" pitchFamily="34" charset="0"/>
                <a:hlinkClick r:id="rId21" tooltip="Fiat"/>
              </a:rPr>
              <a:t>Fiat</a:t>
            </a:r>
            <a:r>
              <a:rPr lang="fr-FR" altLang="fr-FR" sz="1300" dirty="0">
                <a:latin typeface="Arial" panose="020B0604020202020204" pitchFamily="34" charset="0"/>
              </a:rPr>
              <a:t>, dans les secteurs des médias (</a:t>
            </a:r>
            <a:r>
              <a:rPr lang="fr-FR" altLang="fr-FR" sz="1300" i="1" dirty="0">
                <a:latin typeface="Arial" panose="020B0604020202020204" pitchFamily="34" charset="0"/>
                <a:hlinkClick r:id="rId22" tooltip="Financial Time"/>
              </a:rPr>
              <a:t>Financial Time</a:t>
            </a:r>
            <a:r>
              <a:rPr lang="fr-FR" altLang="fr-FR" sz="1300" dirty="0">
                <a:latin typeface="Arial" panose="020B0604020202020204" pitchFamily="34" charset="0"/>
              </a:rPr>
              <a:t>) ou du sport (7,5% de la </a:t>
            </a:r>
            <a:r>
              <a:rPr lang="fr-FR" altLang="fr-FR" sz="1300" dirty="0">
                <a:latin typeface="Arial" panose="020B0604020202020204" pitchFamily="34" charset="0"/>
                <a:hlinkClick r:id="rId23" tooltip="Juventus Football Club"/>
              </a:rPr>
              <a:t>Juventus</a:t>
            </a:r>
            <a:r>
              <a:rPr lang="fr-FR" altLang="fr-FR" sz="1300" dirty="0">
                <a:latin typeface="Arial" panose="020B0604020202020204" pitchFamily="34" charset="0"/>
              </a:rPr>
              <a:t>). En France, il possède, par exemple, le bâtiment parisien qui abrite la </a:t>
            </a:r>
            <a:r>
              <a:rPr lang="fr-FR" altLang="fr-FR" sz="1300" dirty="0">
                <a:latin typeface="Arial" panose="020B0604020202020204" pitchFamily="34" charset="0"/>
                <a:hlinkClick r:id="rId24" tooltip="Fnac"/>
              </a:rPr>
              <a:t>Fnac</a:t>
            </a:r>
            <a:r>
              <a:rPr lang="fr-FR" altLang="fr-FR" sz="1300" dirty="0">
                <a:latin typeface="Arial" panose="020B0604020202020204" pitchFamily="34" charset="0"/>
              </a:rPr>
              <a:t> des Ternes dans le </a:t>
            </a:r>
            <a:r>
              <a:rPr lang="fr-FR" altLang="fr-FR" sz="1300" dirty="0">
                <a:latin typeface="Arial" panose="020B0604020202020204" pitchFamily="34" charset="0"/>
                <a:hlinkClick r:id="rId25" tooltip="17e arrondissement de Paris"/>
              </a:rPr>
              <a:t>17</a:t>
            </a:r>
            <a:r>
              <a:rPr lang="fr-FR" altLang="fr-FR" sz="1300" baseline="30000" dirty="0">
                <a:latin typeface="Arial" panose="020B0604020202020204" pitchFamily="34" charset="0"/>
                <a:hlinkClick r:id="rId25" tooltip="17e arrondissement de Paris"/>
              </a:rPr>
              <a:t>e</a:t>
            </a:r>
            <a:r>
              <a:rPr lang="fr-FR" altLang="fr-FR" sz="1300" dirty="0">
                <a:latin typeface="Arial" panose="020B0604020202020204" pitchFamily="34" charset="0"/>
                <a:hlinkClick r:id="rId25" tooltip="17e arrondissement de Paris"/>
              </a:rPr>
              <a:t> arrondissement de Paris</a:t>
            </a:r>
            <a:r>
              <a:rPr lang="fr-FR" altLang="fr-FR" sz="1300" baseline="30000" dirty="0">
                <a:latin typeface="Arial" panose="020B0604020202020204" pitchFamily="34" charset="0"/>
                <a:hlinkClick r:id="rId18"/>
              </a:rPr>
              <a:t>84</a:t>
            </a:r>
            <a:r>
              <a:rPr lang="fr-FR" altLang="fr-FR" sz="1300" dirty="0">
                <a:latin typeface="Arial" panose="020B0604020202020204" pitchFamily="34" charset="0"/>
              </a:rPr>
              <a:t>. Plusieurs enquêtes menées par des responsables américains, européens et libyens ont révélé que Kadhafi investissait massivement dans de nombreux pays du Moyen-Orient et de l'Asie du Sud-Est. La plupart de ces fonds étaient placés dans des institutions gouvernementales libyennes comme la Banque centrale de Libye, la Compagnie pétrolière libyenne, la Banque extérieure de Libye, ainsi que des compagnies d'investissements telle que la </a:t>
            </a:r>
            <a:r>
              <a:rPr lang="fr-FR" altLang="fr-FR" sz="1300" dirty="0" err="1">
                <a:latin typeface="Arial" panose="020B0604020202020204" pitchFamily="34" charset="0"/>
              </a:rPr>
              <a:t>Libya</a:t>
            </a:r>
            <a:r>
              <a:rPr lang="fr-FR" altLang="fr-FR" sz="1300" dirty="0">
                <a:latin typeface="Arial" panose="020B0604020202020204" pitchFamily="34" charset="0"/>
              </a:rPr>
              <a:t> </a:t>
            </a:r>
            <a:r>
              <a:rPr lang="fr-FR" altLang="fr-FR" sz="1300" dirty="0" err="1">
                <a:latin typeface="Arial" panose="020B0604020202020204" pitchFamily="34" charset="0"/>
              </a:rPr>
              <a:t>African</a:t>
            </a:r>
            <a:r>
              <a:rPr lang="fr-FR" altLang="fr-FR" sz="1300" dirty="0">
                <a:latin typeface="Arial" panose="020B0604020202020204" pitchFamily="34" charset="0"/>
              </a:rPr>
              <a:t> Investment Portfolio</a:t>
            </a:r>
            <a:r>
              <a:rPr lang="fr-FR" altLang="fr-FR" sz="1300" baseline="30000" dirty="0">
                <a:latin typeface="Arial" panose="020B0604020202020204" pitchFamily="34" charset="0"/>
                <a:hlinkClick r:id="rId18"/>
              </a:rPr>
              <a:t>83</a:t>
            </a:r>
            <a:r>
              <a:rPr lang="fr-FR" altLang="fr-FR" sz="1300" dirty="0">
                <a:latin typeface="Arial" panose="020B0604020202020204" pitchFamily="34" charset="0"/>
              </a:rPr>
              <a:t>. En juin 2013, le </a:t>
            </a:r>
            <a:r>
              <a:rPr lang="fr-FR" altLang="fr-FR" sz="1300" i="1" dirty="0">
                <a:latin typeface="Arial" panose="020B0604020202020204" pitchFamily="34" charset="0"/>
              </a:rPr>
              <a:t>Sunday Times</a:t>
            </a:r>
            <a:r>
              <a:rPr lang="fr-FR" altLang="fr-FR" sz="1300" dirty="0">
                <a:latin typeface="Arial" panose="020B0604020202020204" pitchFamily="34" charset="0"/>
              </a:rPr>
              <a:t> rapporte que Kadhafi aurait caché un milliard $ en liquide, or et diamant dans quatre banques et deux sociétés de sécurité en Afrique du Sud</a:t>
            </a:r>
            <a:r>
              <a:rPr lang="fr-FR" altLang="fr-FR" sz="1300" baseline="30000" dirty="0">
                <a:latin typeface="Arial" panose="020B0604020202020204" pitchFamily="34" charset="0"/>
                <a:hlinkClick r:id="rId18"/>
              </a:rPr>
              <a:t>191</a:t>
            </a:r>
            <a:r>
              <a:rPr lang="fr-FR" altLang="fr-FR" sz="1300" dirty="0">
                <a:latin typeface="Arial" panose="020B0604020202020204" pitchFamily="34" charset="0"/>
              </a:rPr>
              <a:t>. Kadhafi possédait un </a:t>
            </a:r>
            <a:r>
              <a:rPr lang="fr-FR" altLang="fr-FR" sz="1300" dirty="0">
                <a:latin typeface="Arial" panose="020B0604020202020204" pitchFamily="34" charset="0"/>
                <a:hlinkClick r:id="rId26" tooltip="Airbus A340"/>
              </a:rPr>
              <a:t>Airbus A340</a:t>
            </a:r>
            <a:r>
              <a:rPr lang="fr-FR" altLang="fr-FR" sz="1300" dirty="0">
                <a:latin typeface="Arial" panose="020B0604020202020204" pitchFamily="34" charset="0"/>
              </a:rPr>
              <a:t>, acheté 120 millions $ en 2003</a:t>
            </a:r>
            <a:r>
              <a:rPr lang="fr-FR" altLang="fr-FR" sz="1300" baseline="30000" dirty="0">
                <a:latin typeface="Arial" panose="020B0604020202020204" pitchFamily="34" charset="0"/>
                <a:hlinkClick r:id="rId18"/>
              </a:rPr>
              <a:t>192</a:t>
            </a:r>
            <a:r>
              <a:rPr lang="fr-FR" altLang="fr-FR" sz="1300" dirty="0">
                <a:latin typeface="Arial" panose="020B0604020202020204" pitchFamily="34" charset="0"/>
              </a:rPr>
              <a:t>.</a:t>
            </a:r>
          </a:p>
          <a:p>
            <a:pPr algn="just" eaLnBrk="1" hangingPunct="1">
              <a:spcBef>
                <a:spcPct val="0"/>
              </a:spcBef>
              <a:buFontTx/>
              <a:buNone/>
            </a:pPr>
            <a:r>
              <a:rPr lang="fr-FR" altLang="fr-FR" sz="1300" dirty="0">
                <a:latin typeface="Arial" panose="020B0604020202020204" pitchFamily="34" charset="0"/>
              </a:rPr>
              <a:t>Source : </a:t>
            </a:r>
            <a:r>
              <a:rPr lang="fr-FR" altLang="fr-FR" sz="1300" dirty="0">
                <a:latin typeface="Arial" panose="020B0604020202020204" pitchFamily="34" charset="0"/>
                <a:hlinkClick r:id="rId18"/>
              </a:rPr>
              <a:t>http://fr.wikipedia.org/wiki/Mouammar_Kadhafi#Fortune_personnelle</a:t>
            </a:r>
            <a:r>
              <a:rPr lang="fr-FR" altLang="fr-FR" sz="1300" dirty="0">
                <a:latin typeface="Arial" panose="020B0604020202020204" pitchFamily="34" charset="0"/>
              </a:rPr>
              <a:t> </a:t>
            </a:r>
          </a:p>
        </p:txBody>
      </p:sp>
      <p:sp>
        <p:nvSpPr>
          <p:cNvPr id="7"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rot="16200000">
            <a:off x="6533600" y="336613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734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2776F36-53C6-4CD2-9AE1-3D09B561B698}" type="slidenum">
              <a:rPr lang="fr-FR" altLang="fr-FR" sz="1200">
                <a:solidFill>
                  <a:srgbClr val="898989"/>
                </a:solidFill>
              </a:rPr>
              <a:pPr algn="r" eaLnBrk="1" hangingPunct="1">
                <a:spcBef>
                  <a:spcPct val="0"/>
                </a:spcBef>
                <a:buFontTx/>
                <a:buNone/>
              </a:pPr>
              <a:t>74</a:t>
            </a:fld>
            <a:endParaRPr lang="fr-FR" altLang="fr-FR" sz="1200">
              <a:solidFill>
                <a:srgbClr val="898989"/>
              </a:solidFill>
            </a:endParaRPr>
          </a:p>
        </p:txBody>
      </p:sp>
      <p:sp>
        <p:nvSpPr>
          <p:cNvPr id="57349" name="Rectangle 5"/>
          <p:cNvSpPr>
            <a:spLocks noChangeArrowheads="1"/>
          </p:cNvSpPr>
          <p:nvPr/>
        </p:nvSpPr>
        <p:spPr bwMode="auto">
          <a:xfrm>
            <a:off x="250825" y="549275"/>
            <a:ext cx="3453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Mouammar Kadhafi</a:t>
            </a:r>
            <a:r>
              <a:rPr lang="fr-FR" altLang="fr-FR" sz="1600" dirty="0">
                <a:latin typeface="Arial" panose="020B0604020202020204" pitchFamily="34" charset="0"/>
              </a:rPr>
              <a:t>  (Lybie) (suite) :</a:t>
            </a:r>
          </a:p>
        </p:txBody>
      </p:sp>
      <p:pic>
        <p:nvPicPr>
          <p:cNvPr id="57350" name="Image 6" descr="Libye-fortune-khadaf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2"/>
            <a:ext cx="7620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7"/>
          <p:cNvSpPr>
            <a:spLocks noChangeArrowheads="1"/>
          </p:cNvSpPr>
          <p:nvPr/>
        </p:nvSpPr>
        <p:spPr bwMode="auto">
          <a:xfrm>
            <a:off x="250825" y="5707063"/>
            <a:ext cx="6121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3"/>
              </a:rPr>
              <a:t>http://www.tunisienumerique.com/la-tunisie-gele-les-avoirs-de-kadhafi/15194</a:t>
            </a:r>
            <a:r>
              <a:rPr lang="fr-FR" altLang="fr-FR" sz="1200" dirty="0">
                <a:latin typeface="Arial" panose="020B0604020202020204" pitchFamily="34" charset="0"/>
              </a:rPr>
              <a:t> </a:t>
            </a:r>
          </a:p>
        </p:txBody>
      </p:sp>
      <p:pic>
        <p:nvPicPr>
          <p:cNvPr id="57352" name="Picture 2" descr="C:\Users\LISAN\Documents\psychologie-philo\corruption\images\Mouammar Kadhafi\Interieur de la residence de Kadhafi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5589589"/>
            <a:ext cx="192246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Rectangle 9"/>
          <p:cNvSpPr>
            <a:spLocks noChangeArrowheads="1"/>
          </p:cNvSpPr>
          <p:nvPr/>
        </p:nvSpPr>
        <p:spPr bwMode="auto">
          <a:xfrm>
            <a:off x="7381877" y="1331915"/>
            <a:ext cx="17620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latin typeface="Arial" panose="020B0604020202020204" pitchFamily="34" charset="0"/>
              </a:rPr>
              <a:t>Pistolet d’or de Kadhafi</a:t>
            </a:r>
          </a:p>
        </p:txBody>
      </p:sp>
      <p:pic>
        <p:nvPicPr>
          <p:cNvPr id="57354" name="Picture 3" descr="C:\Users\LISAN\Documents\psychologie-philo\corruption\images\Mouammar Kadhafi\pistolet d-or de Kadhaf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3337" y="577272"/>
            <a:ext cx="12192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ZoneTexte 11"/>
          <p:cNvSpPr txBox="1">
            <a:spLocks noChangeArrowheads="1"/>
          </p:cNvSpPr>
          <p:nvPr/>
        </p:nvSpPr>
        <p:spPr bwMode="auto">
          <a:xfrm>
            <a:off x="684213" y="6308726"/>
            <a:ext cx="6335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latin typeface="Arial" panose="020B0604020202020204" pitchFamily="34" charset="0"/>
              </a:rPr>
              <a:t>Intérieur du complexe résidentiel présidentiel de Bab al-Aziziya après un bombardement </a:t>
            </a:r>
            <a:r>
              <a:rPr lang="fr-FR" altLang="fr-FR" sz="1200"/>
              <a:t>→</a:t>
            </a:r>
            <a:endParaRPr lang="fr-FR" altLang="fr-FR" sz="1200">
              <a:latin typeface="Arial" panose="020B0604020202020204" pitchFamily="34" charset="0"/>
            </a:endParaRPr>
          </a:p>
        </p:txBody>
      </p:sp>
      <p:sp>
        <p:nvSpPr>
          <p:cNvPr id="12"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613026" y="6308627"/>
            <a:ext cx="51831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Source : </a:t>
            </a:r>
            <a:r>
              <a:rPr lang="fr-FR" altLang="fr-FR" sz="1200">
                <a:latin typeface="Arial" panose="020B0604020202020204" pitchFamily="34" charset="0"/>
                <a:hlinkClick r:id="rId2"/>
              </a:rPr>
              <a:t>http://www.franceculture.fr/2011-08-23-la-famille-kadhafi.html</a:t>
            </a:r>
            <a:r>
              <a:rPr lang="fr-FR" altLang="fr-FR" sz="1200">
                <a:latin typeface="Arial" panose="020B0604020202020204" pitchFamily="34" charset="0"/>
              </a:rPr>
              <a:t> </a:t>
            </a:r>
          </a:p>
        </p:txBody>
      </p:sp>
      <p:sp>
        <p:nvSpPr>
          <p:cNvPr id="58371" name="Rectangle 3"/>
          <p:cNvSpPr>
            <a:spLocks noChangeArrowheads="1"/>
          </p:cNvSpPr>
          <p:nvPr/>
        </p:nvSpPr>
        <p:spPr bwMode="auto">
          <a:xfrm>
            <a:off x="5289497" y="584255"/>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58372"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7A0FA92-A754-4C1F-8D81-33B9E8DD5F7A}" type="slidenum">
              <a:rPr lang="fr-FR" altLang="fr-FR" sz="1200">
                <a:solidFill>
                  <a:srgbClr val="898989"/>
                </a:solidFill>
              </a:rPr>
              <a:pPr algn="r" eaLnBrk="1" hangingPunct="1">
                <a:spcBef>
                  <a:spcPct val="0"/>
                </a:spcBef>
                <a:buFontTx/>
                <a:buNone/>
              </a:pPr>
              <a:t>75</a:t>
            </a:fld>
            <a:endParaRPr lang="fr-FR" altLang="fr-FR" sz="1200">
              <a:solidFill>
                <a:srgbClr val="898989"/>
              </a:solidFill>
            </a:endParaRPr>
          </a:p>
        </p:txBody>
      </p:sp>
      <p:sp>
        <p:nvSpPr>
          <p:cNvPr id="58374" name="Rectangle 19"/>
          <p:cNvSpPr>
            <a:spLocks noChangeArrowheads="1"/>
          </p:cNvSpPr>
          <p:nvPr/>
        </p:nvSpPr>
        <p:spPr bwMode="auto">
          <a:xfrm>
            <a:off x="251522" y="603698"/>
            <a:ext cx="3920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Mouammar Kadhafi et sa famille</a:t>
            </a:r>
            <a:r>
              <a:rPr lang="fr-FR" altLang="fr-FR" sz="1600" dirty="0">
                <a:latin typeface="Arial" panose="020B0604020202020204" pitchFamily="34" charset="0"/>
              </a:rPr>
              <a:t> (Lybie) :</a:t>
            </a:r>
          </a:p>
        </p:txBody>
      </p:sp>
      <p:pic>
        <p:nvPicPr>
          <p:cNvPr id="58375" name="Picture 2" descr="C:\Users\LISAN\Documents\psychologie-philo\corruption\images\Mouammar Kadhafi\FamilleKadhafi-Q-01_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8" y="1412776"/>
            <a:ext cx="5743575"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107951" y="56451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Peut-on lutter contre la corruption ?</a:t>
            </a:r>
            <a:endParaRPr lang="fr-FR" altLang="fr-FR" sz="1800" dirty="0"/>
          </a:p>
        </p:txBody>
      </p:sp>
      <p:sp>
        <p:nvSpPr>
          <p:cNvPr id="5939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5E4D95F-B2B4-4683-952D-A6EC40BC19B8}" type="slidenum">
              <a:rPr lang="fr-FR" altLang="fr-FR" sz="1200">
                <a:solidFill>
                  <a:srgbClr val="898989"/>
                </a:solidFill>
              </a:rPr>
              <a:pPr algn="r" eaLnBrk="1" hangingPunct="1">
                <a:spcBef>
                  <a:spcPct val="0"/>
                </a:spcBef>
                <a:buFontTx/>
                <a:buNone/>
              </a:pPr>
              <a:t>76</a:t>
            </a:fld>
            <a:endParaRPr lang="fr-FR" altLang="fr-FR" sz="1200">
              <a:solidFill>
                <a:srgbClr val="898989"/>
              </a:solidFill>
            </a:endParaRPr>
          </a:p>
        </p:txBody>
      </p:sp>
      <p:sp>
        <p:nvSpPr>
          <p:cNvPr id="59397" name="Rectangle 19"/>
          <p:cNvSpPr>
            <a:spLocks noChangeArrowheads="1"/>
          </p:cNvSpPr>
          <p:nvPr/>
        </p:nvSpPr>
        <p:spPr bwMode="auto">
          <a:xfrm>
            <a:off x="151098" y="510599"/>
            <a:ext cx="4548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Mouammar Kadhafi et sa famille</a:t>
            </a:r>
            <a:r>
              <a:rPr lang="fr-FR" altLang="fr-FR" sz="1600" dirty="0">
                <a:latin typeface="Arial" panose="020B0604020202020204" pitchFamily="34" charset="0"/>
              </a:rPr>
              <a:t> (Lybie) (suite) :</a:t>
            </a:r>
          </a:p>
        </p:txBody>
      </p:sp>
      <p:sp>
        <p:nvSpPr>
          <p:cNvPr id="59398" name="Rectangle 20"/>
          <p:cNvSpPr>
            <a:spLocks noChangeArrowheads="1"/>
          </p:cNvSpPr>
          <p:nvPr/>
        </p:nvSpPr>
        <p:spPr bwMode="auto">
          <a:xfrm>
            <a:off x="900115" y="6237289"/>
            <a:ext cx="7775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Les maisons de Mouammar Kadhafi et ses maisons familiales disséminés dans la Libye</a:t>
            </a:r>
          </a:p>
          <a:p>
            <a:pPr algn="ctr" eaLnBrk="1" hangingPunct="1">
              <a:spcBef>
                <a:spcPct val="0"/>
              </a:spcBef>
              <a:buFontTx/>
              <a:buNone/>
            </a:pPr>
            <a:r>
              <a:rPr lang="fr-FR" altLang="fr-FR" sz="1200" dirty="0">
                <a:latin typeface="Arial" panose="020B0604020202020204" pitchFamily="34" charset="0"/>
              </a:rPr>
              <a:t>Source iconographie : </a:t>
            </a:r>
            <a:r>
              <a:rPr lang="fr-FR" altLang="fr-FR" sz="1200" dirty="0">
                <a:latin typeface="Arial" panose="020B0604020202020204" pitchFamily="34" charset="0"/>
                <a:hlinkClick r:id="rId2"/>
              </a:rPr>
              <a:t>http://controversialdocumentaries.blogspot.fr/2013/08/the-palaces-left-behind.html</a:t>
            </a:r>
            <a:r>
              <a:rPr lang="fr-FR" altLang="fr-FR" sz="1200" dirty="0">
                <a:latin typeface="Arial" panose="020B0604020202020204" pitchFamily="34" charset="0"/>
              </a:rPr>
              <a:t> </a:t>
            </a:r>
          </a:p>
        </p:txBody>
      </p:sp>
      <p:pic>
        <p:nvPicPr>
          <p:cNvPr id="59399" name="Picture 18" descr="C:\Users\LISAN\Documents\psychologie-philo\corruption\images\Mouammar Kadhafi\extérieur du manoir de Motassem Kadhafi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765175"/>
            <a:ext cx="3022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9" descr="C:\Users\LISAN\Documents\psychologie-philo\corruption\images\Mouammar Kadhafi\maison de Motassem Kadhafi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08051"/>
            <a:ext cx="3022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8" descr="C:\Users\LISAN\Documents\psychologie-philo\corruption\images\Mouammar Kadhafi\réseau souterrain de bunkers sous le manoir de Motassem Kadhafi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997201"/>
            <a:ext cx="3116262"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Rectangle 34"/>
          <p:cNvSpPr>
            <a:spLocks noChangeArrowheads="1"/>
          </p:cNvSpPr>
          <p:nvPr/>
        </p:nvSpPr>
        <p:spPr bwMode="auto">
          <a:xfrm>
            <a:off x="107950" y="5084763"/>
            <a:ext cx="31686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100">
                <a:latin typeface="Arial" panose="020B0604020202020204" pitchFamily="34" charset="0"/>
              </a:rPr>
              <a:t>Réseau souterrain de bunkers sous le manoir de Motassem Kadhafi</a:t>
            </a:r>
          </a:p>
        </p:txBody>
      </p:sp>
      <p:pic>
        <p:nvPicPr>
          <p:cNvPr id="59403" name="Picture 27" descr="C:\Users\LISAN\Documents\psychologie-philo\corruption\images\Mouammar Kadhafi\piscine-kadhafi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2924175"/>
            <a:ext cx="2370138" cy="156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26" descr="C:\Users\LISAN\Documents\psychologie-philo\corruption\images\Mouammar Kadhafi\piscine vide au manoir de Motassem Kadhafi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2852738"/>
            <a:ext cx="29527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25" descr="C:\Users\LISAN\Documents\psychologie-philo\corruption\images\Mouammar Kadhafi\piscine à l-extérieur du manoir de Motassem Kadhafi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7" y="4826000"/>
            <a:ext cx="2111376"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23" descr="C:\Users\LISAN\Documents\psychologie-philo\corruption\images\Mouammar Kadhafi\maison de vacances de la famille Kadhafi à Ain Zara près de Tripoli4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2064" y="4564063"/>
            <a:ext cx="2016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21" descr="C:\Users\LISAN\Documents\psychologie-philo\corruption\images\Mouammar Kadhafi\residence-de-Kadhafi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1196976"/>
            <a:ext cx="23256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4152971" y="527555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0419"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8F09457-74C4-4CA2-8C06-C5F8569BC677}" type="slidenum">
              <a:rPr lang="fr-FR" altLang="fr-FR" sz="1200">
                <a:solidFill>
                  <a:srgbClr val="898989"/>
                </a:solidFill>
              </a:rPr>
              <a:pPr algn="r" eaLnBrk="1" hangingPunct="1">
                <a:spcBef>
                  <a:spcPct val="0"/>
                </a:spcBef>
                <a:buFontTx/>
                <a:buNone/>
              </a:pPr>
              <a:t>77</a:t>
            </a:fld>
            <a:endParaRPr lang="fr-FR" altLang="fr-FR" sz="1200">
              <a:solidFill>
                <a:srgbClr val="898989"/>
              </a:solidFill>
            </a:endParaRPr>
          </a:p>
        </p:txBody>
      </p:sp>
      <p:sp>
        <p:nvSpPr>
          <p:cNvPr id="60421" name="Rectangle 19"/>
          <p:cNvSpPr>
            <a:spLocks noChangeArrowheads="1"/>
          </p:cNvSpPr>
          <p:nvPr/>
        </p:nvSpPr>
        <p:spPr bwMode="auto">
          <a:xfrm>
            <a:off x="245147" y="455368"/>
            <a:ext cx="4548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Mouammar Kadhafi et sa famille</a:t>
            </a:r>
            <a:r>
              <a:rPr lang="fr-FR" altLang="fr-FR" sz="1600" dirty="0">
                <a:latin typeface="Arial" panose="020B0604020202020204" pitchFamily="34" charset="0"/>
              </a:rPr>
              <a:t> (Lybie) (suite) :</a:t>
            </a:r>
          </a:p>
        </p:txBody>
      </p:sp>
      <p:sp>
        <p:nvSpPr>
          <p:cNvPr id="60422" name="Rectangle 20"/>
          <p:cNvSpPr>
            <a:spLocks noChangeArrowheads="1"/>
          </p:cNvSpPr>
          <p:nvPr/>
        </p:nvSpPr>
        <p:spPr bwMode="auto">
          <a:xfrm>
            <a:off x="179388" y="6453189"/>
            <a:ext cx="8856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Source iconographie : </a:t>
            </a:r>
            <a:r>
              <a:rPr lang="fr-FR" altLang="fr-FR" sz="1200">
                <a:latin typeface="Arial" panose="020B0604020202020204" pitchFamily="34" charset="0"/>
                <a:hlinkClick r:id="rId2"/>
              </a:rPr>
              <a:t>http://controversialdocumentaries.blogspot.fr/2013/08/the-palaces-left-behind.html</a:t>
            </a:r>
            <a:r>
              <a:rPr lang="fr-FR" altLang="fr-FR" sz="1200">
                <a:latin typeface="Arial" panose="020B0604020202020204" pitchFamily="34" charset="0"/>
              </a:rPr>
              <a:t> </a:t>
            </a:r>
          </a:p>
        </p:txBody>
      </p:sp>
      <p:pic>
        <p:nvPicPr>
          <p:cNvPr id="60423" name="Picture 20" descr="C:\Users\LISAN\Documents\psychologie-philo\corruption\images\Mouammar Kadhafi\maison de vacances de la famille Kadhafi à Ain Zara près de Tripoli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7" y="3284539"/>
            <a:ext cx="2536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2" descr="C:\Users\LISAN\Documents\psychologie-philo\corruption\images\Mouammar Kadhafi\maison de vacances de la famille Kadhafi à Ain Zara près de Tripoli3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908052"/>
            <a:ext cx="237648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4" descr="C:\Users\LISAN\Documents\psychologie-philo\corruption\images\Mouammar Kadhafi\Manèges_théière et des tasses de thé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08050"/>
            <a:ext cx="261620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2" descr="C:\Users\LISAN\Documents\psychologie-philo\corruption\images\Mouammar Kadhafi\residence-de-Kadhafi3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3500440"/>
            <a:ext cx="2808288"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4" descr="C:\Users\LISAN\Documents\psychologie-philo\corruption\images\Mouammar Kadhafi\residence-de-Kadhafi2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3068639"/>
            <a:ext cx="33909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Rectangle 21"/>
          <p:cNvSpPr>
            <a:spLocks noChangeArrowheads="1"/>
          </p:cNvSpPr>
          <p:nvPr/>
        </p:nvSpPr>
        <p:spPr bwMode="auto">
          <a:xfrm>
            <a:off x="179390" y="2349501"/>
            <a:ext cx="3152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Manèges avec théière et des tasses de thé dans le parc d’attraction privé de Kadhafi</a:t>
            </a:r>
          </a:p>
          <a:p>
            <a:pPr algn="ctr" eaLnBrk="1" hangingPunct="1">
              <a:spcBef>
                <a:spcPct val="0"/>
              </a:spcBef>
              <a:buFontTx/>
              <a:buNone/>
            </a:pPr>
            <a:r>
              <a:rPr lang="fr-FR" altLang="fr-FR" sz="1200">
                <a:latin typeface="Arial" panose="020B0604020202020204" pitchFamily="34" charset="0"/>
              </a:rPr>
              <a:t>Une sorte de Neverland version Kadhafi.</a:t>
            </a:r>
          </a:p>
        </p:txBody>
      </p:sp>
      <p:pic>
        <p:nvPicPr>
          <p:cNvPr id="60429" name="Picture 17" descr="C:\Users\LISAN\Documents\psychologie-philo\corruption\images\Mouammar Kadhafi\maison de vacances de la famille Kadhafi à Ain Zara près de Tripoli2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7" y="908051"/>
            <a:ext cx="237966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Rectangle 23"/>
          <p:cNvSpPr>
            <a:spLocks noChangeArrowheads="1"/>
          </p:cNvSpPr>
          <p:nvPr/>
        </p:nvSpPr>
        <p:spPr bwMode="auto">
          <a:xfrm>
            <a:off x="4140202" y="2565401"/>
            <a:ext cx="4716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Maison de vacances de la famille Kadhafi à Ain Zara près de Tripoli</a:t>
            </a:r>
          </a:p>
        </p:txBody>
      </p:sp>
      <p:sp>
        <p:nvSpPr>
          <p:cNvPr id="15"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5508106" y="355910"/>
            <a:ext cx="2878949" cy="30777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b="1" dirty="0">
                <a:solidFill>
                  <a:srgbClr val="FF0000"/>
                </a:solidFill>
              </a:rPr>
              <a:t>Peut-on lutter contre la corruption ?</a:t>
            </a:r>
            <a:endParaRPr lang="fr-FR" altLang="fr-FR" sz="1400" dirty="0"/>
          </a:p>
        </p:txBody>
      </p:sp>
      <p:sp>
        <p:nvSpPr>
          <p:cNvPr id="61443" name="Espace réservé du numéro de diapositive 2"/>
          <p:cNvSpPr txBox="1">
            <a:spLocks/>
          </p:cNvSpPr>
          <p:nvPr/>
        </p:nvSpPr>
        <p:spPr bwMode="auto">
          <a:xfrm>
            <a:off x="8305800" y="49551"/>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4FBC7EC-DD01-4276-8F01-2F4C3EA92630}" type="slidenum">
              <a:rPr lang="fr-FR" altLang="fr-FR" sz="1200">
                <a:solidFill>
                  <a:srgbClr val="898989"/>
                </a:solidFill>
              </a:rPr>
              <a:pPr algn="r" eaLnBrk="1" hangingPunct="1">
                <a:spcBef>
                  <a:spcPct val="0"/>
                </a:spcBef>
                <a:buFontTx/>
                <a:buNone/>
              </a:pPr>
              <a:t>78</a:t>
            </a:fld>
            <a:endParaRPr lang="fr-FR" altLang="fr-FR" sz="1200">
              <a:solidFill>
                <a:srgbClr val="898989"/>
              </a:solidFill>
            </a:endParaRPr>
          </a:p>
        </p:txBody>
      </p:sp>
      <p:sp>
        <p:nvSpPr>
          <p:cNvPr id="61445" name="Rectangle 19"/>
          <p:cNvSpPr>
            <a:spLocks noChangeArrowheads="1"/>
          </p:cNvSpPr>
          <p:nvPr/>
        </p:nvSpPr>
        <p:spPr bwMode="auto">
          <a:xfrm>
            <a:off x="129607" y="325132"/>
            <a:ext cx="28804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Saddam Hussein</a:t>
            </a:r>
            <a:r>
              <a:rPr lang="fr-FR" altLang="fr-FR" sz="1600" dirty="0">
                <a:latin typeface="Arial" panose="020B0604020202020204" pitchFamily="34" charset="0"/>
              </a:rPr>
              <a:t> (Irak)</a:t>
            </a:r>
          </a:p>
        </p:txBody>
      </p:sp>
      <p:sp>
        <p:nvSpPr>
          <p:cNvPr id="61446" name="ZoneTexte 6"/>
          <p:cNvSpPr txBox="1">
            <a:spLocks noChangeArrowheads="1"/>
          </p:cNvSpPr>
          <p:nvPr/>
        </p:nvSpPr>
        <p:spPr bwMode="auto">
          <a:xfrm>
            <a:off x="107950" y="620713"/>
            <a:ext cx="892810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Un des membres dirigeants du </a:t>
            </a:r>
            <a:r>
              <a:rPr lang="fr-FR" altLang="fr-FR" sz="1400" dirty="0">
                <a:latin typeface="Arial" panose="020B0604020202020204" pitchFamily="34" charset="0"/>
                <a:hlinkClick r:id="rId2" tooltip="Parti Baas"/>
              </a:rPr>
              <a:t>parti </a:t>
            </a:r>
            <a:r>
              <a:rPr lang="fr-FR" altLang="fr-FR" sz="1400" dirty="0" err="1">
                <a:latin typeface="Arial" panose="020B0604020202020204" pitchFamily="34" charset="0"/>
                <a:hlinkClick r:id="rId2" tooltip="Parti Baas"/>
              </a:rPr>
              <a:t>Baas</a:t>
            </a:r>
            <a:r>
              <a:rPr lang="fr-FR" altLang="fr-FR" sz="1400" dirty="0">
                <a:latin typeface="Arial" panose="020B0604020202020204" pitchFamily="34" charset="0"/>
                <a:hlinkClick r:id="rId2" tooltip="Parti Baas"/>
              </a:rPr>
              <a:t> arabe socialiste</a:t>
            </a:r>
            <a:r>
              <a:rPr lang="fr-FR" altLang="fr-FR" sz="1400" dirty="0">
                <a:latin typeface="Arial" panose="020B0604020202020204" pitchFamily="34" charset="0"/>
              </a:rPr>
              <a:t>, conservant sa position d'influence lors de la </a:t>
            </a:r>
            <a:r>
              <a:rPr lang="fr-FR" altLang="fr-FR" sz="1400" dirty="0">
                <a:latin typeface="Arial" panose="020B0604020202020204" pitchFamily="34" charset="0"/>
                <a:hlinkClick r:id="rId2" tooltip="Parti Baas"/>
              </a:rPr>
              <a:t>scission du parti</a:t>
            </a:r>
            <a:r>
              <a:rPr lang="fr-FR" altLang="fr-FR" sz="1400" dirty="0">
                <a:latin typeface="Arial" panose="020B0604020202020204" pitchFamily="34" charset="0"/>
              </a:rPr>
              <a:t> et dirigeant la branche régionale irakienne de l'organisation, dévoué à l'idéologie </a:t>
            </a:r>
            <a:r>
              <a:rPr lang="fr-FR" altLang="fr-FR" sz="1400" dirty="0" err="1">
                <a:latin typeface="Arial" panose="020B0604020202020204" pitchFamily="34" charset="0"/>
              </a:rPr>
              <a:t>baassiste</a:t>
            </a:r>
            <a:r>
              <a:rPr lang="fr-FR" altLang="fr-FR" sz="1400" dirty="0">
                <a:latin typeface="Arial" panose="020B0604020202020204" pitchFamily="34" charset="0"/>
              </a:rPr>
              <a:t>, qui promeut une association entre </a:t>
            </a:r>
            <a:r>
              <a:rPr lang="fr-FR" altLang="fr-FR" sz="1400" dirty="0">
                <a:latin typeface="Arial" panose="020B0604020202020204" pitchFamily="34" charset="0"/>
                <a:hlinkClick r:id="rId3" tooltip="Nationalisme"/>
              </a:rPr>
              <a:t>nationalisme</a:t>
            </a:r>
            <a:r>
              <a:rPr lang="fr-FR" altLang="fr-FR" sz="1400" dirty="0">
                <a:latin typeface="Arial" panose="020B0604020202020204" pitchFamily="34" charset="0"/>
              </a:rPr>
              <a:t> et </a:t>
            </a:r>
            <a:r>
              <a:rPr lang="fr-FR" altLang="fr-FR" sz="1400" dirty="0">
                <a:latin typeface="Arial" panose="020B0604020202020204" pitchFamily="34" charset="0"/>
                <a:hlinkClick r:id="rId4" tooltip="Socialisme"/>
              </a:rPr>
              <a:t>socialisme</a:t>
            </a:r>
            <a:r>
              <a:rPr lang="fr-FR" altLang="fr-FR" sz="1400" dirty="0">
                <a:latin typeface="Arial" panose="020B0604020202020204" pitchFamily="34" charset="0"/>
              </a:rPr>
              <a:t> arabes, Saddam Hussein joue un rôle déterminant lors du </a:t>
            </a:r>
            <a:r>
              <a:rPr lang="fr-FR" altLang="fr-FR" sz="1400" dirty="0">
                <a:latin typeface="Arial" panose="020B0604020202020204" pitchFamily="34" charset="0"/>
                <a:hlinkClick r:id="rId5" tooltip="Coup d'État"/>
              </a:rPr>
              <a:t>coup d'État</a:t>
            </a:r>
            <a:r>
              <a:rPr lang="fr-FR" altLang="fr-FR" sz="1400" dirty="0">
                <a:latin typeface="Arial" panose="020B0604020202020204" pitchFamily="34" charset="0"/>
              </a:rPr>
              <a:t> du </a:t>
            </a:r>
            <a:r>
              <a:rPr lang="fr-FR" altLang="fr-FR" sz="1400" dirty="0">
                <a:latin typeface="Arial" panose="020B0604020202020204" pitchFamily="34" charset="0"/>
                <a:hlinkClick r:id="rId6" tooltip="17 juillet"/>
              </a:rPr>
              <a:t>17</a:t>
            </a:r>
            <a:r>
              <a:rPr lang="fr-FR" altLang="fr-FR" sz="1400" dirty="0">
                <a:latin typeface="Arial" panose="020B0604020202020204" pitchFamily="34" charset="0"/>
              </a:rPr>
              <a:t> </a:t>
            </a:r>
            <a:r>
              <a:rPr lang="fr-FR" altLang="fr-FR" sz="1400" dirty="0">
                <a:latin typeface="Arial" panose="020B0604020202020204" pitchFamily="34" charset="0"/>
                <a:hlinkClick r:id="rId7" tooltip="Juillet 1968"/>
              </a:rPr>
              <a:t>juillet</a:t>
            </a:r>
            <a:r>
              <a:rPr lang="fr-FR" altLang="fr-FR" sz="1400" dirty="0">
                <a:latin typeface="Arial" panose="020B0604020202020204" pitchFamily="34" charset="0"/>
              </a:rPr>
              <a:t> </a:t>
            </a:r>
            <a:r>
              <a:rPr lang="fr-FR" altLang="fr-FR" sz="1400" dirty="0">
                <a:latin typeface="Arial" panose="020B0604020202020204" pitchFamily="34" charset="0"/>
                <a:hlinkClick r:id="rId8" tooltip="1968"/>
              </a:rPr>
              <a:t>1968</a:t>
            </a:r>
            <a:r>
              <a:rPr lang="fr-FR" altLang="fr-FR" sz="1400" dirty="0">
                <a:latin typeface="Arial" panose="020B0604020202020204" pitchFamily="34" charset="0"/>
              </a:rPr>
              <a:t> qui porte le parti </a:t>
            </a:r>
            <a:r>
              <a:rPr lang="fr-FR" altLang="fr-FR" sz="1400" dirty="0" err="1">
                <a:latin typeface="Arial" panose="020B0604020202020204" pitchFamily="34" charset="0"/>
              </a:rPr>
              <a:t>Baas</a:t>
            </a:r>
            <a:r>
              <a:rPr lang="fr-FR" altLang="fr-FR" sz="1400" dirty="0">
                <a:latin typeface="Arial" panose="020B0604020202020204" pitchFamily="34" charset="0"/>
              </a:rPr>
              <a:t> au pouvoir en Irak. En tant que vice-président du pays dirigé par le vieillissant général </a:t>
            </a:r>
            <a:r>
              <a:rPr lang="fr-FR" altLang="fr-FR" sz="1400" dirty="0">
                <a:latin typeface="Arial" panose="020B0604020202020204" pitchFamily="34" charset="0"/>
                <a:hlinkClick r:id="rId9" tooltip="Ahmed Hassan al-Bakr"/>
              </a:rPr>
              <a:t>Ahmed Hassan al-</a:t>
            </a:r>
            <a:r>
              <a:rPr lang="fr-FR" altLang="fr-FR" sz="1400" dirty="0" err="1">
                <a:latin typeface="Arial" panose="020B0604020202020204" pitchFamily="34" charset="0"/>
                <a:hlinkClick r:id="rId9" tooltip="Ahmed Hassan al-Bakr"/>
              </a:rPr>
              <a:t>Bakr</a:t>
            </a:r>
            <a:r>
              <a:rPr lang="fr-FR" altLang="fr-FR" sz="1400" dirty="0">
                <a:latin typeface="Arial" panose="020B0604020202020204" pitchFamily="34" charset="0"/>
              </a:rPr>
              <a:t>, il forme des forces de sécurité qui lui permettent de contrôler les rapports entre gouvernement et forces armées du pays. En 1972, il </a:t>
            </a:r>
            <a:r>
              <a:rPr lang="fr-FR" altLang="fr-FR" sz="1400" dirty="0">
                <a:latin typeface="Arial" panose="020B0604020202020204" pitchFamily="34" charset="0"/>
                <a:hlinkClick r:id="rId10" tooltip="Nationalisation"/>
              </a:rPr>
              <a:t>nationalise</a:t>
            </a:r>
            <a:r>
              <a:rPr lang="fr-FR" altLang="fr-FR" sz="1400" dirty="0">
                <a:latin typeface="Arial" panose="020B0604020202020204" pitchFamily="34" charset="0"/>
              </a:rPr>
              <a:t> les </a:t>
            </a:r>
            <a:r>
              <a:rPr lang="fr-FR" altLang="fr-FR" sz="1400" dirty="0">
                <a:latin typeface="Arial" panose="020B0604020202020204" pitchFamily="34" charset="0"/>
                <a:hlinkClick r:id="rId11" tooltip="Pétrole"/>
              </a:rPr>
              <a:t>compagnies pétrolières</a:t>
            </a:r>
            <a:r>
              <a:rPr lang="fr-FR" altLang="fr-FR" sz="1400" dirty="0">
                <a:latin typeface="Arial" panose="020B0604020202020204" pitchFamily="34" charset="0"/>
              </a:rPr>
              <a:t>. En 1979, lors d’un congrès du parti </a:t>
            </a:r>
            <a:r>
              <a:rPr lang="fr-FR" altLang="fr-FR" sz="1400" dirty="0" err="1">
                <a:latin typeface="Arial" panose="020B0604020202020204" pitchFamily="34" charset="0"/>
              </a:rPr>
              <a:t>Baas</a:t>
            </a:r>
            <a:r>
              <a:rPr lang="fr-FR" altLang="fr-FR" sz="1400" dirty="0">
                <a:latin typeface="Arial" panose="020B0604020202020204" pitchFamily="34" charset="0"/>
              </a:rPr>
              <a:t> alors convoqué d’urgence, 22 cadres du parti sont arrêtés en pleine assemblée, présidée par « un Saddam Hussein fumant le cigare et pleurant parfois », et sont emmenés à l'extérieur pour être </a:t>
            </a:r>
            <a:r>
              <a:rPr lang="fr-FR" altLang="fr-FR" sz="1400" dirty="0">
                <a:latin typeface="Arial" panose="020B0604020202020204" pitchFamily="34" charset="0"/>
                <a:hlinkClick r:id="rId12" tooltip="Exécution sommaire"/>
              </a:rPr>
              <a:t>exécutés sommairement</a:t>
            </a:r>
            <a:r>
              <a:rPr lang="fr-FR" altLang="fr-FR" sz="1400" dirty="0">
                <a:latin typeface="Arial" panose="020B0604020202020204" pitchFamily="34" charset="0"/>
              </a:rPr>
              <a:t>. Le contrôle étroit qu'il exerce sur les banques étatiques sera néanmoins principalement responsable de la </a:t>
            </a:r>
            <a:r>
              <a:rPr lang="fr-FR" altLang="fr-FR" sz="1400" dirty="0">
                <a:solidFill>
                  <a:srgbClr val="FF0000"/>
                </a:solidFill>
                <a:latin typeface="Arial" panose="020B0604020202020204" pitchFamily="34" charset="0"/>
              </a:rPr>
              <a:t>faillite du pays</a:t>
            </a:r>
            <a:r>
              <a:rPr lang="fr-FR" altLang="fr-FR" sz="1400" dirty="0">
                <a:latin typeface="Arial" panose="020B0604020202020204" pitchFamily="34" charset="0"/>
              </a:rPr>
              <a:t> à l'issue de conflits armés importants tels que la </a:t>
            </a:r>
            <a:r>
              <a:rPr lang="fr-FR" altLang="fr-FR" sz="1400" dirty="0">
                <a:latin typeface="Arial" panose="020B0604020202020204" pitchFamily="34" charset="0"/>
                <a:hlinkClick r:id="rId13" tooltip="Guerre Iran-Irak"/>
              </a:rPr>
              <a:t>guerre Iran-Irak</a:t>
            </a:r>
            <a:r>
              <a:rPr lang="fr-FR" altLang="fr-FR" sz="1400" dirty="0">
                <a:latin typeface="Arial" panose="020B0604020202020204" pitchFamily="34" charset="0"/>
              </a:rPr>
              <a:t> ou la </a:t>
            </a:r>
            <a:r>
              <a:rPr lang="fr-FR" altLang="fr-FR" sz="1400" dirty="0">
                <a:latin typeface="Arial" panose="020B0604020202020204" pitchFamily="34" charset="0"/>
                <a:hlinkClick r:id="rId14" tooltip="Guerre du Golfe (1990-1991)"/>
              </a:rPr>
              <a:t>guerre du Golfe</a:t>
            </a:r>
            <a:r>
              <a:rPr lang="fr-FR" altLang="fr-FR" sz="1400" dirty="0">
                <a:latin typeface="Arial" panose="020B0604020202020204" pitchFamily="34" charset="0"/>
              </a:rPr>
              <a:t>, mais également du fait de lourdes sanctions infligées par l'</a:t>
            </a:r>
            <a:r>
              <a:rPr lang="fr-FR" altLang="fr-FR" sz="1400" dirty="0">
                <a:latin typeface="Arial" panose="020B0604020202020204" pitchFamily="34" charset="0"/>
                <a:hlinkClick r:id="rId15" tooltip="Organisation des Nations unies"/>
              </a:rPr>
              <a:t>ONU</a:t>
            </a:r>
            <a:r>
              <a:rPr lang="fr-FR" altLang="fr-FR" sz="1400" dirty="0">
                <a:latin typeface="Arial" panose="020B0604020202020204" pitchFamily="34" charset="0"/>
              </a:rPr>
              <a:t> [et probablement à cause de ses détournement d’argent (?)]. Les positions d'influence sous l'administration de Saddam Hussein sont principalement occupées par des personnes de confession </a:t>
            </a:r>
            <a:r>
              <a:rPr lang="fr-FR" altLang="fr-FR" sz="1400" dirty="0">
                <a:latin typeface="Arial" panose="020B0604020202020204" pitchFamily="34" charset="0"/>
                <a:hlinkClick r:id="rId16" tooltip="Sunnisme"/>
              </a:rPr>
              <a:t>sunnite</a:t>
            </a:r>
            <a:r>
              <a:rPr lang="fr-FR" altLang="fr-FR" sz="1400" dirty="0">
                <a:latin typeface="Arial" panose="020B0604020202020204" pitchFamily="34" charset="0"/>
              </a:rPr>
              <a:t>, alors qu'elles ne représentent qu'une minorité (20 %)</a:t>
            </a:r>
            <a:r>
              <a:rPr lang="fr-FR" altLang="fr-FR" sz="1400" baseline="30000" dirty="0">
                <a:latin typeface="Arial" panose="020B0604020202020204" pitchFamily="34" charset="0"/>
                <a:hlinkClick r:id="rId17"/>
              </a:rPr>
              <a:t>1</a:t>
            </a:r>
            <a:r>
              <a:rPr lang="fr-FR" altLang="fr-FR" sz="1400" dirty="0">
                <a:latin typeface="Arial" panose="020B0604020202020204" pitchFamily="34" charset="0"/>
              </a:rPr>
              <a:t> de la population irakienne. Sa répression sévère de plusieurs mouvements de contestation révolutionnaires et séparatistes à la fois chiites et kurdes lui permet de se maintenir en tant qu'homme fort de l'Irak pendant la </a:t>
            </a:r>
            <a:r>
              <a:rPr lang="fr-FR" altLang="fr-FR" sz="1400" dirty="0">
                <a:latin typeface="Arial" panose="020B0604020202020204" pitchFamily="34" charset="0"/>
                <a:hlinkClick r:id="rId13" tooltip="Guerre Iran-Irak"/>
              </a:rPr>
              <a:t>guerre Iran-Irak</a:t>
            </a:r>
            <a:r>
              <a:rPr lang="fr-FR" altLang="fr-FR" sz="1400" dirty="0">
                <a:latin typeface="Arial" panose="020B0604020202020204" pitchFamily="34" charset="0"/>
              </a:rPr>
              <a:t> et la </a:t>
            </a:r>
            <a:r>
              <a:rPr lang="fr-FR" altLang="fr-FR" sz="1400" dirty="0">
                <a:latin typeface="Arial" panose="020B0604020202020204" pitchFamily="34" charset="0"/>
                <a:hlinkClick r:id="rId14" tooltip="Guerre du Golfe (1990-1991)"/>
              </a:rPr>
              <a:t>guerre du Golfe</a:t>
            </a:r>
            <a:r>
              <a:rPr lang="fr-FR" altLang="fr-FR" sz="1400" dirty="0">
                <a:latin typeface="Arial" panose="020B0604020202020204" pitchFamily="34" charset="0"/>
              </a:rPr>
              <a:t>. En 2003, une coalition d'États menée par les </a:t>
            </a:r>
            <a:r>
              <a:rPr lang="fr-FR" altLang="fr-FR" sz="1400" dirty="0">
                <a:latin typeface="Arial" panose="020B0604020202020204" pitchFamily="34" charset="0"/>
                <a:hlinkClick r:id="rId18" tooltip="États-Unis"/>
              </a:rPr>
              <a:t>États-Unis</a:t>
            </a:r>
            <a:r>
              <a:rPr lang="fr-FR" altLang="fr-FR" sz="1400" dirty="0">
                <a:latin typeface="Arial" panose="020B0604020202020204" pitchFamily="34" charset="0"/>
              </a:rPr>
              <a:t> et le </a:t>
            </a:r>
            <a:r>
              <a:rPr lang="fr-FR" altLang="fr-FR" sz="1400" dirty="0">
                <a:latin typeface="Arial" panose="020B0604020202020204" pitchFamily="34" charset="0"/>
                <a:hlinkClick r:id="rId19" tooltip="Royaume-Uni"/>
              </a:rPr>
              <a:t>Royaume-Uni</a:t>
            </a:r>
            <a:r>
              <a:rPr lang="fr-FR" altLang="fr-FR" sz="1400" dirty="0">
                <a:latin typeface="Arial" panose="020B0604020202020204" pitchFamily="34" charset="0"/>
              </a:rPr>
              <a:t> </a:t>
            </a:r>
            <a:r>
              <a:rPr lang="fr-FR" altLang="fr-FR" sz="1400" dirty="0">
                <a:latin typeface="Arial" panose="020B0604020202020204" pitchFamily="34" charset="0"/>
                <a:hlinkClick r:id="rId20" tooltip="Opération liberté irakienne"/>
              </a:rPr>
              <a:t>envahit l'Irak</a:t>
            </a:r>
            <a:r>
              <a:rPr lang="fr-FR" altLang="fr-FR" sz="1400" dirty="0">
                <a:latin typeface="Arial" panose="020B0604020202020204" pitchFamily="34" charset="0"/>
              </a:rPr>
              <a:t> pour renverser Saddam, alors que les forces occidentales l'accusent de détenir des </a:t>
            </a:r>
            <a:r>
              <a:rPr lang="fr-FR" altLang="fr-FR" sz="1400" dirty="0">
                <a:latin typeface="Arial" panose="020B0604020202020204" pitchFamily="34" charset="0"/>
                <a:hlinkClick r:id="rId21" tooltip="Armes de destruction massive en Irak"/>
              </a:rPr>
              <a:t>armes de destruction massive</a:t>
            </a:r>
            <a:r>
              <a:rPr lang="fr-FR" altLang="fr-FR" sz="1400" dirty="0">
                <a:latin typeface="Arial" panose="020B0604020202020204" pitchFamily="34" charset="0"/>
              </a:rPr>
              <a:t> et d'entretenir des relations étroites avec des organisations terroristes telles qu'</a:t>
            </a:r>
            <a:r>
              <a:rPr lang="fr-FR" altLang="fr-FR" sz="1400" dirty="0">
                <a:latin typeface="Arial" panose="020B0604020202020204" pitchFamily="34" charset="0"/>
                <a:hlinkClick r:id="rId22" tooltip="Al-Qaïda"/>
              </a:rPr>
              <a:t>al-Qaïda</a:t>
            </a:r>
            <a:r>
              <a:rPr lang="fr-FR" altLang="fr-FR" sz="1400" dirty="0">
                <a:latin typeface="Arial" panose="020B0604020202020204" pitchFamily="34" charset="0"/>
              </a:rPr>
              <a:t>, </a:t>
            </a:r>
            <a:r>
              <a:rPr lang="fr-FR" altLang="fr-FR" sz="1400" dirty="0">
                <a:solidFill>
                  <a:srgbClr val="FF0000"/>
                </a:solidFill>
                <a:latin typeface="Arial" panose="020B0604020202020204" pitchFamily="34" charset="0"/>
              </a:rPr>
              <a:t>allégations qui s'avéreront infondées</a:t>
            </a:r>
            <a:r>
              <a:rPr lang="fr-FR" altLang="fr-FR" sz="1400" dirty="0">
                <a:latin typeface="Arial" panose="020B0604020202020204" pitchFamily="34" charset="0"/>
              </a:rPr>
              <a:t>. </a:t>
            </a:r>
            <a:r>
              <a:rPr lang="fr-FR" altLang="fr-FR" sz="1400" dirty="0">
                <a:solidFill>
                  <a:srgbClr val="FF0000"/>
                </a:solidFill>
                <a:latin typeface="Arial" panose="020B0604020202020204" pitchFamily="34" charset="0"/>
              </a:rPr>
              <a:t>Les biens de Saddam Hussein sont estimés à plusieurs dizaines de milliards de dollars, une fortune colossale et disparate amassée tout au long de ses vingt-cinq années de règne sans partage sur l'</a:t>
            </a:r>
            <a:r>
              <a:rPr lang="fr-FR" altLang="fr-FR" sz="1400" dirty="0">
                <a:solidFill>
                  <a:srgbClr val="FF0000"/>
                </a:solidFill>
                <a:latin typeface="Arial" panose="020B0604020202020204" pitchFamily="34" charset="0"/>
                <a:hlinkClick r:id="rId23" tooltip="Irak"/>
              </a:rPr>
              <a:t>Irak</a:t>
            </a:r>
            <a:r>
              <a:rPr lang="fr-FR" altLang="fr-FR" sz="1400" dirty="0">
                <a:solidFill>
                  <a:srgbClr val="FF0000"/>
                </a:solidFill>
                <a:latin typeface="Arial" panose="020B0604020202020204" pitchFamily="34" charset="0"/>
              </a:rPr>
              <a:t>. Ils ont théoriquement été gelés par une décision de l'ONU de </a:t>
            </a:r>
            <a:r>
              <a:rPr lang="fr-FR" altLang="fr-FR" sz="1400" dirty="0">
                <a:solidFill>
                  <a:srgbClr val="FF0000"/>
                </a:solidFill>
                <a:latin typeface="Arial" panose="020B0604020202020204" pitchFamily="34" charset="0"/>
                <a:hlinkClick r:id="rId24" tooltip="2002"/>
              </a:rPr>
              <a:t>2002</a:t>
            </a:r>
            <a:r>
              <a:rPr lang="fr-FR" altLang="fr-FR" sz="1400" dirty="0">
                <a:solidFill>
                  <a:srgbClr val="FF0000"/>
                </a:solidFill>
                <a:latin typeface="Arial" panose="020B0604020202020204" pitchFamily="34" charset="0"/>
              </a:rPr>
              <a:t>, mais il n'apparaît jamais comme le propriétaire réel, mais à travers de nombreuses sociétés offshore gérées par ses hommes de confiance, toujours en liberté, qui disposent d'un simple titre au porteur et sont donc protégés par les conventions internationales ad hoc, d'où les difficultés que connaît le gouvernement irakien d'aujourd'hui pour récupérer ses biens</a:t>
            </a:r>
            <a:r>
              <a:rPr lang="fr-FR" altLang="fr-FR" sz="1400" baseline="30000" dirty="0">
                <a:solidFill>
                  <a:srgbClr val="FF0000"/>
                </a:solidFill>
                <a:latin typeface="Arial" panose="020B0604020202020204" pitchFamily="34" charset="0"/>
                <a:hlinkClick r:id="rId17"/>
              </a:rPr>
              <a:t>14</a:t>
            </a:r>
            <a:r>
              <a:rPr lang="fr-FR" altLang="fr-FR" sz="1400"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rPr>
              <a:t>Parmi ses biens on peut citer : des placements financiers en </a:t>
            </a:r>
            <a:r>
              <a:rPr lang="fr-FR" altLang="fr-FR" sz="1200" dirty="0">
                <a:solidFill>
                  <a:srgbClr val="FF0000"/>
                </a:solidFill>
                <a:latin typeface="Arial" panose="020B0604020202020204" pitchFamily="34" charset="0"/>
                <a:hlinkClick r:id="rId25" tooltip="Suisse"/>
              </a:rPr>
              <a:t>Suisse</a:t>
            </a:r>
            <a:r>
              <a:rPr lang="fr-FR" altLang="fr-FR" sz="1200" dirty="0">
                <a:solidFill>
                  <a:srgbClr val="FF0000"/>
                </a:solidFill>
                <a:latin typeface="Arial" panose="020B0604020202020204" pitchFamily="34" charset="0"/>
              </a:rPr>
              <a:t>, des hôtels au </a:t>
            </a:r>
            <a:r>
              <a:rPr lang="fr-FR" altLang="fr-FR" sz="1200" dirty="0">
                <a:solidFill>
                  <a:srgbClr val="FF0000"/>
                </a:solidFill>
                <a:latin typeface="Arial" panose="020B0604020202020204" pitchFamily="34" charset="0"/>
                <a:hlinkClick r:id="rId26" tooltip="Maroc"/>
              </a:rPr>
              <a:t>Maroc</a:t>
            </a:r>
            <a:r>
              <a:rPr lang="fr-FR" altLang="fr-FR" sz="1200" dirty="0">
                <a:solidFill>
                  <a:srgbClr val="FF0000"/>
                </a:solidFill>
                <a:latin typeface="Arial" panose="020B0604020202020204" pitchFamily="34" charset="0"/>
              </a:rPr>
              <a:t>, des investissements en </a:t>
            </a:r>
            <a:r>
              <a:rPr lang="fr-FR" altLang="fr-FR" sz="1200" dirty="0">
                <a:solidFill>
                  <a:srgbClr val="FF0000"/>
                </a:solidFill>
                <a:latin typeface="Arial" panose="020B0604020202020204" pitchFamily="34" charset="0"/>
                <a:hlinkClick r:id="rId27" tooltip="Mauritanie"/>
              </a:rPr>
              <a:t>Mauritanie</a:t>
            </a:r>
            <a:r>
              <a:rPr lang="fr-FR" altLang="fr-FR" sz="1200" dirty="0">
                <a:solidFill>
                  <a:srgbClr val="FF0000"/>
                </a:solidFill>
                <a:latin typeface="Arial" panose="020B0604020202020204" pitchFamily="34" charset="0"/>
              </a:rPr>
              <a:t> et au </a:t>
            </a:r>
            <a:r>
              <a:rPr lang="fr-FR" altLang="fr-FR" sz="1200" dirty="0">
                <a:solidFill>
                  <a:srgbClr val="FF0000"/>
                </a:solidFill>
                <a:latin typeface="Arial" panose="020B0604020202020204" pitchFamily="34" charset="0"/>
                <a:hlinkClick r:id="rId28" tooltip="Yémen"/>
              </a:rPr>
              <a:t>Yémen</a:t>
            </a:r>
            <a:r>
              <a:rPr lang="fr-FR" altLang="fr-FR" sz="1200" dirty="0">
                <a:solidFill>
                  <a:srgbClr val="FF0000"/>
                </a:solidFill>
                <a:latin typeface="Arial" panose="020B0604020202020204" pitchFamily="34" charset="0"/>
              </a:rPr>
              <a:t>, en </a:t>
            </a:r>
            <a:r>
              <a:rPr lang="fr-FR" altLang="fr-FR" sz="1200" dirty="0">
                <a:solidFill>
                  <a:srgbClr val="FF0000"/>
                </a:solidFill>
                <a:latin typeface="Arial" panose="020B0604020202020204" pitchFamily="34" charset="0"/>
                <a:hlinkClick r:id="rId29" tooltip="France"/>
              </a:rPr>
              <a:t>France</a:t>
            </a:r>
            <a:r>
              <a:rPr lang="fr-FR" altLang="fr-FR" sz="1200" dirty="0">
                <a:solidFill>
                  <a:srgbClr val="FF0000"/>
                </a:solidFill>
                <a:latin typeface="Arial" panose="020B0604020202020204" pitchFamily="34" charset="0"/>
              </a:rPr>
              <a:t> : des placements financiers pour un montant de 24 millions d'</a:t>
            </a:r>
            <a:r>
              <a:rPr lang="fr-FR" altLang="fr-FR" sz="1200" dirty="0">
                <a:solidFill>
                  <a:srgbClr val="FF0000"/>
                </a:solidFill>
                <a:latin typeface="Arial" panose="020B0604020202020204" pitchFamily="34" charset="0"/>
                <a:hlinkClick r:id="rId30" tooltip="Euro"/>
              </a:rPr>
              <a:t>euros</a:t>
            </a:r>
            <a:r>
              <a:rPr lang="fr-FR" altLang="fr-FR" sz="1200" dirty="0">
                <a:solidFill>
                  <a:srgbClr val="FF0000"/>
                </a:solidFill>
                <a:latin typeface="Arial" panose="020B0604020202020204" pitchFamily="34" charset="0"/>
              </a:rPr>
              <a:t>, des participations dans des sociétés françaises et deux propriétés sur la </a:t>
            </a:r>
            <a:r>
              <a:rPr lang="fr-FR" altLang="fr-FR" sz="1200" dirty="0">
                <a:solidFill>
                  <a:srgbClr val="FF0000"/>
                </a:solidFill>
                <a:latin typeface="Arial" panose="020B0604020202020204" pitchFamily="34" charset="0"/>
                <a:hlinkClick r:id="rId31" tooltip="Côte d'Azur"/>
              </a:rPr>
              <a:t>Côte d'Azur</a:t>
            </a:r>
            <a:r>
              <a:rPr lang="fr-FR" altLang="fr-FR" sz="1200" dirty="0">
                <a:solidFill>
                  <a:srgbClr val="FF0000"/>
                </a:solidFill>
                <a:latin typeface="Arial" panose="020B0604020202020204" pitchFamily="34" charset="0"/>
              </a:rPr>
              <a:t>, une près de </a:t>
            </a:r>
            <a:r>
              <a:rPr lang="fr-FR" altLang="fr-FR" sz="1200" dirty="0">
                <a:solidFill>
                  <a:srgbClr val="FF0000"/>
                </a:solidFill>
                <a:latin typeface="Arial" panose="020B0604020202020204" pitchFamily="34" charset="0"/>
                <a:hlinkClick r:id="rId32" tooltip="Cannes"/>
              </a:rPr>
              <a:t>Cannes</a:t>
            </a:r>
            <a:r>
              <a:rPr lang="fr-FR" altLang="fr-FR" sz="1200" dirty="0">
                <a:solidFill>
                  <a:srgbClr val="FF0000"/>
                </a:solidFill>
                <a:latin typeface="Arial" panose="020B0604020202020204" pitchFamily="34" charset="0"/>
              </a:rPr>
              <a:t> et une autre à </a:t>
            </a:r>
            <a:r>
              <a:rPr lang="fr-FR" altLang="fr-FR" sz="1200" dirty="0">
                <a:solidFill>
                  <a:srgbClr val="FF0000"/>
                </a:solidFill>
                <a:latin typeface="Arial" panose="020B0604020202020204" pitchFamily="34" charset="0"/>
                <a:hlinkClick r:id="rId33" tooltip="Mougins"/>
              </a:rPr>
              <a:t>Mougins</a:t>
            </a:r>
            <a:r>
              <a:rPr lang="fr-FR" altLang="fr-FR" sz="1200" dirty="0">
                <a:solidFill>
                  <a:srgbClr val="FF0000"/>
                </a:solidFill>
                <a:latin typeface="Arial" panose="020B0604020202020204" pitchFamily="34" charset="0"/>
              </a:rPr>
              <a:t>, le yacht de luxe </a:t>
            </a:r>
            <a:r>
              <a:rPr lang="fr-FR" altLang="fr-FR" sz="1200" dirty="0" err="1">
                <a:solidFill>
                  <a:srgbClr val="FF0000"/>
                </a:solidFill>
                <a:latin typeface="Arial" panose="020B0604020202020204" pitchFamily="34" charset="0"/>
                <a:hlinkClick r:id="rId34" tooltip="Qadisiyah Saddam"/>
              </a:rPr>
              <a:t>Qadisiyah</a:t>
            </a:r>
            <a:r>
              <a:rPr lang="fr-FR" altLang="fr-FR" sz="1200" dirty="0">
                <a:solidFill>
                  <a:srgbClr val="FF0000"/>
                </a:solidFill>
                <a:latin typeface="Arial" panose="020B0604020202020204" pitchFamily="34" charset="0"/>
                <a:hlinkClick r:id="rId34" tooltip="Qadisiyah Saddam"/>
              </a:rPr>
              <a:t> Saddam</a:t>
            </a:r>
            <a:r>
              <a:rPr lang="fr-FR" altLang="fr-FR" sz="1200" dirty="0">
                <a:solidFill>
                  <a:srgbClr val="FF0000"/>
                </a:solidFill>
                <a:latin typeface="Arial" panose="020B0604020202020204" pitchFamily="34" charset="0"/>
              </a:rPr>
              <a:t>, 82 </a:t>
            </a:r>
            <a:r>
              <a:rPr lang="fr-FR" altLang="fr-FR" sz="1200" dirty="0">
                <a:solidFill>
                  <a:srgbClr val="FF0000"/>
                </a:solidFill>
                <a:latin typeface="Arial" panose="020B0604020202020204" pitchFamily="34" charset="0"/>
                <a:hlinkClick r:id="rId35" tooltip="Mètre"/>
              </a:rPr>
              <a:t>mètres</a:t>
            </a:r>
            <a:r>
              <a:rPr lang="fr-FR" altLang="fr-FR" sz="1200" dirty="0">
                <a:solidFill>
                  <a:srgbClr val="FF0000"/>
                </a:solidFill>
                <a:latin typeface="Arial" panose="020B0604020202020204" pitchFamily="34" charset="0"/>
              </a:rPr>
              <a:t>. Source : </a:t>
            </a:r>
            <a:r>
              <a:rPr lang="fr-FR" altLang="fr-FR" sz="1200" dirty="0">
                <a:solidFill>
                  <a:srgbClr val="FF0000"/>
                </a:solidFill>
                <a:latin typeface="Arial" panose="020B0604020202020204" pitchFamily="34" charset="0"/>
                <a:hlinkClick r:id="rId17"/>
              </a:rPr>
              <a:t>http://fr.wikipedia.org/wiki/Saddam_Hussein</a:t>
            </a:r>
            <a:r>
              <a:rPr lang="fr-FR" altLang="fr-FR" sz="1200" dirty="0">
                <a:solidFill>
                  <a:srgbClr val="FF0000"/>
                </a:solidFill>
                <a:latin typeface="Arial" panose="020B0604020202020204" pitchFamily="34" charset="0"/>
              </a:rPr>
              <a:t> </a:t>
            </a:r>
            <a:endParaRPr lang="fr-FR" altLang="fr-FR" sz="1200" dirty="0">
              <a:latin typeface="Arial" panose="020B0604020202020204" pitchFamily="34" charset="0"/>
            </a:endParaRPr>
          </a:p>
        </p:txBody>
      </p:sp>
      <p:sp>
        <p:nvSpPr>
          <p:cNvPr id="7" name="ZoneTexte 3"/>
          <p:cNvSpPr txBox="1">
            <a:spLocks noChangeArrowheads="1"/>
          </p:cNvSpPr>
          <p:nvPr/>
        </p:nvSpPr>
        <p:spPr bwMode="auto">
          <a:xfrm>
            <a:off x="141457" y="4149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5334723" y="4460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246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3FB648B-5B32-40E7-A7C1-CD79B7A5D5BF}" type="slidenum">
              <a:rPr lang="fr-FR" altLang="fr-FR" sz="1200">
                <a:solidFill>
                  <a:srgbClr val="898989"/>
                </a:solidFill>
              </a:rPr>
              <a:pPr algn="r" eaLnBrk="1" hangingPunct="1">
                <a:spcBef>
                  <a:spcPct val="0"/>
                </a:spcBef>
                <a:buFontTx/>
                <a:buNone/>
              </a:pPr>
              <a:t>79</a:t>
            </a:fld>
            <a:endParaRPr lang="fr-FR" altLang="fr-FR" sz="1200">
              <a:solidFill>
                <a:srgbClr val="898989"/>
              </a:solidFill>
            </a:endParaRPr>
          </a:p>
        </p:txBody>
      </p:sp>
      <p:sp>
        <p:nvSpPr>
          <p:cNvPr id="62469" name="Rectangle 19"/>
          <p:cNvSpPr>
            <a:spLocks noChangeArrowheads="1"/>
          </p:cNvSpPr>
          <p:nvPr/>
        </p:nvSpPr>
        <p:spPr bwMode="auto">
          <a:xfrm>
            <a:off x="107952" y="517042"/>
            <a:ext cx="4237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Saddam Hussein et sa famille</a:t>
            </a:r>
            <a:r>
              <a:rPr lang="fr-FR" altLang="fr-FR" sz="1600" dirty="0">
                <a:latin typeface="Arial" panose="020B0604020202020204" pitchFamily="34" charset="0"/>
              </a:rPr>
              <a:t> (Irak) (suite) : </a:t>
            </a:r>
          </a:p>
        </p:txBody>
      </p:sp>
      <p:sp>
        <p:nvSpPr>
          <p:cNvPr id="62470" name="Rectangle 20"/>
          <p:cNvSpPr>
            <a:spLocks noChangeArrowheads="1"/>
          </p:cNvSpPr>
          <p:nvPr/>
        </p:nvSpPr>
        <p:spPr bwMode="auto">
          <a:xfrm>
            <a:off x="179388" y="6237289"/>
            <a:ext cx="8856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Saddam Hussein aurait construit 75 palais (Les 9 palais occupés par les forces US ont été remis officiellement aux autorités irakiennes. Source iconographie : </a:t>
            </a:r>
            <a:r>
              <a:rPr lang="fr-FR" altLang="fr-FR" sz="1200">
                <a:latin typeface="Arial" panose="020B0604020202020204" pitchFamily="34" charset="0"/>
                <a:hlinkClick r:id="rId2"/>
              </a:rPr>
              <a:t>http://controversialdocumentaries.blogspot.fr/2013/08/the-palaces-left-behind.html</a:t>
            </a:r>
            <a:r>
              <a:rPr lang="fr-FR" altLang="fr-FR" sz="1200">
                <a:latin typeface="Arial" panose="020B0604020202020204" pitchFamily="34" charset="0"/>
              </a:rPr>
              <a:t> </a:t>
            </a:r>
          </a:p>
        </p:txBody>
      </p:sp>
      <p:pic>
        <p:nvPicPr>
          <p:cNvPr id="62471" name="Picture 2" descr="C:\Users\LISAN\Documents\psychologie-philo\corruption\images\Saddam Hussein\residence Saddam Hussein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908051"/>
            <a:ext cx="28448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3" descr="C:\Users\LISAN\Documents\psychologie-philo\corruption\images\Saddam Hussein\palais_Hillah_IRAK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40" y="2852740"/>
            <a:ext cx="27781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4" descr="C:\Users\LISAN\Documents\psychologie-philo\corruption\images\Saddam Hussein\residence Saddam Hussein1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908051"/>
            <a:ext cx="28829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6" descr="C:\Users\LISAN\Documents\psychologie-philo\corruption\images\Saddam Hussein\residence Saddam Hussein3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2781300"/>
            <a:ext cx="28082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7" descr="C:\Users\LISAN\Documents\psychologie-philo\corruption\images\Saddam Hussein\residence Saddam Hussein4 bis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2" y="981076"/>
            <a:ext cx="30003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9" descr="C:\Users\LISAN\Documents\psychologie-philo\corruption\images\Saddam Hussein\residence Saddam Hussein6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575" y="4508500"/>
            <a:ext cx="25923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10" descr="C:\Users\LISAN\Documents\psychologie-philo\corruption\images\Saddam Hussein\residence Saddam Hussein7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90" y="4581526"/>
            <a:ext cx="2460625" cy="162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11" descr="C:\Users\LISAN\Documents\psychologie-philo\corruption\images\Saddam Hussein\residence Saddam Hussein8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7765" y="2852738"/>
            <a:ext cx="2541587" cy="3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987676" y="1905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17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27F66A1-C895-4666-AF37-36908F6E4F5F}" type="slidenum">
              <a:rPr lang="fr-FR" altLang="fr-FR" sz="1200">
                <a:solidFill>
                  <a:srgbClr val="898989"/>
                </a:solidFill>
              </a:rPr>
              <a:pPr algn="r" eaLnBrk="1" hangingPunct="1">
                <a:spcBef>
                  <a:spcPct val="0"/>
                </a:spcBef>
                <a:buFontTx/>
                <a:buNone/>
              </a:pPr>
              <a:t>8</a:t>
            </a:fld>
            <a:endParaRPr lang="fr-FR" altLang="fr-FR" sz="1200">
              <a:solidFill>
                <a:srgbClr val="898989"/>
              </a:solidFill>
            </a:endParaRPr>
          </a:p>
        </p:txBody>
      </p:sp>
      <p:sp>
        <p:nvSpPr>
          <p:cNvPr id="7172" name="ZoneTexte 3"/>
          <p:cNvSpPr txBox="1">
            <a:spLocks noChangeArrowheads="1"/>
          </p:cNvSpPr>
          <p:nvPr/>
        </p:nvSpPr>
        <p:spPr bwMode="auto">
          <a:xfrm>
            <a:off x="188277" y="186604"/>
            <a:ext cx="2551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1. </a:t>
            </a:r>
            <a:r>
              <a:rPr lang="fr-FR" altLang="fr-FR" sz="1800" b="1" dirty="0"/>
              <a:t>Introduction (suite)</a:t>
            </a:r>
          </a:p>
        </p:txBody>
      </p:sp>
      <p:sp>
        <p:nvSpPr>
          <p:cNvPr id="8" name="ZoneTexte 4"/>
          <p:cNvSpPr txBox="1">
            <a:spLocks noChangeArrowheads="1"/>
          </p:cNvSpPr>
          <p:nvPr/>
        </p:nvSpPr>
        <p:spPr bwMode="auto">
          <a:xfrm>
            <a:off x="186773" y="764704"/>
            <a:ext cx="8785225" cy="5909310"/>
          </a:xfrm>
          <a:prstGeom prst="rect">
            <a:avLst/>
          </a:prstGeom>
          <a:solidFill>
            <a:schemeClr val="bg2">
              <a:lumMod val="90000"/>
            </a:schemeClr>
          </a:solidFill>
          <a:ln w="9525">
            <a:solidFill>
              <a:srgbClr val="92D050"/>
            </a:solidFill>
            <a:miter lim="800000"/>
            <a:headEnd/>
            <a:tailEnd/>
          </a:ln>
        </p:spPr>
        <p:txBody>
          <a:bodyPr>
            <a:spAutoFit/>
          </a:bodyPr>
          <a:lstStyle/>
          <a:p>
            <a:pPr algn="just" eaLnBrk="1" hangingPunct="1">
              <a:defRPr/>
            </a:pPr>
            <a:r>
              <a:rPr lang="fr-FR" dirty="0"/>
              <a:t>Peut-on aborder la question mondiale de la corruption, avec suffisamment de recul et de sérénité ? Car le monde est un monde de faux-semblant, qui n’apparaît jamais tel qu’il est.</a:t>
            </a:r>
          </a:p>
          <a:p>
            <a:pPr algn="just" eaLnBrk="1" hangingPunct="1">
              <a:defRPr/>
            </a:pPr>
            <a:r>
              <a:rPr lang="fr-FR" dirty="0"/>
              <a:t>Selon certains auteurs « </a:t>
            </a:r>
            <a:r>
              <a:rPr lang="fr-FR" i="1" dirty="0">
                <a:latin typeface="Calibri" pitchFamily="34" charset="0"/>
              </a:rPr>
              <a:t>La corruption est un vice aussi vieux que la nature humaine</a:t>
            </a:r>
            <a:r>
              <a:rPr lang="fr-FR" dirty="0">
                <a:latin typeface="Calibri" pitchFamily="34" charset="0"/>
              </a:rPr>
              <a:t>. </a:t>
            </a:r>
            <a:r>
              <a:rPr lang="fr-FR" dirty="0"/>
              <a:t>[Elle serait un] </a:t>
            </a:r>
            <a:r>
              <a:rPr lang="fr-FR" i="1" dirty="0">
                <a:latin typeface="Calibri" pitchFamily="34" charset="0"/>
              </a:rPr>
              <a:t>trait permanent de la nature humaine</a:t>
            </a:r>
            <a:r>
              <a:rPr lang="fr-FR" dirty="0">
                <a:latin typeface="Calibri" pitchFamily="34" charset="0"/>
              </a:rPr>
              <a:t>.</a:t>
            </a:r>
            <a:r>
              <a:rPr lang="fr-FR" dirty="0"/>
              <a:t>» (</a:t>
            </a:r>
            <a:r>
              <a:rPr lang="fr-FR" dirty="0">
                <a:latin typeface="Calibri" pitchFamily="34" charset="0"/>
              </a:rPr>
              <a:t>André Maurois</a:t>
            </a:r>
            <a:r>
              <a:rPr lang="fr-FR" dirty="0"/>
              <a:t>). Elle serait aussi vieille que l’humanité. La lutte contre elle s’apparente à une lutte contre une hydre, dont les têtes repoussent sans cesse, lutte qui n’aurait pas de fin, à l’image du mythe de Sisyphe ou du mythe de la Méduse.</a:t>
            </a:r>
          </a:p>
          <a:p>
            <a:pPr algn="just" eaLnBrk="1" hangingPunct="1">
              <a:defRPr/>
            </a:pPr>
            <a:r>
              <a:rPr lang="fr-FR" dirty="0"/>
              <a:t>La plupart des gens ont été confronté, au moins une fois dans le vie, à la petite ou grande corruption ou à des opportunités de se faire corrompre ou encore au fait de recevoir illégalement des richesses, ou enfin d’être obligé de tremper dans la corruption, sans avoir le choix.  </a:t>
            </a:r>
          </a:p>
          <a:p>
            <a:pPr algn="just" eaLnBrk="1" hangingPunct="1">
              <a:defRPr/>
            </a:pPr>
            <a:r>
              <a:rPr lang="fr-FR" dirty="0"/>
              <a:t>Peut-on y résister ? Peut-on, soi-même, être honnête jusqu’au bout, sans faire preuve de naïveté, sans qu’il n’y ait aucune part d’ombre en soi-même ? Peut-on être exempt de toute de « corruption » ? Peut-on imaginer un monde, sans corruption, sans vol, sans mensonge ? N’est-ce pas une vision utopique ?</a:t>
            </a:r>
          </a:p>
          <a:p>
            <a:pPr algn="just" eaLnBrk="1" hangingPunct="1">
              <a:defRPr/>
            </a:pPr>
            <a:r>
              <a:rPr lang="fr-FR" dirty="0"/>
              <a:t>Dans certains pays, où presque toute la population est fière, et considère que la corruption est un moyen normal et légitime de s’enrichir, y aurait-il un quelconque espoir ou moyen de voir l’esprit de corruption et l’appât du gain être extirpé, un jour, du cœur des hommes, sans susciter la colère ou la réaction violente des « corrompus » et des « mis en cause »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5364163" y="45813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3491" name="Espace réservé du numéro de diapositive 2"/>
          <p:cNvSpPr txBox="1">
            <a:spLocks/>
          </p:cNvSpPr>
          <p:nvPr/>
        </p:nvSpPr>
        <p:spPr bwMode="auto">
          <a:xfrm>
            <a:off x="8668358" y="188914"/>
            <a:ext cx="37026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57B6212-C691-4ED3-A15D-3919189F6FDC}" type="slidenum">
              <a:rPr lang="fr-FR" altLang="fr-FR" sz="1200">
                <a:solidFill>
                  <a:srgbClr val="898989"/>
                </a:solidFill>
              </a:rPr>
              <a:pPr algn="r" eaLnBrk="1" hangingPunct="1">
                <a:spcBef>
                  <a:spcPct val="0"/>
                </a:spcBef>
                <a:buFontTx/>
                <a:buNone/>
              </a:pPr>
              <a:t>80</a:t>
            </a:fld>
            <a:endParaRPr lang="fr-FR" altLang="fr-FR" sz="1200" dirty="0">
              <a:solidFill>
                <a:srgbClr val="898989"/>
              </a:solidFill>
            </a:endParaRPr>
          </a:p>
        </p:txBody>
      </p:sp>
      <p:sp>
        <p:nvSpPr>
          <p:cNvPr id="63493" name="Rectangle 19"/>
          <p:cNvSpPr>
            <a:spLocks noChangeArrowheads="1"/>
          </p:cNvSpPr>
          <p:nvPr/>
        </p:nvSpPr>
        <p:spPr bwMode="auto">
          <a:xfrm>
            <a:off x="107952" y="465064"/>
            <a:ext cx="41793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Saddam Hussein et sa famille</a:t>
            </a:r>
            <a:r>
              <a:rPr lang="fr-FR" altLang="fr-FR" sz="1600" dirty="0">
                <a:latin typeface="Arial" panose="020B0604020202020204" pitchFamily="34" charset="0"/>
              </a:rPr>
              <a:t> (Irak) (suite) :</a:t>
            </a:r>
          </a:p>
        </p:txBody>
      </p:sp>
      <p:sp>
        <p:nvSpPr>
          <p:cNvPr id="63494" name="Rectangle 20"/>
          <p:cNvSpPr>
            <a:spLocks noChangeArrowheads="1"/>
          </p:cNvSpPr>
          <p:nvPr/>
        </p:nvSpPr>
        <p:spPr bwMode="auto">
          <a:xfrm>
            <a:off x="179388" y="6237289"/>
            <a:ext cx="8856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La plupart des palais de Saddam Hussein ont été bombardés et pillés.</a:t>
            </a:r>
          </a:p>
          <a:p>
            <a:pPr algn="ctr" eaLnBrk="1" hangingPunct="1">
              <a:spcBef>
                <a:spcPct val="0"/>
              </a:spcBef>
              <a:buFontTx/>
              <a:buNone/>
            </a:pPr>
            <a:r>
              <a:rPr lang="fr-FR" altLang="fr-FR" sz="1200">
                <a:latin typeface="Arial" panose="020B0604020202020204" pitchFamily="34" charset="0"/>
              </a:rPr>
              <a:t>Source iconographie : </a:t>
            </a:r>
            <a:r>
              <a:rPr lang="fr-FR" altLang="fr-FR" sz="1200">
                <a:latin typeface="Arial" panose="020B0604020202020204" pitchFamily="34" charset="0"/>
                <a:hlinkClick r:id="rId2"/>
              </a:rPr>
              <a:t>http://controversialdocumentaries.blogspot.fr/2013/08/the-palaces-left-behind.html</a:t>
            </a:r>
            <a:r>
              <a:rPr lang="fr-FR" altLang="fr-FR" sz="1200">
                <a:latin typeface="Arial" panose="020B0604020202020204" pitchFamily="34" charset="0"/>
              </a:rPr>
              <a:t> </a:t>
            </a:r>
          </a:p>
        </p:txBody>
      </p:sp>
      <p:pic>
        <p:nvPicPr>
          <p:cNvPr id="63495" name="Picture 2" descr="C:\Users\LISAN\Documents\psychologie-philo\corruption\images\Saddam Hussein\residence Saddam Hussein17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2" y="908052"/>
            <a:ext cx="2874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2" descr="C:\Users\LISAN\Documents\psychologie-philo\corruption\images\Saddam Hussein\residence Saddam Hussein18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876193"/>
            <a:ext cx="291623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3" descr="C:\Users\LISAN\Documents\psychologie-philo\corruption\images\Saddam Hussein\Saddam Hussein palac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508501"/>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4" descr="C:\Users\LISAN\Documents\psychologie-philo\corruption\images\Saddam Hussein\Saddam Hussein palac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89" y="4565651"/>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5" descr="C:\Users\LISAN\Documents\psychologie-philo\corruption\images\Saddam Hussein\Saddam Hussein palac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4508501"/>
            <a:ext cx="2279650" cy="170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6" descr="C:\Users\LISAN\Documents\psychologie-philo\corruption\images\Saddam Hussein\Saddam Hussein palace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9512" y="2829359"/>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7" descr="C:\Users\LISAN\Documents\psychologie-philo\corruption\images\Saddam Hussein\Saddam Hussein palace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7" y="2781301"/>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8" descr="C:\Users\LISAN\Documents\psychologie-philo\corruption\images\Saddam Hussein\Saddam Hussein palace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2640014"/>
            <a:ext cx="237648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9" descr="C:\Users\LISAN\Documents\psychologie-philo\corruption\images\Saddam Hussein\Saddam Hussein palace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8040" y="908051"/>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2700339" y="322103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451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2366F58-E429-4E78-916D-61E27C229E2E}" type="slidenum">
              <a:rPr lang="fr-FR" altLang="fr-FR" sz="1200">
                <a:solidFill>
                  <a:srgbClr val="898989"/>
                </a:solidFill>
              </a:rPr>
              <a:pPr algn="r" eaLnBrk="1" hangingPunct="1">
                <a:spcBef>
                  <a:spcPct val="0"/>
                </a:spcBef>
                <a:buFontTx/>
                <a:buNone/>
              </a:pPr>
              <a:t>81</a:t>
            </a:fld>
            <a:endParaRPr lang="fr-FR" altLang="fr-FR" sz="1200">
              <a:solidFill>
                <a:srgbClr val="898989"/>
              </a:solidFill>
            </a:endParaRPr>
          </a:p>
        </p:txBody>
      </p:sp>
      <p:sp>
        <p:nvSpPr>
          <p:cNvPr id="64517" name="Rectangle 19"/>
          <p:cNvSpPr>
            <a:spLocks noChangeArrowheads="1"/>
          </p:cNvSpPr>
          <p:nvPr/>
        </p:nvSpPr>
        <p:spPr bwMode="auto">
          <a:xfrm>
            <a:off x="250825" y="549275"/>
            <a:ext cx="46826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Saddam Hussein et sa famille</a:t>
            </a:r>
            <a:r>
              <a:rPr lang="fr-FR" altLang="fr-FR" sz="1600" dirty="0">
                <a:latin typeface="Arial" panose="020B0604020202020204" pitchFamily="34" charset="0"/>
              </a:rPr>
              <a:t> (Irak) (suite et fin) :</a:t>
            </a:r>
          </a:p>
        </p:txBody>
      </p:sp>
      <p:sp>
        <p:nvSpPr>
          <p:cNvPr id="64518" name="Rectangle 20"/>
          <p:cNvSpPr>
            <a:spLocks noChangeArrowheads="1"/>
          </p:cNvSpPr>
          <p:nvPr/>
        </p:nvSpPr>
        <p:spPr bwMode="auto">
          <a:xfrm>
            <a:off x="179388" y="6453189"/>
            <a:ext cx="88566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Source iconographie : </a:t>
            </a:r>
            <a:r>
              <a:rPr lang="fr-FR" altLang="fr-FR" sz="1200">
                <a:latin typeface="Arial" panose="020B0604020202020204" pitchFamily="34" charset="0"/>
                <a:hlinkClick r:id="rId2"/>
              </a:rPr>
              <a:t>http://controversialdocumentaries.blogspot.fr/2013/08/the-palaces-left-behind.html</a:t>
            </a:r>
            <a:r>
              <a:rPr lang="fr-FR" altLang="fr-FR" sz="1200">
                <a:latin typeface="Arial" panose="020B0604020202020204" pitchFamily="34" charset="0"/>
              </a:rPr>
              <a:t> </a:t>
            </a:r>
          </a:p>
        </p:txBody>
      </p:sp>
      <p:pic>
        <p:nvPicPr>
          <p:cNvPr id="64519" name="Picture 3" descr="C:\Users\LISAN\Documents\psychologie-philo\corruption\images\Saddam Hussein\residence Saddam Hussein9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3141663"/>
            <a:ext cx="2413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4" descr="C:\Users\LISAN\Documents\psychologie-philo\corruption\images\Saddam Hussein\residence Saddam Hussein10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933825"/>
            <a:ext cx="3619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5" descr="C:\Users\LISAN\Documents\psychologie-philo\corruption\images\Saddam Hussein\residence Saddam Hussein11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581526"/>
            <a:ext cx="2413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6" descr="C:\Users\LISAN\Documents\psychologie-philo\corruption\images\Saddam Hussein\residence Saddam Hussein12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797426"/>
            <a:ext cx="2413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7" descr="C:\Users\LISAN\Documents\psychologie-philo\corruption\images\Saddam Hussein\residence Saddam Hussein13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708275"/>
            <a:ext cx="2413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8" descr="C:\Users\LISAN\Documents\psychologie-philo\corruption\images\Saddam Hussein\residence Saddam Hussein14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7313" y="981075"/>
            <a:ext cx="302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9" descr="C:\Users\LISAN\Documents\psychologie-philo\corruption\images\Saddam Hussein\residence Saddam Hussein15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1988" y="620714"/>
            <a:ext cx="340201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0" descr="C:\Users\LISAN\Documents\psychologie-philo\corruption\images\Saddam Hussein\residence Saddam Hussein16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981075"/>
            <a:ext cx="2413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5264151" y="56406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5539"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17B39C5-4623-4E04-AE84-AAFD521B57A9}" type="slidenum">
              <a:rPr lang="fr-FR" altLang="fr-FR" sz="1200">
                <a:solidFill>
                  <a:srgbClr val="898989"/>
                </a:solidFill>
              </a:rPr>
              <a:pPr algn="r" eaLnBrk="1" hangingPunct="1">
                <a:spcBef>
                  <a:spcPct val="0"/>
                </a:spcBef>
                <a:buFontTx/>
                <a:buNone/>
              </a:pPr>
              <a:t>82</a:t>
            </a:fld>
            <a:endParaRPr lang="fr-FR" altLang="fr-FR" sz="1200">
              <a:solidFill>
                <a:srgbClr val="898989"/>
              </a:solidFill>
            </a:endParaRPr>
          </a:p>
        </p:txBody>
      </p:sp>
      <p:sp>
        <p:nvSpPr>
          <p:cNvPr id="65541" name="Rectangle 19"/>
          <p:cNvSpPr>
            <a:spLocks noChangeArrowheads="1"/>
          </p:cNvSpPr>
          <p:nvPr/>
        </p:nvSpPr>
        <p:spPr bwMode="auto">
          <a:xfrm>
            <a:off x="250827" y="549275"/>
            <a:ext cx="13295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Z.</a:t>
            </a:r>
            <a:r>
              <a:rPr lang="fr-FR" altLang="fr-FR" sz="1600" dirty="0">
                <a:latin typeface="Arial" panose="020B0604020202020204" pitchFamily="34" charset="0"/>
              </a:rPr>
              <a:t> (Tunisie) :</a:t>
            </a:r>
          </a:p>
        </p:txBody>
      </p:sp>
      <p:sp>
        <p:nvSpPr>
          <p:cNvPr id="65542" name="ZoneTexte 6"/>
          <p:cNvSpPr txBox="1">
            <a:spLocks noChangeArrowheads="1"/>
          </p:cNvSpPr>
          <p:nvPr/>
        </p:nvSpPr>
        <p:spPr bwMode="auto">
          <a:xfrm>
            <a:off x="107952" y="908051"/>
            <a:ext cx="8856663"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latin typeface="Arial" panose="020B0604020202020204" pitchFamily="34" charset="0"/>
              </a:rPr>
              <a:t>Après avoir occupé plusieurs postes au sein de l'</a:t>
            </a:r>
            <a:r>
              <a:rPr lang="fr-FR" altLang="fr-FR" sz="1400" dirty="0">
                <a:latin typeface="Arial" panose="020B0604020202020204" pitchFamily="34" charset="0"/>
                <a:hlinkClick r:id="rId2" tooltip="Forces armées tunisiennes"/>
              </a:rPr>
              <a:t>armée</a:t>
            </a:r>
            <a:r>
              <a:rPr lang="fr-FR" altLang="fr-FR" sz="1400" dirty="0">
                <a:latin typeface="Arial" panose="020B0604020202020204" pitchFamily="34" charset="0"/>
              </a:rPr>
              <a:t> et de la sûreté nationale, il devient </a:t>
            </a:r>
            <a:r>
              <a:rPr lang="fr-FR" altLang="fr-FR" sz="1400" dirty="0">
                <a:latin typeface="Arial" panose="020B0604020202020204" pitchFamily="34" charset="0"/>
                <a:hlinkClick r:id="rId3" tooltip="Ministère de l'Intérieur (Tunisie)"/>
              </a:rPr>
              <a:t>ministre de l'Intérieur</a:t>
            </a:r>
            <a:r>
              <a:rPr lang="fr-FR" altLang="fr-FR" sz="1400" dirty="0">
                <a:latin typeface="Arial" panose="020B0604020202020204" pitchFamily="34" charset="0"/>
              </a:rPr>
              <a:t> dans le </a:t>
            </a:r>
            <a:r>
              <a:rPr lang="fr-FR" altLang="fr-FR" sz="1400" dirty="0">
                <a:latin typeface="Arial" panose="020B0604020202020204" pitchFamily="34" charset="0"/>
                <a:hlinkClick r:id="rId4" tooltip="Gouvernement Rachid Sfar"/>
              </a:rPr>
              <a:t>gouvernement Rachid </a:t>
            </a:r>
            <a:r>
              <a:rPr lang="fr-FR" altLang="fr-FR" sz="1400" dirty="0" err="1">
                <a:latin typeface="Arial" panose="020B0604020202020204" pitchFamily="34" charset="0"/>
                <a:hlinkClick r:id="rId4" tooltip="Gouvernement Rachid Sfar"/>
              </a:rPr>
              <a:t>Sfar</a:t>
            </a:r>
            <a:r>
              <a:rPr lang="fr-FR" altLang="fr-FR" sz="1400" dirty="0">
                <a:latin typeface="Arial" panose="020B0604020202020204" pitchFamily="34" charset="0"/>
              </a:rPr>
              <a:t>, puis remplace ce dernier comme </a:t>
            </a:r>
            <a:r>
              <a:rPr lang="fr-FR" altLang="fr-FR" sz="1400" dirty="0">
                <a:latin typeface="Arial" panose="020B0604020202020204" pitchFamily="34" charset="0"/>
                <a:hlinkClick r:id="rId5" tooltip="Premier ministre tunisien"/>
              </a:rPr>
              <a:t>Premier ministre</a:t>
            </a:r>
            <a:r>
              <a:rPr lang="fr-FR" altLang="fr-FR" sz="1400" dirty="0">
                <a:latin typeface="Arial" panose="020B0604020202020204" pitchFamily="34" charset="0"/>
              </a:rPr>
              <a:t>. Il finit par déposer le président </a:t>
            </a:r>
            <a:r>
              <a:rPr lang="fr-FR" altLang="fr-FR" sz="1400" dirty="0">
                <a:latin typeface="Arial" panose="020B0604020202020204" pitchFamily="34" charset="0"/>
                <a:hlinkClick r:id="rId6" tooltip="Habib Bourguiba"/>
              </a:rPr>
              <a:t>Habib Bourguiba</a:t>
            </a:r>
            <a:r>
              <a:rPr lang="fr-FR" altLang="fr-FR" sz="1400" dirty="0">
                <a:latin typeface="Arial" panose="020B0604020202020204" pitchFamily="34" charset="0"/>
              </a:rPr>
              <a:t> « pour raisons médicales » et lui succède en sa qualité de dauphin constitutionnel. Sous sa présidence, l'</a:t>
            </a:r>
            <a:r>
              <a:rPr lang="fr-FR" altLang="fr-FR" sz="1400" dirty="0">
                <a:latin typeface="Arial" panose="020B0604020202020204" pitchFamily="34" charset="0"/>
                <a:hlinkClick r:id="rId7" tooltip="Économie de la Tunisie"/>
              </a:rPr>
              <a:t>économie de la Tunisie</a:t>
            </a:r>
            <a:r>
              <a:rPr lang="fr-FR" altLang="fr-FR" sz="1400" dirty="0">
                <a:latin typeface="Arial" panose="020B0604020202020204" pitchFamily="34" charset="0"/>
              </a:rPr>
              <a:t> est classée, en </a:t>
            </a:r>
            <a:r>
              <a:rPr lang="fr-FR" altLang="fr-FR" sz="1400" dirty="0">
                <a:latin typeface="Arial" panose="020B0604020202020204" pitchFamily="34" charset="0"/>
                <a:hlinkClick r:id="rId8" tooltip="2007"/>
              </a:rPr>
              <a:t>2007</a:t>
            </a:r>
            <a:r>
              <a:rPr lang="fr-FR" altLang="fr-FR" sz="1400" dirty="0">
                <a:latin typeface="Arial" panose="020B0604020202020204" pitchFamily="34" charset="0"/>
              </a:rPr>
              <a:t>, première en termes de </a:t>
            </a:r>
            <a:r>
              <a:rPr lang="fr-FR" altLang="fr-FR" sz="1400" dirty="0">
                <a:latin typeface="Arial" panose="020B0604020202020204" pitchFamily="34" charset="0"/>
                <a:hlinkClick r:id="rId9" tooltip="Compétitivité économique"/>
              </a:rPr>
              <a:t>compétitivité économique</a:t>
            </a:r>
            <a:r>
              <a:rPr lang="fr-FR" altLang="fr-FR" sz="1400" dirty="0">
                <a:latin typeface="Arial" panose="020B0604020202020204" pitchFamily="34" charset="0"/>
              </a:rPr>
              <a:t> en </a:t>
            </a:r>
            <a:r>
              <a:rPr lang="fr-FR" altLang="fr-FR" sz="1400" dirty="0">
                <a:latin typeface="Arial" panose="020B0604020202020204" pitchFamily="34" charset="0"/>
                <a:hlinkClick r:id="rId10" tooltip="Afrique"/>
              </a:rPr>
              <a:t>Afrique</a:t>
            </a:r>
            <a:r>
              <a:rPr lang="fr-FR" altLang="fr-FR" sz="1400" dirty="0">
                <a:latin typeface="Arial" panose="020B0604020202020204" pitchFamily="34" charset="0"/>
              </a:rPr>
              <a:t>, d'après les chiffres fournis par le </a:t>
            </a:r>
            <a:r>
              <a:rPr lang="fr-FR" altLang="fr-FR" sz="1400" dirty="0">
                <a:latin typeface="Arial" panose="020B0604020202020204" pitchFamily="34" charset="0"/>
                <a:hlinkClick r:id="rId11" tooltip="Forum économique mondial"/>
              </a:rPr>
              <a:t>Forum économique mondial</a:t>
            </a:r>
            <a:r>
              <a:rPr lang="fr-FR" altLang="fr-FR" sz="1400" baseline="30000" dirty="0">
                <a:latin typeface="Arial" panose="020B0604020202020204" pitchFamily="34" charset="0"/>
                <a:hlinkClick r:id="rId12"/>
              </a:rPr>
              <a:t>5</a:t>
            </a:r>
            <a:r>
              <a:rPr lang="fr-FR" altLang="fr-FR" sz="1400" dirty="0">
                <a:latin typeface="Arial" panose="020B0604020202020204" pitchFamily="34" charset="0"/>
              </a:rPr>
              <a:t>. Sur le plan des libertés, des organisations non gouvernementales et des médias étrangers dénoncent régulièrement sa politique en matière de </a:t>
            </a:r>
            <a:r>
              <a:rPr lang="fr-FR" altLang="fr-FR" sz="1400" dirty="0">
                <a:latin typeface="Arial" panose="020B0604020202020204" pitchFamily="34" charset="0"/>
                <a:hlinkClick r:id="rId13" tooltip="Droits de l'homme"/>
              </a:rPr>
              <a:t>droits de l'homme</a:t>
            </a:r>
            <a:r>
              <a:rPr lang="fr-FR" altLang="fr-FR" sz="1400" dirty="0">
                <a:latin typeface="Arial" panose="020B0604020202020204" pitchFamily="34" charset="0"/>
              </a:rPr>
              <a:t>, la qualifiant ainsi de </a:t>
            </a:r>
            <a:r>
              <a:rPr lang="fr-FR" altLang="fr-FR" sz="1400" dirty="0">
                <a:latin typeface="Arial" panose="020B0604020202020204" pitchFamily="34" charset="0"/>
                <a:hlinkClick r:id="rId14" tooltip="Dictature"/>
              </a:rPr>
              <a:t>dictatoriale</a:t>
            </a:r>
            <a:r>
              <a:rPr lang="fr-FR" altLang="fr-FR" sz="1400" dirty="0">
                <a:latin typeface="Arial" panose="020B0604020202020204" pitchFamily="34" charset="0"/>
              </a:rPr>
              <a:t>, notamment par la répression, l'emprisonnement et la torture de ses opposants et les atteintes à la </a:t>
            </a:r>
            <a:r>
              <a:rPr lang="fr-FR" altLang="fr-FR" sz="1400" dirty="0">
                <a:latin typeface="Arial" panose="020B0604020202020204" pitchFamily="34" charset="0"/>
                <a:hlinkClick r:id="rId15" tooltip="Liberté de la presse"/>
              </a:rPr>
              <a:t>liberté de la presse</a:t>
            </a:r>
            <a:r>
              <a:rPr lang="fr-FR" altLang="fr-FR" sz="1400" dirty="0">
                <a:latin typeface="Arial" panose="020B0604020202020204" pitchFamily="34" charset="0"/>
              </a:rPr>
              <a:t>. Sous sa présidence, la Tunisie jouit d'une bonne image dans le monde occidental, notamment grâce au </a:t>
            </a:r>
            <a:r>
              <a:rPr lang="fr-FR" altLang="fr-FR" sz="1400" dirty="0">
                <a:latin typeface="Arial" panose="020B0604020202020204" pitchFamily="34" charset="0"/>
                <a:hlinkClick r:id="rId16" tooltip="Statut des femmes en Tunisie"/>
              </a:rPr>
              <a:t>statut des femmes en Tunisie</a:t>
            </a:r>
            <a:r>
              <a:rPr lang="fr-FR" altLang="fr-FR" sz="1400" dirty="0">
                <a:latin typeface="Arial" panose="020B0604020202020204" pitchFamily="34" charset="0"/>
              </a:rPr>
              <a:t>, dont  la suppression de l'obligation d'obéissance de la femme envers son mari</a:t>
            </a:r>
            <a:r>
              <a:rPr lang="fr-FR" altLang="fr-FR" sz="1400" baseline="30000" dirty="0">
                <a:latin typeface="Arial" panose="020B0604020202020204" pitchFamily="34" charset="0"/>
                <a:hlinkClick r:id="rId12"/>
              </a:rPr>
              <a:t>6</a:t>
            </a:r>
            <a:r>
              <a:rPr lang="fr-FR" altLang="fr-FR" sz="1400" dirty="0">
                <a:latin typeface="Arial" panose="020B0604020202020204" pitchFamily="34" charset="0"/>
              </a:rPr>
              <a:t>. Un </a:t>
            </a:r>
            <a:r>
              <a:rPr lang="fr-FR" altLang="fr-FR" sz="1400" dirty="0">
                <a:latin typeface="Arial" panose="020B0604020202020204" pitchFamily="34" charset="0"/>
                <a:hlinkClick r:id="rId17" tooltip="Révolution tunisienne de 2010-2011"/>
              </a:rPr>
              <a:t>mouvement de protestation populaire</a:t>
            </a:r>
            <a:r>
              <a:rPr lang="fr-FR" altLang="fr-FR" sz="1400" dirty="0">
                <a:latin typeface="Arial" panose="020B0604020202020204" pitchFamily="34" charset="0"/>
              </a:rPr>
              <a:t> le contraint à quitter le pays le </a:t>
            </a:r>
            <a:r>
              <a:rPr lang="fr-FR" altLang="fr-FR" sz="1400" dirty="0">
                <a:latin typeface="Arial" panose="020B0604020202020204" pitchFamily="34" charset="0"/>
                <a:hlinkClick r:id="rId18" tooltip="14 janvier"/>
              </a:rPr>
              <a:t>14</a:t>
            </a:r>
            <a:r>
              <a:rPr lang="fr-FR" altLang="fr-FR" sz="1400" dirty="0">
                <a:latin typeface="Arial" panose="020B0604020202020204" pitchFamily="34" charset="0"/>
              </a:rPr>
              <a:t> </a:t>
            </a:r>
            <a:r>
              <a:rPr lang="fr-FR" altLang="fr-FR" sz="1400" dirty="0">
                <a:latin typeface="Arial" panose="020B0604020202020204" pitchFamily="34" charset="0"/>
                <a:hlinkClick r:id="rId19" tooltip="Janvier 2011"/>
              </a:rPr>
              <a:t>janvier</a:t>
            </a:r>
            <a:r>
              <a:rPr lang="fr-FR" altLang="fr-FR" sz="1400" dirty="0">
                <a:latin typeface="Arial" panose="020B0604020202020204" pitchFamily="34" charset="0"/>
              </a:rPr>
              <a:t> </a:t>
            </a:r>
            <a:r>
              <a:rPr lang="fr-FR" altLang="fr-FR" sz="1400" dirty="0">
                <a:latin typeface="Arial" panose="020B0604020202020204" pitchFamily="34" charset="0"/>
                <a:hlinkClick r:id="rId20" tooltip="2011"/>
              </a:rPr>
              <a:t>2011</a:t>
            </a:r>
            <a:r>
              <a:rPr lang="fr-FR" altLang="fr-FR" sz="1400" dirty="0">
                <a:latin typeface="Arial" panose="020B0604020202020204" pitchFamily="34" charset="0"/>
              </a:rPr>
              <a:t>.</a:t>
            </a:r>
          </a:p>
          <a:p>
            <a:pPr algn="just" eaLnBrk="1" hangingPunct="1">
              <a:spcBef>
                <a:spcPct val="0"/>
              </a:spcBef>
              <a:buFontTx/>
              <a:buNone/>
            </a:pPr>
            <a:r>
              <a:rPr lang="fr-FR" altLang="fr-FR" sz="1200" dirty="0">
                <a:latin typeface="Arial" panose="020B0604020202020204" pitchFamily="34" charset="0"/>
              </a:rPr>
              <a:t>Lors de son premier procès se tient par contumace à Tunis le </a:t>
            </a:r>
            <a:r>
              <a:rPr lang="fr-FR" altLang="fr-FR" sz="1200" dirty="0">
                <a:latin typeface="Arial" panose="020B0604020202020204" pitchFamily="34" charset="0"/>
                <a:hlinkClick r:id="rId21" tooltip="20 juin"/>
              </a:rPr>
              <a:t>20 juin</a:t>
            </a:r>
            <a:r>
              <a:rPr lang="fr-FR" altLang="fr-FR" sz="1200" dirty="0">
                <a:latin typeface="Arial" panose="020B0604020202020204" pitchFamily="34" charset="0"/>
              </a:rPr>
              <a:t>, Ali et sa femme sont condamnés le jour-même à 35 ans de prison et à 91 millions de </a:t>
            </a:r>
            <a:r>
              <a:rPr lang="fr-FR" altLang="fr-FR" sz="1200" dirty="0">
                <a:latin typeface="Arial" panose="020B0604020202020204" pitchFamily="34" charset="0"/>
                <a:hlinkClick r:id="rId22" tooltip="Dinar tunisien"/>
              </a:rPr>
              <a:t>dinars</a:t>
            </a:r>
            <a:r>
              <a:rPr lang="fr-FR" altLang="fr-FR" sz="1200" dirty="0">
                <a:latin typeface="Arial" panose="020B0604020202020204" pitchFamily="34" charset="0"/>
              </a:rPr>
              <a:t> d'amende (environ 45 millions d'</a:t>
            </a:r>
            <a:r>
              <a:rPr lang="fr-FR" altLang="fr-FR" sz="1200" dirty="0">
                <a:latin typeface="Arial" panose="020B0604020202020204" pitchFamily="34" charset="0"/>
                <a:hlinkClick r:id="rId23" tooltip="Euro"/>
              </a:rPr>
              <a:t>euros</a:t>
            </a:r>
            <a:r>
              <a:rPr lang="fr-FR" altLang="fr-FR" sz="1200" dirty="0">
                <a:latin typeface="Arial" panose="020B0604020202020204" pitchFamily="34" charset="0"/>
              </a:rPr>
              <a:t> au cours du </a:t>
            </a:r>
            <a:r>
              <a:rPr lang="fr-FR" altLang="fr-FR" sz="1200" dirty="0">
                <a:latin typeface="Arial" panose="020B0604020202020204" pitchFamily="34" charset="0"/>
                <a:hlinkClick r:id="rId24" tooltip="21 juin"/>
              </a:rPr>
              <a:t>21 juin</a:t>
            </a:r>
            <a:r>
              <a:rPr lang="fr-FR" altLang="fr-FR" sz="1200" dirty="0">
                <a:latin typeface="Arial" panose="020B0604020202020204" pitchFamily="34" charset="0"/>
              </a:rPr>
              <a:t>) pour </a:t>
            </a:r>
            <a:r>
              <a:rPr lang="fr-FR" altLang="fr-FR" sz="1200" dirty="0">
                <a:latin typeface="Arial" panose="020B0604020202020204" pitchFamily="34" charset="0"/>
                <a:hlinkClick r:id="rId25" tooltip="Détournement de fonds publics"/>
              </a:rPr>
              <a:t>détournement de fonds publics</a:t>
            </a:r>
            <a:r>
              <a:rPr lang="fr-FR" altLang="fr-FR" sz="1200" dirty="0">
                <a:latin typeface="Arial" panose="020B0604020202020204" pitchFamily="34" charset="0"/>
              </a:rPr>
              <a:t> et possession illégale de devises étrangères et de bijoux. Le second procès, pour possession de stupéfiants, détention d'armes et recel de pièces archéologiques, a lieu le </a:t>
            </a:r>
            <a:r>
              <a:rPr lang="fr-FR" altLang="fr-FR" sz="1200" dirty="0">
                <a:latin typeface="Arial" panose="020B0604020202020204" pitchFamily="34" charset="0"/>
                <a:hlinkClick r:id="rId26" tooltip="4 juillet"/>
              </a:rPr>
              <a:t>4 juillet</a:t>
            </a:r>
            <a:r>
              <a:rPr lang="fr-FR" altLang="fr-FR" sz="1200" dirty="0">
                <a:latin typeface="Arial" panose="020B0604020202020204" pitchFamily="34" charset="0"/>
              </a:rPr>
              <a:t> : Ben Ali est condamné le jour-même à quinze ans et six mois de prison ainsi qu'à une amende de 108 000 dinars ; le procès est marqué par le retrait des avocats de la défense</a:t>
            </a:r>
            <a:r>
              <a:rPr lang="fr-FR" altLang="fr-FR" sz="1200" baseline="30000" dirty="0">
                <a:latin typeface="Arial" panose="020B0604020202020204" pitchFamily="34" charset="0"/>
                <a:hlinkClick r:id="rId12"/>
              </a:rPr>
              <a:t>89</a:t>
            </a:r>
            <a:r>
              <a:rPr lang="fr-FR" altLang="fr-FR" sz="1200" dirty="0">
                <a:latin typeface="Arial" panose="020B0604020202020204" pitchFamily="34" charset="0"/>
              </a:rPr>
              <a:t>. Le </a:t>
            </a:r>
            <a:r>
              <a:rPr lang="fr-FR" altLang="fr-FR" sz="1200" dirty="0">
                <a:latin typeface="Arial" panose="020B0604020202020204" pitchFamily="34" charset="0"/>
                <a:hlinkClick r:id="rId27" tooltip="28 juillet"/>
              </a:rPr>
              <a:t>28 juillet</a:t>
            </a:r>
            <a:r>
              <a:rPr lang="fr-FR" altLang="fr-FR" sz="1200" dirty="0">
                <a:latin typeface="Arial" panose="020B0604020202020204" pitchFamily="34" charset="0"/>
              </a:rPr>
              <a:t>, au terme d'un troisième procès, pour </a:t>
            </a:r>
            <a:r>
              <a:rPr lang="fr-FR" altLang="fr-FR" sz="1200" dirty="0">
                <a:solidFill>
                  <a:srgbClr val="FF0000"/>
                </a:solidFill>
                <a:latin typeface="Arial" panose="020B0604020202020204" pitchFamily="34" charset="0"/>
              </a:rPr>
              <a:t>corruption et fraude immobilière concernant l'achat et la cession de deux terrains immobiliers à Tunis au début des années 2000</a:t>
            </a:r>
            <a:r>
              <a:rPr lang="fr-FR" altLang="fr-FR" sz="1200" dirty="0">
                <a:latin typeface="Arial" panose="020B0604020202020204" pitchFamily="34" charset="0"/>
              </a:rPr>
              <a:t>, il est condamné à 16 ans de prison et 97 millions de dinars d'amende avec son gendre </a:t>
            </a:r>
            <a:r>
              <a:rPr lang="fr-FR" altLang="fr-FR" sz="1200" dirty="0">
                <a:latin typeface="Arial" panose="020B0604020202020204" pitchFamily="34" charset="0"/>
                <a:hlinkClick r:id="rId28" tooltip="Mohamed Sakhr El Materi"/>
              </a:rPr>
              <a:t>Mohamed </a:t>
            </a:r>
            <a:r>
              <a:rPr lang="fr-FR" altLang="fr-FR" sz="1200" dirty="0" err="1">
                <a:latin typeface="Arial" panose="020B0604020202020204" pitchFamily="34" charset="0"/>
                <a:hlinkClick r:id="rId28" tooltip="Mohamed Sakhr El Materi"/>
              </a:rPr>
              <a:t>Sakhr</a:t>
            </a:r>
            <a:r>
              <a:rPr lang="fr-FR" altLang="fr-FR" sz="1200" dirty="0">
                <a:latin typeface="Arial" panose="020B0604020202020204" pitchFamily="34" charset="0"/>
                <a:hlinkClick r:id="rId28" tooltip="Mohamed Sakhr El Materi"/>
              </a:rPr>
              <a:t> El Materi</a:t>
            </a:r>
            <a:r>
              <a:rPr lang="fr-FR" altLang="fr-FR" sz="1200" baseline="30000" dirty="0">
                <a:latin typeface="Arial" panose="020B0604020202020204" pitchFamily="34" charset="0"/>
                <a:hlinkClick r:id="rId12"/>
              </a:rPr>
              <a:t>90</a:t>
            </a:r>
            <a:r>
              <a:rPr lang="fr-FR" altLang="fr-FR" sz="1200" dirty="0">
                <a:latin typeface="Arial" panose="020B0604020202020204" pitchFamily="34" charset="0"/>
              </a:rPr>
              <a:t>. Ben Ali s’est servi de la réglementation en vigueur et a créé de nouvelles lois pour servir les intérêts de la famille de l’ex-président Ben Ali et des proches du régime. Selon une nouvelle étude menée par des chercheurs de la Banque mondiale, la réglementation a été manipulée au point que ce groupe de privilégiés avait la mainmise, à la fin de 2010, sur plus de 21 % des bénéfices réalisés par le secteur privé dans le pays. La corruption de la famille Ben Ali était notoire et constituait une source de frustration manifeste pour la population tunisienne, comme en témoigne le pillage ciblé et systématique des propriétés du clan après le soulèvement de 2011. </a:t>
            </a:r>
            <a:r>
              <a:rPr lang="fr-FR" altLang="fr-FR" sz="1200" dirty="0">
                <a:solidFill>
                  <a:srgbClr val="FF0000"/>
                </a:solidFill>
                <a:latin typeface="Arial" panose="020B0604020202020204" pitchFamily="34" charset="0"/>
              </a:rPr>
              <a:t>La fortune personnelle du couple Ben Ali, amassée pendant les 23 années de pouvoir et estimée à quelques milliards d'</a:t>
            </a:r>
            <a:r>
              <a:rPr lang="fr-FR" altLang="fr-FR" sz="1200" dirty="0">
                <a:solidFill>
                  <a:srgbClr val="FF0000"/>
                </a:solidFill>
                <a:latin typeface="Arial" panose="020B0604020202020204" pitchFamily="34" charset="0"/>
                <a:hlinkClick r:id="rId23" tooltip="Euro"/>
              </a:rPr>
              <a:t>euros</a:t>
            </a:r>
            <a:r>
              <a:rPr lang="fr-FR" altLang="fr-FR" sz="1200" dirty="0">
                <a:solidFill>
                  <a:srgbClr val="FF0000"/>
                </a:solidFill>
                <a:latin typeface="Arial" panose="020B0604020202020204" pitchFamily="34" charset="0"/>
              </a:rPr>
              <a:t> placés sur des comptes bancaires à l'étranger ou investis dans l'immobilier</a:t>
            </a:r>
            <a:r>
              <a:rPr lang="fr-FR" altLang="fr-FR" sz="1200" dirty="0">
                <a:latin typeface="Arial" panose="020B0604020202020204" pitchFamily="34" charset="0"/>
              </a:rPr>
              <a:t>, serait essentiellement le résultat des détournements de fonds opérés durant cette période par le clan Ben Ali-</a:t>
            </a:r>
            <a:r>
              <a:rPr lang="fr-FR" altLang="fr-FR" sz="1200" dirty="0" err="1">
                <a:latin typeface="Arial" panose="020B0604020202020204" pitchFamily="34" charset="0"/>
              </a:rPr>
              <a:t>Trabelsi</a:t>
            </a:r>
            <a:r>
              <a:rPr lang="fr-FR" altLang="fr-FR" sz="1200" dirty="0">
                <a:latin typeface="Arial" panose="020B0604020202020204" pitchFamily="34" charset="0"/>
              </a:rPr>
              <a:t>. Sources : a) </a:t>
            </a:r>
            <a:r>
              <a:rPr lang="fr-FR" altLang="fr-FR" sz="1200" dirty="0">
                <a:latin typeface="Arial" panose="020B0604020202020204" pitchFamily="34" charset="0"/>
                <a:hlinkClick r:id="rId12"/>
              </a:rPr>
              <a:t>http://fr.wikipedia.org/wiki/Zine_el-Abidine_Ben_Ali</a:t>
            </a:r>
            <a:r>
              <a:rPr lang="fr-FR" altLang="fr-FR" sz="1200" dirty="0">
                <a:latin typeface="Arial" panose="020B0604020202020204" pitchFamily="34" charset="0"/>
              </a:rPr>
              <a:t>, b) </a:t>
            </a:r>
            <a:r>
              <a:rPr lang="fr-FR" altLang="fr-FR" sz="1200" dirty="0">
                <a:latin typeface="Arial" panose="020B0604020202020204" pitchFamily="34" charset="0"/>
                <a:hlinkClick r:id="rId29"/>
              </a:rPr>
              <a:t>http://fr.wikipedia.org/wiki/Le%C3%AFla_Ben_Ali</a:t>
            </a:r>
            <a:r>
              <a:rPr lang="fr-FR" altLang="fr-FR" sz="1200" dirty="0">
                <a:latin typeface="Arial" panose="020B0604020202020204" pitchFamily="34" charset="0"/>
              </a:rPr>
              <a:t> </a:t>
            </a:r>
          </a:p>
          <a:p>
            <a:pPr algn="just" eaLnBrk="1" hangingPunct="1">
              <a:spcBef>
                <a:spcPct val="0"/>
              </a:spcBef>
              <a:buFontTx/>
              <a:buNone/>
            </a:pPr>
            <a:r>
              <a:rPr lang="fr-FR" altLang="fr-FR" sz="1200" dirty="0">
                <a:latin typeface="Arial" panose="020B0604020202020204" pitchFamily="34" charset="0"/>
              </a:rPr>
              <a:t>c) </a:t>
            </a:r>
            <a:r>
              <a:rPr lang="fr-FR" altLang="fr-FR" sz="1200" dirty="0">
                <a:latin typeface="Arial" panose="020B0604020202020204" pitchFamily="34" charset="0"/>
                <a:hlinkClick r:id="rId30"/>
              </a:rPr>
              <a:t>http://www.banquemondiale.org/fr/news/press-release/2014/03/27/world-bank-manipulation-former-tunisian-officials</a:t>
            </a:r>
            <a:r>
              <a:rPr lang="fr-FR" altLang="fr-FR" sz="1200" dirty="0">
                <a:latin typeface="Arial" panose="020B0604020202020204" pitchFamily="34" charset="0"/>
              </a:rPr>
              <a:t>  </a:t>
            </a:r>
          </a:p>
        </p:txBody>
      </p:sp>
      <p:sp>
        <p:nvSpPr>
          <p:cNvPr id="7" name="ZoneTexte 3"/>
          <p:cNvSpPr txBox="1">
            <a:spLocks noChangeArrowheads="1"/>
          </p:cNvSpPr>
          <p:nvPr/>
        </p:nvSpPr>
        <p:spPr bwMode="auto">
          <a:xfrm>
            <a:off x="151097" y="102395"/>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2123729" y="19365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6563" name="Espace réservé du numéro de diapositive 2"/>
          <p:cNvSpPr txBox="1">
            <a:spLocks/>
          </p:cNvSpPr>
          <p:nvPr/>
        </p:nvSpPr>
        <p:spPr bwMode="auto">
          <a:xfrm>
            <a:off x="0" y="231454"/>
            <a:ext cx="637084" cy="21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42D852D-008C-4891-8523-C4AB34FB63B2}" type="slidenum">
              <a:rPr lang="fr-FR" altLang="fr-FR" sz="1200">
                <a:solidFill>
                  <a:srgbClr val="898989"/>
                </a:solidFill>
              </a:rPr>
              <a:pPr algn="r" eaLnBrk="1" hangingPunct="1">
                <a:spcBef>
                  <a:spcPct val="0"/>
                </a:spcBef>
                <a:buFontTx/>
                <a:buNone/>
              </a:pPr>
              <a:t>83</a:t>
            </a:fld>
            <a:endParaRPr lang="fr-FR" altLang="fr-FR" sz="1200" dirty="0">
              <a:solidFill>
                <a:srgbClr val="898989"/>
              </a:solidFill>
            </a:endParaRPr>
          </a:p>
        </p:txBody>
      </p:sp>
      <p:sp>
        <p:nvSpPr>
          <p:cNvPr id="66565" name="Rectangle 19"/>
          <p:cNvSpPr>
            <a:spLocks noChangeArrowheads="1"/>
          </p:cNvSpPr>
          <p:nvPr/>
        </p:nvSpPr>
        <p:spPr bwMode="auto">
          <a:xfrm>
            <a:off x="43584" y="1394282"/>
            <a:ext cx="6581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Biens détenus par le président Ben Ali et la famille de sa femme Leila Trabelsi : En 2008, le magazine «Forbes» avait estimé la fortune de Zine el-Abidine Ben Ali à 5 milliards de dollars. William Bourdon, président de l'association Sherpa et avocat de Transparence Internationale France, l’évalue lui entre 5 et 10 milliards, « </a:t>
            </a:r>
            <a:r>
              <a:rPr lang="fr-FR" altLang="fr-FR" sz="1200" i="1">
                <a:latin typeface="Arial" panose="020B0604020202020204" pitchFamily="34" charset="0"/>
              </a:rPr>
              <a:t>répartis entre l'Amérique latine, le Canada, le Golfe et l'Asie du Sud-Est </a:t>
            </a:r>
            <a:r>
              <a:rPr lang="fr-FR" altLang="fr-FR" sz="1200">
                <a:latin typeface="Arial" panose="020B0604020202020204" pitchFamily="34" charset="0"/>
              </a:rPr>
              <a:t>», avait-il confié le mois dernier au « Monde ».</a:t>
            </a:r>
            <a:endParaRPr lang="fr-FR" altLang="fr-FR" sz="1200" dirty="0">
              <a:latin typeface="Arial" panose="020B0604020202020204" pitchFamily="34" charset="0"/>
            </a:endParaRPr>
          </a:p>
        </p:txBody>
      </p:sp>
      <p:sp>
        <p:nvSpPr>
          <p:cNvPr id="66566" name="Rectangle 6"/>
          <p:cNvSpPr>
            <a:spLocks noChangeArrowheads="1"/>
          </p:cNvSpPr>
          <p:nvPr/>
        </p:nvSpPr>
        <p:spPr bwMode="auto">
          <a:xfrm>
            <a:off x="43584" y="5728258"/>
            <a:ext cx="6581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t>↑ </a:t>
            </a:r>
            <a:r>
              <a:rPr lang="fr-FR" altLang="fr-FR" sz="1200" dirty="0">
                <a:latin typeface="Arial" panose="020B0604020202020204" pitchFamily="34" charset="0"/>
              </a:rPr>
              <a:t>Tunisie : l'empire économique des </a:t>
            </a:r>
            <a:r>
              <a:rPr lang="fr-FR" altLang="fr-FR" sz="1200" dirty="0" err="1">
                <a:latin typeface="Arial" panose="020B0604020202020204" pitchFamily="34" charset="0"/>
              </a:rPr>
              <a:t>Trabelsi</a:t>
            </a:r>
            <a:r>
              <a:rPr lang="fr-FR" altLang="fr-FR" sz="1200" dirty="0">
                <a:latin typeface="Arial" panose="020B0604020202020204" pitchFamily="34" charset="0"/>
              </a:rPr>
              <a:t> et Ben Ali menacé, Xavier Harel, 18/01/2011. Sources : a) </a:t>
            </a:r>
            <a:r>
              <a:rPr lang="fr-FR" altLang="fr-FR" sz="1200" dirty="0">
                <a:latin typeface="Arial" panose="020B0604020202020204" pitchFamily="34" charset="0"/>
                <a:hlinkClick r:id="rId2"/>
              </a:rPr>
              <a:t>http://www.latribune.fr/actualites/economie/international/20110118trib000593005/tunisie-l-empire-economique-des-trabelsi-et-ben-ali-menace.html</a:t>
            </a:r>
            <a:r>
              <a:rPr lang="fr-FR" altLang="fr-FR" sz="1200" dirty="0">
                <a:latin typeface="Arial" panose="020B0604020202020204" pitchFamily="34" charset="0"/>
              </a:rPr>
              <a:t>, b) </a:t>
            </a:r>
            <a:r>
              <a:rPr lang="fr-FR" altLang="fr-FR" sz="1200" dirty="0">
                <a:latin typeface="Arial" panose="020B0604020202020204" pitchFamily="34" charset="0"/>
                <a:hlinkClick r:id="rId3"/>
              </a:rPr>
              <a:t>http://latunisiededina.blogspot.fr/2013/01/trabelsi-ben-ali-materi-mabrouk-zarrouk.html</a:t>
            </a:r>
            <a:endParaRPr lang="fr-FR" altLang="fr-FR" sz="1200" dirty="0">
              <a:latin typeface="Arial" panose="020B0604020202020204" pitchFamily="34" charset="0"/>
            </a:endParaRPr>
          </a:p>
        </p:txBody>
      </p:sp>
      <p:pic>
        <p:nvPicPr>
          <p:cNvPr id="66567" name="Picture 2" descr="C:\Users\LISAN\Documents\psychologie-philo\corruption\images\Zine el-Abidine Ben Ali\participartions-famille-ben-al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60" y="2462693"/>
            <a:ext cx="6508899" cy="32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ctangle 9"/>
          <p:cNvSpPr>
            <a:spLocks noChangeArrowheads="1"/>
          </p:cNvSpPr>
          <p:nvPr/>
        </p:nvSpPr>
        <p:spPr bwMode="auto">
          <a:xfrm>
            <a:off x="6639058" y="1725475"/>
            <a:ext cx="2286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t>↑ </a:t>
            </a:r>
            <a:r>
              <a:rPr lang="fr-FR" altLang="fr-FR" sz="1000">
                <a:latin typeface="Arial" panose="020B0604020202020204" pitchFamily="34" charset="0"/>
              </a:rPr>
              <a:t>Source : </a:t>
            </a:r>
            <a:r>
              <a:rPr lang="fr-FR" altLang="fr-FR" sz="1000">
                <a:latin typeface="Arial" panose="020B0604020202020204" pitchFamily="34" charset="0"/>
                <a:hlinkClick r:id="rId5"/>
              </a:rPr>
              <a:t>http://www.buzzpost.fr/2011/02/la-video-de-la-fortune-de-ben-ali.html</a:t>
            </a:r>
            <a:r>
              <a:rPr lang="fr-FR" altLang="fr-FR" sz="1000">
                <a:latin typeface="Arial" panose="020B0604020202020204" pitchFamily="34" charset="0"/>
              </a:rPr>
              <a:t> </a:t>
            </a:r>
          </a:p>
        </p:txBody>
      </p:sp>
      <p:pic>
        <p:nvPicPr>
          <p:cNvPr id="66569" name="Picture 4" descr="C:\Users\LISAN\Documents\psychologie-philo\corruption\images\Zine el-Abidine Ben Ali\ben ali fortune1 b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635" y="96702"/>
            <a:ext cx="23828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5" descr="C:\Users\LISAN\Documents\psychologie-philo\corruption\images\Zine el-Abidine Ben Ali\ben ali fortun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6352" y="4840152"/>
            <a:ext cx="241141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12"/>
          <p:cNvSpPr>
            <a:spLocks noChangeArrowheads="1"/>
          </p:cNvSpPr>
          <p:nvPr/>
        </p:nvSpPr>
        <p:spPr bwMode="auto">
          <a:xfrm>
            <a:off x="6422687" y="6202227"/>
            <a:ext cx="25650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000" dirty="0">
                <a:latin typeface="Arial" panose="020B0604020202020204" pitchFamily="34" charset="0"/>
              </a:rPr>
              <a:t>↑ Source : Le magot de Ben Ali découvert, LCI, </a:t>
            </a:r>
            <a:r>
              <a:rPr lang="fr-FR" altLang="fr-FR" sz="1000" dirty="0">
                <a:latin typeface="Arial" panose="020B0604020202020204" pitchFamily="34" charset="0"/>
                <a:hlinkClick r:id="rId8"/>
              </a:rPr>
              <a:t>http://www.wat.tv/video/magot-ben-ali-decouvert-3eomf_2exyh_.html</a:t>
            </a:r>
            <a:endParaRPr lang="fr-FR" altLang="fr-FR" sz="1000" dirty="0">
              <a:latin typeface="Arial" panose="020B0604020202020204" pitchFamily="34" charset="0"/>
            </a:endParaRPr>
          </a:p>
        </p:txBody>
      </p:sp>
      <p:sp>
        <p:nvSpPr>
          <p:cNvPr id="66572" name="Rectangle 13"/>
          <p:cNvSpPr>
            <a:spLocks noChangeArrowheads="1"/>
          </p:cNvSpPr>
          <p:nvPr/>
        </p:nvSpPr>
        <p:spPr bwMode="auto">
          <a:xfrm>
            <a:off x="6764470" y="3813040"/>
            <a:ext cx="2178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dirty="0">
                <a:latin typeface="Arial" panose="020B0604020202020204" pitchFamily="34" charset="0"/>
              </a:rPr>
              <a:t>↑ Source : Ben Ali: son Palais de Sidi </a:t>
            </a:r>
            <a:r>
              <a:rPr lang="fr-FR" altLang="fr-FR" sz="1000" dirty="0" err="1">
                <a:latin typeface="Arial" panose="020B0604020202020204" pitchFamily="34" charset="0"/>
              </a:rPr>
              <a:t>Dhrif</a:t>
            </a:r>
            <a:r>
              <a:rPr lang="fr-FR" altLang="fr-FR" sz="1000" dirty="0">
                <a:latin typeface="Arial" panose="020B0604020202020204" pitchFamily="34" charset="0"/>
              </a:rPr>
              <a:t>, un coffre-fort géant, </a:t>
            </a:r>
            <a:r>
              <a:rPr lang="fr-FR" altLang="fr-FR" sz="1000" dirty="0">
                <a:latin typeface="Arial" panose="020B0604020202020204" pitchFamily="34" charset="0"/>
                <a:hlinkClick r:id="rId9"/>
              </a:rPr>
              <a:t>http://www.parismatch.com/Actu/International/Tunisie-Ben-Ali-son-Palais-de-Sidi-Bousaid-cachait-un-tresor-152952</a:t>
            </a:r>
            <a:r>
              <a:rPr lang="fr-FR" altLang="fr-FR" sz="1000" dirty="0">
                <a:latin typeface="Arial" panose="020B0604020202020204" pitchFamily="34" charset="0"/>
              </a:rPr>
              <a:t> </a:t>
            </a:r>
          </a:p>
        </p:txBody>
      </p:sp>
      <p:pic>
        <p:nvPicPr>
          <p:cNvPr id="66573" name="Picture 7" descr="C:\Users\LISAN\Documents\psychologie-philo\corruption\images\Zine el-Abidine Ben Ali\ben ali fortune3 bi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6397" y="2373175"/>
            <a:ext cx="1933575"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3"/>
          <p:cNvSpPr txBox="1">
            <a:spLocks noChangeArrowheads="1"/>
          </p:cNvSpPr>
          <p:nvPr/>
        </p:nvSpPr>
        <p:spPr bwMode="auto">
          <a:xfrm>
            <a:off x="93233" y="640152"/>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2" name="Rectangle 1"/>
          <p:cNvSpPr/>
          <p:nvPr/>
        </p:nvSpPr>
        <p:spPr>
          <a:xfrm>
            <a:off x="43582" y="1009484"/>
            <a:ext cx="4572000" cy="369332"/>
          </a:xfrm>
          <a:prstGeom prst="rect">
            <a:avLst/>
          </a:prstGeom>
        </p:spPr>
        <p:txBody>
          <a:bodyPr>
            <a:spAutoFit/>
          </a:bodyPr>
          <a:lstStyle/>
          <a:p>
            <a:pPr eaLnBrk="1" hangingPunct="1"/>
            <a:r>
              <a:rPr lang="fr-FR" altLang="fr-FR" u="sng" dirty="0"/>
              <a:t>Z. et sa famille</a:t>
            </a:r>
            <a:r>
              <a:rPr lang="fr-FR" altLang="fr-FR" dirty="0"/>
              <a:t> (Tunisie)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5423478" y="44332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7587" name="Espace réservé du numéro de diapositive 2"/>
          <p:cNvSpPr txBox="1">
            <a:spLocks/>
          </p:cNvSpPr>
          <p:nvPr/>
        </p:nvSpPr>
        <p:spPr bwMode="auto">
          <a:xfrm>
            <a:off x="8244408" y="97805"/>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6403BB7-5110-4105-B5E7-EAD4456F8D19}" type="slidenum">
              <a:rPr lang="fr-FR" altLang="fr-FR" sz="1200">
                <a:solidFill>
                  <a:srgbClr val="898989"/>
                </a:solidFill>
              </a:rPr>
              <a:pPr algn="r" eaLnBrk="1" hangingPunct="1">
                <a:spcBef>
                  <a:spcPct val="0"/>
                </a:spcBef>
                <a:buFontTx/>
                <a:buNone/>
              </a:pPr>
              <a:t>84</a:t>
            </a:fld>
            <a:endParaRPr lang="fr-FR" altLang="fr-FR" sz="1200" dirty="0">
              <a:solidFill>
                <a:srgbClr val="898989"/>
              </a:solidFill>
            </a:endParaRPr>
          </a:p>
        </p:txBody>
      </p:sp>
      <p:pic>
        <p:nvPicPr>
          <p:cNvPr id="67590" name="Picture 3" descr="C:\Users\LISAN\Documents\psychologie-philo\corruption\images\Zine el-Abidine Ben Ali\Famille Ben 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357565"/>
            <a:ext cx="61785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7"/>
          <p:cNvSpPr>
            <a:spLocks noChangeArrowheads="1"/>
          </p:cNvSpPr>
          <p:nvPr/>
        </p:nvSpPr>
        <p:spPr bwMode="auto">
          <a:xfrm>
            <a:off x="3132138" y="2349501"/>
            <a:ext cx="29527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900"/>
              <a:t>↑ </a:t>
            </a:r>
            <a:r>
              <a:rPr lang="fr-FR" altLang="fr-FR" sz="900">
                <a:latin typeface="Arial" panose="020B0604020202020204" pitchFamily="34" charset="0"/>
              </a:rPr>
              <a:t>Source : </a:t>
            </a:r>
            <a:r>
              <a:rPr lang="fr-FR" altLang="fr-FR" sz="900">
                <a:latin typeface="Arial" panose="020B0604020202020204" pitchFamily="34" charset="0"/>
                <a:hlinkClick r:id="rId3"/>
              </a:rPr>
              <a:t>http://www.almanar.com.lb/english/adetails.php?fromval=3&amp;cid=21&amp;frid=21&amp;seccatid=65&amp;eid=41876</a:t>
            </a:r>
            <a:r>
              <a:rPr lang="fr-FR" altLang="fr-FR" sz="900">
                <a:latin typeface="Arial" panose="020B0604020202020204" pitchFamily="34" charset="0"/>
              </a:rPr>
              <a:t> </a:t>
            </a:r>
          </a:p>
        </p:txBody>
      </p:sp>
      <p:pic>
        <p:nvPicPr>
          <p:cNvPr id="67592" name="Picture 3" descr="C:\Users\LISAN\Documents\psychologie-philo\corruption\images\Zine el-Abidine Ben Ali\ben ali fortun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763" y="908150"/>
            <a:ext cx="209550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ZoneTexte 9"/>
          <p:cNvSpPr txBox="1">
            <a:spLocks noChangeArrowheads="1"/>
          </p:cNvSpPr>
          <p:nvPr/>
        </p:nvSpPr>
        <p:spPr bwMode="auto">
          <a:xfrm>
            <a:off x="107950" y="981075"/>
            <a:ext cx="3384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Les Trabelsi possèdaient un immeuble entier à Monaco, 102 sociétés (maintenant restituées), parmi lesquelles figure la holding ‘’Karthago’’ appartenant à Belhsan Trabelsi, 100 voitures de luxe, 18 yachts saisis aux ports de Sidi Bou Said et Sousse, 23 bateaux de pèche.</a:t>
            </a:r>
          </a:p>
        </p:txBody>
      </p:sp>
      <p:sp>
        <p:nvSpPr>
          <p:cNvPr id="67594" name="Rectangle 10"/>
          <p:cNvSpPr>
            <a:spLocks noChangeArrowheads="1"/>
          </p:cNvSpPr>
          <p:nvPr/>
        </p:nvSpPr>
        <p:spPr bwMode="auto">
          <a:xfrm>
            <a:off x="6664689" y="3182122"/>
            <a:ext cx="21605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dirty="0">
                <a:latin typeface="Arial" panose="020B0604020202020204" pitchFamily="34" charset="0"/>
              </a:rPr>
              <a:t>hôtel avenue Foch. Source </a:t>
            </a:r>
            <a:r>
              <a:rPr lang="fr-FR" altLang="fr-FR" sz="1000" i="1" dirty="0">
                <a:latin typeface="Arial" panose="020B0604020202020204" pitchFamily="34" charset="0"/>
              </a:rPr>
              <a:t>: Le clan Ben Ali se préparait à s'installer à Paris</a:t>
            </a:r>
            <a:r>
              <a:rPr lang="fr-FR" altLang="fr-FR" sz="1000" dirty="0">
                <a:latin typeface="Arial" panose="020B0604020202020204" pitchFamily="34" charset="0"/>
              </a:rPr>
              <a:t>, BFMTV, Grégoire Sauvage, 22/01/2011 </a:t>
            </a:r>
            <a:r>
              <a:rPr lang="fr-FR" altLang="fr-FR" sz="1000" dirty="0">
                <a:latin typeface="Arial" panose="020B0604020202020204" pitchFamily="34" charset="0"/>
                <a:hlinkClick r:id="rId5"/>
              </a:rPr>
              <a:t>http://www.bfmtv.com/international/-185774.html</a:t>
            </a:r>
            <a:r>
              <a:rPr lang="fr-FR" altLang="fr-FR" sz="1000" dirty="0">
                <a:latin typeface="Arial" panose="020B0604020202020204" pitchFamily="34" charset="0"/>
              </a:rPr>
              <a:t> </a:t>
            </a:r>
          </a:p>
        </p:txBody>
      </p:sp>
      <p:pic>
        <p:nvPicPr>
          <p:cNvPr id="67595" name="Picture 4" descr="C:\Users\LISAN\Documents\psychologie-philo\corruption\images\Zine el-Abidine Ben Ali\hôtel avenue Fo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550" y="153398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5" descr="C:\Users\LISAN\Documents\psychologie-philo\corruption\images\Zine el-Abidine Ben Ali\ben ali propriété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90" y="2133601"/>
            <a:ext cx="26622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Rectangle 13"/>
          <p:cNvSpPr>
            <a:spLocks noChangeArrowheads="1"/>
          </p:cNvSpPr>
          <p:nvPr/>
        </p:nvSpPr>
        <p:spPr bwMode="auto">
          <a:xfrm>
            <a:off x="6227765" y="5842001"/>
            <a:ext cx="28082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Source : </a:t>
            </a:r>
            <a:r>
              <a:rPr lang="fr-FR" altLang="fr-FR" sz="1000" i="1">
                <a:latin typeface="Arial" panose="020B0604020202020204" pitchFamily="34" charset="0"/>
              </a:rPr>
              <a:t>LES VOITURES DE LUXE DE BEN ALI VENDUES… POUR FINANCER LA LUTTE CONTRE LE CHÔMAGE  !, </a:t>
            </a:r>
            <a:r>
              <a:rPr lang="fr-FR" altLang="fr-FR" sz="1000">
                <a:latin typeface="Arial" panose="020B0604020202020204" pitchFamily="34" charset="0"/>
                <a:hlinkClick r:id="rId8"/>
              </a:rPr>
              <a:t>http://dicodelauto.yakarouler.com/les-voitures-de-luxe-de-ben-ali-vendues%E2%80%A6-pour-financer-la-lutte-contre-le-chomage/</a:t>
            </a:r>
            <a:r>
              <a:rPr lang="fr-FR" altLang="fr-FR" sz="1000">
                <a:latin typeface="Arial" panose="020B0604020202020204" pitchFamily="34" charset="0"/>
              </a:rPr>
              <a:t> </a:t>
            </a:r>
          </a:p>
        </p:txBody>
      </p:sp>
      <p:pic>
        <p:nvPicPr>
          <p:cNvPr id="67598" name="Picture 6" descr="C:\Users\LISAN\Documents\psychologie-philo\corruption\images\Zine el-Abidine Ben Ali\voiture Ben Al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500" y="422116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9" name="Rectangle 15"/>
          <p:cNvSpPr>
            <a:spLocks noChangeArrowheads="1"/>
          </p:cNvSpPr>
          <p:nvPr/>
        </p:nvSpPr>
        <p:spPr bwMode="auto">
          <a:xfrm>
            <a:off x="3132140" y="2852737"/>
            <a:ext cx="3095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t>← </a:t>
            </a:r>
            <a:r>
              <a:rPr lang="fr-FR" altLang="fr-FR" sz="1000">
                <a:latin typeface="Arial" panose="020B0604020202020204" pitchFamily="34" charset="0"/>
              </a:rPr>
              <a:t>Source : </a:t>
            </a:r>
            <a:r>
              <a:rPr lang="fr-FR" altLang="fr-FR" sz="1000" i="1">
                <a:latin typeface="Arial" panose="020B0604020202020204" pitchFamily="34" charset="0"/>
              </a:rPr>
              <a:t>Restitution des propriétés Trabelsi et Ben ALi</a:t>
            </a:r>
            <a:r>
              <a:rPr lang="fr-FR" altLang="fr-FR" sz="1000">
                <a:latin typeface="Arial" panose="020B0604020202020204" pitchFamily="34" charset="0"/>
              </a:rPr>
              <a:t>, </a:t>
            </a:r>
            <a:r>
              <a:rPr lang="fr-FR" altLang="fr-FR" sz="1000">
                <a:latin typeface="Arial" panose="020B0604020202020204" pitchFamily="34" charset="0"/>
                <a:hlinkClick r:id="rId10"/>
              </a:rPr>
              <a:t>http://www.tuniscope.com/</a:t>
            </a:r>
            <a:r>
              <a:rPr lang="fr-FR" altLang="fr-FR" sz="1000">
                <a:latin typeface="Arial" panose="020B0604020202020204" pitchFamily="34" charset="0"/>
              </a:rPr>
              <a:t> </a:t>
            </a:r>
          </a:p>
        </p:txBody>
      </p:sp>
      <p:sp>
        <p:nvSpPr>
          <p:cNvPr id="16" name="ZoneTexte 3"/>
          <p:cNvSpPr txBox="1">
            <a:spLocks noChangeArrowheads="1"/>
          </p:cNvSpPr>
          <p:nvPr/>
        </p:nvSpPr>
        <p:spPr bwMode="auto">
          <a:xfrm>
            <a:off x="25685" y="4775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7" name="Rectangle 16"/>
          <p:cNvSpPr/>
          <p:nvPr/>
        </p:nvSpPr>
        <p:spPr>
          <a:xfrm>
            <a:off x="58301" y="428603"/>
            <a:ext cx="4572000" cy="369332"/>
          </a:xfrm>
          <a:prstGeom prst="rect">
            <a:avLst/>
          </a:prstGeom>
        </p:spPr>
        <p:txBody>
          <a:bodyPr>
            <a:spAutoFit/>
          </a:bodyPr>
          <a:lstStyle/>
          <a:p>
            <a:pPr eaLnBrk="1" hangingPunct="1"/>
            <a:r>
              <a:rPr lang="fr-FR" altLang="fr-FR" u="sng" dirty="0"/>
              <a:t>Z. et sa famille</a:t>
            </a:r>
            <a:r>
              <a:rPr lang="fr-FR" altLang="fr-FR" dirty="0"/>
              <a:t> (Tunisie) (suite)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4705351" y="4572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861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7BC76A0-E325-4FC4-8803-319E212AF806}" type="slidenum">
              <a:rPr lang="fr-FR" altLang="fr-FR" sz="1200">
                <a:solidFill>
                  <a:srgbClr val="898989"/>
                </a:solidFill>
              </a:rPr>
              <a:pPr algn="r" eaLnBrk="1" hangingPunct="1">
                <a:spcBef>
                  <a:spcPct val="0"/>
                </a:spcBef>
                <a:buFontTx/>
                <a:buNone/>
              </a:pPr>
              <a:t>85</a:t>
            </a:fld>
            <a:endParaRPr lang="fr-FR" altLang="fr-FR" sz="1200">
              <a:solidFill>
                <a:srgbClr val="898989"/>
              </a:solidFill>
            </a:endParaRPr>
          </a:p>
        </p:txBody>
      </p:sp>
      <p:sp>
        <p:nvSpPr>
          <p:cNvPr id="68614" name="Rectangle 6"/>
          <p:cNvSpPr>
            <a:spLocks noChangeArrowheads="1"/>
          </p:cNvSpPr>
          <p:nvPr/>
        </p:nvSpPr>
        <p:spPr bwMode="auto">
          <a:xfrm>
            <a:off x="179390" y="908050"/>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latin typeface="Arial" panose="020B0604020202020204" pitchFamily="34" charset="0"/>
              </a:rPr>
              <a:t>En Décembre 2012, une foire a proposé à la vente des milliers de biens confisqués aux proches de l'ancien président. La plupart des biens exposés proviennent du palais de Sidi Dhrif, la maison de Ben Ali. Parmi les 42 000 objets répertoriés, 35o tapis, énormément de tableaux, de Corans, de télés, de bijoux, une salle d'opération perfectionnée, deux défenses d'éléphant, etc. Source : (c) Elodie Auffray, Libération.  Ci-dessous, le palais de Carthage de Ben Ali </a:t>
            </a:r>
            <a:r>
              <a:rPr lang="fr-FR" altLang="fr-FR" sz="1200"/>
              <a:t>↓</a:t>
            </a:r>
            <a:endParaRPr lang="fr-FR" altLang="fr-FR" sz="1200">
              <a:latin typeface="Arial" panose="020B0604020202020204" pitchFamily="34" charset="0"/>
            </a:endParaRPr>
          </a:p>
        </p:txBody>
      </p:sp>
      <p:pic>
        <p:nvPicPr>
          <p:cNvPr id="68615" name="Image 7" descr="Palais de Sidi Dhrif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7" y="1773239"/>
            <a:ext cx="8658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Rectangle 8"/>
          <p:cNvSpPr>
            <a:spLocks noChangeArrowheads="1"/>
          </p:cNvSpPr>
          <p:nvPr/>
        </p:nvSpPr>
        <p:spPr bwMode="auto">
          <a:xfrm>
            <a:off x="0" y="6611938"/>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3"/>
              </a:rPr>
              <a:t>http://www.espacemanager.com/lettre-ouverte-de-abdelaziz-belkhodja-au-futur-president-de-la-republique-tunisienne.html</a:t>
            </a:r>
            <a:r>
              <a:rPr lang="fr-FR" altLang="fr-FR" sz="1000">
                <a:latin typeface="Arial" panose="020B0604020202020204" pitchFamily="34" charset="0"/>
              </a:rPr>
              <a:t> </a:t>
            </a:r>
          </a:p>
        </p:txBody>
      </p:sp>
      <p:sp>
        <p:nvSpPr>
          <p:cNvPr id="9" name="ZoneTexte 3"/>
          <p:cNvSpPr txBox="1">
            <a:spLocks noChangeArrowheads="1"/>
          </p:cNvSpPr>
          <p:nvPr/>
        </p:nvSpPr>
        <p:spPr bwMode="auto">
          <a:xfrm>
            <a:off x="70994" y="4659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0" name="Rectangle 9"/>
          <p:cNvSpPr/>
          <p:nvPr/>
        </p:nvSpPr>
        <p:spPr>
          <a:xfrm>
            <a:off x="70992" y="415925"/>
            <a:ext cx="4572000" cy="369332"/>
          </a:xfrm>
          <a:prstGeom prst="rect">
            <a:avLst/>
          </a:prstGeom>
        </p:spPr>
        <p:txBody>
          <a:bodyPr>
            <a:spAutoFit/>
          </a:bodyPr>
          <a:lstStyle/>
          <a:p>
            <a:pPr eaLnBrk="1" hangingPunct="1"/>
            <a:r>
              <a:rPr lang="fr-FR" altLang="fr-FR" u="sng" dirty="0"/>
              <a:t>Z. et sa famille</a:t>
            </a:r>
            <a:r>
              <a:rPr lang="fr-FR" altLang="fr-FR" dirty="0"/>
              <a:t> (Tunisie) (suite)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3654714" y="407988"/>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6963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12CD426-1299-4FC1-9EDB-6006CD4C35ED}" type="slidenum">
              <a:rPr lang="fr-FR" altLang="fr-FR" sz="1200">
                <a:solidFill>
                  <a:srgbClr val="898989"/>
                </a:solidFill>
              </a:rPr>
              <a:pPr algn="r" eaLnBrk="1" hangingPunct="1">
                <a:spcBef>
                  <a:spcPct val="0"/>
                </a:spcBef>
                <a:buFontTx/>
                <a:buNone/>
              </a:pPr>
              <a:t>86</a:t>
            </a:fld>
            <a:endParaRPr lang="fr-FR" altLang="fr-FR" sz="1200">
              <a:solidFill>
                <a:srgbClr val="898989"/>
              </a:solidFill>
            </a:endParaRPr>
          </a:p>
        </p:txBody>
      </p:sp>
      <p:sp>
        <p:nvSpPr>
          <p:cNvPr id="69638" name="Rectangle 7"/>
          <p:cNvSpPr>
            <a:spLocks noChangeArrowheads="1"/>
          </p:cNvSpPr>
          <p:nvPr/>
        </p:nvSpPr>
        <p:spPr bwMode="auto">
          <a:xfrm>
            <a:off x="107952" y="5949950"/>
            <a:ext cx="88566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latin typeface="Arial" panose="020B0604020202020204" pitchFamily="34" charset="0"/>
              </a:rPr>
              <a:t>Palais de Sidi Dhrif, acquis par Ben Ali en 1996. Il possédait trois palais à savoir celui d’Utique, de Sidi Dhrif et de la Baie des Anges. </a:t>
            </a:r>
            <a:r>
              <a:rPr lang="fr-FR" altLang="fr-FR" sz="1000">
                <a:latin typeface="Arial" panose="020B0604020202020204" pitchFamily="34" charset="0"/>
              </a:rPr>
              <a:t>Sources : a) </a:t>
            </a:r>
            <a:r>
              <a:rPr lang="fr-FR" altLang="fr-FR" sz="1000">
                <a:latin typeface="Arial" panose="020B0604020202020204" pitchFamily="34" charset="0"/>
                <a:hlinkClick r:id="rId2"/>
              </a:rPr>
              <a:t>http://www.webdo.tn/2011/07/02/ben-ali-louait-a-l-etat-son-propre-palais-de-sidi-dhrif-pour-beaucoup-plus-que-50-millions/</a:t>
            </a:r>
            <a:r>
              <a:rPr lang="fr-FR" altLang="fr-FR" sz="1000">
                <a:latin typeface="Arial" panose="020B0604020202020204" pitchFamily="34" charset="0"/>
              </a:rPr>
              <a:t>, </a:t>
            </a:r>
          </a:p>
          <a:p>
            <a:pPr algn="ctr" eaLnBrk="1" hangingPunct="1">
              <a:spcBef>
                <a:spcPct val="0"/>
              </a:spcBef>
              <a:buFontTx/>
              <a:buNone/>
            </a:pPr>
            <a:r>
              <a:rPr lang="fr-FR" altLang="fr-FR" sz="1000">
                <a:latin typeface="Arial" panose="020B0604020202020204" pitchFamily="34" charset="0"/>
              </a:rPr>
              <a:t>b) </a:t>
            </a:r>
            <a:r>
              <a:rPr lang="fr-FR" altLang="fr-FR" sz="1000">
                <a:latin typeface="Arial" panose="020B0604020202020204" pitchFamily="34" charset="0"/>
                <a:hlinkClick r:id="rId2"/>
              </a:rPr>
              <a:t>http://www.webdo.tn/2011/07/02/ben-ali-louait-a-l-etat-son-propre-palais-de-sidi-dhrif-pour-beaucoup-plus-que-50-millions/</a:t>
            </a:r>
            <a:r>
              <a:rPr lang="fr-FR" altLang="fr-FR" sz="1000">
                <a:latin typeface="Arial" panose="020B0604020202020204" pitchFamily="34" charset="0"/>
              </a:rPr>
              <a:t>, </a:t>
            </a:r>
          </a:p>
          <a:p>
            <a:pPr algn="ctr" eaLnBrk="1" hangingPunct="1">
              <a:spcBef>
                <a:spcPct val="0"/>
              </a:spcBef>
              <a:buFontTx/>
              <a:buNone/>
            </a:pPr>
            <a:r>
              <a:rPr lang="fr-FR" altLang="fr-FR" sz="1000">
                <a:latin typeface="Arial" panose="020B0604020202020204" pitchFamily="34" charset="0"/>
              </a:rPr>
              <a:t>c) </a:t>
            </a:r>
            <a:r>
              <a:rPr lang="fr-FR" altLang="fr-FR" sz="1000">
                <a:latin typeface="Arial" panose="020B0604020202020204" pitchFamily="34" charset="0"/>
                <a:hlinkClick r:id="rId3"/>
              </a:rPr>
              <a:t>http://www.tuniscope.com/article/17159/culture/tv/saraha-054211</a:t>
            </a:r>
            <a:r>
              <a:rPr lang="fr-FR" altLang="fr-FR" sz="1000">
                <a:latin typeface="Arial" panose="020B0604020202020204" pitchFamily="34" charset="0"/>
              </a:rPr>
              <a:t> </a:t>
            </a:r>
          </a:p>
        </p:txBody>
      </p:sp>
      <p:pic>
        <p:nvPicPr>
          <p:cNvPr id="69639" name="Picture 3" descr="C:\Users\LISAN\Documents\psychologie-philo\corruption\images\Zine el-Abidine Ben Ali\Palais de Sidi Dhrif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5654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4" descr="C:\Users\LISAN\Documents\psychologie-philo\corruption\images\Zine el-Abidine Ben Ali\Palais de Sidi Dhrif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163" y="2390777"/>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5" descr="C:\Users\LISAN\Documents\psychologie-philo\corruption\images\Zine el-Abidine Ben Ali\Palais de Sidi Dhrif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2" y="908051"/>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6" descr="C:\Users\LISAN\Documents\psychologie-philo\corruption\images\Zine el-Abidine Ben Ali\Palais de Sidi Dhrif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90" y="908051"/>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7" descr="C:\Users\LISAN\Documents\psychologie-philo\corruption\images\Zine el-Abidine Ben Ali\Palais de Sidi Dhrif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813055"/>
            <a:ext cx="2641600" cy="147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8" descr="C:\Users\LISAN\Documents\psychologie-philo\corruption\images\Zine el-Abidine Ben Ali\Palais de Sidi Dhrif1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2708275"/>
            <a:ext cx="2000250" cy="116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9" descr="C:\Users\LISAN\Documents\psychologie-philo\corruption\images\Zine el-Abidine Ben Ali\Palais de Sidi Dhrif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4292601"/>
            <a:ext cx="3381375"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10" descr="C:\Users\LISAN\Documents\psychologie-philo\corruption\images\Zine el-Abidine Ben Ali\Palais de Sidi Dhrif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2" y="3933825"/>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1" descr="C:\Users\LISAN\Documents\psychologie-philo\corruption\images\Zine el-Abidine Ben Ali\Palais de Sidi Dhrif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00790" y="37893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
          <p:cNvSpPr txBox="1">
            <a:spLocks noChangeArrowheads="1"/>
          </p:cNvSpPr>
          <p:nvPr/>
        </p:nvSpPr>
        <p:spPr bwMode="auto">
          <a:xfrm>
            <a:off x="70994" y="4659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7" name="Rectangle 16"/>
          <p:cNvSpPr/>
          <p:nvPr/>
        </p:nvSpPr>
        <p:spPr>
          <a:xfrm>
            <a:off x="70994" y="415925"/>
            <a:ext cx="3489771" cy="369332"/>
          </a:xfrm>
          <a:prstGeom prst="rect">
            <a:avLst/>
          </a:prstGeom>
        </p:spPr>
        <p:txBody>
          <a:bodyPr wrap="square">
            <a:spAutoFit/>
          </a:bodyPr>
          <a:lstStyle/>
          <a:p>
            <a:pPr eaLnBrk="1" hangingPunct="1"/>
            <a:r>
              <a:rPr lang="fr-FR" altLang="fr-FR" u="sng" dirty="0"/>
              <a:t>Z. et sa famille</a:t>
            </a:r>
            <a:r>
              <a:rPr lang="fr-FR" altLang="fr-FR" dirty="0"/>
              <a:t> (Tunisie) (suite)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5253576" y="56773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0659" name="Espace réservé du numéro de diapositive 2"/>
          <p:cNvSpPr txBox="1">
            <a:spLocks/>
          </p:cNvSpPr>
          <p:nvPr/>
        </p:nvSpPr>
        <p:spPr bwMode="auto">
          <a:xfrm>
            <a:off x="8221663" y="147639"/>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0860020-A578-4131-BF01-FBFBB01F4790}" type="slidenum">
              <a:rPr lang="fr-FR" altLang="fr-FR" sz="1200">
                <a:solidFill>
                  <a:srgbClr val="898989"/>
                </a:solidFill>
              </a:rPr>
              <a:pPr algn="r" eaLnBrk="1" hangingPunct="1">
                <a:spcBef>
                  <a:spcPct val="0"/>
                </a:spcBef>
                <a:buFontTx/>
                <a:buNone/>
              </a:pPr>
              <a:t>87</a:t>
            </a:fld>
            <a:endParaRPr lang="fr-FR" altLang="fr-FR" sz="1200" dirty="0">
              <a:solidFill>
                <a:srgbClr val="898989"/>
              </a:solidFill>
            </a:endParaRPr>
          </a:p>
        </p:txBody>
      </p:sp>
      <p:pic>
        <p:nvPicPr>
          <p:cNvPr id="70662" name="Picture 2" descr="C:\Users\LISAN\Documents\psychologie-philo\corruption\images\Zine el-Abidine Ben Ali\voiture Ben 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36" y="508508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descr="C:\Users\LISAN\Documents\psychologie-philo\corruption\images\Zine el-Abidine Ben Ali\Palais de Sidi Dhrif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288" y="4869185"/>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Picture 4" descr="C:\Users\LISAN\Documents\psychologie-philo\corruption\images\Zine el-Abidine Ben Ali\Palais de Sidi Dhrif4.jpg"/>
          <p:cNvSpPr>
            <a:spLocks noChangeAspect="1" noChangeArrowheads="1"/>
          </p:cNvSpPr>
          <p:nvPr/>
        </p:nvSpPr>
        <p:spPr bwMode="auto">
          <a:xfrm>
            <a:off x="6300788"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800">
              <a:latin typeface="Arial" panose="020B0604020202020204" pitchFamily="34" charset="0"/>
            </a:endParaRPr>
          </a:p>
        </p:txBody>
      </p:sp>
      <p:pic>
        <p:nvPicPr>
          <p:cNvPr id="70665" name="Picture 5" descr="C:\Users\LISAN\Documents\psychologie-philo\corruption\images\Zine el-Abidine Ben Ali\Palais de Sidi Dhri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25" y="2997522"/>
            <a:ext cx="2752725"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6" descr="C:\Users\LISAN\Documents\psychologie-philo\corruption\images\Zine el-Abidine Ben Ali\Palais de Sidi Dhrif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247" y="2997523"/>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7" descr="C:\Users\LISAN\Documents\psychologie-philo\corruption\images\Zine el-Abidine Ben Ali\Palais de Sidi Dhri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3068962"/>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8" descr="C:\Users\LISAN\Documents\psychologie-philo\corruption\images\Zine el-Abidine Ben Ali\ben ali fortune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997" y="113538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9" descr="C:\Users\LISAN\Documents\psychologie-philo\corruption\images\Zine el-Abidine Ben Ali\ben ali fortune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286" y="112427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10" descr="C:\Users\LISAN\Documents\psychologie-philo\corruption\images\Zine el-Abidine Ben Ali\ben ali fortune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075" y="1268736"/>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3"/>
          <p:cNvSpPr txBox="1">
            <a:spLocks noChangeArrowheads="1"/>
          </p:cNvSpPr>
          <p:nvPr/>
        </p:nvSpPr>
        <p:spPr bwMode="auto">
          <a:xfrm>
            <a:off x="70994" y="4659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6" name="Rectangle 15"/>
          <p:cNvSpPr/>
          <p:nvPr/>
        </p:nvSpPr>
        <p:spPr>
          <a:xfrm>
            <a:off x="70993" y="415927"/>
            <a:ext cx="3708921" cy="369332"/>
          </a:xfrm>
          <a:prstGeom prst="rect">
            <a:avLst/>
          </a:prstGeom>
        </p:spPr>
        <p:txBody>
          <a:bodyPr wrap="square">
            <a:spAutoFit/>
          </a:bodyPr>
          <a:lstStyle/>
          <a:p>
            <a:pPr eaLnBrk="1" hangingPunct="1"/>
            <a:r>
              <a:rPr lang="fr-FR" altLang="fr-FR" u="sng" dirty="0"/>
              <a:t>Z. et sa famille</a:t>
            </a:r>
            <a:r>
              <a:rPr lang="fr-FR" altLang="fr-FR" dirty="0"/>
              <a:t> (Tunisie) (suite)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5332279" y="552019"/>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1683"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AFC034A-2E14-4850-B906-10FAA7F54593}" type="slidenum">
              <a:rPr lang="fr-FR" altLang="fr-FR" sz="1200">
                <a:solidFill>
                  <a:srgbClr val="898989"/>
                </a:solidFill>
              </a:rPr>
              <a:pPr algn="r" eaLnBrk="1" hangingPunct="1">
                <a:spcBef>
                  <a:spcPct val="0"/>
                </a:spcBef>
                <a:buFontTx/>
                <a:buNone/>
              </a:pPr>
              <a:t>88</a:t>
            </a:fld>
            <a:endParaRPr lang="fr-FR" altLang="fr-FR" sz="1200">
              <a:solidFill>
                <a:srgbClr val="898989"/>
              </a:solidFill>
            </a:endParaRPr>
          </a:p>
        </p:txBody>
      </p:sp>
      <p:sp>
        <p:nvSpPr>
          <p:cNvPr id="71686" name="ZoneTexte 6"/>
          <p:cNvSpPr txBox="1">
            <a:spLocks noChangeArrowheads="1"/>
          </p:cNvSpPr>
          <p:nvPr/>
        </p:nvSpPr>
        <p:spPr bwMode="auto">
          <a:xfrm>
            <a:off x="107952" y="908050"/>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Le clan Ben Ali cherchait à déclasser des vastes zones du territoire archéologique pour y construire des complexes immobiliers.</a:t>
            </a:r>
          </a:p>
          <a:p>
            <a:pPr eaLnBrk="1" hangingPunct="1">
              <a:spcBef>
                <a:spcPct val="0"/>
              </a:spcBef>
              <a:buFontTx/>
              <a:buNone/>
            </a:pPr>
            <a:r>
              <a:rPr lang="fr-FR" altLang="fr-FR" sz="1200">
                <a:latin typeface="Arial" panose="020B0604020202020204" pitchFamily="34" charset="0"/>
              </a:rPr>
              <a:t>Tandis que le président n’hésitait pas à spolier [dérober] le patrimoine archéologique tunisien, pour décorer ses palais.</a:t>
            </a:r>
          </a:p>
          <a:p>
            <a:pPr eaLnBrk="1" hangingPunct="1">
              <a:spcBef>
                <a:spcPct val="0"/>
              </a:spcBef>
              <a:buFontTx/>
              <a:buNone/>
            </a:pPr>
            <a:r>
              <a:rPr lang="fr-FR" altLang="fr-FR" sz="1200">
                <a:latin typeface="Arial" panose="020B0604020202020204" pitchFamily="34" charset="0"/>
              </a:rPr>
              <a:t>Sources : a) </a:t>
            </a:r>
            <a:r>
              <a:rPr lang="fr-FR" altLang="fr-FR" sz="1200">
                <a:latin typeface="Arial" panose="020B0604020202020204" pitchFamily="34" charset="0"/>
                <a:hlinkClick r:id="rId2"/>
              </a:rPr>
              <a:t>http://directinfo.webmanagercenter.com/2013/01/16/marzouki-inaugure-une-exposition-de-93-pieces-archeologiques-recuperees-une-exposition/</a:t>
            </a:r>
            <a:r>
              <a:rPr lang="fr-FR" altLang="fr-FR" sz="1200">
                <a:latin typeface="Arial" panose="020B0604020202020204" pitchFamily="34" charset="0"/>
              </a:rPr>
              <a:t>, b) Sauvons-Sidi-BouSaid, 3 juillet 2011, </a:t>
            </a:r>
            <a:r>
              <a:rPr lang="fr-FR" altLang="fr-FR" sz="1200">
                <a:latin typeface="Arial" panose="020B0604020202020204" pitchFamily="34" charset="0"/>
                <a:hlinkClick r:id="rId3"/>
              </a:rPr>
              <a:t>http://sauvons-sidi-bousaid.blogspot.fr/</a:t>
            </a:r>
            <a:r>
              <a:rPr lang="fr-FR" altLang="fr-FR" sz="1200">
                <a:latin typeface="Arial" panose="020B0604020202020204" pitchFamily="34" charset="0"/>
              </a:rPr>
              <a:t> </a:t>
            </a:r>
          </a:p>
        </p:txBody>
      </p:sp>
      <p:pic>
        <p:nvPicPr>
          <p:cNvPr id="71687" name="Picture 2" descr="C:\Users\LISAN\Documents\psychologie-philo\corruption\images\Zine el-Abidine Ben Ali\Palais de Sidi Dhrif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500439"/>
            <a:ext cx="2305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3" descr="C:\Users\LISAN\Documents\psychologie-philo\corruption\images\Zine el-Abidine Ben Ali\Palais de Sidi Dhrif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1773239"/>
            <a:ext cx="230346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4" descr="C:\Users\LISAN\Documents\psychologie-philo\corruption\images\Zine el-Abidine Ben Ali\Palais de Sidi Dhrif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5084763"/>
            <a:ext cx="24495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5" descr="C:\Users\LISAN\Documents\psychologie-philo\corruption\images\Zine el-Abidine Ben Ali\Palais de Sidi Dhrif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53340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6" descr="C:\Users\LISAN\Documents\psychologie-philo\corruption\images\Zine el-Abidine Ben Ali\Palais de Sidi Dhrif2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665" y="3644900"/>
            <a:ext cx="24415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7" descr="C:\Users\LISAN\Documents\psychologie-philo\corruption\images\Zine el-Abidine Ben Ali\Palais de Sidi Dhrif2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790" y="177323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8" descr="C:\Users\LISAN\Documents\psychologie-philo\corruption\images\Zine el-Abidine Ben Ali\Palais de Sidi Dhrif2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90" y="5013326"/>
            <a:ext cx="21605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9" descr="C:\Users\LISAN\Documents\psychologie-philo\corruption\images\Zine el-Abidine Ben Ali\Palais de Sidi Dhrif2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50" y="3284538"/>
            <a:ext cx="2211388"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10" descr="C:\Users\LISAN\Documents\psychologie-philo\corruption\images\Zine el-Abidine Ben Ali\Palais de Sidi Dhrif2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390" y="1773239"/>
            <a:ext cx="2160587"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3"/>
          <p:cNvSpPr txBox="1">
            <a:spLocks noChangeArrowheads="1"/>
          </p:cNvSpPr>
          <p:nvPr/>
        </p:nvSpPr>
        <p:spPr bwMode="auto">
          <a:xfrm>
            <a:off x="70994" y="4659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7" name="Rectangle 16"/>
          <p:cNvSpPr/>
          <p:nvPr/>
        </p:nvSpPr>
        <p:spPr>
          <a:xfrm>
            <a:off x="70993" y="415927"/>
            <a:ext cx="3708921" cy="369332"/>
          </a:xfrm>
          <a:prstGeom prst="rect">
            <a:avLst/>
          </a:prstGeom>
        </p:spPr>
        <p:txBody>
          <a:bodyPr wrap="square">
            <a:spAutoFit/>
          </a:bodyPr>
          <a:lstStyle/>
          <a:p>
            <a:pPr eaLnBrk="1" hangingPunct="1"/>
            <a:r>
              <a:rPr lang="fr-FR" altLang="fr-FR" u="sng" dirty="0"/>
              <a:t>Z. et sa famille</a:t>
            </a:r>
            <a:r>
              <a:rPr lang="fr-FR" altLang="fr-FR" dirty="0"/>
              <a:t> (Tunisie) (suite)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5167313" y="61372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2707" name="Espace réservé du numéro de diapositive 2"/>
          <p:cNvSpPr txBox="1">
            <a:spLocks/>
          </p:cNvSpPr>
          <p:nvPr/>
        </p:nvSpPr>
        <p:spPr bwMode="auto">
          <a:xfrm>
            <a:off x="8604250" y="188914"/>
            <a:ext cx="3698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FB5E1DF-52C1-4498-B125-9316AE1C1321}" type="slidenum">
              <a:rPr lang="fr-FR" altLang="fr-FR" sz="1200">
                <a:solidFill>
                  <a:srgbClr val="898989"/>
                </a:solidFill>
              </a:rPr>
              <a:pPr algn="r" eaLnBrk="1" hangingPunct="1">
                <a:spcBef>
                  <a:spcPct val="0"/>
                </a:spcBef>
                <a:buFontTx/>
                <a:buNone/>
              </a:pPr>
              <a:t>89</a:t>
            </a:fld>
            <a:endParaRPr lang="fr-FR" altLang="fr-FR" sz="1200">
              <a:solidFill>
                <a:srgbClr val="898989"/>
              </a:solidFill>
            </a:endParaRPr>
          </a:p>
        </p:txBody>
      </p:sp>
      <p:pic>
        <p:nvPicPr>
          <p:cNvPr id="72710" name="Picture 2" descr="C:\Users\LISAN\Documents\psychologie-philo\corruption\images\Zine el-Abidine Ben Ali\Palais de Sidi Dhrif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90" y="2997051"/>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 descr="C:\Users\LISAN\Documents\psychologie-philo\corruption\images\Zine el-Abidine Ben Ali\Palais de Sidi Dhrif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40" y="285258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4" descr="C:\Users\LISAN\Documents\psychologie-philo\corruption\images\Zine el-Abidine Ben Ali\Palais de Sidi Dhrif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72" y="1320213"/>
            <a:ext cx="3219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5" descr="C:\Users\LISAN\Documents\psychologie-philo\corruption\images\Zine el-Abidine Ben Ali\Palais de Sidi Dhrif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932" y="2100909"/>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6" descr="C:\Users\LISAN\Documents\psychologie-philo\corruption\images\Zine el-Abidine Ben Ali\Palais de Sidi Dhrif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5" y="4941739"/>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7" descr="C:\Users\LISAN\Documents\psychologie-philo\corruption\images\Zine el-Abidine Ben Ali\Palais de Sidi Dhrif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52" y="5013177"/>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8" descr="C:\Users\LISAN\Documents\psychologie-philo\corruption\images\Zine el-Abidine Ben Ali\Palais de Sidi Dhrif3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4914" y="4868713"/>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7" name="Rectangle 13"/>
          <p:cNvSpPr>
            <a:spLocks noChangeArrowheads="1"/>
          </p:cNvSpPr>
          <p:nvPr/>
        </p:nvSpPr>
        <p:spPr bwMode="auto">
          <a:xfrm>
            <a:off x="4052888" y="4581377"/>
            <a:ext cx="14798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Palais de Sidi Dhrif</a:t>
            </a:r>
          </a:p>
        </p:txBody>
      </p:sp>
      <p:pic>
        <p:nvPicPr>
          <p:cNvPr id="72718" name="Picture 10" descr="C:\Users\LISAN\Documents\psychologie-philo\corruption\images\Zine el-Abidine Ben Ali\Palais de Sidi Dhrif3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7627" y="11582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3"/>
          <p:cNvSpPr txBox="1">
            <a:spLocks noChangeArrowheads="1"/>
          </p:cNvSpPr>
          <p:nvPr/>
        </p:nvSpPr>
        <p:spPr bwMode="auto">
          <a:xfrm>
            <a:off x="133919" y="87868"/>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16" name="Rectangle 15"/>
          <p:cNvSpPr/>
          <p:nvPr/>
        </p:nvSpPr>
        <p:spPr>
          <a:xfrm>
            <a:off x="133916" y="457201"/>
            <a:ext cx="4438084" cy="369332"/>
          </a:xfrm>
          <a:prstGeom prst="rect">
            <a:avLst/>
          </a:prstGeom>
        </p:spPr>
        <p:txBody>
          <a:bodyPr wrap="square">
            <a:spAutoFit/>
          </a:bodyPr>
          <a:lstStyle/>
          <a:p>
            <a:pPr eaLnBrk="1" hangingPunct="1"/>
            <a:r>
              <a:rPr lang="fr-FR" altLang="fr-FR" u="sng" dirty="0"/>
              <a:t>Z. et sa famille</a:t>
            </a:r>
            <a:r>
              <a:rPr lang="fr-FR" altLang="fr-FR" dirty="0"/>
              <a:t> (Tunisie) (suite et fin)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2987825" y="16394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8195" name="Espace réservé du numéro de diapositive 2"/>
          <p:cNvSpPr txBox="1">
            <a:spLocks/>
          </p:cNvSpPr>
          <p:nvPr/>
        </p:nvSpPr>
        <p:spPr bwMode="auto">
          <a:xfrm>
            <a:off x="8388350" y="179388"/>
            <a:ext cx="5857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6787589-A0D1-4D80-9AEC-D25C3BD02305}" type="slidenum">
              <a:rPr lang="fr-FR" altLang="fr-FR" sz="1200">
                <a:solidFill>
                  <a:srgbClr val="898989"/>
                </a:solidFill>
              </a:rPr>
              <a:pPr algn="r" eaLnBrk="1" hangingPunct="1">
                <a:spcBef>
                  <a:spcPct val="0"/>
                </a:spcBef>
                <a:buFontTx/>
                <a:buNone/>
              </a:pPr>
              <a:t>9</a:t>
            </a:fld>
            <a:endParaRPr lang="fr-FR" altLang="fr-FR" sz="1200">
              <a:solidFill>
                <a:srgbClr val="898989"/>
              </a:solidFill>
            </a:endParaRPr>
          </a:p>
        </p:txBody>
      </p:sp>
      <p:sp>
        <p:nvSpPr>
          <p:cNvPr id="8196" name="ZoneTexte 3"/>
          <p:cNvSpPr txBox="1">
            <a:spLocks noChangeArrowheads="1"/>
          </p:cNvSpPr>
          <p:nvPr/>
        </p:nvSpPr>
        <p:spPr bwMode="auto">
          <a:xfrm>
            <a:off x="179514" y="502949"/>
            <a:ext cx="3240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t>1. </a:t>
            </a:r>
            <a:r>
              <a:rPr lang="fr-FR" altLang="fr-FR" sz="1800" b="1"/>
              <a:t>Introduction (suite)</a:t>
            </a:r>
          </a:p>
        </p:txBody>
      </p:sp>
      <p:sp>
        <p:nvSpPr>
          <p:cNvPr id="8197" name="ZoneTexte 5"/>
          <p:cNvSpPr txBox="1">
            <a:spLocks noChangeArrowheads="1"/>
          </p:cNvSpPr>
          <p:nvPr/>
        </p:nvSpPr>
        <p:spPr bwMode="auto">
          <a:xfrm>
            <a:off x="141412" y="1037938"/>
            <a:ext cx="8712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dirty="0">
                <a:latin typeface="Arial" panose="020B0604020202020204" pitchFamily="34" charset="0"/>
              </a:rPr>
              <a:t>Arrivera-t-on, un jour, à extirper, du cœur de l’homme, l’appât du gain, le goût de la corruption voire le plaisir de la transgression (°) … ou bien est-ce un combat sans fin ?</a:t>
            </a:r>
          </a:p>
          <a:p>
            <a:pPr algn="just">
              <a:spcBef>
                <a:spcPct val="0"/>
              </a:spcBef>
              <a:buFontTx/>
              <a:buNone/>
            </a:pPr>
            <a:r>
              <a:rPr lang="fr-FR" altLang="fr-FR" sz="1800" dirty="0">
                <a:latin typeface="Arial" panose="020B0604020202020204" pitchFamily="34" charset="0"/>
              </a:rPr>
              <a:t>L’image de personnes irréprochables, sans tache, correspond-t-elle à une réalité indéniable ou bien à des « légendes dorées et enjolivées » ?</a:t>
            </a:r>
          </a:p>
          <a:p>
            <a:pPr algn="just">
              <a:spcBef>
                <a:spcPct val="0"/>
              </a:spcBef>
              <a:buFontTx/>
              <a:buNone/>
            </a:pPr>
            <a:endParaRPr lang="fr-FR" altLang="fr-FR" sz="1200" dirty="0">
              <a:latin typeface="Arial" panose="020B0604020202020204" pitchFamily="34" charset="0"/>
            </a:endParaRPr>
          </a:p>
          <a:p>
            <a:pPr algn="just">
              <a:spcBef>
                <a:spcPct val="0"/>
              </a:spcBef>
              <a:buFontTx/>
              <a:buNone/>
            </a:pPr>
            <a:r>
              <a:rPr lang="fr-FR" altLang="fr-FR" sz="1200" dirty="0">
                <a:latin typeface="Arial" panose="020B0604020202020204" pitchFamily="34" charset="0"/>
              </a:rPr>
              <a:t>(°) et du danger qui lui est associé.</a:t>
            </a:r>
          </a:p>
        </p:txBody>
      </p:sp>
      <p:pic>
        <p:nvPicPr>
          <p:cNvPr id="819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4811" y="3049697"/>
            <a:ext cx="159543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ZoneTexte 2"/>
          <p:cNvSpPr txBox="1">
            <a:spLocks noChangeArrowheads="1"/>
          </p:cNvSpPr>
          <p:nvPr/>
        </p:nvSpPr>
        <p:spPr bwMode="auto">
          <a:xfrm>
            <a:off x="249161" y="5530958"/>
            <a:ext cx="3455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Représentation du </a:t>
            </a:r>
            <a:r>
              <a:rPr lang="fr-FR" altLang="fr-FR" sz="1200" b="1" dirty="0"/>
              <a:t>Bouddha</a:t>
            </a:r>
            <a:r>
              <a:rPr lang="fr-FR" altLang="fr-FR" sz="1200" dirty="0"/>
              <a:t> ascète, émacié, datant du début de l'ère chrétienne et originaires du Gandhara (Afghanistan actuel), un personnage historique considéré comme moralement irréprochable. Source: </a:t>
            </a:r>
            <a:r>
              <a:rPr lang="fr-FR" altLang="fr-FR" sz="1200" dirty="0">
                <a:hlinkClick r:id="rId3"/>
              </a:rPr>
              <a:t>http://www.bouddhismes.net/node/187</a:t>
            </a:r>
            <a:r>
              <a:rPr lang="fr-FR" altLang="fr-FR" sz="1200" dirty="0"/>
              <a:t> </a:t>
            </a:r>
          </a:p>
        </p:txBody>
      </p:sp>
      <p:sp>
        <p:nvSpPr>
          <p:cNvPr id="8200" name="ZoneTexte 3"/>
          <p:cNvSpPr txBox="1">
            <a:spLocks noChangeArrowheads="1"/>
          </p:cNvSpPr>
          <p:nvPr/>
        </p:nvSpPr>
        <p:spPr bwMode="auto">
          <a:xfrm>
            <a:off x="4261470" y="5357199"/>
            <a:ext cx="4248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D'après un magistrat anti-mafia italien, le </a:t>
            </a:r>
            <a:r>
              <a:rPr lang="fr-FR" altLang="fr-FR" sz="1200" b="1" dirty="0"/>
              <a:t>pape François </a:t>
            </a:r>
            <a:r>
              <a:rPr lang="fr-FR" altLang="fr-FR" sz="1200" dirty="0"/>
              <a:t>s’est mis à dos la puissante mafia calabraise, la ‘</a:t>
            </a:r>
            <a:r>
              <a:rPr lang="fr-FR" altLang="fr-FR" sz="1200" dirty="0" err="1"/>
              <a:t>Ndrangheta</a:t>
            </a:r>
            <a:r>
              <a:rPr lang="fr-FR" altLang="fr-FR" sz="1200" dirty="0"/>
              <a:t>, à cause de la transparence qu’il a imposée aux institutions financières du Vatican. Source : </a:t>
            </a:r>
            <a:r>
              <a:rPr lang="fr-FR" altLang="fr-FR" sz="1200" i="1" dirty="0"/>
              <a:t>Le pape François, cible potentielle de la mafia calabraise</a:t>
            </a:r>
            <a:r>
              <a:rPr lang="fr-FR" altLang="fr-FR" sz="1200" dirty="0"/>
              <a:t>, </a:t>
            </a:r>
            <a:r>
              <a:rPr lang="fr-FR" altLang="fr-FR" sz="1200" dirty="0">
                <a:hlinkClick r:id="rId4"/>
              </a:rPr>
              <a:t>http://www.france24.com/fr/20131114-pape-francois-mafia-calabraise-ndrangheta-vatican-ior-finance-corruption/</a:t>
            </a:r>
            <a:r>
              <a:rPr lang="fr-FR" altLang="fr-FR" sz="1200" dirty="0"/>
              <a:t> </a:t>
            </a:r>
          </a:p>
        </p:txBody>
      </p:sp>
      <p:pic>
        <p:nvPicPr>
          <p:cNvPr id="8201"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6220" y="2699724"/>
            <a:ext cx="1714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5335589" y="52849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3731" name="Espace réservé du numéro de diapositive 2"/>
          <p:cNvSpPr txBox="1">
            <a:spLocks/>
          </p:cNvSpPr>
          <p:nvPr/>
        </p:nvSpPr>
        <p:spPr bwMode="auto">
          <a:xfrm>
            <a:off x="8604250" y="188914"/>
            <a:ext cx="3698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AD3C952-4533-4CE5-9F6A-E3D89223945C}" type="slidenum">
              <a:rPr lang="fr-FR" altLang="fr-FR" sz="1200">
                <a:solidFill>
                  <a:srgbClr val="898989"/>
                </a:solidFill>
              </a:rPr>
              <a:pPr algn="r" eaLnBrk="1" hangingPunct="1">
                <a:spcBef>
                  <a:spcPct val="0"/>
                </a:spcBef>
                <a:buFontTx/>
                <a:buNone/>
              </a:pPr>
              <a:t>90</a:t>
            </a:fld>
            <a:endParaRPr lang="fr-FR" altLang="fr-FR" sz="1200">
              <a:solidFill>
                <a:srgbClr val="898989"/>
              </a:solidFill>
            </a:endParaRPr>
          </a:p>
        </p:txBody>
      </p:sp>
      <p:sp>
        <p:nvSpPr>
          <p:cNvPr id="73733" name="Rectangle 19"/>
          <p:cNvSpPr>
            <a:spLocks noChangeArrowheads="1"/>
          </p:cNvSpPr>
          <p:nvPr/>
        </p:nvSpPr>
        <p:spPr bwMode="auto">
          <a:xfrm>
            <a:off x="163515" y="579438"/>
            <a:ext cx="28437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R. et son clan</a:t>
            </a:r>
            <a:r>
              <a:rPr lang="fr-FR" altLang="fr-FR" sz="1600" dirty="0">
                <a:latin typeface="Arial" panose="020B0604020202020204" pitchFamily="34" charset="0"/>
              </a:rPr>
              <a:t>  (</a:t>
            </a:r>
            <a:r>
              <a:rPr lang="fr-FR" altLang="fr-FR" sz="1600" dirty="0" err="1">
                <a:latin typeface="Arial" panose="020B0604020202020204" pitchFamily="34" charset="0"/>
              </a:rPr>
              <a:t>Tchéchénie</a:t>
            </a:r>
            <a:r>
              <a:rPr lang="fr-FR" altLang="fr-FR" sz="1600" dirty="0">
                <a:latin typeface="Arial" panose="020B0604020202020204" pitchFamily="34" charset="0"/>
              </a:rPr>
              <a:t>) :</a:t>
            </a:r>
          </a:p>
        </p:txBody>
      </p:sp>
      <p:sp>
        <p:nvSpPr>
          <p:cNvPr id="73734" name="ZoneTexte 1"/>
          <p:cNvSpPr txBox="1">
            <a:spLocks noChangeArrowheads="1"/>
          </p:cNvSpPr>
          <p:nvPr/>
        </p:nvSpPr>
        <p:spPr bwMode="auto">
          <a:xfrm>
            <a:off x="179388" y="917576"/>
            <a:ext cx="879475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fr-FR" sz="1400" dirty="0"/>
              <a:t>5 octobre 1976 Naissance de </a:t>
            </a:r>
            <a:r>
              <a:rPr lang="fr-FR" altLang="fr-FR" sz="1400" i="1" dirty="0"/>
              <a:t>R. K. </a:t>
            </a:r>
            <a:r>
              <a:rPr lang="fr-FR" altLang="fr-FR" sz="1400" dirty="0"/>
              <a:t>à </a:t>
            </a:r>
            <a:r>
              <a:rPr lang="fr-FR" altLang="fr-FR" sz="1400" dirty="0" err="1"/>
              <a:t>Tsenteroï</a:t>
            </a:r>
            <a:r>
              <a:rPr lang="fr-FR" altLang="fr-FR" sz="1400" dirty="0"/>
              <a:t>, dans l’est de la Tchétchénie.</a:t>
            </a:r>
          </a:p>
          <a:p>
            <a:pPr algn="just"/>
            <a:r>
              <a:rPr lang="fr-FR" altLang="fr-FR" sz="1400" dirty="0"/>
              <a:t>1996 Le jeune homme, qui a étudié le droit des affaires, est nommé conseiller et chef de la garde rapprochée de son père, le grand mufti de Tchétchénie, </a:t>
            </a:r>
            <a:r>
              <a:rPr lang="fr-FR" altLang="fr-FR" sz="1400" i="1" dirty="0"/>
              <a:t>A. K.</a:t>
            </a:r>
            <a:r>
              <a:rPr lang="fr-FR" altLang="fr-FR" sz="1400" dirty="0"/>
              <a:t>, premier président pro-russe après la seconde guerre de Tchétchénie. </a:t>
            </a:r>
            <a:r>
              <a:rPr lang="fr-FR" altLang="fr-FR" sz="1400" i="1" dirty="0"/>
              <a:t>A. K. </a:t>
            </a:r>
            <a:r>
              <a:rPr lang="fr-FR" altLang="fr-FR" sz="1400" dirty="0"/>
              <a:t>avait élevé son fils comme un prince et fermait ostensiblement les yeux sur ses frasques. En 2003, après l’élection de son père au poste de président, il devient chef des services de sécurité présidentiels, dont les membres sont surnommés les “</a:t>
            </a:r>
            <a:r>
              <a:rPr lang="fr-FR" altLang="fr-FR" sz="1400" i="1" dirty="0"/>
              <a:t>k….</a:t>
            </a:r>
            <a:r>
              <a:rPr lang="fr-FR" altLang="fr-FR" sz="1400" i="1" dirty="0" err="1"/>
              <a:t>tsy</a:t>
            </a:r>
            <a:r>
              <a:rPr lang="fr-FR" altLang="fr-FR" sz="1400" dirty="0"/>
              <a:t>”. Le 9 mai 2004, </a:t>
            </a:r>
            <a:r>
              <a:rPr lang="fr-FR" altLang="fr-FR" sz="1400" i="1" dirty="0"/>
              <a:t>A. K. </a:t>
            </a:r>
            <a:r>
              <a:rPr lang="fr-FR" altLang="fr-FR" sz="1400" dirty="0"/>
              <a:t>est tué dans un attentat. </a:t>
            </a:r>
            <a:r>
              <a:rPr lang="fr-FR" altLang="fr-FR" sz="1400" i="1" dirty="0"/>
              <a:t>R. </a:t>
            </a:r>
            <a:r>
              <a:rPr lang="fr-FR" altLang="fr-FR" sz="1400" dirty="0"/>
              <a:t>devient vice-Premier ministre. Le 4 mars 2006, il est nommé Premier ministre par </a:t>
            </a:r>
            <a:r>
              <a:rPr lang="fr-FR" altLang="fr-FR" sz="1400" i="1" dirty="0"/>
              <a:t>Alou </a:t>
            </a:r>
            <a:r>
              <a:rPr lang="fr-FR" altLang="fr-FR" sz="1400" i="1" dirty="0" err="1"/>
              <a:t>Alkhanov</a:t>
            </a:r>
            <a:r>
              <a:rPr lang="fr-FR" altLang="fr-FR" sz="1400" dirty="0"/>
              <a:t>, le nouveau président prorusse. Le 15 février 2007, </a:t>
            </a:r>
            <a:r>
              <a:rPr lang="fr-FR" altLang="fr-FR" sz="1400" i="1" dirty="0"/>
              <a:t>Alou </a:t>
            </a:r>
            <a:r>
              <a:rPr lang="fr-FR" altLang="fr-FR" sz="1400" i="1" dirty="0" err="1"/>
              <a:t>Alkhanov</a:t>
            </a:r>
            <a:r>
              <a:rPr lang="fr-FR" altLang="fr-FR" sz="1400" i="1" dirty="0"/>
              <a:t> </a:t>
            </a:r>
            <a:r>
              <a:rPr lang="fr-FR" altLang="fr-FR" sz="1400" dirty="0"/>
              <a:t>présente sa démission. </a:t>
            </a:r>
            <a:r>
              <a:rPr lang="fr-FR" altLang="fr-FR" sz="1400" i="1" dirty="0"/>
              <a:t>V.</a:t>
            </a:r>
            <a:r>
              <a:rPr lang="fr-FR" altLang="fr-FR" sz="1400" dirty="0"/>
              <a:t>, nomme </a:t>
            </a:r>
            <a:r>
              <a:rPr lang="fr-FR" altLang="fr-FR" sz="1400" i="1" dirty="0"/>
              <a:t>R. </a:t>
            </a:r>
            <a:r>
              <a:rPr lang="fr-FR" altLang="fr-FR" sz="1400" dirty="0"/>
              <a:t>président de la Tchétchénie.  Depuis, </a:t>
            </a:r>
            <a:r>
              <a:rPr lang="fr-FR" altLang="fr-FR" sz="1400" i="1" dirty="0"/>
              <a:t>R.</a:t>
            </a:r>
            <a:r>
              <a:rPr lang="fr-FR" altLang="fr-FR" sz="1400" dirty="0"/>
              <a:t> tient d’une main de fer, la Tchétchénie, qu’il gère comme un clan, grâce à son armée (12000 à 15000 h.) et sa garde paramilitaire, les </a:t>
            </a:r>
            <a:r>
              <a:rPr lang="fr-FR" altLang="fr-FR" sz="1400" i="1" dirty="0"/>
              <a:t>K…</a:t>
            </a:r>
            <a:r>
              <a:rPr lang="fr-FR" altLang="fr-FR" sz="1400" i="1" dirty="0" err="1"/>
              <a:t>tsy</a:t>
            </a:r>
            <a:r>
              <a:rPr lang="fr-FR" altLang="fr-FR" sz="1400" dirty="0"/>
              <a:t>, d’environ 75 gardes du corps. Il y ferait régner la terreur, par la torture, le racket et les disparitions (cf. rapports d’</a:t>
            </a:r>
            <a:r>
              <a:rPr lang="fr-FR" altLang="fr-FR" sz="1400" dirty="0">
                <a:hlinkClick r:id="rId2"/>
              </a:rPr>
              <a:t>Amnesty international</a:t>
            </a:r>
            <a:r>
              <a:rPr lang="fr-FR" altLang="fr-FR" sz="1400" dirty="0"/>
              <a:t> 2012 … et les articles d’</a:t>
            </a:r>
            <a:r>
              <a:rPr lang="fr-FR" altLang="fr-FR" sz="1400" dirty="0">
                <a:hlinkClick r:id="rId3"/>
              </a:rPr>
              <a:t>Anna </a:t>
            </a:r>
            <a:r>
              <a:rPr lang="fr-FR" altLang="fr-FR" sz="1400" dirty="0" err="1">
                <a:hlinkClick r:id="rId3"/>
              </a:rPr>
              <a:t>Politkovskaïa</a:t>
            </a:r>
            <a:r>
              <a:rPr lang="fr-FR" altLang="fr-FR" sz="1400" dirty="0">
                <a:hlinkClick r:id="rId3"/>
              </a:rPr>
              <a:t> </a:t>
            </a:r>
            <a:r>
              <a:rPr lang="fr-FR" altLang="fr-FR" sz="1400" dirty="0"/>
              <a:t>dans la revue russe </a:t>
            </a:r>
            <a:r>
              <a:rPr lang="fr-FR" altLang="fr-FR" sz="1400" i="1" dirty="0" err="1">
                <a:hlinkClick r:id="rId4" tooltip="Novaïa Gazeta"/>
              </a:rPr>
              <a:t>Novaïa</a:t>
            </a:r>
            <a:r>
              <a:rPr lang="fr-FR" altLang="fr-FR" sz="1400" i="1" dirty="0">
                <a:hlinkClick r:id="rId4" tooltip="Novaïa Gazeta"/>
              </a:rPr>
              <a:t> </a:t>
            </a:r>
            <a:r>
              <a:rPr lang="fr-FR" altLang="fr-FR" sz="1400" i="1" dirty="0" err="1">
                <a:hlinkClick r:id="rId4" tooltip="Novaïa Gazeta"/>
              </a:rPr>
              <a:t>Gazeta</a:t>
            </a:r>
            <a:r>
              <a:rPr lang="fr-FR" altLang="fr-FR" sz="1400" dirty="0"/>
              <a:t>). Le clan </a:t>
            </a:r>
            <a:r>
              <a:rPr lang="fr-FR" altLang="fr-FR" sz="1400" i="1" dirty="0"/>
              <a:t>K.</a:t>
            </a:r>
            <a:r>
              <a:rPr lang="fr-FR" altLang="fr-FR" sz="1400" dirty="0"/>
              <a:t> (sa mère </a:t>
            </a:r>
            <a:r>
              <a:rPr lang="fr-FR" altLang="fr-FR" sz="1400" i="1" dirty="0" err="1"/>
              <a:t>Aimani</a:t>
            </a:r>
            <a:r>
              <a:rPr lang="fr-FR" altLang="fr-FR" sz="1400" i="1" dirty="0"/>
              <a:t> K.</a:t>
            </a:r>
            <a:r>
              <a:rPr lang="fr-FR" altLang="fr-FR" sz="1400" dirty="0"/>
              <a:t>, la directrice, sa </a:t>
            </a:r>
            <a:r>
              <a:rPr lang="fr-FR" altLang="fr-FR" sz="1400" dirty="0" err="1"/>
              <a:t>soeur</a:t>
            </a:r>
            <a:r>
              <a:rPr lang="fr-FR" altLang="fr-FR" sz="1400" dirty="0"/>
              <a:t> </a:t>
            </a:r>
            <a:r>
              <a:rPr lang="fr-FR" altLang="fr-FR" sz="1400" i="1" dirty="0" err="1"/>
              <a:t>Zulai</a:t>
            </a:r>
            <a:r>
              <a:rPr lang="fr-FR" altLang="fr-FR" sz="1400" i="1" dirty="0"/>
              <a:t> K.</a:t>
            </a:r>
            <a:r>
              <a:rPr lang="fr-FR" altLang="fr-FR" sz="1400" dirty="0"/>
              <a:t>? et moins de 10 personnes) gère la Fondation </a:t>
            </a:r>
            <a:r>
              <a:rPr lang="fr-FR" altLang="fr-FR" sz="1400" i="1" dirty="0"/>
              <a:t>A. K.</a:t>
            </a:r>
            <a:r>
              <a:rPr lang="fr-FR" altLang="fr-FR" sz="1400" dirty="0"/>
              <a:t> Un pourcentage du salaire des fonctionnaires, des allocations, des pensions des Tchétchènes doivent être versé obligatoirement et des subventions russes allouées à la reconstruction de la Tchétchénie sont détournés vers cette fondation, à la gestion opaque. </a:t>
            </a:r>
            <a:r>
              <a:rPr lang="fr-FR" altLang="fr-FR" sz="1400" i="1" dirty="0"/>
              <a:t>R. </a:t>
            </a:r>
            <a:r>
              <a:rPr lang="fr-FR" altLang="fr-FR" sz="1400" dirty="0"/>
              <a:t>s’est fait construire plusieurs palais et une somptueuse maison dans son village natal de </a:t>
            </a:r>
            <a:r>
              <a:rPr lang="fr-FR" altLang="fr-FR" sz="1400" i="1" dirty="0" err="1"/>
              <a:t>Tsentoroi</a:t>
            </a:r>
            <a:r>
              <a:rPr lang="fr-FR" altLang="fr-FR" sz="1400" dirty="0"/>
              <a:t> (Cf. rapports RFE / RL). (il favoriserait son clans et ses proches). Ce clan aurait amoncelé un « petit trésor » à </a:t>
            </a:r>
            <a:r>
              <a:rPr lang="fr-FR" altLang="fr-FR" sz="1400" i="1" dirty="0" err="1"/>
              <a:t>Khossiourt</a:t>
            </a:r>
            <a:r>
              <a:rPr lang="fr-FR" altLang="fr-FR" sz="1400" dirty="0"/>
              <a:t>. </a:t>
            </a:r>
            <a:r>
              <a:rPr lang="fr-FR" altLang="fr-FR" sz="1400" i="1" dirty="0"/>
              <a:t>R. </a:t>
            </a:r>
            <a:r>
              <a:rPr lang="fr-FR" altLang="fr-FR" sz="1400" dirty="0"/>
              <a:t>aime soigner son image et il est un blogueur populaire (voir son blog : </a:t>
            </a:r>
            <a:r>
              <a:rPr lang="fr-FR" altLang="fr-FR" sz="1400" dirty="0">
                <a:hlinkClick r:id="rId5"/>
              </a:rPr>
              <a:t>http://ya-kadyrov.livejournal.com</a:t>
            </a:r>
            <a:r>
              <a:rPr lang="fr-FR" altLang="fr-FR" sz="1400" dirty="0"/>
              <a:t>), un champion de boxe, qui aime le combat de chiens et la boxe « free-</a:t>
            </a:r>
            <a:r>
              <a:rPr lang="fr-FR" altLang="fr-FR" sz="1400" dirty="0" err="1"/>
              <a:t>fight</a:t>
            </a:r>
            <a:r>
              <a:rPr lang="fr-FR" altLang="fr-FR" sz="1400" dirty="0"/>
              <a:t> », qu’il a contribué à diffuser en Tchétchénie. Dans une interview, il s’est vanté d’avoir “</a:t>
            </a:r>
            <a:r>
              <a:rPr lang="fr-FR" altLang="fr-FR" sz="1400" i="1" dirty="0"/>
              <a:t>participé à l’élimination</a:t>
            </a:r>
            <a:r>
              <a:rPr lang="fr-FR" altLang="fr-FR" sz="1400" dirty="0"/>
              <a:t>” de certaines personnes. Il serait régulièrement menacé d’assassinat par les islamistes.</a:t>
            </a:r>
          </a:p>
          <a:p>
            <a:pPr algn="just"/>
            <a:r>
              <a:rPr lang="fr-FR" altLang="fr-FR" sz="1200" dirty="0"/>
              <a:t>Sources : </a:t>
            </a:r>
            <a:r>
              <a:rPr lang="fr-FR" altLang="fr-FR" sz="1200" dirty="0">
                <a:hlinkClick r:id="rId6"/>
              </a:rPr>
              <a:t>http://notrestore.livejournal.com/796097.html</a:t>
            </a:r>
            <a:r>
              <a:rPr lang="fr-FR" altLang="fr-FR" sz="1200" dirty="0"/>
              <a:t>, </a:t>
            </a:r>
            <a:r>
              <a:rPr lang="fr-FR" altLang="fr-FR" sz="1200" dirty="0">
                <a:hlinkClick r:id="rId7"/>
              </a:rPr>
              <a:t>http://fr.wikipedia.org/wiki/Ramzan_Kadyrov</a:t>
            </a:r>
            <a:r>
              <a:rPr lang="fr-FR" altLang="fr-FR" sz="1200" dirty="0"/>
              <a:t>,  </a:t>
            </a:r>
          </a:p>
          <a:p>
            <a:pPr algn="just"/>
            <a:r>
              <a:rPr lang="fr-FR" altLang="fr-FR" sz="1200" dirty="0">
                <a:hlinkClick r:id="rId8"/>
              </a:rPr>
              <a:t>http://ok.ya1.ru/funny/other/31386-novyjj-osobnjak-ramzana-kadyrova.html</a:t>
            </a:r>
            <a:r>
              <a:rPr lang="fr-FR" altLang="fr-FR" sz="1200" dirty="0"/>
              <a:t>, </a:t>
            </a:r>
            <a:r>
              <a:rPr lang="fr-FR" altLang="fr-FR" sz="1200" dirty="0">
                <a:hlinkClick r:id="rId9"/>
              </a:rPr>
              <a:t>http://www.webpark.ru/comment/72027</a:t>
            </a:r>
            <a:r>
              <a:rPr lang="fr-FR" altLang="fr-FR" sz="1200" dirty="0"/>
              <a:t>,</a:t>
            </a:r>
          </a:p>
          <a:p>
            <a:pPr algn="just"/>
            <a:r>
              <a:rPr lang="fr-FR" altLang="fr-FR" sz="1200" dirty="0">
                <a:hlinkClick r:id="rId10"/>
              </a:rPr>
              <a:t>http://www.courrierinternational.com/article/2007/02/22/apprenti-despote</a:t>
            </a:r>
            <a:r>
              <a:rPr lang="fr-FR" altLang="fr-FR" sz="1200" dirty="0"/>
              <a:t>,  </a:t>
            </a:r>
          </a:p>
          <a:p>
            <a:pPr algn="just"/>
            <a:r>
              <a:rPr lang="fr-FR" altLang="fr-FR" sz="1200" dirty="0">
                <a:hlinkClick r:id="rId11"/>
              </a:rPr>
              <a:t>http://homesoftherich.net/2011/05/ramzan-kadyrov%E2%80%99s-russian-palace/</a:t>
            </a:r>
            <a:r>
              <a:rPr lang="fr-FR" altLang="fr-FR" sz="1200" dirty="0"/>
              <a:t>, </a:t>
            </a:r>
          </a:p>
          <a:p>
            <a:pPr algn="just"/>
            <a:r>
              <a:rPr lang="fr-FR" altLang="fr-FR" sz="1200" dirty="0">
                <a:hlinkClick r:id="rId12"/>
              </a:rPr>
              <a:t>http://www.amnesty.fr/Presse/Communiques-de-presse/De-nouvelles-menaces-contre-les-defenseurs-des-droits-humains-en-Tchetchenie-3050</a:t>
            </a:r>
            <a:r>
              <a:rPr lang="fr-FR" altLang="fr-FR" sz="1200" dirty="0"/>
              <a:t>, </a:t>
            </a:r>
            <a:r>
              <a:rPr lang="fr-FR" altLang="fr-FR" sz="1200" dirty="0">
                <a:hlinkClick r:id="rId13"/>
              </a:rPr>
              <a:t>Russie: Mémorial condamné pour atteinte à l'honneur de </a:t>
            </a:r>
            <a:r>
              <a:rPr lang="fr-FR" altLang="fr-FR" sz="1200" dirty="0" err="1">
                <a:hlinkClick r:id="rId13"/>
              </a:rPr>
              <a:t>Kadyrov</a:t>
            </a:r>
            <a:r>
              <a:rPr lang="fr-FR" altLang="fr-FR" sz="1200" dirty="0">
                <a:hlinkClick r:id="rId13"/>
              </a:rPr>
              <a:t>. AFP. Le 6 oct. 2009</a:t>
            </a:r>
            <a:r>
              <a:rPr lang="fr-FR" altLang="fr-FR" sz="1200" dirty="0"/>
              <a:t> </a:t>
            </a:r>
          </a:p>
        </p:txBody>
      </p:sp>
      <p:sp>
        <p:nvSpPr>
          <p:cNvPr id="7"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5329333" y="552451"/>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4755" name="Espace réservé du numéro de diapositive 2"/>
          <p:cNvSpPr txBox="1">
            <a:spLocks/>
          </p:cNvSpPr>
          <p:nvPr/>
        </p:nvSpPr>
        <p:spPr bwMode="auto">
          <a:xfrm>
            <a:off x="8604250" y="188914"/>
            <a:ext cx="3698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EEBFC88-155F-4E2A-A017-09F9DC208C81}" type="slidenum">
              <a:rPr lang="fr-FR" altLang="fr-FR" sz="1200">
                <a:solidFill>
                  <a:srgbClr val="898989"/>
                </a:solidFill>
              </a:rPr>
              <a:pPr algn="r" eaLnBrk="1" hangingPunct="1">
                <a:spcBef>
                  <a:spcPct val="0"/>
                </a:spcBef>
                <a:buFontTx/>
                <a:buNone/>
              </a:pPr>
              <a:t>91</a:t>
            </a:fld>
            <a:endParaRPr lang="fr-FR" altLang="fr-FR" sz="1200">
              <a:solidFill>
                <a:srgbClr val="898989"/>
              </a:solidFill>
            </a:endParaRPr>
          </a:p>
        </p:txBody>
      </p:sp>
      <p:sp>
        <p:nvSpPr>
          <p:cNvPr id="74757" name="Rectangle 19"/>
          <p:cNvSpPr>
            <a:spLocks noChangeArrowheads="1"/>
          </p:cNvSpPr>
          <p:nvPr/>
        </p:nvSpPr>
        <p:spPr bwMode="auto">
          <a:xfrm>
            <a:off x="160340" y="531974"/>
            <a:ext cx="21836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R. et son clan</a:t>
            </a:r>
            <a:r>
              <a:rPr lang="fr-FR" altLang="fr-FR" sz="1600" dirty="0">
                <a:latin typeface="Arial" panose="020B0604020202020204" pitchFamily="34" charset="0"/>
              </a:rPr>
              <a:t> (suite) :</a:t>
            </a:r>
          </a:p>
        </p:txBody>
      </p:sp>
      <p:sp>
        <p:nvSpPr>
          <p:cNvPr id="74758" name="Rectangle 13"/>
          <p:cNvSpPr>
            <a:spLocks noChangeArrowheads="1"/>
          </p:cNvSpPr>
          <p:nvPr/>
        </p:nvSpPr>
        <p:spPr bwMode="auto">
          <a:xfrm>
            <a:off x="160338" y="982663"/>
            <a:ext cx="8813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i="1" dirty="0">
                <a:latin typeface="Arial" panose="020B0604020202020204" pitchFamily="34" charset="0"/>
              </a:rPr>
              <a:t>R. </a:t>
            </a:r>
            <a:r>
              <a:rPr lang="fr-FR" altLang="fr-FR" sz="1200" dirty="0">
                <a:latin typeface="Arial" panose="020B0604020202020204" pitchFamily="34" charset="0"/>
              </a:rPr>
              <a:t>est soupçonné d’avoir commandité les meurtres, le 15 juillet 2009 à </a:t>
            </a:r>
            <a:r>
              <a:rPr lang="fr-FR" altLang="fr-FR" sz="1200" dirty="0">
                <a:latin typeface="Arial" panose="020B0604020202020204" pitchFamily="34" charset="0"/>
                <a:hlinkClick r:id="rId2" tooltip="Grozny"/>
              </a:rPr>
              <a:t>Grozny</a:t>
            </a:r>
            <a:r>
              <a:rPr lang="fr-FR" altLang="fr-FR" sz="1200" dirty="0">
                <a:latin typeface="Arial" panose="020B0604020202020204" pitchFamily="34" charset="0"/>
              </a:rPr>
              <a:t>, de </a:t>
            </a:r>
            <a:r>
              <a:rPr lang="fr-FR" altLang="fr-FR" sz="1200" dirty="0">
                <a:latin typeface="Arial" panose="020B0604020202020204" pitchFamily="34" charset="0"/>
                <a:hlinkClick r:id="rId3" tooltip="Natalia Estemirova"/>
              </a:rPr>
              <a:t>Natalia </a:t>
            </a:r>
            <a:r>
              <a:rPr lang="fr-FR" altLang="fr-FR" sz="1200" dirty="0" err="1">
                <a:latin typeface="Arial" panose="020B0604020202020204" pitchFamily="34" charset="0"/>
                <a:hlinkClick r:id="rId3" tooltip="Natalia Estemirova"/>
              </a:rPr>
              <a:t>Estemirova</a:t>
            </a:r>
            <a:r>
              <a:rPr lang="fr-FR" altLang="fr-FR" sz="1200" dirty="0">
                <a:latin typeface="Arial" panose="020B0604020202020204" pitchFamily="34" charset="0"/>
              </a:rPr>
              <a:t>, le </a:t>
            </a:r>
            <a:r>
              <a:rPr lang="fr-FR" altLang="fr-FR" sz="1200" dirty="0">
                <a:latin typeface="Arial" panose="020B0604020202020204" pitchFamily="34" charset="0"/>
                <a:hlinkClick r:id="rId4" tooltip="7 octobre"/>
              </a:rPr>
              <a:t>7 octobre</a:t>
            </a:r>
            <a:r>
              <a:rPr lang="fr-FR" altLang="fr-FR" sz="1200" dirty="0">
                <a:latin typeface="Arial" panose="020B0604020202020204" pitchFamily="34" charset="0"/>
              </a:rPr>
              <a:t> </a:t>
            </a:r>
            <a:r>
              <a:rPr lang="fr-FR" altLang="fr-FR" sz="1200" dirty="0">
                <a:latin typeface="Arial" panose="020B0604020202020204" pitchFamily="34" charset="0"/>
                <a:hlinkClick r:id="rId5" tooltip="2006"/>
              </a:rPr>
              <a:t>2006</a:t>
            </a:r>
            <a:r>
              <a:rPr lang="fr-FR" altLang="fr-FR" sz="1200" dirty="0">
                <a:latin typeface="Arial" panose="020B0604020202020204" pitchFamily="34" charset="0"/>
              </a:rPr>
              <a:t> à </a:t>
            </a:r>
            <a:r>
              <a:rPr lang="fr-FR" altLang="fr-FR" sz="1200" dirty="0">
                <a:latin typeface="Arial" panose="020B0604020202020204" pitchFamily="34" charset="0"/>
                <a:hlinkClick r:id="rId6" tooltip="Moscou"/>
              </a:rPr>
              <a:t>Moscou</a:t>
            </a:r>
            <a:r>
              <a:rPr lang="fr-FR" altLang="fr-FR" sz="1200" dirty="0">
                <a:latin typeface="Arial" panose="020B0604020202020204" pitchFamily="34" charset="0"/>
              </a:rPr>
              <a:t>, d’</a:t>
            </a:r>
            <a:r>
              <a:rPr lang="fr-FR" altLang="fr-FR" sz="1200" dirty="0">
                <a:latin typeface="Arial" panose="020B0604020202020204" pitchFamily="34" charset="0"/>
                <a:hlinkClick r:id="rId7" tooltip="Anna Politkovskaïa"/>
              </a:rPr>
              <a:t>Anna </a:t>
            </a:r>
            <a:r>
              <a:rPr lang="fr-FR" altLang="fr-FR" sz="1200" dirty="0" err="1">
                <a:latin typeface="Arial" panose="020B0604020202020204" pitchFamily="34" charset="0"/>
                <a:hlinkClick r:id="rId7" tooltip="Anna Politkovskaïa"/>
              </a:rPr>
              <a:t>Politkovskaïa</a:t>
            </a:r>
            <a:r>
              <a:rPr lang="fr-FR" altLang="fr-FR" sz="1200" dirty="0">
                <a:latin typeface="Arial" panose="020B0604020202020204" pitchFamily="34" charset="0"/>
              </a:rPr>
              <a:t>, qui travaillaient toutes les eux pour la défense des droits de l'homme en Tchétchénie, b) début août 2009, toujours à Grozny, de la responsable d'une organisation caritative pour les enfants, </a:t>
            </a:r>
            <a:r>
              <a:rPr lang="fr-FR" altLang="fr-FR" sz="1200" i="1" dirty="0">
                <a:latin typeface="Arial" panose="020B0604020202020204" pitchFamily="34" charset="0"/>
              </a:rPr>
              <a:t>Sauvons les générations</a:t>
            </a:r>
            <a:r>
              <a:rPr lang="fr-FR" altLang="fr-FR" sz="1200" dirty="0">
                <a:latin typeface="Arial" panose="020B0604020202020204" pitchFamily="34" charset="0"/>
              </a:rPr>
              <a:t>, </a:t>
            </a:r>
            <a:r>
              <a:rPr lang="fr-FR" altLang="fr-FR" sz="1200" dirty="0" err="1">
                <a:latin typeface="Arial" panose="020B0604020202020204" pitchFamily="34" charset="0"/>
                <a:hlinkClick r:id="rId8" tooltip="Zarema Sadoulaïeva (page inexistante)"/>
              </a:rPr>
              <a:t>Zarema</a:t>
            </a:r>
            <a:r>
              <a:rPr lang="fr-FR" altLang="fr-FR" sz="1200" dirty="0">
                <a:latin typeface="Arial" panose="020B0604020202020204" pitchFamily="34" charset="0"/>
                <a:hlinkClick r:id="rId8" tooltip="Zarema Sadoulaïeva (page inexistante)"/>
              </a:rPr>
              <a:t> </a:t>
            </a:r>
            <a:r>
              <a:rPr lang="fr-FR" altLang="fr-FR" sz="1200" dirty="0" err="1">
                <a:latin typeface="Arial" panose="020B0604020202020204" pitchFamily="34" charset="0"/>
                <a:hlinkClick r:id="rId8" tooltip="Zarema Sadoulaïeva (page inexistante)"/>
              </a:rPr>
              <a:t>Sadoulaïeva</a:t>
            </a:r>
            <a:r>
              <a:rPr lang="fr-FR" altLang="fr-FR" sz="1200" dirty="0">
                <a:latin typeface="Arial" panose="020B0604020202020204" pitchFamily="34" charset="0"/>
              </a:rPr>
              <a:t> et son mari </a:t>
            </a:r>
            <a:r>
              <a:rPr lang="fr-FR" altLang="fr-FR" sz="1200" dirty="0" err="1">
                <a:latin typeface="Arial" panose="020B0604020202020204" pitchFamily="34" charset="0"/>
                <a:hlinkClick r:id="rId9" tooltip="Alik Djabraïlov (page inexistante)"/>
              </a:rPr>
              <a:t>Alik</a:t>
            </a:r>
            <a:r>
              <a:rPr lang="fr-FR" altLang="fr-FR" sz="1200" dirty="0">
                <a:latin typeface="Arial" panose="020B0604020202020204" pitchFamily="34" charset="0"/>
                <a:hlinkClick r:id="rId9" tooltip="Alik Djabraïlov (page inexistante)"/>
              </a:rPr>
              <a:t> </a:t>
            </a:r>
            <a:r>
              <a:rPr lang="fr-FR" altLang="fr-FR" sz="1200" dirty="0" err="1">
                <a:latin typeface="Arial" panose="020B0604020202020204" pitchFamily="34" charset="0"/>
                <a:hlinkClick r:id="rId9" tooltip="Alik Djabraïlov (page inexistante)"/>
              </a:rPr>
              <a:t>Djabraïlov</a:t>
            </a:r>
            <a:r>
              <a:rPr lang="fr-FR" altLang="fr-FR" sz="1200" dirty="0">
                <a:latin typeface="Arial" panose="020B0604020202020204" pitchFamily="34" charset="0"/>
              </a:rPr>
              <a:t>, c) les meurtres d'opposants, entre septembre et janvier 2009, de </a:t>
            </a:r>
            <a:r>
              <a:rPr lang="fr-FR" altLang="fr-FR" sz="1200" dirty="0">
                <a:latin typeface="Arial" panose="020B0604020202020204" pitchFamily="34" charset="0"/>
                <a:hlinkClick r:id="rId10" tooltip="Mussa Assaev (page inexistante)"/>
              </a:rPr>
              <a:t>Mussa </a:t>
            </a:r>
            <a:r>
              <a:rPr lang="fr-FR" altLang="fr-FR" sz="1200" dirty="0" err="1">
                <a:latin typeface="Arial" panose="020B0604020202020204" pitchFamily="34" charset="0"/>
                <a:hlinkClick r:id="rId10" tooltip="Mussa Assaev (page inexistante)"/>
              </a:rPr>
              <a:t>Assaev</a:t>
            </a:r>
            <a:r>
              <a:rPr lang="fr-FR" altLang="fr-FR" sz="1200" dirty="0">
                <a:latin typeface="Arial" panose="020B0604020202020204" pitchFamily="34" charset="0"/>
              </a:rPr>
              <a:t>, </a:t>
            </a:r>
            <a:r>
              <a:rPr lang="fr-FR" altLang="fr-FR" sz="1200" dirty="0">
                <a:latin typeface="Arial" panose="020B0604020202020204" pitchFamily="34" charset="0"/>
                <a:hlinkClick r:id="rId11" tooltip="Islam Djanibekov (page inexistante)"/>
              </a:rPr>
              <a:t>Islam </a:t>
            </a:r>
            <a:r>
              <a:rPr lang="fr-FR" altLang="fr-FR" sz="1200" dirty="0" err="1">
                <a:latin typeface="Arial" panose="020B0604020202020204" pitchFamily="34" charset="0"/>
                <a:hlinkClick r:id="rId11" tooltip="Islam Djanibekov (page inexistante)"/>
              </a:rPr>
              <a:t>Djanibekov</a:t>
            </a:r>
            <a:r>
              <a:rPr lang="fr-FR" altLang="fr-FR" sz="1200" dirty="0">
                <a:latin typeface="Arial" panose="020B0604020202020204" pitchFamily="34" charset="0"/>
              </a:rPr>
              <a:t>, </a:t>
            </a:r>
            <a:r>
              <a:rPr lang="fr-FR" altLang="fr-FR" sz="1200" dirty="0" err="1">
                <a:latin typeface="Arial" panose="020B0604020202020204" pitchFamily="34" charset="0"/>
                <a:hlinkClick r:id="rId12" tooltip="Gazi Edilsoultanov (page inexistante)"/>
              </a:rPr>
              <a:t>Gazi</a:t>
            </a:r>
            <a:r>
              <a:rPr lang="fr-FR" altLang="fr-FR" sz="1200" dirty="0">
                <a:latin typeface="Arial" panose="020B0604020202020204" pitchFamily="34" charset="0"/>
                <a:hlinkClick r:id="rId12" tooltip="Gazi Edilsoultanov (page inexistante)"/>
              </a:rPr>
              <a:t> </a:t>
            </a:r>
            <a:r>
              <a:rPr lang="fr-FR" altLang="fr-FR" sz="1200" dirty="0" err="1">
                <a:latin typeface="Arial" panose="020B0604020202020204" pitchFamily="34" charset="0"/>
                <a:hlinkClick r:id="rId12" tooltip="Gazi Edilsoultanov (page inexistante)"/>
              </a:rPr>
              <a:t>Edilsoultanov</a:t>
            </a:r>
            <a:r>
              <a:rPr lang="fr-FR" altLang="fr-FR" sz="1200" dirty="0">
                <a:latin typeface="Arial" panose="020B0604020202020204" pitchFamily="34" charset="0"/>
              </a:rPr>
              <a:t> tous tués à Istanbul et le 13 janvier 2009, </a:t>
            </a:r>
            <a:r>
              <a:rPr lang="fr-FR" altLang="fr-FR" sz="1200" dirty="0">
                <a:latin typeface="Arial" panose="020B0604020202020204" pitchFamily="34" charset="0"/>
                <a:hlinkClick r:id="rId13" tooltip="Oumar Israïlov (page inexistante)"/>
              </a:rPr>
              <a:t>Oumar </a:t>
            </a:r>
            <a:r>
              <a:rPr lang="fr-FR" altLang="fr-FR" sz="1200" dirty="0" err="1">
                <a:latin typeface="Arial" panose="020B0604020202020204" pitchFamily="34" charset="0"/>
                <a:hlinkClick r:id="rId13" tooltip="Oumar Israïlov (page inexistante)"/>
              </a:rPr>
              <a:t>Israïlov</a:t>
            </a:r>
            <a:r>
              <a:rPr lang="fr-FR" altLang="fr-FR" sz="1200" dirty="0">
                <a:latin typeface="Arial" panose="020B0604020202020204" pitchFamily="34" charset="0"/>
              </a:rPr>
              <a:t> _ qui avait évoqué les prisons privées de </a:t>
            </a:r>
            <a:r>
              <a:rPr lang="fr-FR" altLang="fr-FR" sz="1200" i="1" dirty="0">
                <a:latin typeface="Arial" panose="020B0604020202020204" pitchFamily="34" charset="0"/>
              </a:rPr>
              <a:t>R.</a:t>
            </a:r>
            <a:r>
              <a:rPr lang="fr-FR" altLang="fr-FR" sz="1200" dirty="0">
                <a:latin typeface="Arial" panose="020B0604020202020204" pitchFamily="34" charset="0"/>
              </a:rPr>
              <a:t> _ tué à Vienne. </a:t>
            </a:r>
            <a:r>
              <a:rPr lang="fr-FR" altLang="fr-FR" sz="1200" dirty="0">
                <a:solidFill>
                  <a:srgbClr val="FF0000"/>
                </a:solidFill>
                <a:latin typeface="Arial" panose="020B0604020202020204" pitchFamily="34" charset="0"/>
              </a:rPr>
              <a:t>Mais, il n’y a pas de preuves.</a:t>
            </a:r>
            <a:endParaRPr lang="fr-FR" altLang="fr-FR" sz="1200" dirty="0">
              <a:latin typeface="Arial" panose="020B0604020202020204" pitchFamily="34" charset="0"/>
            </a:endParaRPr>
          </a:p>
          <a:p>
            <a:pPr algn="just" eaLnBrk="1" hangingPunct="1">
              <a:spcBef>
                <a:spcPct val="0"/>
              </a:spcBef>
              <a:buFontTx/>
              <a:buNone/>
            </a:pPr>
            <a:r>
              <a:rPr lang="fr-FR" altLang="fr-FR" sz="1200" i="1" dirty="0">
                <a:latin typeface="Arial" panose="020B0604020202020204" pitchFamily="34" charset="0"/>
              </a:rPr>
              <a:t>R. </a:t>
            </a:r>
            <a:r>
              <a:rPr lang="fr-FR" altLang="fr-FR" sz="1200" dirty="0">
                <a:latin typeface="Arial" panose="020B0604020202020204" pitchFamily="34" charset="0"/>
              </a:rPr>
              <a:t>fait l'objet d'une interdiction de pénétrer</a:t>
            </a:r>
            <a:r>
              <a:rPr lang="fr-FR" altLang="fr-FR" sz="1200" baseline="30000" dirty="0">
                <a:latin typeface="Arial" panose="020B0604020202020204" pitchFamily="34" charset="0"/>
                <a:hlinkClick r:id="rId14"/>
              </a:rPr>
              <a:t>13</a:t>
            </a:r>
            <a:r>
              <a:rPr lang="fr-FR" altLang="fr-FR" sz="1200" dirty="0">
                <a:latin typeface="Arial" panose="020B0604020202020204" pitchFamily="34" charset="0"/>
              </a:rPr>
              <a:t> dans le territoire des pays de l'</a:t>
            </a:r>
            <a:r>
              <a:rPr lang="fr-FR" altLang="fr-FR" sz="1200" dirty="0">
                <a:latin typeface="Arial" panose="020B0604020202020204" pitchFamily="34" charset="0"/>
                <a:hlinkClick r:id="rId15" tooltip="Union européenne"/>
              </a:rPr>
              <a:t>Union européenne</a:t>
            </a:r>
            <a:r>
              <a:rPr lang="fr-FR" altLang="fr-FR" sz="1200" dirty="0">
                <a:latin typeface="Arial" panose="020B0604020202020204" pitchFamily="34" charset="0"/>
              </a:rPr>
              <a:t>, depuis le 26 juillet 2014, ainsi que du gel de ses « éventuels avoirs » en Union européenne. </a:t>
            </a:r>
          </a:p>
          <a:p>
            <a:pPr algn="just" eaLnBrk="1" hangingPunct="1">
              <a:spcBef>
                <a:spcPct val="0"/>
              </a:spcBef>
              <a:buFontTx/>
              <a:buNone/>
            </a:pPr>
            <a:r>
              <a:rPr lang="fr-FR" altLang="fr-FR" sz="1200" dirty="0">
                <a:latin typeface="Arial" panose="020B0604020202020204" pitchFamily="34" charset="0"/>
              </a:rPr>
              <a:t>Pour son trente-cinquième anniversaire le 5 octobre 2011, des vedettes acceptent son invitation pour des montants inconnus : </a:t>
            </a:r>
            <a:r>
              <a:rPr lang="fr-FR" altLang="fr-FR" sz="1200" dirty="0">
                <a:latin typeface="Arial" panose="020B0604020202020204" pitchFamily="34" charset="0"/>
                <a:hlinkClick r:id="rId16" tooltip="Jean-Claude Van Damme"/>
              </a:rPr>
              <a:t>Jean-Claude Van Damme</a:t>
            </a:r>
            <a:r>
              <a:rPr lang="fr-FR" altLang="fr-FR" sz="1200" dirty="0">
                <a:latin typeface="Arial" panose="020B0604020202020204" pitchFamily="34" charset="0"/>
              </a:rPr>
              <a:t>, </a:t>
            </a:r>
            <a:r>
              <a:rPr lang="fr-FR" altLang="fr-FR" sz="1200" dirty="0">
                <a:latin typeface="Arial" panose="020B0604020202020204" pitchFamily="34" charset="0"/>
                <a:hlinkClick r:id="rId17" tooltip="Hilary Swank"/>
              </a:rPr>
              <a:t>Hilary </a:t>
            </a:r>
            <a:r>
              <a:rPr lang="fr-FR" altLang="fr-FR" sz="1200" dirty="0" err="1">
                <a:latin typeface="Arial" panose="020B0604020202020204" pitchFamily="34" charset="0"/>
                <a:hlinkClick r:id="rId17" tooltip="Hilary Swank"/>
              </a:rPr>
              <a:t>Swank</a:t>
            </a:r>
            <a:r>
              <a:rPr lang="fr-FR" altLang="fr-FR" sz="1200" dirty="0">
                <a:latin typeface="Arial" panose="020B0604020202020204" pitchFamily="34" charset="0"/>
              </a:rPr>
              <a:t>, </a:t>
            </a:r>
            <a:r>
              <a:rPr lang="fr-FR" altLang="fr-FR" sz="1200" dirty="0">
                <a:latin typeface="Arial" panose="020B0604020202020204" pitchFamily="34" charset="0"/>
                <a:hlinkClick r:id="rId18" tooltip="Vanessa Mae"/>
              </a:rPr>
              <a:t>Vanessa Mae</a:t>
            </a:r>
            <a:r>
              <a:rPr lang="fr-FR" altLang="fr-FR" sz="1200" dirty="0">
                <a:latin typeface="Arial" panose="020B0604020202020204" pitchFamily="34" charset="0"/>
              </a:rPr>
              <a:t> (celle-ci pour 500 000 dollars selon la presse locale). </a:t>
            </a:r>
            <a:r>
              <a:rPr lang="fr-FR" altLang="fr-FR" sz="1200" dirty="0">
                <a:latin typeface="Arial" panose="020B0604020202020204" pitchFamily="34" charset="0"/>
                <a:hlinkClick r:id="rId19" tooltip="Kevin Costner"/>
              </a:rPr>
              <a:t>Kevin Costner</a:t>
            </a:r>
            <a:r>
              <a:rPr lang="fr-FR" altLang="fr-FR" sz="1200" dirty="0">
                <a:latin typeface="Arial" panose="020B0604020202020204" pitchFamily="34" charset="0"/>
              </a:rPr>
              <a:t>, </a:t>
            </a:r>
            <a:r>
              <a:rPr lang="fr-FR" altLang="fr-FR" sz="1200" dirty="0">
                <a:latin typeface="Arial" panose="020B0604020202020204" pitchFamily="34" charset="0"/>
                <a:hlinkClick r:id="rId20" tooltip="Eva Mendes"/>
              </a:rPr>
              <a:t>Eva Mendes</a:t>
            </a:r>
            <a:r>
              <a:rPr lang="fr-FR" altLang="fr-FR" sz="1200" dirty="0">
                <a:latin typeface="Arial" panose="020B0604020202020204" pitchFamily="34" charset="0"/>
              </a:rPr>
              <a:t>, </a:t>
            </a:r>
            <a:r>
              <a:rPr lang="fr-FR" altLang="fr-FR" sz="1200" dirty="0">
                <a:latin typeface="Arial" panose="020B0604020202020204" pitchFamily="34" charset="0"/>
                <a:hlinkClick r:id="rId21" tooltip="Shakira"/>
              </a:rPr>
              <a:t>Shakira</a:t>
            </a:r>
            <a:r>
              <a:rPr lang="fr-FR" altLang="fr-FR" sz="1200" dirty="0">
                <a:latin typeface="Arial" panose="020B0604020202020204" pitchFamily="34" charset="0"/>
              </a:rPr>
              <a:t> ou </a:t>
            </a:r>
            <a:r>
              <a:rPr lang="fr-FR" altLang="fr-FR" sz="1200" dirty="0">
                <a:latin typeface="Arial" panose="020B0604020202020204" pitchFamily="34" charset="0"/>
                <a:hlinkClick r:id="rId22" tooltip="Mike Tyson"/>
              </a:rPr>
              <a:t>Mike </a:t>
            </a:r>
            <a:r>
              <a:rPr lang="fr-FR" altLang="fr-FR" sz="1200" dirty="0" err="1">
                <a:latin typeface="Arial" panose="020B0604020202020204" pitchFamily="34" charset="0"/>
                <a:hlinkClick r:id="rId22" tooltip="Mike Tyson"/>
              </a:rPr>
              <a:t>Tyson</a:t>
            </a:r>
            <a:r>
              <a:rPr lang="fr-FR" altLang="fr-FR" sz="1200" dirty="0">
                <a:latin typeface="Arial" panose="020B0604020202020204" pitchFamily="34" charset="0"/>
              </a:rPr>
              <a:t>, bien qu'invités, n'ont pas assisté à cet anniversaire</a:t>
            </a:r>
            <a:r>
              <a:rPr lang="fr-FR" altLang="fr-FR" sz="1200" baseline="30000" dirty="0">
                <a:latin typeface="Arial" panose="020B0604020202020204" pitchFamily="34" charset="0"/>
                <a:hlinkClick r:id="rId14"/>
              </a:rPr>
              <a:t>3</a:t>
            </a:r>
            <a:r>
              <a:rPr lang="fr-FR" altLang="fr-FR" sz="1200" dirty="0">
                <a:latin typeface="Arial" panose="020B0604020202020204" pitchFamily="34" charset="0"/>
              </a:rPr>
              <a:t>.</a:t>
            </a: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14"/>
              </a:rPr>
              <a:t>http://fr.wikipedia.org/wiki/Ramzan_Kadyrov</a:t>
            </a:r>
            <a:r>
              <a:rPr lang="fr-FR" altLang="fr-FR" sz="1200" dirty="0">
                <a:latin typeface="Arial" panose="020B0604020202020204" pitchFamily="34" charset="0"/>
              </a:rPr>
              <a:t> </a:t>
            </a:r>
          </a:p>
        </p:txBody>
      </p:sp>
      <p:pic>
        <p:nvPicPr>
          <p:cNvPr id="74764" name="Image 16"/>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024690" y="2919414"/>
            <a:ext cx="2028825"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5" name="ZoneTexte 2"/>
          <p:cNvSpPr txBox="1">
            <a:spLocks noChangeArrowheads="1"/>
          </p:cNvSpPr>
          <p:nvPr/>
        </p:nvSpPr>
        <p:spPr bwMode="auto">
          <a:xfrm>
            <a:off x="2892425" y="6427789"/>
            <a:ext cx="6161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latin typeface="Calibri" panose="020F0502020204030204" pitchFamily="34" charset="0"/>
              </a:rPr>
              <a:t>  ← </a:t>
            </a:r>
            <a:r>
              <a:rPr lang="fr-FR" altLang="fr-FR" sz="1200" dirty="0"/>
              <a:t>A gauche avec sa porche Cayenne.      </a:t>
            </a:r>
            <a:r>
              <a:rPr lang="fr-FR" altLang="fr-FR" sz="1200" dirty="0">
                <a:latin typeface="Calibri" panose="020F0502020204030204" pitchFamily="34" charset="0"/>
              </a:rPr>
              <a:t>↖ ↑ </a:t>
            </a:r>
            <a:r>
              <a:rPr lang="fr-FR" altLang="fr-FR" sz="1200" dirty="0"/>
              <a:t>La passion pour les armes de </a:t>
            </a:r>
            <a:r>
              <a:rPr lang="fr-FR" altLang="fr-FR" sz="1200" i="1" dirty="0"/>
              <a:t>R. </a:t>
            </a:r>
            <a:r>
              <a:rPr lang="fr-FR" altLang="fr-FR" sz="1200" i="1" dirty="0">
                <a:latin typeface="Calibri" panose="020F0502020204030204" pitchFamily="34" charset="0"/>
              </a:rPr>
              <a:t>↑</a:t>
            </a:r>
            <a:endParaRPr lang="fr-FR" altLang="fr-FR" sz="1200" i="1" dirty="0"/>
          </a:p>
        </p:txBody>
      </p:sp>
      <p:sp>
        <p:nvSpPr>
          <p:cNvPr id="74766" name="ZoneTexte 3"/>
          <p:cNvSpPr txBox="1">
            <a:spLocks noChangeArrowheads="1"/>
          </p:cNvSpPr>
          <p:nvPr/>
        </p:nvSpPr>
        <p:spPr bwMode="auto">
          <a:xfrm>
            <a:off x="3514749" y="4396602"/>
            <a:ext cx="29193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i="1" dirty="0"/>
              <a:t>R. </a:t>
            </a:r>
            <a:r>
              <a:rPr lang="fr-FR" altLang="fr-FR" sz="1200" dirty="0"/>
              <a:t>avec un de ses chiens de combats </a:t>
            </a:r>
            <a:r>
              <a:rPr lang="fr-FR" altLang="fr-FR" sz="1200" dirty="0">
                <a:latin typeface="Calibri" panose="020F0502020204030204" pitchFamily="34" charset="0"/>
              </a:rPr>
              <a:t>↑</a:t>
            </a:r>
            <a:endParaRPr lang="fr-FR" altLang="fr-FR" sz="1200" dirty="0"/>
          </a:p>
        </p:txBody>
      </p:sp>
      <p:sp>
        <p:nvSpPr>
          <p:cNvPr id="74767" name="ZoneTexte 4"/>
          <p:cNvSpPr txBox="1">
            <a:spLocks noChangeArrowheads="1"/>
          </p:cNvSpPr>
          <p:nvPr/>
        </p:nvSpPr>
        <p:spPr bwMode="auto">
          <a:xfrm>
            <a:off x="6887607" y="4386265"/>
            <a:ext cx="2052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Le convoi des gardes de </a:t>
            </a:r>
            <a:r>
              <a:rPr lang="fr-FR" altLang="fr-FR" sz="1200" i="1" dirty="0"/>
              <a:t>R.</a:t>
            </a:r>
          </a:p>
        </p:txBody>
      </p:sp>
      <p:sp>
        <p:nvSpPr>
          <p:cNvPr id="74768" name="ZoneTexte 5"/>
          <p:cNvSpPr txBox="1">
            <a:spLocks noChangeArrowheads="1"/>
          </p:cNvSpPr>
          <p:nvPr/>
        </p:nvSpPr>
        <p:spPr bwMode="auto">
          <a:xfrm>
            <a:off x="364794" y="4679951"/>
            <a:ext cx="2826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i="1" dirty="0"/>
              <a:t>R. </a:t>
            </a:r>
            <a:r>
              <a:rPr lang="fr-FR" altLang="fr-FR" sz="1200" dirty="0"/>
              <a:t>en compagnie de </a:t>
            </a:r>
            <a:r>
              <a:rPr lang="fr-FR" altLang="fr-FR" sz="1200" i="1" dirty="0"/>
              <a:t>Gérard Depardieu</a:t>
            </a:r>
          </a:p>
        </p:txBody>
      </p:sp>
      <p:pic>
        <p:nvPicPr>
          <p:cNvPr id="2" name="Image 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488" y="3287715"/>
            <a:ext cx="2514600" cy="1409700"/>
          </a:xfrm>
          <a:prstGeom prst="rect">
            <a:avLst/>
          </a:prstGeom>
        </p:spPr>
      </p:pic>
      <p:sp>
        <p:nvSpPr>
          <p:cNvPr id="18"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3" name="Image 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0338" y="5003277"/>
            <a:ext cx="2781300" cy="1647825"/>
          </a:xfrm>
          <a:prstGeom prst="rect">
            <a:avLst/>
          </a:prstGeom>
        </p:spPr>
      </p:pic>
      <p:pic>
        <p:nvPicPr>
          <p:cNvPr id="4" name="Image 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33056" y="3132139"/>
            <a:ext cx="2171700" cy="1304925"/>
          </a:xfrm>
          <a:prstGeom prst="rect">
            <a:avLst/>
          </a:prstGeom>
        </p:spPr>
      </p:pic>
      <p:pic>
        <p:nvPicPr>
          <p:cNvPr id="5" name="Imag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64923" y="4791149"/>
            <a:ext cx="2095500" cy="1590675"/>
          </a:xfrm>
          <a:prstGeom prst="rect">
            <a:avLst/>
          </a:prstGeom>
        </p:spPr>
      </p:pic>
      <p:pic>
        <p:nvPicPr>
          <p:cNvPr id="6" name="Image 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69821" y="4729056"/>
            <a:ext cx="2619375" cy="174307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5327577" y="440003"/>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5779" name="Espace réservé du numéro de diapositive 2"/>
          <p:cNvSpPr txBox="1">
            <a:spLocks/>
          </p:cNvSpPr>
          <p:nvPr/>
        </p:nvSpPr>
        <p:spPr bwMode="auto">
          <a:xfrm>
            <a:off x="8596238" y="131597"/>
            <a:ext cx="3698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41203B9-6493-4F0B-97BA-E46698F16652}" type="slidenum">
              <a:rPr lang="fr-FR" altLang="fr-FR" sz="1200">
                <a:solidFill>
                  <a:srgbClr val="898989"/>
                </a:solidFill>
              </a:rPr>
              <a:pPr algn="r" eaLnBrk="1" hangingPunct="1">
                <a:spcBef>
                  <a:spcPct val="0"/>
                </a:spcBef>
                <a:buFontTx/>
                <a:buNone/>
              </a:pPr>
              <a:t>92</a:t>
            </a:fld>
            <a:endParaRPr lang="fr-FR" altLang="fr-FR" sz="1200" dirty="0">
              <a:solidFill>
                <a:srgbClr val="898989"/>
              </a:solidFill>
            </a:endParaRPr>
          </a:p>
        </p:txBody>
      </p:sp>
      <p:sp>
        <p:nvSpPr>
          <p:cNvPr id="75782" name="Rectangle 13"/>
          <p:cNvSpPr>
            <a:spLocks noChangeArrowheads="1"/>
          </p:cNvSpPr>
          <p:nvPr/>
        </p:nvSpPr>
        <p:spPr bwMode="auto">
          <a:xfrm>
            <a:off x="3465513" y="6489702"/>
            <a:ext cx="1327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latin typeface="Arial" panose="020B0604020202020204" pitchFamily="34" charset="0"/>
              </a:rPr>
              <a:t>Les palais de </a:t>
            </a:r>
            <a:r>
              <a:rPr lang="fr-FR" altLang="fr-FR" sz="1200" i="1" dirty="0">
                <a:latin typeface="Arial" panose="020B0604020202020204" pitchFamily="34" charset="0"/>
              </a:rPr>
              <a:t>R. </a:t>
            </a:r>
          </a:p>
        </p:txBody>
      </p:sp>
      <p:pic>
        <p:nvPicPr>
          <p:cNvPr id="75783"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3645" y="4686481"/>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4209" y="863917"/>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7" y="873126"/>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6415" y="2711449"/>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302" y="4826000"/>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8"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59115" y="917575"/>
            <a:ext cx="2638425"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9"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36888" y="4641849"/>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0"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0515" y="2855913"/>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81066" y="2775041"/>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2" name="Rectangle 13"/>
          <p:cNvSpPr>
            <a:spLocks noChangeArrowheads="1"/>
          </p:cNvSpPr>
          <p:nvPr/>
        </p:nvSpPr>
        <p:spPr bwMode="auto">
          <a:xfrm>
            <a:off x="6058694" y="6523327"/>
            <a:ext cx="2996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latin typeface="Arial" panose="020B0604020202020204" pitchFamily="34" charset="0"/>
              </a:rPr>
              <a:t>Robinetterie en or dans les salles de bain</a:t>
            </a:r>
            <a:endParaRPr lang="fr-FR" altLang="fr-FR" sz="1200" i="1" dirty="0">
              <a:latin typeface="Arial" panose="020B0604020202020204" pitchFamily="34" charset="0"/>
            </a:endParaRPr>
          </a:p>
        </p:txBody>
      </p:sp>
      <p:sp>
        <p:nvSpPr>
          <p:cNvPr id="17" name="Rectangle 19"/>
          <p:cNvSpPr>
            <a:spLocks noChangeArrowheads="1"/>
          </p:cNvSpPr>
          <p:nvPr/>
        </p:nvSpPr>
        <p:spPr bwMode="auto">
          <a:xfrm>
            <a:off x="160340" y="531974"/>
            <a:ext cx="21836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R. et son clan</a:t>
            </a:r>
            <a:r>
              <a:rPr lang="fr-FR" altLang="fr-FR" sz="1600" dirty="0">
                <a:latin typeface="Arial" panose="020B0604020202020204" pitchFamily="34" charset="0"/>
              </a:rPr>
              <a:t> (suite) :</a:t>
            </a:r>
          </a:p>
        </p:txBody>
      </p:sp>
      <p:sp>
        <p:nvSpPr>
          <p:cNvPr id="18"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2757599" y="44450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6803" name="Espace réservé du numéro de diapositive 2"/>
          <p:cNvSpPr txBox="1">
            <a:spLocks/>
          </p:cNvSpPr>
          <p:nvPr/>
        </p:nvSpPr>
        <p:spPr bwMode="auto">
          <a:xfrm>
            <a:off x="8604250" y="188914"/>
            <a:ext cx="36988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1EC7165-A903-4F34-8B7D-8DC3ADC2710F}" type="slidenum">
              <a:rPr lang="fr-FR" altLang="fr-FR" sz="1200">
                <a:solidFill>
                  <a:srgbClr val="898989"/>
                </a:solidFill>
              </a:rPr>
              <a:pPr algn="r" eaLnBrk="1" hangingPunct="1">
                <a:spcBef>
                  <a:spcPct val="0"/>
                </a:spcBef>
                <a:buFontTx/>
                <a:buNone/>
              </a:pPr>
              <a:t>93</a:t>
            </a:fld>
            <a:endParaRPr lang="fr-FR" altLang="fr-FR" sz="1200">
              <a:solidFill>
                <a:srgbClr val="898989"/>
              </a:solidFill>
            </a:endParaRPr>
          </a:p>
        </p:txBody>
      </p:sp>
      <p:sp>
        <p:nvSpPr>
          <p:cNvPr id="76806" name="Rectangle 13"/>
          <p:cNvSpPr>
            <a:spLocks noChangeArrowheads="1"/>
          </p:cNvSpPr>
          <p:nvPr/>
        </p:nvSpPr>
        <p:spPr bwMode="auto">
          <a:xfrm>
            <a:off x="4906964" y="6542089"/>
            <a:ext cx="6014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Palais</a:t>
            </a:r>
          </a:p>
        </p:txBody>
      </p:sp>
      <p:pic>
        <p:nvPicPr>
          <p:cNvPr id="76807" name="Imag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7165" y="4981575"/>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Imag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90" y="4475163"/>
            <a:ext cx="1698625" cy="22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5" y="917576"/>
            <a:ext cx="29813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48127" y="4475163"/>
            <a:ext cx="22193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ZoneTexte 69637"/>
          <p:cNvSpPr txBox="1">
            <a:spLocks noChangeArrowheads="1"/>
          </p:cNvSpPr>
          <p:nvPr/>
        </p:nvSpPr>
        <p:spPr bwMode="auto">
          <a:xfrm>
            <a:off x="360265" y="4133851"/>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t>En jet ski</a:t>
            </a:r>
          </a:p>
        </p:txBody>
      </p:sp>
      <p:sp>
        <p:nvSpPr>
          <p:cNvPr id="76817" name="ZoneTexte 69638"/>
          <p:cNvSpPr txBox="1">
            <a:spLocks noChangeArrowheads="1"/>
          </p:cNvSpPr>
          <p:nvPr/>
        </p:nvSpPr>
        <p:spPr bwMode="auto">
          <a:xfrm>
            <a:off x="497963" y="2443165"/>
            <a:ext cx="2371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Flotte de voitures de sport de </a:t>
            </a:r>
            <a:r>
              <a:rPr lang="fr-FR" altLang="fr-FR" sz="1200" i="1" dirty="0"/>
              <a:t>R.</a:t>
            </a:r>
          </a:p>
        </p:txBody>
      </p:sp>
      <p:sp>
        <p:nvSpPr>
          <p:cNvPr id="76818" name="ZoneTexte 40"/>
          <p:cNvSpPr txBox="1">
            <a:spLocks noChangeArrowheads="1"/>
          </p:cNvSpPr>
          <p:nvPr/>
        </p:nvSpPr>
        <p:spPr bwMode="auto">
          <a:xfrm>
            <a:off x="4290644" y="2491173"/>
            <a:ext cx="11480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La Rolls de </a:t>
            </a:r>
            <a:r>
              <a:rPr lang="fr-FR" altLang="fr-FR" sz="1200" i="1" dirty="0"/>
              <a:t>R.</a:t>
            </a:r>
          </a:p>
        </p:txBody>
      </p:sp>
      <p:sp>
        <p:nvSpPr>
          <p:cNvPr id="76821" name="ZoneTexte 43"/>
          <p:cNvSpPr txBox="1">
            <a:spLocks noChangeArrowheads="1"/>
          </p:cNvSpPr>
          <p:nvPr/>
        </p:nvSpPr>
        <p:spPr bwMode="auto">
          <a:xfrm>
            <a:off x="2615954" y="4116390"/>
            <a:ext cx="3137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latin typeface="Calibri" panose="020F0502020204030204" pitchFamily="34" charset="0"/>
              </a:rPr>
              <a:t>↑ </a:t>
            </a:r>
            <a:r>
              <a:rPr lang="fr-FR" altLang="fr-FR" sz="1200" dirty="0"/>
              <a:t>Le zoo de </a:t>
            </a:r>
            <a:r>
              <a:rPr lang="fr-FR" altLang="fr-FR" sz="1200" i="1" dirty="0"/>
              <a:t>R.</a:t>
            </a:r>
            <a:r>
              <a:rPr lang="fr-FR" altLang="fr-FR" sz="1200" dirty="0"/>
              <a:t>, avec ses 2 tigres blancs </a:t>
            </a:r>
            <a:r>
              <a:rPr lang="fr-FR" altLang="fr-FR" sz="1200" dirty="0">
                <a:latin typeface="Calibri" panose="020F0502020204030204" pitchFamily="34" charset="0"/>
              </a:rPr>
              <a:t>↑</a:t>
            </a:r>
            <a:endParaRPr lang="fr-FR" altLang="fr-FR" sz="1200" dirty="0"/>
          </a:p>
        </p:txBody>
      </p:sp>
      <p:sp>
        <p:nvSpPr>
          <p:cNvPr id="76822" name="ZoneTexte 69641"/>
          <p:cNvSpPr txBox="1">
            <a:spLocks noChangeArrowheads="1"/>
          </p:cNvSpPr>
          <p:nvPr/>
        </p:nvSpPr>
        <p:spPr bwMode="auto">
          <a:xfrm>
            <a:off x="7079036" y="2501902"/>
            <a:ext cx="15664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t>Un des palais de </a:t>
            </a:r>
            <a:r>
              <a:rPr lang="fr-FR" altLang="fr-FR" sz="1200" i="1" dirty="0"/>
              <a:t>R.</a:t>
            </a:r>
            <a:r>
              <a:rPr lang="fr-FR" altLang="fr-FR" sz="1200" dirty="0"/>
              <a:t>.</a:t>
            </a:r>
          </a:p>
        </p:txBody>
      </p:sp>
      <p:sp>
        <p:nvSpPr>
          <p:cNvPr id="23" name="Rectangle 19"/>
          <p:cNvSpPr>
            <a:spLocks noChangeArrowheads="1"/>
          </p:cNvSpPr>
          <p:nvPr/>
        </p:nvSpPr>
        <p:spPr bwMode="auto">
          <a:xfrm>
            <a:off x="160338" y="531974"/>
            <a:ext cx="2686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latin typeface="Arial" panose="020B0604020202020204" pitchFamily="34" charset="0"/>
              </a:rPr>
              <a:t>R. et son clan</a:t>
            </a:r>
            <a:r>
              <a:rPr lang="fr-FR" altLang="fr-FR" sz="1600" dirty="0">
                <a:latin typeface="Arial" panose="020B0604020202020204" pitchFamily="34" charset="0"/>
              </a:rPr>
              <a:t> (suite et fin) :</a:t>
            </a:r>
          </a:p>
        </p:txBody>
      </p:sp>
      <p:sp>
        <p:nvSpPr>
          <p:cNvPr id="24"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29" y="742097"/>
            <a:ext cx="2571750" cy="1771651"/>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4178" y="861969"/>
            <a:ext cx="2762250" cy="1657351"/>
          </a:xfrm>
          <a:prstGeom prst="rect">
            <a:avLst/>
          </a:prstGeom>
        </p:spPr>
      </p:pic>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312" y="2768173"/>
            <a:ext cx="1371600" cy="1343025"/>
          </a:xfrm>
          <a:prstGeom prst="rect">
            <a:avLst/>
          </a:prstGeom>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2195" y="2768172"/>
            <a:ext cx="2085975" cy="1381125"/>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4120" y="2730846"/>
            <a:ext cx="2743200" cy="1400175"/>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2126" y="2813713"/>
            <a:ext cx="2200275" cy="2076451"/>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7979" y="4406472"/>
            <a:ext cx="1590675" cy="235267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5403541" y="45233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782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8E8D17D-F269-45B3-B050-86C4B456FEEC}" type="slidenum">
              <a:rPr lang="fr-FR" altLang="fr-FR" sz="1200">
                <a:solidFill>
                  <a:srgbClr val="898989"/>
                </a:solidFill>
              </a:rPr>
              <a:pPr algn="r" eaLnBrk="1" hangingPunct="1">
                <a:spcBef>
                  <a:spcPct val="0"/>
                </a:spcBef>
                <a:buFontTx/>
                <a:buNone/>
              </a:pPr>
              <a:t>94</a:t>
            </a:fld>
            <a:endParaRPr lang="fr-FR" altLang="fr-FR" sz="1200">
              <a:solidFill>
                <a:srgbClr val="898989"/>
              </a:solidFill>
            </a:endParaRPr>
          </a:p>
        </p:txBody>
      </p:sp>
      <p:sp>
        <p:nvSpPr>
          <p:cNvPr id="77829" name="ZoneTexte 5"/>
          <p:cNvSpPr txBox="1">
            <a:spLocks noChangeArrowheads="1"/>
          </p:cNvSpPr>
          <p:nvPr/>
        </p:nvSpPr>
        <p:spPr bwMode="auto">
          <a:xfrm>
            <a:off x="94665" y="787211"/>
            <a:ext cx="89281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fr-FR" sz="1200" dirty="0">
                <a:latin typeface="+mn-lt"/>
              </a:rPr>
              <a:t>La fortune d’O., son fils entrepreneur, qui possède une banque, est estimée une à 500 millions de dollars (plus de 360 millions d'euros). Son ascension a commencé avec celle de son père V., qui a été politicien. La famille possède un complexe résidentiel de </a:t>
            </a:r>
            <a:r>
              <a:rPr lang="fr-FR" sz="1200" dirty="0" err="1">
                <a:latin typeface="+mn-lt"/>
              </a:rPr>
              <a:t>Mejgorié</a:t>
            </a:r>
            <a:r>
              <a:rPr lang="fr-FR" sz="1200" dirty="0">
                <a:latin typeface="+mn-lt"/>
              </a:rPr>
              <a:t>, de 140 hectares, dans la région de Kiev. Le journal </a:t>
            </a:r>
            <a:r>
              <a:rPr lang="fr-FR" sz="1200" i="1" dirty="0" err="1">
                <a:latin typeface="+mn-lt"/>
              </a:rPr>
              <a:t>Ukraïnskaïa</a:t>
            </a:r>
            <a:r>
              <a:rPr lang="fr-FR" sz="1200" i="1" dirty="0">
                <a:latin typeface="+mn-lt"/>
              </a:rPr>
              <a:t> Pravda</a:t>
            </a:r>
            <a:r>
              <a:rPr lang="fr-FR" sz="1200" dirty="0">
                <a:latin typeface="+mn-lt"/>
              </a:rPr>
              <a:t> a révélé l'existence d'un autre palais, au bord de la mer Noire.  Sur le quai de </a:t>
            </a:r>
            <a:r>
              <a:rPr lang="fr-FR" sz="1200" dirty="0" err="1">
                <a:latin typeface="+mn-lt"/>
              </a:rPr>
              <a:t>Mejigorie</a:t>
            </a:r>
            <a:r>
              <a:rPr lang="fr-FR" sz="1200" dirty="0">
                <a:latin typeface="+mn-lt"/>
              </a:rPr>
              <a:t>́, qui est bordé par le Dniepr, un groupe d'autodéfense de </a:t>
            </a:r>
            <a:r>
              <a:rPr lang="fr-FR" sz="1200" dirty="0" err="1">
                <a:latin typeface="+mn-lt"/>
              </a:rPr>
              <a:t>Maïdan</a:t>
            </a:r>
            <a:r>
              <a:rPr lang="fr-FR" sz="1200" dirty="0">
                <a:latin typeface="+mn-lt"/>
              </a:rPr>
              <a:t> a repêché divers documents qui flottaient sur l'eau. Leurs photographies ont été mises en ligne sur Internet. Il semblerait qu'ils révèlent une comptabilité truquée. De plus, à </a:t>
            </a:r>
            <a:r>
              <a:rPr lang="fr-FR" sz="1200" dirty="0" err="1">
                <a:latin typeface="+mn-lt"/>
              </a:rPr>
              <a:t>Mejigorie</a:t>
            </a:r>
            <a:r>
              <a:rPr lang="fr-FR" sz="1200" dirty="0">
                <a:latin typeface="+mn-lt"/>
              </a:rPr>
              <a:t>́, a été trouvée une grande quantité de documents, de pièces d'or à l'effigie de V., de grivna [monnaie ukrainienne] en or, ainsi que des boutons de manchette en or du président. Dans un garage étaient également entreposés des icônes, des livres et des pièces de monnaie anciennes. </a:t>
            </a:r>
            <a:endParaRPr lang="fr-FR" altLang="fr-FR" sz="1200" dirty="0">
              <a:latin typeface="+mn-lt"/>
            </a:endParaRPr>
          </a:p>
          <a:p>
            <a:pPr algn="just" eaLnBrk="1" hangingPunct="1">
              <a:spcBef>
                <a:spcPct val="0"/>
              </a:spcBef>
              <a:buFontTx/>
              <a:buNone/>
            </a:pPr>
            <a:r>
              <a:rPr lang="fr-FR" altLang="fr-FR" sz="1200" dirty="0">
                <a:latin typeface="+mn-lt"/>
              </a:rPr>
              <a:t>Source : a) </a:t>
            </a:r>
            <a:r>
              <a:rPr lang="fr-FR" altLang="fr-FR" sz="1200" dirty="0">
                <a:latin typeface="+mn-lt"/>
                <a:hlinkClick r:id="rId2"/>
              </a:rPr>
              <a:t>http://www.courrierinternational.com/article/2014/02/24/visite-guidee-chez-un-president-en-fuite</a:t>
            </a:r>
            <a:r>
              <a:rPr lang="fr-FR" altLang="fr-FR" sz="1200" dirty="0">
                <a:latin typeface="+mn-lt"/>
              </a:rPr>
              <a:t>,  </a:t>
            </a:r>
          </a:p>
          <a:p>
            <a:pPr algn="just" eaLnBrk="1" hangingPunct="1">
              <a:spcBef>
                <a:spcPct val="0"/>
              </a:spcBef>
              <a:buFontTx/>
              <a:buNone/>
            </a:pPr>
            <a:r>
              <a:rPr lang="fr-FR" altLang="fr-FR" sz="1200" dirty="0">
                <a:latin typeface="+mn-lt"/>
              </a:rPr>
              <a:t>b) </a:t>
            </a:r>
            <a:r>
              <a:rPr lang="fr-FR" altLang="fr-FR" sz="1200" dirty="0">
                <a:latin typeface="+mn-lt"/>
                <a:hlinkClick r:id="rId3"/>
              </a:rPr>
              <a:t>http://www.lefigaro.fr/flash-actu/2014/02/22/97001-20140222FILWWW00201-ianoukovitch-a-tente-la-corruption-pour-fuir.php</a:t>
            </a:r>
            <a:r>
              <a:rPr lang="fr-FR" altLang="fr-FR" sz="1200" dirty="0">
                <a:latin typeface="+mn-lt"/>
              </a:rPr>
              <a:t> </a:t>
            </a:r>
          </a:p>
          <a:p>
            <a:pPr algn="just" eaLnBrk="1" hangingPunct="1">
              <a:spcBef>
                <a:spcPct val="0"/>
              </a:spcBef>
              <a:buFontTx/>
              <a:buNone/>
            </a:pPr>
            <a:r>
              <a:rPr lang="fr-FR" altLang="fr-FR" sz="1200" dirty="0">
                <a:latin typeface="+mn-lt"/>
              </a:rPr>
              <a:t>c) </a:t>
            </a:r>
            <a:r>
              <a:rPr lang="fr-FR" altLang="fr-FR" sz="1200" dirty="0">
                <a:latin typeface="+mn-lt"/>
                <a:hlinkClick r:id="rId4"/>
              </a:rPr>
              <a:t>http://www.lemonde.fr/europe/article/2013/12/11/ukraine-la-famille-se-porte-bien_3529274_3214.html</a:t>
            </a:r>
            <a:r>
              <a:rPr lang="fr-FR" altLang="fr-FR" sz="1200" dirty="0">
                <a:latin typeface="+mn-lt"/>
              </a:rPr>
              <a:t> </a:t>
            </a:r>
          </a:p>
          <a:p>
            <a:pPr algn="just" eaLnBrk="1" hangingPunct="1">
              <a:spcBef>
                <a:spcPct val="0"/>
              </a:spcBef>
              <a:buFontTx/>
              <a:buNone/>
            </a:pPr>
            <a:r>
              <a:rPr lang="fr-FR" altLang="fr-FR" sz="1200" dirty="0">
                <a:latin typeface="+mn-lt"/>
              </a:rPr>
              <a:t>d) </a:t>
            </a:r>
            <a:r>
              <a:rPr lang="fr-FR" altLang="fr-FR" sz="1200" dirty="0">
                <a:latin typeface="+mn-lt"/>
                <a:hlinkClick r:id="rId5"/>
              </a:rPr>
              <a:t>http://www.lavoixdunord.fr/france-monde/ukraine-la-maison-delirante-de-viktor-ianoukovitch-video-ia0b0n1941278</a:t>
            </a:r>
            <a:r>
              <a:rPr lang="fr-FR" altLang="fr-FR" sz="1200" dirty="0">
                <a:latin typeface="+mn-lt"/>
              </a:rPr>
              <a:t> </a:t>
            </a:r>
          </a:p>
          <a:p>
            <a:pPr algn="just" eaLnBrk="1" hangingPunct="1">
              <a:spcBef>
                <a:spcPct val="0"/>
              </a:spcBef>
              <a:buFontTx/>
              <a:buNone/>
            </a:pPr>
            <a:r>
              <a:rPr lang="fr-FR" altLang="fr-FR" sz="1200" dirty="0">
                <a:latin typeface="+mn-lt"/>
              </a:rPr>
              <a:t>e) </a:t>
            </a:r>
            <a:r>
              <a:rPr lang="fr-FR" altLang="fr-FR" sz="1200" dirty="0">
                <a:latin typeface="+mn-lt"/>
                <a:hlinkClick r:id="rId6"/>
              </a:rPr>
              <a:t>http://www.franceinfo.fr/actu/europe/article/reportage-dans-le-domaine-secret-de-viktor-ianoukovitch-323421</a:t>
            </a:r>
            <a:r>
              <a:rPr lang="fr-FR" altLang="fr-FR" sz="1200" dirty="0">
                <a:latin typeface="+mn-lt"/>
              </a:rPr>
              <a:t> </a:t>
            </a:r>
          </a:p>
          <a:p>
            <a:pPr algn="just" eaLnBrk="1" hangingPunct="1">
              <a:spcBef>
                <a:spcPct val="0"/>
              </a:spcBef>
              <a:buFontTx/>
              <a:buNone/>
            </a:pPr>
            <a:r>
              <a:rPr lang="fr-FR" altLang="fr-FR" sz="1200" dirty="0">
                <a:latin typeface="+mn-lt"/>
              </a:rPr>
              <a:t>f) </a:t>
            </a:r>
            <a:r>
              <a:rPr lang="fr-FR" altLang="fr-FR" sz="1200" dirty="0">
                <a:latin typeface="+mn-lt"/>
                <a:hlinkClick r:id="rId7"/>
              </a:rPr>
              <a:t>http://www.ladepeche.fr/article/2014/02/25/1826026-ianoukovitch-accuse-meurtre-masse-vivait-incroyable-palace-kitcsh.html</a:t>
            </a:r>
            <a:r>
              <a:rPr lang="fr-FR" altLang="fr-FR" sz="1200" dirty="0">
                <a:latin typeface="+mn-lt"/>
              </a:rPr>
              <a:t> </a:t>
            </a:r>
          </a:p>
        </p:txBody>
      </p:sp>
      <p:sp>
        <p:nvSpPr>
          <p:cNvPr id="6" name="ZoneTexte 3"/>
          <p:cNvSpPr txBox="1">
            <a:spLocks noChangeArrowheads="1"/>
          </p:cNvSpPr>
          <p:nvPr/>
        </p:nvSpPr>
        <p:spPr bwMode="auto">
          <a:xfrm>
            <a:off x="111964" y="111651"/>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3" name="Rectangle 2"/>
          <p:cNvSpPr/>
          <p:nvPr/>
        </p:nvSpPr>
        <p:spPr>
          <a:xfrm>
            <a:off x="7511825" y="4885889"/>
            <a:ext cx="1510940" cy="646331"/>
          </a:xfrm>
          <a:prstGeom prst="rect">
            <a:avLst/>
          </a:prstGeom>
        </p:spPr>
        <p:txBody>
          <a:bodyPr wrap="square">
            <a:spAutoFit/>
          </a:bodyPr>
          <a:lstStyle/>
          <a:p>
            <a:r>
              <a:rPr lang="fr-FR" sz="1200" dirty="0">
                <a:solidFill>
                  <a:srgbClr val="000000"/>
                </a:solidFill>
              </a:rPr>
              <a:t>Le Galion</a:t>
            </a:r>
            <a:r>
              <a:rPr lang="fr-FR" sz="1200" dirty="0"/>
              <a:t>, </a:t>
            </a:r>
            <a:r>
              <a:rPr lang="fr-FR" sz="1200" dirty="0">
                <a:solidFill>
                  <a:srgbClr val="000000"/>
                </a:solidFill>
              </a:rPr>
              <a:t>salle de conférence en forme de navire.</a:t>
            </a:r>
            <a:endParaRPr lang="fr-FR" sz="1200" dirty="0"/>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80" y="4860789"/>
            <a:ext cx="2343150" cy="1952625"/>
          </a:xfrm>
          <a:prstGeom prst="rect">
            <a:avLst/>
          </a:prstGeom>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0668" y="4885887"/>
            <a:ext cx="2476500" cy="1847851"/>
          </a:xfrm>
          <a:prstGeom prst="rect">
            <a:avLst/>
          </a:prstGeom>
        </p:spPr>
      </p:pic>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4842" y="3227908"/>
            <a:ext cx="2847975" cy="1600200"/>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2008" y="4885887"/>
            <a:ext cx="2466975" cy="1847851"/>
          </a:xfrm>
          <a:prstGeom prst="rect">
            <a:avLst/>
          </a:prstGeom>
        </p:spPr>
      </p:pic>
      <p:sp>
        <p:nvSpPr>
          <p:cNvPr id="9" name="Rectangle 8"/>
          <p:cNvSpPr/>
          <p:nvPr/>
        </p:nvSpPr>
        <p:spPr>
          <a:xfrm>
            <a:off x="104392" y="464547"/>
            <a:ext cx="1659296" cy="369332"/>
          </a:xfrm>
          <a:prstGeom prst="rect">
            <a:avLst/>
          </a:prstGeom>
        </p:spPr>
        <p:txBody>
          <a:bodyPr wrap="square">
            <a:spAutoFit/>
          </a:bodyPr>
          <a:lstStyle/>
          <a:p>
            <a:pPr algn="just" eaLnBrk="1" hangingPunct="1"/>
            <a:r>
              <a:rPr lang="fr-FR" altLang="fr-FR" b="1" i="1" dirty="0"/>
              <a:t>V. </a:t>
            </a:r>
            <a:r>
              <a:rPr lang="fr-FR" altLang="fr-FR" dirty="0"/>
              <a:t>(Ukraine) : </a:t>
            </a:r>
          </a:p>
        </p:txBody>
      </p:sp>
      <p:sp>
        <p:nvSpPr>
          <p:cNvPr id="10" name="Rectangle 9"/>
          <p:cNvSpPr/>
          <p:nvPr/>
        </p:nvSpPr>
        <p:spPr>
          <a:xfrm>
            <a:off x="8159" y="4519645"/>
            <a:ext cx="2483372" cy="276999"/>
          </a:xfrm>
          <a:prstGeom prst="rect">
            <a:avLst/>
          </a:prstGeom>
        </p:spPr>
        <p:txBody>
          <a:bodyPr wrap="none">
            <a:spAutoFit/>
          </a:bodyPr>
          <a:lstStyle/>
          <a:p>
            <a:r>
              <a:rPr lang="fr-FR" sz="1200" dirty="0"/>
              <a:t>La collection privée d’automobiles</a:t>
            </a:r>
          </a:p>
        </p:txBody>
      </p:sp>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816" y="3338543"/>
            <a:ext cx="1771650" cy="1181100"/>
          </a:xfrm>
          <a:prstGeom prst="rect">
            <a:avLst/>
          </a:prstGeom>
        </p:spPr>
      </p:pic>
      <p:pic>
        <p:nvPicPr>
          <p:cNvPr id="14" name="Imag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9333" y="5625643"/>
            <a:ext cx="1485074" cy="1108095"/>
          </a:xfrm>
          <a:prstGeom prst="rect">
            <a:avLst/>
          </a:prstGeom>
        </p:spPr>
      </p:pic>
      <p:pic>
        <p:nvPicPr>
          <p:cNvPr id="15" name="Imag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3607" y="3280202"/>
            <a:ext cx="1729158" cy="1150676"/>
          </a:xfrm>
          <a:prstGeom prst="rect">
            <a:avLst/>
          </a:prstGeom>
        </p:spPr>
      </p:pic>
      <p:sp>
        <p:nvSpPr>
          <p:cNvPr id="20" name="ZoneTexte 19"/>
          <p:cNvSpPr txBox="1"/>
          <p:nvPr/>
        </p:nvSpPr>
        <p:spPr>
          <a:xfrm>
            <a:off x="2067149" y="3290592"/>
            <a:ext cx="1603039" cy="646331"/>
          </a:xfrm>
          <a:prstGeom prst="rect">
            <a:avLst/>
          </a:prstGeom>
          <a:noFill/>
        </p:spPr>
        <p:txBody>
          <a:bodyPr wrap="square" rtlCol="0">
            <a:spAutoFit/>
          </a:bodyPr>
          <a:lstStyle/>
          <a:p>
            <a:pPr algn="ctr"/>
            <a:r>
              <a:rPr lang="fr-FR" sz="1200" dirty="0" err="1"/>
              <a:t>Mejigorie</a:t>
            </a:r>
            <a:r>
              <a:rPr lang="fr-FR" sz="1200" dirty="0"/>
              <a:t>́ à </a:t>
            </a:r>
            <a:r>
              <a:rPr lang="fr-FR" sz="1200" dirty="0" err="1"/>
              <a:t>Vychgorod</a:t>
            </a:r>
            <a:r>
              <a:rPr lang="fr-FR" sz="1200" dirty="0"/>
              <a:t>, la résidence de V.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2463772" y="14426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7827" name="Espace réservé du numéro de diapositive 2"/>
          <p:cNvSpPr txBox="1">
            <a:spLocks/>
          </p:cNvSpPr>
          <p:nvPr/>
        </p:nvSpPr>
        <p:spPr bwMode="auto">
          <a:xfrm>
            <a:off x="33505" y="99491"/>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8E8D17D-F269-45B3-B050-86C4B456FEEC}" type="slidenum">
              <a:rPr lang="fr-FR" altLang="fr-FR" sz="1200">
                <a:solidFill>
                  <a:srgbClr val="898989"/>
                </a:solidFill>
              </a:rPr>
              <a:pPr algn="r" eaLnBrk="1" hangingPunct="1">
                <a:spcBef>
                  <a:spcPct val="0"/>
                </a:spcBef>
                <a:buFontTx/>
                <a:buNone/>
              </a:pPr>
              <a:t>95</a:t>
            </a:fld>
            <a:endParaRPr lang="fr-FR" altLang="fr-FR" sz="1200">
              <a:solidFill>
                <a:srgbClr val="898989"/>
              </a:solidFill>
            </a:endParaRPr>
          </a:p>
        </p:txBody>
      </p:sp>
      <p:sp>
        <p:nvSpPr>
          <p:cNvPr id="77829" name="ZoneTexte 5"/>
          <p:cNvSpPr txBox="1">
            <a:spLocks noChangeArrowheads="1"/>
          </p:cNvSpPr>
          <p:nvPr/>
        </p:nvSpPr>
        <p:spPr bwMode="auto">
          <a:xfrm>
            <a:off x="91295" y="1293818"/>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fr-FR" altLang="fr-FR" sz="1200" dirty="0">
                <a:latin typeface="+mn-lt"/>
              </a:rPr>
              <a:t>Dans le parc, une sorte de petit Versailles, </a:t>
            </a:r>
            <a:r>
              <a:rPr lang="fr-FR" altLang="fr-FR" sz="1200" dirty="0"/>
              <a:t>o</a:t>
            </a:r>
            <a:r>
              <a:rPr lang="fr-FR" sz="1200" dirty="0"/>
              <a:t>n découvre un terrain de golf, un court de tennis, des cages pour paons et faisans, une statue de cheval peinte en blanc, des cerfs en bronze, des temples grecs …</a:t>
            </a:r>
            <a:endParaRPr lang="fr-FR" altLang="fr-FR" sz="1200" dirty="0">
              <a:latin typeface="+mn-lt"/>
            </a:endParaRPr>
          </a:p>
        </p:txBody>
      </p:sp>
      <p:sp>
        <p:nvSpPr>
          <p:cNvPr id="6" name="ZoneTexte 3"/>
          <p:cNvSpPr txBox="1">
            <a:spLocks noChangeArrowheads="1"/>
          </p:cNvSpPr>
          <p:nvPr/>
        </p:nvSpPr>
        <p:spPr bwMode="auto">
          <a:xfrm>
            <a:off x="91297" y="512567"/>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9" name="Rectangle 8"/>
          <p:cNvSpPr/>
          <p:nvPr/>
        </p:nvSpPr>
        <p:spPr>
          <a:xfrm>
            <a:off x="33505" y="903192"/>
            <a:ext cx="4572000" cy="369332"/>
          </a:xfrm>
          <a:prstGeom prst="rect">
            <a:avLst/>
          </a:prstGeom>
        </p:spPr>
        <p:txBody>
          <a:bodyPr>
            <a:spAutoFit/>
          </a:bodyPr>
          <a:lstStyle/>
          <a:p>
            <a:pPr algn="just" eaLnBrk="1" hangingPunct="1"/>
            <a:r>
              <a:rPr lang="fr-FR" altLang="fr-FR" b="1" i="1" dirty="0"/>
              <a:t>V. </a:t>
            </a:r>
            <a:r>
              <a:rPr lang="fr-FR" altLang="fr-FR" dirty="0"/>
              <a:t>(Ukraine) : </a:t>
            </a: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509121"/>
            <a:ext cx="2092462" cy="2212031"/>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614" y="5197183"/>
            <a:ext cx="2286000" cy="1524000"/>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160" y="457202"/>
            <a:ext cx="2559540" cy="1924943"/>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231" y="4401971"/>
            <a:ext cx="4038600" cy="2286000"/>
          </a:xfrm>
          <a:prstGeom prst="rect">
            <a:avLst/>
          </a:prstGeom>
        </p:spPr>
      </p:pic>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3773" y="3717403"/>
            <a:ext cx="2410327" cy="1349783"/>
          </a:xfrm>
          <a:prstGeom prst="rect">
            <a:avLst/>
          </a:prstGeom>
        </p:spPr>
      </p:pic>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8836" y="2447181"/>
            <a:ext cx="1524000" cy="1143000"/>
          </a:xfrm>
          <a:prstGeom prst="rect">
            <a:avLst/>
          </a:prstGeom>
        </p:spPr>
      </p:pic>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341" y="2444648"/>
            <a:ext cx="1524000" cy="1143000"/>
          </a:xfrm>
          <a:prstGeom prst="rect">
            <a:avLst/>
          </a:prstGeom>
        </p:spPr>
      </p:pic>
      <p:pic>
        <p:nvPicPr>
          <p:cNvPr id="21" name="Imag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2491" y="1087859"/>
            <a:ext cx="1524000" cy="1143000"/>
          </a:xfrm>
          <a:prstGeom prst="rect">
            <a:avLst/>
          </a:prstGeom>
        </p:spPr>
      </p:pic>
      <p:pic>
        <p:nvPicPr>
          <p:cNvPr id="23" name="Imag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3331" y="2444648"/>
            <a:ext cx="1524000" cy="1143000"/>
          </a:xfrm>
          <a:prstGeom prst="rect">
            <a:avLst/>
          </a:prstGeom>
        </p:spPr>
      </p:pic>
      <p:pic>
        <p:nvPicPr>
          <p:cNvPr id="24" name="Imag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1458" y="2477029"/>
            <a:ext cx="2619375" cy="1743075"/>
          </a:xfrm>
          <a:prstGeom prst="rect">
            <a:avLst/>
          </a:prstGeom>
        </p:spPr>
      </p:pic>
    </p:spTree>
    <p:extLst>
      <p:ext uri="{BB962C8B-B14F-4D97-AF65-F5344CB8AC3E}">
        <p14:creationId xmlns:p14="http://schemas.microsoft.com/office/powerpoint/2010/main" val="21898298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3131841" y="106580"/>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7827" name="Espace réservé du numéro de diapositive 2"/>
          <p:cNvSpPr txBox="1">
            <a:spLocks/>
          </p:cNvSpPr>
          <p:nvPr/>
        </p:nvSpPr>
        <p:spPr bwMode="auto">
          <a:xfrm>
            <a:off x="12941" y="11579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8E8D17D-F269-45B3-B050-86C4B456FEEC}" type="slidenum">
              <a:rPr lang="fr-FR" altLang="fr-FR" sz="1200">
                <a:solidFill>
                  <a:srgbClr val="898989"/>
                </a:solidFill>
              </a:rPr>
              <a:pPr algn="r" eaLnBrk="1" hangingPunct="1">
                <a:spcBef>
                  <a:spcPct val="0"/>
                </a:spcBef>
                <a:buFontTx/>
                <a:buNone/>
              </a:pPr>
              <a:t>96</a:t>
            </a:fld>
            <a:endParaRPr lang="fr-FR" altLang="fr-FR" sz="1200" dirty="0">
              <a:solidFill>
                <a:srgbClr val="898989"/>
              </a:solidFill>
            </a:endParaRPr>
          </a:p>
        </p:txBody>
      </p:sp>
      <p:sp>
        <p:nvSpPr>
          <p:cNvPr id="77829" name="ZoneTexte 5"/>
          <p:cNvSpPr txBox="1">
            <a:spLocks noChangeArrowheads="1"/>
          </p:cNvSpPr>
          <p:nvPr/>
        </p:nvSpPr>
        <p:spPr bwMode="auto">
          <a:xfrm>
            <a:off x="84174" y="932697"/>
            <a:ext cx="8928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V. </a:t>
            </a:r>
            <a:r>
              <a:rPr lang="fr-FR" altLang="fr-FR" sz="1400" dirty="0">
                <a:latin typeface="Arial" panose="020B0604020202020204" pitchFamily="34" charset="0"/>
              </a:rPr>
              <a:t>(Ukraine) (suite et fin) : </a:t>
            </a:r>
          </a:p>
        </p:txBody>
      </p:sp>
      <p:sp>
        <p:nvSpPr>
          <p:cNvPr id="6" name="ZoneTexte 3"/>
          <p:cNvSpPr txBox="1">
            <a:spLocks noChangeArrowheads="1"/>
          </p:cNvSpPr>
          <p:nvPr/>
        </p:nvSpPr>
        <p:spPr bwMode="auto">
          <a:xfrm>
            <a:off x="84176" y="477133"/>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
        <p:nvSpPr>
          <p:cNvPr id="8" name="Rectangle 7"/>
          <p:cNvSpPr/>
          <p:nvPr/>
        </p:nvSpPr>
        <p:spPr>
          <a:xfrm>
            <a:off x="7002149" y="1454307"/>
            <a:ext cx="1870141" cy="646331"/>
          </a:xfrm>
          <a:prstGeom prst="rect">
            <a:avLst/>
          </a:prstGeom>
        </p:spPr>
        <p:txBody>
          <a:bodyPr wrap="square">
            <a:spAutoFit/>
          </a:bodyPr>
          <a:lstStyle/>
          <a:p>
            <a:pPr algn="ctr"/>
            <a:r>
              <a:rPr lang="fr-FR" sz="1200" dirty="0"/>
              <a:t>Les toilettes avec robinetterie en or</a:t>
            </a:r>
          </a:p>
          <a:p>
            <a:pPr algn="ctr"/>
            <a:r>
              <a:rPr lang="fr-FR" sz="1200" dirty="0"/>
              <a:t>de la résidence privée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480" y="105155"/>
            <a:ext cx="2069457" cy="1379639"/>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9" y="2354951"/>
            <a:ext cx="2552700" cy="179070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283" y="4286927"/>
            <a:ext cx="3073400" cy="2311400"/>
          </a:xfrm>
          <a:prstGeom prst="rect">
            <a:avLst/>
          </a:prstGeom>
        </p:spPr>
      </p:pic>
      <p:sp>
        <p:nvSpPr>
          <p:cNvPr id="13" name="ZoneTexte 12"/>
          <p:cNvSpPr txBox="1"/>
          <p:nvPr/>
        </p:nvSpPr>
        <p:spPr>
          <a:xfrm>
            <a:off x="84174" y="1296894"/>
            <a:ext cx="6686216" cy="1015663"/>
          </a:xfrm>
          <a:prstGeom prst="rect">
            <a:avLst/>
          </a:prstGeom>
          <a:noFill/>
        </p:spPr>
        <p:txBody>
          <a:bodyPr wrap="square" rtlCol="0">
            <a:spAutoFit/>
          </a:bodyPr>
          <a:lstStyle/>
          <a:p>
            <a:r>
              <a:rPr lang="fr-FR" sz="1200" b="1" dirty="0" err="1"/>
              <a:t>Mejyhiria</a:t>
            </a:r>
            <a:r>
              <a:rPr lang="fr-FR" sz="1200" dirty="0"/>
              <a:t> (en </a:t>
            </a:r>
            <a:r>
              <a:rPr lang="fr-FR" sz="1200" dirty="0">
                <a:hlinkClick r:id="rId5" tooltip="Ukrainien"/>
              </a:rPr>
              <a:t>ukrainien</a:t>
            </a:r>
            <a:r>
              <a:rPr lang="fr-FR" sz="1200" dirty="0"/>
              <a:t> : </a:t>
            </a:r>
            <a:r>
              <a:rPr lang="az-Cyrl-AZ" sz="1200" dirty="0"/>
              <a:t>Межигір'я, </a:t>
            </a:r>
            <a:r>
              <a:rPr lang="fr-FR" sz="1200" dirty="0"/>
              <a:t>aussi en français </a:t>
            </a:r>
            <a:r>
              <a:rPr lang="fr-FR" sz="1200" i="1" dirty="0" err="1"/>
              <a:t>Mejiguiria</a:t>
            </a:r>
            <a:r>
              <a:rPr lang="fr-FR" sz="1200" dirty="0"/>
              <a:t>, </a:t>
            </a:r>
            <a:r>
              <a:rPr lang="fr-FR" sz="1200" i="1" dirty="0" err="1"/>
              <a:t>Mezhyhirya</a:t>
            </a:r>
            <a:r>
              <a:rPr lang="fr-FR" sz="1200" dirty="0"/>
              <a:t>, </a:t>
            </a:r>
            <a:r>
              <a:rPr lang="fr-FR" sz="1200" i="1" dirty="0" err="1"/>
              <a:t>Mezhihiria</a:t>
            </a:r>
            <a:r>
              <a:rPr lang="fr-FR" sz="1200" dirty="0"/>
              <a:t>) ou </a:t>
            </a:r>
            <a:r>
              <a:rPr lang="fr-FR" sz="1200" b="1" dirty="0"/>
              <a:t>Mejgorié</a:t>
            </a:r>
            <a:r>
              <a:rPr lang="fr-FR" sz="1200" baseline="30000" dirty="0">
                <a:hlinkClick r:id="rId6"/>
              </a:rPr>
              <a:t>1</a:t>
            </a:r>
            <a:r>
              <a:rPr lang="fr-FR" sz="1200" dirty="0"/>
              <a:t>, était la résidence privée de l'ancien président </a:t>
            </a:r>
            <a:r>
              <a:rPr lang="fr-FR" sz="1200" dirty="0">
                <a:hlinkClick r:id="rId7" tooltip="Ukraine"/>
              </a:rPr>
              <a:t>ukrainien</a:t>
            </a:r>
            <a:r>
              <a:rPr lang="fr-FR" sz="1200" dirty="0"/>
              <a:t> </a:t>
            </a:r>
            <a:r>
              <a:rPr lang="fr-FR" sz="1200" dirty="0">
                <a:hlinkClick r:id="rId8" tooltip="Viktor Ianoukovytch"/>
              </a:rPr>
              <a:t>Viktor </a:t>
            </a:r>
            <a:r>
              <a:rPr lang="fr-FR" sz="1200" dirty="0" err="1">
                <a:hlinkClick r:id="rId8" tooltip="Viktor Ianoukovytch"/>
              </a:rPr>
              <a:t>Ianoukovytch</a:t>
            </a:r>
            <a:r>
              <a:rPr lang="fr-FR" sz="1200" dirty="0"/>
              <a:t> dans le village de </a:t>
            </a:r>
            <a:r>
              <a:rPr lang="fr-FR" sz="1200" dirty="0" err="1">
                <a:hlinkClick r:id="rId9" tooltip="Novi Petrivtsi (page inexistante)"/>
              </a:rPr>
              <a:t>Novi</a:t>
            </a:r>
            <a:r>
              <a:rPr lang="fr-FR" sz="1200" dirty="0">
                <a:hlinkClick r:id="rId9" tooltip="Novi Petrivtsi (page inexistante)"/>
              </a:rPr>
              <a:t> </a:t>
            </a:r>
            <a:r>
              <a:rPr lang="fr-FR" sz="1200" dirty="0" err="1">
                <a:hlinkClick r:id="rId9" tooltip="Novi Petrivtsi (page inexistante)"/>
              </a:rPr>
              <a:t>Petrivtsi</a:t>
            </a:r>
            <a:r>
              <a:rPr lang="fr-FR" sz="1200" dirty="0"/>
              <a:t>, dans le </a:t>
            </a:r>
            <a:r>
              <a:rPr lang="fr-FR" sz="1200" dirty="0" err="1">
                <a:hlinkClick r:id="rId10" tooltip="Raion"/>
              </a:rPr>
              <a:t>raion</a:t>
            </a:r>
            <a:r>
              <a:rPr lang="fr-FR" sz="1200" dirty="0"/>
              <a:t> de </a:t>
            </a:r>
            <a:r>
              <a:rPr lang="fr-FR" sz="1200" dirty="0" err="1">
                <a:hlinkClick r:id="rId11" tooltip="Vychhorod"/>
              </a:rPr>
              <a:t>Vychhorod</a:t>
            </a:r>
            <a:r>
              <a:rPr lang="fr-FR" sz="1200" dirty="0"/>
              <a:t>. Il l'occupait de 2002 à 2014. La résidence a été finalement restituée à l’État à la suite d'un vote du Parlement le </a:t>
            </a:r>
            <a:r>
              <a:rPr lang="fr-FR" sz="1200" dirty="0">
                <a:hlinkClick r:id="rId12" tooltip="23 février"/>
              </a:rPr>
              <a:t>23</a:t>
            </a:r>
            <a:r>
              <a:rPr lang="fr-FR" sz="1200" dirty="0"/>
              <a:t> </a:t>
            </a:r>
            <a:r>
              <a:rPr lang="fr-FR" sz="1200" dirty="0">
                <a:hlinkClick r:id="rId13" tooltip="Février 2014"/>
              </a:rPr>
              <a:t>février</a:t>
            </a:r>
            <a:r>
              <a:rPr lang="fr-FR" sz="1200" dirty="0"/>
              <a:t> </a:t>
            </a:r>
            <a:r>
              <a:rPr lang="fr-FR" sz="1200" dirty="0">
                <a:hlinkClick r:id="rId14" tooltip="2014"/>
              </a:rPr>
              <a:t>2014</a:t>
            </a:r>
            <a:r>
              <a:rPr lang="fr-FR" sz="1200" baseline="30000" dirty="0">
                <a:hlinkClick r:id="rId6"/>
              </a:rPr>
              <a:t>4</a:t>
            </a:r>
            <a:r>
              <a:rPr lang="fr-FR" sz="1200" dirty="0"/>
              <a:t>.</a:t>
            </a:r>
          </a:p>
          <a:p>
            <a:r>
              <a:rPr lang="fr-FR" sz="1200" dirty="0">
                <a:latin typeface="+mn-lt"/>
              </a:rPr>
              <a:t>Source : </a:t>
            </a:r>
            <a:r>
              <a:rPr lang="fr-FR" sz="1200" dirty="0">
                <a:latin typeface="+mn-lt"/>
                <a:hlinkClick r:id="rId6"/>
              </a:rPr>
              <a:t>http://fr.wikipedia.org/wiki/Mejyhiria</a:t>
            </a:r>
            <a:r>
              <a:rPr lang="fr-FR" sz="1200" dirty="0">
                <a:latin typeface="+mn-lt"/>
              </a:rPr>
              <a:t> &amp; </a:t>
            </a:r>
            <a:r>
              <a:rPr lang="fr-FR" sz="1200" dirty="0">
                <a:latin typeface="+mn-lt"/>
                <a:hlinkClick r:id="rId15"/>
              </a:rPr>
              <a:t>http://en.wikipedia.org/wiki/Mezhyhirya_Residence</a:t>
            </a:r>
            <a:r>
              <a:rPr lang="fr-FR" sz="1200" dirty="0">
                <a:latin typeface="+mn-lt"/>
              </a:rPr>
              <a:t> </a:t>
            </a:r>
          </a:p>
        </p:txBody>
      </p:sp>
      <p:sp>
        <p:nvSpPr>
          <p:cNvPr id="14" name="Rectangle 13"/>
          <p:cNvSpPr/>
          <p:nvPr/>
        </p:nvSpPr>
        <p:spPr>
          <a:xfrm>
            <a:off x="271342" y="6459830"/>
            <a:ext cx="2366352" cy="276999"/>
          </a:xfrm>
          <a:prstGeom prst="rect">
            <a:avLst/>
          </a:prstGeom>
        </p:spPr>
        <p:txBody>
          <a:bodyPr wrap="none">
            <a:spAutoFit/>
          </a:bodyPr>
          <a:lstStyle/>
          <a:p>
            <a:pPr algn="ctr"/>
            <a:r>
              <a:rPr lang="fr-FR" sz="1200" dirty="0" err="1">
                <a:solidFill>
                  <a:srgbClr val="0B0080"/>
                </a:solidFill>
                <a:hlinkClick r:id="rId16" tooltip="Honka"/>
              </a:rPr>
              <a:t>Honka</a:t>
            </a:r>
            <a:r>
              <a:rPr lang="fr-FR" sz="1200" dirty="0">
                <a:solidFill>
                  <a:srgbClr val="252525"/>
                </a:solidFill>
              </a:rPr>
              <a:t>, club house de </a:t>
            </a:r>
            <a:r>
              <a:rPr lang="fr-FR" sz="1200" dirty="0" err="1">
                <a:solidFill>
                  <a:srgbClr val="252525"/>
                </a:solidFill>
              </a:rPr>
              <a:t>Mejyhiria</a:t>
            </a:r>
            <a:r>
              <a:rPr lang="fr-FR" sz="1200" dirty="0">
                <a:solidFill>
                  <a:srgbClr val="252525"/>
                </a:solidFill>
              </a:rPr>
              <a:t>.</a:t>
            </a:r>
            <a:endParaRPr lang="fr-FR" sz="1200" dirty="0"/>
          </a:p>
        </p:txBody>
      </p:sp>
      <p:pic>
        <p:nvPicPr>
          <p:cNvPr id="15" name="Imag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518" y="4391965"/>
            <a:ext cx="2794000" cy="2095500"/>
          </a:xfrm>
          <a:prstGeom prst="rect">
            <a:avLst/>
          </a:prstGeom>
        </p:spPr>
      </p:pic>
      <p:pic>
        <p:nvPicPr>
          <p:cNvPr id="17" name="Imag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03122" y="2113795"/>
            <a:ext cx="2146621" cy="1615863"/>
          </a:xfrm>
          <a:prstGeom prst="rect">
            <a:avLst/>
          </a:prstGeom>
        </p:spPr>
      </p:pic>
      <p:sp>
        <p:nvSpPr>
          <p:cNvPr id="18" name="ZoneTexte 17"/>
          <p:cNvSpPr txBox="1"/>
          <p:nvPr/>
        </p:nvSpPr>
        <p:spPr>
          <a:xfrm>
            <a:off x="7040898" y="3697841"/>
            <a:ext cx="1906291" cy="276999"/>
          </a:xfrm>
          <a:prstGeom prst="rect">
            <a:avLst/>
          </a:prstGeom>
          <a:noFill/>
        </p:spPr>
        <p:txBody>
          <a:bodyPr wrap="none" rtlCol="0">
            <a:spAutoFit/>
          </a:bodyPr>
          <a:lstStyle/>
          <a:p>
            <a:pPr algn="ctr"/>
            <a:r>
              <a:rPr lang="fr-FR" sz="1200" dirty="0"/>
              <a:t>Le zoo privé du président</a:t>
            </a:r>
          </a:p>
        </p:txBody>
      </p:sp>
      <p:sp>
        <p:nvSpPr>
          <p:cNvPr id="22" name="Rectangle 21"/>
          <p:cNvSpPr/>
          <p:nvPr/>
        </p:nvSpPr>
        <p:spPr>
          <a:xfrm>
            <a:off x="6211784" y="6581002"/>
            <a:ext cx="2664295" cy="276999"/>
          </a:xfrm>
          <a:prstGeom prst="rect">
            <a:avLst/>
          </a:prstGeom>
        </p:spPr>
        <p:txBody>
          <a:bodyPr wrap="square">
            <a:spAutoFit/>
          </a:bodyPr>
          <a:lstStyle/>
          <a:p>
            <a:pPr algn="ctr"/>
            <a:r>
              <a:rPr lang="fr-FR" sz="1200" dirty="0"/>
              <a:t>Les toilettes avec robinetterie en or</a:t>
            </a:r>
          </a:p>
        </p:txBody>
      </p:sp>
      <p:pic>
        <p:nvPicPr>
          <p:cNvPr id="19" name="Imag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04606" y="2335931"/>
            <a:ext cx="2311400" cy="1739900"/>
          </a:xfrm>
          <a:prstGeom prst="rect">
            <a:avLst/>
          </a:prstGeom>
        </p:spPr>
      </p:pic>
      <p:sp>
        <p:nvSpPr>
          <p:cNvPr id="24" name="ZoneTexte 23"/>
          <p:cNvSpPr txBox="1"/>
          <p:nvPr/>
        </p:nvSpPr>
        <p:spPr>
          <a:xfrm>
            <a:off x="2992367" y="6487466"/>
            <a:ext cx="2863284" cy="276999"/>
          </a:xfrm>
          <a:prstGeom prst="rect">
            <a:avLst/>
          </a:prstGeom>
          <a:noFill/>
        </p:spPr>
        <p:txBody>
          <a:bodyPr wrap="none" rtlCol="0">
            <a:spAutoFit/>
          </a:bodyPr>
          <a:lstStyle/>
          <a:p>
            <a:pPr algn="ctr"/>
            <a:r>
              <a:rPr lang="fr-FR" sz="1200" dirty="0"/>
              <a:t>Sac de golf portant le nom du président</a:t>
            </a:r>
          </a:p>
        </p:txBody>
      </p:sp>
      <p:pic>
        <p:nvPicPr>
          <p:cNvPr id="21" name="Imag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5988" y="4854929"/>
            <a:ext cx="2857500" cy="1600200"/>
          </a:xfrm>
          <a:prstGeom prst="rect">
            <a:avLst/>
          </a:prstGeom>
        </p:spPr>
      </p:pic>
      <p:sp>
        <p:nvSpPr>
          <p:cNvPr id="27" name="ZoneTexte 26"/>
          <p:cNvSpPr txBox="1"/>
          <p:nvPr/>
        </p:nvSpPr>
        <p:spPr>
          <a:xfrm>
            <a:off x="3007165" y="4095399"/>
            <a:ext cx="1906291" cy="276999"/>
          </a:xfrm>
          <a:prstGeom prst="rect">
            <a:avLst/>
          </a:prstGeom>
          <a:noFill/>
        </p:spPr>
        <p:txBody>
          <a:bodyPr wrap="none" rtlCol="0">
            <a:spAutoFit/>
          </a:bodyPr>
          <a:lstStyle/>
          <a:p>
            <a:pPr algn="ctr"/>
            <a:r>
              <a:rPr lang="fr-FR" sz="1200" dirty="0"/>
              <a:t>Le golf privé du président</a:t>
            </a:r>
          </a:p>
        </p:txBody>
      </p:sp>
      <p:sp>
        <p:nvSpPr>
          <p:cNvPr id="23" name="Rectangle 22"/>
          <p:cNvSpPr/>
          <p:nvPr/>
        </p:nvSpPr>
        <p:spPr>
          <a:xfrm>
            <a:off x="5473456" y="3784939"/>
            <a:ext cx="1055097" cy="276999"/>
          </a:xfrm>
          <a:prstGeom prst="rect">
            <a:avLst/>
          </a:prstGeom>
        </p:spPr>
        <p:txBody>
          <a:bodyPr wrap="none">
            <a:spAutoFit/>
          </a:bodyPr>
          <a:lstStyle/>
          <a:p>
            <a:r>
              <a:rPr lang="fr-FR" sz="1200" dirty="0" err="1">
                <a:solidFill>
                  <a:srgbClr val="252525"/>
                </a:solidFill>
              </a:rPr>
              <a:t>Guest</a:t>
            </a:r>
            <a:r>
              <a:rPr lang="fr-FR" sz="1200" dirty="0">
                <a:solidFill>
                  <a:srgbClr val="252525"/>
                </a:solidFill>
              </a:rPr>
              <a:t> house</a:t>
            </a:r>
            <a:endParaRPr lang="fr-FR" sz="1200" dirty="0"/>
          </a:p>
        </p:txBody>
      </p:sp>
      <p:pic>
        <p:nvPicPr>
          <p:cNvPr id="25" name="Imag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39003" y="2639845"/>
            <a:ext cx="1524000" cy="1143000"/>
          </a:xfrm>
          <a:prstGeom prst="rect">
            <a:avLst/>
          </a:prstGeom>
        </p:spPr>
      </p:pic>
    </p:spTree>
    <p:extLst>
      <p:ext uri="{BB962C8B-B14F-4D97-AF65-F5344CB8AC3E}">
        <p14:creationId xmlns:p14="http://schemas.microsoft.com/office/powerpoint/2010/main" val="14103713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5380109" y="443707"/>
            <a:ext cx="363965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0000"/>
                </a:solidFill>
              </a:rPr>
              <a:t>Peut-on lutter contre la corruption ?</a:t>
            </a:r>
            <a:endParaRPr lang="fr-FR" altLang="fr-FR" sz="1800"/>
          </a:p>
        </p:txBody>
      </p:sp>
      <p:sp>
        <p:nvSpPr>
          <p:cNvPr id="77827"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8E8D17D-F269-45B3-B050-86C4B456FEEC}" type="slidenum">
              <a:rPr lang="fr-FR" altLang="fr-FR" sz="1200">
                <a:solidFill>
                  <a:srgbClr val="898989"/>
                </a:solidFill>
              </a:rPr>
              <a:pPr algn="r" eaLnBrk="1" hangingPunct="1">
                <a:spcBef>
                  <a:spcPct val="0"/>
                </a:spcBef>
                <a:buFontTx/>
                <a:buNone/>
              </a:pPr>
              <a:t>97</a:t>
            </a:fld>
            <a:endParaRPr lang="fr-FR" altLang="fr-FR" sz="1200">
              <a:solidFill>
                <a:srgbClr val="898989"/>
              </a:solidFill>
            </a:endParaRPr>
          </a:p>
        </p:txBody>
      </p:sp>
      <p:sp>
        <p:nvSpPr>
          <p:cNvPr id="77829" name="ZoneTexte 5"/>
          <p:cNvSpPr txBox="1">
            <a:spLocks noChangeArrowheads="1"/>
          </p:cNvSpPr>
          <p:nvPr/>
        </p:nvSpPr>
        <p:spPr bwMode="auto">
          <a:xfrm>
            <a:off x="107504" y="795337"/>
            <a:ext cx="89281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O. </a:t>
            </a:r>
            <a:r>
              <a:rPr lang="fr-FR" altLang="fr-FR" sz="1400" dirty="0">
                <a:latin typeface="Arial" panose="020B0604020202020204" pitchFamily="34" charset="0"/>
              </a:rPr>
              <a:t>(Soudan) : Il est accusé par le procureur de la </a:t>
            </a:r>
            <a:r>
              <a:rPr lang="fr-FR" altLang="fr-FR" sz="1400" dirty="0">
                <a:latin typeface="Arial" panose="020B0604020202020204" pitchFamily="34" charset="0"/>
                <a:hlinkClick r:id="rId2" tooltip="Cour pénale internationale"/>
              </a:rPr>
              <a:t>Cour pénale internationale</a:t>
            </a:r>
            <a:r>
              <a:rPr lang="fr-FR" altLang="fr-FR" sz="1400" dirty="0">
                <a:latin typeface="Arial" panose="020B0604020202020204" pitchFamily="34" charset="0"/>
              </a:rPr>
              <a:t> </a:t>
            </a:r>
            <a:r>
              <a:rPr lang="fr-FR" altLang="fr-FR" sz="1400" dirty="0">
                <a:latin typeface="Arial" panose="020B0604020202020204" pitchFamily="34" charset="0"/>
                <a:hlinkClick r:id="rId3" tooltip="Luis Moreno Ocampo"/>
              </a:rPr>
              <a:t>Luis Moreno </a:t>
            </a:r>
            <a:r>
              <a:rPr lang="fr-FR" altLang="fr-FR" sz="1400" dirty="0" err="1">
                <a:latin typeface="Arial" panose="020B0604020202020204" pitchFamily="34" charset="0"/>
                <a:hlinkClick r:id="rId3" tooltip="Luis Moreno Ocampo"/>
              </a:rPr>
              <a:t>Ocampo</a:t>
            </a:r>
            <a:r>
              <a:rPr lang="fr-FR" altLang="fr-FR" sz="1400" dirty="0">
                <a:latin typeface="Arial" panose="020B0604020202020204" pitchFamily="34" charset="0"/>
              </a:rPr>
              <a:t> d'avoir </a:t>
            </a:r>
            <a:r>
              <a:rPr lang="fr-FR" altLang="fr-FR" sz="1400" dirty="0">
                <a:solidFill>
                  <a:srgbClr val="FF0000"/>
                </a:solidFill>
                <a:latin typeface="Arial" panose="020B0604020202020204" pitchFamily="34" charset="0"/>
              </a:rPr>
              <a:t>détourné neuf milliards de dollars</a:t>
            </a:r>
            <a:r>
              <a:rPr lang="fr-FR" altLang="fr-FR" sz="1400" dirty="0">
                <a:latin typeface="Arial" panose="020B0604020202020204" pitchFamily="34" charset="0"/>
              </a:rPr>
              <a:t>, qui seraient en partie chez </a:t>
            </a:r>
            <a:r>
              <a:rPr lang="fr-FR" altLang="fr-FR" sz="1400" dirty="0">
                <a:latin typeface="Arial" panose="020B0604020202020204" pitchFamily="34" charset="0"/>
                <a:hlinkClick r:id="rId4" tooltip="Lloyds Banking Group"/>
              </a:rPr>
              <a:t>Lloyds Banking Group</a:t>
            </a:r>
            <a:r>
              <a:rPr lang="fr-FR" altLang="fr-FR" sz="1400" baseline="30000" dirty="0">
                <a:latin typeface="Arial" panose="020B0604020202020204" pitchFamily="34" charset="0"/>
                <a:hlinkClick r:id="rId5"/>
              </a:rPr>
              <a:t>18</a:t>
            </a:r>
            <a:r>
              <a:rPr lang="fr-FR" altLang="fr-FR" sz="1400" dirty="0">
                <a:latin typeface="Arial" panose="020B0604020202020204" pitchFamily="34" charset="0"/>
              </a:rPr>
              <a:t>.</a:t>
            </a:r>
          </a:p>
          <a:p>
            <a:pPr algn="just" eaLnBrk="1" hangingPunct="1">
              <a:spcBef>
                <a:spcPct val="0"/>
              </a:spcBef>
              <a:buFontTx/>
              <a:buNone/>
            </a:pPr>
            <a:r>
              <a:rPr lang="fr-FR" altLang="fr-FR" sz="1400" b="1" i="1" dirty="0">
                <a:latin typeface="Arial" panose="020B0604020202020204" pitchFamily="34" charset="0"/>
              </a:rPr>
              <a:t>A. </a:t>
            </a:r>
            <a:r>
              <a:rPr lang="fr-FR" altLang="fr-FR" sz="1400" dirty="0">
                <a:latin typeface="Arial" panose="020B0604020202020204" pitchFamily="34" charset="0"/>
              </a:rPr>
              <a:t>(Algérie) : Le 22 décembre 1981, Bouteflika est poursuivi pour « gestion occulte de devises au niveau du ministère des Affaires étrangères» (entre 1965 et 1978) par la </a:t>
            </a:r>
            <a:r>
              <a:rPr lang="fr-FR" altLang="fr-FR" sz="1400" dirty="0">
                <a:latin typeface="Arial" panose="020B0604020202020204" pitchFamily="34" charset="0"/>
                <a:hlinkClick r:id="rId6" tooltip="Cour des comptes (Algérie)"/>
              </a:rPr>
              <a:t>Cour des comptes</a:t>
            </a:r>
            <a:r>
              <a:rPr lang="fr-FR" altLang="fr-FR" sz="1400" dirty="0">
                <a:latin typeface="Arial" panose="020B0604020202020204" pitchFamily="34" charset="0"/>
              </a:rPr>
              <a:t>. Le 8 août 1983, la Cour des comptes donnait son verdict : « </a:t>
            </a:r>
            <a:r>
              <a:rPr lang="fr-FR" altLang="fr-FR" sz="1400" i="1" dirty="0">
                <a:latin typeface="Arial" panose="020B0604020202020204" pitchFamily="34" charset="0"/>
              </a:rPr>
              <a:t>M. Abdelaziz Bouteflika a pratiqué à des fins frauduleuses une opération non conforme aux dispositions légales et réglementaires, commettant de ce fait des infractions prévues et punies par l’ordonnance n</a:t>
            </a:r>
            <a:r>
              <a:rPr lang="fr-FR" altLang="fr-FR" sz="1400" i="1" baseline="30000" dirty="0">
                <a:latin typeface="Arial" panose="020B0604020202020204" pitchFamily="34" charset="0"/>
              </a:rPr>
              <a:t>o</a:t>
            </a:r>
            <a:r>
              <a:rPr lang="fr-FR" altLang="fr-FR" sz="1400" i="1" dirty="0">
                <a:latin typeface="Arial" panose="020B0604020202020204" pitchFamily="34" charset="0"/>
              </a:rPr>
              <a:t> 66-10 du 21 juin 1966 et les articles 424 et 425 du Code pénal. »</a:t>
            </a:r>
            <a:r>
              <a:rPr lang="fr-FR" altLang="fr-FR" sz="1400" i="1" baseline="30000" dirty="0">
                <a:latin typeface="Arial" panose="020B0604020202020204" pitchFamily="34" charset="0"/>
                <a:hlinkClick r:id="rId7"/>
              </a:rPr>
              <a:t>51</a:t>
            </a:r>
            <a:r>
              <a:rPr lang="fr-FR" altLang="fr-FR" sz="1400" i="1" dirty="0">
                <a:latin typeface="Arial" panose="020B0604020202020204" pitchFamily="34" charset="0"/>
              </a:rPr>
              <a:t>. </a:t>
            </a:r>
            <a:r>
              <a:rPr lang="fr-FR" altLang="fr-FR" sz="1400" i="1" dirty="0">
                <a:solidFill>
                  <a:srgbClr val="FF0000"/>
                </a:solidFill>
                <a:latin typeface="Arial" panose="020B0604020202020204" pitchFamily="34" charset="0"/>
              </a:rPr>
              <a:t>La Cour des comptes évaluait à « plus de 6 milliards de centimes</a:t>
            </a:r>
            <a:r>
              <a:rPr lang="fr-FR" altLang="fr-FR" sz="1400" dirty="0">
                <a:solidFill>
                  <a:srgbClr val="FF0000"/>
                </a:solidFill>
                <a:latin typeface="Arial" panose="020B0604020202020204" pitchFamily="34" charset="0"/>
              </a:rPr>
              <a:t> » (l’équivalent de 100 milliards de centimes actuels) le montant dont Bouteflika restait redevable auprès du Trésor</a:t>
            </a:r>
            <a:r>
              <a:rPr lang="fr-FR" altLang="fr-FR" sz="1400" dirty="0">
                <a:latin typeface="Arial" panose="020B0604020202020204" pitchFamily="34" charset="0"/>
              </a:rPr>
              <a:t>.</a:t>
            </a:r>
          </a:p>
          <a:p>
            <a:pPr algn="just" eaLnBrk="1" hangingPunct="1">
              <a:spcBef>
                <a:spcPct val="0"/>
              </a:spcBef>
              <a:buFontTx/>
              <a:buNone/>
            </a:pPr>
            <a:r>
              <a:rPr lang="fr-FR" altLang="fr-FR" sz="1400" b="1" i="1" dirty="0">
                <a:latin typeface="Arial" panose="020B0604020202020204" pitchFamily="34" charset="0"/>
              </a:rPr>
              <a:t>A.</a:t>
            </a:r>
            <a:r>
              <a:rPr lang="fr-FR" altLang="fr-FR" sz="1400" i="1" dirty="0">
                <a:latin typeface="Arial" panose="020B0604020202020204" pitchFamily="34" charset="0"/>
              </a:rPr>
              <a:t> </a:t>
            </a:r>
            <a:r>
              <a:rPr lang="fr-FR" altLang="fr-FR" sz="1400" dirty="0">
                <a:latin typeface="Arial" panose="020B0604020202020204" pitchFamily="34" charset="0"/>
              </a:rPr>
              <a:t>(Sénégal) : Lui, son fils Karim et sa fille </a:t>
            </a:r>
            <a:r>
              <a:rPr lang="fr-FR" altLang="fr-FR" sz="1400" dirty="0" err="1">
                <a:latin typeface="Arial" panose="020B0604020202020204" pitchFamily="34" charset="0"/>
              </a:rPr>
              <a:t>Sindiély</a:t>
            </a:r>
            <a:r>
              <a:rPr lang="fr-FR" altLang="fr-FR" sz="1400" dirty="0">
                <a:latin typeface="Arial" panose="020B0604020202020204" pitchFamily="34" charset="0"/>
              </a:rPr>
              <a:t> sont accusés de clientélisme nourri par des détournements de fonds publics, pour corrompre les institutions parlementaires et judiciaires. </a:t>
            </a:r>
          </a:p>
          <a:p>
            <a:pPr algn="just" eaLnBrk="1" hangingPunct="1">
              <a:spcBef>
                <a:spcPct val="0"/>
              </a:spcBef>
              <a:buFontTx/>
              <a:buNone/>
            </a:pPr>
            <a:r>
              <a:rPr lang="fr-FR" altLang="fr-FR" sz="1400" b="1" i="1" dirty="0">
                <a:latin typeface="Arial" panose="020B0604020202020204" pitchFamily="34" charset="0"/>
              </a:rPr>
              <a:t>B.</a:t>
            </a:r>
            <a:r>
              <a:rPr lang="fr-FR" altLang="fr-FR" sz="1400" dirty="0">
                <a:latin typeface="Arial" panose="020B0604020202020204" pitchFamily="34" charset="0"/>
              </a:rPr>
              <a:t> (Burkina </a:t>
            </a:r>
            <a:r>
              <a:rPr lang="fr-FR" altLang="fr-FR" sz="1400" dirty="0" err="1">
                <a:latin typeface="Arial" panose="020B0604020202020204" pitchFamily="34" charset="0"/>
              </a:rPr>
              <a:t>faso</a:t>
            </a:r>
            <a:r>
              <a:rPr lang="fr-FR" altLang="fr-FR" sz="1400" dirty="0">
                <a:latin typeface="Arial" panose="020B0604020202020204" pitchFamily="34" charset="0"/>
              </a:rPr>
              <a:t>) : Il est arrivé au pouvoir le </a:t>
            </a:r>
            <a:r>
              <a:rPr lang="fr-FR" altLang="fr-FR" sz="1400" dirty="0">
                <a:latin typeface="Arial" panose="020B0604020202020204" pitchFamily="34" charset="0"/>
                <a:hlinkClick r:id="rId8" tooltip="15 octobre"/>
              </a:rPr>
              <a:t>15</a:t>
            </a:r>
            <a:r>
              <a:rPr lang="fr-FR" altLang="fr-FR" sz="1400" dirty="0">
                <a:latin typeface="Arial" panose="020B0604020202020204" pitchFamily="34" charset="0"/>
              </a:rPr>
              <a:t> </a:t>
            </a:r>
            <a:r>
              <a:rPr lang="fr-FR" altLang="fr-FR" sz="1400" dirty="0">
                <a:latin typeface="Arial" panose="020B0604020202020204" pitchFamily="34" charset="0"/>
                <a:hlinkClick r:id="rId9" tooltip="Octobre 1987"/>
              </a:rPr>
              <a:t>octobre</a:t>
            </a:r>
            <a:r>
              <a:rPr lang="fr-FR" altLang="fr-FR" sz="1400" dirty="0">
                <a:latin typeface="Arial" panose="020B0604020202020204" pitchFamily="34" charset="0"/>
              </a:rPr>
              <a:t> </a:t>
            </a:r>
            <a:r>
              <a:rPr lang="fr-FR" altLang="fr-FR" sz="1400" dirty="0">
                <a:latin typeface="Arial" panose="020B0604020202020204" pitchFamily="34" charset="0"/>
                <a:hlinkClick r:id="rId10" tooltip="1987"/>
              </a:rPr>
              <a:t>1987</a:t>
            </a:r>
            <a:r>
              <a:rPr lang="fr-FR" altLang="fr-FR" sz="1400" dirty="0">
                <a:latin typeface="Arial" panose="020B0604020202020204" pitchFamily="34" charset="0"/>
              </a:rPr>
              <a:t> à la suite d'un sanglant coup d’État contre </a:t>
            </a:r>
            <a:r>
              <a:rPr lang="fr-FR" altLang="fr-FR" sz="1400" u="sng" dirty="0">
                <a:latin typeface="Arial" panose="020B0604020202020204" pitchFamily="34" charset="0"/>
                <a:hlinkClick r:id="rId11" tooltip="Thomas Sankara"/>
              </a:rPr>
              <a:t>Thomas </a:t>
            </a:r>
            <a:r>
              <a:rPr lang="fr-FR" altLang="fr-FR" sz="1400" u="sng" dirty="0" err="1">
                <a:latin typeface="Arial" panose="020B0604020202020204" pitchFamily="34" charset="0"/>
                <a:hlinkClick r:id="rId11" tooltip="Thomas Sankara"/>
              </a:rPr>
              <a:t>Sankara</a:t>
            </a:r>
            <a:r>
              <a:rPr lang="fr-FR" altLang="fr-FR" sz="1400" dirty="0">
                <a:latin typeface="Arial" panose="020B0604020202020204" pitchFamily="34" charset="0"/>
              </a:rPr>
              <a:t>, qui est assassiné. Il a éliminé deux chefs révolutionnaires </a:t>
            </a:r>
            <a:r>
              <a:rPr lang="fr-FR" altLang="fr-FR" sz="1400" dirty="0">
                <a:latin typeface="Arial" panose="020B0604020202020204" pitchFamily="34" charset="0"/>
                <a:hlinkClick r:id="rId12" tooltip="Henri Zongo (page inexistante)"/>
              </a:rPr>
              <a:t>Henri </a:t>
            </a:r>
            <a:r>
              <a:rPr lang="fr-FR" altLang="fr-FR" sz="1400" dirty="0" err="1">
                <a:latin typeface="Arial" panose="020B0604020202020204" pitchFamily="34" charset="0"/>
                <a:hlinkClick r:id="rId12" tooltip="Henri Zongo (page inexistante)"/>
              </a:rPr>
              <a:t>Zongo</a:t>
            </a:r>
            <a:r>
              <a:rPr lang="fr-FR" altLang="fr-FR" sz="1400" dirty="0">
                <a:latin typeface="Arial" panose="020B0604020202020204" pitchFamily="34" charset="0"/>
              </a:rPr>
              <a:t> et </a:t>
            </a:r>
            <a:r>
              <a:rPr lang="fr-FR" altLang="fr-FR" sz="1400" dirty="0">
                <a:latin typeface="Arial" panose="020B0604020202020204" pitchFamily="34" charset="0"/>
                <a:hlinkClick r:id="rId13" tooltip="Jean-Baptiste Boukary Lingani (page inexistante)"/>
              </a:rPr>
              <a:t>Jean-Baptiste </a:t>
            </a:r>
            <a:r>
              <a:rPr lang="fr-FR" altLang="fr-FR" sz="1400" dirty="0" err="1">
                <a:latin typeface="Arial" panose="020B0604020202020204" pitchFamily="34" charset="0"/>
                <a:hlinkClick r:id="rId13" tooltip="Jean-Baptiste Boukary Lingani (page inexistante)"/>
              </a:rPr>
              <a:t>Boukary</a:t>
            </a:r>
            <a:r>
              <a:rPr lang="fr-FR" altLang="fr-FR" sz="1400" dirty="0">
                <a:latin typeface="Arial" panose="020B0604020202020204" pitchFamily="34" charset="0"/>
                <a:hlinkClick r:id="rId13" tooltip="Jean-Baptiste Boukary Lingani (page inexistante)"/>
              </a:rPr>
              <a:t> </a:t>
            </a:r>
            <a:r>
              <a:rPr lang="fr-FR" altLang="fr-FR" sz="1400" dirty="0" err="1">
                <a:latin typeface="Arial" panose="020B0604020202020204" pitchFamily="34" charset="0"/>
                <a:hlinkClick r:id="rId13" tooltip="Jean-Baptiste Boukary Lingani (page inexistante)"/>
              </a:rPr>
              <a:t>Lingani</a:t>
            </a:r>
            <a:r>
              <a:rPr lang="fr-FR" altLang="fr-FR" sz="1400" dirty="0">
                <a:latin typeface="Arial" panose="020B0604020202020204" pitchFamily="34" charset="0"/>
              </a:rPr>
              <a:t>, accusés de comploter à l'encontre du régime. Après avoir commencé une enquête sur la mort mystérieuse de David </a:t>
            </a:r>
            <a:r>
              <a:rPr lang="fr-FR" altLang="fr-FR" sz="1400" dirty="0" err="1">
                <a:latin typeface="Arial" panose="020B0604020202020204" pitchFamily="34" charset="0"/>
              </a:rPr>
              <a:t>Ouedraogo</a:t>
            </a:r>
            <a:r>
              <a:rPr lang="fr-FR" altLang="fr-FR" sz="1400" dirty="0">
                <a:latin typeface="Arial" panose="020B0604020202020204" pitchFamily="34" charset="0"/>
              </a:rPr>
              <a:t>, le chauffeur de </a:t>
            </a:r>
            <a:r>
              <a:rPr lang="fr-FR" altLang="fr-FR" sz="1400" dirty="0">
                <a:latin typeface="Arial" panose="020B0604020202020204" pitchFamily="34" charset="0"/>
                <a:hlinkClick r:id="rId14" tooltip="François Compaoré"/>
              </a:rPr>
              <a:t>François Compaoré</a:t>
            </a:r>
            <a:r>
              <a:rPr lang="fr-FR" altLang="fr-FR" sz="1400" dirty="0">
                <a:latin typeface="Arial" panose="020B0604020202020204" pitchFamily="34" charset="0"/>
              </a:rPr>
              <a:t>, le frère du </a:t>
            </a:r>
            <a:r>
              <a:rPr lang="fr-FR" altLang="fr-FR" sz="1400" dirty="0">
                <a:latin typeface="Arial" panose="020B0604020202020204" pitchFamily="34" charset="0"/>
                <a:hlinkClick r:id="rId15" tooltip="Présidents du Burkina Faso"/>
              </a:rPr>
              <a:t>président burkinabè</a:t>
            </a:r>
            <a:r>
              <a:rPr lang="fr-FR" altLang="fr-FR" sz="1400" dirty="0">
                <a:latin typeface="Arial" panose="020B0604020202020204" pitchFamily="34" charset="0"/>
              </a:rPr>
              <a:t> </a:t>
            </a:r>
            <a:r>
              <a:rPr lang="fr-FR" altLang="fr-FR" sz="1400" dirty="0">
                <a:latin typeface="Arial" panose="020B0604020202020204" pitchFamily="34" charset="0"/>
                <a:hlinkClick r:id="rId16" tooltip="Blaise Compaoré"/>
              </a:rPr>
              <a:t>Blaise Compaoré</a:t>
            </a:r>
            <a:r>
              <a:rPr lang="fr-FR" altLang="fr-FR" sz="1400" dirty="0">
                <a:latin typeface="Arial" panose="020B0604020202020204" pitchFamily="34" charset="0"/>
              </a:rPr>
              <a:t>, le journaliste Norbert </a:t>
            </a:r>
            <a:r>
              <a:rPr lang="fr-FR" altLang="fr-FR" sz="1400" dirty="0" err="1">
                <a:latin typeface="Arial" panose="020B0604020202020204" pitchFamily="34" charset="0"/>
              </a:rPr>
              <a:t>Zongo</a:t>
            </a:r>
            <a:r>
              <a:rPr lang="fr-FR" altLang="fr-FR" sz="1400" dirty="0">
                <a:latin typeface="Arial" panose="020B0604020202020204" pitchFamily="34" charset="0"/>
              </a:rPr>
              <a:t> est assassiné le </a:t>
            </a:r>
            <a:r>
              <a:rPr lang="fr-FR" altLang="fr-FR" sz="1400" dirty="0">
                <a:latin typeface="Arial" panose="020B0604020202020204" pitchFamily="34" charset="0"/>
                <a:hlinkClick r:id="rId17" tooltip="13 décembre"/>
              </a:rPr>
              <a:t>13</a:t>
            </a:r>
            <a:r>
              <a:rPr lang="fr-FR" altLang="fr-FR" sz="1400" dirty="0">
                <a:latin typeface="Arial" panose="020B0604020202020204" pitchFamily="34" charset="0"/>
              </a:rPr>
              <a:t> </a:t>
            </a:r>
            <a:r>
              <a:rPr lang="fr-FR" altLang="fr-FR" sz="1400" dirty="0">
                <a:latin typeface="Arial" panose="020B0604020202020204" pitchFamily="34" charset="0"/>
                <a:hlinkClick r:id="rId18" tooltip="Décembre 1998"/>
              </a:rPr>
              <a:t>décembre</a:t>
            </a:r>
            <a:r>
              <a:rPr lang="fr-FR" altLang="fr-FR" sz="1400" dirty="0">
                <a:latin typeface="Arial" panose="020B0604020202020204" pitchFamily="34" charset="0"/>
              </a:rPr>
              <a:t> </a:t>
            </a:r>
            <a:r>
              <a:rPr lang="fr-FR" altLang="fr-FR" sz="1400" dirty="0">
                <a:latin typeface="Arial" panose="020B0604020202020204" pitchFamily="34" charset="0"/>
                <a:hlinkClick r:id="rId19" tooltip="1998"/>
              </a:rPr>
              <a:t>1998</a:t>
            </a:r>
            <a:r>
              <a:rPr lang="fr-FR" altLang="fr-FR" sz="1400" dirty="0">
                <a:latin typeface="Arial" panose="020B0604020202020204" pitchFamily="34" charset="0"/>
              </a:rPr>
              <a:t>, avec les trois personnes qui l'accompagnaient (Blaise </a:t>
            </a:r>
            <a:r>
              <a:rPr lang="fr-FR" altLang="fr-FR" sz="1400" dirty="0" err="1">
                <a:latin typeface="Arial" panose="020B0604020202020204" pitchFamily="34" charset="0"/>
              </a:rPr>
              <a:t>Ilboudo</a:t>
            </a:r>
            <a:r>
              <a:rPr lang="fr-FR" altLang="fr-FR" sz="1400" dirty="0">
                <a:latin typeface="Arial" panose="020B0604020202020204" pitchFamily="34" charset="0"/>
              </a:rPr>
              <a:t>, </a:t>
            </a:r>
            <a:r>
              <a:rPr lang="fr-FR" altLang="fr-FR" sz="1400" dirty="0" err="1">
                <a:latin typeface="Arial" panose="020B0604020202020204" pitchFamily="34" charset="0"/>
              </a:rPr>
              <a:t>Ablassé</a:t>
            </a:r>
            <a:r>
              <a:rPr lang="fr-FR" altLang="fr-FR" sz="1400" dirty="0">
                <a:latin typeface="Arial" panose="020B0604020202020204" pitchFamily="34" charset="0"/>
              </a:rPr>
              <a:t> </a:t>
            </a:r>
            <a:r>
              <a:rPr lang="fr-FR" altLang="fr-FR" sz="1400" dirty="0" err="1">
                <a:latin typeface="Arial" panose="020B0604020202020204" pitchFamily="34" charset="0"/>
              </a:rPr>
              <a:t>Nikiéma</a:t>
            </a:r>
            <a:r>
              <a:rPr lang="fr-FR" altLang="fr-FR" sz="1400" dirty="0">
                <a:latin typeface="Arial" panose="020B0604020202020204" pitchFamily="34" charset="0"/>
              </a:rPr>
              <a:t> et Ernest </a:t>
            </a:r>
            <a:r>
              <a:rPr lang="fr-FR" altLang="fr-FR" sz="1400" dirty="0" err="1">
                <a:latin typeface="Arial" panose="020B0604020202020204" pitchFamily="34" charset="0"/>
              </a:rPr>
              <a:t>Zongo</a:t>
            </a:r>
            <a:r>
              <a:rPr lang="fr-FR" altLang="fr-FR" sz="1400" dirty="0">
                <a:latin typeface="Arial" panose="020B0604020202020204" pitchFamily="34" charset="0"/>
              </a:rPr>
              <a:t>), par des éléments de sa garde rapprochée sous l'instigation de son frère, François Compaoré. Compaoré a favorisé les éléments conservateurs de la société burkinabé, en sécurisant leurs privilèges et en faisant d’eux les fondements de son pouvoir. L'élite dirigeante a tiré d'importants profits de l'exploitation minière de l'or, de la production de coton et de l'aide au développement. Un exemple: Une entreprise parmi les nombreux appartenant à la belle-mère du frère de Blaise, François, a été engagée pour construire une nouvelle route entre les centres régionaux de Koudougou et Dédougou. Alors que la route </a:t>
            </a:r>
            <a:r>
              <a:rPr lang="fr-FR" altLang="fr-FR" sz="1400" dirty="0">
                <a:latin typeface="Arial" panose="020B0604020202020204" pitchFamily="34" charset="0"/>
                <a:hlinkClick r:id="rId20"/>
              </a:rPr>
              <a:t>aurait dû être terminé depuis longtemps</a:t>
            </a:r>
            <a:r>
              <a:rPr lang="fr-FR" altLang="fr-FR" sz="1400" dirty="0">
                <a:latin typeface="Arial" panose="020B0604020202020204" pitchFamily="34" charset="0"/>
              </a:rPr>
              <a:t>, celle-ci nécessite constamment des investissements publics, tandis que la «belle mère de la nation» est devenu la femme la plus riche du pays. </a:t>
            </a:r>
            <a:r>
              <a:rPr lang="fr-FR" altLang="fr-FR" sz="1400" dirty="0">
                <a:solidFill>
                  <a:srgbClr val="FF0000"/>
                </a:solidFill>
                <a:latin typeface="Arial" panose="020B0604020202020204" pitchFamily="34" charset="0"/>
              </a:rPr>
              <a:t>Il a traité son pays et ses ressources limitées comme sa propriété, au profit d'une petite élite dirigeante visant à assurer son pouvoir. </a:t>
            </a:r>
            <a:r>
              <a:rPr lang="fr-FR" altLang="fr-FR" sz="1400" dirty="0">
                <a:latin typeface="Arial" panose="020B0604020202020204" pitchFamily="34" charset="0"/>
              </a:rPr>
              <a:t>Compaoré a souvent sembler jouer un rôle de </a:t>
            </a:r>
            <a:r>
              <a:rPr lang="fr-FR" altLang="fr-FR" sz="1400" dirty="0">
                <a:latin typeface="Arial" panose="020B0604020202020204" pitchFamily="34" charset="0"/>
                <a:hlinkClick r:id="rId21" tooltip="Médiation politique"/>
              </a:rPr>
              <a:t>médiateur</a:t>
            </a:r>
            <a:r>
              <a:rPr lang="fr-FR" altLang="fr-FR" sz="1400" dirty="0">
                <a:latin typeface="Arial" panose="020B0604020202020204" pitchFamily="34" charset="0"/>
              </a:rPr>
              <a:t> dans des problèmes régionaux. Mais ses médiations ne sont jamais révélées durables.</a:t>
            </a:r>
          </a:p>
          <a:p>
            <a:pPr algn="just" eaLnBrk="1" hangingPunct="1">
              <a:spcBef>
                <a:spcPct val="0"/>
              </a:spcBef>
              <a:buFontTx/>
              <a:buNone/>
            </a:pPr>
            <a:r>
              <a:rPr lang="fr-FR" altLang="fr-FR" sz="1000" dirty="0">
                <a:latin typeface="Arial" panose="020B0604020202020204" pitchFamily="34" charset="0"/>
              </a:rPr>
              <a:t>Source : </a:t>
            </a:r>
            <a:r>
              <a:rPr lang="fr-FR" altLang="fr-FR" sz="1000" dirty="0">
                <a:latin typeface="Arial" panose="020B0604020202020204" pitchFamily="34" charset="0"/>
                <a:hlinkClick r:id="rId22"/>
              </a:rPr>
              <a:t>http://africanarguments.org/2012/08/15/burkina-faso-blaise-compaore-and-the-politics-of-personal-enrichment-by-peter-dorrie/</a:t>
            </a:r>
            <a:r>
              <a:rPr lang="fr-FR" altLang="fr-FR" sz="1000" dirty="0">
                <a:latin typeface="Arial" panose="020B0604020202020204" pitchFamily="34" charset="0"/>
              </a:rPr>
              <a:t> </a:t>
            </a:r>
            <a:endParaRPr lang="fr-FR" altLang="fr-FR" sz="1400" dirty="0">
              <a:latin typeface="Arial" panose="020B0604020202020204" pitchFamily="34" charset="0"/>
            </a:endParaRPr>
          </a:p>
        </p:txBody>
      </p:sp>
      <p:sp>
        <p:nvSpPr>
          <p:cNvPr id="6"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extLst>
      <p:ext uri="{BB962C8B-B14F-4D97-AF65-F5344CB8AC3E}">
        <p14:creationId xmlns:p14="http://schemas.microsoft.com/office/powerpoint/2010/main" val="24831418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AF2CD1B-3183-49BF-A6DA-73C4CF113420}" type="slidenum">
              <a:rPr lang="fr-FR" altLang="fr-FR" sz="1200">
                <a:solidFill>
                  <a:srgbClr val="898989"/>
                </a:solidFill>
              </a:rPr>
              <a:pPr algn="r" eaLnBrk="1" hangingPunct="1">
                <a:spcBef>
                  <a:spcPct val="0"/>
                </a:spcBef>
                <a:buFontTx/>
                <a:buNone/>
              </a:pPr>
              <a:t>98</a:t>
            </a:fld>
            <a:endParaRPr lang="fr-FR" altLang="fr-FR" sz="1200">
              <a:solidFill>
                <a:srgbClr val="898989"/>
              </a:solidFill>
            </a:endParaRPr>
          </a:p>
        </p:txBody>
      </p:sp>
      <p:sp>
        <p:nvSpPr>
          <p:cNvPr id="78853" name="ZoneTexte 5"/>
          <p:cNvSpPr txBox="1">
            <a:spLocks noChangeArrowheads="1"/>
          </p:cNvSpPr>
          <p:nvPr/>
        </p:nvSpPr>
        <p:spPr bwMode="auto">
          <a:xfrm>
            <a:off x="107952" y="549275"/>
            <a:ext cx="8785225"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François Duvalier </a:t>
            </a:r>
            <a:r>
              <a:rPr lang="fr-FR" altLang="fr-FR" sz="1400" dirty="0">
                <a:latin typeface="Arial" panose="020B0604020202020204" pitchFamily="34" charset="0"/>
              </a:rPr>
              <a:t>(Haïti) : Vers 1928, en tant que médecin, il commence à pratiquer dans les régions rurales. Il s'attire alors la faveur des populations pour son aide à la lutte contre le </a:t>
            </a:r>
            <a:r>
              <a:rPr lang="fr-FR" altLang="fr-FR" sz="1400" dirty="0">
                <a:latin typeface="Arial" panose="020B0604020202020204" pitchFamily="34" charset="0"/>
                <a:hlinkClick r:id="rId2" tooltip="Typhus"/>
              </a:rPr>
              <a:t>typhus</a:t>
            </a:r>
            <a:r>
              <a:rPr lang="fr-FR" altLang="fr-FR" sz="1400" dirty="0">
                <a:latin typeface="Arial" panose="020B0604020202020204" pitchFamily="34" charset="0"/>
              </a:rPr>
              <a:t>, le </a:t>
            </a:r>
            <a:r>
              <a:rPr lang="fr-FR" altLang="fr-FR" sz="1400" dirty="0">
                <a:latin typeface="Arial" panose="020B0604020202020204" pitchFamily="34" charset="0"/>
                <a:hlinkClick r:id="rId3" tooltip="Pian (médecine)"/>
              </a:rPr>
              <a:t>pian</a:t>
            </a:r>
            <a:r>
              <a:rPr lang="fr-FR" altLang="fr-FR" sz="1400" dirty="0">
                <a:latin typeface="Arial" panose="020B0604020202020204" pitchFamily="34" charset="0"/>
              </a:rPr>
              <a:t> et d'autres maladies de l'extrême pauvreté. Il y gagnera aussi son surnom de « Papa Doc ». En 1957, Duvalier est élu avec 69,1 % des voix, s’appuyant sur un programme </a:t>
            </a:r>
            <a:r>
              <a:rPr lang="fr-FR" altLang="fr-FR" sz="1400" dirty="0">
                <a:latin typeface="Arial" panose="020B0604020202020204" pitchFamily="34" charset="0"/>
                <a:hlinkClick r:id="rId4" tooltip="Populisme (politique)"/>
              </a:rPr>
              <a:t>populiste</a:t>
            </a:r>
            <a:r>
              <a:rPr lang="fr-FR" altLang="fr-FR" sz="1400" dirty="0">
                <a:latin typeface="Arial" panose="020B0604020202020204" pitchFamily="34" charset="0"/>
              </a:rPr>
              <a:t> et un discours raciste « pro-</a:t>
            </a:r>
            <a:r>
              <a:rPr lang="fr-FR" altLang="fr-FR" sz="1400" dirty="0">
                <a:latin typeface="Arial" panose="020B0604020202020204" pitchFamily="34" charset="0"/>
                <a:hlinkClick r:id="rId5" tooltip="Négritude"/>
              </a:rPr>
              <a:t>négritude</a:t>
            </a:r>
            <a:r>
              <a:rPr lang="fr-FR" altLang="fr-FR" sz="1400" dirty="0">
                <a:latin typeface="Arial" panose="020B0604020202020204" pitchFamily="34" charset="0"/>
              </a:rPr>
              <a:t> » (ou « </a:t>
            </a:r>
            <a:r>
              <a:rPr lang="fr-FR" altLang="fr-FR" sz="1400" dirty="0" err="1">
                <a:latin typeface="Arial" panose="020B0604020202020204" pitchFamily="34" charset="0"/>
              </a:rPr>
              <a:t>noiriste</a:t>
            </a:r>
            <a:r>
              <a:rPr lang="fr-FR" altLang="fr-FR" sz="1400" dirty="0">
                <a:latin typeface="Arial" panose="020B0604020202020204" pitchFamily="34" charset="0"/>
              </a:rPr>
              <a:t> ») visant l'élite des </a:t>
            </a:r>
            <a:r>
              <a:rPr lang="fr-FR" altLang="fr-FR" sz="1400" dirty="0">
                <a:latin typeface="Arial" panose="020B0604020202020204" pitchFamily="34" charset="0"/>
                <a:hlinkClick r:id="rId6" tooltip="Mulâtre"/>
              </a:rPr>
              <a:t>mulâtres</a:t>
            </a:r>
            <a:r>
              <a:rPr lang="fr-FR" altLang="fr-FR" sz="1400" dirty="0">
                <a:latin typeface="Arial" panose="020B0604020202020204" pitchFamily="34" charset="0"/>
              </a:rPr>
              <a:t>. En quelques années,  Il asservit l'armée, </a:t>
            </a:r>
            <a:r>
              <a:rPr lang="fr-FR" altLang="fr-FR" sz="1400" dirty="0">
                <a:solidFill>
                  <a:srgbClr val="FF0000"/>
                </a:solidFill>
                <a:latin typeface="Arial" panose="020B0604020202020204" pitchFamily="34" charset="0"/>
              </a:rPr>
              <a:t>entretient la corruption</a:t>
            </a:r>
            <a:r>
              <a:rPr lang="fr-FR" altLang="fr-FR" sz="1400" dirty="0">
                <a:latin typeface="Arial" panose="020B0604020202020204" pitchFamily="34" charset="0"/>
              </a:rPr>
              <a:t>, supprime les libertés civiles et institutionnalise la terreur : massacres, exécutions sommaires, pillages et viols deviennent le quotidien du pays</a:t>
            </a:r>
            <a:r>
              <a:rPr lang="fr-FR" altLang="fr-FR" sz="1400" baseline="30000" dirty="0">
                <a:latin typeface="Arial" panose="020B0604020202020204" pitchFamily="34" charset="0"/>
                <a:hlinkClick r:id="rId7"/>
              </a:rPr>
              <a:t>4</a:t>
            </a:r>
            <a:r>
              <a:rPr lang="fr-FR" altLang="fr-FR" sz="1400" dirty="0">
                <a:latin typeface="Arial" panose="020B0604020202020204" pitchFamily="34" charset="0"/>
              </a:rPr>
              <a:t>. Duvalier se proclame président à vie en juin </a:t>
            </a:r>
            <a:r>
              <a:rPr lang="fr-FR" altLang="fr-FR" sz="1400" dirty="0">
                <a:latin typeface="Arial" panose="020B0604020202020204" pitchFamily="34" charset="0"/>
                <a:hlinkClick r:id="rId8" tooltip="1964"/>
              </a:rPr>
              <a:t>1964</a:t>
            </a:r>
            <a:r>
              <a:rPr lang="fr-FR" altLang="fr-FR" sz="1400" dirty="0">
                <a:latin typeface="Arial" panose="020B0604020202020204" pitchFamily="34" charset="0"/>
              </a:rPr>
              <a:t>, après </a:t>
            </a:r>
            <a:r>
              <a:rPr lang="fr-FR" altLang="fr-FR" sz="1400" dirty="0">
                <a:latin typeface="Arial" panose="020B0604020202020204" pitchFamily="34" charset="0"/>
                <a:hlinkClick r:id="rId9" tooltip="Référendum de 1964 à Haïti"/>
              </a:rPr>
              <a:t>un nouveau référendum</a:t>
            </a:r>
            <a:r>
              <a:rPr lang="fr-FR" altLang="fr-FR" sz="1400" dirty="0">
                <a:latin typeface="Arial" panose="020B0604020202020204" pitchFamily="34" charset="0"/>
              </a:rPr>
              <a:t> qui l'approuve à 99,99 %. Il impose l'affichage de son portrait dans les rues, les bâtiments publics et les établissements scolaires</a:t>
            </a:r>
            <a:r>
              <a:rPr lang="fr-FR" altLang="fr-FR" sz="1400" baseline="30000" dirty="0">
                <a:latin typeface="Arial" panose="020B0604020202020204" pitchFamily="34" charset="0"/>
                <a:hlinkClick r:id="rId7"/>
              </a:rPr>
              <a:t>8</a:t>
            </a:r>
            <a:r>
              <a:rPr lang="fr-FR" altLang="fr-FR" sz="1400" dirty="0">
                <a:latin typeface="Arial" panose="020B0604020202020204" pitchFamily="34" charset="0"/>
              </a:rPr>
              <a:t>. L'exil des cadres politiques, administratifs et techniques, le </a:t>
            </a:r>
            <a:r>
              <a:rPr lang="fr-FR" altLang="fr-FR" sz="1400" dirty="0">
                <a:solidFill>
                  <a:srgbClr val="FF0000"/>
                </a:solidFill>
                <a:latin typeface="Arial" panose="020B0604020202020204" pitchFamily="34" charset="0"/>
              </a:rPr>
              <a:t>détournement des ressources de l'économie haïtienne mène le pays à la faillite, le PIB chutant de 40 % entre 1960 et 1970</a:t>
            </a:r>
            <a:r>
              <a:rPr lang="fr-FR" altLang="fr-FR" sz="1400" baseline="30000" dirty="0">
                <a:solidFill>
                  <a:srgbClr val="FF0000"/>
                </a:solidFill>
                <a:latin typeface="Arial" panose="020B0604020202020204" pitchFamily="34" charset="0"/>
                <a:hlinkClick r:id="rId7"/>
              </a:rPr>
              <a:t>9</a:t>
            </a:r>
            <a:r>
              <a:rPr lang="fr-FR" altLang="fr-FR" sz="1400" dirty="0">
                <a:latin typeface="Arial" panose="020B0604020202020204" pitchFamily="34" charset="0"/>
              </a:rPr>
              <a:t>. Perpétuant un nationalisme noir, il réussit ainsi à renforcer son emprise sur l'île par le contrôle des institutions religieuses, ranimant les traditions du </a:t>
            </a:r>
            <a:r>
              <a:rPr lang="fr-FR" altLang="fr-FR" sz="1400" dirty="0">
                <a:latin typeface="Arial" panose="020B0604020202020204" pitchFamily="34" charset="0"/>
                <a:hlinkClick r:id="rId10" tooltip="Vaudou"/>
              </a:rPr>
              <a:t>vaudou</a:t>
            </a:r>
            <a:r>
              <a:rPr lang="fr-FR" altLang="fr-FR" sz="1400" dirty="0">
                <a:latin typeface="Arial" panose="020B0604020202020204" pitchFamily="34" charset="0"/>
              </a:rPr>
              <a:t>, pour consolider son pouvoir. </a:t>
            </a:r>
          </a:p>
          <a:p>
            <a:pPr algn="just" eaLnBrk="1" hangingPunct="1">
              <a:spcBef>
                <a:spcPct val="0"/>
              </a:spcBef>
              <a:buFontTx/>
              <a:buNone/>
            </a:pPr>
            <a:r>
              <a:rPr lang="fr-FR" altLang="fr-FR" sz="1400" b="1" i="1" dirty="0">
                <a:latin typeface="Arial" panose="020B0604020202020204" pitchFamily="34" charset="0"/>
              </a:rPr>
              <a:t>D. </a:t>
            </a:r>
            <a:r>
              <a:rPr lang="fr-FR" altLang="fr-FR" sz="1400" dirty="0">
                <a:latin typeface="Arial" panose="020B0604020202020204" pitchFamily="34" charset="0"/>
              </a:rPr>
              <a:t>(Congo Brazzaville) : Le </a:t>
            </a:r>
            <a:r>
              <a:rPr lang="fr-FR" altLang="fr-FR" sz="1400" dirty="0">
                <a:latin typeface="Arial" panose="020B0604020202020204" pitchFamily="34" charset="0"/>
                <a:hlinkClick r:id="rId11" tooltip="18 juin"/>
              </a:rPr>
              <a:t>18</a:t>
            </a:r>
            <a:r>
              <a:rPr lang="fr-FR" altLang="fr-FR" sz="1400" dirty="0">
                <a:latin typeface="Arial" panose="020B0604020202020204" pitchFamily="34" charset="0"/>
              </a:rPr>
              <a:t> </a:t>
            </a:r>
            <a:r>
              <a:rPr lang="fr-FR" altLang="fr-FR" sz="1400" dirty="0">
                <a:latin typeface="Arial" panose="020B0604020202020204" pitchFamily="34" charset="0"/>
                <a:hlinkClick r:id="rId12" tooltip="Juin 2007"/>
              </a:rPr>
              <a:t>juin</a:t>
            </a:r>
            <a:r>
              <a:rPr lang="fr-FR" altLang="fr-FR" sz="1400" dirty="0">
                <a:latin typeface="Arial" panose="020B0604020202020204" pitchFamily="34" charset="0"/>
              </a:rPr>
              <a:t> </a:t>
            </a:r>
            <a:r>
              <a:rPr lang="fr-FR" altLang="fr-FR" sz="1400" dirty="0">
                <a:latin typeface="Arial" panose="020B0604020202020204" pitchFamily="34" charset="0"/>
                <a:hlinkClick r:id="rId13" tooltip="2007"/>
              </a:rPr>
              <a:t>2007</a:t>
            </a:r>
            <a:r>
              <a:rPr lang="fr-FR" altLang="fr-FR" sz="1400" dirty="0">
                <a:latin typeface="Arial" panose="020B0604020202020204" pitchFamily="34" charset="0"/>
              </a:rPr>
              <a:t>, le </a:t>
            </a:r>
            <a:r>
              <a:rPr lang="fr-FR" altLang="fr-FR" sz="1400" dirty="0">
                <a:latin typeface="Arial" panose="020B0604020202020204" pitchFamily="34" charset="0"/>
                <a:hlinkClick r:id="rId14" tooltip="Ministère public (France)"/>
              </a:rPr>
              <a:t>Parquet</a:t>
            </a:r>
            <a:r>
              <a:rPr lang="fr-FR" altLang="fr-FR" sz="1400" dirty="0">
                <a:latin typeface="Arial" panose="020B0604020202020204" pitchFamily="34" charset="0"/>
              </a:rPr>
              <a:t> de Paris a ouvert une </a:t>
            </a:r>
            <a:r>
              <a:rPr lang="fr-FR" altLang="fr-FR" sz="1400" dirty="0">
                <a:latin typeface="Arial" panose="020B0604020202020204" pitchFamily="34" charset="0"/>
                <a:hlinkClick r:id="rId15" tooltip="Enquête préliminaire"/>
              </a:rPr>
              <a:t>enquête préliminaire</a:t>
            </a:r>
            <a:r>
              <a:rPr lang="fr-FR" altLang="fr-FR" sz="1400" baseline="30000" dirty="0">
                <a:latin typeface="Arial" panose="020B0604020202020204" pitchFamily="34" charset="0"/>
                <a:hlinkClick r:id="rId16"/>
              </a:rPr>
              <a:t>3</a:t>
            </a:r>
            <a:r>
              <a:rPr lang="fr-FR" altLang="fr-FR" sz="1400" dirty="0">
                <a:latin typeface="Arial" panose="020B0604020202020204" pitchFamily="34" charset="0"/>
              </a:rPr>
              <a:t> à l'encontre de Denis </a:t>
            </a:r>
            <a:r>
              <a:rPr lang="fr-FR" altLang="fr-FR" sz="1400" dirty="0" err="1">
                <a:latin typeface="Arial" panose="020B0604020202020204" pitchFamily="34" charset="0"/>
              </a:rPr>
              <a:t>Sassou</a:t>
            </a:r>
            <a:r>
              <a:rPr lang="fr-FR" altLang="fr-FR" sz="1400" dirty="0">
                <a:latin typeface="Arial" panose="020B0604020202020204" pitchFamily="34" charset="0"/>
              </a:rPr>
              <a:t> </a:t>
            </a:r>
            <a:r>
              <a:rPr lang="fr-FR" altLang="fr-FR" sz="1400" dirty="0" err="1">
                <a:latin typeface="Arial" panose="020B0604020202020204" pitchFamily="34" charset="0"/>
              </a:rPr>
              <a:t>Nguesso</a:t>
            </a:r>
            <a:r>
              <a:rPr lang="fr-FR" altLang="fr-FR" sz="1400" dirty="0">
                <a:latin typeface="Arial" panose="020B0604020202020204" pitchFamily="34" charset="0"/>
              </a:rPr>
              <a:t>, </a:t>
            </a:r>
            <a:r>
              <a:rPr lang="fr-FR" altLang="fr-FR" sz="1400" dirty="0">
                <a:latin typeface="Arial" panose="020B0604020202020204" pitchFamily="34" charset="0"/>
                <a:hlinkClick r:id="rId17" tooltip="Omar Bongo"/>
              </a:rPr>
              <a:t>Omar Bongo</a:t>
            </a:r>
            <a:r>
              <a:rPr lang="fr-FR" altLang="fr-FR" sz="1400" dirty="0">
                <a:latin typeface="Arial" panose="020B0604020202020204" pitchFamily="34" charset="0"/>
              </a:rPr>
              <a:t> et leur entourage, accusés par trois associations françaises, dont le FCD qui regroupe des congolais démocrates</a:t>
            </a:r>
            <a:r>
              <a:rPr lang="fr-FR" altLang="fr-FR" sz="1400" baseline="30000" dirty="0">
                <a:latin typeface="Arial" panose="020B0604020202020204" pitchFamily="34" charset="0"/>
                <a:hlinkClick r:id="rId16"/>
              </a:rPr>
              <a:t>4</a:t>
            </a:r>
            <a:r>
              <a:rPr lang="fr-FR" altLang="fr-FR" sz="1400" dirty="0">
                <a:latin typeface="Arial" panose="020B0604020202020204" pitchFamily="34" charset="0"/>
              </a:rPr>
              <a:t>, de "recel de détournement de fonds publics". Le chef de l'État congolais et sa famille possèdent, en effet, en </a:t>
            </a:r>
            <a:r>
              <a:rPr lang="fr-FR" altLang="fr-FR" sz="1400" dirty="0">
                <a:latin typeface="Arial" panose="020B0604020202020204" pitchFamily="34" charset="0"/>
                <a:hlinkClick r:id="rId18" tooltip="Agglomération parisienne"/>
              </a:rPr>
              <a:t>région parisienne</a:t>
            </a:r>
            <a:r>
              <a:rPr lang="fr-FR" altLang="fr-FR" sz="1400" dirty="0">
                <a:latin typeface="Arial" panose="020B0604020202020204" pitchFamily="34" charset="0"/>
              </a:rPr>
              <a:t>, de nombreux </a:t>
            </a:r>
            <a:r>
              <a:rPr lang="fr-FR" altLang="fr-FR" sz="1400" dirty="0">
                <a:latin typeface="Arial" panose="020B0604020202020204" pitchFamily="34" charset="0"/>
                <a:hlinkClick r:id="rId19" tooltip="Biens mal acquis"/>
              </a:rPr>
              <a:t>biens mal acquis</a:t>
            </a:r>
            <a:r>
              <a:rPr lang="fr-FR" altLang="fr-FR" sz="1400" dirty="0">
                <a:latin typeface="Arial" panose="020B0604020202020204" pitchFamily="34" charset="0"/>
              </a:rPr>
              <a:t> </a:t>
            </a:r>
            <a:r>
              <a:rPr lang="fr-FR" altLang="fr-FR" sz="1400" baseline="30000" dirty="0">
                <a:latin typeface="Arial" panose="020B0604020202020204" pitchFamily="34" charset="0"/>
                <a:hlinkClick r:id="rId16"/>
              </a:rPr>
              <a:t>5</a:t>
            </a:r>
            <a:r>
              <a:rPr lang="fr-FR" altLang="fr-FR" sz="1400" dirty="0">
                <a:latin typeface="Arial" panose="020B0604020202020204" pitchFamily="34" charset="0"/>
              </a:rPr>
              <a:t>. En </a:t>
            </a:r>
            <a:r>
              <a:rPr lang="fr-FR" altLang="fr-FR" sz="1400" dirty="0">
                <a:latin typeface="Arial" panose="020B0604020202020204" pitchFamily="34" charset="0"/>
                <a:hlinkClick r:id="rId20" tooltip="Janvier 2008"/>
              </a:rPr>
              <a:t>janvier</a:t>
            </a:r>
            <a:r>
              <a:rPr lang="fr-FR" altLang="fr-FR" sz="1400" dirty="0">
                <a:latin typeface="Arial" panose="020B0604020202020204" pitchFamily="34" charset="0"/>
              </a:rPr>
              <a:t> </a:t>
            </a:r>
            <a:r>
              <a:rPr lang="fr-FR" altLang="fr-FR" sz="1400" dirty="0">
                <a:latin typeface="Arial" panose="020B0604020202020204" pitchFamily="34" charset="0"/>
                <a:hlinkClick r:id="rId21" tooltip="2008"/>
              </a:rPr>
              <a:t>2008</a:t>
            </a:r>
            <a:r>
              <a:rPr lang="fr-FR" altLang="fr-FR" sz="1400" dirty="0">
                <a:latin typeface="Arial" panose="020B0604020202020204" pitchFamily="34" charset="0"/>
              </a:rPr>
              <a:t>, le journal français </a:t>
            </a:r>
            <a:r>
              <a:rPr lang="fr-FR" altLang="fr-FR" sz="1400" i="1" dirty="0">
                <a:latin typeface="Arial" panose="020B0604020202020204" pitchFamily="34" charset="0"/>
                <a:hlinkClick r:id="rId22" tooltip="Le Monde"/>
              </a:rPr>
              <a:t>Le Monde</a:t>
            </a:r>
            <a:r>
              <a:rPr lang="fr-FR" altLang="fr-FR" sz="1400" dirty="0">
                <a:latin typeface="Arial" panose="020B0604020202020204" pitchFamily="34" charset="0"/>
              </a:rPr>
              <a:t> révélait les conclusions de l'enquête de police qui avait fait suite à la plainte. </a:t>
            </a:r>
            <a:r>
              <a:rPr lang="fr-FR" altLang="fr-FR" sz="1400" dirty="0">
                <a:solidFill>
                  <a:srgbClr val="FF0000"/>
                </a:solidFill>
                <a:latin typeface="Arial" panose="020B0604020202020204" pitchFamily="34" charset="0"/>
              </a:rPr>
              <a:t>Plus de 18 appartements et hôtels particuliers ont été identifiés comme appartenant au président congolais et à sa famille, tous situés à Paris et dans la région parisienne</a:t>
            </a:r>
            <a:r>
              <a:rPr lang="fr-FR" altLang="fr-FR" sz="1400" baseline="30000" dirty="0">
                <a:solidFill>
                  <a:srgbClr val="FF0000"/>
                </a:solidFill>
                <a:latin typeface="Arial" panose="020B0604020202020204" pitchFamily="34" charset="0"/>
                <a:hlinkClick r:id="rId16"/>
              </a:rPr>
              <a:t>6</a:t>
            </a:r>
            <a:r>
              <a:rPr lang="fr-FR" altLang="fr-FR" sz="1400" dirty="0">
                <a:solidFill>
                  <a:srgbClr val="FF0000"/>
                </a:solidFill>
                <a:latin typeface="Arial" panose="020B0604020202020204" pitchFamily="34" charset="0"/>
              </a:rPr>
              <a:t>.</a:t>
            </a:r>
            <a:r>
              <a:rPr lang="fr-FR" altLang="fr-FR" sz="1400" dirty="0">
                <a:latin typeface="Arial" panose="020B0604020202020204" pitchFamily="34" charset="0"/>
              </a:rPr>
              <a:t> Denis </a:t>
            </a:r>
            <a:r>
              <a:rPr lang="fr-FR" altLang="fr-FR" sz="1400" dirty="0" err="1">
                <a:latin typeface="Arial" panose="020B0604020202020204" pitchFamily="34" charset="0"/>
              </a:rPr>
              <a:t>Sassou</a:t>
            </a:r>
            <a:r>
              <a:rPr lang="fr-FR" altLang="fr-FR" sz="1400" dirty="0">
                <a:latin typeface="Arial" panose="020B0604020202020204" pitchFamily="34" charset="0"/>
              </a:rPr>
              <a:t> </a:t>
            </a:r>
            <a:r>
              <a:rPr lang="fr-FR" altLang="fr-FR" sz="1400" dirty="0" err="1">
                <a:latin typeface="Arial" panose="020B0604020202020204" pitchFamily="34" charset="0"/>
              </a:rPr>
              <a:t>Nguesso</a:t>
            </a:r>
            <a:r>
              <a:rPr lang="fr-FR" altLang="fr-FR" sz="1400" dirty="0">
                <a:latin typeface="Arial" panose="020B0604020202020204" pitchFamily="34" charset="0"/>
              </a:rPr>
              <a:t> déclare ne posséder aucun compte à son nom en France. Selon l'enquête de l'</a:t>
            </a:r>
            <a:r>
              <a:rPr lang="fr-FR" altLang="fr-FR" sz="1400" dirty="0">
                <a:latin typeface="Arial" panose="020B0604020202020204" pitchFamily="34" charset="0"/>
                <a:hlinkClick r:id="rId23" tooltip="Office central de répression de la grande délinquance financière"/>
              </a:rPr>
              <a:t>Office central de répression de la grande délinquance financière</a:t>
            </a:r>
            <a:r>
              <a:rPr lang="fr-FR" altLang="fr-FR" sz="1400" dirty="0">
                <a:latin typeface="Arial" panose="020B0604020202020204" pitchFamily="34" charset="0"/>
              </a:rPr>
              <a:t> de 2007, </a:t>
            </a:r>
            <a:r>
              <a:rPr lang="fr-FR" altLang="fr-FR" sz="1400" dirty="0">
                <a:solidFill>
                  <a:srgbClr val="FF0000"/>
                </a:solidFill>
                <a:latin typeface="Arial" panose="020B0604020202020204" pitchFamily="34" charset="0"/>
              </a:rPr>
              <a:t>112 comptes bancaires français sont dénombrés au nom de sa famille</a:t>
            </a:r>
            <a:r>
              <a:rPr lang="fr-FR" altLang="fr-FR" sz="1400" baseline="30000" dirty="0">
                <a:latin typeface="Arial" panose="020B0604020202020204" pitchFamily="34" charset="0"/>
                <a:hlinkClick r:id="rId16"/>
              </a:rPr>
              <a:t>7</a:t>
            </a:r>
            <a:r>
              <a:rPr lang="fr-FR" altLang="fr-FR" sz="1400" dirty="0">
                <a:latin typeface="Arial" panose="020B0604020202020204" pitchFamily="34" charset="0"/>
              </a:rPr>
              <a:t>  </a:t>
            </a:r>
            <a:r>
              <a:rPr lang="fr-FR" altLang="fr-FR" sz="1100" dirty="0">
                <a:latin typeface="Arial" panose="020B0604020202020204" pitchFamily="34" charset="0"/>
              </a:rPr>
              <a:t>Source : </a:t>
            </a:r>
            <a:r>
              <a:rPr lang="fr-FR" altLang="fr-FR" sz="1100" dirty="0">
                <a:latin typeface="Arial" panose="020B0604020202020204" pitchFamily="34" charset="0"/>
                <a:hlinkClick r:id="rId16"/>
              </a:rPr>
              <a:t>http://fr.wikipedia.org/wiki/Denis_Sassou-Nguesso</a:t>
            </a:r>
            <a:r>
              <a:rPr lang="fr-FR" altLang="fr-FR" sz="1100" dirty="0">
                <a:latin typeface="Arial" panose="020B0604020202020204" pitchFamily="34" charset="0"/>
              </a:rPr>
              <a:t> </a:t>
            </a:r>
            <a:endParaRPr lang="fr-FR" altLang="fr-FR" sz="1400" dirty="0">
              <a:latin typeface="Arial" panose="020B0604020202020204" pitchFamily="34" charset="0"/>
            </a:endParaRPr>
          </a:p>
          <a:p>
            <a:pPr algn="just" eaLnBrk="1" hangingPunct="1">
              <a:spcBef>
                <a:spcPct val="0"/>
              </a:spcBef>
              <a:buFontTx/>
              <a:buNone/>
            </a:pPr>
            <a:r>
              <a:rPr lang="fr-FR" altLang="fr-FR" sz="1400" b="1" i="1" dirty="0">
                <a:latin typeface="Arial" panose="020B0604020202020204" pitchFamily="34" charset="0"/>
              </a:rPr>
              <a:t>J. </a:t>
            </a:r>
            <a:r>
              <a:rPr lang="fr-FR" altLang="fr-FR" sz="1400" dirty="0">
                <a:latin typeface="Arial" panose="020B0604020202020204" pitchFamily="34" charset="0"/>
              </a:rPr>
              <a:t>(Angola) : Dos Santos est fréquemment associé à la grande </a:t>
            </a:r>
            <a:r>
              <a:rPr lang="fr-FR" altLang="fr-FR" sz="1400" dirty="0">
                <a:latin typeface="Arial" panose="020B0604020202020204" pitchFamily="34" charset="0"/>
                <a:hlinkClick r:id="rId24" tooltip="Corruption"/>
              </a:rPr>
              <a:t>corruption</a:t>
            </a:r>
            <a:r>
              <a:rPr lang="fr-FR" altLang="fr-FR" sz="1400" dirty="0">
                <a:latin typeface="Arial" panose="020B0604020202020204" pitchFamily="34" charset="0"/>
              </a:rPr>
              <a:t> et au détournement des fonds du pétrole provenant en grande partie de l'enclave du </a:t>
            </a:r>
            <a:r>
              <a:rPr lang="fr-FR" altLang="fr-FR" sz="1400" dirty="0">
                <a:latin typeface="Arial" panose="020B0604020202020204" pitchFamily="34" charset="0"/>
                <a:hlinkClick r:id="rId25" tooltip="Cabinda"/>
              </a:rPr>
              <a:t>Cabinda</a:t>
            </a:r>
            <a:r>
              <a:rPr lang="fr-FR" altLang="fr-FR" sz="1400" dirty="0">
                <a:latin typeface="Arial" panose="020B0604020202020204" pitchFamily="34" charset="0"/>
              </a:rPr>
              <a:t>. Sa famille possède un important patrimoine, surtout immobilier, accumulé durant toutes ces années au pouvoir, dont des maisons dans les principales capitales européennes et des comptes bancaires en Suisse et dans des paradis fiscaux offshore. </a:t>
            </a:r>
            <a:r>
              <a:rPr lang="fr-FR" altLang="fr-FR" sz="1400" dirty="0">
                <a:solidFill>
                  <a:srgbClr val="FF0000"/>
                </a:solidFill>
                <a:latin typeface="Arial" panose="020B0604020202020204" pitchFamily="34" charset="0"/>
              </a:rPr>
              <a:t>José Eduardo dos Santos possède une fortune de 31 milliards de dollars américains dans les banques européennes dissimulée dans plusieurs pays. </a:t>
            </a:r>
            <a:r>
              <a:rPr lang="fr-FR" altLang="fr-FR" sz="1400" dirty="0">
                <a:latin typeface="Arial" panose="020B0604020202020204" pitchFamily="34" charset="0"/>
              </a:rPr>
              <a:t>La gestion de ces richesses est assurée pour l'essentiel par sa fille aînée, </a:t>
            </a:r>
            <a:r>
              <a:rPr lang="fr-FR" altLang="fr-FR" sz="1400" dirty="0">
                <a:latin typeface="Arial" panose="020B0604020202020204" pitchFamily="34" charset="0"/>
                <a:hlinkClick r:id="rId26" tooltip="Isabel dos Santos"/>
              </a:rPr>
              <a:t>Isabel dos Santos</a:t>
            </a:r>
            <a:r>
              <a:rPr lang="fr-FR" altLang="fr-FR" sz="1400" dirty="0">
                <a:latin typeface="Arial" panose="020B0604020202020204" pitchFamily="34" charset="0"/>
              </a:rPr>
              <a:t>. </a:t>
            </a:r>
            <a:r>
              <a:rPr lang="fr-FR" altLang="fr-FR" sz="1200" dirty="0">
                <a:latin typeface="Arial" panose="020B0604020202020204" pitchFamily="34" charset="0"/>
              </a:rPr>
              <a:t>Source : </a:t>
            </a:r>
            <a:r>
              <a:rPr lang="fr-FR" altLang="fr-FR" sz="1200" dirty="0">
                <a:latin typeface="Arial" panose="020B0604020202020204" pitchFamily="34" charset="0"/>
                <a:hlinkClick r:id="rId27"/>
              </a:rPr>
              <a:t>http://fr.wikipedia.org/wiki/Jos%C3%A9_Eduardo_dos_Santos</a:t>
            </a:r>
            <a:r>
              <a:rPr lang="fr-FR" altLang="fr-FR" sz="1200" dirty="0">
                <a:latin typeface="Arial" panose="020B0604020202020204" pitchFamily="34" charset="0"/>
              </a:rPr>
              <a:t> </a:t>
            </a:r>
            <a:endParaRPr lang="fr-FR" altLang="fr-FR" sz="1400" dirty="0">
              <a:latin typeface="Arial" panose="020B0604020202020204" pitchFamily="34" charset="0"/>
            </a:endParaRPr>
          </a:p>
        </p:txBody>
      </p:sp>
      <p:sp>
        <p:nvSpPr>
          <p:cNvPr id="6"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Espace réservé du numéro de diapositive 2"/>
          <p:cNvSpPr txBox="1">
            <a:spLocks/>
          </p:cNvSpPr>
          <p:nvPr/>
        </p:nvSpPr>
        <p:spPr bwMode="auto">
          <a:xfrm>
            <a:off x="8172450" y="188914"/>
            <a:ext cx="7302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2B4E0C1-FC05-4075-82F6-FCBBC79CE69F}" type="slidenum">
              <a:rPr lang="fr-FR" altLang="fr-FR" sz="1200">
                <a:solidFill>
                  <a:srgbClr val="898989"/>
                </a:solidFill>
              </a:rPr>
              <a:pPr algn="r" eaLnBrk="1" hangingPunct="1">
                <a:spcBef>
                  <a:spcPct val="0"/>
                </a:spcBef>
                <a:buFontTx/>
                <a:buNone/>
              </a:pPr>
              <a:t>99</a:t>
            </a:fld>
            <a:endParaRPr lang="fr-FR" altLang="fr-FR" sz="1200">
              <a:solidFill>
                <a:srgbClr val="898989"/>
              </a:solidFill>
            </a:endParaRPr>
          </a:p>
        </p:txBody>
      </p:sp>
      <p:sp>
        <p:nvSpPr>
          <p:cNvPr id="79877" name="ZoneTexte 6"/>
          <p:cNvSpPr txBox="1">
            <a:spLocks noChangeArrowheads="1"/>
          </p:cNvSpPr>
          <p:nvPr/>
        </p:nvSpPr>
        <p:spPr bwMode="auto">
          <a:xfrm>
            <a:off x="179388" y="549275"/>
            <a:ext cx="8856662"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latin typeface="Arial" panose="020B0604020202020204" pitchFamily="34" charset="0"/>
              </a:rPr>
              <a:t>J. </a:t>
            </a:r>
            <a:r>
              <a:rPr lang="fr-FR" altLang="fr-FR" sz="1400" dirty="0">
                <a:latin typeface="Arial" panose="020B0604020202020204" pitchFamily="34" charset="0"/>
              </a:rPr>
              <a:t>(suite) : Les comptes publics sont opaques, le FMI y ayant d'ailleurs relevé un trou de 4,2 milliards de dollars inexpliqués. La fille du président, Isabel Dos Santos, rachète à tour de bras des actifs portugais dans la banque et le pétrole, adossée à l’entreprise d’Etat </a:t>
            </a:r>
            <a:r>
              <a:rPr lang="fr-FR" altLang="fr-FR" sz="1400" b="1" dirty="0" err="1">
                <a:latin typeface="Arial" panose="020B0604020202020204" pitchFamily="34" charset="0"/>
              </a:rPr>
              <a:t>Sonangol</a:t>
            </a:r>
            <a:r>
              <a:rPr lang="fr-FR" altLang="fr-FR" sz="1400" dirty="0">
                <a:latin typeface="Arial" panose="020B0604020202020204" pitchFamily="34" charset="0"/>
              </a:rPr>
              <a:t> qui gère la manne pétrolière et redistribue les bénéfices aux caciques du régime.</a:t>
            </a:r>
          </a:p>
          <a:p>
            <a:pPr algn="just" eaLnBrk="1" hangingPunct="1">
              <a:spcBef>
                <a:spcPct val="0"/>
              </a:spcBef>
              <a:buFontTx/>
              <a:buNone/>
            </a:pPr>
            <a:r>
              <a:rPr lang="fr-FR" altLang="fr-FR" sz="1400" b="1" i="1" dirty="0">
                <a:latin typeface="Arial" panose="020B0604020202020204" pitchFamily="34" charset="0"/>
              </a:rPr>
              <a:t>P. </a:t>
            </a:r>
            <a:r>
              <a:rPr lang="fr-FR" altLang="fr-FR" sz="1400" dirty="0">
                <a:latin typeface="Arial" panose="020B0604020202020204" pitchFamily="34" charset="0"/>
              </a:rPr>
              <a:t>(Cameroun) : Dans son dernier rapport sur les «biens mal acquis», le Comité Catholique contre la Faim et pour le Développement (CCFD) estime la richesse de Paul Biya, rapprochant 100 millions de dollars. La liste des actifs étrangers de Paul Biya est énorme: plusieurs châteaux en France et en Allemagne et la villa Isis sur la Côte d'Azur. Après la publication du rapport du CCFD, plusieurs journalistes camerounais qui avaient contribué à ce rapport avaient été la cible d'une campagne d'intimidation.</a:t>
            </a:r>
          </a:p>
          <a:p>
            <a:pPr algn="just" eaLnBrk="1" hangingPunct="1">
              <a:spcBef>
                <a:spcPct val="0"/>
              </a:spcBef>
              <a:buFontTx/>
              <a:buNone/>
            </a:pPr>
            <a:r>
              <a:rPr lang="fr-FR" altLang="fr-FR" sz="1200" dirty="0">
                <a:latin typeface="Arial" panose="020B0604020202020204" pitchFamily="34" charset="0"/>
              </a:rPr>
              <a:t>Source : </a:t>
            </a:r>
            <a:r>
              <a:rPr lang="fr-FR" altLang="fr-FR" sz="1200" dirty="0">
                <a:latin typeface="Arial" panose="020B0604020202020204" pitchFamily="34" charset="0"/>
                <a:hlinkClick r:id="rId2"/>
              </a:rPr>
              <a:t>http://fletcher.tufts.edu/News-and-Media/2009/08/11/Paul-Biyas-Regime-is-one-of-the-Most-Corrupt-in-the-World</a:t>
            </a:r>
            <a:r>
              <a:rPr lang="fr-FR" altLang="fr-FR" sz="1200" dirty="0">
                <a:latin typeface="Arial" panose="020B0604020202020204" pitchFamily="34" charset="0"/>
              </a:rPr>
              <a:t> </a:t>
            </a:r>
          </a:p>
          <a:p>
            <a:pPr algn="just" eaLnBrk="1" hangingPunct="1">
              <a:spcBef>
                <a:spcPct val="0"/>
              </a:spcBef>
              <a:buFontTx/>
              <a:buNone/>
            </a:pPr>
            <a:r>
              <a:rPr lang="fr-FR" altLang="fr-FR" sz="1400" b="1" i="1" dirty="0">
                <a:latin typeface="Arial" panose="020B0604020202020204" pitchFamily="34" charset="0"/>
              </a:rPr>
              <a:t>Omar Bongo </a:t>
            </a:r>
            <a:r>
              <a:rPr lang="fr-FR" altLang="fr-FR" sz="1400" dirty="0">
                <a:latin typeface="Arial" panose="020B0604020202020204" pitchFamily="34" charset="0"/>
              </a:rPr>
              <a:t>(Gabon) : Au cours des années </a:t>
            </a:r>
            <a:r>
              <a:rPr lang="fr-FR" altLang="fr-FR" sz="1400" dirty="0">
                <a:latin typeface="Arial" panose="020B0604020202020204" pitchFamily="34" charset="0"/>
                <a:hlinkClick r:id="rId3" tooltip="1998"/>
              </a:rPr>
              <a:t>1998</a:t>
            </a:r>
            <a:r>
              <a:rPr lang="fr-FR" altLang="fr-FR" sz="1400" dirty="0">
                <a:latin typeface="Arial" panose="020B0604020202020204" pitchFamily="34" charset="0"/>
              </a:rPr>
              <a:t>-</a:t>
            </a:r>
            <a:r>
              <a:rPr lang="fr-FR" altLang="fr-FR" sz="1400" dirty="0">
                <a:latin typeface="Arial" panose="020B0604020202020204" pitchFamily="34" charset="0"/>
                <a:hlinkClick r:id="rId4" tooltip="1999"/>
              </a:rPr>
              <a:t>1999</a:t>
            </a:r>
            <a:r>
              <a:rPr lang="fr-FR" altLang="fr-FR" sz="1400" dirty="0">
                <a:latin typeface="Arial" panose="020B0604020202020204" pitchFamily="34" charset="0"/>
              </a:rPr>
              <a:t>, le </a:t>
            </a:r>
            <a:r>
              <a:rPr lang="fr-FR" altLang="fr-FR" sz="1400" dirty="0">
                <a:latin typeface="Arial" panose="020B0604020202020204" pitchFamily="34" charset="0"/>
                <a:hlinkClick r:id="rId5" tooltip="Sénat des États-Unis"/>
              </a:rPr>
              <a:t>Sénat américain</a:t>
            </a:r>
            <a:r>
              <a:rPr lang="fr-FR" altLang="fr-FR" sz="1400" dirty="0">
                <a:latin typeface="Arial" panose="020B0604020202020204" pitchFamily="34" charset="0"/>
              </a:rPr>
              <a:t> a enquêté sur les avoirs placés aux </a:t>
            </a:r>
            <a:r>
              <a:rPr lang="fr-FR" altLang="fr-FR" sz="1400" dirty="0">
                <a:latin typeface="Arial" panose="020B0604020202020204" pitchFamily="34" charset="0"/>
                <a:hlinkClick r:id="rId6" tooltip="États-Unis"/>
              </a:rPr>
              <a:t>États-Unis</a:t>
            </a:r>
            <a:r>
              <a:rPr lang="fr-FR" altLang="fr-FR" sz="1400" dirty="0">
                <a:latin typeface="Arial" panose="020B0604020202020204" pitchFamily="34" charset="0"/>
              </a:rPr>
              <a:t> par le président gabonais. Son rapport révèle que le montant des avoirs d'Omar Bongo, placés sur ses différents comptes bancaires à la </a:t>
            </a:r>
            <a:r>
              <a:rPr lang="fr-FR" altLang="fr-FR" sz="1400" dirty="0">
                <a:latin typeface="Arial" panose="020B0604020202020204" pitchFamily="34" charset="0"/>
                <a:hlinkClick r:id="rId7" tooltip="Citibank"/>
              </a:rPr>
              <a:t>Citibank</a:t>
            </a:r>
            <a:r>
              <a:rPr lang="fr-FR" altLang="fr-FR" sz="1400" dirty="0">
                <a:latin typeface="Arial" panose="020B0604020202020204" pitchFamily="34" charset="0"/>
              </a:rPr>
              <a:t>, à </a:t>
            </a:r>
            <a:r>
              <a:rPr lang="fr-FR" altLang="fr-FR" sz="1400" dirty="0">
                <a:latin typeface="Arial" panose="020B0604020202020204" pitchFamily="34" charset="0"/>
                <a:hlinkClick r:id="rId8" tooltip="New York"/>
              </a:rPr>
              <a:t>New York</a:t>
            </a:r>
            <a:r>
              <a:rPr lang="fr-FR" altLang="fr-FR" sz="1400" dirty="0">
                <a:latin typeface="Arial" panose="020B0604020202020204" pitchFamily="34" charset="0"/>
              </a:rPr>
              <a:t>, de 1985 à 1997, serait d'environ 130 millions de dollars.  En </a:t>
            </a:r>
            <a:r>
              <a:rPr lang="fr-FR" altLang="fr-FR" sz="1400" dirty="0">
                <a:latin typeface="Arial" panose="020B0604020202020204" pitchFamily="34" charset="0"/>
                <a:hlinkClick r:id="rId9" tooltip="Janvier 2008"/>
              </a:rPr>
              <a:t>janvier</a:t>
            </a:r>
            <a:r>
              <a:rPr lang="fr-FR" altLang="fr-FR" sz="1400" dirty="0">
                <a:latin typeface="Arial" panose="020B0604020202020204" pitchFamily="34" charset="0"/>
              </a:rPr>
              <a:t> </a:t>
            </a:r>
            <a:r>
              <a:rPr lang="fr-FR" altLang="fr-FR" sz="1400" dirty="0">
                <a:latin typeface="Arial" panose="020B0604020202020204" pitchFamily="34" charset="0"/>
                <a:hlinkClick r:id="rId10" tooltip="2008"/>
              </a:rPr>
              <a:t>2008</a:t>
            </a:r>
            <a:r>
              <a:rPr lang="fr-FR" altLang="fr-FR" sz="1400" dirty="0">
                <a:latin typeface="Arial" panose="020B0604020202020204" pitchFamily="34" charset="0"/>
              </a:rPr>
              <a:t>, le journal </a:t>
            </a:r>
            <a:r>
              <a:rPr lang="fr-FR" altLang="fr-FR" sz="1400" i="1" dirty="0">
                <a:latin typeface="Arial" panose="020B0604020202020204" pitchFamily="34" charset="0"/>
                <a:hlinkClick r:id="rId11" tooltip="Le Monde"/>
              </a:rPr>
              <a:t>Le Monde</a:t>
            </a:r>
            <a:r>
              <a:rPr lang="fr-FR" altLang="fr-FR" sz="1400" dirty="0">
                <a:latin typeface="Arial" panose="020B0604020202020204" pitchFamily="34" charset="0"/>
              </a:rPr>
              <a:t> révèle la liste des </a:t>
            </a:r>
            <a:r>
              <a:rPr lang="fr-FR" altLang="fr-FR" sz="1400" dirty="0">
                <a:latin typeface="Arial" panose="020B0604020202020204" pitchFamily="34" charset="0"/>
                <a:hlinkClick r:id="rId12" tooltip="Bien mal acquis"/>
              </a:rPr>
              <a:t>biens mal acquis</a:t>
            </a:r>
            <a:r>
              <a:rPr lang="fr-FR" altLang="fr-FR" sz="1400" dirty="0">
                <a:latin typeface="Arial" panose="020B0604020202020204" pitchFamily="34" charset="0"/>
              </a:rPr>
              <a:t> supposés en France du président gabonais et de sa famille… plus de 33 appartements et hôtels particuliers, équivalant à plus de 150 millions d'euros. Ces informations sont issues de l'enquête de la police française qui faisait suite à la plainte déposée en mars 2007 à Paris par trois associations françaises (</a:t>
            </a:r>
            <a:r>
              <a:rPr lang="fr-FR" altLang="fr-FR" sz="1400" dirty="0">
                <a:latin typeface="Arial" panose="020B0604020202020204" pitchFamily="34" charset="0"/>
                <a:hlinkClick r:id="rId13" tooltip="Survie (association)"/>
              </a:rPr>
              <a:t>Survie</a:t>
            </a:r>
            <a:r>
              <a:rPr lang="fr-FR" altLang="fr-FR" sz="1400" dirty="0">
                <a:latin typeface="Arial" panose="020B0604020202020204" pitchFamily="34" charset="0"/>
              </a:rPr>
              <a:t>, </a:t>
            </a:r>
            <a:r>
              <a:rPr lang="fr-FR" altLang="fr-FR" sz="1400" dirty="0">
                <a:latin typeface="Arial" panose="020B0604020202020204" pitchFamily="34" charset="0"/>
                <a:hlinkClick r:id="rId14" tooltip="Sherpa (association)"/>
              </a:rPr>
              <a:t>Sherpa</a:t>
            </a:r>
            <a:r>
              <a:rPr lang="fr-FR" altLang="fr-FR" sz="1400" dirty="0">
                <a:latin typeface="Arial" panose="020B0604020202020204" pitchFamily="34" charset="0"/>
              </a:rPr>
              <a:t> et la Fédération des Congolais de la Diaspora) pour recel de détournements de fonds publics</a:t>
            </a:r>
            <a:r>
              <a:rPr lang="fr-FR" altLang="fr-FR" sz="1400" baseline="30000" dirty="0">
                <a:latin typeface="Arial" panose="020B0604020202020204" pitchFamily="34" charset="0"/>
                <a:hlinkClick r:id="rId15"/>
              </a:rPr>
              <a:t>35</a:t>
            </a:r>
            <a:r>
              <a:rPr lang="fr-FR" altLang="fr-FR" sz="1400" baseline="30000" dirty="0">
                <a:latin typeface="Arial" panose="020B0604020202020204" pitchFamily="34" charset="0"/>
              </a:rPr>
              <a:t>,</a:t>
            </a:r>
            <a:r>
              <a:rPr lang="fr-FR" altLang="fr-FR" sz="1400" baseline="30000" dirty="0">
                <a:latin typeface="Arial" panose="020B0604020202020204" pitchFamily="34" charset="0"/>
                <a:hlinkClick r:id="rId15"/>
              </a:rPr>
              <a:t>36</a:t>
            </a:r>
            <a:r>
              <a:rPr lang="fr-FR" altLang="fr-FR" sz="1400" dirty="0">
                <a:latin typeface="Arial" panose="020B0604020202020204" pitchFamily="34" charset="0"/>
              </a:rPr>
              <a:t>. Cette plainte est d'abord classée sans suite, puis rebondit sous une nouvelle forme en décembre 2008</a:t>
            </a:r>
            <a:r>
              <a:rPr lang="fr-FR" altLang="fr-FR" sz="1400" baseline="30000" dirty="0">
                <a:latin typeface="Arial" panose="020B0604020202020204" pitchFamily="34" charset="0"/>
                <a:hlinkClick r:id="rId15"/>
              </a:rPr>
              <a:t>15</a:t>
            </a:r>
            <a:r>
              <a:rPr lang="fr-FR" altLang="fr-FR" sz="1400" dirty="0">
                <a:latin typeface="Arial" panose="020B0604020202020204" pitchFamily="34" charset="0"/>
              </a:rPr>
              <a:t>. Le 5 mai 2009, la doyenne des juges du pôle financier de Paris, Françoise </a:t>
            </a:r>
            <a:r>
              <a:rPr lang="fr-FR" altLang="fr-FR" sz="1400" dirty="0" err="1">
                <a:latin typeface="Arial" panose="020B0604020202020204" pitchFamily="34" charset="0"/>
              </a:rPr>
              <a:t>Desset</a:t>
            </a:r>
            <a:r>
              <a:rPr lang="fr-FR" altLang="fr-FR" sz="1400" dirty="0">
                <a:latin typeface="Arial" panose="020B0604020202020204" pitchFamily="34" charset="0"/>
              </a:rPr>
              <a:t>, juge recevable cette plainte déposée en mars 2007 par </a:t>
            </a:r>
            <a:r>
              <a:rPr lang="fr-FR" altLang="fr-FR" sz="1400" dirty="0" err="1">
                <a:latin typeface="Arial" panose="020B0604020202020204" pitchFamily="34" charset="0"/>
                <a:hlinkClick r:id="rId16" tooltip="Transparency International"/>
              </a:rPr>
              <a:t>Transparency</a:t>
            </a:r>
            <a:r>
              <a:rPr lang="fr-FR" altLang="fr-FR" sz="1400" dirty="0">
                <a:latin typeface="Arial" panose="020B0604020202020204" pitchFamily="34" charset="0"/>
                <a:hlinkClick r:id="rId16" tooltip="Transparency International"/>
              </a:rPr>
              <a:t> International</a:t>
            </a:r>
            <a:r>
              <a:rPr lang="fr-FR" altLang="fr-FR" sz="1400" dirty="0">
                <a:latin typeface="Arial" panose="020B0604020202020204" pitchFamily="34" charset="0"/>
              </a:rPr>
              <a:t> France et l'</a:t>
            </a:r>
            <a:r>
              <a:rPr lang="fr-FR" altLang="fr-FR" sz="1400" dirty="0">
                <a:latin typeface="Arial" panose="020B0604020202020204" pitchFamily="34" charset="0"/>
                <a:hlinkClick r:id="rId17" tooltip="Association Sherpa"/>
              </a:rPr>
              <a:t>Association Sherpa</a:t>
            </a:r>
            <a:r>
              <a:rPr lang="fr-FR" altLang="fr-FR" sz="1400" dirty="0">
                <a:latin typeface="Arial" panose="020B0604020202020204" pitchFamily="34" charset="0"/>
              </a:rPr>
              <a:t> visant Omar Bongo et deux autres chefs d'États africains </a:t>
            </a:r>
            <a:r>
              <a:rPr lang="fr-FR" altLang="fr-FR" sz="1400" dirty="0">
                <a:latin typeface="Arial" panose="020B0604020202020204" pitchFamily="34" charset="0"/>
                <a:hlinkClick r:id="rId18" tooltip="Denis Sassou Nguesso"/>
              </a:rPr>
              <a:t>Denis </a:t>
            </a:r>
            <a:r>
              <a:rPr lang="fr-FR" altLang="fr-FR" sz="1400" dirty="0" err="1">
                <a:latin typeface="Arial" panose="020B0604020202020204" pitchFamily="34" charset="0"/>
                <a:hlinkClick r:id="rId18" tooltip="Denis Sassou Nguesso"/>
              </a:rPr>
              <a:t>Sassou</a:t>
            </a:r>
            <a:r>
              <a:rPr lang="fr-FR" altLang="fr-FR" sz="1400" dirty="0">
                <a:latin typeface="Arial" panose="020B0604020202020204" pitchFamily="34" charset="0"/>
                <a:hlinkClick r:id="rId18" tooltip="Denis Sassou Nguesso"/>
              </a:rPr>
              <a:t> </a:t>
            </a:r>
            <a:r>
              <a:rPr lang="fr-FR" altLang="fr-FR" sz="1400" dirty="0" err="1">
                <a:latin typeface="Arial" panose="020B0604020202020204" pitchFamily="34" charset="0"/>
                <a:hlinkClick r:id="rId18" tooltip="Denis Sassou Nguesso"/>
              </a:rPr>
              <a:t>Nguesso</a:t>
            </a:r>
            <a:r>
              <a:rPr lang="fr-FR" altLang="fr-FR" sz="1400" dirty="0">
                <a:latin typeface="Arial" panose="020B0604020202020204" pitchFamily="34" charset="0"/>
              </a:rPr>
              <a:t> (Congo-Brazzaville) et </a:t>
            </a:r>
            <a:r>
              <a:rPr lang="fr-FR" altLang="fr-FR" sz="1400" dirty="0" err="1">
                <a:latin typeface="Arial" panose="020B0604020202020204" pitchFamily="34" charset="0"/>
                <a:hlinkClick r:id="rId19" tooltip="Teodoro Obiang"/>
              </a:rPr>
              <a:t>Teodoro</a:t>
            </a:r>
            <a:r>
              <a:rPr lang="fr-FR" altLang="fr-FR" sz="1400" dirty="0">
                <a:latin typeface="Arial" panose="020B0604020202020204" pitchFamily="34" charset="0"/>
                <a:hlinkClick r:id="rId19" tooltip="Teodoro Obiang"/>
              </a:rPr>
              <a:t> </a:t>
            </a:r>
            <a:r>
              <a:rPr lang="fr-FR" altLang="fr-FR" sz="1400" dirty="0" err="1">
                <a:latin typeface="Arial" panose="020B0604020202020204" pitchFamily="34" charset="0"/>
                <a:hlinkClick r:id="rId19" tooltip="Teodoro Obiang"/>
              </a:rPr>
              <a:t>Obiang</a:t>
            </a:r>
            <a:r>
              <a:rPr lang="fr-FR" altLang="fr-FR" sz="1400" dirty="0">
                <a:latin typeface="Arial" panose="020B0604020202020204" pitchFamily="34" charset="0"/>
              </a:rPr>
              <a:t> (Guinée équatoriale) soupçonnés de posséder en France des biens immobiliers financés par de l'argent public détourné. Cette décision est prise contre l'avis du parquet qui disposait de cinq jours pour faire appel</a:t>
            </a:r>
            <a:r>
              <a:rPr lang="fr-FR" altLang="fr-FR" sz="1400" baseline="30000" dirty="0">
                <a:latin typeface="Arial" panose="020B0604020202020204" pitchFamily="34" charset="0"/>
                <a:hlinkClick r:id="rId15"/>
              </a:rPr>
              <a:t>37</a:t>
            </a:r>
            <a:r>
              <a:rPr lang="fr-FR" altLang="fr-FR" sz="1400" dirty="0">
                <a:latin typeface="Arial" panose="020B0604020202020204" pitchFamily="34" charset="0"/>
              </a:rPr>
              <a:t>, ce qu'il a effectivement fait</a:t>
            </a:r>
            <a:r>
              <a:rPr lang="fr-FR" altLang="fr-FR" sz="1400" baseline="30000" dirty="0">
                <a:latin typeface="Arial" panose="020B0604020202020204" pitchFamily="34" charset="0"/>
                <a:hlinkClick r:id="rId15"/>
              </a:rPr>
              <a:t>38</a:t>
            </a:r>
            <a:r>
              <a:rPr lang="fr-FR" altLang="fr-FR" sz="1400" dirty="0">
                <a:latin typeface="Arial" panose="020B0604020202020204" pitchFamily="34" charset="0"/>
              </a:rPr>
              <a:t>.</a:t>
            </a:r>
          </a:p>
          <a:p>
            <a:pPr algn="just" eaLnBrk="1" hangingPunct="1">
              <a:spcBef>
                <a:spcPct val="0"/>
              </a:spcBef>
              <a:buFontTx/>
              <a:buNone/>
            </a:pPr>
            <a:r>
              <a:rPr lang="fr-FR" altLang="fr-FR" sz="1200" dirty="0">
                <a:latin typeface="Arial" panose="020B0604020202020204" pitchFamily="34" charset="0"/>
              </a:rPr>
              <a:t>Le 13 février 2009, Omar Bongo </a:t>
            </a:r>
            <a:r>
              <a:rPr lang="fr-FR" altLang="fr-FR" sz="1200" dirty="0" err="1">
                <a:latin typeface="Arial" panose="020B0604020202020204" pitchFamily="34" charset="0"/>
              </a:rPr>
              <a:t>Ondimba</a:t>
            </a:r>
            <a:r>
              <a:rPr lang="fr-FR" altLang="fr-FR" sz="1200" dirty="0">
                <a:latin typeface="Arial" panose="020B0604020202020204" pitchFamily="34" charset="0"/>
              </a:rPr>
              <a:t> voit certains des comptes bancaires qu'il détient en France saisis par la justice française, conformément à une décision de la </a:t>
            </a:r>
            <a:r>
              <a:rPr lang="fr-FR" altLang="fr-FR" sz="1200" dirty="0">
                <a:latin typeface="Arial" panose="020B0604020202020204" pitchFamily="34" charset="0"/>
                <a:hlinkClick r:id="rId20" tooltip="Cour d'appel de Bordeaux"/>
              </a:rPr>
              <a:t>cour d'appel de Bordeaux</a:t>
            </a:r>
            <a:r>
              <a:rPr lang="fr-FR" altLang="fr-FR" sz="1200" dirty="0">
                <a:latin typeface="Arial" panose="020B0604020202020204" pitchFamily="34" charset="0"/>
              </a:rPr>
              <a:t>. Cette décision intervient à la suite d'une affaire d'</a:t>
            </a:r>
            <a:r>
              <a:rPr lang="fr-FR" altLang="fr-FR" sz="1200" dirty="0">
                <a:latin typeface="Arial" panose="020B0604020202020204" pitchFamily="34" charset="0"/>
                <a:hlinkClick r:id="rId21" tooltip="Escroquerie"/>
              </a:rPr>
              <a:t>escroquerie</a:t>
            </a:r>
            <a:r>
              <a:rPr lang="fr-FR" altLang="fr-FR" sz="1200" dirty="0">
                <a:latin typeface="Arial" panose="020B0604020202020204" pitchFamily="34" charset="0"/>
              </a:rPr>
              <a:t> aux dépens d'un chef d'entreprise français. Ce dernier, en différent commercial avec le président gabonais, a été emprisonné au </a:t>
            </a:r>
            <a:r>
              <a:rPr lang="fr-FR" altLang="fr-FR" sz="1200" dirty="0">
                <a:latin typeface="Arial" panose="020B0604020202020204" pitchFamily="34" charset="0"/>
                <a:hlinkClick r:id="rId22" tooltip="Gabon"/>
              </a:rPr>
              <a:t>Gabon</a:t>
            </a:r>
            <a:r>
              <a:rPr lang="fr-FR" altLang="fr-FR" sz="1200" dirty="0">
                <a:latin typeface="Arial" panose="020B0604020202020204" pitchFamily="34" charset="0"/>
              </a:rPr>
              <a:t> en 1996, et sa famille a dû verser une somme de plus de 450 000 euros à Omar Bongo pour le faire libérer, versement « indu et soumis à restitution » selon la justice française</a:t>
            </a:r>
            <a:r>
              <a:rPr lang="fr-FR" altLang="fr-FR" sz="1200" baseline="30000" dirty="0">
                <a:latin typeface="Arial" panose="020B0604020202020204" pitchFamily="34" charset="0"/>
                <a:hlinkClick r:id="rId15"/>
              </a:rPr>
              <a:t>39</a:t>
            </a:r>
            <a:r>
              <a:rPr lang="fr-FR" altLang="fr-FR" sz="1200" baseline="30000" dirty="0">
                <a:latin typeface="Arial" panose="020B0604020202020204" pitchFamily="34" charset="0"/>
              </a:rPr>
              <a:t>,</a:t>
            </a:r>
            <a:r>
              <a:rPr lang="fr-FR" altLang="fr-FR" sz="1200" baseline="30000" dirty="0">
                <a:latin typeface="Arial" panose="020B0604020202020204" pitchFamily="34" charset="0"/>
                <a:hlinkClick r:id="rId15"/>
              </a:rPr>
              <a:t>40</a:t>
            </a:r>
            <a:r>
              <a:rPr lang="fr-FR" altLang="fr-FR" sz="1200" dirty="0">
                <a:latin typeface="Arial" panose="020B0604020202020204" pitchFamily="34" charset="0"/>
              </a:rPr>
              <a:t>. À la suite de ces deux précédentes affaires le gouvernement gabonais a accusé la France de mener une « campagne pour déstabiliser » le pays</a:t>
            </a:r>
            <a:r>
              <a:rPr lang="fr-FR" altLang="fr-FR" sz="1200" baseline="30000" dirty="0">
                <a:latin typeface="Arial" panose="020B0604020202020204" pitchFamily="34" charset="0"/>
                <a:hlinkClick r:id="rId15"/>
              </a:rPr>
              <a:t>41</a:t>
            </a:r>
            <a:r>
              <a:rPr lang="fr-FR" altLang="fr-FR" sz="1200" baseline="30000" dirty="0">
                <a:latin typeface="Arial" panose="020B0604020202020204" pitchFamily="34" charset="0"/>
              </a:rPr>
              <a:t>,</a:t>
            </a:r>
            <a:r>
              <a:rPr lang="fr-FR" altLang="fr-FR" sz="1200" baseline="30000" dirty="0">
                <a:latin typeface="Arial" panose="020B0604020202020204" pitchFamily="34" charset="0"/>
                <a:hlinkClick r:id="rId15"/>
              </a:rPr>
              <a:t>15</a:t>
            </a:r>
            <a:r>
              <a:rPr lang="fr-FR" altLang="fr-FR" sz="1200" dirty="0">
                <a:latin typeface="Arial" panose="020B0604020202020204" pitchFamily="34" charset="0"/>
              </a:rPr>
              <a:t>.</a:t>
            </a:r>
          </a:p>
        </p:txBody>
      </p:sp>
      <p:sp>
        <p:nvSpPr>
          <p:cNvPr id="6" name="ZoneTexte 3"/>
          <p:cNvSpPr txBox="1">
            <a:spLocks noChangeArrowheads="1"/>
          </p:cNvSpPr>
          <p:nvPr/>
        </p:nvSpPr>
        <p:spPr bwMode="auto">
          <a:xfrm>
            <a:off x="147491" y="108649"/>
            <a:ext cx="6343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t>4. </a:t>
            </a:r>
            <a:r>
              <a:rPr lang="fr-FR" altLang="fr-FR" sz="1800" b="1" dirty="0"/>
              <a:t>Les hommes d’états corrompus ou soupçonnés de l’être </a:t>
            </a:r>
            <a:r>
              <a:rPr lang="fr-FR" altLang="fr-FR" sz="1800" dirty="0"/>
              <a:t>(suite)</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50185</Words>
  <Application>Microsoft Office PowerPoint</Application>
  <PresentationFormat>Affichage à l'écran (4:3)</PresentationFormat>
  <Paragraphs>5849</Paragraphs>
  <Slides>436</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436</vt:i4>
      </vt:variant>
    </vt:vector>
  </HeadingPairs>
  <TitlesOfParts>
    <vt:vector size="445" baseType="lpstr">
      <vt:lpstr>Arial</vt:lpstr>
      <vt:lpstr>Calibri</vt:lpstr>
      <vt:lpstr>Garamond</vt:lpstr>
      <vt:lpstr>Symbol</vt:lpstr>
      <vt:lpstr>Times New Roman</vt:lpstr>
      <vt:lpstr>TimesNewRomanPSMT</vt:lpstr>
      <vt:lpstr>Verdana</vt:lpstr>
      <vt:lpstr>Wingdings</vt:lpstr>
      <vt:lpstr>Thème Office</vt:lpstr>
      <vt:lpstr>Peut-on lutter contre la corruption ?</vt:lpstr>
      <vt:lpstr>Peut-on lutter contre la corruption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Peut-on lutter contre la corruption ?</dc:title>
  <dc:creator>LISAN</dc:creator>
  <cp:lastModifiedBy>Benjamin LISAN</cp:lastModifiedBy>
  <cp:revision>651</cp:revision>
  <cp:lastPrinted>2014-12-14T19:00:39Z</cp:lastPrinted>
  <dcterms:modified xsi:type="dcterms:W3CDTF">2016-05-10T16:24:44Z</dcterms:modified>
</cp:coreProperties>
</file>