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9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8" r:id="rId18"/>
    <p:sldId id="271" r:id="rId19"/>
    <p:sldId id="289" r:id="rId20"/>
    <p:sldId id="272" r:id="rId21"/>
    <p:sldId id="273" r:id="rId22"/>
    <p:sldId id="290" r:id="rId23"/>
    <p:sldId id="274" r:id="rId24"/>
    <p:sldId id="298" r:id="rId25"/>
    <p:sldId id="276" r:id="rId26"/>
    <p:sldId id="277" r:id="rId27"/>
    <p:sldId id="278" r:id="rId28"/>
    <p:sldId id="291" r:id="rId29"/>
    <p:sldId id="279" r:id="rId30"/>
    <p:sldId id="280" r:id="rId31"/>
    <p:sldId id="281" r:id="rId32"/>
    <p:sldId id="282" r:id="rId33"/>
    <p:sldId id="292" r:id="rId34"/>
    <p:sldId id="293" r:id="rId35"/>
    <p:sldId id="283" r:id="rId36"/>
    <p:sldId id="284" r:id="rId37"/>
    <p:sldId id="294" r:id="rId38"/>
    <p:sldId id="285" r:id="rId39"/>
    <p:sldId id="286" r:id="rId40"/>
    <p:sldId id="295" r:id="rId41"/>
    <p:sldId id="287" r:id="rId42"/>
    <p:sldId id="297"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DE181-95CA-4F13-9A70-DE341D2A87F1}" type="datetimeFigureOut">
              <a:rPr lang="fr-FR" smtClean="0"/>
              <a:t>03/11/2016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9A086-499F-4413-800E-04E2E69AFF91}" type="slidenum">
              <a:rPr lang="fr-FR" smtClean="0"/>
              <a:t>‹N°›</a:t>
            </a:fld>
            <a:endParaRPr lang="fr-FR"/>
          </a:p>
        </p:txBody>
      </p:sp>
    </p:spTree>
    <p:extLst>
      <p:ext uri="{BB962C8B-B14F-4D97-AF65-F5344CB8AC3E}">
        <p14:creationId xmlns:p14="http://schemas.microsoft.com/office/powerpoint/2010/main" val="85196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AB3CD7F-9925-40C8-94EB-D4E3ACA1CAC0}" type="datetime1">
              <a:rPr lang="fr-FR" smtClean="0"/>
              <a:t>03/11/2016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6762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7E0CAC-D689-49DF-BB1B-EFEDBEB5C84D}" type="datetime1">
              <a:rPr lang="fr-FR" smtClean="0"/>
              <a:t>03/11/2016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295966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6217D7B-220C-4E22-BB63-5100A9FBD5A2}" type="datetime1">
              <a:rPr lang="fr-FR" smtClean="0"/>
              <a:t>03/11/2016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189186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D65C42B-0154-4E73-ADC1-5A71E465922D}" type="datetime1">
              <a:rPr lang="fr-FR" smtClean="0"/>
              <a:t>03/11/2016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120240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450FC3C-818E-43B6-A24C-EEFB59E98BD1}" type="datetime1">
              <a:rPr lang="fr-FR" smtClean="0"/>
              <a:t>03/11/2016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275973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CB91B86-ACE6-4C8C-8A88-C9857E9A5592}" type="datetime1">
              <a:rPr lang="fr-FR" smtClean="0"/>
              <a:t>03/11/2016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386872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4408195-021F-445C-9A62-1E80DA915D64}" type="datetime1">
              <a:rPr lang="fr-FR" smtClean="0"/>
              <a:t>03/11/2016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373063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9D2A09D-3893-4A54-B38D-E782AA49AD76}" type="datetime1">
              <a:rPr lang="fr-FR" smtClean="0"/>
              <a:t>03/11/2016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137845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8256DC-C99D-4B4F-A61C-9B4E9056EDDD}" type="datetime1">
              <a:rPr lang="fr-FR" smtClean="0"/>
              <a:t>03/11/2016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76183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87E1089-719B-4CAD-B6B8-F6153E8CA7C7}" type="datetime1">
              <a:rPr lang="fr-FR" smtClean="0"/>
              <a:t>03/11/2016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164591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C1E5A1A-80FB-4636-A237-39F242631E77}" type="datetime1">
              <a:rPr lang="fr-FR" smtClean="0"/>
              <a:t>03/11/2016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478BAF-7D72-43A6-AB58-45C361AF6AC3}" type="slidenum">
              <a:rPr lang="fr-FR" smtClean="0"/>
              <a:t>‹N°›</a:t>
            </a:fld>
            <a:endParaRPr lang="fr-FR"/>
          </a:p>
        </p:txBody>
      </p:sp>
    </p:spTree>
    <p:extLst>
      <p:ext uri="{BB962C8B-B14F-4D97-AF65-F5344CB8AC3E}">
        <p14:creationId xmlns:p14="http://schemas.microsoft.com/office/powerpoint/2010/main" val="23286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80F95-8A51-428B-9D7C-A0A132DE1019}" type="datetime1">
              <a:rPr lang="fr-FR" smtClean="0"/>
              <a:t>03/11/2016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78BAF-7D72-43A6-AB58-45C361AF6AC3}" type="slidenum">
              <a:rPr lang="fr-FR" smtClean="0"/>
              <a:t>‹N°›</a:t>
            </a:fld>
            <a:endParaRPr lang="fr-FR"/>
          </a:p>
        </p:txBody>
      </p:sp>
    </p:spTree>
    <p:extLst>
      <p:ext uri="{BB962C8B-B14F-4D97-AF65-F5344CB8AC3E}">
        <p14:creationId xmlns:p14="http://schemas.microsoft.com/office/powerpoint/2010/main" val="2308883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r.wikipedia.org/wiki/Base_(chimie)" TargetMode="External"/><Relationship Id="rId3" Type="http://schemas.openxmlformats.org/officeDocument/2006/relationships/hyperlink" Target="https://fr.wikipedia.org/wiki/Fourrage" TargetMode="External"/><Relationship Id="rId7" Type="http://schemas.openxmlformats.org/officeDocument/2006/relationships/hyperlink" Target="https://fr.wikipedia.org/wiki/Plante_bioindicatrice" TargetMode="External"/><Relationship Id="rId12" Type="http://schemas.openxmlformats.org/officeDocument/2006/relationships/image" Target="../media/image33.emf"/><Relationship Id="rId2" Type="http://schemas.openxmlformats.org/officeDocument/2006/relationships/hyperlink" Target="https://fr.wikipedia.org/wiki/Tr%C3%A8fle" TargetMode="External"/><Relationship Id="rId1" Type="http://schemas.openxmlformats.org/officeDocument/2006/relationships/slideLayout" Target="../slideLayouts/slideLayout7.xml"/><Relationship Id="rId6" Type="http://schemas.openxmlformats.org/officeDocument/2006/relationships/hyperlink" Target="https://fr.wikipedia.org/wiki/Plante_vivace" TargetMode="External"/><Relationship Id="rId11" Type="http://schemas.openxmlformats.org/officeDocument/2006/relationships/image" Target="../media/image32.emf"/><Relationship Id="rId5" Type="http://schemas.openxmlformats.org/officeDocument/2006/relationships/hyperlink" Target="https://fr.wikipedia.org/wiki/Inflorescence" TargetMode="External"/><Relationship Id="rId10" Type="http://schemas.openxmlformats.org/officeDocument/2006/relationships/image" Target="../media/image31.emf"/><Relationship Id="rId4" Type="http://schemas.openxmlformats.org/officeDocument/2006/relationships/hyperlink" Target="https://fr.wikipedia.org/wiki/Adventice" TargetMode="External"/><Relationship Id="rId9" Type="http://schemas.openxmlformats.org/officeDocument/2006/relationships/hyperlink" Target="https://fr.wikipedia.org/wiki/Tr%C3%A8fle_blanc"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fr.wikipedia.org/wiki/S%C3%A9ne%C3%A7on_commun" TargetMode="External"/><Relationship Id="rId3" Type="http://schemas.openxmlformats.org/officeDocument/2006/relationships/hyperlink" Target="https://fr.wikipedia.org/wiki/Esp%C3%A8ce_pionni%C3%A8re" TargetMode="External"/><Relationship Id="rId7" Type="http://schemas.openxmlformats.org/officeDocument/2006/relationships/hyperlink" Target="https://fr.wikipedia.org/wiki/Plante_toxique" TargetMode="External"/><Relationship Id="rId12" Type="http://schemas.openxmlformats.org/officeDocument/2006/relationships/image" Target="../media/image37.jpg"/><Relationship Id="rId2" Type="http://schemas.openxmlformats.org/officeDocument/2006/relationships/hyperlink" Target="https://fr.wikipedia.org/wiki/Mauvaise_herbe" TargetMode="External"/><Relationship Id="rId1" Type="http://schemas.openxmlformats.org/officeDocument/2006/relationships/slideLayout" Target="../slideLayouts/slideLayout7.xml"/><Relationship Id="rId6" Type="http://schemas.openxmlformats.org/officeDocument/2006/relationships/hyperlink" Target="https://fr.wikipedia.org/wiki/Afrique_du_Nord" TargetMode="External"/><Relationship Id="rId11" Type="http://schemas.openxmlformats.org/officeDocument/2006/relationships/image" Target="../media/image36.jpg"/><Relationship Id="rId5" Type="http://schemas.openxmlformats.org/officeDocument/2006/relationships/hyperlink" Target="https://fr.wikipedia.org/wiki/Asie" TargetMode="External"/><Relationship Id="rId10" Type="http://schemas.openxmlformats.org/officeDocument/2006/relationships/image" Target="../media/image35.jpg"/><Relationship Id="rId4" Type="http://schemas.openxmlformats.org/officeDocument/2006/relationships/hyperlink" Target="https://fr.wikipedia.org/wiki/Europe" TargetMode="External"/><Relationship Id="rId9" Type="http://schemas.openxmlformats.org/officeDocument/2006/relationships/image" Target="../media/image34.jpg"/></Relationships>
</file>

<file path=ppt/slides/_rels/slide12.xml.rels><?xml version="1.0" encoding="UTF-8" standalone="yes"?>
<Relationships xmlns="http://schemas.openxmlformats.org/package/2006/relationships"><Relationship Id="rId8" Type="http://schemas.openxmlformats.org/officeDocument/2006/relationships/hyperlink" Target="https://fr.wikipedia.org/wiki/Maladie_cryptogamique" TargetMode="External"/><Relationship Id="rId13" Type="http://schemas.openxmlformats.org/officeDocument/2006/relationships/image" Target="../media/image41.jpg"/><Relationship Id="rId3" Type="http://schemas.openxmlformats.org/officeDocument/2006/relationships/hyperlink" Target="https://fr.wikipedia.org/wiki/Thiamine" TargetMode="External"/><Relationship Id="rId7" Type="http://schemas.openxmlformats.org/officeDocument/2006/relationships/hyperlink" Target="https://fr.wikipedia.org/wiki/Purin" TargetMode="External"/><Relationship Id="rId12" Type="http://schemas.openxmlformats.org/officeDocument/2006/relationships/image" Target="../media/image40.jpg"/><Relationship Id="rId2" Type="http://schemas.openxmlformats.org/officeDocument/2006/relationships/hyperlink" Target="https://fr.wikipedia.org/wiki/Thiaminase" TargetMode="External"/><Relationship Id="rId1" Type="http://schemas.openxmlformats.org/officeDocument/2006/relationships/slideLayout" Target="../slideLayouts/slideLayout7.xml"/><Relationship Id="rId6" Type="http://schemas.openxmlformats.org/officeDocument/2006/relationships/hyperlink" Target="https://fr.wikipedia.org/wiki/Fongicides" TargetMode="External"/><Relationship Id="rId11" Type="http://schemas.openxmlformats.org/officeDocument/2006/relationships/image" Target="../media/image39.jpg"/><Relationship Id="rId5" Type="http://schemas.openxmlformats.org/officeDocument/2006/relationships/hyperlink" Target="https://fr.wikipedia.org/wiki/Galien" TargetMode="External"/><Relationship Id="rId15" Type="http://schemas.openxmlformats.org/officeDocument/2006/relationships/image" Target="../media/image43.jpg"/><Relationship Id="rId10" Type="http://schemas.openxmlformats.org/officeDocument/2006/relationships/image" Target="../media/image38.jpg"/><Relationship Id="rId4" Type="http://schemas.openxmlformats.org/officeDocument/2006/relationships/hyperlink" Target="https://fr.wikipedia.org/wiki/Vitamine_B1" TargetMode="External"/><Relationship Id="rId9" Type="http://schemas.openxmlformats.org/officeDocument/2006/relationships/hyperlink" Target="https://fr.wikipedia.org/wiki/Pr%C3%AAle_des_champs" TargetMode="External"/><Relationship Id="rId14" Type="http://schemas.openxmlformats.org/officeDocument/2006/relationships/image" Target="../media/image42.jpg"/></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jpg"/><Relationship Id="rId2" Type="http://schemas.openxmlformats.org/officeDocument/2006/relationships/image" Target="../media/image44.emf"/><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8" Type="http://schemas.openxmlformats.org/officeDocument/2006/relationships/hyperlink" Target="https://fr.wikipedia.org/wiki/Hydromorphie" TargetMode="External"/><Relationship Id="rId13" Type="http://schemas.openxmlformats.org/officeDocument/2006/relationships/hyperlink" Target="https://fr.wikipedia.org/wiki/Plantago_lanceolata" TargetMode="External"/><Relationship Id="rId18" Type="http://schemas.openxmlformats.org/officeDocument/2006/relationships/hyperlink" Target="https://fr.wikipedia.org/wiki/M%C3%A9lit%C3%A9e_du_m%C3%A9lampyre" TargetMode="External"/><Relationship Id="rId26" Type="http://schemas.openxmlformats.org/officeDocument/2006/relationships/image" Target="../media/image58.jpg"/><Relationship Id="rId3" Type="http://schemas.openxmlformats.org/officeDocument/2006/relationships/hyperlink" Target="http://www.gerbeaud.com/jardin/jardinage_naturel/diagnostic-sol-plantes-sauvages.php" TargetMode="External"/><Relationship Id="rId21" Type="http://schemas.openxmlformats.org/officeDocument/2006/relationships/hyperlink" Target="https://fr.wikipedia.org/wiki/Australie" TargetMode="External"/><Relationship Id="rId7" Type="http://schemas.openxmlformats.org/officeDocument/2006/relationships/hyperlink" Target="https://fr.wikipedia.org/wiki/Ensoleillement" TargetMode="External"/><Relationship Id="rId12" Type="http://schemas.openxmlformats.org/officeDocument/2006/relationships/hyperlink" Target="https://fr.wikipedia.org/wiki/Tuberculose_pulmonaire" TargetMode="External"/><Relationship Id="rId17" Type="http://schemas.openxmlformats.org/officeDocument/2006/relationships/hyperlink" Target="https://fr.wikipedia.org/wiki/M%C3%A9lit%C3%A9e_du_plantain" TargetMode="External"/><Relationship Id="rId25" Type="http://schemas.openxmlformats.org/officeDocument/2006/relationships/image" Target="../media/image57.jpg"/><Relationship Id="rId2" Type="http://schemas.openxmlformats.org/officeDocument/2006/relationships/image" Target="../media/image54.jpg"/><Relationship Id="rId16" Type="http://schemas.openxmlformats.org/officeDocument/2006/relationships/hyperlink" Target="https://fr.wikipedia.org/wiki/Verger" TargetMode="External"/><Relationship Id="rId20" Type="http://schemas.openxmlformats.org/officeDocument/2006/relationships/hyperlink" Target="https://fr.wikipedia.org/wiki/Papillon_de_nuit" TargetMode="External"/><Relationship Id="rId1" Type="http://schemas.openxmlformats.org/officeDocument/2006/relationships/slideLayout" Target="../slideLayouts/slideLayout7.xml"/><Relationship Id="rId6" Type="http://schemas.openxmlformats.org/officeDocument/2006/relationships/hyperlink" Target="https://fr.wikipedia.org/wiki/Plante_vivace" TargetMode="External"/><Relationship Id="rId11" Type="http://schemas.openxmlformats.org/officeDocument/2006/relationships/hyperlink" Target="https://fr.wikipedia.org/wiki/Coqueluche" TargetMode="External"/><Relationship Id="rId24" Type="http://schemas.openxmlformats.org/officeDocument/2006/relationships/image" Target="../media/image56.jpg"/><Relationship Id="rId5" Type="http://schemas.openxmlformats.org/officeDocument/2006/relationships/hyperlink" Target="https://fr.wikipedia.org/wiki/Plante_herbac%C3%A9e" TargetMode="External"/><Relationship Id="rId15" Type="http://schemas.openxmlformats.org/officeDocument/2006/relationships/hyperlink" Target="https://fr.wikipedia.org/wiki/Puceron_cendr%C3%A9_du_pommier" TargetMode="External"/><Relationship Id="rId23" Type="http://schemas.openxmlformats.org/officeDocument/2006/relationships/image" Target="../media/image55.jpg"/><Relationship Id="rId10" Type="http://schemas.openxmlformats.org/officeDocument/2006/relationships/hyperlink" Target="https://fr.wikipedia.org/wiki/Fleur" TargetMode="External"/><Relationship Id="rId19" Type="http://schemas.openxmlformats.org/officeDocument/2006/relationships/hyperlink" Target="https://fr.wikipedia.org/wiki/Scopula_rubraria" TargetMode="External"/><Relationship Id="rId4" Type="http://schemas.openxmlformats.org/officeDocument/2006/relationships/image" Target="../media/image51.emf"/><Relationship Id="rId9" Type="http://schemas.openxmlformats.org/officeDocument/2006/relationships/hyperlink" Target="https://fr.wikipedia.org/wiki/Feuille" TargetMode="External"/><Relationship Id="rId14" Type="http://schemas.openxmlformats.org/officeDocument/2006/relationships/hyperlink" Target="https://fr.wikipedia.org/wiki/H%C3%B4te_secondaire" TargetMode="External"/><Relationship Id="rId22" Type="http://schemas.openxmlformats.org/officeDocument/2006/relationships/hyperlink" Target="https://fr.wikipedia.org/wiki/Plantago_lanceolata#cite_note--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1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7.xml"/><Relationship Id="rId5" Type="http://schemas.openxmlformats.org/officeDocument/2006/relationships/image" Target="../media/image65.jpg"/><Relationship Id="rId4" Type="http://schemas.openxmlformats.org/officeDocument/2006/relationships/image" Target="../media/image64.jpg"/></Relationships>
</file>

<file path=ppt/slides/_rels/slide18.xml.rels><?xml version="1.0" encoding="UTF-8" standalone="yes"?>
<Relationships xmlns="http://schemas.openxmlformats.org/package/2006/relationships"><Relationship Id="rId8" Type="http://schemas.openxmlformats.org/officeDocument/2006/relationships/hyperlink" Target="https://fr.wikipedia.org/wiki/Papillon" TargetMode="External"/><Relationship Id="rId13" Type="http://schemas.openxmlformats.org/officeDocument/2006/relationships/image" Target="../media/image67.jpg"/><Relationship Id="rId18" Type="http://schemas.openxmlformats.org/officeDocument/2006/relationships/image" Target="../media/image72.jpg"/><Relationship Id="rId3" Type="http://schemas.openxmlformats.org/officeDocument/2006/relationships/hyperlink" Target="https://fr.wikipedia.org/wiki/Am%C3%A9rique_du_Nord" TargetMode="External"/><Relationship Id="rId7" Type="http://schemas.openxmlformats.org/officeDocument/2006/relationships/hyperlink" Target="https://fr.wikipedia.org/wiki/Acide_oxalique" TargetMode="External"/><Relationship Id="rId12" Type="http://schemas.openxmlformats.org/officeDocument/2006/relationships/image" Target="../media/image66.jpg"/><Relationship Id="rId17" Type="http://schemas.openxmlformats.org/officeDocument/2006/relationships/image" Target="../media/image71.jpg"/><Relationship Id="rId2" Type="http://schemas.openxmlformats.org/officeDocument/2006/relationships/hyperlink" Target="https://fr.wikipedia.org/wiki/Plante_invasive" TargetMode="External"/><Relationship Id="rId16" Type="http://schemas.openxmlformats.org/officeDocument/2006/relationships/image" Target="../media/image70.jpg"/><Relationship Id="rId1" Type="http://schemas.openxmlformats.org/officeDocument/2006/relationships/slideLayout" Target="../slideLayouts/slideLayout7.xml"/><Relationship Id="rId6" Type="http://schemas.openxmlformats.org/officeDocument/2006/relationships/hyperlink" Target="https://fr.wikipedia.org/wiki/Australie" TargetMode="External"/><Relationship Id="rId11" Type="http://schemas.openxmlformats.org/officeDocument/2006/relationships/hyperlink" Target="https://fr.wikipedia.org/wiki/Rumex_obtusifolius" TargetMode="External"/><Relationship Id="rId5" Type="http://schemas.openxmlformats.org/officeDocument/2006/relationships/hyperlink" Target="https://fr.wikipedia.org/wiki/Nouvelle-Z%C3%A9lande" TargetMode="External"/><Relationship Id="rId15" Type="http://schemas.openxmlformats.org/officeDocument/2006/relationships/image" Target="../media/image69.jpg"/><Relationship Id="rId10" Type="http://schemas.openxmlformats.org/officeDocument/2006/relationships/hyperlink" Target="https://fr.wikipedia.org/wiki/Aedia_leucomelas" TargetMode="External"/><Relationship Id="rId4" Type="http://schemas.openxmlformats.org/officeDocument/2006/relationships/hyperlink" Target="https://fr.wikipedia.org/wiki/Am%C3%A9rique_du_Sud" TargetMode="External"/><Relationship Id="rId9" Type="http://schemas.openxmlformats.org/officeDocument/2006/relationships/hyperlink" Target="https://fr.wikipedia.org/wiki/H%C3%A9t%C3%A9roc%C3%A8re" TargetMode="External"/><Relationship Id="rId14" Type="http://schemas.openxmlformats.org/officeDocument/2006/relationships/image" Target="../media/image68.jpg"/></Relationships>
</file>

<file path=ppt/slides/_rels/slide19.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hyperlink" Target="https://fr.wikipedia.org/wiki/Petite_oseille" TargetMode="External"/><Relationship Id="rId7" Type="http://schemas.openxmlformats.org/officeDocument/2006/relationships/image" Target="../media/image76.jpg"/><Relationship Id="rId2" Type="http://schemas.openxmlformats.org/officeDocument/2006/relationships/hyperlink" Target="https://fr.wikipedia.org/wiki/Polygonaceae" TargetMode="External"/><Relationship Id="rId1" Type="http://schemas.openxmlformats.org/officeDocument/2006/relationships/slideLayout" Target="../slideLayouts/slideLayout7.xml"/><Relationship Id="rId6" Type="http://schemas.openxmlformats.org/officeDocument/2006/relationships/image" Target="../media/image75.jpg"/><Relationship Id="rId11" Type="http://schemas.openxmlformats.org/officeDocument/2006/relationships/image" Target="../media/image78.jpg"/><Relationship Id="rId5" Type="http://schemas.openxmlformats.org/officeDocument/2006/relationships/image" Target="../media/image74.jpg"/><Relationship Id="rId10" Type="http://schemas.openxmlformats.org/officeDocument/2006/relationships/hyperlink" Target="https://fr.wikipedia.org/wiki/Rhizome" TargetMode="External"/><Relationship Id="rId4" Type="http://schemas.openxmlformats.org/officeDocument/2006/relationships/image" Target="../media/image73.jpg"/><Relationship Id="rId9" Type="http://schemas.openxmlformats.org/officeDocument/2006/relationships/hyperlink" Target="https://fr.wikipedia.org/wiki/Mauvaise_her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r.wikipedia.org/wiki/Polygonacea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emf"/><Relationship Id="rId1" Type="http://schemas.openxmlformats.org/officeDocument/2006/relationships/slideLayout" Target="../slideLayouts/slideLayout7.xml"/><Relationship Id="rId4" Type="http://schemas.openxmlformats.org/officeDocument/2006/relationships/image" Target="../media/image81.jpg"/></Relationships>
</file>

<file path=ppt/slides/_rels/slide21.xml.rels><?xml version="1.0" encoding="UTF-8" standalone="yes"?>
<Relationships xmlns="http://schemas.openxmlformats.org/package/2006/relationships"><Relationship Id="rId8" Type="http://schemas.openxmlformats.org/officeDocument/2006/relationships/image" Target="../media/image83.jpg"/><Relationship Id="rId13" Type="http://schemas.openxmlformats.org/officeDocument/2006/relationships/image" Target="../media/image88.jpg"/><Relationship Id="rId3" Type="http://schemas.openxmlformats.org/officeDocument/2006/relationships/hyperlink" Target="https://fr.wikipedia.org/wiki/Glossaire_botanique#P" TargetMode="External"/><Relationship Id="rId7" Type="http://schemas.openxmlformats.org/officeDocument/2006/relationships/hyperlink" Target="https://fr.wikipedia.org/wiki/Anagallis_arvensis" TargetMode="External"/><Relationship Id="rId12" Type="http://schemas.openxmlformats.org/officeDocument/2006/relationships/image" Target="../media/image87.jpg"/><Relationship Id="rId2" Type="http://schemas.openxmlformats.org/officeDocument/2006/relationships/image" Target="../media/image82.emf"/><Relationship Id="rId1" Type="http://schemas.openxmlformats.org/officeDocument/2006/relationships/slideLayout" Target="../slideLayouts/slideLayout7.xml"/><Relationship Id="rId6" Type="http://schemas.openxmlformats.org/officeDocument/2006/relationships/hyperlink" Target="https://fr.wikipedia.org/wiki/Caryophyllaceae" TargetMode="External"/><Relationship Id="rId11" Type="http://schemas.openxmlformats.org/officeDocument/2006/relationships/image" Target="../media/image86.jpg"/><Relationship Id="rId5" Type="http://schemas.openxmlformats.org/officeDocument/2006/relationships/hyperlink" Target="https://fr.wikipedia.org/wiki/Mouron_des_oiseaux" TargetMode="External"/><Relationship Id="rId10" Type="http://schemas.openxmlformats.org/officeDocument/2006/relationships/image" Target="../media/image85.jpg"/><Relationship Id="rId4" Type="http://schemas.openxmlformats.org/officeDocument/2006/relationships/hyperlink" Target="https://fr.wikipedia.org/wiki/Expectorant" TargetMode="External"/><Relationship Id="rId9" Type="http://schemas.openxmlformats.org/officeDocument/2006/relationships/image" Target="../media/image84.jpg"/><Relationship Id="rId14" Type="http://schemas.openxmlformats.org/officeDocument/2006/relationships/image" Target="../media/image89.jpg"/></Relationships>
</file>

<file path=ppt/slides/_rels/slide22.xml.rels><?xml version="1.0" encoding="UTF-8" standalone="yes"?>
<Relationships xmlns="http://schemas.openxmlformats.org/package/2006/relationships"><Relationship Id="rId8" Type="http://schemas.openxmlformats.org/officeDocument/2006/relationships/image" Target="../media/image90.jpg"/><Relationship Id="rId13" Type="http://schemas.openxmlformats.org/officeDocument/2006/relationships/image" Target="../media/image95.jpg"/><Relationship Id="rId3" Type="http://schemas.openxmlformats.org/officeDocument/2006/relationships/hyperlink" Target="https://fr.wiktionary.org/wiki/volubile" TargetMode="External"/><Relationship Id="rId7" Type="http://schemas.openxmlformats.org/officeDocument/2006/relationships/hyperlink" Target="https://fr.wikipedia.org/wiki/Liseron_des_haies" TargetMode="External"/><Relationship Id="rId12" Type="http://schemas.openxmlformats.org/officeDocument/2006/relationships/image" Target="../media/image94.jpg"/><Relationship Id="rId2" Type="http://schemas.openxmlformats.org/officeDocument/2006/relationships/hyperlink" Target="https://fr.wikipedia.org/wiki/Tige" TargetMode="External"/><Relationship Id="rId1" Type="http://schemas.openxmlformats.org/officeDocument/2006/relationships/slideLayout" Target="../slideLayouts/slideLayout7.xml"/><Relationship Id="rId6" Type="http://schemas.openxmlformats.org/officeDocument/2006/relationships/hyperlink" Target="https://fr.wikipedia.org/wiki/Rhizome" TargetMode="External"/><Relationship Id="rId11" Type="http://schemas.openxmlformats.org/officeDocument/2006/relationships/image" Target="../media/image93.jpg"/><Relationship Id="rId5" Type="http://schemas.openxmlformats.org/officeDocument/2006/relationships/hyperlink" Target="https://fr.wikipedia.org/wiki/P%C3%A9tiole" TargetMode="External"/><Relationship Id="rId10" Type="http://schemas.openxmlformats.org/officeDocument/2006/relationships/image" Target="../media/image92.jpg"/><Relationship Id="rId4" Type="http://schemas.openxmlformats.org/officeDocument/2006/relationships/hyperlink" Target="https://fr.wikipedia.org/wiki/Feuille" TargetMode="External"/><Relationship Id="rId9" Type="http://schemas.openxmlformats.org/officeDocument/2006/relationships/image" Target="../media/image91.jpg"/></Relationships>
</file>

<file path=ppt/slides/_rels/slide23.xml.rels><?xml version="1.0" encoding="UTF-8" standalone="yes"?>
<Relationships xmlns="http://schemas.openxmlformats.org/package/2006/relationships"><Relationship Id="rId8" Type="http://schemas.openxmlformats.org/officeDocument/2006/relationships/hyperlink" Target="http://www.gerbeaud.com/jardin/fiches/fp_sol_argileux.php3" TargetMode="External"/><Relationship Id="rId13" Type="http://schemas.openxmlformats.org/officeDocument/2006/relationships/image" Target="../media/image100.jpg"/><Relationship Id="rId18" Type="http://schemas.openxmlformats.org/officeDocument/2006/relationships/hyperlink" Target="https://fr.wikipedia.org/wiki/Trombidion" TargetMode="External"/><Relationship Id="rId26" Type="http://schemas.openxmlformats.org/officeDocument/2006/relationships/hyperlink" Target="https://fr.wikipedia.org/wiki/Glossaire_botanique#E" TargetMode="External"/><Relationship Id="rId3" Type="http://schemas.openxmlformats.org/officeDocument/2006/relationships/hyperlink" Target="https://fr.wikipedia.org/wiki/Convolvulaceae" TargetMode="External"/><Relationship Id="rId21" Type="http://schemas.openxmlformats.org/officeDocument/2006/relationships/hyperlink" Target="https://fr.wikipedia.org/wiki/Mus%C3%A9um_de_Toulouse" TargetMode="External"/><Relationship Id="rId7" Type="http://schemas.openxmlformats.org/officeDocument/2006/relationships/hyperlink" Target="https://fr.wikipedia.org/wiki/Labour" TargetMode="External"/><Relationship Id="rId12" Type="http://schemas.openxmlformats.org/officeDocument/2006/relationships/image" Target="../media/image99.jpg"/><Relationship Id="rId17" Type="http://schemas.openxmlformats.org/officeDocument/2006/relationships/image" Target="../media/image104.jpg"/><Relationship Id="rId25" Type="http://schemas.openxmlformats.org/officeDocument/2006/relationships/hyperlink" Target="https://fr.wikipedia.org/wiki/Pollinisation" TargetMode="External"/><Relationship Id="rId2" Type="http://schemas.openxmlformats.org/officeDocument/2006/relationships/hyperlink" Target="https://fr.wikipedia.org/wiki/Plante_herbac%C3%A9e" TargetMode="External"/><Relationship Id="rId16" Type="http://schemas.openxmlformats.org/officeDocument/2006/relationships/image" Target="../media/image103.jpg"/><Relationship Id="rId20" Type="http://schemas.openxmlformats.org/officeDocument/2006/relationships/hyperlink" Target="https://fr.wikipedia.org/wiki/Capsule_(botanique)" TargetMode="External"/><Relationship Id="rId1" Type="http://schemas.openxmlformats.org/officeDocument/2006/relationships/slideLayout" Target="../slideLayouts/slideLayout7.xml"/><Relationship Id="rId6" Type="http://schemas.openxmlformats.org/officeDocument/2006/relationships/hyperlink" Target="https://fr.wikipedia.org/wiki/Mycorhize" TargetMode="External"/><Relationship Id="rId11" Type="http://schemas.openxmlformats.org/officeDocument/2006/relationships/image" Target="../media/image98.jpg"/><Relationship Id="rId24" Type="http://schemas.openxmlformats.org/officeDocument/2006/relationships/hyperlink" Target="https://fr.wikipedia.org/wiki/Glossaire_botanique#H" TargetMode="External"/><Relationship Id="rId5" Type="http://schemas.openxmlformats.org/officeDocument/2006/relationships/hyperlink" Target="https://fr.wikipedia.org/wiki/Syrphidae" TargetMode="External"/><Relationship Id="rId15" Type="http://schemas.openxmlformats.org/officeDocument/2006/relationships/image" Target="../media/image102.JPG"/><Relationship Id="rId23" Type="http://schemas.openxmlformats.org/officeDocument/2006/relationships/hyperlink" Target="https://fr.wikipedia.org/wiki/Glossaire_botanique#B" TargetMode="External"/><Relationship Id="rId28" Type="http://schemas.openxmlformats.org/officeDocument/2006/relationships/hyperlink" Target="https://fr.wikipedia.org/wiki/Glossaire_botanique#R" TargetMode="External"/><Relationship Id="rId10" Type="http://schemas.openxmlformats.org/officeDocument/2006/relationships/image" Target="../media/image97.jpg"/><Relationship Id="rId19" Type="http://schemas.openxmlformats.org/officeDocument/2006/relationships/hyperlink" Target="https://fr.wikipedia.org/wiki/Ao%C3%BBtat" TargetMode="External"/><Relationship Id="rId4" Type="http://schemas.openxmlformats.org/officeDocument/2006/relationships/hyperlink" Target="https://fr.wikipedia.org/wiki/Adventice" TargetMode="External"/><Relationship Id="rId9" Type="http://schemas.openxmlformats.org/officeDocument/2006/relationships/image" Target="../media/image96.jpg"/><Relationship Id="rId14" Type="http://schemas.openxmlformats.org/officeDocument/2006/relationships/image" Target="../media/image101.jpg"/><Relationship Id="rId22" Type="http://schemas.openxmlformats.org/officeDocument/2006/relationships/hyperlink" Target="https://fr.wikipedia.org/wiki/Glossaire_botanique#C" TargetMode="External"/><Relationship Id="rId27" Type="http://schemas.openxmlformats.org/officeDocument/2006/relationships/hyperlink" Target="https://fr.wikipedia.org/wiki/Glossaire_botanique#I"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Soil" TargetMode="External"/><Relationship Id="rId13" Type="http://schemas.openxmlformats.org/officeDocument/2006/relationships/hyperlink" Target="https://fr.wikipedia.org/wiki/Matricaire_odorante" TargetMode="External"/><Relationship Id="rId18" Type="http://schemas.openxmlformats.org/officeDocument/2006/relationships/image" Target="../media/image106.jpg"/><Relationship Id="rId3" Type="http://schemas.openxmlformats.org/officeDocument/2006/relationships/hyperlink" Target="https://fr.wikipedia.org/wiki/Plante_herbac%C3%A9e" TargetMode="External"/><Relationship Id="rId7" Type="http://schemas.openxmlformats.org/officeDocument/2006/relationships/hyperlink" Target="https://fr.wikipedia.org/wiki/Mauvaise_herbe" TargetMode="External"/><Relationship Id="rId12" Type="http://schemas.openxmlformats.org/officeDocument/2006/relationships/hyperlink" Target="https://en.wikipedia.org/wiki/Postpartum_period" TargetMode="External"/><Relationship Id="rId17" Type="http://schemas.openxmlformats.org/officeDocument/2006/relationships/image" Target="../media/image105.JPG"/><Relationship Id="rId2" Type="http://schemas.openxmlformats.org/officeDocument/2006/relationships/hyperlink" Target="https://fr.wikipedia.org/wiki/Ast%C3%A9rac%C3%A9es" TargetMode="External"/><Relationship Id="rId16" Type="http://schemas.openxmlformats.org/officeDocument/2006/relationships/hyperlink" Target="https://inpn.mnhn.fr/espece/cd_nom/107446" TargetMode="External"/><Relationship Id="rId1" Type="http://schemas.openxmlformats.org/officeDocument/2006/relationships/slideLayout" Target="../slideLayouts/slideLayout7.xml"/><Relationship Id="rId6" Type="http://schemas.openxmlformats.org/officeDocument/2006/relationships/hyperlink" Target="https://fr.wikipedia.org/wiki/Ligule" TargetMode="External"/><Relationship Id="rId11" Type="http://schemas.openxmlformats.org/officeDocument/2006/relationships/hyperlink" Target="https://en.wikipedia.org/wiki/Pineapple" TargetMode="External"/><Relationship Id="rId5" Type="http://schemas.openxmlformats.org/officeDocument/2006/relationships/hyperlink" Target="https://fr.wikipedia.org/wiki/Capitule_(botanique)" TargetMode="External"/><Relationship Id="rId15" Type="http://schemas.openxmlformats.org/officeDocument/2006/relationships/hyperlink" Target="http://www.aujardin.info/plantes/matricaria-discoidea.php" TargetMode="External"/><Relationship Id="rId10" Type="http://schemas.openxmlformats.org/officeDocument/2006/relationships/hyperlink" Target="https://en.wikipedia.org/wiki/Chamomile" TargetMode="External"/><Relationship Id="rId19" Type="http://schemas.openxmlformats.org/officeDocument/2006/relationships/image" Target="../media/image107.jpg"/><Relationship Id="rId4" Type="http://schemas.openxmlformats.org/officeDocument/2006/relationships/hyperlink" Target="https://fr.wikipedia.org/wiki/Matricaire" TargetMode="External"/><Relationship Id="rId9" Type="http://schemas.openxmlformats.org/officeDocument/2006/relationships/hyperlink" Target="https://en.wikipedia.org/wiki/Flower" TargetMode="External"/><Relationship Id="rId14" Type="http://schemas.openxmlformats.org/officeDocument/2006/relationships/hyperlink" Target="https://en.wikipedia.org/wiki/Matricaria_discoidea"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fr.wikipedia.org/wiki/Plante_rud%C3%A9rale" TargetMode="External"/><Relationship Id="rId13" Type="http://schemas.openxmlformats.org/officeDocument/2006/relationships/image" Target="../media/image110.jpg"/><Relationship Id="rId3" Type="http://schemas.openxmlformats.org/officeDocument/2006/relationships/hyperlink" Target="https://fr.wikipedia.org/wiki/Plante_annuelle" TargetMode="External"/><Relationship Id="rId7" Type="http://schemas.openxmlformats.org/officeDocument/2006/relationships/hyperlink" Target="https://fr.wikipedia.org/wiki/L%C3%A9gume" TargetMode="External"/><Relationship Id="rId12" Type="http://schemas.openxmlformats.org/officeDocument/2006/relationships/image" Target="../media/image109.jpg"/><Relationship Id="rId2" Type="http://schemas.openxmlformats.org/officeDocument/2006/relationships/hyperlink" Target="https://fr.wikipedia.org/wiki/Herbe" TargetMode="External"/><Relationship Id="rId1" Type="http://schemas.openxmlformats.org/officeDocument/2006/relationships/slideLayout" Target="../slideLayouts/slideLayout7.xml"/><Relationship Id="rId6" Type="http://schemas.openxmlformats.org/officeDocument/2006/relationships/hyperlink" Target="https://fr.wikipedia.org/wiki/R%C3%A9partition_cosmopolite" TargetMode="External"/><Relationship Id="rId11" Type="http://schemas.openxmlformats.org/officeDocument/2006/relationships/image" Target="../media/image108.jpg"/><Relationship Id="rId5" Type="http://schemas.openxmlformats.org/officeDocument/2006/relationships/hyperlink" Target="https://fr.wikipedia.org/wiki/Adventice" TargetMode="External"/><Relationship Id="rId10" Type="http://schemas.openxmlformats.org/officeDocument/2006/relationships/hyperlink" Target="https://fr.wikipedia.org/wiki/Galinsoga_quadriradiata" TargetMode="External"/><Relationship Id="rId4" Type="http://schemas.openxmlformats.org/officeDocument/2006/relationships/hyperlink" Target="https://fr.wikipedia.org/wiki/Galinsoga_quadriradiata#cite_note-hyppa-1" TargetMode="External"/><Relationship Id="rId9" Type="http://schemas.openxmlformats.org/officeDocument/2006/relationships/hyperlink" Target="https://fr.wikipedia.org/wiki/Galinsoga_parviflora" TargetMode="External"/><Relationship Id="rId14" Type="http://schemas.openxmlformats.org/officeDocument/2006/relationships/image" Target="../media/image111.jpg"/></Relationships>
</file>

<file path=ppt/slides/_rels/slide26.xml.rels><?xml version="1.0" encoding="UTF-8" standalone="yes"?>
<Relationships xmlns="http://schemas.openxmlformats.org/package/2006/relationships"><Relationship Id="rId8" Type="http://schemas.openxmlformats.org/officeDocument/2006/relationships/image" Target="../media/image113.jpg"/><Relationship Id="rId3" Type="http://schemas.openxmlformats.org/officeDocument/2006/relationships/hyperlink" Target="https://fr.wikipedia.org/wiki/Plante_herbac%C3%A9e" TargetMode="External"/><Relationship Id="rId7" Type="http://schemas.openxmlformats.org/officeDocument/2006/relationships/image" Target="../media/image112.jpg"/><Relationship Id="rId2" Type="http://schemas.openxmlformats.org/officeDocument/2006/relationships/hyperlink" Target="https://fr.wikipedia.org/wiki/Euphorbiac%C3%A9es" TargetMode="External"/><Relationship Id="rId1" Type="http://schemas.openxmlformats.org/officeDocument/2006/relationships/slideLayout" Target="../slideLayouts/slideLayout7.xml"/><Relationship Id="rId6" Type="http://schemas.openxmlformats.org/officeDocument/2006/relationships/hyperlink" Target="https://fr.wikipedia.org/wiki/Euphorbia_helioscopia" TargetMode="External"/><Relationship Id="rId11" Type="http://schemas.openxmlformats.org/officeDocument/2006/relationships/image" Target="../media/image116.jpg"/><Relationship Id="rId5" Type="http://schemas.openxmlformats.org/officeDocument/2006/relationships/hyperlink" Target="https://fr.wikipedia.org/wiki/France" TargetMode="External"/><Relationship Id="rId10" Type="http://schemas.openxmlformats.org/officeDocument/2006/relationships/image" Target="../media/image115.jpg"/><Relationship Id="rId4" Type="http://schemas.openxmlformats.org/officeDocument/2006/relationships/hyperlink" Target="https://fr.wikipedia.org/wiki/Plante_toxique" TargetMode="External"/><Relationship Id="rId9" Type="http://schemas.openxmlformats.org/officeDocument/2006/relationships/image" Target="../media/image114.jpg"/></Relationships>
</file>

<file path=ppt/slides/_rels/slide27.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slideLayout" Target="../slideLayouts/slideLayout7.xml"/><Relationship Id="rId5" Type="http://schemas.openxmlformats.org/officeDocument/2006/relationships/image" Target="../media/image119.emf"/><Relationship Id="rId4" Type="http://schemas.openxmlformats.org/officeDocument/2006/relationships/image" Target="../media/image82.emf"/></Relationships>
</file>

<file path=ppt/slides/_rels/slide28.xml.rels><?xml version="1.0" encoding="UTF-8" standalone="yes"?>
<Relationships xmlns="http://schemas.openxmlformats.org/package/2006/relationships"><Relationship Id="rId3" Type="http://schemas.openxmlformats.org/officeDocument/2006/relationships/image" Target="../media/image121.jpg"/><Relationship Id="rId7" Type="http://schemas.openxmlformats.org/officeDocument/2006/relationships/image" Target="../media/image125.jpg"/><Relationship Id="rId2" Type="http://schemas.openxmlformats.org/officeDocument/2006/relationships/image" Target="../media/image120.jpg"/><Relationship Id="rId1" Type="http://schemas.openxmlformats.org/officeDocument/2006/relationships/slideLayout" Target="../slideLayouts/slideLayout7.xml"/><Relationship Id="rId6" Type="http://schemas.openxmlformats.org/officeDocument/2006/relationships/image" Target="../media/image124.jpg"/><Relationship Id="rId5" Type="http://schemas.openxmlformats.org/officeDocument/2006/relationships/image" Target="../media/image123.jpg"/><Relationship Id="rId4" Type="http://schemas.openxmlformats.org/officeDocument/2006/relationships/image" Target="../media/image122.jpg"/></Relationships>
</file>

<file path=ppt/slides/_rels/slide29.xml.rels><?xml version="1.0" encoding="UTF-8" standalone="yes"?>
<Relationships xmlns="http://schemas.openxmlformats.org/package/2006/relationships"><Relationship Id="rId8" Type="http://schemas.openxmlformats.org/officeDocument/2006/relationships/hyperlink" Target="https://fr.wikipedia.org/wiki/%C3%89tamine" TargetMode="External"/><Relationship Id="rId13" Type="http://schemas.openxmlformats.org/officeDocument/2006/relationships/image" Target="../media/image127.jpg"/><Relationship Id="rId3" Type="http://schemas.openxmlformats.org/officeDocument/2006/relationships/hyperlink" Target="https://fr.wikipedia.org/wiki/Dio%C3%AFque" TargetMode="External"/><Relationship Id="rId7" Type="http://schemas.openxmlformats.org/officeDocument/2006/relationships/hyperlink" Target="https://fr.wikipedia.org/wiki/Silene_dioica" TargetMode="External"/><Relationship Id="rId12" Type="http://schemas.openxmlformats.org/officeDocument/2006/relationships/image" Target="../media/image126.jpg"/><Relationship Id="rId2" Type="http://schemas.openxmlformats.org/officeDocument/2006/relationships/hyperlink" Target="https://fr.wikipedia.org/wiki/Plante_herbac%C3%A9e" TargetMode="External"/><Relationship Id="rId16" Type="http://schemas.openxmlformats.org/officeDocument/2006/relationships/image" Target="../media/image130.jpg"/><Relationship Id="rId1" Type="http://schemas.openxmlformats.org/officeDocument/2006/relationships/slideLayout" Target="../slideLayouts/slideLayout7.xml"/><Relationship Id="rId6" Type="http://schemas.openxmlformats.org/officeDocument/2006/relationships/hyperlink" Target="https://fr.wikipedia.org/wiki/Compagnon_rouge" TargetMode="External"/><Relationship Id="rId11" Type="http://schemas.openxmlformats.org/officeDocument/2006/relationships/hyperlink" Target="https://fr.wikipedia.org/wiki/Saponine" TargetMode="External"/><Relationship Id="rId5" Type="http://schemas.openxmlformats.org/officeDocument/2006/relationships/hyperlink" Target="https://fr.wikipedia.org/wiki/Fleur" TargetMode="External"/><Relationship Id="rId15" Type="http://schemas.openxmlformats.org/officeDocument/2006/relationships/image" Target="../media/image129.jpg"/><Relationship Id="rId10" Type="http://schemas.openxmlformats.org/officeDocument/2006/relationships/hyperlink" Target="https://fr.wikipedia.org/wiki/Fruit_(botanique)" TargetMode="External"/><Relationship Id="rId4" Type="http://schemas.openxmlformats.org/officeDocument/2006/relationships/hyperlink" Target="https://fr.wikipedia.org/wiki/Feuille" TargetMode="External"/><Relationship Id="rId9" Type="http://schemas.openxmlformats.org/officeDocument/2006/relationships/hyperlink" Target="https://fr.wikipedia.org/wiki/Corolle" TargetMode="External"/><Relationship Id="rId14" Type="http://schemas.openxmlformats.org/officeDocument/2006/relationships/image" Target="../media/image128.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fr.wikipedia.org/wiki/Oxalidaceae"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fr.wikipedia.org/wiki/L%C3%A9gume-racine" TargetMode="External"/><Relationship Id="rId13" Type="http://schemas.openxmlformats.org/officeDocument/2006/relationships/hyperlink" Target="https://fr.wikipedia.org/wiki/Chiendent_officinal" TargetMode="External"/><Relationship Id="rId3" Type="http://schemas.openxmlformats.org/officeDocument/2006/relationships/hyperlink" Target="https://fr.wikipedia.org/wiki/%C3%89pillet" TargetMode="External"/><Relationship Id="rId7" Type="http://schemas.openxmlformats.org/officeDocument/2006/relationships/hyperlink" Target="https://fr.wikipedia.org/wiki/Ergot_du_seigle" TargetMode="External"/><Relationship Id="rId12" Type="http://schemas.openxmlformats.org/officeDocument/2006/relationships/hyperlink" Target="https://fr.wikipedia.org/wiki/Bromus" TargetMode="External"/><Relationship Id="rId2" Type="http://schemas.openxmlformats.org/officeDocument/2006/relationships/hyperlink" Target="https://fr.wikipedia.org/wiki/Poaceae" TargetMode="External"/><Relationship Id="rId16" Type="http://schemas.openxmlformats.org/officeDocument/2006/relationships/image" Target="../media/image133.jpg"/><Relationship Id="rId1" Type="http://schemas.openxmlformats.org/officeDocument/2006/relationships/slideLayout" Target="../slideLayouts/slideLayout7.xml"/><Relationship Id="rId6" Type="http://schemas.openxmlformats.org/officeDocument/2006/relationships/hyperlink" Target="https://fr.wikipedia.org/wiki/Adventice" TargetMode="External"/><Relationship Id="rId11" Type="http://schemas.openxmlformats.org/officeDocument/2006/relationships/hyperlink" Target="https://fr.wikipedia.org/wiki/Diur%C3%A9tique" TargetMode="External"/><Relationship Id="rId5" Type="http://schemas.openxmlformats.org/officeDocument/2006/relationships/hyperlink" Target="https://fr.wikipedia.org/wiki/Reproduction_v%C3%A9g%C3%A9tative" TargetMode="External"/><Relationship Id="rId15" Type="http://schemas.openxmlformats.org/officeDocument/2006/relationships/image" Target="../media/image132.jpg"/><Relationship Id="rId10" Type="http://schemas.openxmlformats.org/officeDocument/2006/relationships/hyperlink" Target="https://fr.wikipedia.org/wiki/%C3%89mollient" TargetMode="External"/><Relationship Id="rId4" Type="http://schemas.openxmlformats.org/officeDocument/2006/relationships/hyperlink" Target="https://fr.wikipedia.org/wiki/Rhizome_(botanique)" TargetMode="External"/><Relationship Id="rId9" Type="http://schemas.openxmlformats.org/officeDocument/2006/relationships/hyperlink" Target="https://fr.wikipedia.org/wiki/Plante_m%C3%A9dicinale" TargetMode="External"/><Relationship Id="rId14" Type="http://schemas.openxmlformats.org/officeDocument/2006/relationships/image" Target="../media/image131.jpg"/></Relationships>
</file>

<file path=ppt/slides/_rels/slide31.xml.rels><?xml version="1.0" encoding="UTF-8" standalone="yes"?>
<Relationships xmlns="http://schemas.openxmlformats.org/package/2006/relationships"><Relationship Id="rId8" Type="http://schemas.openxmlformats.org/officeDocument/2006/relationships/image" Target="../media/image134.jpg"/><Relationship Id="rId13" Type="http://schemas.openxmlformats.org/officeDocument/2006/relationships/image" Target="../media/image139.jpg"/><Relationship Id="rId3" Type="http://schemas.openxmlformats.org/officeDocument/2006/relationships/hyperlink" Target="https://fr.wikipedia.org/wiki/Gazon" TargetMode="External"/><Relationship Id="rId7" Type="http://schemas.openxmlformats.org/officeDocument/2006/relationships/hyperlink" Target="https://fr.wikipedia.org/wiki/Chiendent_pied-de-poule" TargetMode="External"/><Relationship Id="rId12" Type="http://schemas.openxmlformats.org/officeDocument/2006/relationships/image" Target="../media/image138.jpg"/><Relationship Id="rId2" Type="http://schemas.openxmlformats.org/officeDocument/2006/relationships/hyperlink" Target="https://fr.wikipedia.org/wiki/Plante_herbac%C3%A9e" TargetMode="External"/><Relationship Id="rId1" Type="http://schemas.openxmlformats.org/officeDocument/2006/relationships/slideLayout" Target="../slideLayouts/slideLayout7.xml"/><Relationship Id="rId6" Type="http://schemas.openxmlformats.org/officeDocument/2006/relationships/hyperlink" Target="https://fr.wikipedia.org/wiki/Mammif%C3%A8re" TargetMode="External"/><Relationship Id="rId11" Type="http://schemas.openxmlformats.org/officeDocument/2006/relationships/image" Target="../media/image137.jpg"/><Relationship Id="rId5" Type="http://schemas.openxmlformats.org/officeDocument/2006/relationships/hyperlink" Target="https://fr.wikipedia.org/wiki/Toxicologie" TargetMode="External"/><Relationship Id="rId10" Type="http://schemas.openxmlformats.org/officeDocument/2006/relationships/image" Target="../media/image136.jpg"/><Relationship Id="rId4" Type="http://schemas.openxmlformats.org/officeDocument/2006/relationships/hyperlink" Target="https://fr.wikipedia.org/wiki/Nitrate" TargetMode="External"/><Relationship Id="rId9" Type="http://schemas.openxmlformats.org/officeDocument/2006/relationships/image" Target="../media/image135.jpg"/></Relationships>
</file>

<file path=ppt/slides/_rels/slide32.xml.rels><?xml version="1.0" encoding="UTF-8" standalone="yes"?>
<Relationships xmlns="http://schemas.openxmlformats.org/package/2006/relationships"><Relationship Id="rId8" Type="http://schemas.openxmlformats.org/officeDocument/2006/relationships/image" Target="../media/image140.jpg"/><Relationship Id="rId13" Type="http://schemas.openxmlformats.org/officeDocument/2006/relationships/image" Target="../media/image145.jpg"/><Relationship Id="rId3" Type="http://schemas.openxmlformats.org/officeDocument/2006/relationships/hyperlink" Target="https://fr.wikipedia.org/wiki/Capitule_(botanique)" TargetMode="External"/><Relationship Id="rId7" Type="http://schemas.openxmlformats.org/officeDocument/2006/relationships/hyperlink" Target="https://fr.wikipedia.org/wiki/Cirse_des_champs" TargetMode="External"/><Relationship Id="rId12" Type="http://schemas.openxmlformats.org/officeDocument/2006/relationships/image" Target="../media/image144.jpg"/><Relationship Id="rId2" Type="http://schemas.openxmlformats.org/officeDocument/2006/relationships/hyperlink" Target="https://fr.wikipedia.org/wiki/Nitrophile" TargetMode="External"/><Relationship Id="rId1" Type="http://schemas.openxmlformats.org/officeDocument/2006/relationships/slideLayout" Target="../slideLayouts/slideLayout7.xml"/><Relationship Id="rId6" Type="http://schemas.openxmlformats.org/officeDocument/2006/relationships/hyperlink" Target="https://fr.wikipedia.org/wiki/Urophora_cardui" TargetMode="External"/><Relationship Id="rId11" Type="http://schemas.openxmlformats.org/officeDocument/2006/relationships/image" Target="../media/image143.jpg"/><Relationship Id="rId5" Type="http://schemas.openxmlformats.org/officeDocument/2006/relationships/hyperlink" Target="https://fr.wikipedia.org/wiki/Adventice" TargetMode="External"/><Relationship Id="rId10" Type="http://schemas.openxmlformats.org/officeDocument/2006/relationships/image" Target="../media/image142.jpg"/><Relationship Id="rId4" Type="http://schemas.openxmlformats.org/officeDocument/2006/relationships/hyperlink" Target="https://fr.wikipedia.org/wiki/Rhizome" TargetMode="External"/><Relationship Id="rId9" Type="http://schemas.openxmlformats.org/officeDocument/2006/relationships/image" Target="../media/image141.jpg"/></Relationships>
</file>

<file path=ppt/slides/_rels/slide33.xml.rels><?xml version="1.0" encoding="UTF-8" standalone="yes"?>
<Relationships xmlns="http://schemas.openxmlformats.org/package/2006/relationships"><Relationship Id="rId8" Type="http://schemas.openxmlformats.org/officeDocument/2006/relationships/hyperlink" Target="https://fr.wikipedia.org/wiki/Glossaire_botanique#H" TargetMode="External"/><Relationship Id="rId13" Type="http://schemas.openxmlformats.org/officeDocument/2006/relationships/hyperlink" Target="https://fr.wikipedia.org/wiki/An%C3%A9mochore" TargetMode="External"/><Relationship Id="rId18" Type="http://schemas.openxmlformats.org/officeDocument/2006/relationships/hyperlink" Target="https://fr.wikipedia.org/wiki/Asie" TargetMode="External"/><Relationship Id="rId26" Type="http://schemas.openxmlformats.org/officeDocument/2006/relationships/image" Target="../media/image148.jpg"/><Relationship Id="rId3" Type="http://schemas.openxmlformats.org/officeDocument/2006/relationships/image" Target="../media/image147.jpg"/><Relationship Id="rId21" Type="http://schemas.openxmlformats.org/officeDocument/2006/relationships/hyperlink" Target="https://fr.wikipedia.org/wiki/Am%C3%A9rique_du_Nord" TargetMode="External"/><Relationship Id="rId7" Type="http://schemas.openxmlformats.org/officeDocument/2006/relationships/hyperlink" Target="https://fr.wikipedia.org/wiki/Reproduction_dans_le_r%C3%A8gne_v%C3%A9g%C3%A9tal" TargetMode="External"/><Relationship Id="rId12" Type="http://schemas.openxmlformats.org/officeDocument/2006/relationships/hyperlink" Target="https://fr.wikipedia.org/wiki/Ak%C3%A8ne" TargetMode="External"/><Relationship Id="rId17" Type="http://schemas.openxmlformats.org/officeDocument/2006/relationships/hyperlink" Target="https://fr.wikipedia.org/wiki/Europe" TargetMode="External"/><Relationship Id="rId25" Type="http://schemas.openxmlformats.org/officeDocument/2006/relationships/hyperlink" Target="https://fr.wikipedia.org/wiki/Corse" TargetMode="External"/><Relationship Id="rId33" Type="http://schemas.openxmlformats.org/officeDocument/2006/relationships/image" Target="../media/image155.jpg"/><Relationship Id="rId2" Type="http://schemas.openxmlformats.org/officeDocument/2006/relationships/image" Target="../media/image146.jpg"/><Relationship Id="rId16" Type="http://schemas.openxmlformats.org/officeDocument/2006/relationships/hyperlink" Target="https://fr.wikipedia.org/wiki/Clairi%C3%A8re" TargetMode="External"/><Relationship Id="rId20" Type="http://schemas.openxmlformats.org/officeDocument/2006/relationships/hyperlink" Target="https://fr.wikipedia.org/wiki/Afrique_subsaharienne" TargetMode="External"/><Relationship Id="rId29" Type="http://schemas.openxmlformats.org/officeDocument/2006/relationships/image" Target="../media/image151.jpg"/><Relationship Id="rId1" Type="http://schemas.openxmlformats.org/officeDocument/2006/relationships/slideLayout" Target="../slideLayouts/slideLayout7.xml"/><Relationship Id="rId6" Type="http://schemas.openxmlformats.org/officeDocument/2006/relationships/hyperlink" Target="https://fr.wikipedia.org/wiki/Capitule_(botanique)" TargetMode="External"/><Relationship Id="rId11" Type="http://schemas.openxmlformats.org/officeDocument/2006/relationships/hyperlink" Target="https://fr.wikipedia.org/wiki/Autogame" TargetMode="External"/><Relationship Id="rId24" Type="http://schemas.openxmlformats.org/officeDocument/2006/relationships/hyperlink" Target="https://fr.wikipedia.org/wiki/Oc%C3%A9anie" TargetMode="External"/><Relationship Id="rId32" Type="http://schemas.openxmlformats.org/officeDocument/2006/relationships/image" Target="../media/image154.jpg"/><Relationship Id="rId5" Type="http://schemas.openxmlformats.org/officeDocument/2006/relationships/hyperlink" Target="https://fr.wikipedia.org/wiki/Rac%C3%A8me" TargetMode="External"/><Relationship Id="rId15" Type="http://schemas.openxmlformats.org/officeDocument/2006/relationships/hyperlink" Target="https://fr.wikipedia.org/wiki/Asteraceae" TargetMode="External"/><Relationship Id="rId23" Type="http://schemas.openxmlformats.org/officeDocument/2006/relationships/hyperlink" Target="https://fr.wikipedia.org/wiki/Australie" TargetMode="External"/><Relationship Id="rId28" Type="http://schemas.openxmlformats.org/officeDocument/2006/relationships/image" Target="../media/image150.jpg"/><Relationship Id="rId10" Type="http://schemas.openxmlformats.org/officeDocument/2006/relationships/hyperlink" Target="https://fr.wikipedia.org/wiki/Glossaire_botanique#E" TargetMode="External"/><Relationship Id="rId19" Type="http://schemas.openxmlformats.org/officeDocument/2006/relationships/hyperlink" Target="https://fr.wikipedia.org/wiki/Afrique_du_Nord" TargetMode="External"/><Relationship Id="rId31" Type="http://schemas.openxmlformats.org/officeDocument/2006/relationships/image" Target="../media/image153.jpg"/><Relationship Id="rId4" Type="http://schemas.openxmlformats.org/officeDocument/2006/relationships/hyperlink" Target="https://fr.wikipedia.org/wiki/Inflorescence" TargetMode="External"/><Relationship Id="rId9" Type="http://schemas.openxmlformats.org/officeDocument/2006/relationships/hyperlink" Target="https://fr.wikipedia.org/wiki/Pollinisation" TargetMode="External"/><Relationship Id="rId14" Type="http://schemas.openxmlformats.org/officeDocument/2006/relationships/hyperlink" Target="https://fr.wikipedia.org/wiki/Cirsium" TargetMode="External"/><Relationship Id="rId22" Type="http://schemas.openxmlformats.org/officeDocument/2006/relationships/hyperlink" Target="https://fr.wikipedia.org/wiki/Am%C3%A9rique_du_Sud" TargetMode="External"/><Relationship Id="rId27" Type="http://schemas.openxmlformats.org/officeDocument/2006/relationships/image" Target="../media/image149.jpg"/><Relationship Id="rId30" Type="http://schemas.openxmlformats.org/officeDocument/2006/relationships/image" Target="../media/image152.jpg"/></Relationships>
</file>

<file path=ppt/slides/_rels/slide34.xml.rels><?xml version="1.0" encoding="UTF-8" standalone="yes"?>
<Relationships xmlns="http://schemas.openxmlformats.org/package/2006/relationships"><Relationship Id="rId8" Type="http://schemas.openxmlformats.org/officeDocument/2006/relationships/image" Target="../media/image151.jpg"/><Relationship Id="rId3" Type="http://schemas.openxmlformats.org/officeDocument/2006/relationships/image" Target="../media/image157.emf"/><Relationship Id="rId7" Type="http://schemas.openxmlformats.org/officeDocument/2006/relationships/image" Target="../media/image150.jpg"/><Relationship Id="rId2" Type="http://schemas.openxmlformats.org/officeDocument/2006/relationships/image" Target="../media/image156.emf"/><Relationship Id="rId1" Type="http://schemas.openxmlformats.org/officeDocument/2006/relationships/slideLayout" Target="../slideLayouts/slideLayout7.xml"/><Relationship Id="rId6" Type="http://schemas.openxmlformats.org/officeDocument/2006/relationships/image" Target="../media/image158.jpg"/><Relationship Id="rId5" Type="http://schemas.openxmlformats.org/officeDocument/2006/relationships/image" Target="../media/image149.jpg"/><Relationship Id="rId4" Type="http://schemas.openxmlformats.org/officeDocument/2006/relationships/image" Target="../media/image148.jpg"/></Relationships>
</file>

<file path=ppt/slides/_rels/slide35.xml.rels><?xml version="1.0" encoding="UTF-8" standalone="yes"?>
<Relationships xmlns="http://schemas.openxmlformats.org/package/2006/relationships"><Relationship Id="rId8" Type="http://schemas.openxmlformats.org/officeDocument/2006/relationships/hyperlink" Target="https://fr.wikipedia.org/wiki/L%C3%A9gume" TargetMode="External"/><Relationship Id="rId13" Type="http://schemas.openxmlformats.org/officeDocument/2006/relationships/hyperlink" Target="https://fr.wikipedia.org/wiki/Zoochorie" TargetMode="External"/><Relationship Id="rId18" Type="http://schemas.openxmlformats.org/officeDocument/2006/relationships/hyperlink" Target="https://fr.wikipedia.org/wiki/Inuline" TargetMode="External"/><Relationship Id="rId26" Type="http://schemas.openxmlformats.org/officeDocument/2006/relationships/image" Target="../media/image160.jpg"/><Relationship Id="rId3" Type="http://schemas.openxmlformats.org/officeDocument/2006/relationships/hyperlink" Target="https://fr.wikipedia.org/wiki/Plantes_herbac%C3%A9es" TargetMode="External"/><Relationship Id="rId21" Type="http://schemas.openxmlformats.org/officeDocument/2006/relationships/hyperlink" Target="http://www.wikiphyto.org/wiki/Lappa_major" TargetMode="External"/><Relationship Id="rId7" Type="http://schemas.openxmlformats.org/officeDocument/2006/relationships/hyperlink" Target="https://fr.wikipedia.org/wiki/Racine_(botanique)" TargetMode="External"/><Relationship Id="rId12" Type="http://schemas.openxmlformats.org/officeDocument/2006/relationships/hyperlink" Target="https://fr.wikipedia.org/wiki/Diss%C3%A9mination_des_graines" TargetMode="External"/><Relationship Id="rId17" Type="http://schemas.openxmlformats.org/officeDocument/2006/relationships/hyperlink" Target="https://fr.wikipedia.org/wiki/Fongicide" TargetMode="External"/><Relationship Id="rId25" Type="http://schemas.openxmlformats.org/officeDocument/2006/relationships/image" Target="../media/image159.jpg"/><Relationship Id="rId2" Type="http://schemas.openxmlformats.org/officeDocument/2006/relationships/hyperlink" Target="http://www.wikiphyto.org/wiki/Grateron" TargetMode="External"/><Relationship Id="rId16" Type="http://schemas.openxmlformats.org/officeDocument/2006/relationships/hyperlink" Target="https://fr.wikipedia.org/wiki/Cuivre" TargetMode="External"/><Relationship Id="rId20" Type="http://schemas.openxmlformats.org/officeDocument/2006/relationships/hyperlink" Target="http://www.wikiphyto.org/wiki/Arctium_majus" TargetMode="External"/><Relationship Id="rId29" Type="http://schemas.openxmlformats.org/officeDocument/2006/relationships/image" Target="../media/image163.jpg"/><Relationship Id="rId1" Type="http://schemas.openxmlformats.org/officeDocument/2006/relationships/slideLayout" Target="../slideLayouts/slideLayout7.xml"/><Relationship Id="rId6" Type="http://schemas.openxmlformats.org/officeDocument/2006/relationships/hyperlink" Target="https://fr.wikipedia.org/wiki/Plante_potag%C3%A8re" TargetMode="External"/><Relationship Id="rId11" Type="http://schemas.openxmlformats.org/officeDocument/2006/relationships/hyperlink" Target="https://fr.wikipedia.org/wiki/Bract%C3%A9e" TargetMode="External"/><Relationship Id="rId24" Type="http://schemas.openxmlformats.org/officeDocument/2006/relationships/hyperlink" Target="http://www.wikiphyto.org/wiki/Bardane" TargetMode="External"/><Relationship Id="rId5" Type="http://schemas.openxmlformats.org/officeDocument/2006/relationships/hyperlink" Target="https://fr.wikipedia.org/wiki/P%C3%A9tiole" TargetMode="External"/><Relationship Id="rId15" Type="http://schemas.openxmlformats.org/officeDocument/2006/relationships/hyperlink" Target="https://fr.wikipedia.org/wiki/Mildiou" TargetMode="External"/><Relationship Id="rId23" Type="http://schemas.openxmlformats.org/officeDocument/2006/relationships/hyperlink" Target="https://fr.wikipedia.org/wiki/Grande_bardane" TargetMode="External"/><Relationship Id="rId28" Type="http://schemas.openxmlformats.org/officeDocument/2006/relationships/image" Target="../media/image162.jpg"/><Relationship Id="rId10" Type="http://schemas.openxmlformats.org/officeDocument/2006/relationships/hyperlink" Target="https://fr.wikipedia.org/wiki/Involucre" TargetMode="External"/><Relationship Id="rId19" Type="http://schemas.openxmlformats.org/officeDocument/2006/relationships/hyperlink" Target="https://fr.wikipedia.org/wiki/Huile_essentielle" TargetMode="External"/><Relationship Id="rId4" Type="http://schemas.openxmlformats.org/officeDocument/2006/relationships/hyperlink" Target="https://fr.wikipedia.org/wiki/Plante_bisannuelle" TargetMode="External"/><Relationship Id="rId9" Type="http://schemas.openxmlformats.org/officeDocument/2006/relationships/hyperlink" Target="https://fr.wikipedia.org/wiki/Capitule_(botanique)" TargetMode="External"/><Relationship Id="rId14" Type="http://schemas.openxmlformats.org/officeDocument/2006/relationships/hyperlink" Target="https://fr.wikipedia.org/wiki/Salsifis" TargetMode="External"/><Relationship Id="rId22" Type="http://schemas.openxmlformats.org/officeDocument/2006/relationships/hyperlink" Target="http://www.wikiphyto.org/wiki/Arctium_lappa" TargetMode="External"/><Relationship Id="rId27" Type="http://schemas.openxmlformats.org/officeDocument/2006/relationships/image" Target="../media/image161.jpg"/></Relationships>
</file>

<file path=ppt/slides/_rels/slide36.xml.rels><?xml version="1.0" encoding="UTF-8" standalone="yes"?>
<Relationships xmlns="http://schemas.openxmlformats.org/package/2006/relationships"><Relationship Id="rId8" Type="http://schemas.openxmlformats.org/officeDocument/2006/relationships/image" Target="../media/image165.jpg"/><Relationship Id="rId3" Type="http://schemas.openxmlformats.org/officeDocument/2006/relationships/hyperlink" Target="https://fr.wikipedia.org/wiki/Sous-bois" TargetMode="External"/><Relationship Id="rId7" Type="http://schemas.openxmlformats.org/officeDocument/2006/relationships/image" Target="../media/image164.jpg"/><Relationship Id="rId12" Type="http://schemas.openxmlformats.org/officeDocument/2006/relationships/image" Target="../media/image169.jpg"/><Relationship Id="rId2" Type="http://schemas.openxmlformats.org/officeDocument/2006/relationships/hyperlink" Target="https://fr.wikipedia.org/wiki/Glossaire_botanique#H" TargetMode="External"/><Relationship Id="rId1" Type="http://schemas.openxmlformats.org/officeDocument/2006/relationships/slideLayout" Target="../slideLayouts/slideLayout7.xml"/><Relationship Id="rId6" Type="http://schemas.openxmlformats.org/officeDocument/2006/relationships/hyperlink" Target="https://fr.wikipedia.org/wiki/Oxalis_acetosella" TargetMode="External"/><Relationship Id="rId11" Type="http://schemas.openxmlformats.org/officeDocument/2006/relationships/image" Target="../media/image168.jpg"/><Relationship Id="rId5" Type="http://schemas.openxmlformats.org/officeDocument/2006/relationships/hyperlink" Target="https://fr.wikipedia.org/wiki/Acide_oxalique" TargetMode="External"/><Relationship Id="rId10" Type="http://schemas.openxmlformats.org/officeDocument/2006/relationships/image" Target="../media/image167.jpg"/><Relationship Id="rId4" Type="http://schemas.openxmlformats.org/officeDocument/2006/relationships/hyperlink" Target="https://fr.wikipedia.org/wiki/Oxalis_montana" TargetMode="External"/><Relationship Id="rId9" Type="http://schemas.openxmlformats.org/officeDocument/2006/relationships/image" Target="../media/image166.jpg"/></Relationships>
</file>

<file path=ppt/slides/_rels/slide37.xml.rels><?xml version="1.0" encoding="UTF-8" standalone="yes"?>
<Relationships xmlns="http://schemas.openxmlformats.org/package/2006/relationships"><Relationship Id="rId3" Type="http://schemas.openxmlformats.org/officeDocument/2006/relationships/hyperlink" Target="https://fr.wikipedia.org/wiki/Oxalis_stricta" TargetMode="External"/><Relationship Id="rId7" Type="http://schemas.openxmlformats.org/officeDocument/2006/relationships/image" Target="../media/image173.jpg"/><Relationship Id="rId2" Type="http://schemas.openxmlformats.org/officeDocument/2006/relationships/hyperlink" Target="https://fr.wikipedia.org/wiki/Oxalidaceae" TargetMode="External"/><Relationship Id="rId1" Type="http://schemas.openxmlformats.org/officeDocument/2006/relationships/slideLayout" Target="../slideLayouts/slideLayout7.xml"/><Relationship Id="rId6" Type="http://schemas.openxmlformats.org/officeDocument/2006/relationships/image" Target="../media/image172.jpg"/><Relationship Id="rId5" Type="http://schemas.openxmlformats.org/officeDocument/2006/relationships/image" Target="../media/image171.jpg"/><Relationship Id="rId4" Type="http://schemas.openxmlformats.org/officeDocument/2006/relationships/image" Target="../media/image170.jpg"/></Relationships>
</file>

<file path=ppt/slides/_rels/slide38.xml.rels><?xml version="1.0" encoding="UTF-8" standalone="yes"?>
<Relationships xmlns="http://schemas.openxmlformats.org/package/2006/relationships"><Relationship Id="rId8" Type="http://schemas.openxmlformats.org/officeDocument/2006/relationships/hyperlink" Target="https://fr.wikipedia.org/wiki/Pommes_de_terre" TargetMode="External"/><Relationship Id="rId13" Type="http://schemas.openxmlformats.org/officeDocument/2006/relationships/image" Target="../media/image177.jpg"/><Relationship Id="rId3" Type="http://schemas.openxmlformats.org/officeDocument/2006/relationships/hyperlink" Target="https://fr.wikipedia.org/wiki/Adventice" TargetMode="External"/><Relationship Id="rId7" Type="http://schemas.openxmlformats.org/officeDocument/2006/relationships/hyperlink" Target="https://fr.wikipedia.org/wiki/Doryphore" TargetMode="External"/><Relationship Id="rId12" Type="http://schemas.openxmlformats.org/officeDocument/2006/relationships/image" Target="../media/image176.jpg"/><Relationship Id="rId17" Type="http://schemas.openxmlformats.org/officeDocument/2006/relationships/image" Target="../media/image181.jpg"/><Relationship Id="rId2" Type="http://schemas.openxmlformats.org/officeDocument/2006/relationships/hyperlink" Target="https://fr.wikipedia.org/wiki/Plante_herbac%C3%A9e" TargetMode="External"/><Relationship Id="rId16" Type="http://schemas.openxmlformats.org/officeDocument/2006/relationships/image" Target="../media/image180.jpg"/><Relationship Id="rId1" Type="http://schemas.openxmlformats.org/officeDocument/2006/relationships/slideLayout" Target="../slideLayouts/slideLayout7.xml"/><Relationship Id="rId6" Type="http://schemas.openxmlformats.org/officeDocument/2006/relationships/hyperlink" Target="https://fr.wikipedia.org/wiki/Compagnonnage_(botanique)" TargetMode="External"/><Relationship Id="rId11" Type="http://schemas.openxmlformats.org/officeDocument/2006/relationships/image" Target="../media/image175.jpg"/><Relationship Id="rId5" Type="http://schemas.openxmlformats.org/officeDocument/2006/relationships/hyperlink" Target="https://fr.wikipedia.org/wiki/Ma%C3%AFs" TargetMode="External"/><Relationship Id="rId15" Type="http://schemas.openxmlformats.org/officeDocument/2006/relationships/image" Target="../media/image179.jpg"/><Relationship Id="rId10" Type="http://schemas.openxmlformats.org/officeDocument/2006/relationships/image" Target="../media/image174.jpg"/><Relationship Id="rId4" Type="http://schemas.openxmlformats.org/officeDocument/2006/relationships/hyperlink" Target="https://fr.wikipedia.org/wiki/Germination" TargetMode="External"/><Relationship Id="rId9" Type="http://schemas.openxmlformats.org/officeDocument/2006/relationships/hyperlink" Target="https://fr.wikipedia.org/wiki/Plante_m%C3%A9dicinale" TargetMode="External"/><Relationship Id="rId14" Type="http://schemas.openxmlformats.org/officeDocument/2006/relationships/image" Target="../media/image178.jpg"/></Relationships>
</file>

<file path=ppt/slides/_rels/slide39.xml.rels><?xml version="1.0" encoding="UTF-8" standalone="yes"?>
<Relationships xmlns="http://schemas.openxmlformats.org/package/2006/relationships"><Relationship Id="rId8" Type="http://schemas.openxmlformats.org/officeDocument/2006/relationships/hyperlink" Target="https://fr.wikipedia.org/wiki/Pomme_de_terre" TargetMode="External"/><Relationship Id="rId13" Type="http://schemas.openxmlformats.org/officeDocument/2006/relationships/hyperlink" Target="https://fr.wikipedia.org/wiki/Shampooing" TargetMode="External"/><Relationship Id="rId18" Type="http://schemas.openxmlformats.org/officeDocument/2006/relationships/image" Target="../media/image185.jpg"/><Relationship Id="rId3" Type="http://schemas.openxmlformats.org/officeDocument/2006/relationships/hyperlink" Target="https://fr.wikipedia.org/wiki/Esp%C3%A8ce" TargetMode="External"/><Relationship Id="rId7" Type="http://schemas.openxmlformats.org/officeDocument/2006/relationships/hyperlink" Target="https://fr.wikipedia.org/wiki/Asie" TargetMode="External"/><Relationship Id="rId12" Type="http://schemas.openxmlformats.org/officeDocument/2006/relationships/hyperlink" Target="https://fr.wikipedia.org/wiki/Cuir_chevelu" TargetMode="External"/><Relationship Id="rId17" Type="http://schemas.openxmlformats.org/officeDocument/2006/relationships/image" Target="../media/image184.jpg"/><Relationship Id="rId2" Type="http://schemas.openxmlformats.org/officeDocument/2006/relationships/hyperlink" Target="https://fr.wikipedia.org/wiki/Lamiaceae" TargetMode="External"/><Relationship Id="rId16" Type="http://schemas.openxmlformats.org/officeDocument/2006/relationships/image" Target="../media/image183.jpg"/><Relationship Id="rId1" Type="http://schemas.openxmlformats.org/officeDocument/2006/relationships/slideLayout" Target="../slideLayouts/slideLayout7.xml"/><Relationship Id="rId6" Type="http://schemas.openxmlformats.org/officeDocument/2006/relationships/hyperlink" Target="https://fr.wikipedia.org/wiki/Europe" TargetMode="External"/><Relationship Id="rId11" Type="http://schemas.openxmlformats.org/officeDocument/2006/relationships/hyperlink" Target="https://fr.wikipedia.org/wiki/Dermite_s%C3%A9borrh%C3%A9ique" TargetMode="External"/><Relationship Id="rId5" Type="http://schemas.openxmlformats.org/officeDocument/2006/relationships/hyperlink" Target="https://fr.wikipedia.org/wiki/P%C3%A9tiole" TargetMode="External"/><Relationship Id="rId15" Type="http://schemas.openxmlformats.org/officeDocument/2006/relationships/image" Target="../media/image182.jpg"/><Relationship Id="rId10" Type="http://schemas.openxmlformats.org/officeDocument/2006/relationships/hyperlink" Target="https://fr.wikipedia.org/wiki/Tanin" TargetMode="External"/><Relationship Id="rId4" Type="http://schemas.openxmlformats.org/officeDocument/2006/relationships/hyperlink" Target="https://fr.wikipedia.org/wiki/Plante_herbac%C3%A9e" TargetMode="External"/><Relationship Id="rId9" Type="http://schemas.openxmlformats.org/officeDocument/2006/relationships/hyperlink" Target="https://fr.wikipedia.org/wiki/Doryphore" TargetMode="External"/><Relationship Id="rId14" Type="http://schemas.openxmlformats.org/officeDocument/2006/relationships/hyperlink" Target="https://fr.wikipedia.org/wiki/Ortie_blanch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fr.wikipedia.org/wiki/Cyperaceae" TargetMode="External"/><Relationship Id="rId3" Type="http://schemas.openxmlformats.org/officeDocument/2006/relationships/hyperlink" Target="https://fr.wikipedia.org/wiki/Plante" TargetMode="External"/><Relationship Id="rId7" Type="http://schemas.openxmlformats.org/officeDocument/2006/relationships/hyperlink" Target="https://fr.wikipedia.org/wiki/Poaceae" TargetMode="External"/><Relationship Id="rId12" Type="http://schemas.openxmlformats.org/officeDocument/2006/relationships/hyperlink" Target="https://fr.wikipedia.org/wiki/Esp%C3%A8ce" TargetMode="External"/><Relationship Id="rId2" Type="http://schemas.openxmlformats.org/officeDocument/2006/relationships/hyperlink" Target="http://rebeccabaues.fr/herbier/" TargetMode="External"/><Relationship Id="rId1" Type="http://schemas.openxmlformats.org/officeDocument/2006/relationships/slideLayout" Target="../slideLayouts/slideLayout7.xml"/><Relationship Id="rId6" Type="http://schemas.openxmlformats.org/officeDocument/2006/relationships/hyperlink" Target="https://fr.wikipedia.org/wiki/Asteraceae" TargetMode="External"/><Relationship Id="rId11" Type="http://schemas.openxmlformats.org/officeDocument/2006/relationships/hyperlink" Target="https://fr.wikipedia.org/wiki/Apiaceae" TargetMode="External"/><Relationship Id="rId5" Type="http://schemas.openxmlformats.org/officeDocument/2006/relationships/hyperlink" Target="https://fr.wikipedia.org/wiki/Adventice" TargetMode="External"/><Relationship Id="rId10" Type="http://schemas.openxmlformats.org/officeDocument/2006/relationships/hyperlink" Target="https://fr.wikipedia.org/wiki/Brassicaceae" TargetMode="External"/><Relationship Id="rId4" Type="http://schemas.openxmlformats.org/officeDocument/2006/relationships/hyperlink" Target="https://fr.wikipedia.org/wiki/D%C3%A9sherbage" TargetMode="External"/><Relationship Id="rId9" Type="http://schemas.openxmlformats.org/officeDocument/2006/relationships/hyperlink" Target="https://fr.wikipedia.org/wiki/Polygonacea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86.emf"/><Relationship Id="rId1" Type="http://schemas.openxmlformats.org/officeDocument/2006/relationships/slideLayout" Target="../slideLayouts/slideLayout7.xml"/><Relationship Id="rId6" Type="http://schemas.openxmlformats.org/officeDocument/2006/relationships/image" Target="../media/image190.jpg"/><Relationship Id="rId5" Type="http://schemas.openxmlformats.org/officeDocument/2006/relationships/image" Target="../media/image189.jpg"/><Relationship Id="rId4" Type="http://schemas.openxmlformats.org/officeDocument/2006/relationships/image" Target="../media/image188.emf"/></Relationships>
</file>

<file path=ppt/slides/_rels/slide41.xml.rels><?xml version="1.0" encoding="UTF-8" standalone="yes"?>
<Relationships xmlns="http://schemas.openxmlformats.org/package/2006/relationships"><Relationship Id="rId3" Type="http://schemas.openxmlformats.org/officeDocument/2006/relationships/image" Target="../media/image192.emf"/><Relationship Id="rId2" Type="http://schemas.openxmlformats.org/officeDocument/2006/relationships/image" Target="../media/image191.emf"/><Relationship Id="rId1" Type="http://schemas.openxmlformats.org/officeDocument/2006/relationships/slideLayout" Target="../slideLayouts/slideLayout7.xml"/><Relationship Id="rId4" Type="http://schemas.openxmlformats.org/officeDocument/2006/relationships/image" Target="../media/image193.emf"/></Relationships>
</file>

<file path=ppt/slides/_rels/slide42.xml.rels><?xml version="1.0" encoding="UTF-8" standalone="yes"?>
<Relationships xmlns="http://schemas.openxmlformats.org/package/2006/relationships"><Relationship Id="rId8" Type="http://schemas.openxmlformats.org/officeDocument/2006/relationships/hyperlink" Target="https://fr.wikipedia.org/wiki/R%C3%A9sistance_aux_herbicides" TargetMode="External"/><Relationship Id="rId13" Type="http://schemas.openxmlformats.org/officeDocument/2006/relationships/hyperlink" Target="https://fr.wikipedia.org/wiki/Guelma" TargetMode="External"/><Relationship Id="rId18" Type="http://schemas.openxmlformats.org/officeDocument/2006/relationships/image" Target="../media/image195.jpg"/><Relationship Id="rId3" Type="http://schemas.openxmlformats.org/officeDocument/2006/relationships/hyperlink" Target="https://fr.wikipedia.org/wiki/Plante_herbac%C3%A9e" TargetMode="External"/><Relationship Id="rId7" Type="http://schemas.openxmlformats.org/officeDocument/2006/relationships/hyperlink" Target="https://fr.wikipedia.org/wiki/Europe" TargetMode="External"/><Relationship Id="rId12" Type="http://schemas.openxmlformats.org/officeDocument/2006/relationships/hyperlink" Target="https://fr.wikipedia.org/wiki/Coquelicot" TargetMode="External"/><Relationship Id="rId17" Type="http://schemas.openxmlformats.org/officeDocument/2006/relationships/hyperlink" Target="https://fr.wikipedia.org/wiki/Mus%C3%A9e_d'Orsay" TargetMode="External"/><Relationship Id="rId2" Type="http://schemas.openxmlformats.org/officeDocument/2006/relationships/image" Target="../media/image194.jpg"/><Relationship Id="rId16" Type="http://schemas.openxmlformats.org/officeDocument/2006/relationships/hyperlink" Target="https://fr.wikipedia.org/wiki/Claude_Monet" TargetMode="External"/><Relationship Id="rId1" Type="http://schemas.openxmlformats.org/officeDocument/2006/relationships/slideLayout" Target="../slideLayouts/slideLayout7.xml"/><Relationship Id="rId6" Type="http://schemas.openxmlformats.org/officeDocument/2006/relationships/hyperlink" Target="https://fr.wikipedia.org/wiki/Moisson_(agriculture)" TargetMode="External"/><Relationship Id="rId11" Type="http://schemas.openxmlformats.org/officeDocument/2006/relationships/hyperlink" Target="https://fr.wikipedia.org/wiki/Auxine" TargetMode="External"/><Relationship Id="rId5" Type="http://schemas.openxmlformats.org/officeDocument/2006/relationships/hyperlink" Target="https://fr.wikipedia.org/wiki/Messicole" TargetMode="External"/><Relationship Id="rId15" Type="http://schemas.openxmlformats.org/officeDocument/2006/relationships/hyperlink" Target="https://fr.wikipedia.org/wiki/Les_Coquelicots" TargetMode="External"/><Relationship Id="rId10" Type="http://schemas.openxmlformats.org/officeDocument/2006/relationships/hyperlink" Target="https://fr.wikipedia.org/wiki/Ac%C3%A9tolactate_synthase" TargetMode="External"/><Relationship Id="rId19" Type="http://schemas.openxmlformats.org/officeDocument/2006/relationships/image" Target="../media/image196.jpg"/><Relationship Id="rId4" Type="http://schemas.openxmlformats.org/officeDocument/2006/relationships/hyperlink" Target="https://fr.wikipedia.org/wiki/Plante_annuelle" TargetMode="External"/><Relationship Id="rId9" Type="http://schemas.openxmlformats.org/officeDocument/2006/relationships/hyperlink" Target="https://fr.wikipedia.org/wiki/Classification_HRAC_des_herbicides" TargetMode="External"/><Relationship Id="rId14" Type="http://schemas.openxmlformats.org/officeDocument/2006/relationships/hyperlink" Target="https://fr.wikipedia.org/wiki/Alg%C3%A9ri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fr.wikipedia.org/wiki/Adventice" TargetMode="External"/><Relationship Id="rId7" Type="http://schemas.openxmlformats.org/officeDocument/2006/relationships/image" Target="../media/image4.jpg"/><Relationship Id="rId12" Type="http://schemas.openxmlformats.org/officeDocument/2006/relationships/image" Target="../media/image9.jpg"/><Relationship Id="rId2" Type="http://schemas.openxmlformats.org/officeDocument/2006/relationships/hyperlink" Target="https://fr.wikipedia.org/wiki/Euphorbiac%C3%A9es" TargetMode="External"/><Relationship Id="rId1" Type="http://schemas.openxmlformats.org/officeDocument/2006/relationships/slideLayout" Target="../slideLayouts/slideLayout7.xml"/><Relationship Id="rId6" Type="http://schemas.openxmlformats.org/officeDocument/2006/relationships/hyperlink" Target="https://fr.wikipedia.org/wiki/Mercuriale_annuelle" TargetMode="External"/><Relationship Id="rId11" Type="http://schemas.openxmlformats.org/officeDocument/2006/relationships/image" Target="../media/image8.jpg"/><Relationship Id="rId5" Type="http://schemas.openxmlformats.org/officeDocument/2006/relationships/hyperlink" Target="https://fr.wikipedia.org/wiki/Allerg%C3%A8ne" TargetMode="External"/><Relationship Id="rId10" Type="http://schemas.openxmlformats.org/officeDocument/2006/relationships/image" Target="../media/image7.jpg"/><Relationship Id="rId4" Type="http://schemas.openxmlformats.org/officeDocument/2006/relationships/hyperlink" Target="https://fr.wikipedia.org/wiki/Pollen" TargetMode="External"/><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hyperlink" Target="http://pfaf.org/user/plant.aspx?LatinName=Chenopodium+album" TargetMode="Externa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hyperlink" Target="https://fr.wikipedia.org/wiki/Amaranthus" TargetMode="External"/><Relationship Id="rId13" Type="http://schemas.openxmlformats.org/officeDocument/2006/relationships/hyperlink" Target="https://fr.wikipedia.org/wiki/Rein" TargetMode="External"/><Relationship Id="rId3" Type="http://schemas.openxmlformats.org/officeDocument/2006/relationships/image" Target="../media/image18.jpg"/><Relationship Id="rId7" Type="http://schemas.openxmlformats.org/officeDocument/2006/relationships/hyperlink" Target="https://fr.wikipedia.org/wiki/Glossaire_botanique#H" TargetMode="External"/><Relationship Id="rId12" Type="http://schemas.openxmlformats.org/officeDocument/2006/relationships/hyperlink" Target="https://fr.wikipedia.org/wiki/Fourrage" TargetMode="External"/><Relationship Id="rId17" Type="http://schemas.openxmlformats.org/officeDocument/2006/relationships/hyperlink" Target="http://www.ruralcat.net/c/document_library/get_file?uuid=de5daf0f-8e6f-43b3-bc92-8fed0e60f5c6&amp;groupId=10136" TargetMode="External"/><Relationship Id="rId2" Type="http://schemas.openxmlformats.org/officeDocument/2006/relationships/image" Target="../media/image17.jpg"/><Relationship Id="rId16"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hyperlink" Target="https://fr.wikipedia.org/wiki/Glossaire_botanique#E" TargetMode="External"/><Relationship Id="rId11" Type="http://schemas.openxmlformats.org/officeDocument/2006/relationships/hyperlink" Target="https://fr.wikipedia.org/wiki/Cochon" TargetMode="External"/><Relationship Id="rId5" Type="http://schemas.openxmlformats.org/officeDocument/2006/relationships/hyperlink" Target="https://fr.wikipedia.org/wiki/Glossaire_botanique#I" TargetMode="External"/><Relationship Id="rId15" Type="http://schemas.openxmlformats.org/officeDocument/2006/relationships/image" Target="../media/image21.jpg"/><Relationship Id="rId10" Type="http://schemas.openxmlformats.org/officeDocument/2006/relationships/hyperlink" Target="https://fr.wikipedia.org/wiki/Nitrate" TargetMode="External"/><Relationship Id="rId4" Type="http://schemas.openxmlformats.org/officeDocument/2006/relationships/image" Target="../media/image19.jpg"/><Relationship Id="rId9" Type="http://schemas.openxmlformats.org/officeDocument/2006/relationships/hyperlink" Target="https://fr.wikipedia.org/wiki/Acide_oxalique" TargetMode="External"/><Relationship Id="rId1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hyperlink" Target="https://fr.wikipedia.org/wiki/Veronica_persica" TargetMode="External"/><Relationship Id="rId3" Type="http://schemas.openxmlformats.org/officeDocument/2006/relationships/hyperlink" Target="https://fr.wikipedia.org/wiki/Plante_annuelle" TargetMode="External"/><Relationship Id="rId7" Type="http://schemas.openxmlformats.org/officeDocument/2006/relationships/hyperlink" Target="https://fr.wikipedia.org/wiki/Forme_foliaire" TargetMode="External"/><Relationship Id="rId2" Type="http://schemas.openxmlformats.org/officeDocument/2006/relationships/hyperlink" Target="https://fr.wikipedia.org/wiki/V%C3%A9ronique_(plante)" TargetMode="External"/><Relationship Id="rId1" Type="http://schemas.openxmlformats.org/officeDocument/2006/relationships/slideLayout" Target="../slideLayouts/slideLayout7.xml"/><Relationship Id="rId6" Type="http://schemas.openxmlformats.org/officeDocument/2006/relationships/hyperlink" Target="https://fr.wikipedia.org/wiki/Tige_radicante" TargetMode="External"/><Relationship Id="rId11" Type="http://schemas.openxmlformats.org/officeDocument/2006/relationships/image" Target="../media/image30.jpg"/><Relationship Id="rId5" Type="http://schemas.openxmlformats.org/officeDocument/2006/relationships/hyperlink" Target="https://fr.wikipedia.org/wiki/Jardin" TargetMode="External"/><Relationship Id="rId10" Type="http://schemas.openxmlformats.org/officeDocument/2006/relationships/image" Target="../media/image29.emf"/><Relationship Id="rId4" Type="http://schemas.openxmlformats.org/officeDocument/2006/relationships/hyperlink" Target="https://fr.wikipedia.org/wiki/Adventice" TargetMode="External"/><Relationship Id="rId9"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7289" y="441064"/>
            <a:ext cx="7390503" cy="1446550"/>
          </a:xfrm>
          <a:prstGeom prst="rect">
            <a:avLst/>
          </a:prstGeom>
          <a:noFill/>
        </p:spPr>
        <p:txBody>
          <a:bodyPr wrap="square" rtlCol="0">
            <a:spAutoFit/>
          </a:bodyPr>
          <a:lstStyle/>
          <a:p>
            <a:pPr algn="ctr"/>
            <a:r>
              <a:rPr lang="fr-FR" sz="6000" b="1" dirty="0">
                <a:solidFill>
                  <a:srgbClr val="008000"/>
                </a:solidFill>
              </a:rPr>
              <a:t>Les adventices</a:t>
            </a:r>
            <a:endParaRPr lang="fr-FR" sz="6000" dirty="0">
              <a:solidFill>
                <a:srgbClr val="008000"/>
              </a:solidFill>
            </a:endParaRPr>
          </a:p>
          <a:p>
            <a:pPr algn="ctr"/>
            <a:r>
              <a:rPr lang="fr-FR" sz="2800" b="1" i="1" dirty="0">
                <a:solidFill>
                  <a:srgbClr val="008000"/>
                </a:solidFill>
              </a:rPr>
              <a:t>Ou ce que l’on appelle les « mauvaises herbes »</a:t>
            </a:r>
          </a:p>
        </p:txBody>
      </p:sp>
      <p:sp>
        <p:nvSpPr>
          <p:cNvPr id="5" name="ZoneTexte 9"/>
          <p:cNvSpPr txBox="1">
            <a:spLocks noChangeArrowheads="1"/>
          </p:cNvSpPr>
          <p:nvPr/>
        </p:nvSpPr>
        <p:spPr bwMode="auto">
          <a:xfrm>
            <a:off x="3996653" y="6055713"/>
            <a:ext cx="497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dirty="0">
                <a:solidFill>
                  <a:srgbClr val="008000"/>
                </a:solidFill>
              </a:rPr>
              <a:t>Auteur : Benjamin LISAN</a:t>
            </a:r>
          </a:p>
          <a:p>
            <a:pPr algn="ctr" eaLnBrk="1" hangingPunct="1">
              <a:lnSpc>
                <a:spcPct val="100000"/>
              </a:lnSpc>
              <a:spcBef>
                <a:spcPct val="0"/>
              </a:spcBef>
              <a:buFontTx/>
              <a:buNone/>
            </a:pPr>
            <a:r>
              <a:rPr lang="fr-FR" altLang="fr-FR" sz="1200" dirty="0">
                <a:solidFill>
                  <a:srgbClr val="008000"/>
                </a:solidFill>
              </a:rPr>
              <a:t>Date de création : 02/08/2016, date de mise à jour : 11/09/2016. </a:t>
            </a:r>
          </a:p>
          <a:p>
            <a:pPr algn="ctr" eaLnBrk="1" hangingPunct="1">
              <a:lnSpc>
                <a:spcPct val="100000"/>
              </a:lnSpc>
              <a:spcBef>
                <a:spcPct val="0"/>
              </a:spcBef>
              <a:buFontTx/>
              <a:buNone/>
            </a:pPr>
            <a:r>
              <a:rPr lang="fr-FR" altLang="fr-FR" sz="1200" dirty="0">
                <a:solidFill>
                  <a:srgbClr val="008000"/>
                </a:solidFill>
              </a:rPr>
              <a:t>Version V1.3</a:t>
            </a:r>
          </a:p>
        </p:txBody>
      </p:sp>
      <p:sp>
        <p:nvSpPr>
          <p:cNvPr id="6" name="Espace réservé du numéro de diapositive 5"/>
          <p:cNvSpPr>
            <a:spLocks noGrp="1"/>
          </p:cNvSpPr>
          <p:nvPr>
            <p:ph type="sldNum" sz="quarter" idx="12"/>
          </p:nvPr>
        </p:nvSpPr>
        <p:spPr/>
        <p:txBody>
          <a:bodyPr/>
          <a:lstStyle/>
          <a:p>
            <a:fld id="{96478BAF-7D72-43A6-AB58-45C361AF6AC3}" type="slidenum">
              <a:rPr lang="fr-FR" smtClean="0"/>
              <a:t>1</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140" y="2188251"/>
            <a:ext cx="4286250" cy="3219450"/>
          </a:xfrm>
          <a:prstGeom prst="rect">
            <a:avLst/>
          </a:prstGeom>
        </p:spPr>
      </p:pic>
      <p:sp>
        <p:nvSpPr>
          <p:cNvPr id="3" name="ZoneTexte 2"/>
          <p:cNvSpPr txBox="1"/>
          <p:nvPr/>
        </p:nvSpPr>
        <p:spPr>
          <a:xfrm>
            <a:off x="4206240" y="5407701"/>
            <a:ext cx="4679576" cy="276999"/>
          </a:xfrm>
          <a:prstGeom prst="rect">
            <a:avLst/>
          </a:prstGeom>
          <a:noFill/>
        </p:spPr>
        <p:txBody>
          <a:bodyPr wrap="square" rtlCol="0">
            <a:spAutoFit/>
          </a:bodyPr>
          <a:lstStyle/>
          <a:p>
            <a:pPr algn="ctr"/>
            <a:r>
              <a:rPr lang="fr-FR" sz="1200" dirty="0">
                <a:solidFill>
                  <a:srgbClr val="008000"/>
                </a:solidFill>
              </a:rPr>
              <a:t>Véronique de Perse dans un champ de maïs.</a:t>
            </a:r>
          </a:p>
        </p:txBody>
      </p:sp>
      <p:sp>
        <p:nvSpPr>
          <p:cNvPr id="7" name="ZoneTexte 6"/>
          <p:cNvSpPr txBox="1"/>
          <p:nvPr/>
        </p:nvSpPr>
        <p:spPr>
          <a:xfrm>
            <a:off x="473337" y="6061725"/>
            <a:ext cx="3227294" cy="369332"/>
          </a:xfrm>
          <a:prstGeom prst="rect">
            <a:avLst/>
          </a:prstGeom>
          <a:noFill/>
          <a:ln>
            <a:solidFill>
              <a:srgbClr val="FF0000"/>
            </a:solidFill>
          </a:ln>
        </p:spPr>
        <p:txBody>
          <a:bodyPr wrap="square" rtlCol="0">
            <a:spAutoFit/>
          </a:bodyPr>
          <a:lstStyle/>
          <a:p>
            <a:pPr algn="ctr"/>
            <a:r>
              <a:rPr lang="fr-FR" b="1" dirty="0">
                <a:solidFill>
                  <a:srgbClr val="FF0000"/>
                </a:solidFill>
              </a:rPr>
              <a:t>Document en construction</a:t>
            </a:r>
          </a:p>
        </p:txBody>
      </p:sp>
    </p:spTree>
    <p:extLst>
      <p:ext uri="{BB962C8B-B14F-4D97-AF65-F5344CB8AC3E}">
        <p14:creationId xmlns:p14="http://schemas.microsoft.com/office/powerpoint/2010/main" val="429133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10</a:t>
            </a:fld>
            <a:endParaRPr lang="fr-FR"/>
          </a:p>
        </p:txBody>
      </p:sp>
      <p:sp>
        <p:nvSpPr>
          <p:cNvPr id="3" name="Rectangle 2"/>
          <p:cNvSpPr/>
          <p:nvPr/>
        </p:nvSpPr>
        <p:spPr>
          <a:xfrm>
            <a:off x="5411707" y="24295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97378" y="652351"/>
            <a:ext cx="9586793" cy="369332"/>
          </a:xfrm>
          <a:prstGeom prst="rect">
            <a:avLst/>
          </a:prstGeom>
          <a:noFill/>
        </p:spPr>
        <p:txBody>
          <a:bodyPr wrap="square" rtlCol="0">
            <a:spAutoFit/>
          </a:bodyPr>
          <a:lstStyle/>
          <a:p>
            <a:r>
              <a:rPr lang="fr-FR" dirty="0">
                <a:solidFill>
                  <a:srgbClr val="008000"/>
                </a:solidFill>
              </a:rPr>
              <a:t>6. </a:t>
            </a:r>
            <a:r>
              <a:rPr lang="fr-FR" b="1" dirty="0">
                <a:solidFill>
                  <a:srgbClr val="008000"/>
                </a:solidFill>
              </a:rPr>
              <a:t>Trèfle blanc</a:t>
            </a:r>
            <a:r>
              <a:rPr lang="fr-FR" dirty="0">
                <a:solidFill>
                  <a:srgbClr val="008000"/>
                </a:solidFill>
              </a:rPr>
              <a:t>, </a:t>
            </a:r>
            <a:r>
              <a:rPr lang="fr-FR" b="1" dirty="0">
                <a:solidFill>
                  <a:srgbClr val="008000"/>
                </a:solidFill>
              </a:rPr>
              <a:t>Trèfle rampant </a:t>
            </a:r>
            <a:r>
              <a:rPr lang="fr-FR" dirty="0">
                <a:solidFill>
                  <a:srgbClr val="008000"/>
                </a:solidFill>
              </a:rPr>
              <a:t>ou</a:t>
            </a:r>
            <a:r>
              <a:rPr lang="fr-FR" b="1" dirty="0">
                <a:solidFill>
                  <a:srgbClr val="008000"/>
                </a:solidFill>
              </a:rPr>
              <a:t> Trèfle de Hollande </a:t>
            </a:r>
            <a:r>
              <a:rPr lang="fr-FR" dirty="0">
                <a:solidFill>
                  <a:srgbClr val="008000"/>
                </a:solidFill>
              </a:rPr>
              <a:t>(</a:t>
            </a:r>
            <a:r>
              <a:rPr lang="fr-FR" i="1" dirty="0">
                <a:solidFill>
                  <a:srgbClr val="008000"/>
                </a:solidFill>
              </a:rPr>
              <a:t>Trifolium repens</a:t>
            </a:r>
            <a:r>
              <a:rPr lang="fr-FR" dirty="0">
                <a:solidFill>
                  <a:srgbClr val="008000"/>
                </a:solidFill>
              </a:rPr>
              <a:t>) (Fabacées)</a:t>
            </a:r>
          </a:p>
        </p:txBody>
      </p:sp>
      <p:sp>
        <p:nvSpPr>
          <p:cNvPr id="6" name="Rectangle 5"/>
          <p:cNvSpPr/>
          <p:nvPr/>
        </p:nvSpPr>
        <p:spPr>
          <a:xfrm>
            <a:off x="97378" y="1050285"/>
            <a:ext cx="11737488" cy="3600986"/>
          </a:xfrm>
          <a:prstGeom prst="rect">
            <a:avLst/>
          </a:prstGeom>
        </p:spPr>
        <p:txBody>
          <a:bodyPr wrap="square">
            <a:spAutoFit/>
          </a:bodyPr>
          <a:lstStyle/>
          <a:p>
            <a:r>
              <a:rPr lang="fr-FR" b="1" dirty="0">
                <a:solidFill>
                  <a:srgbClr val="008000"/>
                </a:solidFill>
              </a:rPr>
              <a:t>Habitat naturel: </a:t>
            </a:r>
            <a:r>
              <a:rPr lang="fr-FR" dirty="0">
                <a:solidFill>
                  <a:srgbClr val="008000"/>
                </a:solidFill>
              </a:rPr>
              <a:t>Vallées alluviales, plateaux calcaires et basaltiques. Lisières et clairières forestières. </a:t>
            </a:r>
          </a:p>
          <a:p>
            <a:r>
              <a:rPr lang="fr-FR" b="1" dirty="0">
                <a:solidFill>
                  <a:srgbClr val="008000"/>
                </a:solidFill>
              </a:rPr>
              <a:t>Indications sur l’état du sol: </a:t>
            </a:r>
            <a:r>
              <a:rPr lang="fr-FR" dirty="0">
                <a:solidFill>
                  <a:schemeClr val="accent2">
                    <a:lumMod val="50000"/>
                  </a:schemeClr>
                </a:solidFill>
              </a:rPr>
              <a:t>Compactage</a:t>
            </a:r>
            <a:r>
              <a:rPr lang="fr-FR" dirty="0">
                <a:solidFill>
                  <a:srgbClr val="008000"/>
                </a:solidFill>
              </a:rPr>
              <a:t> des sols riches en calcaire. </a:t>
            </a:r>
            <a:r>
              <a:rPr lang="fr-FR" dirty="0">
                <a:solidFill>
                  <a:srgbClr val="002060"/>
                </a:solidFill>
              </a:rPr>
              <a:t>Engorgement en eau </a:t>
            </a:r>
            <a:r>
              <a:rPr lang="fr-FR" dirty="0">
                <a:solidFill>
                  <a:srgbClr val="008000"/>
                </a:solidFill>
              </a:rPr>
              <a:t>et </a:t>
            </a:r>
            <a:r>
              <a:rPr lang="fr-FR" dirty="0">
                <a:solidFill>
                  <a:schemeClr val="accent2">
                    <a:lumMod val="50000"/>
                  </a:schemeClr>
                </a:solidFill>
              </a:rPr>
              <a:t>en matière organique</a:t>
            </a:r>
            <a:r>
              <a:rPr lang="fr-FR" dirty="0">
                <a:solidFill>
                  <a:srgbClr val="008000"/>
                </a:solidFill>
              </a:rPr>
              <a:t>. </a:t>
            </a:r>
            <a:r>
              <a:rPr lang="fr-FR" dirty="0">
                <a:solidFill>
                  <a:srgbClr val="002060"/>
                </a:solidFill>
              </a:rPr>
              <a:t>Fort contraste hydrique</a:t>
            </a:r>
            <a:r>
              <a:rPr lang="fr-FR" dirty="0">
                <a:solidFill>
                  <a:srgbClr val="008000"/>
                </a:solidFill>
              </a:rPr>
              <a:t>. </a:t>
            </a:r>
            <a:r>
              <a:rPr lang="fr-FR" dirty="0">
                <a:solidFill>
                  <a:schemeClr val="accent2">
                    <a:lumMod val="50000"/>
                  </a:schemeClr>
                </a:solidFill>
              </a:rPr>
              <a:t>Surpâturage, piétinement </a:t>
            </a:r>
            <a:r>
              <a:rPr lang="fr-FR" dirty="0">
                <a:solidFill>
                  <a:srgbClr val="008000"/>
                </a:solidFill>
              </a:rPr>
              <a:t>par les animaux. La densité de trèfle blanc est proportionnelle à la </a:t>
            </a:r>
            <a:r>
              <a:rPr lang="fr-FR" dirty="0">
                <a:solidFill>
                  <a:schemeClr val="accent2">
                    <a:lumMod val="50000"/>
                  </a:schemeClr>
                </a:solidFill>
              </a:rPr>
              <a:t>pression du pâturage</a:t>
            </a:r>
            <a:r>
              <a:rPr lang="fr-FR" dirty="0">
                <a:solidFill>
                  <a:srgbClr val="008000"/>
                </a:solidFill>
              </a:rPr>
              <a:t>.  </a:t>
            </a:r>
          </a:p>
          <a:p>
            <a:r>
              <a:rPr lang="fr-FR" dirty="0">
                <a:solidFill>
                  <a:srgbClr val="FF0000"/>
                </a:solidFill>
              </a:rPr>
              <a:t>Cuisine: </a:t>
            </a:r>
            <a:r>
              <a:rPr lang="fr-FR" b="1" dirty="0">
                <a:solidFill>
                  <a:srgbClr val="FF0000"/>
                </a:solidFill>
              </a:rPr>
              <a:t>Toxique</a:t>
            </a:r>
            <a:r>
              <a:rPr lang="fr-FR" dirty="0">
                <a:solidFill>
                  <a:srgbClr val="FF0000"/>
                </a:solidFill>
              </a:rPr>
              <a:t>, comme toutes les légumineuses. </a:t>
            </a:r>
            <a:endParaRPr lang="fr-FR" dirty="0">
              <a:solidFill>
                <a:srgbClr val="008000"/>
              </a:solidFill>
            </a:endParaRPr>
          </a:p>
          <a:p>
            <a:pPr algn="just"/>
            <a:r>
              <a:rPr lang="fr-FR" dirty="0">
                <a:solidFill>
                  <a:srgbClr val="008000"/>
                </a:solidFill>
              </a:rPr>
              <a:t>C'est l'une des espèces les plus répandues du genre </a:t>
            </a:r>
            <a:r>
              <a:rPr lang="fr-FR" i="1" dirty="0">
                <a:solidFill>
                  <a:srgbClr val="008000"/>
                </a:solidFill>
              </a:rPr>
              <a:t>Trifolium</a:t>
            </a:r>
            <a:r>
              <a:rPr lang="fr-FR" dirty="0">
                <a:solidFill>
                  <a:srgbClr val="008000"/>
                </a:solidFill>
              </a:rPr>
              <a:t> (les </a:t>
            </a:r>
            <a:r>
              <a:rPr lang="fr-FR" dirty="0">
                <a:solidFill>
                  <a:srgbClr val="008000"/>
                </a:solidFill>
                <a:hlinkClick r:id="rId2" tooltip="Trèfle"/>
              </a:rPr>
              <a:t>Trèfles</a:t>
            </a:r>
            <a:r>
              <a:rPr lang="fr-FR" dirty="0">
                <a:solidFill>
                  <a:srgbClr val="008000"/>
                </a:solidFill>
              </a:rPr>
              <a:t>). Utilisé comme </a:t>
            </a:r>
            <a:r>
              <a:rPr lang="fr-FR" dirty="0">
                <a:solidFill>
                  <a:srgbClr val="008000"/>
                </a:solidFill>
                <a:hlinkClick r:id="rId3" tooltip="Fourrage"/>
              </a:rPr>
              <a:t>fourrage</a:t>
            </a:r>
            <a:r>
              <a:rPr lang="fr-FR" dirty="0">
                <a:solidFill>
                  <a:srgbClr val="008000"/>
                </a:solidFill>
              </a:rPr>
              <a:t>, c'est également une </a:t>
            </a:r>
            <a:r>
              <a:rPr lang="fr-FR" dirty="0">
                <a:solidFill>
                  <a:srgbClr val="008000"/>
                </a:solidFill>
                <a:hlinkClick r:id="rId4" tooltip="Adventice"/>
              </a:rPr>
              <a:t>adventice</a:t>
            </a:r>
            <a:r>
              <a:rPr lang="fr-FR" dirty="0">
                <a:solidFill>
                  <a:srgbClr val="008000"/>
                </a:solidFill>
              </a:rPr>
              <a:t> des terres cultivées (notamment les vergers irrigués) et des jardins. C'est une plante très basse à tige rampante, reconnaissable à ses </a:t>
            </a:r>
            <a:r>
              <a:rPr lang="fr-FR" dirty="0">
                <a:solidFill>
                  <a:srgbClr val="008000"/>
                </a:solidFill>
                <a:hlinkClick r:id="rId5" tooltip="Inflorescence"/>
              </a:rPr>
              <a:t>inflorescences</a:t>
            </a:r>
            <a:r>
              <a:rPr lang="fr-FR" dirty="0">
                <a:solidFill>
                  <a:srgbClr val="008000"/>
                </a:solidFill>
              </a:rPr>
              <a:t> blanches, parfois un peu rosées, au parfum assez agréable. </a:t>
            </a:r>
            <a:r>
              <a:rPr lang="fr-FR" dirty="0">
                <a:solidFill>
                  <a:srgbClr val="008000"/>
                </a:solidFill>
                <a:hlinkClick r:id="rId6" tooltip="Plante vivace"/>
              </a:rPr>
              <a:t>Plante vivace</a:t>
            </a:r>
            <a:r>
              <a:rPr lang="fr-FR" dirty="0">
                <a:solidFill>
                  <a:srgbClr val="008000"/>
                </a:solidFill>
              </a:rPr>
              <a:t> poussant en plaine et en montagne (jusqu'à 2 750 m) dans toute l'Europe et l'Amérique du Nord, à l'exception des zones boréales. Très commune, elle s'adapte à tous les types de sols, et peut se rencontrer dans les prés, les pelouses, les talus, sur le bord des routes ou des chemins. Elle a cependant une préférence pour les sols bien drainés. C'est une </a:t>
            </a:r>
            <a:r>
              <a:rPr lang="fr-FR" dirty="0">
                <a:solidFill>
                  <a:srgbClr val="008000"/>
                </a:solidFill>
                <a:hlinkClick r:id="rId7" tooltip="Plante bioindicatrice"/>
              </a:rPr>
              <a:t>plante </a:t>
            </a:r>
            <a:r>
              <a:rPr lang="fr-FR" dirty="0" err="1">
                <a:solidFill>
                  <a:srgbClr val="008000"/>
                </a:solidFill>
                <a:hlinkClick r:id="rId7" tooltip="Plante bioindicatrice"/>
              </a:rPr>
              <a:t>bioindicatrice</a:t>
            </a:r>
            <a:r>
              <a:rPr lang="fr-FR" dirty="0">
                <a:solidFill>
                  <a:srgbClr val="008000"/>
                </a:solidFill>
              </a:rPr>
              <a:t> d'un sol riche en </a:t>
            </a:r>
            <a:r>
              <a:rPr lang="fr-FR" dirty="0">
                <a:solidFill>
                  <a:srgbClr val="008000"/>
                </a:solidFill>
                <a:hlinkClick r:id="rId8" tooltip="Base (chimie)"/>
              </a:rPr>
              <a:t>bases</a:t>
            </a:r>
            <a:r>
              <a:rPr lang="fr-FR" dirty="0">
                <a:solidFill>
                  <a:srgbClr val="008000"/>
                </a:solidFill>
              </a:rPr>
              <a:t> et en matières organiques et subissant de forts contrastes hydriques.</a:t>
            </a:r>
          </a:p>
          <a:p>
            <a:pPr algn="just"/>
            <a:r>
              <a:rPr lang="fr-FR" sz="1200" dirty="0">
                <a:solidFill>
                  <a:srgbClr val="008000"/>
                </a:solidFill>
              </a:rPr>
              <a:t>Source : </a:t>
            </a:r>
            <a:r>
              <a:rPr lang="fr-FR" sz="1200" dirty="0">
                <a:solidFill>
                  <a:srgbClr val="008000"/>
                </a:solidFill>
                <a:hlinkClick r:id="rId9"/>
              </a:rPr>
              <a:t>https://fr.wikipedia.org/wiki/Tr%C3%A8fle_blanc</a:t>
            </a:r>
            <a:r>
              <a:rPr lang="fr-FR" sz="1200" dirty="0">
                <a:solidFill>
                  <a:srgbClr val="008000"/>
                </a:solidFill>
              </a:rPr>
              <a:t> </a:t>
            </a:r>
          </a:p>
        </p:txBody>
      </p:sp>
      <p:pic>
        <p:nvPicPr>
          <p:cNvPr id="7" name="Image 6"/>
          <p:cNvPicPr>
            <a:picLocks noChangeAspect="1"/>
          </p:cNvPicPr>
          <p:nvPr/>
        </p:nvPicPr>
        <p:blipFill>
          <a:blip r:embed="rId10"/>
          <a:stretch>
            <a:fillRect/>
          </a:stretch>
        </p:blipFill>
        <p:spPr>
          <a:xfrm>
            <a:off x="9484201" y="4453144"/>
            <a:ext cx="2570400" cy="2050200"/>
          </a:xfrm>
          <a:prstGeom prst="rect">
            <a:avLst/>
          </a:prstGeom>
        </p:spPr>
      </p:pic>
      <p:pic>
        <p:nvPicPr>
          <p:cNvPr id="8" name="Image 7"/>
          <p:cNvPicPr>
            <a:picLocks noChangeAspect="1"/>
          </p:cNvPicPr>
          <p:nvPr/>
        </p:nvPicPr>
        <p:blipFill>
          <a:blip r:embed="rId11"/>
          <a:stretch>
            <a:fillRect/>
          </a:stretch>
        </p:blipFill>
        <p:spPr>
          <a:xfrm>
            <a:off x="6653266" y="4453144"/>
            <a:ext cx="2611200" cy="1958400"/>
          </a:xfrm>
          <a:prstGeom prst="rect">
            <a:avLst/>
          </a:prstGeom>
        </p:spPr>
      </p:pic>
      <p:pic>
        <p:nvPicPr>
          <p:cNvPr id="9" name="Image 8"/>
          <p:cNvPicPr>
            <a:picLocks noChangeAspect="1"/>
          </p:cNvPicPr>
          <p:nvPr/>
        </p:nvPicPr>
        <p:blipFill>
          <a:blip r:embed="rId12"/>
          <a:stretch>
            <a:fillRect/>
          </a:stretch>
        </p:blipFill>
        <p:spPr>
          <a:xfrm>
            <a:off x="3891399" y="4432744"/>
            <a:ext cx="2652000" cy="1978800"/>
          </a:xfrm>
          <a:prstGeom prst="rect">
            <a:avLst/>
          </a:prstGeom>
        </p:spPr>
      </p:pic>
      <p:sp>
        <p:nvSpPr>
          <p:cNvPr id="10" name="Rectangle 9"/>
          <p:cNvSpPr/>
          <p:nvPr/>
        </p:nvSpPr>
        <p:spPr>
          <a:xfrm>
            <a:off x="7021460" y="6464304"/>
            <a:ext cx="1588063" cy="276999"/>
          </a:xfrm>
          <a:prstGeom prst="rect">
            <a:avLst/>
          </a:prstGeom>
        </p:spPr>
        <p:txBody>
          <a:bodyPr wrap="none">
            <a:spAutoFit/>
          </a:bodyPr>
          <a:lstStyle/>
          <a:p>
            <a:r>
              <a:rPr lang="fr-FR" sz="1200" dirty="0">
                <a:solidFill>
                  <a:srgbClr val="008000"/>
                </a:solidFill>
              </a:rPr>
              <a:t>Feuilles de trèfle blanc</a:t>
            </a:r>
          </a:p>
        </p:txBody>
      </p:sp>
      <p:sp>
        <p:nvSpPr>
          <p:cNvPr id="11" name="Rectangle 10"/>
          <p:cNvSpPr/>
          <p:nvPr/>
        </p:nvSpPr>
        <p:spPr>
          <a:xfrm>
            <a:off x="9846130" y="6518429"/>
            <a:ext cx="2038187" cy="276999"/>
          </a:xfrm>
          <a:prstGeom prst="rect">
            <a:avLst/>
          </a:prstGeom>
        </p:spPr>
        <p:txBody>
          <a:bodyPr wrap="none">
            <a:spAutoFit/>
          </a:bodyPr>
          <a:lstStyle/>
          <a:p>
            <a:pPr algn="ctr"/>
            <a:r>
              <a:rPr lang="fr-FR" sz="1200" dirty="0">
                <a:solidFill>
                  <a:srgbClr val="008000"/>
                </a:solidFill>
              </a:rPr>
              <a:t>L’exception pour les chanceux</a:t>
            </a:r>
          </a:p>
        </p:txBody>
      </p:sp>
      <p:sp>
        <p:nvSpPr>
          <p:cNvPr id="12" name="Rectangle 11"/>
          <p:cNvSpPr/>
          <p:nvPr/>
        </p:nvSpPr>
        <p:spPr>
          <a:xfrm>
            <a:off x="4300053" y="6398307"/>
            <a:ext cx="1846729" cy="281474"/>
          </a:xfrm>
          <a:prstGeom prst="rect">
            <a:avLst/>
          </a:prstGeom>
        </p:spPr>
        <p:txBody>
          <a:bodyPr wrap="square">
            <a:spAutoFit/>
          </a:bodyPr>
          <a:lstStyle/>
          <a:p>
            <a:pPr algn="ctr"/>
            <a:r>
              <a:rPr lang="fr-FR" sz="1200" dirty="0">
                <a:solidFill>
                  <a:srgbClr val="008000"/>
                </a:solidFill>
                <a:latin typeface="Arial" panose="020B0604020202020204" pitchFamily="34" charset="0"/>
              </a:rPr>
              <a:t>Feuilles de trèfle blanc </a:t>
            </a:r>
            <a:endParaRPr lang="fr-FR" sz="1200" dirty="0">
              <a:solidFill>
                <a:srgbClr val="008000"/>
              </a:solidFill>
            </a:endParaRPr>
          </a:p>
        </p:txBody>
      </p:sp>
    </p:spTree>
    <p:extLst>
      <p:ext uri="{BB962C8B-B14F-4D97-AF65-F5344CB8AC3E}">
        <p14:creationId xmlns:p14="http://schemas.microsoft.com/office/powerpoint/2010/main" val="409149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779163" y="277132"/>
            <a:ext cx="972670" cy="320675"/>
          </a:xfrm>
        </p:spPr>
        <p:txBody>
          <a:bodyPr/>
          <a:lstStyle/>
          <a:p>
            <a:fld id="{96478BAF-7D72-43A6-AB58-45C361AF6AC3}" type="slidenum">
              <a:rPr lang="fr-FR" smtClean="0"/>
              <a:t>11</a:t>
            </a:fld>
            <a:endParaRPr lang="fr-FR"/>
          </a:p>
        </p:txBody>
      </p:sp>
      <p:sp>
        <p:nvSpPr>
          <p:cNvPr id="3" name="Rectangle 2"/>
          <p:cNvSpPr/>
          <p:nvPr/>
        </p:nvSpPr>
        <p:spPr>
          <a:xfrm>
            <a:off x="5616102" y="68138"/>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91269"/>
            <a:ext cx="7349203" cy="369332"/>
          </a:xfrm>
          <a:prstGeom prst="rect">
            <a:avLst/>
          </a:prstGeom>
          <a:noFill/>
        </p:spPr>
        <p:txBody>
          <a:bodyPr wrap="square" rtlCol="0">
            <a:spAutoFit/>
          </a:bodyPr>
          <a:lstStyle/>
          <a:p>
            <a:r>
              <a:rPr lang="fr-FR" dirty="0">
                <a:solidFill>
                  <a:srgbClr val="008000"/>
                </a:solidFill>
              </a:rPr>
              <a:t>7. </a:t>
            </a:r>
            <a:r>
              <a:rPr lang="fr-FR" b="1" dirty="0">
                <a:solidFill>
                  <a:srgbClr val="008000"/>
                </a:solidFill>
              </a:rPr>
              <a:t>Séneçon </a:t>
            </a:r>
            <a:r>
              <a:rPr lang="fr-FR" dirty="0">
                <a:solidFill>
                  <a:srgbClr val="008000"/>
                </a:solidFill>
              </a:rPr>
              <a:t>vulgaire ou </a:t>
            </a:r>
            <a:r>
              <a:rPr lang="fr-FR" b="1" dirty="0">
                <a:solidFill>
                  <a:srgbClr val="008000"/>
                </a:solidFill>
              </a:rPr>
              <a:t>séneçon commun </a:t>
            </a:r>
            <a:r>
              <a:rPr lang="fr-FR" dirty="0">
                <a:solidFill>
                  <a:srgbClr val="008000"/>
                </a:solidFill>
              </a:rPr>
              <a:t>(</a:t>
            </a:r>
            <a:r>
              <a:rPr lang="fr-FR" i="1" dirty="0" err="1">
                <a:solidFill>
                  <a:srgbClr val="008000"/>
                </a:solidFill>
              </a:rPr>
              <a:t>Senecio</a:t>
            </a:r>
            <a:r>
              <a:rPr lang="fr-FR" i="1" dirty="0">
                <a:solidFill>
                  <a:srgbClr val="008000"/>
                </a:solidFill>
              </a:rPr>
              <a:t> </a:t>
            </a:r>
            <a:r>
              <a:rPr lang="fr-FR" i="1" dirty="0" err="1">
                <a:solidFill>
                  <a:srgbClr val="008000"/>
                </a:solidFill>
              </a:rPr>
              <a:t>vulgaris</a:t>
            </a:r>
            <a:r>
              <a:rPr lang="fr-FR" dirty="0">
                <a:solidFill>
                  <a:srgbClr val="008000"/>
                </a:solidFill>
              </a:rPr>
              <a:t>) (Astéracées)</a:t>
            </a:r>
          </a:p>
        </p:txBody>
      </p:sp>
      <p:sp>
        <p:nvSpPr>
          <p:cNvPr id="4" name="ZoneTexte 3"/>
          <p:cNvSpPr txBox="1"/>
          <p:nvPr/>
        </p:nvSpPr>
        <p:spPr>
          <a:xfrm>
            <a:off x="148877" y="914400"/>
            <a:ext cx="11953476" cy="1938992"/>
          </a:xfrm>
          <a:prstGeom prst="rect">
            <a:avLst/>
          </a:prstGeom>
          <a:noFill/>
        </p:spPr>
        <p:txBody>
          <a:bodyPr wrap="square" rtlCol="0">
            <a:spAutoFit/>
          </a:bodyPr>
          <a:lstStyle/>
          <a:p>
            <a:r>
              <a:rPr lang="fr-FR" dirty="0">
                <a:solidFill>
                  <a:srgbClr val="008000"/>
                </a:solidFill>
              </a:rPr>
              <a:t>Le séneçon commun est une plante annuelle, très variable, à tige dressée, rameuse, mesurant de 10 à 50 cm de haut.</a:t>
            </a:r>
          </a:p>
          <a:p>
            <a:r>
              <a:rPr lang="fr-FR" dirty="0">
                <a:solidFill>
                  <a:srgbClr val="008000"/>
                </a:solidFill>
              </a:rPr>
              <a:t>Le séneçon commun se rencontre dans les terres cultivées et les lieux </a:t>
            </a:r>
            <a:r>
              <a:rPr lang="fr-FR" dirty="0" err="1">
                <a:solidFill>
                  <a:srgbClr val="008000"/>
                </a:solidFill>
              </a:rPr>
              <a:t>rudéralisés</a:t>
            </a:r>
            <a:r>
              <a:rPr lang="fr-FR" dirty="0">
                <a:solidFill>
                  <a:srgbClr val="008000"/>
                </a:solidFill>
              </a:rPr>
              <a:t> (décombres, bords des routes...). C'est une plante considérée par les jardiniers comme une "</a:t>
            </a:r>
            <a:r>
              <a:rPr lang="fr-FR" dirty="0">
                <a:solidFill>
                  <a:srgbClr val="008000"/>
                </a:solidFill>
                <a:hlinkClick r:id="rId2" tooltip="Mauvaise herbe"/>
              </a:rPr>
              <a:t>mauvaise herbe</a:t>
            </a:r>
            <a:r>
              <a:rPr lang="fr-FR" dirty="0">
                <a:solidFill>
                  <a:srgbClr val="008000"/>
                </a:solidFill>
              </a:rPr>
              <a:t>". Il apprécie les sols riches, en azote et en minéraux. </a:t>
            </a:r>
          </a:p>
          <a:p>
            <a:r>
              <a:rPr lang="fr-FR" dirty="0">
                <a:solidFill>
                  <a:srgbClr val="008000"/>
                </a:solidFill>
                <a:hlinkClick r:id="rId3" tooltip="Espèce pionnière"/>
              </a:rPr>
              <a:t>Espèce pionnière</a:t>
            </a:r>
            <a:r>
              <a:rPr lang="fr-FR" dirty="0">
                <a:solidFill>
                  <a:srgbClr val="008000"/>
                </a:solidFill>
              </a:rPr>
              <a:t>, le séneçon commun supporte mal la concurrence d'autres plantes. Il est très commun en </a:t>
            </a:r>
            <a:r>
              <a:rPr lang="fr-FR" dirty="0">
                <a:solidFill>
                  <a:srgbClr val="008000"/>
                </a:solidFill>
                <a:hlinkClick r:id="rId4" tooltip="Europe"/>
              </a:rPr>
              <a:t>Europe</a:t>
            </a:r>
            <a:r>
              <a:rPr lang="fr-FR" dirty="0">
                <a:solidFill>
                  <a:srgbClr val="008000"/>
                </a:solidFill>
              </a:rPr>
              <a:t>, en </a:t>
            </a:r>
            <a:r>
              <a:rPr lang="fr-FR" dirty="0">
                <a:solidFill>
                  <a:srgbClr val="008000"/>
                </a:solidFill>
                <a:hlinkClick r:id="rId5" tooltip="Asie"/>
              </a:rPr>
              <a:t>Asie</a:t>
            </a:r>
            <a:r>
              <a:rPr lang="fr-FR" dirty="0">
                <a:solidFill>
                  <a:srgbClr val="008000"/>
                </a:solidFill>
              </a:rPr>
              <a:t> tempérée et dans l'</a:t>
            </a:r>
            <a:r>
              <a:rPr lang="fr-FR" dirty="0">
                <a:solidFill>
                  <a:srgbClr val="008000"/>
                </a:solidFill>
                <a:hlinkClick r:id="rId6" tooltip="Afrique du Nord"/>
              </a:rPr>
              <a:t>Afrique du Nord</a:t>
            </a:r>
            <a:r>
              <a:rPr lang="fr-FR" dirty="0">
                <a:solidFill>
                  <a:srgbClr val="008000"/>
                </a:solidFill>
              </a:rPr>
              <a:t>.  Il est très commun dans presque toutes les régions tempérées du globe.</a:t>
            </a:r>
          </a:p>
          <a:p>
            <a:r>
              <a:rPr lang="fr-FR" dirty="0">
                <a:solidFill>
                  <a:srgbClr val="FF0000"/>
                </a:solidFill>
              </a:rPr>
              <a:t>Le séneçon commun est </a:t>
            </a:r>
            <a:r>
              <a:rPr lang="fr-FR" dirty="0">
                <a:solidFill>
                  <a:srgbClr val="FF0000"/>
                </a:solidFill>
                <a:hlinkClick r:id="rId7" tooltip="Plante toxique"/>
              </a:rPr>
              <a:t>toxique</a:t>
            </a:r>
            <a:r>
              <a:rPr lang="fr-FR" dirty="0">
                <a:solidFill>
                  <a:srgbClr val="FF0000"/>
                </a:solidFill>
              </a:rPr>
              <a:t> pour la plupart des mammifères.</a:t>
            </a:r>
          </a:p>
          <a:p>
            <a:r>
              <a:rPr lang="fr-FR" sz="1200" dirty="0">
                <a:solidFill>
                  <a:srgbClr val="008000"/>
                </a:solidFill>
              </a:rPr>
              <a:t>Source : </a:t>
            </a:r>
            <a:r>
              <a:rPr lang="fr-FR" sz="1200" dirty="0">
                <a:solidFill>
                  <a:srgbClr val="008000"/>
                </a:solidFill>
                <a:hlinkClick r:id="rId8"/>
              </a:rPr>
              <a:t>https://fr.wikipedia.org/wiki/S%C3%A9ne%C3%A7on_commun</a:t>
            </a:r>
            <a:r>
              <a:rPr lang="fr-FR" sz="1200" dirty="0">
                <a:solidFill>
                  <a:srgbClr val="008000"/>
                </a:solidFill>
              </a:rPr>
              <a:t> </a:t>
            </a:r>
          </a:p>
        </p:txBody>
      </p:sp>
      <p:pic>
        <p:nvPicPr>
          <p:cNvPr id="6" name="Imag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9482" y="4043362"/>
            <a:ext cx="1847850" cy="2466975"/>
          </a:xfrm>
          <a:prstGeom prst="rect">
            <a:avLst/>
          </a:prstGeom>
        </p:spPr>
      </p:pic>
      <p:pic>
        <p:nvPicPr>
          <p:cNvPr id="7" name="Imag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18" y="4048592"/>
            <a:ext cx="1847850" cy="2466975"/>
          </a:xfrm>
          <a:prstGeom prst="rect">
            <a:avLst/>
          </a:prstGeom>
        </p:spPr>
      </p:pic>
      <p:pic>
        <p:nvPicPr>
          <p:cNvPr id="8" name="Imag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95708" y="4662487"/>
            <a:ext cx="2466975" cy="1847850"/>
          </a:xfrm>
          <a:prstGeom prst="rect">
            <a:avLst/>
          </a:prstGeom>
        </p:spPr>
      </p:pic>
      <p:pic>
        <p:nvPicPr>
          <p:cNvPr id="9" name="Imag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94412" y="2754143"/>
            <a:ext cx="2448710" cy="4103857"/>
          </a:xfrm>
          <a:prstGeom prst="rect">
            <a:avLst/>
          </a:prstGeom>
        </p:spPr>
      </p:pic>
    </p:spTree>
    <p:extLst>
      <p:ext uri="{BB962C8B-B14F-4D97-AF65-F5344CB8AC3E}">
        <p14:creationId xmlns:p14="http://schemas.microsoft.com/office/powerpoint/2010/main" val="246609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94414" y="116795"/>
            <a:ext cx="972670" cy="320675"/>
          </a:xfrm>
        </p:spPr>
        <p:txBody>
          <a:bodyPr/>
          <a:lstStyle/>
          <a:p>
            <a:fld id="{96478BAF-7D72-43A6-AB58-45C361AF6AC3}" type="slidenum">
              <a:rPr lang="fr-FR" smtClean="0"/>
              <a:t>12</a:t>
            </a:fld>
            <a:endParaRPr lang="fr-FR" dirty="0"/>
          </a:p>
        </p:txBody>
      </p:sp>
      <p:sp>
        <p:nvSpPr>
          <p:cNvPr id="3" name="Rectangle 2"/>
          <p:cNvSpPr/>
          <p:nvPr/>
        </p:nvSpPr>
        <p:spPr>
          <a:xfrm>
            <a:off x="5745194" y="68138"/>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5735555" cy="369332"/>
          </a:xfrm>
          <a:prstGeom prst="rect">
            <a:avLst/>
          </a:prstGeom>
          <a:noFill/>
        </p:spPr>
        <p:txBody>
          <a:bodyPr wrap="square" rtlCol="0">
            <a:spAutoFit/>
          </a:bodyPr>
          <a:lstStyle/>
          <a:p>
            <a:r>
              <a:rPr lang="fr-FR" dirty="0">
                <a:solidFill>
                  <a:srgbClr val="008000"/>
                </a:solidFill>
              </a:rPr>
              <a:t>8. </a:t>
            </a:r>
            <a:r>
              <a:rPr lang="fr-FR" b="1" dirty="0">
                <a:solidFill>
                  <a:srgbClr val="008000"/>
                </a:solidFill>
              </a:rPr>
              <a:t>Prêle des champs </a:t>
            </a:r>
            <a:r>
              <a:rPr lang="fr-FR" dirty="0">
                <a:solidFill>
                  <a:srgbClr val="008000"/>
                </a:solidFill>
              </a:rPr>
              <a:t>(</a:t>
            </a:r>
            <a:r>
              <a:rPr lang="fr-FR" i="1" dirty="0">
                <a:solidFill>
                  <a:srgbClr val="008000"/>
                </a:solidFill>
              </a:rPr>
              <a:t>Equisetum </a:t>
            </a:r>
            <a:r>
              <a:rPr lang="fr-FR" i="1" dirty="0" err="1">
                <a:solidFill>
                  <a:srgbClr val="008000"/>
                </a:solidFill>
              </a:rPr>
              <a:t>arvense</a:t>
            </a:r>
            <a:r>
              <a:rPr lang="fr-FR" dirty="0">
                <a:solidFill>
                  <a:srgbClr val="008000"/>
                </a:solidFill>
              </a:rPr>
              <a:t>) (</a:t>
            </a:r>
            <a:r>
              <a:rPr lang="fr-FR" dirty="0" err="1">
                <a:solidFill>
                  <a:srgbClr val="008000"/>
                </a:solidFill>
              </a:rPr>
              <a:t>Equisetacées</a:t>
            </a:r>
            <a:r>
              <a:rPr lang="fr-FR" dirty="0">
                <a:solidFill>
                  <a:srgbClr val="008000"/>
                </a:solidFill>
              </a:rPr>
              <a:t>)</a:t>
            </a:r>
          </a:p>
        </p:txBody>
      </p:sp>
      <p:sp>
        <p:nvSpPr>
          <p:cNvPr id="4" name="ZoneTexte 3"/>
          <p:cNvSpPr txBox="1"/>
          <p:nvPr/>
        </p:nvSpPr>
        <p:spPr>
          <a:xfrm>
            <a:off x="148877" y="935915"/>
            <a:ext cx="11867415" cy="2862322"/>
          </a:xfrm>
          <a:prstGeom prst="rect">
            <a:avLst/>
          </a:prstGeom>
          <a:noFill/>
        </p:spPr>
        <p:txBody>
          <a:bodyPr wrap="square" rtlCol="0">
            <a:spAutoFit/>
          </a:bodyPr>
          <a:lstStyle/>
          <a:p>
            <a:r>
              <a:rPr lang="fr-FR" dirty="0">
                <a:solidFill>
                  <a:srgbClr val="008000"/>
                </a:solidFill>
              </a:rPr>
              <a:t>Parfois appelée </a:t>
            </a:r>
            <a:r>
              <a:rPr lang="fr-FR" i="1" dirty="0">
                <a:solidFill>
                  <a:srgbClr val="008000"/>
                </a:solidFill>
              </a:rPr>
              <a:t>Queue de rat</a:t>
            </a:r>
            <a:r>
              <a:rPr lang="fr-FR" dirty="0">
                <a:solidFill>
                  <a:srgbClr val="008000"/>
                </a:solidFill>
              </a:rPr>
              <a:t>, </a:t>
            </a:r>
            <a:r>
              <a:rPr lang="fr-FR" i="1" dirty="0">
                <a:solidFill>
                  <a:srgbClr val="008000"/>
                </a:solidFill>
              </a:rPr>
              <a:t>Queue de Renard</a:t>
            </a:r>
            <a:r>
              <a:rPr lang="fr-FR" dirty="0">
                <a:solidFill>
                  <a:srgbClr val="008000"/>
                </a:solidFill>
              </a:rPr>
              <a:t> ou </a:t>
            </a:r>
            <a:r>
              <a:rPr lang="fr-FR" i="1" dirty="0">
                <a:solidFill>
                  <a:srgbClr val="008000"/>
                </a:solidFill>
              </a:rPr>
              <a:t>Queue de Cheval</a:t>
            </a:r>
            <a:r>
              <a:rPr lang="fr-FR" dirty="0">
                <a:solidFill>
                  <a:srgbClr val="008000"/>
                </a:solidFill>
              </a:rPr>
              <a:t>, cette plante vivace de 20 à 50 cm de haut présente deux types de tiges : les tiges fertiles et les tiges stériles. </a:t>
            </a:r>
            <a:r>
              <a:rPr lang="fr-FR" dirty="0"/>
              <a:t> </a:t>
            </a:r>
            <a:r>
              <a:rPr lang="fr-FR" dirty="0">
                <a:solidFill>
                  <a:srgbClr val="008000"/>
                </a:solidFill>
              </a:rPr>
              <a:t>Il s'agit d'une plante vivant dans les lieux humides et dans les terres neutres sablo-limoneuses.</a:t>
            </a:r>
          </a:p>
          <a:p>
            <a:r>
              <a:rPr lang="fr-FR" dirty="0">
                <a:solidFill>
                  <a:srgbClr val="FF0000"/>
                </a:solidFill>
              </a:rPr>
              <a:t>La Prêle des champs a été responsable d'empoisonnement de bétail, notamment de chevaux. Elle contient en effet de la </a:t>
            </a:r>
            <a:r>
              <a:rPr lang="fr-FR" dirty="0" err="1">
                <a:solidFill>
                  <a:srgbClr val="FF0000"/>
                </a:solidFill>
                <a:hlinkClick r:id="rId2" tooltip="Thiaminase"/>
              </a:rPr>
              <a:t>thiaminase</a:t>
            </a:r>
            <a:r>
              <a:rPr lang="fr-FR" dirty="0">
                <a:solidFill>
                  <a:srgbClr val="FF0000"/>
                </a:solidFill>
              </a:rPr>
              <a:t>, toxique car elle détruit la </a:t>
            </a:r>
            <a:r>
              <a:rPr lang="fr-FR" dirty="0">
                <a:solidFill>
                  <a:srgbClr val="FF0000"/>
                </a:solidFill>
                <a:hlinkClick r:id="rId3" tooltip="Thiamine"/>
              </a:rPr>
              <a:t>thiamine</a:t>
            </a:r>
            <a:r>
              <a:rPr lang="fr-FR" dirty="0">
                <a:solidFill>
                  <a:srgbClr val="FF0000"/>
                </a:solidFill>
              </a:rPr>
              <a:t> ou </a:t>
            </a:r>
            <a:r>
              <a:rPr lang="fr-FR" dirty="0">
                <a:solidFill>
                  <a:srgbClr val="FF0000"/>
                </a:solidFill>
                <a:hlinkClick r:id="rId4" tooltip="Vitamine B1"/>
              </a:rPr>
              <a:t>vitamine B1</a:t>
            </a:r>
            <a:r>
              <a:rPr lang="fr-FR" dirty="0">
                <a:solidFill>
                  <a:srgbClr val="FF0000"/>
                </a:solidFill>
              </a:rPr>
              <a:t>. En France, bien qu'utilisée depuis des siècles à des fins médicinales (déjà citée par </a:t>
            </a:r>
            <a:r>
              <a:rPr lang="fr-FR" dirty="0">
                <a:solidFill>
                  <a:srgbClr val="FF0000"/>
                </a:solidFill>
                <a:hlinkClick r:id="rId5" tooltip="Galien"/>
              </a:rPr>
              <a:t>Galien</a:t>
            </a:r>
            <a:r>
              <a:rPr lang="fr-FR" dirty="0">
                <a:solidFill>
                  <a:srgbClr val="FF0000"/>
                </a:solidFill>
              </a:rPr>
              <a:t>), cette plante est interdite à la vente libre, notamment en raison des risques de confusion avec les autres espèces de prêle qui présentent une certaine toxicité.</a:t>
            </a:r>
          </a:p>
          <a:p>
            <a:r>
              <a:rPr lang="fr-FR" dirty="0">
                <a:solidFill>
                  <a:srgbClr val="008000"/>
                </a:solidFill>
              </a:rPr>
              <a:t>Elle possède des propriétés </a:t>
            </a:r>
            <a:r>
              <a:rPr lang="fr-FR" dirty="0">
                <a:solidFill>
                  <a:srgbClr val="008000"/>
                </a:solidFill>
                <a:hlinkClick r:id="rId6" tooltip="Fongicides"/>
              </a:rPr>
              <a:t>fongicides</a:t>
            </a:r>
            <a:r>
              <a:rPr lang="fr-FR" dirty="0">
                <a:solidFill>
                  <a:srgbClr val="008000"/>
                </a:solidFill>
              </a:rPr>
              <a:t> : le </a:t>
            </a:r>
            <a:r>
              <a:rPr lang="fr-FR" dirty="0">
                <a:solidFill>
                  <a:srgbClr val="008000"/>
                </a:solidFill>
                <a:hlinkClick r:id="rId7" tooltip="Purin"/>
              </a:rPr>
              <a:t>purin</a:t>
            </a:r>
            <a:r>
              <a:rPr lang="fr-FR" dirty="0">
                <a:solidFill>
                  <a:srgbClr val="008000"/>
                </a:solidFill>
              </a:rPr>
              <a:t> de prêle (décoction) pulvérisé sur le feuillage d'autres plantes est un traitement préventif contre les </a:t>
            </a:r>
            <a:r>
              <a:rPr lang="fr-FR" dirty="0">
                <a:solidFill>
                  <a:srgbClr val="008000"/>
                </a:solidFill>
                <a:hlinkClick r:id="rId8" tooltip="Maladie cryptogamique"/>
              </a:rPr>
              <a:t>maladies cryptogamiques</a:t>
            </a:r>
            <a:r>
              <a:rPr lang="fr-FR" dirty="0">
                <a:solidFill>
                  <a:srgbClr val="008000"/>
                </a:solidFill>
              </a:rPr>
              <a:t> sans doute par renforcement des défenses de la plante grâce à la silice. </a:t>
            </a:r>
            <a:r>
              <a:rPr lang="fr-FR" sz="1200" dirty="0">
                <a:solidFill>
                  <a:srgbClr val="008000"/>
                </a:solidFill>
              </a:rPr>
              <a:t>Source : </a:t>
            </a:r>
            <a:r>
              <a:rPr lang="fr-FR" sz="1200" dirty="0">
                <a:solidFill>
                  <a:srgbClr val="008000"/>
                </a:solidFill>
                <a:hlinkClick r:id="rId9"/>
              </a:rPr>
              <a:t>https://fr.wikipedia.org/wiki/Pr%C3%AAle_des_champs</a:t>
            </a:r>
            <a:r>
              <a:rPr lang="fr-FR" sz="1200" dirty="0">
                <a:solidFill>
                  <a:srgbClr val="008000"/>
                </a:solidFill>
              </a:rPr>
              <a:t> </a:t>
            </a:r>
          </a:p>
        </p:txBody>
      </p:sp>
      <p:pic>
        <p:nvPicPr>
          <p:cNvPr id="6" name="Imag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1906" y="4296682"/>
            <a:ext cx="1847850" cy="2466975"/>
          </a:xfrm>
          <a:prstGeom prst="rect">
            <a:avLst/>
          </a:prstGeom>
        </p:spPr>
      </p:pic>
      <p:pic>
        <p:nvPicPr>
          <p:cNvPr id="7" name="Imag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0800" y="3464575"/>
            <a:ext cx="1811092" cy="1205199"/>
          </a:xfrm>
          <a:prstGeom prst="rect">
            <a:avLst/>
          </a:prstGeom>
        </p:spPr>
      </p:pic>
      <p:pic>
        <p:nvPicPr>
          <p:cNvPr id="8" name="Imag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73217" y="4162372"/>
            <a:ext cx="1743075" cy="2619375"/>
          </a:xfrm>
          <a:prstGeom prst="rect">
            <a:avLst/>
          </a:prstGeom>
        </p:spPr>
      </p:pic>
      <p:pic>
        <p:nvPicPr>
          <p:cNvPr id="9" name="Imag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27206" y="4732616"/>
            <a:ext cx="2276475" cy="2009775"/>
          </a:xfrm>
          <a:prstGeom prst="rect">
            <a:avLst/>
          </a:prstGeom>
        </p:spPr>
      </p:pic>
      <p:pic>
        <p:nvPicPr>
          <p:cNvPr id="10" name="Imag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39475" y="4576762"/>
            <a:ext cx="1222541" cy="1996443"/>
          </a:xfrm>
          <a:prstGeom prst="rect">
            <a:avLst/>
          </a:prstGeom>
        </p:spPr>
      </p:pic>
      <p:pic>
        <p:nvPicPr>
          <p:cNvPr id="11" name="Imag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6691" y="4133776"/>
            <a:ext cx="2794000" cy="2095500"/>
          </a:xfrm>
          <a:prstGeom prst="rect">
            <a:avLst/>
          </a:prstGeom>
        </p:spPr>
      </p:pic>
      <p:sp>
        <p:nvSpPr>
          <p:cNvPr id="12" name="ZoneTexte 11"/>
          <p:cNvSpPr txBox="1"/>
          <p:nvPr/>
        </p:nvSpPr>
        <p:spPr>
          <a:xfrm>
            <a:off x="553095" y="6280726"/>
            <a:ext cx="2947596" cy="461665"/>
          </a:xfrm>
          <a:prstGeom prst="rect">
            <a:avLst/>
          </a:prstGeom>
          <a:noFill/>
        </p:spPr>
        <p:txBody>
          <a:bodyPr wrap="square" rtlCol="0">
            <a:spAutoFit/>
          </a:bodyPr>
          <a:lstStyle/>
          <a:p>
            <a:pPr algn="ctr"/>
            <a:r>
              <a:rPr lang="fr-FR" sz="1200" dirty="0">
                <a:solidFill>
                  <a:srgbClr val="008000"/>
                </a:solidFill>
              </a:rPr>
              <a:t>Tiges fertiles de prêles des champs portant les sporanges.</a:t>
            </a:r>
          </a:p>
        </p:txBody>
      </p:sp>
    </p:spTree>
    <p:extLst>
      <p:ext uri="{BB962C8B-B14F-4D97-AF65-F5344CB8AC3E}">
        <p14:creationId xmlns:p14="http://schemas.microsoft.com/office/powerpoint/2010/main" val="155796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13</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5735555" cy="369332"/>
          </a:xfrm>
          <a:prstGeom prst="rect">
            <a:avLst/>
          </a:prstGeom>
          <a:noFill/>
        </p:spPr>
        <p:txBody>
          <a:bodyPr wrap="square" rtlCol="0">
            <a:spAutoFit/>
          </a:bodyPr>
          <a:lstStyle/>
          <a:p>
            <a:r>
              <a:rPr lang="fr-FR" dirty="0">
                <a:solidFill>
                  <a:srgbClr val="008000"/>
                </a:solidFill>
              </a:rPr>
              <a:t>9. </a:t>
            </a:r>
            <a:r>
              <a:rPr lang="fr-FR" b="1" dirty="0">
                <a:solidFill>
                  <a:srgbClr val="008000"/>
                </a:solidFill>
              </a:rPr>
              <a:t>Pourpier des jardin </a:t>
            </a:r>
            <a:r>
              <a:rPr lang="fr-FR" dirty="0">
                <a:solidFill>
                  <a:srgbClr val="008000"/>
                </a:solidFill>
              </a:rPr>
              <a:t>(</a:t>
            </a:r>
            <a:r>
              <a:rPr lang="fr-FR" i="1" dirty="0" err="1">
                <a:solidFill>
                  <a:srgbClr val="008000"/>
                </a:solidFill>
              </a:rPr>
              <a:t>Portulaca</a:t>
            </a:r>
            <a:r>
              <a:rPr lang="fr-FR" i="1" dirty="0">
                <a:solidFill>
                  <a:srgbClr val="008000"/>
                </a:solidFill>
              </a:rPr>
              <a:t> </a:t>
            </a:r>
            <a:r>
              <a:rPr lang="fr-FR" i="1" dirty="0" err="1">
                <a:solidFill>
                  <a:srgbClr val="008000"/>
                </a:solidFill>
              </a:rPr>
              <a:t>oleracea</a:t>
            </a:r>
            <a:r>
              <a:rPr lang="fr-FR" dirty="0">
                <a:solidFill>
                  <a:srgbClr val="008000"/>
                </a:solidFill>
              </a:rPr>
              <a:t>) (Portulacacées)</a:t>
            </a:r>
          </a:p>
        </p:txBody>
      </p:sp>
      <p:sp>
        <p:nvSpPr>
          <p:cNvPr id="6" name="Rectangle 5"/>
          <p:cNvSpPr/>
          <p:nvPr/>
        </p:nvSpPr>
        <p:spPr>
          <a:xfrm>
            <a:off x="186465" y="926047"/>
            <a:ext cx="11862099" cy="1754326"/>
          </a:xfrm>
          <a:prstGeom prst="rect">
            <a:avLst/>
          </a:prstGeom>
        </p:spPr>
        <p:txBody>
          <a:bodyPr wrap="square">
            <a:spAutoFit/>
          </a:bodyPr>
          <a:lstStyle/>
          <a:p>
            <a:r>
              <a:rPr lang="fr-FR" b="1" dirty="0">
                <a:solidFill>
                  <a:srgbClr val="008000"/>
                </a:solidFill>
                <a:latin typeface="Arial" panose="020B0604020202020204" pitchFamily="34" charset="0"/>
              </a:rPr>
              <a:t>Habitat naturel : </a:t>
            </a:r>
            <a:r>
              <a:rPr lang="fr-FR" dirty="0">
                <a:solidFill>
                  <a:srgbClr val="008000"/>
                </a:solidFill>
                <a:latin typeface="Arial" panose="020B0604020202020204" pitchFamily="34" charset="0"/>
              </a:rPr>
              <a:t>Originaire de l’Inde, très anciennement naturalisée. Sables et limons des vallées alluviales des fleuves et des rivières. Le pourpier se trouve surtout dans le sud de la France mais également dans les mêmes biotopes au nord, sous les microclimats chauds. </a:t>
            </a:r>
          </a:p>
          <a:p>
            <a:r>
              <a:rPr lang="fr-FR" b="1" dirty="0">
                <a:solidFill>
                  <a:srgbClr val="008000"/>
                </a:solidFill>
                <a:latin typeface="Arial" panose="020B0604020202020204" pitchFamily="34" charset="0"/>
              </a:rPr>
              <a:t>Indications sur l’état du sol : </a:t>
            </a:r>
            <a:r>
              <a:rPr lang="fr-FR" dirty="0">
                <a:solidFill>
                  <a:srgbClr val="C00000"/>
                </a:solidFill>
                <a:latin typeface="Arial" panose="020B0604020202020204" pitchFamily="34" charset="0"/>
              </a:rPr>
              <a:t>Sols à très faible pouvoir de rétention. Érosion, lessivage des sols laissés à nu et non protégés. Tassement et compactage par piétinement dans les jardins. Érosion des sols en été</a:t>
            </a:r>
            <a:r>
              <a:rPr lang="fr-FR" dirty="0">
                <a:solidFill>
                  <a:srgbClr val="008000"/>
                </a:solidFill>
                <a:latin typeface="Arial" panose="020B0604020202020204" pitchFamily="34" charset="0"/>
              </a:rPr>
              <a:t>. </a:t>
            </a:r>
          </a:p>
          <a:p>
            <a:r>
              <a:rPr lang="fr-FR" b="1" dirty="0">
                <a:solidFill>
                  <a:srgbClr val="008000"/>
                </a:solidFill>
                <a:latin typeface="Arial" panose="020B0604020202020204" pitchFamily="34" charset="0"/>
              </a:rPr>
              <a:t>Cuisine</a:t>
            </a:r>
            <a:r>
              <a:rPr lang="fr-FR" dirty="0">
                <a:solidFill>
                  <a:srgbClr val="008000"/>
                </a:solidFill>
                <a:latin typeface="Arial" panose="020B0604020202020204" pitchFamily="34" charset="0"/>
              </a:rPr>
              <a:t> : Crue ou cuite, cultivée comme légume sur tous les continents. Régime crétois. </a:t>
            </a:r>
            <a:endParaRPr lang="fr-FR" dirty="0">
              <a:solidFill>
                <a:srgbClr val="008000"/>
              </a:solidFill>
            </a:endParaRPr>
          </a:p>
        </p:txBody>
      </p:sp>
      <p:pic>
        <p:nvPicPr>
          <p:cNvPr id="7" name="Image 6"/>
          <p:cNvPicPr>
            <a:picLocks noChangeAspect="1"/>
          </p:cNvPicPr>
          <p:nvPr/>
        </p:nvPicPr>
        <p:blipFill>
          <a:blip r:embed="rId2"/>
          <a:stretch>
            <a:fillRect/>
          </a:stretch>
        </p:blipFill>
        <p:spPr>
          <a:xfrm>
            <a:off x="6375133" y="4494311"/>
            <a:ext cx="2652000" cy="1978800"/>
          </a:xfrm>
          <a:prstGeom prst="rect">
            <a:avLst/>
          </a:prstGeom>
        </p:spPr>
      </p:pic>
      <p:pic>
        <p:nvPicPr>
          <p:cNvPr id="8" name="Image 7"/>
          <p:cNvPicPr>
            <a:picLocks noChangeAspect="1"/>
          </p:cNvPicPr>
          <p:nvPr/>
        </p:nvPicPr>
        <p:blipFill>
          <a:blip r:embed="rId3"/>
          <a:stretch>
            <a:fillRect/>
          </a:stretch>
        </p:blipFill>
        <p:spPr>
          <a:xfrm>
            <a:off x="9285981" y="4412711"/>
            <a:ext cx="2570400" cy="2060400"/>
          </a:xfrm>
          <a:prstGeom prst="rect">
            <a:avLst/>
          </a:prstGeom>
        </p:spPr>
      </p:pic>
      <p:sp>
        <p:nvSpPr>
          <p:cNvPr id="9" name="Rectangle 8"/>
          <p:cNvSpPr/>
          <p:nvPr/>
        </p:nvSpPr>
        <p:spPr>
          <a:xfrm>
            <a:off x="9570719" y="6513371"/>
            <a:ext cx="2000923" cy="276999"/>
          </a:xfrm>
          <a:prstGeom prst="rect">
            <a:avLst/>
          </a:prstGeom>
        </p:spPr>
        <p:txBody>
          <a:bodyPr wrap="square">
            <a:spAutoFit/>
          </a:bodyPr>
          <a:lstStyle/>
          <a:p>
            <a:pPr algn="ctr"/>
            <a:r>
              <a:rPr lang="fr-FR" sz="1200" dirty="0">
                <a:solidFill>
                  <a:srgbClr val="008000"/>
                </a:solidFill>
                <a:latin typeface="Arial" panose="020B0604020202020204" pitchFamily="34" charset="0"/>
              </a:rPr>
              <a:t>Fleur de Pourpier potager </a:t>
            </a:r>
            <a:endParaRPr lang="fr-FR" sz="1200" dirty="0">
              <a:solidFill>
                <a:srgbClr val="008000"/>
              </a:solidFill>
            </a:endParaRPr>
          </a:p>
        </p:txBody>
      </p:sp>
      <p:sp>
        <p:nvSpPr>
          <p:cNvPr id="10" name="Rectangle 9"/>
          <p:cNvSpPr/>
          <p:nvPr/>
        </p:nvSpPr>
        <p:spPr>
          <a:xfrm>
            <a:off x="6700671" y="6473111"/>
            <a:ext cx="2000923" cy="276999"/>
          </a:xfrm>
          <a:prstGeom prst="rect">
            <a:avLst/>
          </a:prstGeom>
        </p:spPr>
        <p:txBody>
          <a:bodyPr wrap="square">
            <a:spAutoFit/>
          </a:bodyPr>
          <a:lstStyle/>
          <a:p>
            <a:pPr algn="ctr"/>
            <a:r>
              <a:rPr lang="fr-FR" sz="1200" dirty="0">
                <a:solidFill>
                  <a:srgbClr val="008000"/>
                </a:solidFill>
                <a:latin typeface="Arial" panose="020B0604020202020204" pitchFamily="34" charset="0"/>
              </a:rPr>
              <a:t>Pourpier potager </a:t>
            </a:r>
            <a:endParaRPr lang="fr-FR" sz="1200" dirty="0">
              <a:solidFill>
                <a:srgbClr val="008000"/>
              </a:solidFill>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133" y="2865947"/>
            <a:ext cx="1905000" cy="1428750"/>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5333" y="2751236"/>
            <a:ext cx="2619375" cy="1743075"/>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24" y="3564519"/>
            <a:ext cx="1947136" cy="3087351"/>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5358" y="4725015"/>
            <a:ext cx="2419350" cy="1885950"/>
          </a:xfrm>
          <a:prstGeom prst="rect">
            <a:avLst/>
          </a:prstGeom>
        </p:spPr>
      </p:pic>
    </p:spTree>
    <p:extLst>
      <p:ext uri="{BB962C8B-B14F-4D97-AF65-F5344CB8AC3E}">
        <p14:creationId xmlns:p14="http://schemas.microsoft.com/office/powerpoint/2010/main" val="195010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14</a:t>
            </a:fld>
            <a:endParaRPr lang="fr-FR"/>
          </a:p>
        </p:txBody>
      </p:sp>
      <p:sp>
        <p:nvSpPr>
          <p:cNvPr id="3" name="Rectangle 2"/>
          <p:cNvSpPr/>
          <p:nvPr/>
        </p:nvSpPr>
        <p:spPr>
          <a:xfrm>
            <a:off x="6610172" y="125984"/>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18396" y="478814"/>
            <a:ext cx="8290604" cy="369332"/>
          </a:xfrm>
          <a:prstGeom prst="rect">
            <a:avLst/>
          </a:prstGeom>
          <a:noFill/>
        </p:spPr>
        <p:txBody>
          <a:bodyPr wrap="square" rtlCol="0">
            <a:spAutoFit/>
          </a:bodyPr>
          <a:lstStyle/>
          <a:p>
            <a:r>
              <a:rPr lang="fr-FR" dirty="0">
                <a:solidFill>
                  <a:srgbClr val="008000"/>
                </a:solidFill>
              </a:rPr>
              <a:t>10. </a:t>
            </a:r>
            <a:r>
              <a:rPr lang="fr-FR" b="1" dirty="0">
                <a:solidFill>
                  <a:srgbClr val="008000"/>
                </a:solidFill>
              </a:rPr>
              <a:t>Plantin majeur ou grand </a:t>
            </a:r>
            <a:r>
              <a:rPr lang="fr-FR" b="1" dirty="0" err="1">
                <a:solidFill>
                  <a:srgbClr val="008000"/>
                </a:solidFill>
              </a:rPr>
              <a:t>plantin</a:t>
            </a:r>
            <a:r>
              <a:rPr lang="fr-FR" b="1" dirty="0">
                <a:solidFill>
                  <a:srgbClr val="008000"/>
                </a:solidFill>
              </a:rPr>
              <a:t> </a:t>
            </a:r>
            <a:r>
              <a:rPr lang="fr-FR" dirty="0">
                <a:solidFill>
                  <a:srgbClr val="008000"/>
                </a:solidFill>
              </a:rPr>
              <a:t>(</a:t>
            </a:r>
            <a:r>
              <a:rPr lang="fr-FR" i="1" dirty="0" err="1">
                <a:solidFill>
                  <a:srgbClr val="008000"/>
                </a:solidFill>
              </a:rPr>
              <a:t>Plantago</a:t>
            </a:r>
            <a:r>
              <a:rPr lang="fr-FR" i="1" dirty="0">
                <a:solidFill>
                  <a:srgbClr val="008000"/>
                </a:solidFill>
              </a:rPr>
              <a:t> major</a:t>
            </a:r>
            <a:r>
              <a:rPr lang="fr-FR" dirty="0">
                <a:solidFill>
                  <a:srgbClr val="008000"/>
                </a:solidFill>
              </a:rPr>
              <a:t>) (Plantaginacées)</a:t>
            </a:r>
          </a:p>
        </p:txBody>
      </p:sp>
      <p:sp>
        <p:nvSpPr>
          <p:cNvPr id="6" name="Rectangle 5"/>
          <p:cNvSpPr/>
          <p:nvPr/>
        </p:nvSpPr>
        <p:spPr>
          <a:xfrm>
            <a:off x="100404" y="1180944"/>
            <a:ext cx="11507095" cy="3693319"/>
          </a:xfrm>
          <a:prstGeom prst="rect">
            <a:avLst/>
          </a:prstGeom>
        </p:spPr>
        <p:txBody>
          <a:bodyPr wrap="square">
            <a:spAutoFit/>
          </a:bodyPr>
          <a:lstStyle/>
          <a:p>
            <a:r>
              <a:rPr lang="fr-FR" dirty="0">
                <a:solidFill>
                  <a:srgbClr val="008000"/>
                </a:solidFill>
              </a:rPr>
              <a:t>Broad-</a:t>
            </a:r>
            <a:r>
              <a:rPr lang="fr-FR" dirty="0" err="1">
                <a:solidFill>
                  <a:srgbClr val="008000"/>
                </a:solidFill>
              </a:rPr>
              <a:t>lived</a:t>
            </a:r>
            <a:r>
              <a:rPr lang="fr-FR" dirty="0">
                <a:solidFill>
                  <a:srgbClr val="008000"/>
                </a:solidFill>
              </a:rPr>
              <a:t> plantain</a:t>
            </a:r>
          </a:p>
          <a:p>
            <a:r>
              <a:rPr lang="fr-FR" dirty="0">
                <a:solidFill>
                  <a:srgbClr val="008000"/>
                </a:solidFill>
              </a:rPr>
              <a:t>Vivace</a:t>
            </a:r>
          </a:p>
          <a:p>
            <a:endParaRPr lang="fr-FR" dirty="0">
              <a:solidFill>
                <a:srgbClr val="008000"/>
              </a:solidFill>
            </a:endParaRPr>
          </a:p>
          <a:p>
            <a:r>
              <a:rPr lang="fr-FR" dirty="0">
                <a:solidFill>
                  <a:srgbClr val="008000"/>
                </a:solidFill>
              </a:rPr>
              <a:t>Propagation par graines et nouvelles tiges au collet.</a:t>
            </a:r>
          </a:p>
          <a:p>
            <a:r>
              <a:rPr lang="fr-FR" dirty="0">
                <a:solidFill>
                  <a:srgbClr val="008000"/>
                </a:solidFill>
              </a:rPr>
              <a:t>Germe le printemps et l'été.</a:t>
            </a:r>
          </a:p>
          <a:p>
            <a:r>
              <a:rPr lang="fr-FR" dirty="0">
                <a:solidFill>
                  <a:srgbClr val="008000"/>
                </a:solidFill>
              </a:rPr>
              <a:t>Plante de milieu ensoleillé.</a:t>
            </a:r>
          </a:p>
          <a:p>
            <a:r>
              <a:rPr lang="fr-FR" dirty="0">
                <a:solidFill>
                  <a:srgbClr val="008000"/>
                </a:solidFill>
              </a:rPr>
              <a:t>Poussant surtout en terrains argileux. Compactés, limons battants, s'encroûtant facilement en surface.</a:t>
            </a:r>
          </a:p>
          <a:p>
            <a:r>
              <a:rPr lang="fr-FR" dirty="0">
                <a:solidFill>
                  <a:srgbClr val="008000"/>
                </a:solidFill>
              </a:rPr>
              <a:t>Calcium, phosphate et humus peu élevé. Répond beaucoup à l'aime et plus faiblement au magnésium. </a:t>
            </a:r>
          </a:p>
          <a:p>
            <a:r>
              <a:rPr lang="fr-FR" dirty="0">
                <a:solidFill>
                  <a:srgbClr val="008000"/>
                </a:solidFill>
              </a:rPr>
              <a:t>Peu sensible au pH.</a:t>
            </a:r>
          </a:p>
          <a:p>
            <a:r>
              <a:rPr lang="fr-FR" b="1" dirty="0">
                <a:solidFill>
                  <a:srgbClr val="008000"/>
                </a:solidFill>
              </a:rPr>
              <a:t>Indique des sols compactés, humides.</a:t>
            </a:r>
          </a:p>
          <a:p>
            <a:r>
              <a:rPr lang="fr-FR" dirty="0">
                <a:solidFill>
                  <a:srgbClr val="008000"/>
                </a:solidFill>
              </a:rPr>
              <a:t>cultures irriguées.</a:t>
            </a:r>
          </a:p>
          <a:p>
            <a:r>
              <a:rPr lang="fr-FR" b="1" dirty="0">
                <a:solidFill>
                  <a:srgbClr val="008000"/>
                </a:solidFill>
              </a:rPr>
              <a:t>Minéraux accumulés </a:t>
            </a:r>
            <a:r>
              <a:rPr lang="fr-FR" dirty="0">
                <a:solidFill>
                  <a:srgbClr val="008000"/>
                </a:solidFill>
              </a:rPr>
              <a:t>: calcium, cuivre, fer, potassium, silice et soufre.</a:t>
            </a:r>
          </a:p>
          <a:p>
            <a:r>
              <a:rPr lang="fr-FR" b="1" dirty="0">
                <a:solidFill>
                  <a:srgbClr val="008000"/>
                </a:solidFill>
              </a:rPr>
              <a:t>Plantes associées </a:t>
            </a:r>
            <a:r>
              <a:rPr lang="fr-FR" dirty="0">
                <a:solidFill>
                  <a:srgbClr val="008000"/>
                </a:solidFill>
              </a:rPr>
              <a:t>: pâturin annuel, renouée des oiseaux et matricaire odorante.</a:t>
            </a:r>
          </a:p>
        </p:txBody>
      </p:sp>
      <p:pic>
        <p:nvPicPr>
          <p:cNvPr id="7" name="Image 6"/>
          <p:cNvPicPr>
            <a:picLocks noChangeAspect="1"/>
          </p:cNvPicPr>
          <p:nvPr/>
        </p:nvPicPr>
        <p:blipFill>
          <a:blip r:embed="rId2"/>
          <a:stretch>
            <a:fillRect/>
          </a:stretch>
        </p:blipFill>
        <p:spPr>
          <a:xfrm>
            <a:off x="10053846" y="3887142"/>
            <a:ext cx="1999200" cy="2641800"/>
          </a:xfrm>
          <a:prstGeom prst="rect">
            <a:avLst/>
          </a:prstGeom>
        </p:spPr>
      </p:pic>
      <p:pic>
        <p:nvPicPr>
          <p:cNvPr id="8" name="Image 7"/>
          <p:cNvPicPr>
            <a:picLocks noChangeAspect="1"/>
          </p:cNvPicPr>
          <p:nvPr/>
        </p:nvPicPr>
        <p:blipFill>
          <a:blip r:embed="rId3"/>
          <a:stretch>
            <a:fillRect/>
          </a:stretch>
        </p:blipFill>
        <p:spPr>
          <a:xfrm>
            <a:off x="7477345" y="4708900"/>
            <a:ext cx="2451186" cy="1828962"/>
          </a:xfrm>
          <a:prstGeom prst="rect">
            <a:avLst/>
          </a:prstGeom>
        </p:spPr>
      </p:pic>
      <p:sp>
        <p:nvSpPr>
          <p:cNvPr id="9" name="Rectangle 8"/>
          <p:cNvSpPr/>
          <p:nvPr/>
        </p:nvSpPr>
        <p:spPr>
          <a:xfrm>
            <a:off x="100404" y="4820852"/>
            <a:ext cx="7290879" cy="2031325"/>
          </a:xfrm>
          <a:prstGeom prst="rect">
            <a:avLst/>
          </a:prstGeom>
        </p:spPr>
        <p:txBody>
          <a:bodyPr wrap="square">
            <a:spAutoFit/>
          </a:bodyPr>
          <a:lstStyle/>
          <a:p>
            <a:r>
              <a:rPr lang="fr-FR" b="1" dirty="0">
                <a:solidFill>
                  <a:srgbClr val="008000"/>
                </a:solidFill>
              </a:rPr>
              <a:t>Habitat naturel: </a:t>
            </a:r>
            <a:r>
              <a:rPr lang="fr-FR" dirty="0">
                <a:solidFill>
                  <a:srgbClr val="008000"/>
                </a:solidFill>
              </a:rPr>
              <a:t>Sables et limons compactés des grandes vallées alluviales. </a:t>
            </a:r>
          </a:p>
          <a:p>
            <a:r>
              <a:rPr lang="fr-FR" b="1" dirty="0">
                <a:solidFill>
                  <a:srgbClr val="008000"/>
                </a:solidFill>
              </a:rPr>
              <a:t>Indications sur l’état du sol: </a:t>
            </a:r>
            <a:r>
              <a:rPr lang="fr-FR" dirty="0">
                <a:solidFill>
                  <a:schemeClr val="accent2">
                    <a:lumMod val="50000"/>
                  </a:schemeClr>
                </a:solidFill>
              </a:rPr>
              <a:t>Tassement et compactage provoquant l’anaérobiose des sols, piétinement du bétail dans les prairies surchargées</a:t>
            </a:r>
            <a:r>
              <a:rPr lang="fr-FR" dirty="0">
                <a:solidFill>
                  <a:srgbClr val="008000"/>
                </a:solidFill>
              </a:rPr>
              <a:t>. </a:t>
            </a:r>
            <a:r>
              <a:rPr lang="fr-FR" dirty="0" err="1">
                <a:solidFill>
                  <a:srgbClr val="008000"/>
                </a:solidFill>
              </a:rPr>
              <a:t>Hydromorphismes</a:t>
            </a:r>
            <a:r>
              <a:rPr lang="fr-FR" dirty="0">
                <a:solidFill>
                  <a:srgbClr val="008000"/>
                </a:solidFill>
              </a:rPr>
              <a:t> induits par le </a:t>
            </a:r>
            <a:r>
              <a:rPr lang="fr-FR" dirty="0">
                <a:solidFill>
                  <a:schemeClr val="accent2">
                    <a:lumMod val="50000"/>
                  </a:schemeClr>
                </a:solidFill>
              </a:rPr>
              <a:t>tassement du sol </a:t>
            </a:r>
            <a:r>
              <a:rPr lang="fr-FR" dirty="0">
                <a:solidFill>
                  <a:srgbClr val="008000"/>
                </a:solidFill>
              </a:rPr>
              <a:t>par temps humide (travail du sol, piétinement du bétail). </a:t>
            </a:r>
          </a:p>
          <a:p>
            <a:r>
              <a:rPr lang="fr-FR" b="1" dirty="0">
                <a:solidFill>
                  <a:srgbClr val="008000"/>
                </a:solidFill>
              </a:rPr>
              <a:t>Cuisine</a:t>
            </a:r>
            <a:r>
              <a:rPr lang="fr-FR" dirty="0">
                <a:solidFill>
                  <a:srgbClr val="008000"/>
                </a:solidFill>
              </a:rPr>
              <a:t>: Les jeunes feuilles du centre ont un goût de champignon (en salade). Les jeunes plantes se mangent crues ou cuites </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2938" y="278631"/>
            <a:ext cx="3284561" cy="2463421"/>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2500" y="884677"/>
            <a:ext cx="2476500" cy="1857375"/>
          </a:xfrm>
          <a:prstGeom prst="rect">
            <a:avLst/>
          </a:prstGeom>
        </p:spPr>
      </p:pic>
    </p:spTree>
    <p:extLst>
      <p:ext uri="{BB962C8B-B14F-4D97-AF65-F5344CB8AC3E}">
        <p14:creationId xmlns:p14="http://schemas.microsoft.com/office/powerpoint/2010/main" val="383530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83657" y="116795"/>
            <a:ext cx="972670" cy="320675"/>
          </a:xfrm>
        </p:spPr>
        <p:txBody>
          <a:bodyPr/>
          <a:lstStyle/>
          <a:p>
            <a:fld id="{96478BAF-7D72-43A6-AB58-45C361AF6AC3}" type="slidenum">
              <a:rPr lang="fr-FR" smtClean="0"/>
              <a:t>15</a:t>
            </a:fld>
            <a:endParaRPr lang="fr-FR"/>
          </a:p>
        </p:txBody>
      </p:sp>
      <p:sp>
        <p:nvSpPr>
          <p:cNvPr id="3" name="Rectangle 2"/>
          <p:cNvSpPr/>
          <p:nvPr/>
        </p:nvSpPr>
        <p:spPr>
          <a:xfrm>
            <a:off x="5734437" y="68138"/>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5735555" cy="369332"/>
          </a:xfrm>
          <a:prstGeom prst="rect">
            <a:avLst/>
          </a:prstGeom>
          <a:noFill/>
        </p:spPr>
        <p:txBody>
          <a:bodyPr wrap="square" rtlCol="0">
            <a:spAutoFit/>
          </a:bodyPr>
          <a:lstStyle/>
          <a:p>
            <a:r>
              <a:rPr lang="fr-FR" dirty="0">
                <a:solidFill>
                  <a:srgbClr val="008000"/>
                </a:solidFill>
              </a:rPr>
              <a:t>11. </a:t>
            </a:r>
            <a:r>
              <a:rPr lang="fr-FR" b="1" dirty="0">
                <a:solidFill>
                  <a:srgbClr val="008000"/>
                </a:solidFill>
              </a:rPr>
              <a:t>Plantin lancéolé </a:t>
            </a:r>
            <a:r>
              <a:rPr lang="fr-FR" dirty="0">
                <a:solidFill>
                  <a:srgbClr val="008000"/>
                </a:solidFill>
              </a:rPr>
              <a:t>(</a:t>
            </a:r>
            <a:r>
              <a:rPr lang="fr-FR" i="1" dirty="0" err="1">
                <a:solidFill>
                  <a:srgbClr val="008000"/>
                </a:solidFill>
              </a:rPr>
              <a:t>Plantago</a:t>
            </a:r>
            <a:r>
              <a:rPr lang="fr-FR" i="1" dirty="0">
                <a:solidFill>
                  <a:srgbClr val="008000"/>
                </a:solidFill>
              </a:rPr>
              <a:t> </a:t>
            </a:r>
            <a:r>
              <a:rPr lang="fr-FR" i="1" dirty="0" err="1">
                <a:solidFill>
                  <a:srgbClr val="008000"/>
                </a:solidFill>
              </a:rPr>
              <a:t>lanceolata</a:t>
            </a:r>
            <a:r>
              <a:rPr lang="fr-FR" dirty="0">
                <a:solidFill>
                  <a:srgbClr val="008000"/>
                </a:solidFill>
              </a:rPr>
              <a:t>) (Plantaginacées)</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2849" y="3612217"/>
            <a:ext cx="2857500" cy="2143125"/>
          </a:xfrm>
          <a:prstGeom prst="rect">
            <a:avLst/>
          </a:prstGeom>
        </p:spPr>
      </p:pic>
      <p:sp>
        <p:nvSpPr>
          <p:cNvPr id="7" name="ZoneTexte 6"/>
          <p:cNvSpPr txBox="1"/>
          <p:nvPr/>
        </p:nvSpPr>
        <p:spPr>
          <a:xfrm>
            <a:off x="9117770" y="5755342"/>
            <a:ext cx="2838557" cy="1015663"/>
          </a:xfrm>
          <a:prstGeom prst="rect">
            <a:avLst/>
          </a:prstGeom>
          <a:noFill/>
        </p:spPr>
        <p:txBody>
          <a:bodyPr wrap="square" rtlCol="0">
            <a:spAutoFit/>
          </a:bodyPr>
          <a:lstStyle/>
          <a:p>
            <a:pPr algn="ctr"/>
            <a:r>
              <a:rPr lang="fr-FR" sz="1200" dirty="0">
                <a:solidFill>
                  <a:srgbClr val="008000"/>
                </a:solidFill>
              </a:rPr>
              <a:t>Le plantain lancéolé (</a:t>
            </a:r>
            <a:r>
              <a:rPr lang="fr-FR" sz="1200" i="1" dirty="0" err="1">
                <a:solidFill>
                  <a:srgbClr val="008000"/>
                </a:solidFill>
              </a:rPr>
              <a:t>Plantago</a:t>
            </a:r>
            <a:r>
              <a:rPr lang="fr-FR" sz="1200" i="1" dirty="0">
                <a:solidFill>
                  <a:srgbClr val="008000"/>
                </a:solidFill>
              </a:rPr>
              <a:t> </a:t>
            </a:r>
            <a:r>
              <a:rPr lang="fr-FR" sz="1200" i="1" dirty="0" err="1">
                <a:solidFill>
                  <a:srgbClr val="008000"/>
                </a:solidFill>
              </a:rPr>
              <a:t>lanceolata</a:t>
            </a:r>
            <a:r>
              <a:rPr lang="fr-FR" sz="1200" dirty="0">
                <a:solidFill>
                  <a:srgbClr val="008000"/>
                </a:solidFill>
              </a:rPr>
              <a:t>) indique un sol bien équilibré. Source : </a:t>
            </a:r>
            <a:r>
              <a:rPr lang="fr-FR" sz="1200" dirty="0">
                <a:solidFill>
                  <a:srgbClr val="008000"/>
                </a:solidFill>
                <a:hlinkClick r:id="rId3"/>
              </a:rPr>
              <a:t>http://www.gerbeaud.com/jardin/jardinage_naturel/diagnostic-sol-plantes-sauvages.php</a:t>
            </a:r>
            <a:r>
              <a:rPr lang="fr-FR" sz="1200" dirty="0">
                <a:solidFill>
                  <a:srgbClr val="008000"/>
                </a:solidFill>
              </a:rPr>
              <a:t> </a:t>
            </a:r>
          </a:p>
        </p:txBody>
      </p:sp>
      <p:pic>
        <p:nvPicPr>
          <p:cNvPr id="8" name="Image 7"/>
          <p:cNvPicPr>
            <a:picLocks noChangeAspect="1"/>
          </p:cNvPicPr>
          <p:nvPr/>
        </p:nvPicPr>
        <p:blipFill>
          <a:blip r:embed="rId4"/>
          <a:stretch>
            <a:fillRect/>
          </a:stretch>
        </p:blipFill>
        <p:spPr>
          <a:xfrm>
            <a:off x="6629573" y="4840861"/>
            <a:ext cx="2451186" cy="1828962"/>
          </a:xfrm>
          <a:prstGeom prst="rect">
            <a:avLst/>
          </a:prstGeom>
        </p:spPr>
      </p:pic>
      <p:sp>
        <p:nvSpPr>
          <p:cNvPr id="4" name="ZoneTexte 3"/>
          <p:cNvSpPr txBox="1"/>
          <p:nvPr/>
        </p:nvSpPr>
        <p:spPr>
          <a:xfrm>
            <a:off x="236668" y="806803"/>
            <a:ext cx="11844170" cy="3139321"/>
          </a:xfrm>
          <a:prstGeom prst="rect">
            <a:avLst/>
          </a:prstGeom>
          <a:noFill/>
        </p:spPr>
        <p:txBody>
          <a:bodyPr wrap="square" rtlCol="0">
            <a:spAutoFit/>
          </a:bodyPr>
          <a:lstStyle/>
          <a:p>
            <a:pPr algn="just"/>
            <a:r>
              <a:rPr lang="fr-FR" dirty="0">
                <a:solidFill>
                  <a:srgbClr val="008000"/>
                </a:solidFill>
              </a:rPr>
              <a:t>Encore appelé </a:t>
            </a:r>
            <a:r>
              <a:rPr lang="fr-FR" b="1" dirty="0">
                <a:solidFill>
                  <a:srgbClr val="008000"/>
                </a:solidFill>
              </a:rPr>
              <a:t>Plantain étroit</a:t>
            </a:r>
            <a:r>
              <a:rPr lang="fr-FR" dirty="0">
                <a:solidFill>
                  <a:srgbClr val="008000"/>
                </a:solidFill>
              </a:rPr>
              <a:t> ou « Herbe à cinq coutures ou à cinq côtes », c’est une </a:t>
            </a:r>
            <a:r>
              <a:rPr lang="fr-FR" dirty="0">
                <a:solidFill>
                  <a:srgbClr val="008000"/>
                </a:solidFill>
                <a:hlinkClick r:id="rId5" tooltip="Plante herbacée"/>
              </a:rPr>
              <a:t>plante herbacée</a:t>
            </a:r>
            <a:r>
              <a:rPr lang="fr-FR" dirty="0">
                <a:solidFill>
                  <a:srgbClr val="008000"/>
                </a:solidFill>
              </a:rPr>
              <a:t> </a:t>
            </a:r>
            <a:r>
              <a:rPr lang="fr-FR" dirty="0">
                <a:solidFill>
                  <a:srgbClr val="008000"/>
                </a:solidFill>
                <a:hlinkClick r:id="rId6" tooltip="Plante vivace"/>
              </a:rPr>
              <a:t>vivace</a:t>
            </a:r>
            <a:r>
              <a:rPr lang="fr-FR" dirty="0">
                <a:solidFill>
                  <a:srgbClr val="008000"/>
                </a:solidFill>
              </a:rPr>
              <a:t> de taille moyenne (15-50 cm), qui prend des formes variable selon la richesse du milieu, l'</a:t>
            </a:r>
            <a:r>
              <a:rPr lang="fr-FR" dirty="0">
                <a:solidFill>
                  <a:srgbClr val="008000"/>
                </a:solidFill>
                <a:hlinkClick r:id="rId7" tooltip="Ensoleillement"/>
              </a:rPr>
              <a:t>ensoleillement</a:t>
            </a:r>
            <a:r>
              <a:rPr lang="fr-FR" dirty="0">
                <a:solidFill>
                  <a:srgbClr val="008000"/>
                </a:solidFill>
              </a:rPr>
              <a:t> et l'</a:t>
            </a:r>
            <a:r>
              <a:rPr lang="fr-FR" dirty="0" err="1">
                <a:solidFill>
                  <a:srgbClr val="008000"/>
                </a:solidFill>
                <a:hlinkClick r:id="rId8" tooltip="Hydromorphie"/>
              </a:rPr>
              <a:t>hydromorphie</a:t>
            </a:r>
            <a:r>
              <a:rPr lang="fr-FR" dirty="0">
                <a:solidFill>
                  <a:srgbClr val="008000"/>
                </a:solidFill>
              </a:rPr>
              <a:t> du sol. Les </a:t>
            </a:r>
            <a:r>
              <a:rPr lang="fr-FR" dirty="0">
                <a:solidFill>
                  <a:srgbClr val="008000"/>
                </a:solidFill>
                <a:hlinkClick r:id="rId9" tooltip="Feuille"/>
              </a:rPr>
              <a:t>feuilles</a:t>
            </a:r>
            <a:r>
              <a:rPr lang="fr-FR" dirty="0">
                <a:solidFill>
                  <a:srgbClr val="008000"/>
                </a:solidFill>
              </a:rPr>
              <a:t> du plantain lancéolé sont en forme de fer de lance (lancéolées) et disposées en rosette basale, les nervures sont marquées. Les </a:t>
            </a:r>
            <a:r>
              <a:rPr lang="fr-FR" dirty="0">
                <a:solidFill>
                  <a:srgbClr val="008000"/>
                </a:solidFill>
                <a:hlinkClick r:id="rId10" tooltip="Fleur"/>
              </a:rPr>
              <a:t>fleurs</a:t>
            </a:r>
            <a:r>
              <a:rPr lang="fr-FR" dirty="0">
                <a:solidFill>
                  <a:srgbClr val="008000"/>
                </a:solidFill>
              </a:rPr>
              <a:t> sont disposées en épi au sommet d'une longue hampe.</a:t>
            </a:r>
          </a:p>
          <a:p>
            <a:pPr algn="just"/>
            <a:r>
              <a:rPr lang="fr-FR" dirty="0">
                <a:solidFill>
                  <a:srgbClr val="008000"/>
                </a:solidFill>
              </a:rPr>
              <a:t>Habitat type : pelouses vivaces des lithosols compacts (dalles) et mobiles (sables), médio-européennes à méditerranéennes.</a:t>
            </a:r>
          </a:p>
          <a:p>
            <a:pPr algn="just"/>
            <a:r>
              <a:rPr lang="fr-FR" dirty="0">
                <a:solidFill>
                  <a:srgbClr val="008000"/>
                </a:solidFill>
              </a:rPr>
              <a:t>Usage : Infusion, cataplasme, jus, teinture, eau distillée, salade. Les jeunes feuilles se mangent crues. Elles ont un goût de champignon. Les feuilles plus âgées se consomment cuites</a:t>
            </a:r>
          </a:p>
          <a:p>
            <a:pPr algn="just"/>
            <a:r>
              <a:rPr lang="fr-FR" dirty="0">
                <a:solidFill>
                  <a:srgbClr val="008000"/>
                </a:solidFill>
              </a:rPr>
              <a:t>Usage médicinal : Le plantain est utilisé en premier lieu contre toutes les maladies des organes respiratoires et tout particulièrement en cas d'engorgement des poumons, de toux, de </a:t>
            </a:r>
            <a:r>
              <a:rPr lang="fr-FR" dirty="0">
                <a:solidFill>
                  <a:srgbClr val="008000"/>
                </a:solidFill>
                <a:hlinkClick r:id="rId11" tooltip="Coqueluche"/>
              </a:rPr>
              <a:t>coqueluche</a:t>
            </a:r>
            <a:r>
              <a:rPr lang="fr-FR" dirty="0">
                <a:solidFill>
                  <a:srgbClr val="008000"/>
                </a:solidFill>
              </a:rPr>
              <a:t>, d'asthme pulmonaire, même en cas de </a:t>
            </a:r>
            <a:r>
              <a:rPr lang="fr-FR" dirty="0">
                <a:solidFill>
                  <a:srgbClr val="008000"/>
                </a:solidFill>
                <a:hlinkClick r:id="rId12" tooltip="Tuberculose pulmonaire"/>
              </a:rPr>
              <a:t>tuberculose pulmonaire</a:t>
            </a:r>
            <a:r>
              <a:rPr lang="fr-FR" dirty="0">
                <a:solidFill>
                  <a:srgbClr val="008000"/>
                </a:solidFill>
              </a:rPr>
              <a:t>. Contre piqûres (moustiques, guêpes, orties...) frotter une ou plusieurs feuilles sur l'endroit de la piqure jusqu'à en extraire le jus.</a:t>
            </a:r>
            <a:r>
              <a:rPr lang="fr-FR" sz="1200" dirty="0">
                <a:solidFill>
                  <a:srgbClr val="008000"/>
                </a:solidFill>
              </a:rPr>
              <a:t> Source : </a:t>
            </a:r>
            <a:r>
              <a:rPr lang="fr-FR" sz="1200" dirty="0">
                <a:solidFill>
                  <a:srgbClr val="008000"/>
                </a:solidFill>
                <a:hlinkClick r:id="rId13"/>
              </a:rPr>
              <a:t>https://fr.wikipedia.org/wiki/Plantago_lanceolata</a:t>
            </a:r>
            <a:r>
              <a:rPr lang="fr-FR" sz="1200" dirty="0">
                <a:solidFill>
                  <a:srgbClr val="008000"/>
                </a:solidFill>
              </a:rPr>
              <a:t> </a:t>
            </a:r>
            <a:endParaRPr lang="fr-FR" dirty="0">
              <a:solidFill>
                <a:srgbClr val="008000"/>
              </a:solidFill>
            </a:endParaRPr>
          </a:p>
        </p:txBody>
      </p:sp>
      <p:sp>
        <p:nvSpPr>
          <p:cNvPr id="9" name="ZoneTexte 8"/>
          <p:cNvSpPr txBox="1"/>
          <p:nvPr/>
        </p:nvSpPr>
        <p:spPr>
          <a:xfrm>
            <a:off x="236668" y="3946124"/>
            <a:ext cx="8862159" cy="1200329"/>
          </a:xfrm>
          <a:prstGeom prst="rect">
            <a:avLst/>
          </a:prstGeom>
          <a:noFill/>
        </p:spPr>
        <p:txBody>
          <a:bodyPr wrap="square" rtlCol="0">
            <a:spAutoFit/>
          </a:bodyPr>
          <a:lstStyle/>
          <a:p>
            <a:pPr algn="just"/>
            <a:r>
              <a:rPr lang="fr-FR" dirty="0">
                <a:solidFill>
                  <a:srgbClr val="008000"/>
                </a:solidFill>
              </a:rPr>
              <a:t>Le plantain lancéolé étant </a:t>
            </a:r>
            <a:r>
              <a:rPr lang="fr-FR" dirty="0">
                <a:solidFill>
                  <a:srgbClr val="008000"/>
                </a:solidFill>
                <a:hlinkClick r:id="rId14" tooltip="Hôte secondaire"/>
              </a:rPr>
              <a:t>hôte secondaire</a:t>
            </a:r>
            <a:r>
              <a:rPr lang="fr-FR" dirty="0">
                <a:solidFill>
                  <a:srgbClr val="008000"/>
                </a:solidFill>
              </a:rPr>
              <a:t> potentiel du </a:t>
            </a:r>
            <a:r>
              <a:rPr lang="fr-FR" dirty="0">
                <a:solidFill>
                  <a:srgbClr val="008000"/>
                </a:solidFill>
                <a:hlinkClick r:id="rId15" tooltip="Puceron cendré du pommier"/>
              </a:rPr>
              <a:t>puceron cendré du pommier</a:t>
            </a:r>
            <a:r>
              <a:rPr lang="fr-FR" dirty="0">
                <a:solidFill>
                  <a:srgbClr val="008000"/>
                </a:solidFill>
              </a:rPr>
              <a:t>, il a parfois été recommandé de l'éliminer aux abords des </a:t>
            </a:r>
            <a:r>
              <a:rPr lang="fr-FR" dirty="0">
                <a:solidFill>
                  <a:srgbClr val="008000"/>
                </a:solidFill>
                <a:hlinkClick r:id="rId16" tooltip="Verger"/>
              </a:rPr>
              <a:t>vergers</a:t>
            </a:r>
            <a:r>
              <a:rPr lang="fr-FR" dirty="0">
                <a:solidFill>
                  <a:srgbClr val="008000"/>
                </a:solidFill>
              </a:rPr>
              <a:t>.</a:t>
            </a:r>
          </a:p>
          <a:p>
            <a:pPr algn="just"/>
            <a:r>
              <a:rPr lang="fr-FR" dirty="0">
                <a:solidFill>
                  <a:srgbClr val="008000"/>
                </a:solidFill>
              </a:rPr>
              <a:t>Ennemis : chenilles des papillons </a:t>
            </a:r>
            <a:r>
              <a:rPr lang="fr-FR" dirty="0" err="1">
                <a:solidFill>
                  <a:srgbClr val="008000"/>
                </a:solidFill>
                <a:hlinkClick r:id="rId17" tooltip="Mélitée du plantain"/>
              </a:rPr>
              <a:t>Mélitée</a:t>
            </a:r>
            <a:r>
              <a:rPr lang="fr-FR" dirty="0">
                <a:solidFill>
                  <a:srgbClr val="008000"/>
                </a:solidFill>
                <a:hlinkClick r:id="rId17" tooltip="Mélitée du plantain"/>
              </a:rPr>
              <a:t> du plantain</a:t>
            </a:r>
            <a:r>
              <a:rPr lang="fr-FR" dirty="0">
                <a:solidFill>
                  <a:srgbClr val="008000"/>
                </a:solidFill>
              </a:rPr>
              <a:t>, </a:t>
            </a:r>
            <a:r>
              <a:rPr lang="fr-FR" dirty="0" err="1">
                <a:solidFill>
                  <a:srgbClr val="008000"/>
                </a:solidFill>
                <a:hlinkClick r:id="rId18" tooltip="Mélitée du mélampyre"/>
              </a:rPr>
              <a:t>Mélitée</a:t>
            </a:r>
            <a:r>
              <a:rPr lang="fr-FR" dirty="0">
                <a:solidFill>
                  <a:srgbClr val="008000"/>
                </a:solidFill>
                <a:hlinkClick r:id="rId18" tooltip="Mélitée du mélampyre"/>
              </a:rPr>
              <a:t> du mélampyre</a:t>
            </a:r>
            <a:r>
              <a:rPr lang="fr-FR" dirty="0">
                <a:solidFill>
                  <a:srgbClr val="008000"/>
                </a:solidFill>
              </a:rPr>
              <a:t> et </a:t>
            </a:r>
            <a:r>
              <a:rPr lang="fr-FR" i="1" u="sng" dirty="0" err="1">
                <a:solidFill>
                  <a:srgbClr val="008000"/>
                </a:solidFill>
                <a:hlinkClick r:id="rId19" tooltip="Scopula rubraria"/>
              </a:rPr>
              <a:t>Scopula</a:t>
            </a:r>
            <a:r>
              <a:rPr lang="fr-FR" i="1" u="sng" dirty="0">
                <a:solidFill>
                  <a:srgbClr val="008000"/>
                </a:solidFill>
                <a:hlinkClick r:id="rId19" tooltip="Scopula rubraria"/>
              </a:rPr>
              <a:t> </a:t>
            </a:r>
            <a:r>
              <a:rPr lang="fr-FR" i="1" u="sng" dirty="0" err="1">
                <a:solidFill>
                  <a:srgbClr val="008000"/>
                </a:solidFill>
                <a:hlinkClick r:id="rId19" tooltip="Scopula rubraria"/>
              </a:rPr>
              <a:t>rubraria</a:t>
            </a:r>
            <a:r>
              <a:rPr lang="fr-FR" dirty="0">
                <a:solidFill>
                  <a:srgbClr val="008000"/>
                </a:solidFill>
              </a:rPr>
              <a:t>, un </a:t>
            </a:r>
            <a:r>
              <a:rPr lang="fr-FR" dirty="0">
                <a:solidFill>
                  <a:srgbClr val="008000"/>
                </a:solidFill>
                <a:hlinkClick r:id="rId20" tooltip="Papillon de nuit"/>
              </a:rPr>
              <a:t>papillon de nuit</a:t>
            </a:r>
            <a:r>
              <a:rPr lang="fr-FR" dirty="0">
                <a:solidFill>
                  <a:srgbClr val="008000"/>
                </a:solidFill>
              </a:rPr>
              <a:t> </a:t>
            </a:r>
            <a:r>
              <a:rPr lang="fr-FR" dirty="0">
                <a:solidFill>
                  <a:srgbClr val="008000"/>
                </a:solidFill>
                <a:hlinkClick r:id="rId21" tooltip="Australie"/>
              </a:rPr>
              <a:t>australien</a:t>
            </a:r>
            <a:r>
              <a:rPr lang="fr-FR" baseline="30000" dirty="0">
                <a:solidFill>
                  <a:srgbClr val="008000"/>
                </a:solidFill>
                <a:hlinkClick r:id="rId22"/>
              </a:rPr>
              <a:t>1</a:t>
            </a:r>
            <a:r>
              <a:rPr lang="fr-FR" dirty="0">
                <a:solidFill>
                  <a:srgbClr val="008000"/>
                </a:solidFill>
              </a:rPr>
              <a:t>.</a:t>
            </a:r>
          </a:p>
        </p:txBody>
      </p:sp>
      <p:pic>
        <p:nvPicPr>
          <p:cNvPr id="10" name="Image 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326663" y="5168392"/>
            <a:ext cx="1524000" cy="1333500"/>
          </a:xfrm>
          <a:prstGeom prst="rect">
            <a:avLst/>
          </a:prstGeom>
        </p:spPr>
      </p:pic>
      <p:pic>
        <p:nvPicPr>
          <p:cNvPr id="11" name="Image 1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711499" y="5172889"/>
            <a:ext cx="1524000" cy="1333500"/>
          </a:xfrm>
          <a:prstGeom prst="rect">
            <a:avLst/>
          </a:prstGeom>
        </p:spPr>
      </p:pic>
      <p:pic>
        <p:nvPicPr>
          <p:cNvPr id="12" name="Image 1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956435" y="5145823"/>
            <a:ext cx="1460500" cy="1524000"/>
          </a:xfrm>
          <a:prstGeom prst="rect">
            <a:avLst/>
          </a:prstGeom>
        </p:spPr>
      </p:pic>
      <p:pic>
        <p:nvPicPr>
          <p:cNvPr id="13" name="Image 1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3477" y="5168392"/>
            <a:ext cx="1524000" cy="1333500"/>
          </a:xfrm>
          <a:prstGeom prst="rect">
            <a:avLst/>
          </a:prstGeom>
        </p:spPr>
      </p:pic>
    </p:spTree>
    <p:extLst>
      <p:ext uri="{BB962C8B-B14F-4D97-AF65-F5344CB8AC3E}">
        <p14:creationId xmlns:p14="http://schemas.microsoft.com/office/powerpoint/2010/main" val="148575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16</a:t>
            </a:fld>
            <a:endParaRPr lang="fr-FR"/>
          </a:p>
        </p:txBody>
      </p:sp>
      <p:sp>
        <p:nvSpPr>
          <p:cNvPr id="3" name="Rectangle 2"/>
          <p:cNvSpPr/>
          <p:nvPr/>
        </p:nvSpPr>
        <p:spPr>
          <a:xfrm>
            <a:off x="6192818" y="156889"/>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6825053" cy="369332"/>
          </a:xfrm>
          <a:prstGeom prst="rect">
            <a:avLst/>
          </a:prstGeom>
          <a:noFill/>
        </p:spPr>
        <p:txBody>
          <a:bodyPr wrap="square" rtlCol="0">
            <a:spAutoFit/>
          </a:bodyPr>
          <a:lstStyle/>
          <a:p>
            <a:r>
              <a:rPr lang="fr-FR" dirty="0">
                <a:solidFill>
                  <a:srgbClr val="008000"/>
                </a:solidFill>
              </a:rPr>
              <a:t>12. </a:t>
            </a:r>
            <a:r>
              <a:rPr lang="fr-FR" b="1" dirty="0">
                <a:solidFill>
                  <a:srgbClr val="008000"/>
                </a:solidFill>
              </a:rPr>
              <a:t>Pissenlit ou dent de lion </a:t>
            </a:r>
            <a:r>
              <a:rPr lang="fr-FR" dirty="0">
                <a:solidFill>
                  <a:srgbClr val="008000"/>
                </a:solidFill>
              </a:rPr>
              <a:t>(</a:t>
            </a:r>
            <a:r>
              <a:rPr lang="fr-FR" i="1" dirty="0" err="1">
                <a:solidFill>
                  <a:srgbClr val="008000"/>
                </a:solidFill>
              </a:rPr>
              <a:t>Taraxacum</a:t>
            </a:r>
            <a:r>
              <a:rPr lang="fr-FR" i="1" dirty="0">
                <a:solidFill>
                  <a:srgbClr val="008000"/>
                </a:solidFill>
              </a:rPr>
              <a:t> officinale</a:t>
            </a:r>
            <a:r>
              <a:rPr lang="fr-FR" dirty="0">
                <a:solidFill>
                  <a:srgbClr val="008000"/>
                </a:solidFill>
              </a:rPr>
              <a:t>) (Astéracées)</a:t>
            </a:r>
          </a:p>
        </p:txBody>
      </p:sp>
      <p:sp>
        <p:nvSpPr>
          <p:cNvPr id="6" name="Rectangle 5"/>
          <p:cNvSpPr/>
          <p:nvPr/>
        </p:nvSpPr>
        <p:spPr>
          <a:xfrm>
            <a:off x="186467" y="997742"/>
            <a:ext cx="9084886" cy="3139321"/>
          </a:xfrm>
          <a:prstGeom prst="rect">
            <a:avLst/>
          </a:prstGeom>
        </p:spPr>
        <p:txBody>
          <a:bodyPr wrap="square">
            <a:spAutoFit/>
          </a:bodyPr>
          <a:lstStyle/>
          <a:p>
            <a:r>
              <a:rPr lang="fr-FR" dirty="0" err="1">
                <a:solidFill>
                  <a:srgbClr val="008000"/>
                </a:solidFill>
              </a:rPr>
              <a:t>Dandelion</a:t>
            </a:r>
            <a:endParaRPr lang="fr-FR" dirty="0">
              <a:solidFill>
                <a:srgbClr val="008000"/>
              </a:solidFill>
            </a:endParaRPr>
          </a:p>
          <a:p>
            <a:r>
              <a:rPr lang="fr-FR" dirty="0">
                <a:solidFill>
                  <a:srgbClr val="008000"/>
                </a:solidFill>
              </a:rPr>
              <a:t>Vivace</a:t>
            </a:r>
          </a:p>
          <a:p>
            <a:endParaRPr lang="fr-FR" dirty="0">
              <a:solidFill>
                <a:srgbClr val="008000"/>
              </a:solidFill>
            </a:endParaRPr>
          </a:p>
          <a:p>
            <a:r>
              <a:rPr lang="fr-FR" dirty="0">
                <a:solidFill>
                  <a:srgbClr val="008000"/>
                </a:solidFill>
              </a:rPr>
              <a:t>Propagation par graines et bourgeons au collet.</a:t>
            </a:r>
          </a:p>
          <a:p>
            <a:r>
              <a:rPr lang="fr-FR" dirty="0">
                <a:solidFill>
                  <a:srgbClr val="008000"/>
                </a:solidFill>
              </a:rPr>
              <a:t>Germe le printemps et l'automne.</a:t>
            </a:r>
          </a:p>
          <a:p>
            <a:r>
              <a:rPr lang="fr-FR" dirty="0">
                <a:solidFill>
                  <a:srgbClr val="008000"/>
                </a:solidFill>
              </a:rPr>
              <a:t>Plante de milieu ensoleillé.</a:t>
            </a:r>
          </a:p>
          <a:p>
            <a:r>
              <a:rPr lang="fr-FR" dirty="0">
                <a:solidFill>
                  <a:srgbClr val="008000"/>
                </a:solidFill>
              </a:rPr>
              <a:t>Poussant en terrains argileux, limoneux et/ou limon battants, souvent riches, profonds, répond bien à l'azote, mais peu élevé en calcium, humidité, humus et pH </a:t>
            </a:r>
          </a:p>
          <a:p>
            <a:r>
              <a:rPr lang="fr-FR" b="1" dirty="0">
                <a:solidFill>
                  <a:srgbClr val="008000"/>
                </a:solidFill>
              </a:rPr>
              <a:t>Indique des sols acides, fertilité et surtout calcium peu élevés</a:t>
            </a:r>
            <a:r>
              <a:rPr lang="fr-FR" dirty="0">
                <a:solidFill>
                  <a:srgbClr val="008000"/>
                </a:solidFill>
              </a:rPr>
              <a:t>.</a:t>
            </a:r>
          </a:p>
          <a:p>
            <a:r>
              <a:rPr lang="fr-FR" dirty="0">
                <a:solidFill>
                  <a:srgbClr val="008000"/>
                </a:solidFill>
              </a:rPr>
              <a:t>Minéraux accumulés : cuivre, fer, magnésium, phosphore, potassium. silice et sodium.</a:t>
            </a:r>
          </a:p>
          <a:p>
            <a:r>
              <a:rPr lang="fr-FR" dirty="0">
                <a:solidFill>
                  <a:srgbClr val="008000"/>
                </a:solidFill>
              </a:rPr>
              <a:t>Plantes associées: renouée des oiseaux, stellaire moyenne, bourse-à-pasteur et plantain majeur.</a:t>
            </a:r>
          </a:p>
        </p:txBody>
      </p:sp>
      <p:pic>
        <p:nvPicPr>
          <p:cNvPr id="7" name="Image 6"/>
          <p:cNvPicPr>
            <a:picLocks noChangeAspect="1"/>
          </p:cNvPicPr>
          <p:nvPr/>
        </p:nvPicPr>
        <p:blipFill>
          <a:blip r:embed="rId2"/>
          <a:stretch>
            <a:fillRect/>
          </a:stretch>
        </p:blipFill>
        <p:spPr>
          <a:xfrm>
            <a:off x="9709997" y="3431439"/>
            <a:ext cx="2203200" cy="2397000"/>
          </a:xfrm>
          <a:prstGeom prst="rect">
            <a:avLst/>
          </a:prstGeom>
        </p:spPr>
      </p:pic>
      <p:pic>
        <p:nvPicPr>
          <p:cNvPr id="8" name="Image 7"/>
          <p:cNvPicPr>
            <a:picLocks noChangeAspect="1"/>
          </p:cNvPicPr>
          <p:nvPr/>
        </p:nvPicPr>
        <p:blipFill>
          <a:blip r:embed="rId3"/>
          <a:stretch>
            <a:fillRect/>
          </a:stretch>
        </p:blipFill>
        <p:spPr>
          <a:xfrm>
            <a:off x="9485596" y="957488"/>
            <a:ext cx="2652000" cy="1978800"/>
          </a:xfrm>
          <a:prstGeom prst="rect">
            <a:avLst/>
          </a:prstGeom>
        </p:spPr>
      </p:pic>
      <p:sp>
        <p:nvSpPr>
          <p:cNvPr id="9" name="Rectangle 8"/>
          <p:cNvSpPr/>
          <p:nvPr/>
        </p:nvSpPr>
        <p:spPr>
          <a:xfrm>
            <a:off x="186467" y="4199677"/>
            <a:ext cx="9065109" cy="2577642"/>
          </a:xfrm>
          <a:prstGeom prst="rect">
            <a:avLst/>
          </a:prstGeom>
        </p:spPr>
        <p:txBody>
          <a:bodyPr wrap="square">
            <a:spAutoFit/>
          </a:bodyPr>
          <a:lstStyle/>
          <a:p>
            <a:pPr algn="just"/>
            <a:r>
              <a:rPr lang="fr-FR" b="1" dirty="0">
                <a:solidFill>
                  <a:srgbClr val="008000"/>
                </a:solidFill>
              </a:rPr>
              <a:t>Habitat naturel </a:t>
            </a:r>
            <a:r>
              <a:rPr lang="fr-FR" dirty="0">
                <a:solidFill>
                  <a:srgbClr val="008000"/>
                </a:solidFill>
              </a:rPr>
              <a:t>: Prairies naturelles des plaines et des montagnes. Des plateaux calcaires et des vallées alluviales. Lisières et clairières forestières.</a:t>
            </a:r>
          </a:p>
          <a:p>
            <a:pPr algn="just"/>
            <a:r>
              <a:rPr lang="fr-FR" b="1" dirty="0">
                <a:solidFill>
                  <a:srgbClr val="008000"/>
                </a:solidFill>
              </a:rPr>
              <a:t>Indications sur l’état du sol </a:t>
            </a:r>
            <a:r>
              <a:rPr lang="fr-FR" dirty="0">
                <a:solidFill>
                  <a:srgbClr val="008000"/>
                </a:solidFill>
              </a:rPr>
              <a:t>: </a:t>
            </a:r>
            <a:r>
              <a:rPr lang="fr-FR" dirty="0">
                <a:solidFill>
                  <a:schemeClr val="accent2">
                    <a:lumMod val="50000"/>
                  </a:schemeClr>
                </a:solidFill>
              </a:rPr>
              <a:t>Engorgement en matière organique animale (fumiers).</a:t>
            </a:r>
            <a:r>
              <a:rPr lang="fr-FR" dirty="0">
                <a:solidFill>
                  <a:srgbClr val="008000"/>
                </a:solidFill>
              </a:rPr>
              <a:t> Blocage de la matière organique par le froid. </a:t>
            </a:r>
            <a:r>
              <a:rPr lang="fr-FR" dirty="0">
                <a:solidFill>
                  <a:schemeClr val="accent2">
                    <a:lumMod val="50000"/>
                  </a:schemeClr>
                </a:solidFill>
              </a:rPr>
              <a:t>Compactage des sols </a:t>
            </a:r>
            <a:r>
              <a:rPr lang="fr-FR" dirty="0">
                <a:solidFill>
                  <a:srgbClr val="008000"/>
                </a:solidFill>
              </a:rPr>
              <a:t>riches en calcaire et </a:t>
            </a:r>
            <a:r>
              <a:rPr lang="fr-FR" dirty="0">
                <a:solidFill>
                  <a:schemeClr val="accent2">
                    <a:lumMod val="50000"/>
                  </a:schemeClr>
                </a:solidFill>
              </a:rPr>
              <a:t>en matière organique. </a:t>
            </a:r>
            <a:r>
              <a:rPr lang="fr-FR" dirty="0">
                <a:solidFill>
                  <a:srgbClr val="008000"/>
                </a:solidFill>
              </a:rPr>
              <a:t>Bon indicateur de prairie riche tant que le pissenlit n’est pas dominant, mais </a:t>
            </a:r>
            <a:r>
              <a:rPr lang="fr-FR" dirty="0">
                <a:solidFill>
                  <a:schemeClr val="accent2">
                    <a:lumMod val="50000"/>
                  </a:schemeClr>
                </a:solidFill>
              </a:rPr>
              <a:t>révélateur d’aggravation des engorgement et des compactages du sol lorsque la présence du pissenlit explose</a:t>
            </a:r>
            <a:r>
              <a:rPr lang="fr-FR" dirty="0">
                <a:solidFill>
                  <a:srgbClr val="008000"/>
                </a:solidFill>
              </a:rPr>
              <a:t>.</a:t>
            </a:r>
          </a:p>
          <a:p>
            <a:pPr algn="just"/>
            <a:r>
              <a:rPr lang="fr-FR" b="1" dirty="0">
                <a:solidFill>
                  <a:srgbClr val="008000"/>
                </a:solidFill>
              </a:rPr>
              <a:t>Cuisine</a:t>
            </a:r>
            <a:r>
              <a:rPr lang="fr-FR" dirty="0">
                <a:solidFill>
                  <a:srgbClr val="008000"/>
                </a:solidFill>
              </a:rPr>
              <a:t> : La plante entière est comestible crue ou cuite. On peut utiliser les racines, les fleurs et les feuilles.</a:t>
            </a:r>
          </a:p>
        </p:txBody>
      </p:sp>
      <p:sp>
        <p:nvSpPr>
          <p:cNvPr id="10" name="Rectangle 9"/>
          <p:cNvSpPr/>
          <p:nvPr/>
        </p:nvSpPr>
        <p:spPr>
          <a:xfrm>
            <a:off x="10069853" y="5828439"/>
            <a:ext cx="1714253" cy="276999"/>
          </a:xfrm>
          <a:prstGeom prst="rect">
            <a:avLst/>
          </a:prstGeom>
        </p:spPr>
        <p:txBody>
          <a:bodyPr wrap="square">
            <a:spAutoFit/>
          </a:bodyPr>
          <a:lstStyle/>
          <a:p>
            <a:pPr algn="ctr"/>
            <a:r>
              <a:rPr lang="fr-FR" sz="1200" dirty="0">
                <a:solidFill>
                  <a:srgbClr val="008000"/>
                </a:solidFill>
              </a:rPr>
              <a:t>Fleur et fruit du pissenlit</a:t>
            </a:r>
          </a:p>
        </p:txBody>
      </p:sp>
      <p:sp>
        <p:nvSpPr>
          <p:cNvPr id="11" name="Rectangle 10"/>
          <p:cNvSpPr/>
          <p:nvPr/>
        </p:nvSpPr>
        <p:spPr>
          <a:xfrm>
            <a:off x="10100402" y="3009005"/>
            <a:ext cx="1422389" cy="276999"/>
          </a:xfrm>
          <a:prstGeom prst="rect">
            <a:avLst/>
          </a:prstGeom>
        </p:spPr>
        <p:txBody>
          <a:bodyPr wrap="square">
            <a:spAutoFit/>
          </a:bodyPr>
          <a:lstStyle/>
          <a:p>
            <a:pPr algn="ctr"/>
            <a:r>
              <a:rPr lang="fr-FR" sz="1200" dirty="0">
                <a:solidFill>
                  <a:srgbClr val="008000"/>
                </a:solidFill>
              </a:rPr>
              <a:t>Pissenlits en fleurs</a:t>
            </a: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394" y="1132510"/>
            <a:ext cx="1714500" cy="1390650"/>
          </a:xfrm>
          <a:prstGeom prst="rect">
            <a:avLst/>
          </a:prstGeom>
        </p:spPr>
      </p:pic>
      <p:sp>
        <p:nvSpPr>
          <p:cNvPr id="13" name="Flèche : droite 12"/>
          <p:cNvSpPr/>
          <p:nvPr/>
        </p:nvSpPr>
        <p:spPr>
          <a:xfrm>
            <a:off x="11370835" y="6368527"/>
            <a:ext cx="542362" cy="29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9854005" y="6368527"/>
            <a:ext cx="1430767" cy="307777"/>
          </a:xfrm>
          <a:prstGeom prst="rect">
            <a:avLst/>
          </a:prstGeom>
          <a:noFill/>
        </p:spPr>
        <p:txBody>
          <a:bodyPr wrap="square" rtlCol="0">
            <a:spAutoFit/>
          </a:bodyPr>
          <a:lstStyle/>
          <a:p>
            <a:pPr algn="r"/>
            <a:r>
              <a:rPr lang="fr-FR" sz="1400" dirty="0">
                <a:solidFill>
                  <a:srgbClr val="008000"/>
                </a:solidFill>
              </a:rPr>
              <a:t>Voir page suivant</a:t>
            </a:r>
          </a:p>
        </p:txBody>
      </p:sp>
    </p:spTree>
    <p:extLst>
      <p:ext uri="{BB962C8B-B14F-4D97-AF65-F5344CB8AC3E}">
        <p14:creationId xmlns:p14="http://schemas.microsoft.com/office/powerpoint/2010/main" val="2450351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9770" y="205546"/>
            <a:ext cx="972670" cy="320675"/>
          </a:xfrm>
        </p:spPr>
        <p:txBody>
          <a:bodyPr/>
          <a:lstStyle/>
          <a:p>
            <a:fld id="{96478BAF-7D72-43A6-AB58-45C361AF6AC3}" type="slidenum">
              <a:rPr lang="fr-FR" smtClean="0"/>
              <a:t>17</a:t>
            </a:fld>
            <a:endParaRPr lang="fr-FR"/>
          </a:p>
        </p:txBody>
      </p:sp>
      <p:sp>
        <p:nvSpPr>
          <p:cNvPr id="3" name="Rectangle 2"/>
          <p:cNvSpPr/>
          <p:nvPr/>
        </p:nvSpPr>
        <p:spPr>
          <a:xfrm>
            <a:off x="6192818" y="156889"/>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6825053" cy="369332"/>
          </a:xfrm>
          <a:prstGeom prst="rect">
            <a:avLst/>
          </a:prstGeom>
          <a:noFill/>
        </p:spPr>
        <p:txBody>
          <a:bodyPr wrap="square" rtlCol="0">
            <a:spAutoFit/>
          </a:bodyPr>
          <a:lstStyle/>
          <a:p>
            <a:r>
              <a:rPr lang="fr-FR" dirty="0">
                <a:solidFill>
                  <a:srgbClr val="008000"/>
                </a:solidFill>
              </a:rPr>
              <a:t>12. </a:t>
            </a:r>
            <a:r>
              <a:rPr lang="fr-FR" b="1" dirty="0">
                <a:solidFill>
                  <a:srgbClr val="008000"/>
                </a:solidFill>
              </a:rPr>
              <a:t>Pissenlit ou dent de lion </a:t>
            </a:r>
            <a:r>
              <a:rPr lang="fr-FR" dirty="0">
                <a:solidFill>
                  <a:srgbClr val="008000"/>
                </a:solidFill>
              </a:rPr>
              <a:t>(</a:t>
            </a:r>
            <a:r>
              <a:rPr lang="fr-FR" i="1" dirty="0" err="1">
                <a:solidFill>
                  <a:srgbClr val="008000"/>
                </a:solidFill>
              </a:rPr>
              <a:t>Taraxacum</a:t>
            </a:r>
            <a:r>
              <a:rPr lang="fr-FR" i="1" dirty="0">
                <a:solidFill>
                  <a:srgbClr val="008000"/>
                </a:solidFill>
              </a:rPr>
              <a:t> officinale</a:t>
            </a:r>
            <a:r>
              <a:rPr lang="fr-FR" dirty="0">
                <a:solidFill>
                  <a:srgbClr val="008000"/>
                </a:solidFill>
              </a:rPr>
              <a:t>) (Astéracées)</a:t>
            </a:r>
          </a:p>
        </p:txBody>
      </p:sp>
      <p:sp>
        <p:nvSpPr>
          <p:cNvPr id="6" name="Rectangle 5"/>
          <p:cNvSpPr/>
          <p:nvPr/>
        </p:nvSpPr>
        <p:spPr>
          <a:xfrm>
            <a:off x="75304" y="968188"/>
            <a:ext cx="11815482" cy="1477328"/>
          </a:xfrm>
          <a:prstGeom prst="rect">
            <a:avLst/>
          </a:prstGeom>
        </p:spPr>
        <p:txBody>
          <a:bodyPr wrap="square">
            <a:spAutoFit/>
          </a:bodyPr>
          <a:lstStyle/>
          <a:p>
            <a:pPr fontAlgn="base"/>
            <a:r>
              <a:rPr lang="fr-FR" dirty="0">
                <a:solidFill>
                  <a:srgbClr val="008000"/>
                </a:solidFill>
              </a:rPr>
              <a:t>Que peut bien nous apprendre cette Astéracée </a:t>
            </a:r>
            <a:r>
              <a:rPr lang="fr-FR" dirty="0" err="1">
                <a:solidFill>
                  <a:srgbClr val="008000"/>
                </a:solidFill>
              </a:rPr>
              <a:t>vivave</a:t>
            </a:r>
            <a:r>
              <a:rPr lang="fr-FR" dirty="0">
                <a:solidFill>
                  <a:srgbClr val="008000"/>
                </a:solidFill>
              </a:rPr>
              <a:t>, avec ses jolies fleurs jaunes lumineuses et ses graines qui volent à tous vents ? Originaire des prairies naturelles des plaines et des montagnes et des plateaux calcaires et basaltiques, elle a un biotope secondaire assez étendu : prairies agricoles, vignes, vergers, bords de chemin, etc.  </a:t>
            </a:r>
          </a:p>
          <a:p>
            <a:pPr fontAlgn="base"/>
            <a:r>
              <a:rPr lang="fr-FR" b="1" dirty="0">
                <a:solidFill>
                  <a:srgbClr val="008000"/>
                </a:solidFill>
              </a:rPr>
              <a:t>Que nous apprend le pissenlit ? </a:t>
            </a:r>
            <a:r>
              <a:rPr lang="fr-FR" dirty="0">
                <a:solidFill>
                  <a:srgbClr val="008000"/>
                </a:solidFill>
              </a:rPr>
              <a:t>Le pissenlit indique un </a:t>
            </a:r>
            <a:r>
              <a:rPr lang="fr-FR" dirty="0">
                <a:solidFill>
                  <a:schemeClr val="accent2">
                    <a:lumMod val="50000"/>
                  </a:schemeClr>
                </a:solidFill>
              </a:rPr>
              <a:t>engorgement du sol en matière organique</a:t>
            </a:r>
            <a:r>
              <a:rPr lang="fr-FR" dirty="0">
                <a:solidFill>
                  <a:srgbClr val="008000"/>
                </a:solidFill>
              </a:rPr>
              <a:t>, un blocage par le froid et </a:t>
            </a:r>
            <a:r>
              <a:rPr lang="fr-FR" dirty="0">
                <a:solidFill>
                  <a:schemeClr val="accent2">
                    <a:lumMod val="50000"/>
                  </a:schemeClr>
                </a:solidFill>
              </a:rPr>
              <a:t>un compactage</a:t>
            </a:r>
            <a:r>
              <a:rPr lang="fr-FR" dirty="0">
                <a:solidFill>
                  <a:srgbClr val="008000"/>
                </a:solidFill>
              </a:rPr>
              <a:t>. </a:t>
            </a:r>
            <a:r>
              <a:rPr lang="fr-FR" i="1" dirty="0">
                <a:solidFill>
                  <a:srgbClr val="008000"/>
                </a:solidFill>
              </a:rPr>
              <a:t>Tant qu'il n'est pas dominant, c'est un bon indicateur de prairies riches</a:t>
            </a:r>
            <a:r>
              <a:rPr lang="fr-FR" dirty="0">
                <a:solidFill>
                  <a:srgbClr val="008000"/>
                </a:solidFill>
              </a:rPr>
              <a:t>.  </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700" y="4710393"/>
            <a:ext cx="2409825" cy="1895475"/>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58" y="2445516"/>
            <a:ext cx="2975495" cy="4112727"/>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527" y="4739865"/>
            <a:ext cx="2466975" cy="184785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4206" y="4710393"/>
            <a:ext cx="2466975" cy="1847850"/>
          </a:xfrm>
          <a:prstGeom prst="rect">
            <a:avLst/>
          </a:prstGeom>
        </p:spPr>
      </p:pic>
    </p:spTree>
    <p:extLst>
      <p:ext uri="{BB962C8B-B14F-4D97-AF65-F5344CB8AC3E}">
        <p14:creationId xmlns:p14="http://schemas.microsoft.com/office/powerpoint/2010/main" val="228034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84685" y="216303"/>
            <a:ext cx="499334" cy="299160"/>
          </a:xfrm>
        </p:spPr>
        <p:txBody>
          <a:bodyPr/>
          <a:lstStyle/>
          <a:p>
            <a:fld id="{96478BAF-7D72-43A6-AB58-45C361AF6AC3}" type="slidenum">
              <a:rPr lang="fr-FR" smtClean="0"/>
              <a:t>18</a:t>
            </a:fld>
            <a:endParaRPr lang="fr-FR" dirty="0"/>
          </a:p>
        </p:txBody>
      </p:sp>
      <p:sp>
        <p:nvSpPr>
          <p:cNvPr id="3" name="Rectangle 2"/>
          <p:cNvSpPr/>
          <p:nvPr/>
        </p:nvSpPr>
        <p:spPr>
          <a:xfrm>
            <a:off x="5884432" y="146131"/>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515463"/>
            <a:ext cx="9328610" cy="369332"/>
          </a:xfrm>
          <a:prstGeom prst="rect">
            <a:avLst/>
          </a:prstGeom>
          <a:noFill/>
        </p:spPr>
        <p:txBody>
          <a:bodyPr wrap="square" rtlCol="0">
            <a:spAutoFit/>
          </a:bodyPr>
          <a:lstStyle/>
          <a:p>
            <a:r>
              <a:rPr lang="fr-FR" dirty="0">
                <a:solidFill>
                  <a:srgbClr val="008000"/>
                </a:solidFill>
              </a:rPr>
              <a:t>13. </a:t>
            </a:r>
            <a:r>
              <a:rPr lang="fr-FR" b="1" dirty="0">
                <a:solidFill>
                  <a:srgbClr val="008000"/>
                </a:solidFill>
              </a:rPr>
              <a:t>Rumex crépu, Oseille crépue, Patience crépue, ou parelle </a:t>
            </a:r>
            <a:r>
              <a:rPr lang="fr-FR" dirty="0">
                <a:solidFill>
                  <a:srgbClr val="008000"/>
                </a:solidFill>
              </a:rPr>
              <a:t>(</a:t>
            </a:r>
            <a:r>
              <a:rPr lang="fr-FR" i="1" dirty="0">
                <a:solidFill>
                  <a:srgbClr val="008000"/>
                </a:solidFill>
              </a:rPr>
              <a:t>Rumex </a:t>
            </a:r>
            <a:r>
              <a:rPr lang="fr-FR" i="1" dirty="0" err="1">
                <a:solidFill>
                  <a:srgbClr val="008000"/>
                </a:solidFill>
              </a:rPr>
              <a:t>crispus</a:t>
            </a:r>
            <a:r>
              <a:rPr lang="fr-FR" dirty="0">
                <a:solidFill>
                  <a:srgbClr val="008000"/>
                </a:solidFill>
              </a:rPr>
              <a:t>) (Polygonacées)</a:t>
            </a:r>
          </a:p>
        </p:txBody>
      </p:sp>
      <p:sp>
        <p:nvSpPr>
          <p:cNvPr id="4" name="ZoneTexte 3"/>
          <p:cNvSpPr txBox="1"/>
          <p:nvPr/>
        </p:nvSpPr>
        <p:spPr>
          <a:xfrm>
            <a:off x="148877" y="884795"/>
            <a:ext cx="11758108" cy="3693319"/>
          </a:xfrm>
          <a:prstGeom prst="rect">
            <a:avLst/>
          </a:prstGeom>
          <a:noFill/>
        </p:spPr>
        <p:txBody>
          <a:bodyPr wrap="square" rtlCol="0">
            <a:spAutoFit/>
          </a:bodyPr>
          <a:lstStyle/>
          <a:p>
            <a:pPr algn="just"/>
            <a:r>
              <a:rPr lang="fr-FR" dirty="0">
                <a:solidFill>
                  <a:srgbClr val="008000"/>
                </a:solidFill>
              </a:rPr>
              <a:t>En zone tempérée, ce rumex colonise volontiers les friches agricoles ou urbaines, bords de routes ou de voies ferrées et certaines prairies (refus de pâturage) ainsi que tous les sites perturbés par l’homme. Il s’épanouit sur les sols riches, humides et lourds où il présente parfois un comportement de </a:t>
            </a:r>
            <a:r>
              <a:rPr lang="fr-FR" dirty="0">
                <a:solidFill>
                  <a:srgbClr val="008000"/>
                </a:solidFill>
                <a:hlinkClick r:id="rId2" tooltip="Plante invasive"/>
              </a:rPr>
              <a:t>plante invasive</a:t>
            </a:r>
            <a:r>
              <a:rPr lang="fr-FR" dirty="0">
                <a:solidFill>
                  <a:srgbClr val="008000"/>
                </a:solidFill>
              </a:rPr>
              <a:t> (en </a:t>
            </a:r>
            <a:r>
              <a:rPr lang="fr-FR" dirty="0">
                <a:solidFill>
                  <a:srgbClr val="008000"/>
                </a:solidFill>
                <a:hlinkClick r:id="rId3" tooltip="Amérique du Nord"/>
              </a:rPr>
              <a:t>Amérique du Nord</a:t>
            </a:r>
            <a:r>
              <a:rPr lang="fr-FR" dirty="0">
                <a:solidFill>
                  <a:srgbClr val="008000"/>
                </a:solidFill>
              </a:rPr>
              <a:t>, dans le Sud de l’</a:t>
            </a:r>
            <a:r>
              <a:rPr lang="fr-FR" dirty="0">
                <a:solidFill>
                  <a:srgbClr val="008000"/>
                </a:solidFill>
                <a:hlinkClick r:id="rId4" tooltip="Amérique du Sud"/>
              </a:rPr>
              <a:t>Amérique du Sud</a:t>
            </a:r>
            <a:r>
              <a:rPr lang="fr-FR" dirty="0">
                <a:solidFill>
                  <a:srgbClr val="008000"/>
                </a:solidFill>
              </a:rPr>
              <a:t>, en </a:t>
            </a:r>
            <a:r>
              <a:rPr lang="fr-FR" dirty="0">
                <a:solidFill>
                  <a:srgbClr val="008000"/>
                </a:solidFill>
                <a:hlinkClick r:id="rId5" tooltip="Nouvelle-Zélande"/>
              </a:rPr>
              <a:t>Nouvelle-Zélande</a:t>
            </a:r>
            <a:r>
              <a:rPr lang="fr-FR" dirty="0">
                <a:solidFill>
                  <a:srgbClr val="008000"/>
                </a:solidFill>
              </a:rPr>
              <a:t> et dans certaines parties de l’</a:t>
            </a:r>
            <a:r>
              <a:rPr lang="fr-FR" u="sng" dirty="0">
                <a:solidFill>
                  <a:srgbClr val="008000"/>
                </a:solidFill>
                <a:hlinkClick r:id="rId6" tooltip="Australie"/>
              </a:rPr>
              <a:t>Australie</a:t>
            </a:r>
            <a:r>
              <a:rPr lang="fr-FR" dirty="0">
                <a:solidFill>
                  <a:srgbClr val="008000"/>
                </a:solidFill>
              </a:rPr>
              <a:t>). C’est une espèce très commune en Europe. </a:t>
            </a:r>
          </a:p>
          <a:p>
            <a:pPr algn="just"/>
            <a:r>
              <a:rPr lang="fr-FR" u="sng" dirty="0">
                <a:solidFill>
                  <a:srgbClr val="008000"/>
                </a:solidFill>
              </a:rPr>
              <a:t>Cuisine</a:t>
            </a:r>
            <a:r>
              <a:rPr lang="fr-FR" dirty="0">
                <a:solidFill>
                  <a:srgbClr val="008000"/>
                </a:solidFill>
              </a:rPr>
              <a:t> : La jeune feuille de ce rumex peut être utilisée comme légume sauvage mais avec parcimonie ou cuite avec plusieurs changements de l'eau pour en ôter tant que possible l’</a:t>
            </a:r>
            <a:r>
              <a:rPr lang="fr-FR" dirty="0">
                <a:solidFill>
                  <a:srgbClr val="008000"/>
                </a:solidFill>
                <a:hlinkClick r:id="rId7" tooltip="Acide oxalique"/>
              </a:rPr>
              <a:t>acide oxalique</a:t>
            </a:r>
            <a:r>
              <a:rPr lang="fr-FR" dirty="0">
                <a:solidFill>
                  <a:srgbClr val="008000"/>
                </a:solidFill>
              </a:rPr>
              <a:t> qu’elle contient. Quelques feuilles peuvent être ajoutées aux salades en quantité modérée. Les feuilles plus âgées deviennent rapidement trop amères pour être consommées.</a:t>
            </a:r>
          </a:p>
          <a:p>
            <a:pPr algn="just"/>
            <a:r>
              <a:rPr lang="fr-FR" u="sng" dirty="0">
                <a:solidFill>
                  <a:srgbClr val="008000"/>
                </a:solidFill>
              </a:rPr>
              <a:t>Ennemies</a:t>
            </a:r>
            <a:r>
              <a:rPr lang="fr-FR" dirty="0">
                <a:solidFill>
                  <a:srgbClr val="008000"/>
                </a:solidFill>
              </a:rPr>
              <a:t> : </a:t>
            </a:r>
            <a:r>
              <a:rPr lang="fr-FR" dirty="0"/>
              <a:t> </a:t>
            </a:r>
            <a:r>
              <a:rPr lang="fr-FR" dirty="0">
                <a:hlinkClick r:id="rId8" tooltip="Papillon"/>
              </a:rPr>
              <a:t>papillon</a:t>
            </a:r>
            <a:r>
              <a:rPr lang="fr-FR" dirty="0"/>
              <a:t> </a:t>
            </a:r>
            <a:r>
              <a:rPr lang="fr-FR" dirty="0">
                <a:solidFill>
                  <a:srgbClr val="008000"/>
                </a:solidFill>
              </a:rPr>
              <a:t>de nuit (</a:t>
            </a:r>
            <a:r>
              <a:rPr lang="fr-FR" dirty="0">
                <a:solidFill>
                  <a:srgbClr val="008000"/>
                </a:solidFill>
                <a:hlinkClick r:id="rId9" tooltip="Hétérocère"/>
              </a:rPr>
              <a:t>hétérocère</a:t>
            </a:r>
            <a:r>
              <a:rPr lang="fr-FR" dirty="0">
                <a:solidFill>
                  <a:srgbClr val="008000"/>
                </a:solidFill>
              </a:rPr>
              <a:t>), </a:t>
            </a:r>
            <a:r>
              <a:rPr lang="fr-FR" u="sng" dirty="0">
                <a:solidFill>
                  <a:srgbClr val="008000"/>
                </a:solidFill>
                <a:hlinkClick r:id="rId10" tooltip="Aedia leucomelas"/>
              </a:rPr>
              <a:t>Clair-obscur</a:t>
            </a:r>
            <a:r>
              <a:rPr lang="fr-FR" dirty="0">
                <a:solidFill>
                  <a:srgbClr val="008000"/>
                </a:solidFill>
              </a:rPr>
              <a:t> (</a:t>
            </a:r>
            <a:r>
              <a:rPr lang="fr-FR" dirty="0" err="1">
                <a:solidFill>
                  <a:srgbClr val="008000"/>
                </a:solidFill>
              </a:rPr>
              <a:t>Noctuidae</a:t>
            </a:r>
            <a:r>
              <a:rPr lang="fr-FR" dirty="0">
                <a:solidFill>
                  <a:srgbClr val="008000"/>
                </a:solidFill>
              </a:rPr>
              <a:t>).</a:t>
            </a:r>
          </a:p>
          <a:p>
            <a:pPr algn="just"/>
            <a:r>
              <a:rPr lang="fr-FR" u="sng" dirty="0">
                <a:solidFill>
                  <a:srgbClr val="008000"/>
                </a:solidFill>
              </a:rPr>
              <a:t>Conditions de levée de dormance </a:t>
            </a:r>
            <a:r>
              <a:rPr lang="fr-FR" dirty="0">
                <a:solidFill>
                  <a:srgbClr val="008000"/>
                </a:solidFill>
              </a:rPr>
              <a:t>: À l'instar de </a:t>
            </a:r>
            <a:r>
              <a:rPr lang="fr-FR" i="1" dirty="0">
                <a:solidFill>
                  <a:srgbClr val="008000"/>
                </a:solidFill>
                <a:hlinkClick r:id="rId11" tooltip="Rumex obtusifolius"/>
              </a:rPr>
              <a:t>Rumex </a:t>
            </a:r>
            <a:r>
              <a:rPr lang="fr-FR" i="1" dirty="0" err="1">
                <a:solidFill>
                  <a:srgbClr val="008000"/>
                </a:solidFill>
                <a:hlinkClick r:id="rId11" tooltip="Rumex obtusifolius"/>
              </a:rPr>
              <a:t>obtusifolius</a:t>
            </a:r>
            <a:r>
              <a:rPr lang="fr-FR" dirty="0">
                <a:solidFill>
                  <a:srgbClr val="008000"/>
                </a:solidFill>
              </a:rPr>
              <a:t> la présence de ce rumex indique des </a:t>
            </a:r>
            <a:r>
              <a:rPr lang="fr-FR" dirty="0" err="1">
                <a:solidFill>
                  <a:srgbClr val="008000"/>
                </a:solidFill>
              </a:rPr>
              <a:t>hydromorphismes</a:t>
            </a:r>
            <a:r>
              <a:rPr lang="fr-FR" dirty="0">
                <a:solidFill>
                  <a:srgbClr val="008000"/>
                </a:solidFill>
              </a:rPr>
              <a:t> par tassement ou engorgements en eau, ainsi qu'une saturation du sol en matière organique animale ; amenant à la déstructuration des argiles et la production de nitrites, fer ferriques, et aluminiums</a:t>
            </a:r>
            <a:r>
              <a:rPr lang="fr-FR" b="1" dirty="0">
                <a:solidFill>
                  <a:srgbClr val="008000"/>
                </a:solidFill>
              </a:rPr>
              <a:t>. </a:t>
            </a:r>
            <a:r>
              <a:rPr lang="fr-FR" dirty="0">
                <a:solidFill>
                  <a:srgbClr val="008000"/>
                </a:solidFill>
              </a:rPr>
              <a:t>Cette espèce a tendance à pousser sur les sols basiques.</a:t>
            </a:r>
          </a:p>
        </p:txBody>
      </p:sp>
      <p:pic>
        <p:nvPicPr>
          <p:cNvPr id="6" name="Imag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15530" y="4212181"/>
            <a:ext cx="1743075" cy="2619375"/>
          </a:xfrm>
          <a:prstGeom prst="rect">
            <a:avLst/>
          </a:prstGeom>
        </p:spPr>
      </p:pic>
      <p:pic>
        <p:nvPicPr>
          <p:cNvPr id="7" name="Imag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9660" y="5271296"/>
            <a:ext cx="1524000" cy="1524000"/>
          </a:xfrm>
          <a:prstGeom prst="rect">
            <a:avLst/>
          </a:prstGeom>
        </p:spPr>
      </p:pic>
      <p:pic>
        <p:nvPicPr>
          <p:cNvPr id="8" name="Imag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38706" y="4191193"/>
            <a:ext cx="1496723" cy="1102547"/>
          </a:xfrm>
          <a:prstGeom prst="rect">
            <a:avLst/>
          </a:prstGeom>
        </p:spPr>
      </p:pic>
      <p:pic>
        <p:nvPicPr>
          <p:cNvPr id="9" name="Imag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4432" y="5321296"/>
            <a:ext cx="1967866" cy="1474000"/>
          </a:xfrm>
          <a:prstGeom prst="rect">
            <a:avLst/>
          </a:prstGeom>
        </p:spPr>
      </p:pic>
      <p:pic>
        <p:nvPicPr>
          <p:cNvPr id="10" name="Imag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53762" y="4552311"/>
            <a:ext cx="2085975" cy="2190750"/>
          </a:xfrm>
          <a:prstGeom prst="rect">
            <a:avLst/>
          </a:prstGeom>
        </p:spPr>
      </p:pic>
      <p:pic>
        <p:nvPicPr>
          <p:cNvPr id="11" name="Imag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8877" y="5012282"/>
            <a:ext cx="1676400" cy="1704975"/>
          </a:xfrm>
          <a:prstGeom prst="rect">
            <a:avLst/>
          </a:prstGeom>
        </p:spPr>
      </p:pic>
      <p:pic>
        <p:nvPicPr>
          <p:cNvPr id="12" name="Image 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142885" y="4326482"/>
            <a:ext cx="1914525" cy="2390775"/>
          </a:xfrm>
          <a:prstGeom prst="rect">
            <a:avLst/>
          </a:prstGeom>
        </p:spPr>
      </p:pic>
    </p:spTree>
    <p:extLst>
      <p:ext uri="{BB962C8B-B14F-4D97-AF65-F5344CB8AC3E}">
        <p14:creationId xmlns:p14="http://schemas.microsoft.com/office/powerpoint/2010/main" val="310831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56894" y="150338"/>
            <a:ext cx="456304" cy="365125"/>
          </a:xfrm>
        </p:spPr>
        <p:txBody>
          <a:bodyPr/>
          <a:lstStyle/>
          <a:p>
            <a:fld id="{96478BAF-7D72-43A6-AB58-45C361AF6AC3}" type="slidenum">
              <a:rPr lang="fr-FR" smtClean="0"/>
              <a:t>19</a:t>
            </a:fld>
            <a:endParaRPr lang="fr-FR"/>
          </a:p>
        </p:txBody>
      </p:sp>
      <p:sp>
        <p:nvSpPr>
          <p:cNvPr id="3" name="Rectangle 2"/>
          <p:cNvSpPr/>
          <p:nvPr/>
        </p:nvSpPr>
        <p:spPr>
          <a:xfrm>
            <a:off x="5884432" y="146131"/>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4" name="ZoneTexte 3"/>
          <p:cNvSpPr txBox="1"/>
          <p:nvPr/>
        </p:nvSpPr>
        <p:spPr>
          <a:xfrm>
            <a:off x="186467" y="472993"/>
            <a:ext cx="8796168" cy="3877985"/>
          </a:xfrm>
          <a:prstGeom prst="rect">
            <a:avLst/>
          </a:prstGeom>
          <a:noFill/>
        </p:spPr>
        <p:txBody>
          <a:bodyPr wrap="square" rtlCol="0">
            <a:spAutoFit/>
          </a:bodyPr>
          <a:lstStyle/>
          <a:p>
            <a:r>
              <a:rPr lang="fr-FR" dirty="0">
                <a:solidFill>
                  <a:srgbClr val="008000"/>
                </a:solidFill>
              </a:rPr>
              <a:t>13bis. </a:t>
            </a:r>
            <a:r>
              <a:rPr lang="fr-FR" b="1" dirty="0">
                <a:solidFill>
                  <a:srgbClr val="008000"/>
                </a:solidFill>
              </a:rPr>
              <a:t>Petite oseille </a:t>
            </a:r>
            <a:r>
              <a:rPr lang="fr-FR" dirty="0">
                <a:solidFill>
                  <a:srgbClr val="008000"/>
                </a:solidFill>
              </a:rPr>
              <a:t>(</a:t>
            </a:r>
            <a:r>
              <a:rPr lang="fr-FR" i="1" dirty="0">
                <a:solidFill>
                  <a:srgbClr val="008000"/>
                </a:solidFill>
              </a:rPr>
              <a:t>Rumex </a:t>
            </a:r>
            <a:r>
              <a:rPr lang="fr-FR" i="1" dirty="0" err="1">
                <a:solidFill>
                  <a:srgbClr val="008000"/>
                </a:solidFill>
              </a:rPr>
              <a:t>acetosella</a:t>
            </a:r>
            <a:r>
              <a:rPr lang="fr-FR" i="1" dirty="0">
                <a:solidFill>
                  <a:srgbClr val="008000"/>
                </a:solidFill>
              </a:rPr>
              <a:t> </a:t>
            </a:r>
            <a:r>
              <a:rPr lang="fr-FR" dirty="0">
                <a:solidFill>
                  <a:srgbClr val="008000"/>
                </a:solidFill>
              </a:rPr>
              <a:t>L) (</a:t>
            </a:r>
            <a:r>
              <a:rPr lang="fr-FR" i="1" u="sng" dirty="0" err="1">
                <a:hlinkClick r:id="rId2" tooltip="Polygonaceae"/>
              </a:rPr>
              <a:t>Polygonaceae</a:t>
            </a:r>
            <a:r>
              <a:rPr lang="fr-FR" dirty="0">
                <a:solidFill>
                  <a:srgbClr val="008000"/>
                </a:solidFill>
              </a:rPr>
              <a:t>)</a:t>
            </a:r>
          </a:p>
          <a:p>
            <a:endParaRPr lang="fr-FR" dirty="0">
              <a:solidFill>
                <a:srgbClr val="008000"/>
              </a:solidFill>
            </a:endParaRPr>
          </a:p>
          <a:p>
            <a:r>
              <a:rPr lang="fr-FR" dirty="0" err="1">
                <a:solidFill>
                  <a:srgbClr val="008000"/>
                </a:solidFill>
              </a:rPr>
              <a:t>Sheep</a:t>
            </a:r>
            <a:r>
              <a:rPr lang="fr-FR" dirty="0">
                <a:solidFill>
                  <a:srgbClr val="008000"/>
                </a:solidFill>
              </a:rPr>
              <a:t> secret</a:t>
            </a:r>
          </a:p>
          <a:p>
            <a:endParaRPr lang="fr-FR" dirty="0">
              <a:solidFill>
                <a:srgbClr val="008000"/>
              </a:solidFill>
            </a:endParaRPr>
          </a:p>
          <a:p>
            <a:r>
              <a:rPr lang="fr-FR" dirty="0">
                <a:solidFill>
                  <a:srgbClr val="008000"/>
                </a:solidFill>
              </a:rPr>
              <a:t>Vivace. Propagation par graines et rhizomes. Germe du printemps à l'automne. Plante de milieu ensoleillé. Poussant en terrains sableux, argilo-sableux, Limono-sableux. battants ou non, toujours acides et souvent secs, parfois mal drainés. Sol pauvre en phosphore, calcifuge et faible décomposition de la matière organique.</a:t>
            </a:r>
          </a:p>
          <a:p>
            <a:r>
              <a:rPr lang="fr-FR" b="1" dirty="0">
                <a:solidFill>
                  <a:srgbClr val="008000"/>
                </a:solidFill>
              </a:rPr>
              <a:t>Indique des sols acides, pauvres, à activité microbienne faible.</a:t>
            </a:r>
          </a:p>
          <a:p>
            <a:r>
              <a:rPr lang="fr-FR" dirty="0">
                <a:solidFill>
                  <a:srgbClr val="008000"/>
                </a:solidFill>
              </a:rPr>
              <a:t>Minéraux accumulés calcium. Phosphore et sodium.</a:t>
            </a:r>
          </a:p>
          <a:p>
            <a:r>
              <a:rPr lang="fr-FR" dirty="0">
                <a:solidFill>
                  <a:srgbClr val="008000"/>
                </a:solidFill>
              </a:rPr>
              <a:t>Plantes associées : </a:t>
            </a:r>
            <a:r>
              <a:rPr lang="fr-FR" dirty="0" err="1">
                <a:solidFill>
                  <a:srgbClr val="008000"/>
                </a:solidFill>
              </a:rPr>
              <a:t>digitaire</a:t>
            </a:r>
            <a:r>
              <a:rPr lang="fr-FR" dirty="0">
                <a:solidFill>
                  <a:srgbClr val="008000"/>
                </a:solidFill>
              </a:rPr>
              <a:t> sanguine, </a:t>
            </a:r>
            <a:r>
              <a:rPr lang="fr-FR" dirty="0" err="1">
                <a:solidFill>
                  <a:srgbClr val="008000"/>
                </a:solidFill>
              </a:rPr>
              <a:t>spargoute</a:t>
            </a:r>
            <a:r>
              <a:rPr lang="fr-FR" dirty="0">
                <a:solidFill>
                  <a:srgbClr val="008000"/>
                </a:solidFill>
              </a:rPr>
              <a:t> des champs, prêle des champs et épervière orangée.</a:t>
            </a:r>
          </a:p>
          <a:p>
            <a:r>
              <a:rPr lang="fr-FR" dirty="0">
                <a:solidFill>
                  <a:srgbClr val="008000"/>
                </a:solidFill>
              </a:rPr>
              <a:t>Elle pousse dans les endroits rocailleux, en terrain acide.</a:t>
            </a:r>
          </a:p>
          <a:p>
            <a:r>
              <a:rPr lang="fr-FR" sz="1200" dirty="0">
                <a:solidFill>
                  <a:srgbClr val="008000"/>
                </a:solidFill>
              </a:rPr>
              <a:t>Source : </a:t>
            </a:r>
            <a:r>
              <a:rPr lang="fr-FR" sz="1200" dirty="0">
                <a:solidFill>
                  <a:srgbClr val="008000"/>
                </a:solidFill>
                <a:hlinkClick r:id="rId3"/>
              </a:rPr>
              <a:t>https://fr.wikipedia.org/wiki/Petite_oseille</a:t>
            </a:r>
            <a:r>
              <a:rPr lang="fr-FR" sz="1200" dirty="0">
                <a:solidFill>
                  <a:srgbClr val="008000"/>
                </a:solidFill>
              </a:rPr>
              <a:t> </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108" y="4073979"/>
            <a:ext cx="2533650" cy="268605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8730" y="5190141"/>
            <a:ext cx="1069747" cy="1569888"/>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8030" y="5429405"/>
            <a:ext cx="2022166" cy="1314408"/>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99" y="3505841"/>
            <a:ext cx="2215422" cy="3254188"/>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9645" y="1831217"/>
            <a:ext cx="2092527" cy="4987900"/>
          </a:xfrm>
          <a:prstGeom prst="rect">
            <a:avLst/>
          </a:prstGeom>
        </p:spPr>
      </p:pic>
      <p:sp>
        <p:nvSpPr>
          <p:cNvPr id="10" name="ZoneTexte 9"/>
          <p:cNvSpPr txBox="1"/>
          <p:nvPr/>
        </p:nvSpPr>
        <p:spPr>
          <a:xfrm>
            <a:off x="186467" y="4261940"/>
            <a:ext cx="4649641" cy="1477328"/>
          </a:xfrm>
          <a:prstGeom prst="rect">
            <a:avLst/>
          </a:prstGeom>
          <a:noFill/>
        </p:spPr>
        <p:txBody>
          <a:bodyPr wrap="square" rtlCol="0">
            <a:spAutoFit/>
          </a:bodyPr>
          <a:lstStyle/>
          <a:p>
            <a:r>
              <a:rPr lang="fr-FR" dirty="0">
                <a:solidFill>
                  <a:srgbClr val="008000"/>
                </a:solidFill>
              </a:rPr>
              <a:t>C'est une </a:t>
            </a:r>
            <a:r>
              <a:rPr lang="fr-FR" dirty="0">
                <a:solidFill>
                  <a:srgbClr val="008000"/>
                </a:solidFill>
                <a:hlinkClick r:id="rId9" tooltip="Mauvaise herbe"/>
              </a:rPr>
              <a:t>mauvaise herbe</a:t>
            </a:r>
            <a:r>
              <a:rPr lang="fr-FR" dirty="0">
                <a:solidFill>
                  <a:srgbClr val="008000"/>
                </a:solidFill>
              </a:rPr>
              <a:t> qui peut se rencontrer dans de nombreuses cultures, et est difficile à combattre à cause de sa propagation par </a:t>
            </a:r>
            <a:r>
              <a:rPr lang="fr-FR" dirty="0">
                <a:solidFill>
                  <a:srgbClr val="008000"/>
                </a:solidFill>
                <a:hlinkClick r:id="rId10" tooltip="Rhizome"/>
              </a:rPr>
              <a:t>rhizome</a:t>
            </a:r>
            <a:r>
              <a:rPr lang="fr-FR" dirty="0">
                <a:solidFill>
                  <a:srgbClr val="008000"/>
                </a:solidFill>
              </a:rPr>
              <a:t>.</a:t>
            </a:r>
          </a:p>
          <a:p>
            <a:endParaRPr lang="fr-FR" dirty="0"/>
          </a:p>
        </p:txBody>
      </p:sp>
      <p:pic>
        <p:nvPicPr>
          <p:cNvPr id="11" name="Imag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08301" y="0"/>
            <a:ext cx="2333625" cy="1743075"/>
          </a:xfrm>
          <a:prstGeom prst="rect">
            <a:avLst/>
          </a:prstGeom>
        </p:spPr>
      </p:pic>
    </p:spTree>
    <p:extLst>
      <p:ext uri="{BB962C8B-B14F-4D97-AF65-F5344CB8AC3E}">
        <p14:creationId xmlns:p14="http://schemas.microsoft.com/office/powerpoint/2010/main" val="349947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2</a:t>
            </a:fld>
            <a:endParaRPr lang="fr-FR"/>
          </a:p>
        </p:txBody>
      </p:sp>
      <p:sp>
        <p:nvSpPr>
          <p:cNvPr id="3" name="Rectangle 2"/>
          <p:cNvSpPr/>
          <p:nvPr/>
        </p:nvSpPr>
        <p:spPr>
          <a:xfrm>
            <a:off x="5411707" y="24295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4" name="ZoneTexte 3"/>
          <p:cNvSpPr txBox="1"/>
          <p:nvPr/>
        </p:nvSpPr>
        <p:spPr>
          <a:xfrm>
            <a:off x="170393" y="335273"/>
            <a:ext cx="2614108" cy="369332"/>
          </a:xfrm>
          <a:prstGeom prst="rect">
            <a:avLst/>
          </a:prstGeom>
          <a:noFill/>
        </p:spPr>
        <p:txBody>
          <a:bodyPr wrap="square" rtlCol="0">
            <a:spAutoFit/>
          </a:bodyPr>
          <a:lstStyle/>
          <a:p>
            <a:r>
              <a:rPr lang="fr-FR" dirty="0">
                <a:solidFill>
                  <a:srgbClr val="008000"/>
                </a:solidFill>
              </a:rPr>
              <a:t>0. </a:t>
            </a:r>
            <a:r>
              <a:rPr lang="fr-FR" b="1" dirty="0">
                <a:solidFill>
                  <a:srgbClr val="008000"/>
                </a:solidFill>
              </a:rPr>
              <a:t>Sommaire</a:t>
            </a:r>
            <a:endParaRPr lang="fr-FR" dirty="0">
              <a:solidFill>
                <a:srgbClr val="008000"/>
              </a:solidFill>
            </a:endParaRPr>
          </a:p>
        </p:txBody>
      </p:sp>
      <p:sp>
        <p:nvSpPr>
          <p:cNvPr id="5" name="ZoneTexte 4"/>
          <p:cNvSpPr txBox="1"/>
          <p:nvPr/>
        </p:nvSpPr>
        <p:spPr>
          <a:xfrm>
            <a:off x="170393" y="704605"/>
            <a:ext cx="5735555" cy="5693866"/>
          </a:xfrm>
          <a:prstGeom prst="rect">
            <a:avLst/>
          </a:prstGeom>
          <a:noFill/>
        </p:spPr>
        <p:txBody>
          <a:bodyPr wrap="square" rtlCol="0">
            <a:spAutoFit/>
          </a:bodyPr>
          <a:lstStyle/>
          <a:p>
            <a:r>
              <a:rPr lang="fr-FR" sz="1400" dirty="0">
                <a:solidFill>
                  <a:srgbClr val="008000"/>
                </a:solidFill>
              </a:rPr>
              <a:t>0. Sommaire</a:t>
            </a:r>
          </a:p>
          <a:p>
            <a:r>
              <a:rPr lang="fr-FR" sz="1400" dirty="0">
                <a:solidFill>
                  <a:srgbClr val="008000"/>
                </a:solidFill>
              </a:rPr>
              <a:t>0bis. Définition </a:t>
            </a:r>
          </a:p>
          <a:p>
            <a:r>
              <a:rPr lang="fr-FR" sz="1400" dirty="0">
                <a:solidFill>
                  <a:srgbClr val="008000"/>
                </a:solidFill>
              </a:rPr>
              <a:t>1. Mercuriale annuelle </a:t>
            </a:r>
            <a:r>
              <a:rPr lang="fr-FR" sz="1400" i="1" dirty="0">
                <a:solidFill>
                  <a:srgbClr val="008000"/>
                </a:solidFill>
              </a:rPr>
              <a:t>(</a:t>
            </a:r>
            <a:r>
              <a:rPr lang="fr-FR" sz="1400" i="1" dirty="0" err="1">
                <a:solidFill>
                  <a:srgbClr val="008000"/>
                </a:solidFill>
              </a:rPr>
              <a:t>Mercurialis</a:t>
            </a:r>
            <a:r>
              <a:rPr lang="fr-FR" sz="1400" i="1" dirty="0">
                <a:solidFill>
                  <a:srgbClr val="008000"/>
                </a:solidFill>
              </a:rPr>
              <a:t> </a:t>
            </a:r>
            <a:r>
              <a:rPr lang="fr-FR" sz="1400" i="1" dirty="0" err="1">
                <a:solidFill>
                  <a:srgbClr val="008000"/>
                </a:solidFill>
              </a:rPr>
              <a:t>annua</a:t>
            </a:r>
            <a:r>
              <a:rPr lang="fr-FR" sz="1400" i="1" dirty="0">
                <a:solidFill>
                  <a:srgbClr val="008000"/>
                </a:solidFill>
              </a:rPr>
              <a:t>)</a:t>
            </a:r>
            <a:r>
              <a:rPr lang="fr-FR" sz="1400" dirty="0">
                <a:solidFill>
                  <a:srgbClr val="008000"/>
                </a:solidFill>
              </a:rPr>
              <a:t> (Euphorbiacées)</a:t>
            </a:r>
          </a:p>
          <a:p>
            <a:r>
              <a:rPr lang="fr-FR" sz="1400" dirty="0">
                <a:solidFill>
                  <a:srgbClr val="008000"/>
                </a:solidFill>
              </a:rPr>
              <a:t>2. Chénopode blanc (</a:t>
            </a:r>
            <a:r>
              <a:rPr lang="fr-FR" sz="1400" i="1" dirty="0" err="1">
                <a:solidFill>
                  <a:srgbClr val="008000"/>
                </a:solidFill>
              </a:rPr>
              <a:t>Chenopodium</a:t>
            </a:r>
            <a:r>
              <a:rPr lang="fr-FR" sz="1400" i="1" dirty="0">
                <a:solidFill>
                  <a:srgbClr val="008000"/>
                </a:solidFill>
              </a:rPr>
              <a:t> album</a:t>
            </a:r>
            <a:r>
              <a:rPr lang="fr-FR" sz="1400" dirty="0">
                <a:solidFill>
                  <a:srgbClr val="008000"/>
                </a:solidFill>
              </a:rPr>
              <a:t>) (Chénopodiacées)</a:t>
            </a:r>
          </a:p>
          <a:p>
            <a:r>
              <a:rPr lang="fr-FR" sz="1400" dirty="0">
                <a:solidFill>
                  <a:srgbClr val="008000"/>
                </a:solidFill>
              </a:rPr>
              <a:t>3. Amarante réfléchie (</a:t>
            </a:r>
            <a:r>
              <a:rPr lang="fr-FR" sz="1400" i="1" dirty="0" err="1">
                <a:solidFill>
                  <a:srgbClr val="008000"/>
                </a:solidFill>
              </a:rPr>
              <a:t>Amarathus</a:t>
            </a:r>
            <a:r>
              <a:rPr lang="fr-FR" sz="1400" i="1" dirty="0">
                <a:solidFill>
                  <a:srgbClr val="008000"/>
                </a:solidFill>
              </a:rPr>
              <a:t> </a:t>
            </a:r>
            <a:r>
              <a:rPr lang="fr-FR" sz="1400" i="1" dirty="0" err="1">
                <a:solidFill>
                  <a:srgbClr val="008000"/>
                </a:solidFill>
              </a:rPr>
              <a:t>retroflexus</a:t>
            </a:r>
            <a:r>
              <a:rPr lang="fr-FR" sz="1400" dirty="0">
                <a:solidFill>
                  <a:srgbClr val="008000"/>
                </a:solidFill>
              </a:rPr>
              <a:t>) (</a:t>
            </a:r>
            <a:r>
              <a:rPr lang="fr-FR" sz="1400" dirty="0" err="1">
                <a:solidFill>
                  <a:srgbClr val="008000"/>
                </a:solidFill>
              </a:rPr>
              <a:t>Amaranthacées</a:t>
            </a:r>
            <a:r>
              <a:rPr lang="fr-FR" sz="1400" dirty="0">
                <a:solidFill>
                  <a:srgbClr val="008000"/>
                </a:solidFill>
              </a:rPr>
              <a:t>)</a:t>
            </a:r>
          </a:p>
          <a:p>
            <a:r>
              <a:rPr lang="fr-FR" sz="1400" dirty="0">
                <a:solidFill>
                  <a:srgbClr val="008000"/>
                </a:solidFill>
              </a:rPr>
              <a:t>4. Grande ortie (</a:t>
            </a:r>
            <a:r>
              <a:rPr lang="fr-FR" sz="1400" i="1" dirty="0" err="1">
                <a:solidFill>
                  <a:srgbClr val="008000"/>
                </a:solidFill>
              </a:rPr>
              <a:t>Urtica</a:t>
            </a:r>
            <a:r>
              <a:rPr lang="fr-FR" sz="1400" i="1" dirty="0">
                <a:solidFill>
                  <a:srgbClr val="008000"/>
                </a:solidFill>
              </a:rPr>
              <a:t> </a:t>
            </a:r>
            <a:r>
              <a:rPr lang="fr-FR" sz="1400" i="1" dirty="0" err="1">
                <a:solidFill>
                  <a:srgbClr val="008000"/>
                </a:solidFill>
              </a:rPr>
              <a:t>dioica</a:t>
            </a:r>
            <a:r>
              <a:rPr lang="fr-FR" sz="1400" dirty="0">
                <a:solidFill>
                  <a:srgbClr val="008000"/>
                </a:solidFill>
              </a:rPr>
              <a:t>) (Urticacées)</a:t>
            </a:r>
          </a:p>
          <a:p>
            <a:r>
              <a:rPr lang="fr-FR" sz="1400" dirty="0">
                <a:solidFill>
                  <a:srgbClr val="008000"/>
                </a:solidFill>
              </a:rPr>
              <a:t>5. Véronique de Perse (</a:t>
            </a:r>
            <a:r>
              <a:rPr lang="fr-FR" sz="1400" i="1" dirty="0">
                <a:solidFill>
                  <a:srgbClr val="008000"/>
                </a:solidFill>
              </a:rPr>
              <a:t>Veronica </a:t>
            </a:r>
            <a:r>
              <a:rPr lang="fr-FR" sz="1400" i="1" dirty="0" err="1">
                <a:solidFill>
                  <a:srgbClr val="008000"/>
                </a:solidFill>
              </a:rPr>
              <a:t>persica</a:t>
            </a:r>
            <a:r>
              <a:rPr lang="fr-FR" sz="1400" dirty="0">
                <a:solidFill>
                  <a:srgbClr val="008000"/>
                </a:solidFill>
              </a:rPr>
              <a:t>) (Plantaginacées)</a:t>
            </a:r>
          </a:p>
          <a:p>
            <a:r>
              <a:rPr lang="fr-FR" sz="1400" dirty="0">
                <a:solidFill>
                  <a:srgbClr val="008000"/>
                </a:solidFill>
              </a:rPr>
              <a:t>6. Trèfle blanc (</a:t>
            </a:r>
            <a:r>
              <a:rPr lang="fr-FR" sz="1400" i="1" dirty="0">
                <a:solidFill>
                  <a:srgbClr val="008000"/>
                </a:solidFill>
              </a:rPr>
              <a:t>Trifolium repens</a:t>
            </a:r>
            <a:r>
              <a:rPr lang="fr-FR" sz="1400" dirty="0">
                <a:solidFill>
                  <a:srgbClr val="008000"/>
                </a:solidFill>
              </a:rPr>
              <a:t>) (Fabacées)</a:t>
            </a:r>
          </a:p>
          <a:p>
            <a:r>
              <a:rPr lang="fr-FR" sz="1400" dirty="0">
                <a:solidFill>
                  <a:srgbClr val="008000"/>
                </a:solidFill>
              </a:rPr>
              <a:t>7. Séneçon vulgaire (</a:t>
            </a:r>
            <a:r>
              <a:rPr lang="fr-FR" sz="1400" i="1" dirty="0" err="1">
                <a:solidFill>
                  <a:srgbClr val="008000"/>
                </a:solidFill>
              </a:rPr>
              <a:t>Senecio</a:t>
            </a:r>
            <a:r>
              <a:rPr lang="fr-FR" sz="1400" i="1" dirty="0">
                <a:solidFill>
                  <a:srgbClr val="008000"/>
                </a:solidFill>
              </a:rPr>
              <a:t> </a:t>
            </a:r>
            <a:r>
              <a:rPr lang="fr-FR" sz="1400" i="1" dirty="0" err="1">
                <a:solidFill>
                  <a:srgbClr val="008000"/>
                </a:solidFill>
              </a:rPr>
              <a:t>vulgaris</a:t>
            </a:r>
            <a:r>
              <a:rPr lang="fr-FR" sz="1400" dirty="0">
                <a:solidFill>
                  <a:srgbClr val="008000"/>
                </a:solidFill>
              </a:rPr>
              <a:t>) (Astéracées)</a:t>
            </a:r>
          </a:p>
          <a:p>
            <a:r>
              <a:rPr lang="fr-FR" sz="1400" dirty="0">
                <a:solidFill>
                  <a:srgbClr val="008000"/>
                </a:solidFill>
              </a:rPr>
              <a:t>8. Prêle des champs (</a:t>
            </a:r>
            <a:r>
              <a:rPr lang="fr-FR" sz="1400" i="1" dirty="0">
                <a:solidFill>
                  <a:srgbClr val="008000"/>
                </a:solidFill>
              </a:rPr>
              <a:t>Equisetum </a:t>
            </a:r>
            <a:r>
              <a:rPr lang="fr-FR" sz="1400" i="1" dirty="0" err="1">
                <a:solidFill>
                  <a:srgbClr val="008000"/>
                </a:solidFill>
              </a:rPr>
              <a:t>arvense</a:t>
            </a:r>
            <a:r>
              <a:rPr lang="fr-FR" sz="1400" dirty="0">
                <a:solidFill>
                  <a:srgbClr val="008000"/>
                </a:solidFill>
              </a:rPr>
              <a:t>) (</a:t>
            </a:r>
            <a:r>
              <a:rPr lang="fr-FR" sz="1400" dirty="0" err="1">
                <a:solidFill>
                  <a:srgbClr val="008000"/>
                </a:solidFill>
              </a:rPr>
              <a:t>Equisetacées</a:t>
            </a:r>
            <a:r>
              <a:rPr lang="fr-FR" sz="1400" dirty="0">
                <a:solidFill>
                  <a:srgbClr val="008000"/>
                </a:solidFill>
              </a:rPr>
              <a:t>)</a:t>
            </a:r>
          </a:p>
          <a:p>
            <a:r>
              <a:rPr lang="fr-FR" sz="1400" dirty="0">
                <a:solidFill>
                  <a:srgbClr val="008000"/>
                </a:solidFill>
              </a:rPr>
              <a:t>9. Pourpier des jardin (</a:t>
            </a:r>
            <a:r>
              <a:rPr lang="fr-FR" sz="1400" i="1" dirty="0" err="1">
                <a:solidFill>
                  <a:srgbClr val="008000"/>
                </a:solidFill>
              </a:rPr>
              <a:t>Portulaca</a:t>
            </a:r>
            <a:r>
              <a:rPr lang="fr-FR" sz="1400" i="1" dirty="0">
                <a:solidFill>
                  <a:srgbClr val="008000"/>
                </a:solidFill>
              </a:rPr>
              <a:t> </a:t>
            </a:r>
            <a:r>
              <a:rPr lang="fr-FR" sz="1400" i="1" dirty="0" err="1">
                <a:solidFill>
                  <a:srgbClr val="008000"/>
                </a:solidFill>
              </a:rPr>
              <a:t>oleracea</a:t>
            </a:r>
            <a:r>
              <a:rPr lang="fr-FR" sz="1400" dirty="0">
                <a:solidFill>
                  <a:srgbClr val="008000"/>
                </a:solidFill>
              </a:rPr>
              <a:t>) (Portulacacées)</a:t>
            </a:r>
          </a:p>
          <a:p>
            <a:r>
              <a:rPr lang="fr-FR" sz="1400" dirty="0">
                <a:solidFill>
                  <a:srgbClr val="008000"/>
                </a:solidFill>
              </a:rPr>
              <a:t>10. Plantin majeur (</a:t>
            </a:r>
            <a:r>
              <a:rPr lang="fr-FR" sz="1400" i="1" dirty="0" err="1">
                <a:solidFill>
                  <a:srgbClr val="008000"/>
                </a:solidFill>
              </a:rPr>
              <a:t>Plantago</a:t>
            </a:r>
            <a:r>
              <a:rPr lang="fr-FR" sz="1400" i="1" dirty="0">
                <a:solidFill>
                  <a:srgbClr val="008000"/>
                </a:solidFill>
              </a:rPr>
              <a:t> major</a:t>
            </a:r>
            <a:r>
              <a:rPr lang="fr-FR" sz="1400" dirty="0">
                <a:solidFill>
                  <a:srgbClr val="008000"/>
                </a:solidFill>
              </a:rPr>
              <a:t>) (Plantaginacées)</a:t>
            </a:r>
          </a:p>
          <a:p>
            <a:r>
              <a:rPr lang="fr-FR" sz="1400" dirty="0">
                <a:solidFill>
                  <a:srgbClr val="008000"/>
                </a:solidFill>
              </a:rPr>
              <a:t>11. Plantin lancéolé (</a:t>
            </a:r>
            <a:r>
              <a:rPr lang="fr-FR" sz="1400" i="1" dirty="0" err="1">
                <a:solidFill>
                  <a:srgbClr val="008000"/>
                </a:solidFill>
              </a:rPr>
              <a:t>Plantago</a:t>
            </a:r>
            <a:r>
              <a:rPr lang="fr-FR" sz="1400" i="1" dirty="0">
                <a:solidFill>
                  <a:srgbClr val="008000"/>
                </a:solidFill>
              </a:rPr>
              <a:t> </a:t>
            </a:r>
            <a:r>
              <a:rPr lang="fr-FR" sz="1400" i="1" dirty="0" err="1">
                <a:solidFill>
                  <a:srgbClr val="008000"/>
                </a:solidFill>
              </a:rPr>
              <a:t>lanceolata</a:t>
            </a:r>
            <a:r>
              <a:rPr lang="fr-FR" sz="1400" dirty="0">
                <a:solidFill>
                  <a:srgbClr val="008000"/>
                </a:solidFill>
              </a:rPr>
              <a:t>) (Plantaginacées)</a:t>
            </a:r>
          </a:p>
          <a:p>
            <a:r>
              <a:rPr lang="fr-FR" sz="1400" dirty="0">
                <a:solidFill>
                  <a:srgbClr val="008000"/>
                </a:solidFill>
              </a:rPr>
              <a:t>12. Pissenlit ou dent de lion (</a:t>
            </a:r>
            <a:r>
              <a:rPr lang="fr-FR" sz="1400" i="1" dirty="0" err="1">
                <a:solidFill>
                  <a:srgbClr val="008000"/>
                </a:solidFill>
              </a:rPr>
              <a:t>Taraxacum</a:t>
            </a:r>
            <a:r>
              <a:rPr lang="fr-FR" sz="1400" i="1" dirty="0">
                <a:solidFill>
                  <a:srgbClr val="008000"/>
                </a:solidFill>
              </a:rPr>
              <a:t> officinale</a:t>
            </a:r>
            <a:r>
              <a:rPr lang="fr-FR" sz="1400" dirty="0">
                <a:solidFill>
                  <a:srgbClr val="008000"/>
                </a:solidFill>
              </a:rPr>
              <a:t>) (Astéracées)</a:t>
            </a:r>
          </a:p>
          <a:p>
            <a:r>
              <a:rPr lang="fr-FR" sz="1400" dirty="0">
                <a:solidFill>
                  <a:srgbClr val="008000"/>
                </a:solidFill>
              </a:rPr>
              <a:t>13. Rumex crépu ou parelle (</a:t>
            </a:r>
            <a:r>
              <a:rPr lang="fr-FR" sz="1400" i="1" dirty="0">
                <a:solidFill>
                  <a:srgbClr val="008000"/>
                </a:solidFill>
              </a:rPr>
              <a:t>Rumex </a:t>
            </a:r>
            <a:r>
              <a:rPr lang="fr-FR" sz="1400" i="1" dirty="0" err="1">
                <a:solidFill>
                  <a:srgbClr val="008000"/>
                </a:solidFill>
              </a:rPr>
              <a:t>crispus</a:t>
            </a:r>
            <a:r>
              <a:rPr lang="fr-FR" sz="1400" dirty="0">
                <a:solidFill>
                  <a:srgbClr val="008000"/>
                </a:solidFill>
              </a:rPr>
              <a:t>) (Polygonacées)</a:t>
            </a:r>
          </a:p>
          <a:p>
            <a:r>
              <a:rPr lang="fr-FR" sz="1400" dirty="0">
                <a:solidFill>
                  <a:srgbClr val="008000"/>
                </a:solidFill>
              </a:rPr>
              <a:t>13bis. Petite oseille (</a:t>
            </a:r>
            <a:r>
              <a:rPr lang="fr-FR" sz="1400" i="1" dirty="0">
                <a:solidFill>
                  <a:srgbClr val="008000"/>
                </a:solidFill>
              </a:rPr>
              <a:t>Rumex </a:t>
            </a:r>
            <a:r>
              <a:rPr lang="fr-FR" sz="1400" i="1" dirty="0" err="1">
                <a:solidFill>
                  <a:srgbClr val="008000"/>
                </a:solidFill>
              </a:rPr>
              <a:t>acetosella</a:t>
            </a:r>
            <a:r>
              <a:rPr lang="fr-FR" sz="1400" i="1" dirty="0">
                <a:solidFill>
                  <a:srgbClr val="008000"/>
                </a:solidFill>
              </a:rPr>
              <a:t> </a:t>
            </a:r>
            <a:r>
              <a:rPr lang="fr-FR" sz="1400" dirty="0">
                <a:solidFill>
                  <a:srgbClr val="008000"/>
                </a:solidFill>
              </a:rPr>
              <a:t>L) (</a:t>
            </a:r>
            <a:r>
              <a:rPr lang="fr-FR" sz="1400" i="1" u="sng" dirty="0" err="1">
                <a:hlinkClick r:id="rId2" tooltip="Polygonaceae"/>
              </a:rPr>
              <a:t>Polygonaceae</a:t>
            </a:r>
            <a:r>
              <a:rPr lang="fr-FR" sz="1400" dirty="0">
                <a:solidFill>
                  <a:srgbClr val="008000"/>
                </a:solidFill>
              </a:rPr>
              <a:t>)</a:t>
            </a:r>
          </a:p>
          <a:p>
            <a:r>
              <a:rPr lang="fr-FR" sz="1400" dirty="0">
                <a:solidFill>
                  <a:srgbClr val="008000"/>
                </a:solidFill>
              </a:rPr>
              <a:t>14. Pâquerette vivace (</a:t>
            </a:r>
            <a:r>
              <a:rPr lang="fr-FR" sz="1400" i="1" dirty="0">
                <a:solidFill>
                  <a:srgbClr val="008000"/>
                </a:solidFill>
              </a:rPr>
              <a:t>Bellis </a:t>
            </a:r>
            <a:r>
              <a:rPr lang="fr-FR" sz="1400" i="1" dirty="0" err="1">
                <a:solidFill>
                  <a:srgbClr val="008000"/>
                </a:solidFill>
              </a:rPr>
              <a:t>perennis</a:t>
            </a:r>
            <a:r>
              <a:rPr lang="fr-FR" sz="1400" dirty="0">
                <a:solidFill>
                  <a:srgbClr val="008000"/>
                </a:solidFill>
              </a:rPr>
              <a:t>) (Astéracées)</a:t>
            </a:r>
          </a:p>
          <a:p>
            <a:r>
              <a:rPr lang="fr-FR" sz="1400" dirty="0">
                <a:solidFill>
                  <a:srgbClr val="008000"/>
                </a:solidFill>
              </a:rPr>
              <a:t>15. Mouron rouge (</a:t>
            </a:r>
            <a:r>
              <a:rPr lang="fr-FR" sz="1400" i="1" dirty="0" err="1">
                <a:solidFill>
                  <a:srgbClr val="008000"/>
                </a:solidFill>
              </a:rPr>
              <a:t>Anagalis</a:t>
            </a:r>
            <a:r>
              <a:rPr lang="fr-FR" sz="1400" i="1" dirty="0">
                <a:solidFill>
                  <a:srgbClr val="008000"/>
                </a:solidFill>
              </a:rPr>
              <a:t> </a:t>
            </a:r>
            <a:r>
              <a:rPr lang="fr-FR" sz="1400" i="1" dirty="0" err="1">
                <a:solidFill>
                  <a:srgbClr val="008000"/>
                </a:solidFill>
              </a:rPr>
              <a:t>arvensis</a:t>
            </a:r>
            <a:r>
              <a:rPr lang="fr-FR" sz="1400" i="1" dirty="0">
                <a:solidFill>
                  <a:srgbClr val="008000"/>
                </a:solidFill>
              </a:rPr>
              <a:t> </a:t>
            </a:r>
            <a:r>
              <a:rPr lang="fr-FR" sz="1400" dirty="0">
                <a:solidFill>
                  <a:srgbClr val="008000"/>
                </a:solidFill>
              </a:rPr>
              <a:t>ou </a:t>
            </a:r>
            <a:r>
              <a:rPr lang="fr-FR" sz="1400" i="1" dirty="0" err="1">
                <a:solidFill>
                  <a:srgbClr val="008000"/>
                </a:solidFill>
              </a:rPr>
              <a:t>Anagalis</a:t>
            </a:r>
            <a:r>
              <a:rPr lang="fr-FR" sz="1400" i="1" dirty="0">
                <a:solidFill>
                  <a:srgbClr val="008000"/>
                </a:solidFill>
              </a:rPr>
              <a:t> </a:t>
            </a:r>
            <a:r>
              <a:rPr lang="fr-FR" sz="1400" i="1" dirty="0" err="1">
                <a:solidFill>
                  <a:srgbClr val="008000"/>
                </a:solidFill>
              </a:rPr>
              <a:t>phoenicea</a:t>
            </a:r>
            <a:r>
              <a:rPr lang="fr-FR" sz="1400" dirty="0">
                <a:solidFill>
                  <a:srgbClr val="008000"/>
                </a:solidFill>
              </a:rPr>
              <a:t>) (Primulacées)</a:t>
            </a:r>
          </a:p>
          <a:p>
            <a:r>
              <a:rPr lang="fr-FR" sz="1400" dirty="0">
                <a:solidFill>
                  <a:srgbClr val="008000"/>
                </a:solidFill>
              </a:rPr>
              <a:t>16. Liseron (</a:t>
            </a:r>
            <a:r>
              <a:rPr lang="fr-FR" sz="1400" i="1" dirty="0">
                <a:solidFill>
                  <a:srgbClr val="008000"/>
                </a:solidFill>
              </a:rPr>
              <a:t>Convolvulus </a:t>
            </a:r>
            <a:r>
              <a:rPr lang="fr-FR" sz="1400" i="1" dirty="0" err="1">
                <a:solidFill>
                  <a:srgbClr val="008000"/>
                </a:solidFill>
              </a:rPr>
              <a:t>sepium</a:t>
            </a:r>
            <a:r>
              <a:rPr lang="fr-FR" sz="1400" i="1" dirty="0">
                <a:solidFill>
                  <a:srgbClr val="008000"/>
                </a:solidFill>
              </a:rPr>
              <a:t> </a:t>
            </a:r>
            <a:r>
              <a:rPr lang="fr-FR" sz="1400" dirty="0">
                <a:solidFill>
                  <a:srgbClr val="008000"/>
                </a:solidFill>
              </a:rPr>
              <a:t>ou </a:t>
            </a:r>
            <a:r>
              <a:rPr lang="fr-FR" sz="1400" i="1" dirty="0" err="1">
                <a:solidFill>
                  <a:srgbClr val="008000"/>
                </a:solidFill>
              </a:rPr>
              <a:t>Calystegia</a:t>
            </a:r>
            <a:r>
              <a:rPr lang="fr-FR" sz="1400" i="1" dirty="0">
                <a:solidFill>
                  <a:srgbClr val="008000"/>
                </a:solidFill>
              </a:rPr>
              <a:t> </a:t>
            </a:r>
            <a:r>
              <a:rPr lang="fr-FR" sz="1400" i="1" dirty="0" err="1">
                <a:solidFill>
                  <a:srgbClr val="008000"/>
                </a:solidFill>
              </a:rPr>
              <a:t>sepium</a:t>
            </a:r>
            <a:r>
              <a:rPr lang="fr-FR" sz="1400" dirty="0">
                <a:solidFill>
                  <a:srgbClr val="008000"/>
                </a:solidFill>
              </a:rPr>
              <a:t>) (Convolvulacées)</a:t>
            </a:r>
          </a:p>
          <a:p>
            <a:r>
              <a:rPr lang="fr-FR" sz="1400" dirty="0">
                <a:solidFill>
                  <a:srgbClr val="008000"/>
                </a:solidFill>
              </a:rPr>
              <a:t>17. Matricaire fausse camomille (</a:t>
            </a:r>
            <a:r>
              <a:rPr lang="fr-FR" sz="1400" i="1" dirty="0" err="1">
                <a:solidFill>
                  <a:srgbClr val="008000"/>
                </a:solidFill>
              </a:rPr>
              <a:t>Matricaria</a:t>
            </a:r>
            <a:r>
              <a:rPr lang="fr-FR" sz="1400" i="1" dirty="0">
                <a:solidFill>
                  <a:srgbClr val="008000"/>
                </a:solidFill>
              </a:rPr>
              <a:t> </a:t>
            </a:r>
            <a:r>
              <a:rPr lang="fr-FR" sz="1400" i="1" dirty="0" err="1">
                <a:solidFill>
                  <a:srgbClr val="008000"/>
                </a:solidFill>
              </a:rPr>
              <a:t>matricarioides</a:t>
            </a:r>
            <a:r>
              <a:rPr lang="fr-FR" sz="1400" dirty="0">
                <a:solidFill>
                  <a:srgbClr val="008000"/>
                </a:solidFill>
              </a:rPr>
              <a:t>) (Astéracées)</a:t>
            </a:r>
          </a:p>
          <a:p>
            <a:r>
              <a:rPr lang="fr-FR" sz="1400" dirty="0">
                <a:solidFill>
                  <a:srgbClr val="008000"/>
                </a:solidFill>
              </a:rPr>
              <a:t>18. </a:t>
            </a:r>
            <a:r>
              <a:rPr lang="fr-FR" sz="1400" dirty="0" err="1">
                <a:solidFill>
                  <a:srgbClr val="008000"/>
                </a:solidFill>
              </a:rPr>
              <a:t>Galinsoga</a:t>
            </a:r>
            <a:r>
              <a:rPr lang="fr-FR" sz="1400" dirty="0">
                <a:solidFill>
                  <a:srgbClr val="008000"/>
                </a:solidFill>
              </a:rPr>
              <a:t> ou herbe aux Français (</a:t>
            </a:r>
            <a:r>
              <a:rPr lang="fr-FR" sz="1400" i="1" dirty="0" err="1">
                <a:solidFill>
                  <a:srgbClr val="008000"/>
                </a:solidFill>
              </a:rPr>
              <a:t>Galinsoga</a:t>
            </a:r>
            <a:r>
              <a:rPr lang="fr-FR" sz="1400" i="1" dirty="0">
                <a:solidFill>
                  <a:srgbClr val="008000"/>
                </a:solidFill>
              </a:rPr>
              <a:t> </a:t>
            </a:r>
            <a:r>
              <a:rPr lang="fr-FR" sz="1400" i="1" dirty="0" err="1">
                <a:solidFill>
                  <a:srgbClr val="008000"/>
                </a:solidFill>
              </a:rPr>
              <a:t>quadriradiata</a:t>
            </a:r>
            <a:r>
              <a:rPr lang="fr-FR" sz="1400" dirty="0">
                <a:solidFill>
                  <a:srgbClr val="008000"/>
                </a:solidFill>
              </a:rPr>
              <a:t>) (Astéracées)</a:t>
            </a:r>
          </a:p>
          <a:p>
            <a:r>
              <a:rPr lang="fr-FR" sz="1400" dirty="0">
                <a:solidFill>
                  <a:srgbClr val="008000"/>
                </a:solidFill>
              </a:rPr>
              <a:t>19. Euphorbe </a:t>
            </a:r>
            <a:r>
              <a:rPr lang="fr-FR" sz="1400" dirty="0" err="1">
                <a:solidFill>
                  <a:srgbClr val="008000"/>
                </a:solidFill>
              </a:rPr>
              <a:t>réveil-matin</a:t>
            </a:r>
            <a:r>
              <a:rPr lang="fr-FR" sz="1400" dirty="0">
                <a:solidFill>
                  <a:srgbClr val="008000"/>
                </a:solidFill>
              </a:rPr>
              <a:t> (</a:t>
            </a:r>
            <a:r>
              <a:rPr lang="fr-FR" sz="1400" i="1" dirty="0" err="1">
                <a:solidFill>
                  <a:srgbClr val="008000"/>
                </a:solidFill>
              </a:rPr>
              <a:t>Euphorbia</a:t>
            </a:r>
            <a:r>
              <a:rPr lang="fr-FR" sz="1400" i="1" dirty="0">
                <a:solidFill>
                  <a:srgbClr val="008000"/>
                </a:solidFill>
              </a:rPr>
              <a:t> </a:t>
            </a:r>
            <a:r>
              <a:rPr lang="fr-FR" sz="1400" i="1" dirty="0" err="1">
                <a:solidFill>
                  <a:srgbClr val="008000"/>
                </a:solidFill>
              </a:rPr>
              <a:t>helioscopa</a:t>
            </a:r>
            <a:r>
              <a:rPr lang="fr-FR" sz="1400" dirty="0">
                <a:solidFill>
                  <a:srgbClr val="008000"/>
                </a:solidFill>
              </a:rPr>
              <a:t>) (Euphorbiacées)</a:t>
            </a:r>
          </a:p>
          <a:p>
            <a:r>
              <a:rPr lang="fr-FR" sz="1400" dirty="0">
                <a:solidFill>
                  <a:srgbClr val="008000"/>
                </a:solidFill>
              </a:rPr>
              <a:t>20. Mouron blanc (</a:t>
            </a:r>
            <a:r>
              <a:rPr lang="fr-FR" sz="1400" i="1" dirty="0" err="1">
                <a:solidFill>
                  <a:srgbClr val="008000"/>
                </a:solidFill>
              </a:rPr>
              <a:t>Stellaria</a:t>
            </a:r>
            <a:r>
              <a:rPr lang="fr-FR" sz="1400" i="1" dirty="0">
                <a:solidFill>
                  <a:srgbClr val="008000"/>
                </a:solidFill>
              </a:rPr>
              <a:t> media</a:t>
            </a:r>
            <a:r>
              <a:rPr lang="fr-FR" sz="1400" dirty="0">
                <a:solidFill>
                  <a:srgbClr val="008000"/>
                </a:solidFill>
              </a:rPr>
              <a:t>) (Caryophyllacées)</a:t>
            </a:r>
          </a:p>
          <a:p>
            <a:r>
              <a:rPr lang="fr-FR" sz="1400" dirty="0">
                <a:solidFill>
                  <a:srgbClr val="008000"/>
                </a:solidFill>
              </a:rPr>
              <a:t>21. Compagnon blanc (</a:t>
            </a:r>
            <a:r>
              <a:rPr lang="fr-FR" sz="1400" i="1" dirty="0" err="1">
                <a:solidFill>
                  <a:srgbClr val="008000"/>
                </a:solidFill>
              </a:rPr>
              <a:t>Silene</a:t>
            </a:r>
            <a:r>
              <a:rPr lang="fr-FR" sz="1400" i="1" dirty="0">
                <a:solidFill>
                  <a:srgbClr val="008000"/>
                </a:solidFill>
              </a:rPr>
              <a:t> </a:t>
            </a:r>
            <a:r>
              <a:rPr lang="fr-FR" sz="1400" i="1" dirty="0" err="1">
                <a:solidFill>
                  <a:srgbClr val="008000"/>
                </a:solidFill>
              </a:rPr>
              <a:t>latifolia</a:t>
            </a:r>
            <a:r>
              <a:rPr lang="fr-FR" sz="1400" dirty="0">
                <a:solidFill>
                  <a:srgbClr val="008000"/>
                </a:solidFill>
              </a:rPr>
              <a:t>) (Caryophyllacées)</a:t>
            </a:r>
          </a:p>
          <a:p>
            <a:r>
              <a:rPr lang="fr-FR" sz="1400" dirty="0">
                <a:solidFill>
                  <a:srgbClr val="008000"/>
                </a:solidFill>
              </a:rPr>
              <a:t>22. Chiendent rampant (</a:t>
            </a:r>
            <a:r>
              <a:rPr lang="fr-FR" sz="1400" i="1" dirty="0">
                <a:solidFill>
                  <a:srgbClr val="008000"/>
                </a:solidFill>
              </a:rPr>
              <a:t>Agropyrum repens</a:t>
            </a:r>
            <a:r>
              <a:rPr lang="fr-FR" sz="1400" dirty="0">
                <a:solidFill>
                  <a:srgbClr val="008000"/>
                </a:solidFill>
              </a:rPr>
              <a:t>) (Poacées)</a:t>
            </a:r>
          </a:p>
          <a:p>
            <a:r>
              <a:rPr lang="fr-FR" sz="1400" dirty="0">
                <a:solidFill>
                  <a:srgbClr val="008000"/>
                </a:solidFill>
              </a:rPr>
              <a:t>23. Chiendent pied de poule (</a:t>
            </a:r>
            <a:r>
              <a:rPr lang="fr-FR" sz="1400" i="1" dirty="0" err="1">
                <a:solidFill>
                  <a:srgbClr val="008000"/>
                </a:solidFill>
              </a:rPr>
              <a:t>Cynodon</a:t>
            </a:r>
            <a:r>
              <a:rPr lang="fr-FR" sz="1400" i="1" dirty="0">
                <a:solidFill>
                  <a:srgbClr val="008000"/>
                </a:solidFill>
              </a:rPr>
              <a:t> </a:t>
            </a:r>
            <a:r>
              <a:rPr lang="fr-FR" sz="1400" i="1" dirty="0" err="1">
                <a:solidFill>
                  <a:srgbClr val="008000"/>
                </a:solidFill>
              </a:rPr>
              <a:t>dactylon</a:t>
            </a:r>
            <a:r>
              <a:rPr lang="fr-FR" sz="1400" dirty="0">
                <a:solidFill>
                  <a:srgbClr val="008000"/>
                </a:solidFill>
              </a:rPr>
              <a:t>) (Poacées)</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584" y="647924"/>
            <a:ext cx="2466975" cy="1847850"/>
          </a:xfrm>
          <a:prstGeom prst="rect">
            <a:avLst/>
          </a:prstGeom>
        </p:spPr>
      </p:pic>
      <p:sp>
        <p:nvSpPr>
          <p:cNvPr id="7" name="ZoneTexte 6"/>
          <p:cNvSpPr txBox="1"/>
          <p:nvPr/>
        </p:nvSpPr>
        <p:spPr>
          <a:xfrm>
            <a:off x="8670664" y="2495774"/>
            <a:ext cx="2904564" cy="276999"/>
          </a:xfrm>
          <a:prstGeom prst="rect">
            <a:avLst/>
          </a:prstGeom>
          <a:noFill/>
        </p:spPr>
        <p:txBody>
          <a:bodyPr wrap="square" rtlCol="0">
            <a:spAutoFit/>
          </a:bodyPr>
          <a:lstStyle/>
          <a:p>
            <a:pPr algn="ctr"/>
            <a:r>
              <a:rPr lang="fr-FR" sz="1200" dirty="0">
                <a:solidFill>
                  <a:srgbClr val="008000"/>
                </a:solidFill>
              </a:rPr>
              <a:t>Cirse de champs (</a:t>
            </a:r>
            <a:r>
              <a:rPr lang="fr-FR" sz="1200" i="1" dirty="0">
                <a:solidFill>
                  <a:srgbClr val="008000"/>
                </a:solidFill>
              </a:rPr>
              <a:t>Cirsium </a:t>
            </a:r>
            <a:r>
              <a:rPr lang="fr-FR" sz="1200" i="1" dirty="0" err="1">
                <a:solidFill>
                  <a:srgbClr val="008000"/>
                </a:solidFill>
              </a:rPr>
              <a:t>arvense</a:t>
            </a:r>
            <a:r>
              <a:rPr lang="fr-FR" sz="1200" dirty="0">
                <a:solidFill>
                  <a:srgbClr val="008000"/>
                </a:solidFill>
              </a:rPr>
              <a:t>)</a:t>
            </a:r>
          </a:p>
        </p:txBody>
      </p:sp>
    </p:spTree>
    <p:extLst>
      <p:ext uri="{BB962C8B-B14F-4D97-AF65-F5344CB8AC3E}">
        <p14:creationId xmlns:p14="http://schemas.microsoft.com/office/powerpoint/2010/main" val="1810726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26589" y="116795"/>
            <a:ext cx="972670" cy="320675"/>
          </a:xfrm>
        </p:spPr>
        <p:txBody>
          <a:bodyPr/>
          <a:lstStyle/>
          <a:p>
            <a:fld id="{96478BAF-7D72-43A6-AB58-45C361AF6AC3}" type="slidenum">
              <a:rPr lang="fr-FR" smtClean="0"/>
              <a:t>20</a:t>
            </a:fld>
            <a:endParaRPr lang="fr-FR"/>
          </a:p>
        </p:txBody>
      </p:sp>
      <p:sp>
        <p:nvSpPr>
          <p:cNvPr id="3" name="Rectangle 2"/>
          <p:cNvSpPr/>
          <p:nvPr/>
        </p:nvSpPr>
        <p:spPr>
          <a:xfrm>
            <a:off x="5616103" y="114228"/>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5735555" cy="369332"/>
          </a:xfrm>
          <a:prstGeom prst="rect">
            <a:avLst/>
          </a:prstGeom>
          <a:noFill/>
        </p:spPr>
        <p:txBody>
          <a:bodyPr wrap="square" rtlCol="0">
            <a:spAutoFit/>
          </a:bodyPr>
          <a:lstStyle/>
          <a:p>
            <a:r>
              <a:rPr lang="fr-FR" dirty="0">
                <a:solidFill>
                  <a:srgbClr val="008000"/>
                </a:solidFill>
              </a:rPr>
              <a:t>14. </a:t>
            </a:r>
            <a:r>
              <a:rPr lang="fr-FR" b="1" dirty="0">
                <a:solidFill>
                  <a:srgbClr val="008000"/>
                </a:solidFill>
              </a:rPr>
              <a:t>Pâquerette vivace </a:t>
            </a:r>
            <a:r>
              <a:rPr lang="fr-FR" dirty="0">
                <a:solidFill>
                  <a:srgbClr val="008000"/>
                </a:solidFill>
              </a:rPr>
              <a:t>(</a:t>
            </a:r>
            <a:r>
              <a:rPr lang="fr-FR" i="1" dirty="0">
                <a:solidFill>
                  <a:srgbClr val="008000"/>
                </a:solidFill>
              </a:rPr>
              <a:t>Bellis </a:t>
            </a:r>
            <a:r>
              <a:rPr lang="fr-FR" i="1" dirty="0" err="1">
                <a:solidFill>
                  <a:srgbClr val="008000"/>
                </a:solidFill>
              </a:rPr>
              <a:t>perennis</a:t>
            </a:r>
            <a:r>
              <a:rPr lang="fr-FR" dirty="0">
                <a:solidFill>
                  <a:srgbClr val="008000"/>
                </a:solidFill>
              </a:rPr>
              <a:t>) (Astéracées)</a:t>
            </a:r>
          </a:p>
        </p:txBody>
      </p:sp>
      <p:sp>
        <p:nvSpPr>
          <p:cNvPr id="6" name="Espace réservé du numéro de diapositive 1"/>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7D875-55FA-44D4-A05D-F243087C8D65}" type="slidenum">
              <a:rPr lang="fr-FR" smtClean="0"/>
              <a:pPr/>
              <a:t>20</a:t>
            </a:fld>
            <a:endParaRPr lang="fr-FR"/>
          </a:p>
        </p:txBody>
      </p:sp>
      <p:sp>
        <p:nvSpPr>
          <p:cNvPr id="7" name="Rectangle 6"/>
          <p:cNvSpPr/>
          <p:nvPr/>
        </p:nvSpPr>
        <p:spPr>
          <a:xfrm>
            <a:off x="144987" y="973115"/>
            <a:ext cx="11935851" cy="2031325"/>
          </a:xfrm>
          <a:prstGeom prst="rect">
            <a:avLst/>
          </a:prstGeom>
        </p:spPr>
        <p:txBody>
          <a:bodyPr wrap="square">
            <a:spAutoFit/>
          </a:bodyPr>
          <a:lstStyle/>
          <a:p>
            <a:r>
              <a:rPr lang="fr-FR" b="1" dirty="0">
                <a:solidFill>
                  <a:srgbClr val="008000"/>
                </a:solidFill>
                <a:latin typeface="Arial" panose="020B0604020202020204" pitchFamily="34" charset="0"/>
              </a:rPr>
              <a:t>Habitat naturel : </a:t>
            </a:r>
            <a:r>
              <a:rPr lang="fr-FR" dirty="0">
                <a:solidFill>
                  <a:srgbClr val="008000"/>
                </a:solidFill>
                <a:latin typeface="Arial" panose="020B0604020202020204" pitchFamily="34" charset="0"/>
              </a:rPr>
              <a:t>Pelouses alluviales des plateaux calcaires et basaltiques. Pelouses alpines et alluviales. Prairie naturelle. Clairières forestières. La pâquerette est une plante très courante dans toute la France. </a:t>
            </a:r>
          </a:p>
          <a:p>
            <a:r>
              <a:rPr lang="fr-FR" b="1" dirty="0">
                <a:solidFill>
                  <a:srgbClr val="008000"/>
                </a:solidFill>
                <a:latin typeface="Arial" panose="020B0604020202020204" pitchFamily="34" charset="0"/>
              </a:rPr>
              <a:t>Indications sur l’état du sol : </a:t>
            </a:r>
            <a:r>
              <a:rPr lang="fr-FR" dirty="0">
                <a:solidFill>
                  <a:schemeClr val="accent2">
                    <a:lumMod val="50000"/>
                  </a:schemeClr>
                </a:solidFill>
                <a:latin typeface="Arial" panose="020B0604020202020204" pitchFamily="34" charset="0"/>
              </a:rPr>
              <a:t>Décalcification des sols en début d’érosion et de lessivage</a:t>
            </a:r>
            <a:r>
              <a:rPr lang="fr-FR" dirty="0">
                <a:solidFill>
                  <a:srgbClr val="008000"/>
                </a:solidFill>
                <a:latin typeface="Arial" panose="020B0604020202020204" pitchFamily="34" charset="0"/>
              </a:rPr>
              <a:t>. Déficience du complexe argilo-humique et baisse importante du pouvoir de fixation. Perte des ions Fer et Calcium assurant la cohésion du complexe argilo-humique. </a:t>
            </a:r>
          </a:p>
          <a:p>
            <a:r>
              <a:rPr lang="fr-FR" b="1" dirty="0">
                <a:solidFill>
                  <a:srgbClr val="008000"/>
                </a:solidFill>
                <a:latin typeface="Arial" panose="020B0604020202020204" pitchFamily="34" charset="0"/>
              </a:rPr>
              <a:t>Cuisine</a:t>
            </a:r>
            <a:r>
              <a:rPr lang="fr-FR" dirty="0">
                <a:solidFill>
                  <a:srgbClr val="008000"/>
                </a:solidFill>
                <a:latin typeface="Arial" panose="020B0604020202020204" pitchFamily="34" charset="0"/>
              </a:rPr>
              <a:t> : Les jeunes feuilles et les fleurs sont comestibles crues ou cuites. La plante entière, fleurie ou non, s’utilise comme le pissenlit. </a:t>
            </a:r>
            <a:endParaRPr lang="fr-FR" dirty="0">
              <a:solidFill>
                <a:srgbClr val="008000"/>
              </a:solidFill>
            </a:endParaRPr>
          </a:p>
        </p:txBody>
      </p:sp>
      <p:pic>
        <p:nvPicPr>
          <p:cNvPr id="8" name="Image 7"/>
          <p:cNvPicPr>
            <a:picLocks noChangeAspect="1"/>
          </p:cNvPicPr>
          <p:nvPr/>
        </p:nvPicPr>
        <p:blipFill>
          <a:blip r:embed="rId2"/>
          <a:stretch>
            <a:fillRect/>
          </a:stretch>
        </p:blipFill>
        <p:spPr>
          <a:xfrm>
            <a:off x="9234424" y="4526584"/>
            <a:ext cx="2652000" cy="1978800"/>
          </a:xfrm>
          <a:prstGeom prst="rect">
            <a:avLst/>
          </a:prstGeom>
        </p:spPr>
      </p:pic>
      <p:sp>
        <p:nvSpPr>
          <p:cNvPr id="9" name="Rectangle 8"/>
          <p:cNvSpPr/>
          <p:nvPr/>
        </p:nvSpPr>
        <p:spPr>
          <a:xfrm>
            <a:off x="9613751" y="6505384"/>
            <a:ext cx="1893346" cy="276999"/>
          </a:xfrm>
          <a:prstGeom prst="rect">
            <a:avLst/>
          </a:prstGeom>
        </p:spPr>
        <p:txBody>
          <a:bodyPr wrap="square">
            <a:spAutoFit/>
          </a:bodyPr>
          <a:lstStyle/>
          <a:p>
            <a:pPr algn="ctr"/>
            <a:r>
              <a:rPr lang="fr-FR" sz="1200" dirty="0">
                <a:solidFill>
                  <a:srgbClr val="008000"/>
                </a:solidFill>
                <a:latin typeface="Arial" panose="020B0604020202020204" pitchFamily="34" charset="0"/>
              </a:rPr>
              <a:t>Fleurs de pâquerette </a:t>
            </a:r>
            <a:endParaRPr lang="fr-FR" sz="1200" dirty="0">
              <a:solidFill>
                <a:srgbClr val="008000"/>
              </a:solidFil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87" y="3535605"/>
            <a:ext cx="4144370" cy="3108278"/>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684" y="3365273"/>
            <a:ext cx="2730264" cy="3318977"/>
          </a:xfrm>
          <a:prstGeom prst="rect">
            <a:avLst/>
          </a:prstGeom>
        </p:spPr>
      </p:pic>
    </p:spTree>
    <p:extLst>
      <p:ext uri="{BB962C8B-B14F-4D97-AF65-F5344CB8AC3E}">
        <p14:creationId xmlns:p14="http://schemas.microsoft.com/office/powerpoint/2010/main" val="277364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89167" y="170583"/>
            <a:ext cx="456304" cy="421088"/>
          </a:xfrm>
        </p:spPr>
        <p:txBody>
          <a:bodyPr/>
          <a:lstStyle/>
          <a:p>
            <a:fld id="{96478BAF-7D72-43A6-AB58-45C361AF6AC3}" type="slidenum">
              <a:rPr lang="fr-FR" smtClean="0"/>
              <a:t>21</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8026935" cy="369332"/>
          </a:xfrm>
          <a:prstGeom prst="rect">
            <a:avLst/>
          </a:prstGeom>
          <a:noFill/>
        </p:spPr>
        <p:txBody>
          <a:bodyPr wrap="square" rtlCol="0">
            <a:spAutoFit/>
          </a:bodyPr>
          <a:lstStyle/>
          <a:p>
            <a:r>
              <a:rPr lang="fr-FR" dirty="0">
                <a:solidFill>
                  <a:srgbClr val="008000"/>
                </a:solidFill>
              </a:rPr>
              <a:t>15. </a:t>
            </a:r>
            <a:r>
              <a:rPr lang="fr-FR" b="1" dirty="0">
                <a:solidFill>
                  <a:srgbClr val="008000"/>
                </a:solidFill>
              </a:rPr>
              <a:t>Mouron rouge </a:t>
            </a:r>
            <a:r>
              <a:rPr lang="fr-FR" dirty="0">
                <a:solidFill>
                  <a:srgbClr val="008000"/>
                </a:solidFill>
              </a:rPr>
              <a:t>(</a:t>
            </a:r>
            <a:r>
              <a:rPr lang="fr-FR" i="1" dirty="0" err="1">
                <a:solidFill>
                  <a:srgbClr val="008000"/>
                </a:solidFill>
              </a:rPr>
              <a:t>Anagalis</a:t>
            </a:r>
            <a:r>
              <a:rPr lang="fr-FR" i="1" dirty="0">
                <a:solidFill>
                  <a:srgbClr val="008000"/>
                </a:solidFill>
              </a:rPr>
              <a:t> </a:t>
            </a:r>
            <a:r>
              <a:rPr lang="fr-FR" i="1" dirty="0" err="1">
                <a:solidFill>
                  <a:srgbClr val="008000"/>
                </a:solidFill>
              </a:rPr>
              <a:t>arvensis</a:t>
            </a:r>
            <a:r>
              <a:rPr lang="fr-FR" i="1" dirty="0">
                <a:solidFill>
                  <a:srgbClr val="008000"/>
                </a:solidFill>
              </a:rPr>
              <a:t> </a:t>
            </a:r>
            <a:r>
              <a:rPr lang="fr-FR" dirty="0">
                <a:solidFill>
                  <a:srgbClr val="008000"/>
                </a:solidFill>
              </a:rPr>
              <a:t>ou </a:t>
            </a:r>
            <a:r>
              <a:rPr lang="fr-FR" i="1" dirty="0" err="1">
                <a:solidFill>
                  <a:srgbClr val="008000"/>
                </a:solidFill>
              </a:rPr>
              <a:t>Anagalis</a:t>
            </a:r>
            <a:r>
              <a:rPr lang="fr-FR" i="1" dirty="0">
                <a:solidFill>
                  <a:srgbClr val="008000"/>
                </a:solidFill>
              </a:rPr>
              <a:t> </a:t>
            </a:r>
            <a:r>
              <a:rPr lang="fr-FR" i="1" dirty="0" err="1">
                <a:solidFill>
                  <a:srgbClr val="008000"/>
                </a:solidFill>
              </a:rPr>
              <a:t>phoenicea</a:t>
            </a:r>
            <a:r>
              <a:rPr lang="fr-FR" dirty="0">
                <a:solidFill>
                  <a:srgbClr val="008000"/>
                </a:solidFill>
              </a:rPr>
              <a:t>) (Primulacées)</a:t>
            </a:r>
          </a:p>
        </p:txBody>
      </p:sp>
      <p:pic>
        <p:nvPicPr>
          <p:cNvPr id="6" name="Image 5"/>
          <p:cNvPicPr>
            <a:picLocks noChangeAspect="1"/>
          </p:cNvPicPr>
          <p:nvPr/>
        </p:nvPicPr>
        <p:blipFill>
          <a:blip r:embed="rId2"/>
          <a:stretch>
            <a:fillRect/>
          </a:stretch>
        </p:blipFill>
        <p:spPr>
          <a:xfrm>
            <a:off x="10066073" y="5036992"/>
            <a:ext cx="1879398" cy="1245474"/>
          </a:xfrm>
          <a:prstGeom prst="rect">
            <a:avLst/>
          </a:prstGeom>
        </p:spPr>
      </p:pic>
      <p:sp>
        <p:nvSpPr>
          <p:cNvPr id="7" name="Rectangle 6"/>
          <p:cNvSpPr/>
          <p:nvPr/>
        </p:nvSpPr>
        <p:spPr>
          <a:xfrm>
            <a:off x="10103640" y="6293677"/>
            <a:ext cx="1835028" cy="461665"/>
          </a:xfrm>
          <a:prstGeom prst="rect">
            <a:avLst/>
          </a:prstGeom>
        </p:spPr>
        <p:txBody>
          <a:bodyPr wrap="square">
            <a:spAutoFit/>
          </a:bodyPr>
          <a:lstStyle/>
          <a:p>
            <a:pPr algn="ctr"/>
            <a:r>
              <a:rPr lang="fr-FR" sz="1200" dirty="0">
                <a:solidFill>
                  <a:srgbClr val="FF0000"/>
                </a:solidFill>
                <a:latin typeface="Arial" panose="020B0604020202020204" pitchFamily="34" charset="0"/>
              </a:rPr>
              <a:t>Mouron des champs rouge ou bleue (toxique) </a:t>
            </a:r>
            <a:endParaRPr lang="fr-FR" sz="1200" dirty="0">
              <a:solidFill>
                <a:srgbClr val="FF0000"/>
              </a:solidFill>
            </a:endParaRPr>
          </a:p>
        </p:txBody>
      </p:sp>
      <p:sp>
        <p:nvSpPr>
          <p:cNvPr id="4" name="ZoneTexte 3"/>
          <p:cNvSpPr txBox="1"/>
          <p:nvPr/>
        </p:nvSpPr>
        <p:spPr>
          <a:xfrm>
            <a:off x="148877" y="806802"/>
            <a:ext cx="11796594" cy="2769989"/>
          </a:xfrm>
          <a:prstGeom prst="rect">
            <a:avLst/>
          </a:prstGeom>
          <a:noFill/>
        </p:spPr>
        <p:txBody>
          <a:bodyPr wrap="square" rtlCol="0">
            <a:spAutoFit/>
          </a:bodyPr>
          <a:lstStyle/>
          <a:p>
            <a:r>
              <a:rPr lang="fr-FR" dirty="0">
                <a:solidFill>
                  <a:srgbClr val="008000"/>
                </a:solidFill>
              </a:rPr>
              <a:t>C'est une plante rampante, annuelle à fleurs rouges, ou parfois bleues, qui pousse dans les cultures, les jardins... Les fruits sont des </a:t>
            </a:r>
            <a:r>
              <a:rPr lang="fr-FR" dirty="0">
                <a:solidFill>
                  <a:srgbClr val="008000"/>
                </a:solidFill>
                <a:hlinkClick r:id="rId3" tooltip="Glossaire botanique"/>
              </a:rPr>
              <a:t>pyxides</a:t>
            </a:r>
            <a:r>
              <a:rPr lang="fr-FR" dirty="0">
                <a:solidFill>
                  <a:srgbClr val="008000"/>
                </a:solidFill>
              </a:rPr>
              <a:t> produisant de nombreuses graines.</a:t>
            </a:r>
          </a:p>
          <a:p>
            <a:r>
              <a:rPr lang="fr-FR" dirty="0">
                <a:solidFill>
                  <a:srgbClr val="008000"/>
                </a:solidFill>
              </a:rPr>
              <a:t>Habitat : routes et terres cultivées, préférant les sols plutôt sableux.</a:t>
            </a:r>
          </a:p>
          <a:p>
            <a:r>
              <a:rPr lang="fr-FR" dirty="0">
                <a:solidFill>
                  <a:srgbClr val="008000"/>
                </a:solidFill>
              </a:rPr>
              <a:t>Usage : le mouron rouge est encore parfois utilisé comme </a:t>
            </a:r>
            <a:r>
              <a:rPr lang="fr-FR" dirty="0">
                <a:solidFill>
                  <a:srgbClr val="008000"/>
                </a:solidFill>
                <a:hlinkClick r:id="rId4" tooltip="Expectorant"/>
              </a:rPr>
              <a:t>expectorant</a:t>
            </a:r>
            <a:r>
              <a:rPr lang="fr-FR" dirty="0">
                <a:solidFill>
                  <a:srgbClr val="008000"/>
                </a:solidFill>
              </a:rPr>
              <a:t> pour le traitement de certaines maladies respiratoires.</a:t>
            </a:r>
          </a:p>
          <a:p>
            <a:r>
              <a:rPr lang="fr-FR" dirty="0">
                <a:solidFill>
                  <a:srgbClr val="FF0000"/>
                </a:solidFill>
              </a:rPr>
              <a:t>Toxicité : La plante présente aussi une certaine toxicité, en particulier pour les petits herbivores. Il était recommandé de ne pas en donner aux animaux d'élevage, en particulier aux lapins.</a:t>
            </a:r>
          </a:p>
          <a:p>
            <a:r>
              <a:rPr lang="fr-FR" dirty="0">
                <a:solidFill>
                  <a:srgbClr val="008000"/>
                </a:solidFill>
              </a:rPr>
              <a:t>Le Mouron rouge n'appartient pas à la même famille que le </a:t>
            </a:r>
            <a:r>
              <a:rPr lang="fr-FR" dirty="0">
                <a:solidFill>
                  <a:srgbClr val="008000"/>
                </a:solidFill>
                <a:hlinkClick r:id="rId5" tooltip="Mouron des oiseaux"/>
              </a:rPr>
              <a:t>Mouron des oiseaux</a:t>
            </a:r>
            <a:r>
              <a:rPr lang="fr-FR" dirty="0">
                <a:solidFill>
                  <a:srgbClr val="008000"/>
                </a:solidFill>
              </a:rPr>
              <a:t> ou mouron blanc (</a:t>
            </a:r>
            <a:r>
              <a:rPr lang="fr-FR" i="1" dirty="0" err="1">
                <a:solidFill>
                  <a:srgbClr val="008000"/>
                </a:solidFill>
              </a:rPr>
              <a:t>Stellaria</a:t>
            </a:r>
            <a:r>
              <a:rPr lang="fr-FR" i="1" dirty="0">
                <a:solidFill>
                  <a:srgbClr val="008000"/>
                </a:solidFill>
              </a:rPr>
              <a:t> media</a:t>
            </a:r>
            <a:r>
              <a:rPr lang="fr-FR" dirty="0">
                <a:solidFill>
                  <a:srgbClr val="008000"/>
                </a:solidFill>
              </a:rPr>
              <a:t>), qui est une </a:t>
            </a:r>
            <a:r>
              <a:rPr lang="fr-FR" i="1" dirty="0" err="1">
                <a:solidFill>
                  <a:srgbClr val="008000"/>
                </a:solidFill>
                <a:hlinkClick r:id="rId6" tooltip="Caryophyllaceae"/>
              </a:rPr>
              <a:t>Caryophyllaceae</a:t>
            </a:r>
            <a:r>
              <a:rPr lang="fr-FR" dirty="0">
                <a:solidFill>
                  <a:srgbClr val="008000"/>
                </a:solidFill>
              </a:rPr>
              <a:t>. Seule une similitude dans le port de la plante et la forme des feuilles rapproche ces deux espèces.</a:t>
            </a:r>
          </a:p>
          <a:p>
            <a:r>
              <a:rPr lang="fr-FR" sz="1200" dirty="0">
                <a:solidFill>
                  <a:srgbClr val="008000"/>
                </a:solidFill>
              </a:rPr>
              <a:t>Source : </a:t>
            </a:r>
            <a:r>
              <a:rPr lang="fr-FR" sz="1200" dirty="0">
                <a:solidFill>
                  <a:srgbClr val="008000"/>
                </a:solidFill>
                <a:hlinkClick r:id="rId7"/>
              </a:rPr>
              <a:t>https://fr.wikipedia.org/wiki/Anagallis_arvensis</a:t>
            </a:r>
            <a:r>
              <a:rPr lang="fr-FR" sz="1200" dirty="0">
                <a:solidFill>
                  <a:srgbClr val="008000"/>
                </a:solidFill>
              </a:rPr>
              <a:t> </a:t>
            </a:r>
          </a:p>
        </p:txBody>
      </p:sp>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528" y="3387918"/>
            <a:ext cx="2132940" cy="1597646"/>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8806" y="5089115"/>
            <a:ext cx="2609850" cy="1752600"/>
          </a:xfrm>
          <a:prstGeom prst="rect">
            <a:avLst/>
          </a:prstGeom>
        </p:spPr>
      </p:pic>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62737" y="5116265"/>
            <a:ext cx="2058273" cy="1633550"/>
          </a:xfrm>
          <a:prstGeom prst="rect">
            <a:avLst/>
          </a:prstGeom>
        </p:spPr>
      </p:pic>
      <p:pic>
        <p:nvPicPr>
          <p:cNvPr id="11" name="Imag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200" y="5116265"/>
            <a:ext cx="2231755" cy="1671662"/>
          </a:xfrm>
          <a:prstGeom prst="rect">
            <a:avLst/>
          </a:prstGeom>
        </p:spPr>
      </p:pic>
      <p:pic>
        <p:nvPicPr>
          <p:cNvPr id="12" name="Imag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8878" y="3528708"/>
            <a:ext cx="2024168" cy="1516172"/>
          </a:xfrm>
          <a:prstGeom prst="rect">
            <a:avLst/>
          </a:prstGeom>
        </p:spPr>
      </p:pic>
      <p:pic>
        <p:nvPicPr>
          <p:cNvPr id="13" name="Imag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03640" y="3305503"/>
            <a:ext cx="1686741" cy="1403062"/>
          </a:xfrm>
          <a:prstGeom prst="rect">
            <a:avLst/>
          </a:prstGeom>
        </p:spPr>
      </p:pic>
      <p:pic>
        <p:nvPicPr>
          <p:cNvPr id="14" name="Imag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90616" y="3359277"/>
            <a:ext cx="1967746" cy="3345168"/>
          </a:xfrm>
          <a:prstGeom prst="rect">
            <a:avLst/>
          </a:prstGeom>
        </p:spPr>
      </p:pic>
      <p:sp>
        <p:nvSpPr>
          <p:cNvPr id="15" name="Rectangle 14"/>
          <p:cNvSpPr/>
          <p:nvPr/>
        </p:nvSpPr>
        <p:spPr>
          <a:xfrm>
            <a:off x="9952943" y="4708565"/>
            <a:ext cx="2037289" cy="276999"/>
          </a:xfrm>
          <a:prstGeom prst="rect">
            <a:avLst/>
          </a:prstGeom>
        </p:spPr>
        <p:txBody>
          <a:bodyPr wrap="none">
            <a:spAutoFit/>
          </a:bodyPr>
          <a:lstStyle/>
          <a:p>
            <a:pPr algn="ctr"/>
            <a:r>
              <a:rPr lang="fr-FR" sz="1200" i="1" dirty="0">
                <a:solidFill>
                  <a:srgbClr val="008000"/>
                </a:solidFill>
                <a:latin typeface="Arial" panose="020B0604020202020204" pitchFamily="34" charset="0"/>
              </a:rPr>
              <a:t>A. </a:t>
            </a:r>
            <a:r>
              <a:rPr lang="fr-FR" sz="1200" i="1" dirty="0" err="1">
                <a:solidFill>
                  <a:srgbClr val="008000"/>
                </a:solidFill>
                <a:latin typeface="Arial" panose="020B0604020202020204" pitchFamily="34" charset="0"/>
              </a:rPr>
              <a:t>arvensis</a:t>
            </a:r>
            <a:r>
              <a:rPr lang="fr-FR" sz="1200" dirty="0">
                <a:solidFill>
                  <a:srgbClr val="008000"/>
                </a:solidFill>
                <a:latin typeface="Arial" panose="020B0604020202020204" pitchFamily="34" charset="0"/>
              </a:rPr>
              <a:t> L. var. </a:t>
            </a:r>
            <a:r>
              <a:rPr lang="fr-FR" sz="1200" i="1" dirty="0" err="1">
                <a:solidFill>
                  <a:srgbClr val="008000"/>
                </a:solidFill>
                <a:latin typeface="Arial" panose="020B0604020202020204" pitchFamily="34" charset="0"/>
              </a:rPr>
              <a:t>caerulea</a:t>
            </a:r>
            <a:endParaRPr lang="fr-FR" sz="1200" dirty="0">
              <a:solidFill>
                <a:srgbClr val="008000"/>
              </a:solidFill>
            </a:endParaRPr>
          </a:p>
        </p:txBody>
      </p:sp>
    </p:spTree>
    <p:extLst>
      <p:ext uri="{BB962C8B-B14F-4D97-AF65-F5344CB8AC3E}">
        <p14:creationId xmlns:p14="http://schemas.microsoft.com/office/powerpoint/2010/main" val="383049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13864" y="259087"/>
            <a:ext cx="649940" cy="178384"/>
          </a:xfrm>
        </p:spPr>
        <p:txBody>
          <a:bodyPr/>
          <a:lstStyle/>
          <a:p>
            <a:fld id="{96478BAF-7D72-43A6-AB58-45C361AF6AC3}" type="slidenum">
              <a:rPr lang="fr-FR" smtClean="0"/>
              <a:t>22</a:t>
            </a:fld>
            <a:endParaRPr lang="fr-FR"/>
          </a:p>
        </p:txBody>
      </p:sp>
      <p:sp>
        <p:nvSpPr>
          <p:cNvPr id="3" name="ZoneTexte 2"/>
          <p:cNvSpPr txBox="1"/>
          <p:nvPr/>
        </p:nvSpPr>
        <p:spPr>
          <a:xfrm>
            <a:off x="148877" y="437470"/>
            <a:ext cx="11706050" cy="369332"/>
          </a:xfrm>
          <a:prstGeom prst="rect">
            <a:avLst/>
          </a:prstGeom>
          <a:noFill/>
        </p:spPr>
        <p:txBody>
          <a:bodyPr wrap="square" rtlCol="0">
            <a:spAutoFit/>
          </a:bodyPr>
          <a:lstStyle/>
          <a:p>
            <a:r>
              <a:rPr lang="fr-FR" dirty="0">
                <a:solidFill>
                  <a:srgbClr val="008000"/>
                </a:solidFill>
              </a:rPr>
              <a:t>16. </a:t>
            </a:r>
            <a:r>
              <a:rPr lang="fr-FR" b="1" dirty="0">
                <a:solidFill>
                  <a:srgbClr val="008000"/>
                </a:solidFill>
              </a:rPr>
              <a:t>Liseron des haies</a:t>
            </a:r>
            <a:r>
              <a:rPr lang="fr-FR" dirty="0">
                <a:solidFill>
                  <a:srgbClr val="008000"/>
                </a:solidFill>
              </a:rPr>
              <a:t> (</a:t>
            </a:r>
            <a:r>
              <a:rPr lang="fr-FR" i="1" dirty="0">
                <a:solidFill>
                  <a:srgbClr val="008000"/>
                </a:solidFill>
              </a:rPr>
              <a:t>Convolvulus </a:t>
            </a:r>
            <a:r>
              <a:rPr lang="fr-FR" i="1" dirty="0" err="1">
                <a:solidFill>
                  <a:srgbClr val="008000"/>
                </a:solidFill>
              </a:rPr>
              <a:t>sepium</a:t>
            </a:r>
            <a:r>
              <a:rPr lang="fr-FR" i="1" dirty="0">
                <a:solidFill>
                  <a:srgbClr val="008000"/>
                </a:solidFill>
              </a:rPr>
              <a:t> </a:t>
            </a:r>
            <a:r>
              <a:rPr lang="fr-FR" dirty="0">
                <a:solidFill>
                  <a:srgbClr val="008000"/>
                </a:solidFill>
              </a:rPr>
              <a:t>ou </a:t>
            </a:r>
            <a:r>
              <a:rPr lang="fr-FR" i="1" dirty="0" err="1">
                <a:solidFill>
                  <a:srgbClr val="008000"/>
                </a:solidFill>
              </a:rPr>
              <a:t>Calystegia</a:t>
            </a:r>
            <a:r>
              <a:rPr lang="fr-FR" i="1" dirty="0">
                <a:solidFill>
                  <a:srgbClr val="008000"/>
                </a:solidFill>
              </a:rPr>
              <a:t> </a:t>
            </a:r>
            <a:r>
              <a:rPr lang="fr-FR" i="1" dirty="0" err="1">
                <a:solidFill>
                  <a:srgbClr val="008000"/>
                </a:solidFill>
              </a:rPr>
              <a:t>sepium</a:t>
            </a:r>
            <a:r>
              <a:rPr lang="fr-FR" dirty="0">
                <a:solidFill>
                  <a:srgbClr val="008000"/>
                </a:solidFill>
              </a:rPr>
              <a:t>) (Convolvulacées)</a:t>
            </a:r>
          </a:p>
        </p:txBody>
      </p:sp>
      <p:sp>
        <p:nvSpPr>
          <p:cNvPr id="4" name="Rectangle 3"/>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903642"/>
            <a:ext cx="11835142" cy="2585323"/>
          </a:xfrm>
          <a:prstGeom prst="rect">
            <a:avLst/>
          </a:prstGeom>
          <a:noFill/>
        </p:spPr>
        <p:txBody>
          <a:bodyPr wrap="square" rtlCol="0">
            <a:spAutoFit/>
          </a:bodyPr>
          <a:lstStyle/>
          <a:p>
            <a:r>
              <a:rPr lang="fr-FR" dirty="0">
                <a:solidFill>
                  <a:srgbClr val="008000"/>
                </a:solidFill>
              </a:rPr>
              <a:t>C’est une plante grimpante, herbacée, vivace, dont les </a:t>
            </a:r>
            <a:r>
              <a:rPr lang="fr-FR" dirty="0">
                <a:solidFill>
                  <a:srgbClr val="008000"/>
                </a:solidFill>
                <a:hlinkClick r:id="rId2" tooltip="Tige"/>
              </a:rPr>
              <a:t>tiges</a:t>
            </a:r>
            <a:r>
              <a:rPr lang="fr-FR" dirty="0">
                <a:solidFill>
                  <a:srgbClr val="008000"/>
                </a:solidFill>
              </a:rPr>
              <a:t> </a:t>
            </a:r>
            <a:r>
              <a:rPr lang="fr-FR" dirty="0">
                <a:solidFill>
                  <a:srgbClr val="008000"/>
                </a:solidFill>
                <a:hlinkClick r:id="rId3" tooltip="wikt:volubile"/>
              </a:rPr>
              <a:t>volubiles</a:t>
            </a:r>
            <a:r>
              <a:rPr lang="fr-FR" dirty="0">
                <a:solidFill>
                  <a:srgbClr val="008000"/>
                </a:solidFill>
              </a:rPr>
              <a:t> peuvent atteindre jusqu'à 5 m de long, courante dans les buissons et les haies. Elle est aussi cultivée pour l'ornement des jardins. Les tiges rampantes s'enracinent très facilement.</a:t>
            </a:r>
          </a:p>
          <a:p>
            <a:r>
              <a:rPr lang="fr-FR" dirty="0">
                <a:solidFill>
                  <a:srgbClr val="008000"/>
                </a:solidFill>
                <a:hlinkClick r:id="rId4" tooltip="Feuille"/>
              </a:rPr>
              <a:t>Feuilles</a:t>
            </a:r>
            <a:r>
              <a:rPr lang="fr-FR" dirty="0">
                <a:solidFill>
                  <a:srgbClr val="008000"/>
                </a:solidFill>
              </a:rPr>
              <a:t>, alternes, sagittées (en forme de fer de flèche) à long </a:t>
            </a:r>
            <a:r>
              <a:rPr lang="fr-FR" dirty="0">
                <a:solidFill>
                  <a:srgbClr val="008000"/>
                </a:solidFill>
                <a:hlinkClick r:id="rId5" tooltip="Pétiole"/>
              </a:rPr>
              <a:t>pétiole</a:t>
            </a:r>
            <a:r>
              <a:rPr lang="fr-FR" dirty="0">
                <a:solidFill>
                  <a:srgbClr val="008000"/>
                </a:solidFill>
              </a:rPr>
              <a:t>, à limbe entier, à pointe aiguë, munies de deux oreillettes à la base. Les fleurs qui apparaissent de mai à septembre (la lumière d'un clair de lune suffit pour qu'elles s'ouvrent) sont grandes, jusqu'à 6 cm de long, blanches, et isolées sur des rameaux latéraux, portées par un long pédoncule (plus long que la fleur). La plante est vivace par ses </a:t>
            </a:r>
            <a:r>
              <a:rPr lang="fr-FR" dirty="0">
                <a:solidFill>
                  <a:srgbClr val="008000"/>
                </a:solidFill>
                <a:hlinkClick r:id="rId6" tooltip="Rhizome"/>
              </a:rPr>
              <a:t>rhizomes</a:t>
            </a:r>
            <a:r>
              <a:rPr lang="fr-FR" dirty="0">
                <a:solidFill>
                  <a:srgbClr val="008000"/>
                </a:solidFill>
              </a:rPr>
              <a:t> cylindriques, blancs, très ramifiés. </a:t>
            </a:r>
          </a:p>
          <a:p>
            <a:r>
              <a:rPr lang="fr-FR" dirty="0">
                <a:solidFill>
                  <a:srgbClr val="008000"/>
                </a:solidFill>
              </a:rPr>
              <a:t>Habitat : Préfère les terrains fertiles, frais à humides.</a:t>
            </a:r>
          </a:p>
          <a:p>
            <a:r>
              <a:rPr lang="fr-FR" dirty="0">
                <a:solidFill>
                  <a:srgbClr val="008000"/>
                </a:solidFill>
              </a:rPr>
              <a:t>Usage médicinal : purgatif doux, elle soigne le foie, l'insuffisance hépatique et ses manifestations (constipation, migraine, etc.).</a:t>
            </a:r>
            <a:r>
              <a:rPr lang="fr-FR" sz="1200" dirty="0">
                <a:solidFill>
                  <a:srgbClr val="008000"/>
                </a:solidFill>
              </a:rPr>
              <a:t> Source : </a:t>
            </a:r>
            <a:r>
              <a:rPr lang="fr-FR" sz="1200" dirty="0">
                <a:solidFill>
                  <a:srgbClr val="008000"/>
                </a:solidFill>
                <a:hlinkClick r:id="rId7"/>
              </a:rPr>
              <a:t>https://fr.wikipedia.org/wiki/Liseron_des_haies</a:t>
            </a:r>
            <a:r>
              <a:rPr lang="fr-FR" sz="1200" dirty="0">
                <a:solidFill>
                  <a:srgbClr val="008000"/>
                </a:solidFill>
              </a:rPr>
              <a:t> </a:t>
            </a:r>
            <a:endParaRPr lang="fr-FR" dirty="0">
              <a:solidFill>
                <a:srgbClr val="008000"/>
              </a:solidFill>
            </a:endParaRPr>
          </a:p>
        </p:txBody>
      </p:sp>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0534" y="4618251"/>
            <a:ext cx="2286000" cy="2000250"/>
          </a:xfrm>
          <a:prstGeom prst="rect">
            <a:avLst/>
          </a:prstGeom>
        </p:spPr>
      </p:pic>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9282" y="4974403"/>
            <a:ext cx="1276350" cy="1771650"/>
          </a:xfrm>
          <a:prstGeom prst="rect">
            <a:avLst/>
          </a:prstGeom>
        </p:spPr>
      </p:pic>
      <p:pic>
        <p:nvPicPr>
          <p:cNvPr id="8"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74365" y="4075325"/>
            <a:ext cx="1743075" cy="2619375"/>
          </a:xfrm>
          <a:prstGeom prst="rect">
            <a:avLst/>
          </a:prstGeom>
        </p:spPr>
      </p:pic>
      <p:pic>
        <p:nvPicPr>
          <p:cNvPr id="9" name="Imag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95272" y="4151526"/>
            <a:ext cx="1847850" cy="2466975"/>
          </a:xfrm>
          <a:prstGeom prst="rect">
            <a:avLst/>
          </a:prstGeom>
        </p:spPr>
      </p:pic>
      <p:pic>
        <p:nvPicPr>
          <p:cNvPr id="10" name="Imag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9282" y="3488965"/>
            <a:ext cx="1676400" cy="1343025"/>
          </a:xfrm>
          <a:prstGeom prst="rect">
            <a:avLst/>
          </a:prstGeom>
        </p:spPr>
      </p:pic>
      <p:pic>
        <p:nvPicPr>
          <p:cNvPr id="11" name="Imag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63512" y="3912747"/>
            <a:ext cx="3423005" cy="2567254"/>
          </a:xfrm>
          <a:prstGeom prst="rect">
            <a:avLst/>
          </a:prstGeom>
        </p:spPr>
      </p:pic>
      <p:sp>
        <p:nvSpPr>
          <p:cNvPr id="12" name="ZoneTexte 11"/>
          <p:cNvSpPr txBox="1"/>
          <p:nvPr/>
        </p:nvSpPr>
        <p:spPr>
          <a:xfrm>
            <a:off x="2163512" y="6480001"/>
            <a:ext cx="3423005" cy="276999"/>
          </a:xfrm>
          <a:prstGeom prst="rect">
            <a:avLst/>
          </a:prstGeom>
          <a:noFill/>
        </p:spPr>
        <p:txBody>
          <a:bodyPr wrap="square" rtlCol="0">
            <a:spAutoFit/>
          </a:bodyPr>
          <a:lstStyle/>
          <a:p>
            <a:pPr algn="ctr"/>
            <a:r>
              <a:rPr lang="fr-FR" sz="1200" dirty="0">
                <a:solidFill>
                  <a:srgbClr val="008000"/>
                </a:solidFill>
              </a:rPr>
              <a:t>Liseron des haies sur maïs.</a:t>
            </a:r>
          </a:p>
        </p:txBody>
      </p:sp>
    </p:spTree>
    <p:extLst>
      <p:ext uri="{BB962C8B-B14F-4D97-AF65-F5344CB8AC3E}">
        <p14:creationId xmlns:p14="http://schemas.microsoft.com/office/powerpoint/2010/main" val="386535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23</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6972685" cy="369332"/>
          </a:xfrm>
          <a:prstGeom prst="rect">
            <a:avLst/>
          </a:prstGeom>
          <a:noFill/>
        </p:spPr>
        <p:txBody>
          <a:bodyPr wrap="square" rtlCol="0">
            <a:spAutoFit/>
          </a:bodyPr>
          <a:lstStyle/>
          <a:p>
            <a:r>
              <a:rPr lang="fr-FR" dirty="0">
                <a:solidFill>
                  <a:srgbClr val="008000"/>
                </a:solidFill>
              </a:rPr>
              <a:t>16bis. </a:t>
            </a:r>
            <a:r>
              <a:rPr lang="fr-FR" b="1" dirty="0">
                <a:solidFill>
                  <a:srgbClr val="008000"/>
                </a:solidFill>
              </a:rPr>
              <a:t>Liseron des champs </a:t>
            </a:r>
            <a:r>
              <a:rPr lang="fr-FR" dirty="0">
                <a:solidFill>
                  <a:srgbClr val="008000"/>
                </a:solidFill>
              </a:rPr>
              <a:t>(</a:t>
            </a:r>
            <a:r>
              <a:rPr lang="fr-FR" i="1" dirty="0">
                <a:solidFill>
                  <a:srgbClr val="008000"/>
                </a:solidFill>
              </a:rPr>
              <a:t>Convolvulus </a:t>
            </a:r>
            <a:r>
              <a:rPr lang="fr-FR" i="1" dirty="0" err="1">
                <a:solidFill>
                  <a:srgbClr val="008000"/>
                </a:solidFill>
              </a:rPr>
              <a:t>arvensis</a:t>
            </a:r>
            <a:r>
              <a:rPr lang="fr-FR" dirty="0">
                <a:solidFill>
                  <a:srgbClr val="008000"/>
                </a:solidFill>
              </a:rPr>
              <a:t>)</a:t>
            </a:r>
          </a:p>
        </p:txBody>
      </p:sp>
      <p:sp>
        <p:nvSpPr>
          <p:cNvPr id="6" name="ZoneTexte 5"/>
          <p:cNvSpPr txBox="1"/>
          <p:nvPr/>
        </p:nvSpPr>
        <p:spPr>
          <a:xfrm>
            <a:off x="186467" y="962748"/>
            <a:ext cx="11862098" cy="1923604"/>
          </a:xfrm>
          <a:prstGeom prst="rect">
            <a:avLst/>
          </a:prstGeom>
          <a:noFill/>
        </p:spPr>
        <p:txBody>
          <a:bodyPr wrap="square" rtlCol="0">
            <a:spAutoFit/>
          </a:bodyPr>
          <a:lstStyle/>
          <a:p>
            <a:r>
              <a:rPr lang="fr-FR" sz="1700" dirty="0">
                <a:solidFill>
                  <a:srgbClr val="008000"/>
                </a:solidFill>
              </a:rPr>
              <a:t>une </a:t>
            </a:r>
            <a:r>
              <a:rPr lang="fr-FR" sz="1700" dirty="0">
                <a:solidFill>
                  <a:srgbClr val="008000"/>
                </a:solidFill>
                <a:hlinkClick r:id="rId2" tooltip="Plante herbacée"/>
              </a:rPr>
              <a:t>plante herbacée</a:t>
            </a:r>
            <a:r>
              <a:rPr lang="fr-FR" sz="1700" dirty="0">
                <a:solidFill>
                  <a:srgbClr val="008000"/>
                </a:solidFill>
              </a:rPr>
              <a:t> vivace de la famille des </a:t>
            </a:r>
            <a:r>
              <a:rPr lang="fr-FR" sz="1700" dirty="0">
                <a:solidFill>
                  <a:srgbClr val="008000"/>
                </a:solidFill>
                <a:hlinkClick r:id="rId3" tooltip="Convolvulaceae"/>
              </a:rPr>
              <a:t>Convolvulacées</a:t>
            </a:r>
            <a:r>
              <a:rPr lang="fr-FR" sz="1700" dirty="0">
                <a:solidFill>
                  <a:srgbClr val="008000"/>
                </a:solidFill>
              </a:rPr>
              <a:t>, rampante ou grimpante, atteignant 2 mètres au maximum. On trouve le liseron des champs en terrains cultivés ou vagues, dans les gazons tondus à ras et au bord des chemins et des routes. C'est une </a:t>
            </a:r>
            <a:r>
              <a:rPr lang="fr-FR" sz="1700" dirty="0">
                <a:solidFill>
                  <a:srgbClr val="008000"/>
                </a:solidFill>
                <a:hlinkClick r:id="rId4" tooltip="Adventice"/>
              </a:rPr>
              <a:t>adventice</a:t>
            </a:r>
            <a:r>
              <a:rPr lang="fr-FR" sz="1700" dirty="0">
                <a:solidFill>
                  <a:srgbClr val="008000"/>
                </a:solidFill>
              </a:rPr>
              <a:t> qui peut étouffer les plantes qu'elle prend pour support. Elle est cependant utilisée en jardinage écologique pour attirer les </a:t>
            </a:r>
            <a:r>
              <a:rPr lang="fr-FR" sz="1700" dirty="0">
                <a:solidFill>
                  <a:srgbClr val="008000"/>
                </a:solidFill>
                <a:hlinkClick r:id="rId5" tooltip="Syrphidae"/>
              </a:rPr>
              <a:t>syrphes</a:t>
            </a:r>
            <a:r>
              <a:rPr lang="fr-FR" sz="1700" dirty="0">
                <a:solidFill>
                  <a:srgbClr val="008000"/>
                </a:solidFill>
              </a:rPr>
              <a:t> et limiter ainsi les populations de pucerons. Les liserons sont par leur racine un des moyens de maintenir les bonnes </a:t>
            </a:r>
            <a:r>
              <a:rPr lang="fr-FR" sz="1700" dirty="0">
                <a:solidFill>
                  <a:srgbClr val="008000"/>
                </a:solidFill>
                <a:hlinkClick r:id="rId6" tooltip="Mycorhize"/>
              </a:rPr>
              <a:t>mycorhizes</a:t>
            </a:r>
            <a:r>
              <a:rPr lang="fr-FR" sz="1700" dirty="0">
                <a:solidFill>
                  <a:srgbClr val="008000"/>
                </a:solidFill>
              </a:rPr>
              <a:t> dans les parcelles potagères pendant l'hiver, le </a:t>
            </a:r>
            <a:r>
              <a:rPr lang="fr-FR" sz="1700" dirty="0">
                <a:solidFill>
                  <a:srgbClr val="008000"/>
                </a:solidFill>
                <a:hlinkClick r:id="rId7" tooltip="Labour"/>
              </a:rPr>
              <a:t>labour</a:t>
            </a:r>
            <a:r>
              <a:rPr lang="fr-FR" sz="1700" dirty="0">
                <a:solidFill>
                  <a:srgbClr val="008000"/>
                </a:solidFill>
              </a:rPr>
              <a:t> et le sol nu stérilisant le lieu. </a:t>
            </a:r>
          </a:p>
          <a:p>
            <a:r>
              <a:rPr lang="fr-FR" sz="1700" dirty="0">
                <a:solidFill>
                  <a:srgbClr val="008000"/>
                </a:solidFill>
              </a:rPr>
              <a:t>Le liseron des champs, dont les rhizomes et les tiges volubiles et rampantes ont une forte propension à recouvrir les </a:t>
            </a:r>
            <a:r>
              <a:rPr lang="fr-FR" sz="1700" b="1" dirty="0">
                <a:solidFill>
                  <a:srgbClr val="008000"/>
                </a:solidFill>
                <a:hlinkClick r:id="rId8"/>
              </a:rPr>
              <a:t>sols lourds et argileux</a:t>
            </a:r>
            <a:r>
              <a:rPr lang="fr-FR" sz="1700" dirty="0">
                <a:solidFill>
                  <a:srgbClr val="008000"/>
                </a:solidFill>
              </a:rPr>
              <a:t>, se </a:t>
            </a:r>
            <a:r>
              <a:rPr lang="fr-FR" sz="1700" dirty="0">
                <a:solidFill>
                  <a:schemeClr val="accent2">
                    <a:lumMod val="50000"/>
                  </a:schemeClr>
                </a:solidFill>
              </a:rPr>
              <a:t>développe sur des sols trop riches en azote</a:t>
            </a:r>
            <a:r>
              <a:rPr lang="fr-FR" sz="1700" dirty="0">
                <a:solidFill>
                  <a:srgbClr val="008000"/>
                </a:solidFill>
              </a:rPr>
              <a:t>. </a:t>
            </a:r>
            <a:r>
              <a:rPr lang="fr-FR" sz="1700" dirty="0">
                <a:solidFill>
                  <a:schemeClr val="accent2">
                    <a:lumMod val="50000"/>
                  </a:schemeClr>
                </a:solidFill>
              </a:rPr>
              <a:t>Sa présence nous indique donc un excès de fertilisation. Trop de fumier ?</a:t>
            </a:r>
          </a:p>
        </p:txBody>
      </p:sp>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9396" y="4493572"/>
            <a:ext cx="1762411" cy="1674291"/>
          </a:xfrm>
          <a:prstGeom prst="rect">
            <a:avLst/>
          </a:prstGeom>
        </p:spPr>
      </p:pic>
      <p:pic>
        <p:nvPicPr>
          <p:cNvPr id="8"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7340" y="3027566"/>
            <a:ext cx="1905000" cy="1428750"/>
          </a:xfrm>
          <a:prstGeom prst="rect">
            <a:avLst/>
          </a:prstGeom>
        </p:spPr>
      </p:pic>
      <p:pic>
        <p:nvPicPr>
          <p:cNvPr id="9" name="Imag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29140" y="5310391"/>
            <a:ext cx="3019425" cy="1514475"/>
          </a:xfrm>
          <a:prstGeom prst="rect">
            <a:avLst/>
          </a:prstGeom>
        </p:spPr>
      </p:pic>
      <p:pic>
        <p:nvPicPr>
          <p:cNvPr id="10" name="Imag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44306" y="3027566"/>
            <a:ext cx="2143125" cy="2143125"/>
          </a:xfrm>
          <a:prstGeom prst="rect">
            <a:avLst/>
          </a:prstGeom>
        </p:spPr>
      </p:pic>
      <p:pic>
        <p:nvPicPr>
          <p:cNvPr id="11" name="Imag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50348" y="5042058"/>
            <a:ext cx="2619375" cy="1743075"/>
          </a:xfrm>
          <a:prstGeom prst="rect">
            <a:avLst/>
          </a:prstGeom>
        </p:spPr>
      </p:pic>
      <p:pic>
        <p:nvPicPr>
          <p:cNvPr id="12" name="Imag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38888" y="3027566"/>
            <a:ext cx="2533650" cy="1809750"/>
          </a:xfrm>
          <a:prstGeom prst="rect">
            <a:avLst/>
          </a:prstGeom>
        </p:spPr>
      </p:pic>
      <p:pic>
        <p:nvPicPr>
          <p:cNvPr id="13" name="Imag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10935" y="4643123"/>
            <a:ext cx="1319429" cy="1759239"/>
          </a:xfrm>
          <a:prstGeom prst="rect">
            <a:avLst/>
          </a:prstGeom>
        </p:spPr>
      </p:pic>
      <p:pic>
        <p:nvPicPr>
          <p:cNvPr id="14" name="Imag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58263" y="2994394"/>
            <a:ext cx="1270791" cy="2182255"/>
          </a:xfrm>
          <a:prstGeom prst="rect">
            <a:avLst/>
          </a:prstGeom>
        </p:spPr>
      </p:pic>
      <p:pic>
        <p:nvPicPr>
          <p:cNvPr id="15" name="Imag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9685" y="4669016"/>
            <a:ext cx="2069702" cy="1690257"/>
          </a:xfrm>
          <a:prstGeom prst="rect">
            <a:avLst/>
          </a:prstGeom>
        </p:spPr>
      </p:pic>
      <p:sp>
        <p:nvSpPr>
          <p:cNvPr id="16" name="Rectangle 15"/>
          <p:cNvSpPr/>
          <p:nvPr/>
        </p:nvSpPr>
        <p:spPr>
          <a:xfrm>
            <a:off x="2337419" y="6363201"/>
            <a:ext cx="1412703" cy="461665"/>
          </a:xfrm>
          <a:prstGeom prst="rect">
            <a:avLst/>
          </a:prstGeom>
        </p:spPr>
        <p:txBody>
          <a:bodyPr wrap="square">
            <a:spAutoFit/>
          </a:bodyPr>
          <a:lstStyle/>
          <a:p>
            <a:pPr algn="ctr"/>
            <a:r>
              <a:rPr lang="fr-FR" sz="1200" dirty="0">
                <a:solidFill>
                  <a:srgbClr val="008000"/>
                </a:solidFill>
                <a:latin typeface="Arial" panose="020B0604020202020204" pitchFamily="34" charset="0"/>
              </a:rPr>
              <a:t>Liseron des champs : habitus.</a:t>
            </a:r>
            <a:endParaRPr lang="fr-FR" sz="1200" dirty="0">
              <a:solidFill>
                <a:srgbClr val="008000"/>
              </a:solidFill>
            </a:endParaRPr>
          </a:p>
        </p:txBody>
      </p:sp>
      <p:sp>
        <p:nvSpPr>
          <p:cNvPr id="17" name="Rectangle 16"/>
          <p:cNvSpPr/>
          <p:nvPr/>
        </p:nvSpPr>
        <p:spPr>
          <a:xfrm>
            <a:off x="51951" y="6363200"/>
            <a:ext cx="2150952" cy="461665"/>
          </a:xfrm>
          <a:prstGeom prst="rect">
            <a:avLst/>
          </a:prstGeom>
        </p:spPr>
        <p:txBody>
          <a:bodyPr wrap="square">
            <a:spAutoFit/>
          </a:bodyPr>
          <a:lstStyle/>
          <a:p>
            <a:pPr algn="ctr"/>
            <a:r>
              <a:rPr lang="fr-FR" sz="1200" dirty="0">
                <a:solidFill>
                  <a:srgbClr val="008000"/>
                </a:solidFill>
                <a:latin typeface="Arial" panose="020B0604020202020204" pitchFamily="34" charset="0"/>
              </a:rPr>
              <a:t>Fleur, avec des </a:t>
            </a:r>
            <a:r>
              <a:rPr lang="fr-FR" sz="1200" dirty="0">
                <a:solidFill>
                  <a:srgbClr val="008000"/>
                </a:solidFill>
                <a:latin typeface="Arial" panose="020B0604020202020204" pitchFamily="34" charset="0"/>
                <a:hlinkClick r:id="rId18" tooltip="Trombidion"/>
              </a:rPr>
              <a:t>trombidions</a:t>
            </a:r>
            <a:r>
              <a:rPr lang="fr-FR" sz="1200" dirty="0">
                <a:solidFill>
                  <a:srgbClr val="008000"/>
                </a:solidFill>
                <a:latin typeface="Arial" panose="020B0604020202020204" pitchFamily="34" charset="0"/>
              </a:rPr>
              <a:t>, forme adulte des </a:t>
            </a:r>
            <a:r>
              <a:rPr lang="fr-FR" sz="1200" dirty="0">
                <a:solidFill>
                  <a:srgbClr val="008000"/>
                </a:solidFill>
                <a:latin typeface="Arial" panose="020B0604020202020204" pitchFamily="34" charset="0"/>
                <a:hlinkClick r:id="rId19" tooltip="Aoûtat"/>
              </a:rPr>
              <a:t>aoûtats</a:t>
            </a:r>
            <a:r>
              <a:rPr lang="fr-FR" sz="1200" dirty="0">
                <a:solidFill>
                  <a:srgbClr val="008000"/>
                </a:solidFill>
                <a:latin typeface="Arial" panose="020B0604020202020204" pitchFamily="34" charset="0"/>
              </a:rPr>
              <a:t>.</a:t>
            </a:r>
            <a:endParaRPr lang="fr-FR" sz="1200" dirty="0">
              <a:solidFill>
                <a:srgbClr val="008000"/>
              </a:solidFill>
            </a:endParaRPr>
          </a:p>
        </p:txBody>
      </p:sp>
      <p:sp>
        <p:nvSpPr>
          <p:cNvPr id="18" name="Rectangle 17"/>
          <p:cNvSpPr/>
          <p:nvPr/>
        </p:nvSpPr>
        <p:spPr>
          <a:xfrm>
            <a:off x="3899396" y="6255307"/>
            <a:ext cx="1975821" cy="461665"/>
          </a:xfrm>
          <a:prstGeom prst="rect">
            <a:avLst/>
          </a:prstGeom>
        </p:spPr>
        <p:txBody>
          <a:bodyPr wrap="square">
            <a:spAutoFit/>
          </a:bodyPr>
          <a:lstStyle/>
          <a:p>
            <a:pPr algn="ctr"/>
            <a:r>
              <a:rPr lang="fr-FR" sz="1200" dirty="0">
                <a:solidFill>
                  <a:srgbClr val="008000"/>
                </a:solidFill>
                <a:hlinkClick r:id="rId20" tooltip="Capsule (botanique)"/>
              </a:rPr>
              <a:t>Capsules</a:t>
            </a:r>
            <a:r>
              <a:rPr lang="fr-FR" sz="1200" dirty="0">
                <a:solidFill>
                  <a:srgbClr val="008000"/>
                </a:solidFill>
              </a:rPr>
              <a:t> et graines</a:t>
            </a:r>
            <a:br>
              <a:rPr lang="fr-FR" sz="1200" dirty="0">
                <a:solidFill>
                  <a:srgbClr val="008000"/>
                </a:solidFill>
              </a:rPr>
            </a:br>
            <a:r>
              <a:rPr lang="fr-FR" sz="1200" dirty="0">
                <a:solidFill>
                  <a:srgbClr val="008000"/>
                </a:solidFill>
                <a:hlinkClick r:id="rId21" tooltip="Muséum de Toulouse"/>
              </a:rPr>
              <a:t>Muséum de Toulouse</a:t>
            </a:r>
            <a:endParaRPr lang="fr-FR" sz="1200" dirty="0">
              <a:solidFill>
                <a:srgbClr val="008000"/>
              </a:solidFill>
            </a:endParaRPr>
          </a:p>
        </p:txBody>
      </p:sp>
      <p:sp>
        <p:nvSpPr>
          <p:cNvPr id="19" name="ZoneTexte 18"/>
          <p:cNvSpPr txBox="1"/>
          <p:nvPr/>
        </p:nvSpPr>
        <p:spPr>
          <a:xfrm>
            <a:off x="155602" y="2855878"/>
            <a:ext cx="3624112" cy="1708160"/>
          </a:xfrm>
          <a:prstGeom prst="rect">
            <a:avLst/>
          </a:prstGeom>
          <a:noFill/>
        </p:spPr>
        <p:txBody>
          <a:bodyPr wrap="square" rtlCol="0">
            <a:spAutoFit/>
          </a:bodyPr>
          <a:lstStyle/>
          <a:p>
            <a:r>
              <a:rPr lang="fr-FR" sz="1500" dirty="0">
                <a:solidFill>
                  <a:srgbClr val="008000"/>
                </a:solidFill>
              </a:rPr>
              <a:t>Habitat type : friches vivaces rudérales pionnières, </a:t>
            </a:r>
            <a:r>
              <a:rPr lang="fr-FR" sz="1500" dirty="0" err="1">
                <a:solidFill>
                  <a:srgbClr val="008000"/>
                </a:solidFill>
              </a:rPr>
              <a:t>mésoxérophiles</a:t>
            </a:r>
            <a:r>
              <a:rPr lang="fr-FR" sz="1500" dirty="0">
                <a:solidFill>
                  <a:srgbClr val="008000"/>
                </a:solidFill>
              </a:rPr>
              <a:t>, </a:t>
            </a:r>
            <a:r>
              <a:rPr lang="fr-FR" sz="1500" dirty="0" err="1">
                <a:solidFill>
                  <a:srgbClr val="008000"/>
                </a:solidFill>
              </a:rPr>
              <a:t>médioeuropéennes</a:t>
            </a:r>
            <a:r>
              <a:rPr lang="fr-FR" sz="1500" dirty="0">
                <a:solidFill>
                  <a:srgbClr val="008000"/>
                </a:solidFill>
              </a:rPr>
              <a:t>, psychrophiles</a:t>
            </a:r>
          </a:p>
          <a:p>
            <a:r>
              <a:rPr lang="fr-FR" sz="1500" dirty="0">
                <a:solidFill>
                  <a:srgbClr val="008000"/>
                </a:solidFill>
              </a:rPr>
              <a:t>Fruit : </a:t>
            </a:r>
            <a:r>
              <a:rPr lang="fr-FR" sz="1500" dirty="0">
                <a:solidFill>
                  <a:srgbClr val="008000"/>
                </a:solidFill>
                <a:hlinkClick r:id="rId22" tooltip="Glossaire botanique"/>
              </a:rPr>
              <a:t>capsule</a:t>
            </a:r>
            <a:endParaRPr lang="fr-FR" sz="1500" dirty="0">
              <a:solidFill>
                <a:srgbClr val="008000"/>
              </a:solidFill>
            </a:endParaRPr>
          </a:p>
          <a:p>
            <a:r>
              <a:rPr lang="fr-FR" sz="1500" dirty="0">
                <a:solidFill>
                  <a:srgbClr val="008000"/>
                </a:solidFill>
              </a:rPr>
              <a:t>Dissémination : </a:t>
            </a:r>
            <a:r>
              <a:rPr lang="fr-FR" sz="1500" dirty="0" err="1">
                <a:solidFill>
                  <a:srgbClr val="008000"/>
                </a:solidFill>
                <a:hlinkClick r:id="rId23" tooltip="Glossaire botanique"/>
              </a:rPr>
              <a:t>barochore</a:t>
            </a:r>
            <a:endParaRPr lang="fr-FR" sz="1500" dirty="0">
              <a:solidFill>
                <a:srgbClr val="008000"/>
              </a:solidFill>
            </a:endParaRPr>
          </a:p>
          <a:p>
            <a:r>
              <a:rPr lang="fr-FR" sz="1500" dirty="0">
                <a:solidFill>
                  <a:srgbClr val="008000"/>
                </a:solidFill>
              </a:rPr>
              <a:t>Ordre de maturation : </a:t>
            </a:r>
            <a:r>
              <a:rPr lang="fr-FR" sz="1500" dirty="0">
                <a:solidFill>
                  <a:srgbClr val="008000"/>
                </a:solidFill>
                <a:hlinkClick r:id="rId24" tooltip="Glossaire botanique"/>
              </a:rPr>
              <a:t>homogame</a:t>
            </a:r>
            <a:endParaRPr lang="fr-FR" sz="1500" dirty="0">
              <a:solidFill>
                <a:srgbClr val="008000"/>
              </a:solidFill>
            </a:endParaRPr>
          </a:p>
          <a:p>
            <a:r>
              <a:rPr lang="fr-FR" sz="1500" dirty="0">
                <a:solidFill>
                  <a:srgbClr val="008000"/>
                </a:solidFill>
                <a:hlinkClick r:id="rId25" tooltip="Pollinisation"/>
              </a:rPr>
              <a:t>Pollinisation</a:t>
            </a:r>
            <a:r>
              <a:rPr lang="fr-FR" sz="1500" dirty="0">
                <a:solidFill>
                  <a:srgbClr val="008000"/>
                </a:solidFill>
              </a:rPr>
              <a:t> : </a:t>
            </a:r>
            <a:r>
              <a:rPr lang="fr-FR" sz="1500" dirty="0" err="1">
                <a:solidFill>
                  <a:srgbClr val="008000"/>
                </a:solidFill>
                <a:hlinkClick r:id="rId26" tooltip="Glossaire botanique"/>
              </a:rPr>
              <a:t>entomogame</a:t>
            </a:r>
            <a:r>
              <a:rPr lang="fr-FR" sz="1500" dirty="0">
                <a:solidFill>
                  <a:srgbClr val="008000"/>
                </a:solidFill>
                <a:hlinkClick r:id="rId26" tooltip="Glossaire botanique"/>
              </a:rPr>
              <a:t>, autogame</a:t>
            </a:r>
            <a:endParaRPr lang="fr-FR" sz="1500" dirty="0">
              <a:solidFill>
                <a:srgbClr val="008000"/>
              </a:solidFill>
            </a:endParaRPr>
          </a:p>
        </p:txBody>
      </p:sp>
      <p:sp>
        <p:nvSpPr>
          <p:cNvPr id="20" name="Rectangle 19"/>
          <p:cNvSpPr/>
          <p:nvPr/>
        </p:nvSpPr>
        <p:spPr>
          <a:xfrm>
            <a:off x="7781365" y="59925"/>
            <a:ext cx="3707801" cy="954107"/>
          </a:xfrm>
          <a:prstGeom prst="rect">
            <a:avLst/>
          </a:prstGeom>
        </p:spPr>
        <p:txBody>
          <a:bodyPr wrap="square">
            <a:spAutoFit/>
          </a:bodyPr>
          <a:lstStyle/>
          <a:p>
            <a:pPr>
              <a:buFont typeface="Arial" panose="020B0604020202020204" pitchFamily="34" charset="0"/>
              <a:buChar char="•"/>
            </a:pPr>
            <a:r>
              <a:rPr lang="fr-FR" sz="1400" dirty="0">
                <a:solidFill>
                  <a:srgbClr val="008000"/>
                </a:solidFill>
                <a:latin typeface="Arial" panose="020B0604020202020204" pitchFamily="34" charset="0"/>
              </a:rPr>
              <a:t>Couleur dominante des fleurs : blanc, rose</a:t>
            </a:r>
          </a:p>
          <a:p>
            <a:pPr>
              <a:buFont typeface="Arial" panose="020B0604020202020204" pitchFamily="34" charset="0"/>
              <a:buChar char="•"/>
            </a:pPr>
            <a:r>
              <a:rPr lang="fr-FR" sz="1400" dirty="0">
                <a:solidFill>
                  <a:srgbClr val="008000"/>
                </a:solidFill>
                <a:latin typeface="Arial" panose="020B0604020202020204" pitchFamily="34" charset="0"/>
              </a:rPr>
              <a:t>Période de floraison : juin-novembre</a:t>
            </a:r>
          </a:p>
          <a:p>
            <a:pPr>
              <a:buFont typeface="Arial" panose="020B0604020202020204" pitchFamily="34" charset="0"/>
              <a:buChar char="•"/>
            </a:pPr>
            <a:r>
              <a:rPr lang="fr-FR" sz="1400" dirty="0">
                <a:solidFill>
                  <a:srgbClr val="008000"/>
                </a:solidFill>
                <a:latin typeface="Arial" panose="020B0604020202020204" pitchFamily="34" charset="0"/>
                <a:hlinkClick r:id="rId27" tooltip="Glossaire botanique"/>
              </a:rPr>
              <a:t>Inflorescence</a:t>
            </a:r>
            <a:r>
              <a:rPr lang="fr-FR" sz="1400" dirty="0">
                <a:solidFill>
                  <a:srgbClr val="008000"/>
                </a:solidFill>
                <a:latin typeface="Arial" panose="020B0604020202020204" pitchFamily="34" charset="0"/>
              </a:rPr>
              <a:t> : </a:t>
            </a:r>
            <a:r>
              <a:rPr lang="fr-FR" sz="1400" dirty="0">
                <a:solidFill>
                  <a:srgbClr val="008000"/>
                </a:solidFill>
                <a:latin typeface="Arial" panose="020B0604020202020204" pitchFamily="34" charset="0"/>
                <a:hlinkClick r:id="rId28" tooltip="Glossaire botanique"/>
              </a:rPr>
              <a:t>racème simple</a:t>
            </a:r>
            <a:endParaRPr lang="fr-FR" sz="1400" dirty="0">
              <a:solidFill>
                <a:srgbClr val="008000"/>
              </a:solidFill>
              <a:latin typeface="Arial" panose="020B0604020202020204" pitchFamily="34" charset="0"/>
            </a:endParaRPr>
          </a:p>
          <a:p>
            <a:pPr>
              <a:buFont typeface="Arial" panose="020B0604020202020204" pitchFamily="34" charset="0"/>
              <a:buChar char="•"/>
            </a:pPr>
            <a:r>
              <a:rPr lang="fr-FR" sz="1400" dirty="0">
                <a:solidFill>
                  <a:srgbClr val="008000"/>
                </a:solidFill>
                <a:latin typeface="Arial" panose="020B0604020202020204" pitchFamily="34" charset="0"/>
              </a:rPr>
              <a:t>Sexualité : </a:t>
            </a:r>
            <a:r>
              <a:rPr lang="fr-FR" sz="1400" dirty="0">
                <a:solidFill>
                  <a:srgbClr val="008000"/>
                </a:solidFill>
                <a:latin typeface="Arial" panose="020B0604020202020204" pitchFamily="34" charset="0"/>
                <a:hlinkClick r:id="rId24" tooltip="Glossaire botanique"/>
              </a:rPr>
              <a:t>hermaphrodite</a:t>
            </a:r>
            <a:endParaRPr lang="fr-FR" sz="1400" b="0" i="0" dirty="0">
              <a:solidFill>
                <a:srgbClr val="008000"/>
              </a:solidFill>
              <a:effectLst/>
              <a:latin typeface="Arial" panose="020B0604020202020204" pitchFamily="34" charset="0"/>
            </a:endParaRPr>
          </a:p>
        </p:txBody>
      </p:sp>
    </p:spTree>
    <p:extLst>
      <p:ext uri="{BB962C8B-B14F-4D97-AF65-F5344CB8AC3E}">
        <p14:creationId xmlns:p14="http://schemas.microsoft.com/office/powerpoint/2010/main" val="313913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56893" y="301461"/>
            <a:ext cx="434789" cy="408544"/>
          </a:xfrm>
        </p:spPr>
        <p:txBody>
          <a:bodyPr/>
          <a:lstStyle/>
          <a:p>
            <a:fld id="{96478BAF-7D72-43A6-AB58-45C361AF6AC3}" type="slidenum">
              <a:rPr lang="fr-FR" smtClean="0"/>
              <a:t>24</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69"/>
            <a:ext cx="11200441" cy="369332"/>
          </a:xfrm>
          <a:prstGeom prst="rect">
            <a:avLst/>
          </a:prstGeom>
          <a:noFill/>
        </p:spPr>
        <p:txBody>
          <a:bodyPr wrap="square" rtlCol="0">
            <a:spAutoFit/>
          </a:bodyPr>
          <a:lstStyle/>
          <a:p>
            <a:r>
              <a:rPr lang="fr-FR" dirty="0">
                <a:solidFill>
                  <a:srgbClr val="008000"/>
                </a:solidFill>
              </a:rPr>
              <a:t>17. </a:t>
            </a:r>
            <a:r>
              <a:rPr lang="fr-FR" b="1" dirty="0">
                <a:solidFill>
                  <a:srgbClr val="008000"/>
                </a:solidFill>
              </a:rPr>
              <a:t>Matricaire odorante, Matricaire fausse-camomille</a:t>
            </a:r>
            <a:r>
              <a:rPr lang="fr-FR" dirty="0">
                <a:solidFill>
                  <a:srgbClr val="008000"/>
                </a:solidFill>
              </a:rPr>
              <a:t>, </a:t>
            </a:r>
            <a:r>
              <a:rPr lang="fr-FR" b="1" dirty="0">
                <a:solidFill>
                  <a:srgbClr val="008000"/>
                </a:solidFill>
              </a:rPr>
              <a:t>Matricaire discoïde </a:t>
            </a:r>
            <a:r>
              <a:rPr lang="fr-FR" dirty="0">
                <a:solidFill>
                  <a:srgbClr val="008000"/>
                </a:solidFill>
              </a:rPr>
              <a:t>(</a:t>
            </a:r>
            <a:r>
              <a:rPr lang="fr-FR" i="1" dirty="0" err="1">
                <a:solidFill>
                  <a:srgbClr val="008000"/>
                </a:solidFill>
              </a:rPr>
              <a:t>Matricaria</a:t>
            </a:r>
            <a:r>
              <a:rPr lang="fr-FR" i="1" dirty="0">
                <a:solidFill>
                  <a:srgbClr val="008000"/>
                </a:solidFill>
              </a:rPr>
              <a:t> </a:t>
            </a:r>
            <a:r>
              <a:rPr lang="fr-FR" i="1" dirty="0" err="1">
                <a:solidFill>
                  <a:srgbClr val="008000"/>
                </a:solidFill>
              </a:rPr>
              <a:t>discoidea</a:t>
            </a:r>
            <a:r>
              <a:rPr lang="fr-FR" dirty="0">
                <a:solidFill>
                  <a:srgbClr val="008000"/>
                </a:solidFill>
              </a:rPr>
              <a:t>) (</a:t>
            </a:r>
            <a:r>
              <a:rPr lang="fr-FR" dirty="0">
                <a:solidFill>
                  <a:srgbClr val="008000"/>
                </a:solidFill>
                <a:hlinkClick r:id="rId2" tooltip="Astéracées"/>
              </a:rPr>
              <a:t>Astéracées</a:t>
            </a:r>
            <a:r>
              <a:rPr lang="fr-FR" dirty="0">
                <a:solidFill>
                  <a:srgbClr val="008000"/>
                </a:solidFill>
              </a:rPr>
              <a:t>)</a:t>
            </a:r>
          </a:p>
        </p:txBody>
      </p:sp>
      <p:sp>
        <p:nvSpPr>
          <p:cNvPr id="4" name="ZoneTexte 3"/>
          <p:cNvSpPr txBox="1"/>
          <p:nvPr/>
        </p:nvSpPr>
        <p:spPr>
          <a:xfrm>
            <a:off x="236668" y="925158"/>
            <a:ext cx="11575228" cy="3970318"/>
          </a:xfrm>
          <a:prstGeom prst="rect">
            <a:avLst/>
          </a:prstGeom>
          <a:noFill/>
        </p:spPr>
        <p:txBody>
          <a:bodyPr wrap="square" rtlCol="0">
            <a:spAutoFit/>
          </a:bodyPr>
          <a:lstStyle/>
          <a:p>
            <a:pPr algn="just"/>
            <a:r>
              <a:rPr lang="fr-FR" dirty="0">
                <a:solidFill>
                  <a:srgbClr val="008000"/>
                </a:solidFill>
              </a:rPr>
              <a:t>La </a:t>
            </a:r>
            <a:r>
              <a:rPr lang="fr-FR" b="1" dirty="0">
                <a:solidFill>
                  <a:srgbClr val="008000"/>
                </a:solidFill>
              </a:rPr>
              <a:t>Matricaire odorante</a:t>
            </a:r>
            <a:r>
              <a:rPr lang="fr-FR" dirty="0">
                <a:solidFill>
                  <a:srgbClr val="008000"/>
                </a:solidFill>
              </a:rPr>
              <a:t> ou </a:t>
            </a:r>
            <a:r>
              <a:rPr lang="fr-FR" b="1" dirty="0">
                <a:solidFill>
                  <a:srgbClr val="008000"/>
                </a:solidFill>
              </a:rPr>
              <a:t>Matricaire sans ligules</a:t>
            </a:r>
            <a:r>
              <a:rPr lang="fr-FR" dirty="0">
                <a:solidFill>
                  <a:srgbClr val="008000"/>
                </a:solidFill>
              </a:rPr>
              <a:t> est une </a:t>
            </a:r>
            <a:r>
              <a:rPr lang="fr-FR" dirty="0">
                <a:solidFill>
                  <a:srgbClr val="008000"/>
                </a:solidFill>
                <a:hlinkClick r:id="rId3" tooltip="Plante herbacée"/>
              </a:rPr>
              <a:t>plante herbacée</a:t>
            </a:r>
            <a:r>
              <a:rPr lang="fr-FR" dirty="0">
                <a:solidFill>
                  <a:srgbClr val="008000"/>
                </a:solidFill>
              </a:rPr>
              <a:t>, basse, aux feuilles très découpées qui dégagent une odeur forte quand on les froisse. Contrairement aux autres </a:t>
            </a:r>
            <a:r>
              <a:rPr lang="fr-FR" dirty="0">
                <a:solidFill>
                  <a:srgbClr val="008000"/>
                </a:solidFill>
                <a:hlinkClick r:id="rId4" tooltip="Matricaire"/>
              </a:rPr>
              <a:t>matricaires</a:t>
            </a:r>
            <a:r>
              <a:rPr lang="fr-FR" dirty="0">
                <a:solidFill>
                  <a:srgbClr val="008000"/>
                </a:solidFill>
              </a:rPr>
              <a:t>, les </a:t>
            </a:r>
            <a:r>
              <a:rPr lang="fr-FR" dirty="0">
                <a:solidFill>
                  <a:srgbClr val="008000"/>
                </a:solidFill>
                <a:hlinkClick r:id="rId5" tooltip="Capitule (botanique)"/>
              </a:rPr>
              <a:t>capitules</a:t>
            </a:r>
            <a:r>
              <a:rPr lang="fr-FR" dirty="0">
                <a:solidFill>
                  <a:srgbClr val="008000"/>
                </a:solidFill>
              </a:rPr>
              <a:t> n'ont pas de </a:t>
            </a:r>
            <a:r>
              <a:rPr lang="fr-FR" dirty="0">
                <a:solidFill>
                  <a:srgbClr val="008000"/>
                </a:solidFill>
                <a:hlinkClick r:id="rId6" tooltip="Ligule"/>
              </a:rPr>
              <a:t>ligules</a:t>
            </a:r>
            <a:r>
              <a:rPr lang="fr-FR" dirty="0">
                <a:solidFill>
                  <a:srgbClr val="008000"/>
                </a:solidFill>
              </a:rPr>
              <a:t>.</a:t>
            </a:r>
          </a:p>
          <a:p>
            <a:pPr algn="just"/>
            <a:r>
              <a:rPr lang="fr-FR" u="sng" dirty="0">
                <a:solidFill>
                  <a:srgbClr val="008000"/>
                </a:solidFill>
              </a:rPr>
              <a:t>Autres noms</a:t>
            </a:r>
            <a:r>
              <a:rPr lang="fr-FR" dirty="0">
                <a:solidFill>
                  <a:srgbClr val="008000"/>
                </a:solidFill>
              </a:rPr>
              <a:t> : matricaire en disque, matricaire discoïde, matricaire fausse-camomille.</a:t>
            </a:r>
          </a:p>
          <a:p>
            <a:pPr algn="just"/>
            <a:r>
              <a:rPr lang="fr-FR" dirty="0">
                <a:solidFill>
                  <a:srgbClr val="FF0000"/>
                </a:solidFill>
              </a:rPr>
              <a:t>C'est une </a:t>
            </a:r>
            <a:r>
              <a:rPr lang="fr-FR" dirty="0">
                <a:solidFill>
                  <a:srgbClr val="FF0000"/>
                </a:solidFill>
                <a:hlinkClick r:id="rId7" tooltip="Mauvaise herbe"/>
              </a:rPr>
              <a:t>mauvaise herbe</a:t>
            </a:r>
            <a:r>
              <a:rPr lang="fr-FR" dirty="0">
                <a:solidFill>
                  <a:srgbClr val="FF0000"/>
                </a:solidFill>
              </a:rPr>
              <a:t> fréquente. </a:t>
            </a:r>
            <a:r>
              <a:rPr lang="fr-FR" dirty="0">
                <a:solidFill>
                  <a:srgbClr val="008000"/>
                </a:solidFill>
              </a:rPr>
              <a:t>Très résistante au piétinement, les graines peuvent être dispersées par les pneus des véhicules. La</a:t>
            </a:r>
            <a:r>
              <a:rPr lang="fr-FR" dirty="0"/>
              <a:t> </a:t>
            </a:r>
            <a:r>
              <a:rPr lang="fr-FR" dirty="0">
                <a:solidFill>
                  <a:srgbClr val="008000"/>
                </a:solidFill>
              </a:rPr>
              <a:t>plante pousse bien dans les zones perturbées, en particulier dans les </a:t>
            </a:r>
            <a:r>
              <a:rPr lang="fr-FR" dirty="0">
                <a:solidFill>
                  <a:srgbClr val="008000"/>
                </a:solidFill>
                <a:hlinkClick r:id="rId8" tooltip="Sol"/>
              </a:rPr>
              <a:t>sol</a:t>
            </a:r>
            <a:r>
              <a:rPr lang="fr-FR" dirty="0">
                <a:solidFill>
                  <a:srgbClr val="008000"/>
                </a:solidFill>
              </a:rPr>
              <a:t>s </a:t>
            </a:r>
            <a:r>
              <a:rPr lang="fr-FR" i="1" dirty="0">
                <a:solidFill>
                  <a:srgbClr val="008000"/>
                </a:solidFill>
              </a:rPr>
              <a:t>qui ont été peu compactés</a:t>
            </a:r>
            <a:r>
              <a:rPr lang="fr-FR" dirty="0">
                <a:solidFill>
                  <a:srgbClr val="008000"/>
                </a:solidFill>
              </a:rPr>
              <a:t>. On peut voir fleurir sur les trottoirs, des routes, et autres lieux semblables au printemps et en début d' été. </a:t>
            </a:r>
          </a:p>
          <a:p>
            <a:pPr algn="just"/>
            <a:r>
              <a:rPr lang="fr-FR" u="sng" dirty="0">
                <a:solidFill>
                  <a:srgbClr val="008000"/>
                </a:solidFill>
              </a:rPr>
              <a:t>Usages</a:t>
            </a:r>
            <a:r>
              <a:rPr lang="fr-FR" dirty="0">
                <a:solidFill>
                  <a:srgbClr val="008000"/>
                </a:solidFill>
              </a:rPr>
              <a:t> : Les </a:t>
            </a:r>
            <a:r>
              <a:rPr lang="fr-FR" dirty="0">
                <a:solidFill>
                  <a:srgbClr val="008000"/>
                </a:solidFill>
                <a:hlinkClick r:id="rId9" tooltip="Une fleur"/>
              </a:rPr>
              <a:t>fleurs</a:t>
            </a:r>
            <a:r>
              <a:rPr lang="fr-FR" dirty="0">
                <a:solidFill>
                  <a:srgbClr val="008000"/>
                </a:solidFill>
              </a:rPr>
              <a:t> dégagent un arôme de </a:t>
            </a:r>
            <a:r>
              <a:rPr lang="fr-FR" dirty="0">
                <a:solidFill>
                  <a:srgbClr val="008000"/>
                </a:solidFill>
                <a:hlinkClick r:id="rId10" tooltip="Camomille"/>
              </a:rPr>
              <a:t>camomille</a:t>
            </a:r>
            <a:r>
              <a:rPr lang="fr-FR" dirty="0">
                <a:solidFill>
                  <a:srgbClr val="008000"/>
                </a:solidFill>
              </a:rPr>
              <a:t> / </a:t>
            </a:r>
            <a:r>
              <a:rPr lang="fr-FR" dirty="0">
                <a:solidFill>
                  <a:srgbClr val="008000"/>
                </a:solidFill>
                <a:hlinkClick r:id="rId11" tooltip="Ananas"/>
              </a:rPr>
              <a:t>ananas</a:t>
            </a:r>
            <a:r>
              <a:rPr lang="fr-FR" dirty="0">
                <a:solidFill>
                  <a:srgbClr val="008000"/>
                </a:solidFill>
              </a:rPr>
              <a:t> lorsqu'elles sont écrasées. Les matricaires sont comestibles et ont été utilisés dans les salades (bien qu'ils puissent devenir amer au moment où la plante fleurit) et pour faire du thé à base de plantes. Elles ont été utilisées à des fins médicinales, y compris pour le soulagement des troubles gastro - intestinaux, des plaies infectées, les fièvres, et l’anémie </a:t>
            </a:r>
            <a:r>
              <a:rPr lang="fr-FR" dirty="0">
                <a:solidFill>
                  <a:srgbClr val="008000"/>
                </a:solidFill>
                <a:hlinkClick r:id="rId12" tooltip="période postpartum"/>
              </a:rPr>
              <a:t>post-partum</a:t>
            </a:r>
            <a:r>
              <a:rPr lang="fr-FR" dirty="0">
                <a:solidFill>
                  <a:srgbClr val="008000"/>
                </a:solidFill>
              </a:rPr>
              <a:t>.</a:t>
            </a:r>
          </a:p>
          <a:p>
            <a:pPr algn="just"/>
            <a:r>
              <a:rPr lang="fr-FR" dirty="0">
                <a:solidFill>
                  <a:srgbClr val="008000"/>
                </a:solidFill>
              </a:rPr>
              <a:t>C'est une plante bio-indicatrice qui révèle un sol tassé, neutre à légèrement alcalin.</a:t>
            </a:r>
          </a:p>
          <a:p>
            <a:pPr algn="just"/>
            <a:r>
              <a:rPr lang="fr-FR" u="sng" dirty="0">
                <a:solidFill>
                  <a:srgbClr val="008000"/>
                </a:solidFill>
              </a:rPr>
              <a:t>Habitat</a:t>
            </a:r>
            <a:r>
              <a:rPr lang="fr-FR" dirty="0">
                <a:solidFill>
                  <a:srgbClr val="008000"/>
                </a:solidFill>
              </a:rPr>
              <a:t> : tonsures annuelles des lieux </a:t>
            </a:r>
            <a:r>
              <a:rPr lang="fr-FR" dirty="0" err="1">
                <a:solidFill>
                  <a:srgbClr val="008000"/>
                </a:solidFill>
              </a:rPr>
              <a:t>surpiétinés</a:t>
            </a:r>
            <a:r>
              <a:rPr lang="fr-FR" dirty="0">
                <a:solidFill>
                  <a:srgbClr val="008000"/>
                </a:solidFill>
              </a:rPr>
              <a:t> </a:t>
            </a:r>
            <a:r>
              <a:rPr lang="fr-FR" dirty="0" err="1">
                <a:solidFill>
                  <a:srgbClr val="008000"/>
                </a:solidFill>
              </a:rPr>
              <a:t>eutrophiles</a:t>
            </a:r>
            <a:r>
              <a:rPr lang="fr-FR" dirty="0">
                <a:solidFill>
                  <a:srgbClr val="008000"/>
                </a:solidFill>
              </a:rPr>
              <a:t>, </a:t>
            </a:r>
            <a:r>
              <a:rPr lang="fr-FR" dirty="0" err="1">
                <a:solidFill>
                  <a:srgbClr val="008000"/>
                </a:solidFill>
              </a:rPr>
              <a:t>mésothermes</a:t>
            </a:r>
            <a:r>
              <a:rPr lang="fr-FR" dirty="0">
                <a:solidFill>
                  <a:srgbClr val="008000"/>
                </a:solidFill>
              </a:rPr>
              <a:t>;</a:t>
            </a:r>
          </a:p>
          <a:p>
            <a:pPr algn="just"/>
            <a:r>
              <a:rPr lang="fr-FR" sz="1200" u="sng" dirty="0">
                <a:solidFill>
                  <a:srgbClr val="008000"/>
                </a:solidFill>
              </a:rPr>
              <a:t>Synonymes</a:t>
            </a:r>
            <a:r>
              <a:rPr lang="fr-FR" sz="1200" dirty="0">
                <a:solidFill>
                  <a:srgbClr val="008000"/>
                </a:solidFill>
              </a:rPr>
              <a:t> : </a:t>
            </a:r>
            <a:r>
              <a:rPr lang="fr-FR" sz="1200" i="1" dirty="0" err="1">
                <a:solidFill>
                  <a:srgbClr val="008000"/>
                </a:solidFill>
              </a:rPr>
              <a:t>Tanacetum</a:t>
            </a:r>
            <a:r>
              <a:rPr lang="fr-FR" sz="1200" i="1" dirty="0">
                <a:solidFill>
                  <a:srgbClr val="008000"/>
                </a:solidFill>
              </a:rPr>
              <a:t> </a:t>
            </a:r>
            <a:r>
              <a:rPr lang="fr-FR" sz="1200" i="1" dirty="0" err="1">
                <a:solidFill>
                  <a:srgbClr val="008000"/>
                </a:solidFill>
              </a:rPr>
              <a:t>suaveolens</a:t>
            </a:r>
            <a:r>
              <a:rPr lang="fr-FR" sz="1200" dirty="0">
                <a:solidFill>
                  <a:srgbClr val="008000"/>
                </a:solidFill>
              </a:rPr>
              <a:t> (</a:t>
            </a:r>
            <a:r>
              <a:rPr lang="fr-FR" sz="1200" dirty="0" err="1">
                <a:solidFill>
                  <a:srgbClr val="008000"/>
                </a:solidFill>
              </a:rPr>
              <a:t>Pursh</a:t>
            </a:r>
            <a:r>
              <a:rPr lang="fr-FR" sz="1200" dirty="0">
                <a:solidFill>
                  <a:srgbClr val="008000"/>
                </a:solidFill>
              </a:rPr>
              <a:t>) </a:t>
            </a:r>
            <a:r>
              <a:rPr lang="fr-FR" sz="1200" dirty="0" err="1">
                <a:solidFill>
                  <a:srgbClr val="008000"/>
                </a:solidFill>
              </a:rPr>
              <a:t>Hook</a:t>
            </a:r>
            <a:r>
              <a:rPr lang="fr-FR" sz="1200" dirty="0">
                <a:solidFill>
                  <a:srgbClr val="008000"/>
                </a:solidFill>
              </a:rPr>
              <a:t>., </a:t>
            </a:r>
            <a:r>
              <a:rPr lang="fr-FR" sz="1200" i="1" dirty="0" err="1">
                <a:solidFill>
                  <a:srgbClr val="008000"/>
                </a:solidFill>
              </a:rPr>
              <a:t>Matricaria</a:t>
            </a:r>
            <a:r>
              <a:rPr lang="fr-FR" sz="1200" i="1" dirty="0">
                <a:solidFill>
                  <a:srgbClr val="008000"/>
                </a:solidFill>
              </a:rPr>
              <a:t> </a:t>
            </a:r>
            <a:r>
              <a:rPr lang="fr-FR" sz="1200" i="1" dirty="0" err="1">
                <a:solidFill>
                  <a:srgbClr val="008000"/>
                </a:solidFill>
              </a:rPr>
              <a:t>suaveolens</a:t>
            </a:r>
            <a:r>
              <a:rPr lang="fr-FR" sz="1200" dirty="0">
                <a:solidFill>
                  <a:srgbClr val="008000"/>
                </a:solidFill>
              </a:rPr>
              <a:t> (</a:t>
            </a:r>
            <a:r>
              <a:rPr lang="fr-FR" sz="1200" dirty="0" err="1">
                <a:solidFill>
                  <a:srgbClr val="008000"/>
                </a:solidFill>
              </a:rPr>
              <a:t>Pursh</a:t>
            </a:r>
            <a:r>
              <a:rPr lang="fr-FR" sz="1200" dirty="0">
                <a:solidFill>
                  <a:srgbClr val="008000"/>
                </a:solidFill>
              </a:rPr>
              <a:t>) </a:t>
            </a:r>
            <a:r>
              <a:rPr lang="fr-FR" sz="1200" dirty="0" err="1">
                <a:solidFill>
                  <a:srgbClr val="008000"/>
                </a:solidFill>
              </a:rPr>
              <a:t>Buchenau</a:t>
            </a:r>
            <a:r>
              <a:rPr lang="fr-FR" sz="1200" dirty="0">
                <a:solidFill>
                  <a:srgbClr val="008000"/>
                </a:solidFill>
              </a:rPr>
              <a:t>, </a:t>
            </a:r>
            <a:r>
              <a:rPr lang="fr-FR" sz="1200" i="1" dirty="0" err="1">
                <a:solidFill>
                  <a:srgbClr val="008000"/>
                </a:solidFill>
              </a:rPr>
              <a:t>Chamomilla</a:t>
            </a:r>
            <a:r>
              <a:rPr lang="fr-FR" sz="1200" i="1" dirty="0">
                <a:solidFill>
                  <a:srgbClr val="008000"/>
                </a:solidFill>
              </a:rPr>
              <a:t> </a:t>
            </a:r>
            <a:r>
              <a:rPr lang="fr-FR" sz="1200" i="1" dirty="0" err="1">
                <a:solidFill>
                  <a:srgbClr val="008000"/>
                </a:solidFill>
              </a:rPr>
              <a:t>suaveolens</a:t>
            </a:r>
            <a:r>
              <a:rPr lang="fr-FR" sz="1200" dirty="0">
                <a:solidFill>
                  <a:srgbClr val="008000"/>
                </a:solidFill>
              </a:rPr>
              <a:t> (</a:t>
            </a:r>
            <a:r>
              <a:rPr lang="fr-FR" sz="1200" dirty="0" err="1">
                <a:solidFill>
                  <a:srgbClr val="008000"/>
                </a:solidFill>
              </a:rPr>
              <a:t>Pursh</a:t>
            </a:r>
            <a:r>
              <a:rPr lang="fr-FR" sz="1200" dirty="0">
                <a:solidFill>
                  <a:srgbClr val="008000"/>
                </a:solidFill>
              </a:rPr>
              <a:t>) </a:t>
            </a:r>
            <a:r>
              <a:rPr lang="fr-FR" sz="1200" dirty="0" err="1">
                <a:solidFill>
                  <a:srgbClr val="008000"/>
                </a:solidFill>
              </a:rPr>
              <a:t>Rydb</a:t>
            </a:r>
            <a:endParaRPr lang="fr-FR" sz="1200" dirty="0">
              <a:solidFill>
                <a:srgbClr val="008000"/>
              </a:solidFill>
            </a:endParaRPr>
          </a:p>
          <a:p>
            <a:r>
              <a:rPr lang="fr-FR" sz="1200" dirty="0">
                <a:solidFill>
                  <a:srgbClr val="008000"/>
                </a:solidFill>
              </a:rPr>
              <a:t>Sources : a) </a:t>
            </a:r>
            <a:r>
              <a:rPr lang="fr-FR" sz="1200" dirty="0">
                <a:solidFill>
                  <a:srgbClr val="008000"/>
                </a:solidFill>
                <a:hlinkClick r:id="rId13"/>
              </a:rPr>
              <a:t>https://fr.wikipedia.org/wiki/Matricaire_odorante</a:t>
            </a:r>
            <a:r>
              <a:rPr lang="fr-FR" sz="1200" dirty="0">
                <a:solidFill>
                  <a:srgbClr val="008000"/>
                </a:solidFill>
              </a:rPr>
              <a:t> , b) </a:t>
            </a:r>
            <a:r>
              <a:rPr lang="fr-FR" sz="1200" dirty="0">
                <a:solidFill>
                  <a:srgbClr val="008000"/>
                </a:solidFill>
                <a:hlinkClick r:id="rId14"/>
              </a:rPr>
              <a:t>https://en.wikipedia.org/wiki/Matricaria_discoidea</a:t>
            </a:r>
            <a:r>
              <a:rPr lang="fr-FR" sz="1200" dirty="0">
                <a:solidFill>
                  <a:srgbClr val="008000"/>
                </a:solidFill>
              </a:rPr>
              <a:t> </a:t>
            </a:r>
          </a:p>
          <a:p>
            <a:r>
              <a:rPr lang="fr-FR" sz="1200" dirty="0">
                <a:solidFill>
                  <a:srgbClr val="008000"/>
                </a:solidFill>
              </a:rPr>
              <a:t>c) </a:t>
            </a:r>
            <a:r>
              <a:rPr lang="fr-FR" sz="1200" dirty="0">
                <a:solidFill>
                  <a:srgbClr val="008000"/>
                </a:solidFill>
                <a:hlinkClick r:id="rId15"/>
              </a:rPr>
              <a:t>http://www.aujardin.info/plantes/matricaria-discoidea.php</a:t>
            </a:r>
            <a:r>
              <a:rPr lang="fr-FR" sz="1200" dirty="0">
                <a:solidFill>
                  <a:srgbClr val="008000"/>
                </a:solidFill>
              </a:rPr>
              <a:t>  , d) </a:t>
            </a:r>
            <a:r>
              <a:rPr lang="fr-FR" sz="1200" dirty="0">
                <a:solidFill>
                  <a:srgbClr val="008000"/>
                </a:solidFill>
                <a:hlinkClick r:id="rId16"/>
              </a:rPr>
              <a:t>https://inpn.mnhn.fr/espece/cd_nom/107446</a:t>
            </a:r>
            <a:r>
              <a:rPr lang="fr-FR" sz="1200" dirty="0">
                <a:solidFill>
                  <a:srgbClr val="008000"/>
                </a:solidFill>
              </a:rPr>
              <a:t> </a:t>
            </a:r>
          </a:p>
        </p:txBody>
      </p:sp>
      <p:pic>
        <p:nvPicPr>
          <p:cNvPr id="6" name="Imag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87432" y="4921249"/>
            <a:ext cx="2794000" cy="1866900"/>
          </a:xfrm>
          <a:prstGeom prst="rect">
            <a:avLst/>
          </a:prstGeom>
        </p:spPr>
      </p:pic>
      <p:pic>
        <p:nvPicPr>
          <p:cNvPr id="8" name="Imag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338098" y="3352882"/>
            <a:ext cx="1727797" cy="3435267"/>
          </a:xfrm>
          <a:prstGeom prst="rect">
            <a:avLst/>
          </a:prstGeom>
        </p:spPr>
      </p:pic>
      <p:pic>
        <p:nvPicPr>
          <p:cNvPr id="9" name="Imag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46655" y="4973025"/>
            <a:ext cx="2727389" cy="1815124"/>
          </a:xfrm>
          <a:prstGeom prst="rect">
            <a:avLst/>
          </a:prstGeom>
        </p:spPr>
      </p:pic>
      <p:sp>
        <p:nvSpPr>
          <p:cNvPr id="10" name="ZoneTexte 9"/>
          <p:cNvSpPr txBox="1"/>
          <p:nvPr/>
        </p:nvSpPr>
        <p:spPr>
          <a:xfrm>
            <a:off x="148877" y="4973025"/>
            <a:ext cx="4046605" cy="1661993"/>
          </a:xfrm>
          <a:prstGeom prst="rect">
            <a:avLst/>
          </a:prstGeom>
          <a:noFill/>
        </p:spPr>
        <p:txBody>
          <a:bodyPr wrap="square" rtlCol="0">
            <a:spAutoFit/>
          </a:bodyPr>
          <a:lstStyle/>
          <a:p>
            <a:r>
              <a:rPr lang="fr-FR" sz="1700" b="1" dirty="0">
                <a:solidFill>
                  <a:srgbClr val="008000"/>
                </a:solidFill>
              </a:rPr>
              <a:t>Rusticité: </a:t>
            </a:r>
            <a:r>
              <a:rPr lang="fr-FR" sz="1700" dirty="0">
                <a:solidFill>
                  <a:srgbClr val="008000"/>
                </a:solidFill>
              </a:rPr>
              <a:t>rustique</a:t>
            </a:r>
          </a:p>
          <a:p>
            <a:r>
              <a:rPr lang="fr-FR" sz="1700" b="1" dirty="0">
                <a:solidFill>
                  <a:srgbClr val="008000"/>
                </a:solidFill>
              </a:rPr>
              <a:t>Exposition: </a:t>
            </a:r>
            <a:r>
              <a:rPr lang="fr-FR" sz="1700" dirty="0">
                <a:solidFill>
                  <a:srgbClr val="008000"/>
                </a:solidFill>
              </a:rPr>
              <a:t>soleil</a:t>
            </a:r>
          </a:p>
          <a:p>
            <a:r>
              <a:rPr lang="fr-FR" sz="1700" b="1" dirty="0">
                <a:solidFill>
                  <a:srgbClr val="008000"/>
                </a:solidFill>
              </a:rPr>
              <a:t>Type de sol: </a:t>
            </a:r>
            <a:r>
              <a:rPr lang="fr-FR" sz="1700" dirty="0">
                <a:solidFill>
                  <a:srgbClr val="008000"/>
                </a:solidFill>
              </a:rPr>
              <a:t>tassé, drainé</a:t>
            </a:r>
          </a:p>
          <a:p>
            <a:r>
              <a:rPr lang="fr-FR" sz="1700" b="1" dirty="0">
                <a:solidFill>
                  <a:srgbClr val="008000"/>
                </a:solidFill>
              </a:rPr>
              <a:t>Acidité du sol: </a:t>
            </a:r>
            <a:r>
              <a:rPr lang="fr-FR" sz="1700" dirty="0">
                <a:solidFill>
                  <a:srgbClr val="008000"/>
                </a:solidFill>
              </a:rPr>
              <a:t>neutre à légèrement alcalin</a:t>
            </a:r>
          </a:p>
          <a:p>
            <a:r>
              <a:rPr lang="fr-FR" sz="1700" b="1" dirty="0">
                <a:solidFill>
                  <a:srgbClr val="008000"/>
                </a:solidFill>
              </a:rPr>
              <a:t>Humidité du sol: </a:t>
            </a:r>
            <a:r>
              <a:rPr lang="fr-FR" sz="1700" dirty="0">
                <a:solidFill>
                  <a:srgbClr val="008000"/>
                </a:solidFill>
              </a:rPr>
              <a:t>moyenne à sèche</a:t>
            </a:r>
          </a:p>
          <a:p>
            <a:r>
              <a:rPr lang="fr-FR" sz="1700" b="1" dirty="0">
                <a:solidFill>
                  <a:srgbClr val="008000"/>
                </a:solidFill>
              </a:rPr>
              <a:t>Utilisation: </a:t>
            </a:r>
            <a:r>
              <a:rPr lang="fr-FR" sz="1700" dirty="0">
                <a:solidFill>
                  <a:srgbClr val="008000"/>
                </a:solidFill>
              </a:rPr>
              <a:t>rocaille, médicinale</a:t>
            </a:r>
          </a:p>
        </p:txBody>
      </p:sp>
    </p:spTree>
    <p:extLst>
      <p:ext uri="{BB962C8B-B14F-4D97-AF65-F5344CB8AC3E}">
        <p14:creationId xmlns:p14="http://schemas.microsoft.com/office/powerpoint/2010/main" val="177916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79076" y="259086"/>
            <a:ext cx="972670" cy="320675"/>
          </a:xfrm>
        </p:spPr>
        <p:txBody>
          <a:bodyPr/>
          <a:lstStyle/>
          <a:p>
            <a:fld id="{96478BAF-7D72-43A6-AB58-45C361AF6AC3}" type="slidenum">
              <a:rPr lang="fr-FR" smtClean="0"/>
              <a:t>25</a:t>
            </a:fld>
            <a:endParaRPr lang="fr-FR" dirty="0"/>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1"/>
            <a:ext cx="8446483" cy="369332"/>
          </a:xfrm>
          <a:prstGeom prst="rect">
            <a:avLst/>
          </a:prstGeom>
          <a:noFill/>
        </p:spPr>
        <p:txBody>
          <a:bodyPr wrap="square" rtlCol="0">
            <a:spAutoFit/>
          </a:bodyPr>
          <a:lstStyle/>
          <a:p>
            <a:r>
              <a:rPr lang="fr-FR" dirty="0">
                <a:solidFill>
                  <a:srgbClr val="008000"/>
                </a:solidFill>
              </a:rPr>
              <a:t>18. </a:t>
            </a:r>
            <a:r>
              <a:rPr lang="fr-FR" b="1" dirty="0" err="1">
                <a:solidFill>
                  <a:srgbClr val="008000"/>
                </a:solidFill>
              </a:rPr>
              <a:t>Galinsoga</a:t>
            </a:r>
            <a:r>
              <a:rPr lang="fr-FR" dirty="0">
                <a:solidFill>
                  <a:srgbClr val="008000"/>
                </a:solidFill>
              </a:rPr>
              <a:t> ou </a:t>
            </a:r>
            <a:r>
              <a:rPr lang="fr-FR" b="1" dirty="0">
                <a:solidFill>
                  <a:srgbClr val="008000"/>
                </a:solidFill>
              </a:rPr>
              <a:t>herbe aux Français </a:t>
            </a:r>
            <a:r>
              <a:rPr lang="fr-FR" dirty="0">
                <a:solidFill>
                  <a:srgbClr val="008000"/>
                </a:solidFill>
              </a:rPr>
              <a:t>(</a:t>
            </a:r>
            <a:r>
              <a:rPr lang="fr-FR" i="1" dirty="0" err="1">
                <a:solidFill>
                  <a:srgbClr val="008000"/>
                </a:solidFill>
              </a:rPr>
              <a:t>Galinsoga</a:t>
            </a:r>
            <a:r>
              <a:rPr lang="fr-FR" i="1" dirty="0">
                <a:solidFill>
                  <a:srgbClr val="008000"/>
                </a:solidFill>
              </a:rPr>
              <a:t> </a:t>
            </a:r>
            <a:r>
              <a:rPr lang="fr-FR" i="1" dirty="0" err="1">
                <a:solidFill>
                  <a:srgbClr val="008000"/>
                </a:solidFill>
              </a:rPr>
              <a:t>quadriradiata</a:t>
            </a:r>
            <a:r>
              <a:rPr lang="fr-FR" dirty="0">
                <a:solidFill>
                  <a:srgbClr val="008000"/>
                </a:solidFill>
              </a:rPr>
              <a:t>) (Astéracées)</a:t>
            </a:r>
          </a:p>
        </p:txBody>
      </p:sp>
      <p:sp>
        <p:nvSpPr>
          <p:cNvPr id="4" name="ZoneTexte 3"/>
          <p:cNvSpPr txBox="1"/>
          <p:nvPr/>
        </p:nvSpPr>
        <p:spPr>
          <a:xfrm>
            <a:off x="148877" y="892885"/>
            <a:ext cx="11802869" cy="2215991"/>
          </a:xfrm>
          <a:prstGeom prst="rect">
            <a:avLst/>
          </a:prstGeom>
          <a:noFill/>
        </p:spPr>
        <p:txBody>
          <a:bodyPr wrap="square" rtlCol="0">
            <a:spAutoFit/>
          </a:bodyPr>
          <a:lstStyle/>
          <a:p>
            <a:r>
              <a:rPr lang="fr-FR" dirty="0">
                <a:solidFill>
                  <a:srgbClr val="008000"/>
                </a:solidFill>
              </a:rPr>
              <a:t>Le « </a:t>
            </a:r>
            <a:r>
              <a:rPr lang="fr-FR" dirty="0" err="1">
                <a:solidFill>
                  <a:srgbClr val="008000"/>
                </a:solidFill>
              </a:rPr>
              <a:t>galinsoga</a:t>
            </a:r>
            <a:r>
              <a:rPr lang="fr-FR" dirty="0">
                <a:solidFill>
                  <a:srgbClr val="008000"/>
                </a:solidFill>
              </a:rPr>
              <a:t> (ou </a:t>
            </a:r>
            <a:r>
              <a:rPr lang="fr-FR" dirty="0" err="1">
                <a:solidFill>
                  <a:srgbClr val="008000"/>
                </a:solidFill>
              </a:rPr>
              <a:t>galinsoge</a:t>
            </a:r>
            <a:r>
              <a:rPr lang="fr-FR" dirty="0">
                <a:solidFill>
                  <a:srgbClr val="008000"/>
                </a:solidFill>
              </a:rPr>
              <a:t>) cilié » ou "velu", est une espèce de plante </a:t>
            </a:r>
            <a:r>
              <a:rPr lang="fr-FR" u="sng" dirty="0">
                <a:solidFill>
                  <a:srgbClr val="008000"/>
                </a:solidFill>
                <a:hlinkClick r:id="rId2" tooltip="Herbe"/>
              </a:rPr>
              <a:t>herbacée</a:t>
            </a:r>
            <a:r>
              <a:rPr lang="fr-FR" dirty="0">
                <a:solidFill>
                  <a:srgbClr val="008000"/>
                </a:solidFill>
              </a:rPr>
              <a:t>, </a:t>
            </a:r>
            <a:r>
              <a:rPr lang="fr-FR" dirty="0">
                <a:hlinkClick r:id="rId3" tooltip="Plante annuelle"/>
              </a:rPr>
              <a:t>annuelle</a:t>
            </a:r>
            <a:r>
              <a:rPr lang="fr-FR" dirty="0"/>
              <a:t> </a:t>
            </a:r>
            <a:r>
              <a:rPr lang="fr-FR" dirty="0">
                <a:solidFill>
                  <a:srgbClr val="008000"/>
                </a:solidFill>
              </a:rPr>
              <a:t>de 10 à 70 cm de hauteur</a:t>
            </a:r>
            <a:r>
              <a:rPr lang="fr-FR" baseline="30000" dirty="0">
                <a:solidFill>
                  <a:srgbClr val="008000"/>
                </a:solidFill>
                <a:hlinkClick r:id="rId4"/>
              </a:rPr>
              <a:t>1</a:t>
            </a:r>
            <a:r>
              <a:rPr lang="fr-FR" dirty="0">
                <a:solidFill>
                  <a:srgbClr val="008000"/>
                </a:solidFill>
              </a:rPr>
              <a:t> présente une tige souvent ramifiée et velue, surtout dans la partie sommitale. Les feuilles sont à disposition opposée, de forme ovale ou triangulaire, à marge dentée, et velues sur leurs deux faces.</a:t>
            </a:r>
            <a:r>
              <a:rPr lang="fr-FR" dirty="0"/>
              <a:t> </a:t>
            </a:r>
          </a:p>
          <a:p>
            <a:r>
              <a:rPr lang="fr-FR" dirty="0">
                <a:solidFill>
                  <a:srgbClr val="008000"/>
                </a:solidFill>
              </a:rPr>
              <a:t>Usage : Comme </a:t>
            </a:r>
            <a:r>
              <a:rPr lang="fr-FR" i="1" dirty="0" err="1">
                <a:solidFill>
                  <a:srgbClr val="008000"/>
                </a:solidFill>
              </a:rPr>
              <a:t>Galinsoga</a:t>
            </a:r>
            <a:r>
              <a:rPr lang="fr-FR" i="1" dirty="0">
                <a:solidFill>
                  <a:srgbClr val="008000"/>
                </a:solidFill>
              </a:rPr>
              <a:t> </a:t>
            </a:r>
            <a:r>
              <a:rPr lang="fr-FR" i="1" dirty="0" err="1">
                <a:solidFill>
                  <a:srgbClr val="008000"/>
                </a:solidFill>
              </a:rPr>
              <a:t>parviflora</a:t>
            </a:r>
            <a:r>
              <a:rPr lang="fr-FR" dirty="0">
                <a:solidFill>
                  <a:srgbClr val="008000"/>
                </a:solidFill>
              </a:rPr>
              <a:t>, c'est une </a:t>
            </a:r>
            <a:r>
              <a:rPr lang="fr-FR" dirty="0">
                <a:solidFill>
                  <a:srgbClr val="008000"/>
                </a:solidFill>
                <a:hlinkClick r:id="rId5" tooltip="Adventice"/>
              </a:rPr>
              <a:t>adventice</a:t>
            </a:r>
            <a:r>
              <a:rPr lang="fr-FR" dirty="0">
                <a:solidFill>
                  <a:srgbClr val="008000"/>
                </a:solidFill>
              </a:rPr>
              <a:t> </a:t>
            </a:r>
            <a:r>
              <a:rPr lang="fr-FR" dirty="0">
                <a:solidFill>
                  <a:srgbClr val="008000"/>
                </a:solidFill>
                <a:hlinkClick r:id="rId6" tooltip="Répartition cosmopolite"/>
              </a:rPr>
              <a:t>cosmopolite</a:t>
            </a:r>
            <a:r>
              <a:rPr lang="fr-FR" dirty="0">
                <a:solidFill>
                  <a:srgbClr val="008000"/>
                </a:solidFill>
              </a:rPr>
              <a:t>, parfois consommée comme </a:t>
            </a:r>
            <a:r>
              <a:rPr lang="fr-FR" dirty="0">
                <a:solidFill>
                  <a:srgbClr val="008000"/>
                </a:solidFill>
                <a:hlinkClick r:id="rId7" tooltip="Légume"/>
              </a:rPr>
              <a:t>légume</a:t>
            </a:r>
            <a:r>
              <a:rPr lang="fr-FR" dirty="0">
                <a:solidFill>
                  <a:srgbClr val="008000"/>
                </a:solidFill>
              </a:rPr>
              <a:t>.</a:t>
            </a:r>
          </a:p>
          <a:p>
            <a:r>
              <a:rPr lang="fr-FR" dirty="0">
                <a:solidFill>
                  <a:srgbClr val="008000"/>
                </a:solidFill>
              </a:rPr>
              <a:t>Habitat : C'est une </a:t>
            </a:r>
            <a:r>
              <a:rPr lang="fr-FR" dirty="0">
                <a:solidFill>
                  <a:srgbClr val="008000"/>
                </a:solidFill>
                <a:hlinkClick r:id="rId8" tooltip="Plante rudérale"/>
              </a:rPr>
              <a:t>rudérale</a:t>
            </a:r>
            <a:r>
              <a:rPr lang="fr-FR" dirty="0">
                <a:solidFill>
                  <a:srgbClr val="008000"/>
                </a:solidFill>
              </a:rPr>
              <a:t> et </a:t>
            </a:r>
            <a:r>
              <a:rPr lang="fr-FR" dirty="0">
                <a:solidFill>
                  <a:srgbClr val="008000"/>
                </a:solidFill>
                <a:hlinkClick r:id="rId5" tooltip="Adventice"/>
              </a:rPr>
              <a:t>adventice</a:t>
            </a:r>
            <a:r>
              <a:rPr lang="fr-FR" dirty="0">
                <a:solidFill>
                  <a:srgbClr val="008000"/>
                </a:solidFill>
              </a:rPr>
              <a:t>, qui pousse souvent en mélange avec l'espèce </a:t>
            </a:r>
            <a:r>
              <a:rPr lang="fr-FR" i="1" dirty="0" err="1">
                <a:solidFill>
                  <a:srgbClr val="008000"/>
                </a:solidFill>
                <a:hlinkClick r:id="rId9" tooltip="Galinsoga parviflora"/>
              </a:rPr>
              <a:t>Galinsoga</a:t>
            </a:r>
            <a:r>
              <a:rPr lang="fr-FR" i="1" dirty="0">
                <a:solidFill>
                  <a:srgbClr val="008000"/>
                </a:solidFill>
                <a:hlinkClick r:id="rId9" tooltip="Galinsoga parviflora"/>
              </a:rPr>
              <a:t> </a:t>
            </a:r>
            <a:r>
              <a:rPr lang="fr-FR" i="1" dirty="0" err="1">
                <a:solidFill>
                  <a:srgbClr val="008000"/>
                </a:solidFill>
                <a:hlinkClick r:id="rId9" tooltip="Galinsoga parviflora"/>
              </a:rPr>
              <a:t>parviflora</a:t>
            </a:r>
            <a:r>
              <a:rPr lang="fr-FR" dirty="0">
                <a:solidFill>
                  <a:srgbClr val="008000"/>
                </a:solidFill>
              </a:rPr>
              <a:t>, également originaire d'Amérique du Sud et très proche morphologiquement et écologiquement.</a:t>
            </a:r>
          </a:p>
          <a:p>
            <a:r>
              <a:rPr lang="fr-FR" dirty="0">
                <a:solidFill>
                  <a:srgbClr val="008000"/>
                </a:solidFill>
              </a:rPr>
              <a:t>Cuisine : accommodé comme les épinards ou en soupe.</a:t>
            </a:r>
          </a:p>
          <a:p>
            <a:r>
              <a:rPr lang="fr-FR" sz="1200" dirty="0">
                <a:solidFill>
                  <a:srgbClr val="008000"/>
                </a:solidFill>
              </a:rPr>
              <a:t>Source : </a:t>
            </a:r>
            <a:r>
              <a:rPr lang="fr-FR" sz="1200" dirty="0">
                <a:solidFill>
                  <a:srgbClr val="008000"/>
                </a:solidFill>
                <a:hlinkClick r:id="rId10"/>
              </a:rPr>
              <a:t>https://fr.wikipedia.org/wiki/Galinsoga_quadriradiata</a:t>
            </a:r>
            <a:r>
              <a:rPr lang="fr-FR" sz="1200" dirty="0">
                <a:solidFill>
                  <a:srgbClr val="008000"/>
                </a:solidFill>
              </a:rPr>
              <a:t> </a:t>
            </a:r>
          </a:p>
        </p:txBody>
      </p:sp>
      <p:pic>
        <p:nvPicPr>
          <p:cNvPr id="6" name="Imag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8877" y="4501178"/>
            <a:ext cx="2143125" cy="2143125"/>
          </a:xfrm>
          <a:prstGeom prst="rect">
            <a:avLst/>
          </a:prstGeom>
        </p:spPr>
      </p:pic>
      <p:pic>
        <p:nvPicPr>
          <p:cNvPr id="7" name="Imag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77779" y="5215553"/>
            <a:ext cx="1905000" cy="1428750"/>
          </a:xfrm>
          <a:prstGeom prst="rect">
            <a:avLst/>
          </a:prstGeom>
        </p:spPr>
      </p:pic>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91164" y="2603031"/>
            <a:ext cx="1676400" cy="1257300"/>
          </a:xfrm>
          <a:prstGeom prst="rect">
            <a:avLst/>
          </a:prstGeom>
        </p:spPr>
      </p:pic>
      <p:pic>
        <p:nvPicPr>
          <p:cNvPr id="9" name="Imag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95877" y="4796453"/>
            <a:ext cx="2466975" cy="1847850"/>
          </a:xfrm>
          <a:prstGeom prst="rect">
            <a:avLst/>
          </a:prstGeom>
        </p:spPr>
      </p:pic>
    </p:spTree>
    <p:extLst>
      <p:ext uri="{BB962C8B-B14F-4D97-AF65-F5344CB8AC3E}">
        <p14:creationId xmlns:p14="http://schemas.microsoft.com/office/powerpoint/2010/main" val="2811657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72800" y="259086"/>
            <a:ext cx="972670" cy="320675"/>
          </a:xfrm>
        </p:spPr>
        <p:txBody>
          <a:bodyPr/>
          <a:lstStyle/>
          <a:p>
            <a:fld id="{96478BAF-7D72-43A6-AB58-45C361AF6AC3}" type="slidenum">
              <a:rPr lang="fr-FR" smtClean="0"/>
              <a:t>26</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7381476" cy="369332"/>
          </a:xfrm>
          <a:prstGeom prst="rect">
            <a:avLst/>
          </a:prstGeom>
          <a:noFill/>
        </p:spPr>
        <p:txBody>
          <a:bodyPr wrap="square" rtlCol="0">
            <a:spAutoFit/>
          </a:bodyPr>
          <a:lstStyle/>
          <a:p>
            <a:r>
              <a:rPr lang="fr-FR" dirty="0">
                <a:solidFill>
                  <a:srgbClr val="008000"/>
                </a:solidFill>
              </a:rPr>
              <a:t>19. </a:t>
            </a:r>
            <a:r>
              <a:rPr lang="fr-FR" b="1" dirty="0">
                <a:solidFill>
                  <a:srgbClr val="008000"/>
                </a:solidFill>
              </a:rPr>
              <a:t>Euphorbe </a:t>
            </a:r>
            <a:r>
              <a:rPr lang="fr-FR" b="1" dirty="0" err="1">
                <a:solidFill>
                  <a:srgbClr val="008000"/>
                </a:solidFill>
              </a:rPr>
              <a:t>réveil-matin</a:t>
            </a:r>
            <a:r>
              <a:rPr lang="fr-FR" b="1" dirty="0">
                <a:solidFill>
                  <a:srgbClr val="008000"/>
                </a:solidFill>
              </a:rPr>
              <a:t> </a:t>
            </a:r>
            <a:r>
              <a:rPr lang="fr-FR" dirty="0">
                <a:solidFill>
                  <a:srgbClr val="008000"/>
                </a:solidFill>
              </a:rPr>
              <a:t>(</a:t>
            </a:r>
            <a:r>
              <a:rPr lang="la-Latn" i="1" dirty="0">
                <a:solidFill>
                  <a:srgbClr val="008000"/>
                </a:solidFill>
              </a:rPr>
              <a:t>Euphorbia helioscopia</a:t>
            </a:r>
            <a:r>
              <a:rPr lang="fr-FR" dirty="0">
                <a:solidFill>
                  <a:srgbClr val="008000"/>
                </a:solidFill>
              </a:rPr>
              <a:t>) (</a:t>
            </a:r>
            <a:r>
              <a:rPr lang="fr-FR" dirty="0">
                <a:hlinkClick r:id="rId2" tooltip="Euphorbiacées"/>
              </a:rPr>
              <a:t>Euphorbiacées</a:t>
            </a:r>
            <a:r>
              <a:rPr lang="fr-FR" dirty="0">
                <a:solidFill>
                  <a:srgbClr val="008000"/>
                </a:solidFill>
              </a:rPr>
              <a:t>)</a:t>
            </a:r>
          </a:p>
        </p:txBody>
      </p:sp>
      <p:sp>
        <p:nvSpPr>
          <p:cNvPr id="4" name="Rectangle 3"/>
          <p:cNvSpPr/>
          <p:nvPr/>
        </p:nvSpPr>
        <p:spPr>
          <a:xfrm>
            <a:off x="148877" y="985186"/>
            <a:ext cx="11888930" cy="1292662"/>
          </a:xfrm>
          <a:prstGeom prst="rect">
            <a:avLst/>
          </a:prstGeom>
        </p:spPr>
        <p:txBody>
          <a:bodyPr wrap="square">
            <a:spAutoFit/>
          </a:bodyPr>
          <a:lstStyle/>
          <a:p>
            <a:r>
              <a:rPr lang="fr-FR" dirty="0">
                <a:solidFill>
                  <a:srgbClr val="008000"/>
                </a:solidFill>
              </a:rPr>
              <a:t>L'</a:t>
            </a:r>
            <a:r>
              <a:rPr lang="fr-FR" b="1" dirty="0">
                <a:solidFill>
                  <a:srgbClr val="008000"/>
                </a:solidFill>
              </a:rPr>
              <a:t>Euphorbe réveille-matin</a:t>
            </a:r>
            <a:r>
              <a:rPr lang="fr-FR" dirty="0">
                <a:solidFill>
                  <a:srgbClr val="008000"/>
                </a:solidFill>
              </a:rPr>
              <a:t> ou </a:t>
            </a:r>
            <a:r>
              <a:rPr lang="fr-FR" b="1" dirty="0">
                <a:solidFill>
                  <a:srgbClr val="008000"/>
                </a:solidFill>
              </a:rPr>
              <a:t>Petite Éclaire</a:t>
            </a:r>
            <a:r>
              <a:rPr lang="fr-FR" dirty="0">
                <a:solidFill>
                  <a:srgbClr val="008000"/>
                </a:solidFill>
              </a:rPr>
              <a:t> est une </a:t>
            </a:r>
            <a:r>
              <a:rPr lang="fr-FR" dirty="0">
                <a:solidFill>
                  <a:srgbClr val="008000"/>
                </a:solidFill>
                <a:hlinkClick r:id="rId3" tooltip="Plante herbacée"/>
              </a:rPr>
              <a:t>plante herbacée</a:t>
            </a:r>
            <a:r>
              <a:rPr lang="fr-FR" dirty="0">
                <a:solidFill>
                  <a:srgbClr val="008000"/>
                </a:solidFill>
              </a:rPr>
              <a:t>, annuelle (ou bisannuelle), </a:t>
            </a:r>
            <a:r>
              <a:rPr lang="fr-FR" dirty="0">
                <a:solidFill>
                  <a:srgbClr val="008000"/>
                </a:solidFill>
                <a:hlinkClick r:id="rId4" tooltip="Plante toxique"/>
              </a:rPr>
              <a:t>toxique</a:t>
            </a:r>
            <a:r>
              <a:rPr lang="fr-FR" dirty="0">
                <a:solidFill>
                  <a:srgbClr val="008000"/>
                </a:solidFill>
              </a:rPr>
              <a:t> de taille variable (10 à 50 cm), à racine pivotante, dont les fleurs se regroupent en ombelles à 5 rayons. Elle est très commune en </a:t>
            </a:r>
            <a:r>
              <a:rPr lang="fr-FR" dirty="0">
                <a:solidFill>
                  <a:srgbClr val="008000"/>
                </a:solidFill>
                <a:hlinkClick r:id="rId5" tooltip="France"/>
              </a:rPr>
              <a:t>France</a:t>
            </a:r>
            <a:r>
              <a:rPr lang="fr-FR" dirty="0">
                <a:solidFill>
                  <a:srgbClr val="008000"/>
                </a:solidFill>
              </a:rPr>
              <a:t>.</a:t>
            </a:r>
          </a:p>
          <a:p>
            <a:r>
              <a:rPr lang="fr-FR" dirty="0">
                <a:solidFill>
                  <a:srgbClr val="008000"/>
                </a:solidFill>
              </a:rPr>
              <a:t>Habitat type : annuelles commensales des cultures sarclées basophiles, médio-européennes, </a:t>
            </a:r>
            <a:r>
              <a:rPr lang="fr-FR" dirty="0" err="1">
                <a:solidFill>
                  <a:srgbClr val="008000"/>
                </a:solidFill>
              </a:rPr>
              <a:t>mésothermes</a:t>
            </a:r>
            <a:r>
              <a:rPr lang="fr-FR" dirty="0">
                <a:solidFill>
                  <a:srgbClr val="008000"/>
                </a:solidFill>
              </a:rPr>
              <a:t>.</a:t>
            </a:r>
          </a:p>
          <a:p>
            <a:r>
              <a:rPr lang="fr-FR" sz="1200" dirty="0" err="1">
                <a:solidFill>
                  <a:srgbClr val="008000"/>
                </a:solidFill>
              </a:rPr>
              <a:t>Helioscopia</a:t>
            </a:r>
            <a:r>
              <a:rPr lang="fr-FR" sz="1200" dirty="0">
                <a:solidFill>
                  <a:srgbClr val="008000"/>
                </a:solidFill>
              </a:rPr>
              <a:t> "qui regarde le soleil", dérivé du grec, fait allusion à l'ombelle qui se déploie tôt le matin, face au soleil, d'où, aussi, le nom vernaculaire de </a:t>
            </a:r>
            <a:r>
              <a:rPr lang="fr-FR" sz="1200" dirty="0" err="1">
                <a:solidFill>
                  <a:srgbClr val="008000"/>
                </a:solidFill>
              </a:rPr>
              <a:t>réveil-matin</a:t>
            </a:r>
            <a:r>
              <a:rPr lang="fr-FR" sz="1200" dirty="0">
                <a:solidFill>
                  <a:srgbClr val="008000"/>
                </a:solidFill>
              </a:rPr>
              <a:t>.</a:t>
            </a:r>
          </a:p>
          <a:p>
            <a:r>
              <a:rPr lang="fr-FR" sz="1200" dirty="0">
                <a:solidFill>
                  <a:srgbClr val="008000"/>
                </a:solidFill>
              </a:rPr>
              <a:t>Source : </a:t>
            </a:r>
            <a:r>
              <a:rPr lang="fr-FR" sz="1200" dirty="0">
                <a:solidFill>
                  <a:srgbClr val="008000"/>
                </a:solidFill>
                <a:hlinkClick r:id="rId6"/>
              </a:rPr>
              <a:t>https://fr.wikipedia.org/wiki/Euphorbia_helioscopia</a:t>
            </a:r>
            <a:r>
              <a:rPr lang="fr-FR" sz="1200" dirty="0">
                <a:solidFill>
                  <a:srgbClr val="008000"/>
                </a:solidFill>
              </a:rPr>
              <a:t> </a:t>
            </a:r>
          </a:p>
        </p:txBody>
      </p:sp>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1020" y="3496235"/>
            <a:ext cx="1932816" cy="3251679"/>
          </a:xfrm>
          <a:prstGeom prst="rect">
            <a:avLst/>
          </a:prstGeom>
        </p:spPr>
      </p:pic>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179" y="4901229"/>
            <a:ext cx="2619375" cy="1743075"/>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7895" y="4501179"/>
            <a:ext cx="2143125" cy="2143125"/>
          </a:xfrm>
          <a:prstGeom prst="rect">
            <a:avLst/>
          </a:prstGeom>
        </p:spPr>
      </p:pic>
      <p:pic>
        <p:nvPicPr>
          <p:cNvPr id="9" name="Imag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37528" y="4796454"/>
            <a:ext cx="2466975" cy="1847850"/>
          </a:xfrm>
          <a:prstGeom prst="rect">
            <a:avLst/>
          </a:prstGeom>
        </p:spPr>
      </p:pic>
      <p:pic>
        <p:nvPicPr>
          <p:cNvPr id="10" name="Imag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8877" y="4796454"/>
            <a:ext cx="2466975" cy="1847850"/>
          </a:xfrm>
          <a:prstGeom prst="rect">
            <a:avLst/>
          </a:prstGeom>
        </p:spPr>
      </p:pic>
    </p:spTree>
    <p:extLst>
      <p:ext uri="{BB962C8B-B14F-4D97-AF65-F5344CB8AC3E}">
        <p14:creationId xmlns:p14="http://schemas.microsoft.com/office/powerpoint/2010/main" val="2137451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521439" y="166990"/>
            <a:ext cx="456303" cy="403165"/>
          </a:xfrm>
        </p:spPr>
        <p:txBody>
          <a:bodyPr/>
          <a:lstStyle/>
          <a:p>
            <a:fld id="{96478BAF-7D72-43A6-AB58-45C361AF6AC3}" type="slidenum">
              <a:rPr lang="fr-FR" smtClean="0"/>
              <a:t>27</a:t>
            </a:fld>
            <a:endParaRPr lang="fr-FR" dirty="0"/>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7587622" cy="646331"/>
          </a:xfrm>
          <a:prstGeom prst="rect">
            <a:avLst/>
          </a:prstGeom>
          <a:noFill/>
        </p:spPr>
        <p:txBody>
          <a:bodyPr wrap="square" rtlCol="0">
            <a:spAutoFit/>
          </a:bodyPr>
          <a:lstStyle/>
          <a:p>
            <a:r>
              <a:rPr lang="fr-FR" dirty="0">
                <a:solidFill>
                  <a:srgbClr val="008000"/>
                </a:solidFill>
              </a:rPr>
              <a:t>20. </a:t>
            </a:r>
            <a:r>
              <a:rPr lang="fr-FR" b="1" dirty="0">
                <a:solidFill>
                  <a:srgbClr val="008000"/>
                </a:solidFill>
              </a:rPr>
              <a:t>Mouron blanc, Mouron des oiseaux, stellaire intermédiaire ou stellaire moyenne </a:t>
            </a:r>
            <a:r>
              <a:rPr lang="fr-FR" dirty="0">
                <a:solidFill>
                  <a:srgbClr val="008000"/>
                </a:solidFill>
              </a:rPr>
              <a:t>(</a:t>
            </a:r>
            <a:r>
              <a:rPr lang="fr-FR" i="1" dirty="0" err="1">
                <a:solidFill>
                  <a:srgbClr val="008000"/>
                </a:solidFill>
              </a:rPr>
              <a:t>Stellaria</a:t>
            </a:r>
            <a:r>
              <a:rPr lang="fr-FR" i="1" dirty="0">
                <a:solidFill>
                  <a:srgbClr val="008000"/>
                </a:solidFill>
              </a:rPr>
              <a:t> media</a:t>
            </a:r>
            <a:r>
              <a:rPr lang="fr-FR" dirty="0">
                <a:solidFill>
                  <a:srgbClr val="008000"/>
                </a:solidFill>
              </a:rPr>
              <a:t>) (Caryophyllacées)</a:t>
            </a:r>
          </a:p>
        </p:txBody>
      </p:sp>
      <p:sp>
        <p:nvSpPr>
          <p:cNvPr id="6" name="Rectangle 5"/>
          <p:cNvSpPr/>
          <p:nvPr/>
        </p:nvSpPr>
        <p:spPr>
          <a:xfrm>
            <a:off x="186465" y="1183310"/>
            <a:ext cx="11726732" cy="2862322"/>
          </a:xfrm>
          <a:prstGeom prst="rect">
            <a:avLst/>
          </a:prstGeom>
        </p:spPr>
        <p:txBody>
          <a:bodyPr wrap="square">
            <a:spAutoFit/>
          </a:bodyPr>
          <a:lstStyle/>
          <a:p>
            <a:r>
              <a:rPr lang="fr-FR" dirty="0" err="1">
                <a:solidFill>
                  <a:srgbClr val="008000"/>
                </a:solidFill>
              </a:rPr>
              <a:t>Chickweed</a:t>
            </a:r>
            <a:endParaRPr lang="fr-FR" dirty="0">
              <a:solidFill>
                <a:srgbClr val="008000"/>
              </a:solidFill>
            </a:endParaRPr>
          </a:p>
          <a:p>
            <a:r>
              <a:rPr lang="fr-FR" dirty="0">
                <a:solidFill>
                  <a:srgbClr val="008000"/>
                </a:solidFill>
              </a:rPr>
              <a:t>Annuelle à bisannuelle</a:t>
            </a:r>
          </a:p>
          <a:p>
            <a:r>
              <a:rPr lang="fr-FR" dirty="0">
                <a:solidFill>
                  <a:srgbClr val="008000"/>
                </a:solidFill>
              </a:rPr>
              <a:t>Propagation par graines et tiges rampantes produisant des racines aux nœuds.</a:t>
            </a:r>
          </a:p>
          <a:p>
            <a:r>
              <a:rPr lang="fr-FR" dirty="0">
                <a:solidFill>
                  <a:srgbClr val="008000"/>
                </a:solidFill>
              </a:rPr>
              <a:t>Germe du printemps à l'automne.</a:t>
            </a:r>
          </a:p>
          <a:p>
            <a:r>
              <a:rPr lang="fr-FR" dirty="0">
                <a:solidFill>
                  <a:srgbClr val="008000"/>
                </a:solidFill>
              </a:rPr>
              <a:t>Plante de milieu ensoleillé à légèrement ombragé, aimant l'azote.</a:t>
            </a:r>
          </a:p>
          <a:p>
            <a:r>
              <a:rPr lang="fr-FR" dirty="0">
                <a:solidFill>
                  <a:srgbClr val="008000"/>
                </a:solidFill>
              </a:rPr>
              <a:t>Poussant en terrains bien aérés, meubles, humides sans être détrempés, bonne quantité de matière organique à la surface, diminuant en profondeur. Peu sensible au pH.</a:t>
            </a:r>
          </a:p>
          <a:p>
            <a:r>
              <a:rPr lang="fr-FR" b="1" dirty="0">
                <a:solidFill>
                  <a:srgbClr val="008000"/>
                </a:solidFill>
              </a:rPr>
              <a:t>Indique des sols à fertilité élevée, bien aérés mais possédant une bonne humidité.</a:t>
            </a:r>
          </a:p>
          <a:p>
            <a:r>
              <a:rPr lang="fr-FR" dirty="0">
                <a:solidFill>
                  <a:srgbClr val="008000"/>
                </a:solidFill>
              </a:rPr>
              <a:t>Minéraux accumulés : azote, manganèse, phosphore, potassium.</a:t>
            </a:r>
          </a:p>
          <a:p>
            <a:r>
              <a:rPr lang="fr-FR" dirty="0">
                <a:solidFill>
                  <a:srgbClr val="008000"/>
                </a:solidFill>
              </a:rPr>
              <a:t>Plantes associées : euphorbe réveille-matin, chénopode blanc, tabouret des champs et bourse-à-pasteur.</a:t>
            </a:r>
          </a:p>
        </p:txBody>
      </p:sp>
      <p:pic>
        <p:nvPicPr>
          <p:cNvPr id="7" name="Image 6"/>
          <p:cNvPicPr>
            <a:picLocks noChangeAspect="1"/>
          </p:cNvPicPr>
          <p:nvPr/>
        </p:nvPicPr>
        <p:blipFill>
          <a:blip r:embed="rId2"/>
          <a:stretch>
            <a:fillRect/>
          </a:stretch>
        </p:blipFill>
        <p:spPr>
          <a:xfrm>
            <a:off x="7197669" y="4529735"/>
            <a:ext cx="2815200" cy="1866600"/>
          </a:xfrm>
          <a:prstGeom prst="rect">
            <a:avLst/>
          </a:prstGeom>
        </p:spPr>
      </p:pic>
      <p:sp>
        <p:nvSpPr>
          <p:cNvPr id="8" name="Rectangle 7"/>
          <p:cNvSpPr/>
          <p:nvPr/>
        </p:nvSpPr>
        <p:spPr>
          <a:xfrm>
            <a:off x="7308972" y="6381651"/>
            <a:ext cx="2592593" cy="461665"/>
          </a:xfrm>
          <a:prstGeom prst="rect">
            <a:avLst/>
          </a:prstGeom>
        </p:spPr>
        <p:txBody>
          <a:bodyPr wrap="square">
            <a:spAutoFit/>
          </a:bodyPr>
          <a:lstStyle/>
          <a:p>
            <a:pPr algn="ctr"/>
            <a:r>
              <a:rPr lang="fr-FR" sz="1200" dirty="0">
                <a:solidFill>
                  <a:srgbClr val="008000"/>
                </a:solidFill>
                <a:latin typeface="Arial" panose="020B0604020202020204" pitchFamily="34" charset="0"/>
              </a:rPr>
              <a:t>Mouron blanc ou Mouron des oiseaux ou stellaire intermédiaire </a:t>
            </a:r>
            <a:endParaRPr lang="fr-FR" sz="1200" dirty="0">
              <a:solidFill>
                <a:srgbClr val="008000"/>
              </a:solidFill>
            </a:endParaRPr>
          </a:p>
        </p:txBody>
      </p:sp>
      <p:pic>
        <p:nvPicPr>
          <p:cNvPr id="9" name="Image 8"/>
          <p:cNvPicPr>
            <a:picLocks noChangeAspect="1"/>
          </p:cNvPicPr>
          <p:nvPr/>
        </p:nvPicPr>
        <p:blipFill>
          <a:blip r:embed="rId3"/>
          <a:stretch>
            <a:fillRect/>
          </a:stretch>
        </p:blipFill>
        <p:spPr>
          <a:xfrm>
            <a:off x="10022705" y="4287676"/>
            <a:ext cx="1890491" cy="2208437"/>
          </a:xfrm>
          <a:prstGeom prst="rect">
            <a:avLst/>
          </a:prstGeom>
        </p:spPr>
      </p:pic>
      <p:sp>
        <p:nvSpPr>
          <p:cNvPr id="10" name="Rectangle 9"/>
          <p:cNvSpPr/>
          <p:nvPr/>
        </p:nvSpPr>
        <p:spPr>
          <a:xfrm>
            <a:off x="9689584" y="6505386"/>
            <a:ext cx="2556734" cy="281474"/>
          </a:xfrm>
          <a:prstGeom prst="rect">
            <a:avLst/>
          </a:prstGeom>
        </p:spPr>
        <p:txBody>
          <a:bodyPr wrap="square">
            <a:spAutoFit/>
          </a:bodyPr>
          <a:lstStyle/>
          <a:p>
            <a:r>
              <a:rPr lang="fr-FR" sz="1200" dirty="0">
                <a:solidFill>
                  <a:srgbClr val="008000"/>
                </a:solidFill>
                <a:latin typeface="Arial" panose="020B0604020202020204" pitchFamily="34" charset="0"/>
              </a:rPr>
              <a:t>Fleurs et bouton de Mouron blanc </a:t>
            </a:r>
            <a:endParaRPr lang="fr-FR" sz="1200" dirty="0">
              <a:solidFill>
                <a:srgbClr val="008000"/>
              </a:solidFill>
            </a:endParaRPr>
          </a:p>
        </p:txBody>
      </p:sp>
      <p:sp>
        <p:nvSpPr>
          <p:cNvPr id="11" name="Rectangle 10"/>
          <p:cNvSpPr/>
          <p:nvPr/>
        </p:nvSpPr>
        <p:spPr>
          <a:xfrm>
            <a:off x="186464" y="4074906"/>
            <a:ext cx="6656179" cy="2246769"/>
          </a:xfrm>
          <a:prstGeom prst="rect">
            <a:avLst/>
          </a:prstGeom>
        </p:spPr>
        <p:txBody>
          <a:bodyPr wrap="square">
            <a:spAutoFit/>
          </a:bodyPr>
          <a:lstStyle/>
          <a:p>
            <a:r>
              <a:rPr lang="fr-FR" sz="1400" b="1" dirty="0">
                <a:solidFill>
                  <a:srgbClr val="008000"/>
                </a:solidFill>
              </a:rPr>
              <a:t>Habitat naturel: </a:t>
            </a:r>
            <a:r>
              <a:rPr lang="fr-FR" sz="1400" dirty="0">
                <a:solidFill>
                  <a:srgbClr val="008000"/>
                </a:solidFill>
              </a:rPr>
              <a:t>Lisières et clairières forestières. Forêts alluviales et riveraines.</a:t>
            </a:r>
          </a:p>
          <a:p>
            <a:r>
              <a:rPr lang="fr-FR" sz="1400" b="1" dirty="0">
                <a:solidFill>
                  <a:srgbClr val="008000"/>
                </a:solidFill>
              </a:rPr>
              <a:t>Indications sur l’état du sol: </a:t>
            </a:r>
            <a:r>
              <a:rPr lang="fr-FR" sz="1400" dirty="0">
                <a:solidFill>
                  <a:srgbClr val="008000"/>
                </a:solidFill>
              </a:rPr>
              <a:t>Cette plante annuelle signale une terre équilibrée, c’est la légion d’honneur du potager. De l’air, du carbone, des nitrates, de la vie bactérienne, le sol est en bonne santé, continuez sur cette voie</a:t>
            </a:r>
            <a:r>
              <a:rPr lang="fr-FR" sz="1400" b="1" dirty="0">
                <a:solidFill>
                  <a:srgbClr val="008000"/>
                </a:solidFill>
              </a:rPr>
              <a:t>. C’est une des rares plantes indicatrices De bon équilibre du sol. </a:t>
            </a:r>
            <a:r>
              <a:rPr lang="fr-FR" sz="1400" dirty="0">
                <a:solidFill>
                  <a:srgbClr val="008000"/>
                </a:solidFill>
              </a:rPr>
              <a:t>Minéralisation active de la matière organique par les bactéries aérobies. Libération de nitrates. Équilibre des sols. </a:t>
            </a:r>
            <a:endParaRPr lang="fr-FR" dirty="0"/>
          </a:p>
          <a:p>
            <a:r>
              <a:rPr lang="fr-FR" sz="1400" b="1" dirty="0">
                <a:solidFill>
                  <a:srgbClr val="008000"/>
                </a:solidFill>
              </a:rPr>
              <a:t>Cuisine</a:t>
            </a:r>
            <a:r>
              <a:rPr lang="fr-FR" sz="1400" dirty="0">
                <a:solidFill>
                  <a:srgbClr val="008000"/>
                </a:solidFill>
              </a:rPr>
              <a:t>: La partie aérienne fleurie ou non est un très bon comestible, crue ou cuite (en jus, en salade...) </a:t>
            </a:r>
          </a:p>
          <a:p>
            <a:r>
              <a:rPr lang="fr-FR" sz="1400" b="1" dirty="0">
                <a:solidFill>
                  <a:srgbClr val="FF0000"/>
                </a:solidFill>
              </a:rPr>
              <a:t>Attention à ne pas confondre avec le mouron des champs </a:t>
            </a:r>
            <a:r>
              <a:rPr lang="fr-FR" sz="1400" i="1" dirty="0">
                <a:solidFill>
                  <a:srgbClr val="FF0000"/>
                </a:solidFill>
              </a:rPr>
              <a:t>(Anagallis </a:t>
            </a:r>
            <a:r>
              <a:rPr lang="fr-FR" sz="1400" i="1" dirty="0" err="1">
                <a:solidFill>
                  <a:srgbClr val="FF0000"/>
                </a:solidFill>
              </a:rPr>
              <a:t>arvensis</a:t>
            </a:r>
            <a:r>
              <a:rPr lang="fr-FR" sz="1400" i="1" dirty="0">
                <a:solidFill>
                  <a:srgbClr val="FF0000"/>
                </a:solidFill>
              </a:rPr>
              <a:t>) </a:t>
            </a:r>
            <a:r>
              <a:rPr lang="fr-FR" sz="1400" dirty="0">
                <a:solidFill>
                  <a:srgbClr val="FF0000"/>
                </a:solidFill>
              </a:rPr>
              <a:t>aux fleurs rouges (sol acide) ou bleues (sol calcaire), qui est </a:t>
            </a:r>
            <a:r>
              <a:rPr lang="fr-FR" sz="1400" b="1" dirty="0">
                <a:solidFill>
                  <a:srgbClr val="FF0000"/>
                </a:solidFill>
              </a:rPr>
              <a:t>toxique</a:t>
            </a:r>
            <a:r>
              <a:rPr lang="fr-FR" sz="1400" dirty="0">
                <a:solidFill>
                  <a:srgbClr val="FF0000"/>
                </a:solidFill>
              </a:rPr>
              <a:t>.  </a:t>
            </a:r>
          </a:p>
        </p:txBody>
      </p:sp>
      <p:pic>
        <p:nvPicPr>
          <p:cNvPr id="12" name="Image 11"/>
          <p:cNvPicPr>
            <a:picLocks noChangeAspect="1"/>
          </p:cNvPicPr>
          <p:nvPr/>
        </p:nvPicPr>
        <p:blipFill>
          <a:blip r:embed="rId4"/>
          <a:stretch>
            <a:fillRect/>
          </a:stretch>
        </p:blipFill>
        <p:spPr>
          <a:xfrm>
            <a:off x="10012869" y="912006"/>
            <a:ext cx="1879398" cy="1245474"/>
          </a:xfrm>
          <a:prstGeom prst="rect">
            <a:avLst/>
          </a:prstGeom>
        </p:spPr>
      </p:pic>
      <p:pic>
        <p:nvPicPr>
          <p:cNvPr id="13" name="Image 12"/>
          <p:cNvPicPr>
            <a:picLocks noChangeAspect="1"/>
          </p:cNvPicPr>
          <p:nvPr/>
        </p:nvPicPr>
        <p:blipFill>
          <a:blip r:embed="rId5"/>
          <a:stretch>
            <a:fillRect/>
          </a:stretch>
        </p:blipFill>
        <p:spPr>
          <a:xfrm>
            <a:off x="7932930" y="888206"/>
            <a:ext cx="1677018" cy="1394974"/>
          </a:xfrm>
          <a:prstGeom prst="rect">
            <a:avLst/>
          </a:prstGeom>
        </p:spPr>
      </p:pic>
      <p:sp>
        <p:nvSpPr>
          <p:cNvPr id="14" name="Rectangle 13"/>
          <p:cNvSpPr/>
          <p:nvPr/>
        </p:nvSpPr>
        <p:spPr>
          <a:xfrm>
            <a:off x="7607126" y="2229923"/>
            <a:ext cx="2405743" cy="461665"/>
          </a:xfrm>
          <a:prstGeom prst="rect">
            <a:avLst/>
          </a:prstGeom>
        </p:spPr>
        <p:txBody>
          <a:bodyPr wrap="square">
            <a:spAutoFit/>
          </a:bodyPr>
          <a:lstStyle/>
          <a:p>
            <a:pPr algn="ctr"/>
            <a:r>
              <a:rPr lang="fr-FR" sz="1200" dirty="0">
                <a:solidFill>
                  <a:srgbClr val="FF0000"/>
                </a:solidFill>
                <a:latin typeface="Arial" panose="020B0604020202020204" pitchFamily="34" charset="0"/>
              </a:rPr>
              <a:t>Mouron des champs (toxique) aux fleurs rouges </a:t>
            </a:r>
            <a:endParaRPr lang="fr-FR" sz="1200" dirty="0">
              <a:solidFill>
                <a:srgbClr val="FF0000"/>
              </a:solidFill>
            </a:endParaRPr>
          </a:p>
        </p:txBody>
      </p:sp>
      <p:sp>
        <p:nvSpPr>
          <p:cNvPr id="15" name="Rectangle 14"/>
          <p:cNvSpPr/>
          <p:nvPr/>
        </p:nvSpPr>
        <p:spPr>
          <a:xfrm>
            <a:off x="10050436" y="2168691"/>
            <a:ext cx="1835028" cy="461665"/>
          </a:xfrm>
          <a:prstGeom prst="rect">
            <a:avLst/>
          </a:prstGeom>
        </p:spPr>
        <p:txBody>
          <a:bodyPr wrap="square">
            <a:spAutoFit/>
          </a:bodyPr>
          <a:lstStyle/>
          <a:p>
            <a:pPr algn="ctr"/>
            <a:r>
              <a:rPr lang="fr-FR" sz="1200" dirty="0">
                <a:solidFill>
                  <a:srgbClr val="FF0000"/>
                </a:solidFill>
                <a:latin typeface="Arial" panose="020B0604020202020204" pitchFamily="34" charset="0"/>
              </a:rPr>
              <a:t>Mouron des champs rouge ou bleue (toxique) </a:t>
            </a:r>
            <a:endParaRPr lang="fr-FR" sz="1200" dirty="0">
              <a:solidFill>
                <a:srgbClr val="FF0000"/>
              </a:solidFill>
            </a:endParaRPr>
          </a:p>
        </p:txBody>
      </p:sp>
      <p:sp>
        <p:nvSpPr>
          <p:cNvPr id="16" name="Flèche : droite 15"/>
          <p:cNvSpPr/>
          <p:nvPr/>
        </p:nvSpPr>
        <p:spPr>
          <a:xfrm>
            <a:off x="11567266" y="3517922"/>
            <a:ext cx="542362" cy="344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0050436" y="3571710"/>
            <a:ext cx="1430767" cy="307777"/>
          </a:xfrm>
          <a:prstGeom prst="rect">
            <a:avLst/>
          </a:prstGeom>
          <a:noFill/>
        </p:spPr>
        <p:txBody>
          <a:bodyPr wrap="square" rtlCol="0">
            <a:spAutoFit/>
          </a:bodyPr>
          <a:lstStyle/>
          <a:p>
            <a:pPr algn="r"/>
            <a:r>
              <a:rPr lang="fr-FR" sz="1400" dirty="0">
                <a:solidFill>
                  <a:srgbClr val="008000"/>
                </a:solidFill>
              </a:rPr>
              <a:t>Voir page suivant</a:t>
            </a:r>
          </a:p>
        </p:txBody>
      </p:sp>
    </p:spTree>
    <p:extLst>
      <p:ext uri="{BB962C8B-B14F-4D97-AF65-F5344CB8AC3E}">
        <p14:creationId xmlns:p14="http://schemas.microsoft.com/office/powerpoint/2010/main" val="78601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28</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6230408" cy="646331"/>
          </a:xfrm>
          <a:prstGeom prst="rect">
            <a:avLst/>
          </a:prstGeom>
          <a:noFill/>
        </p:spPr>
        <p:txBody>
          <a:bodyPr wrap="square" rtlCol="0">
            <a:spAutoFit/>
          </a:bodyPr>
          <a:lstStyle/>
          <a:p>
            <a:r>
              <a:rPr lang="fr-FR" dirty="0">
                <a:solidFill>
                  <a:srgbClr val="008000"/>
                </a:solidFill>
              </a:rPr>
              <a:t>20. </a:t>
            </a:r>
            <a:r>
              <a:rPr lang="fr-FR" b="1" dirty="0">
                <a:solidFill>
                  <a:srgbClr val="008000"/>
                </a:solidFill>
              </a:rPr>
              <a:t>Mouron blanc , Mouron des oiseaux, stellaire intermédiaire ou stellaire moyenne </a:t>
            </a:r>
            <a:r>
              <a:rPr lang="fr-FR" dirty="0">
                <a:solidFill>
                  <a:srgbClr val="008000"/>
                </a:solidFill>
              </a:rPr>
              <a:t>(</a:t>
            </a:r>
            <a:r>
              <a:rPr lang="fr-FR" i="1" dirty="0" err="1">
                <a:solidFill>
                  <a:srgbClr val="008000"/>
                </a:solidFill>
              </a:rPr>
              <a:t>Stellaria</a:t>
            </a:r>
            <a:r>
              <a:rPr lang="fr-FR" i="1" dirty="0">
                <a:solidFill>
                  <a:srgbClr val="008000"/>
                </a:solidFill>
              </a:rPr>
              <a:t> media</a:t>
            </a:r>
            <a:r>
              <a:rPr lang="fr-FR" dirty="0">
                <a:solidFill>
                  <a:srgbClr val="008000"/>
                </a:solidFill>
              </a:rPr>
              <a:t>) (Caryophyllacées) (suite)</a:t>
            </a:r>
          </a:p>
        </p:txBody>
      </p:sp>
      <p:sp>
        <p:nvSpPr>
          <p:cNvPr id="6" name="Rectangle 5"/>
          <p:cNvSpPr/>
          <p:nvPr/>
        </p:nvSpPr>
        <p:spPr>
          <a:xfrm>
            <a:off x="186463" y="1062633"/>
            <a:ext cx="11726733" cy="1477328"/>
          </a:xfrm>
          <a:prstGeom prst="rect">
            <a:avLst/>
          </a:prstGeom>
        </p:spPr>
        <p:txBody>
          <a:bodyPr wrap="square">
            <a:spAutoFit/>
          </a:bodyPr>
          <a:lstStyle/>
          <a:p>
            <a:r>
              <a:rPr lang="fr-FR" dirty="0">
                <a:solidFill>
                  <a:srgbClr val="008000"/>
                </a:solidFill>
              </a:rPr>
              <a:t>Cette petite plante annuelle est originaire des lisières et des clairières forestières, des </a:t>
            </a:r>
            <a:r>
              <a:rPr lang="fr-FR" dirty="0" err="1">
                <a:solidFill>
                  <a:srgbClr val="008000"/>
                </a:solidFill>
              </a:rPr>
              <a:t>fôrets</a:t>
            </a:r>
            <a:r>
              <a:rPr lang="fr-FR" dirty="0">
                <a:solidFill>
                  <a:srgbClr val="008000"/>
                </a:solidFill>
              </a:rPr>
              <a:t> alluviales et riveraines. De ce </a:t>
            </a:r>
            <a:r>
              <a:rPr lang="fr-FR" dirty="0" err="1">
                <a:solidFill>
                  <a:srgbClr val="008000"/>
                </a:solidFill>
              </a:rPr>
              <a:t>biotiope</a:t>
            </a:r>
            <a:r>
              <a:rPr lang="fr-FR" dirty="0">
                <a:solidFill>
                  <a:srgbClr val="008000"/>
                </a:solidFill>
              </a:rPr>
              <a:t> primaire, le mouron blanc a évolué vers les terrains de grande culture, de maraîchage, les vignes, les vergers et les prairies agricoles.  </a:t>
            </a:r>
          </a:p>
          <a:p>
            <a:r>
              <a:rPr lang="fr-FR" dirty="0">
                <a:solidFill>
                  <a:srgbClr val="008000"/>
                </a:solidFill>
              </a:rPr>
              <a:t>Que nous apprend le </a:t>
            </a:r>
            <a:r>
              <a:rPr lang="fr-FR" dirty="0" err="1">
                <a:solidFill>
                  <a:srgbClr val="008000"/>
                </a:solidFill>
              </a:rPr>
              <a:t>mourron</a:t>
            </a:r>
            <a:r>
              <a:rPr lang="fr-FR" dirty="0">
                <a:solidFill>
                  <a:srgbClr val="008000"/>
                </a:solidFill>
              </a:rPr>
              <a:t> blanc ? Le mouron blanc est une des </a:t>
            </a:r>
            <a:r>
              <a:rPr lang="fr-FR" b="1" dirty="0">
                <a:solidFill>
                  <a:srgbClr val="008000"/>
                </a:solidFill>
              </a:rPr>
              <a:t>rares plantes indicatrices d'équilibre et d'une bonne minéralisation du sol.</a:t>
            </a:r>
            <a:r>
              <a:rPr lang="fr-FR" dirty="0">
                <a:solidFill>
                  <a:srgbClr val="008000"/>
                </a:solidFill>
              </a:rPr>
              <a:t> Nous sommes donc heureux de la voir arriver ! </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644" y="5195292"/>
            <a:ext cx="3000375" cy="15240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851" y="3023592"/>
            <a:ext cx="2466975" cy="184785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553" y="4871442"/>
            <a:ext cx="2466975" cy="184785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1546" y="4281768"/>
            <a:ext cx="1771650" cy="2571750"/>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463" y="4884944"/>
            <a:ext cx="2466975" cy="1847850"/>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9196" y="2294068"/>
            <a:ext cx="1524000" cy="1143000"/>
          </a:xfrm>
          <a:prstGeom prst="rect">
            <a:avLst/>
          </a:prstGeom>
        </p:spPr>
      </p:pic>
      <p:sp>
        <p:nvSpPr>
          <p:cNvPr id="13" name="Espace réservé du numéro de diapositive 1"/>
          <p:cNvSpPr txBox="1">
            <a:spLocks/>
          </p:cNvSpPr>
          <p:nvPr/>
        </p:nvSpPr>
        <p:spPr>
          <a:xfrm>
            <a:off x="11521439" y="166990"/>
            <a:ext cx="456303" cy="40316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78BAF-7D72-43A6-AB58-45C361AF6AC3}" type="slidenum">
              <a:rPr lang="fr-FR" smtClean="0"/>
              <a:pPr/>
              <a:t>28</a:t>
            </a:fld>
            <a:endParaRPr lang="fr-FR" dirty="0"/>
          </a:p>
        </p:txBody>
      </p:sp>
    </p:spTree>
    <p:extLst>
      <p:ext uri="{BB962C8B-B14F-4D97-AF65-F5344CB8AC3E}">
        <p14:creationId xmlns:p14="http://schemas.microsoft.com/office/powerpoint/2010/main" val="3227664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43622" y="203443"/>
            <a:ext cx="972670" cy="320675"/>
          </a:xfrm>
        </p:spPr>
        <p:txBody>
          <a:bodyPr/>
          <a:lstStyle/>
          <a:p>
            <a:fld id="{96478BAF-7D72-43A6-AB58-45C361AF6AC3}" type="slidenum">
              <a:rPr lang="fr-FR" smtClean="0"/>
              <a:t>29</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5735555" cy="369332"/>
          </a:xfrm>
          <a:prstGeom prst="rect">
            <a:avLst/>
          </a:prstGeom>
          <a:noFill/>
        </p:spPr>
        <p:txBody>
          <a:bodyPr wrap="square" rtlCol="0">
            <a:spAutoFit/>
          </a:bodyPr>
          <a:lstStyle/>
          <a:p>
            <a:r>
              <a:rPr lang="fr-FR" dirty="0">
                <a:solidFill>
                  <a:srgbClr val="008000"/>
                </a:solidFill>
              </a:rPr>
              <a:t>21. </a:t>
            </a:r>
            <a:r>
              <a:rPr lang="fr-FR" b="1" dirty="0">
                <a:solidFill>
                  <a:srgbClr val="008000"/>
                </a:solidFill>
              </a:rPr>
              <a:t>Compagnon blanc </a:t>
            </a:r>
            <a:r>
              <a:rPr lang="fr-FR" dirty="0">
                <a:solidFill>
                  <a:srgbClr val="008000"/>
                </a:solidFill>
              </a:rPr>
              <a:t>(</a:t>
            </a:r>
            <a:r>
              <a:rPr lang="fr-FR" i="1" dirty="0" err="1">
                <a:solidFill>
                  <a:srgbClr val="008000"/>
                </a:solidFill>
              </a:rPr>
              <a:t>Silene</a:t>
            </a:r>
            <a:r>
              <a:rPr lang="fr-FR" i="1" dirty="0">
                <a:solidFill>
                  <a:srgbClr val="008000"/>
                </a:solidFill>
              </a:rPr>
              <a:t> </a:t>
            </a:r>
            <a:r>
              <a:rPr lang="fr-FR" i="1" dirty="0" err="1">
                <a:solidFill>
                  <a:srgbClr val="008000"/>
                </a:solidFill>
              </a:rPr>
              <a:t>latifolia</a:t>
            </a:r>
            <a:r>
              <a:rPr lang="fr-FR" dirty="0">
                <a:solidFill>
                  <a:srgbClr val="008000"/>
                </a:solidFill>
              </a:rPr>
              <a:t>) (Caryophyllacées)</a:t>
            </a:r>
          </a:p>
        </p:txBody>
      </p:sp>
      <p:sp>
        <p:nvSpPr>
          <p:cNvPr id="4" name="ZoneTexte 3"/>
          <p:cNvSpPr txBox="1"/>
          <p:nvPr/>
        </p:nvSpPr>
        <p:spPr>
          <a:xfrm>
            <a:off x="148877" y="925158"/>
            <a:ext cx="11867415" cy="2585323"/>
          </a:xfrm>
          <a:prstGeom prst="rect">
            <a:avLst/>
          </a:prstGeom>
          <a:noFill/>
        </p:spPr>
        <p:txBody>
          <a:bodyPr wrap="square" rtlCol="0">
            <a:spAutoFit/>
          </a:bodyPr>
          <a:lstStyle/>
          <a:p>
            <a:pPr algn="just"/>
            <a:r>
              <a:rPr lang="fr-FR" dirty="0">
                <a:solidFill>
                  <a:srgbClr val="008000"/>
                </a:solidFill>
              </a:rPr>
              <a:t>C’est une </a:t>
            </a:r>
            <a:r>
              <a:rPr lang="fr-FR" u="sng" dirty="0">
                <a:solidFill>
                  <a:srgbClr val="008000"/>
                </a:solidFill>
                <a:hlinkClick r:id="rId2" tooltip="Plante herbacée"/>
              </a:rPr>
              <a:t>plante herbacée</a:t>
            </a:r>
            <a:r>
              <a:rPr lang="fr-FR" dirty="0">
                <a:solidFill>
                  <a:srgbClr val="008000"/>
                </a:solidFill>
              </a:rPr>
              <a:t>,  </a:t>
            </a:r>
            <a:r>
              <a:rPr lang="fr-FR" dirty="0">
                <a:solidFill>
                  <a:srgbClr val="008000"/>
                </a:solidFill>
                <a:hlinkClick r:id="rId3" tooltip="Dioïque"/>
              </a:rPr>
              <a:t>dioïque</a:t>
            </a:r>
            <a:r>
              <a:rPr lang="fr-FR" dirty="0">
                <a:solidFill>
                  <a:srgbClr val="008000"/>
                </a:solidFill>
              </a:rPr>
              <a:t> pouvant mesurer jusqu'à environ 100 cm. Ses </a:t>
            </a:r>
            <a:r>
              <a:rPr lang="fr-FR" dirty="0">
                <a:solidFill>
                  <a:srgbClr val="008000"/>
                </a:solidFill>
                <a:hlinkClick r:id="rId4" tooltip="Feuille"/>
              </a:rPr>
              <a:t>feuilles</a:t>
            </a:r>
            <a:r>
              <a:rPr lang="fr-FR" dirty="0">
                <a:solidFill>
                  <a:srgbClr val="008000"/>
                </a:solidFill>
              </a:rPr>
              <a:t> ovales sont très velues.</a:t>
            </a:r>
          </a:p>
          <a:p>
            <a:pPr algn="just"/>
            <a:r>
              <a:rPr lang="fr-FR" dirty="0">
                <a:solidFill>
                  <a:srgbClr val="008000"/>
                </a:solidFill>
              </a:rPr>
              <a:t>Ses </a:t>
            </a:r>
            <a:r>
              <a:rPr lang="fr-FR" dirty="0">
                <a:solidFill>
                  <a:srgbClr val="008000"/>
                </a:solidFill>
                <a:hlinkClick r:id="rId5" tooltip="Fleur"/>
              </a:rPr>
              <a:t>fleurs</a:t>
            </a:r>
            <a:r>
              <a:rPr lang="fr-FR" dirty="0">
                <a:solidFill>
                  <a:srgbClr val="008000"/>
                </a:solidFill>
              </a:rPr>
              <a:t> blanches qui peuvent être jusqu'à dix par pied, sont très odorantes le soir. À l'inverse du </a:t>
            </a:r>
            <a:r>
              <a:rPr lang="fr-FR" dirty="0">
                <a:solidFill>
                  <a:srgbClr val="008000"/>
                </a:solidFill>
                <a:hlinkClick r:id="rId6" tooltip="Compagnon rouge"/>
              </a:rPr>
              <a:t>Compagnon rouge</a:t>
            </a:r>
            <a:r>
              <a:rPr lang="fr-FR" dirty="0">
                <a:solidFill>
                  <a:srgbClr val="008000"/>
                </a:solidFill>
              </a:rPr>
              <a:t> (</a:t>
            </a:r>
            <a:r>
              <a:rPr lang="fr-FR" i="1" dirty="0" err="1">
                <a:solidFill>
                  <a:srgbClr val="008000"/>
                </a:solidFill>
                <a:hlinkClick r:id="rId7" tooltip="Silene dioica"/>
              </a:rPr>
              <a:t>Silene</a:t>
            </a:r>
            <a:r>
              <a:rPr lang="fr-FR" i="1" dirty="0">
                <a:solidFill>
                  <a:srgbClr val="008000"/>
                </a:solidFill>
                <a:hlinkClick r:id="rId7" tooltip="Silene dioica"/>
              </a:rPr>
              <a:t> </a:t>
            </a:r>
            <a:r>
              <a:rPr lang="fr-FR" i="1" dirty="0" err="1">
                <a:solidFill>
                  <a:srgbClr val="008000"/>
                </a:solidFill>
                <a:hlinkClick r:id="rId7" tooltip="Silene dioica"/>
              </a:rPr>
              <a:t>dioica</a:t>
            </a:r>
            <a:r>
              <a:rPr lang="fr-FR" dirty="0">
                <a:solidFill>
                  <a:srgbClr val="008000"/>
                </a:solidFill>
              </a:rPr>
              <a:t>) qui s'ouvre la journée, il s'ouvre la nuit. Espèce dioïque également, on peut distinguer les fleurs mâles par leurs </a:t>
            </a:r>
            <a:r>
              <a:rPr lang="fr-FR" dirty="0">
                <a:solidFill>
                  <a:srgbClr val="008000"/>
                </a:solidFill>
                <a:hlinkClick r:id="rId8" tooltip="Étamine"/>
              </a:rPr>
              <a:t>étamines</a:t>
            </a:r>
            <a:r>
              <a:rPr lang="fr-FR" dirty="0">
                <a:solidFill>
                  <a:srgbClr val="008000"/>
                </a:solidFill>
              </a:rPr>
              <a:t> proéminentes, des fleurs femelles aux </a:t>
            </a:r>
            <a:r>
              <a:rPr lang="fr-FR" dirty="0">
                <a:solidFill>
                  <a:srgbClr val="008000"/>
                </a:solidFill>
                <a:hlinkClick r:id="rId9" tooltip="Corolle"/>
              </a:rPr>
              <a:t>corolles</a:t>
            </a:r>
            <a:r>
              <a:rPr lang="fr-FR" dirty="0">
                <a:solidFill>
                  <a:srgbClr val="008000"/>
                </a:solidFill>
              </a:rPr>
              <a:t> plus largement ouvertes. Les </a:t>
            </a:r>
            <a:r>
              <a:rPr lang="fr-FR" dirty="0">
                <a:solidFill>
                  <a:srgbClr val="008000"/>
                </a:solidFill>
                <a:hlinkClick r:id="rId10" tooltip="Fruit (botanique)"/>
              </a:rPr>
              <a:t>fruits</a:t>
            </a:r>
            <a:r>
              <a:rPr lang="fr-FR" dirty="0">
                <a:solidFill>
                  <a:srgbClr val="008000"/>
                </a:solidFill>
              </a:rPr>
              <a:t> ressemblent à de petites capsules dentées.</a:t>
            </a:r>
          </a:p>
          <a:p>
            <a:pPr algn="just"/>
            <a:r>
              <a:rPr lang="fr-FR" dirty="0">
                <a:solidFill>
                  <a:srgbClr val="008000"/>
                </a:solidFill>
              </a:rPr>
              <a:t>Habitat : On trouve le Compagnon blanc jusqu'à 1 400 m d'altitude au bord des routes et des chemins, au bord des haies, dans des sols humides à secs et calcaires surtout.</a:t>
            </a:r>
          </a:p>
          <a:p>
            <a:pPr algn="just"/>
            <a:r>
              <a:rPr lang="fr-FR" dirty="0">
                <a:solidFill>
                  <a:srgbClr val="008000"/>
                </a:solidFill>
              </a:rPr>
              <a:t>Cuisine : Les jeunes pousses sont comestibles. A maturité, la plante devient amère et potentiellement toxique en raison de sa teneur en </a:t>
            </a:r>
            <a:r>
              <a:rPr lang="fr-FR" u="sng" dirty="0">
                <a:solidFill>
                  <a:srgbClr val="008000"/>
                </a:solidFill>
                <a:hlinkClick r:id="rId11" tooltip="Saponine"/>
              </a:rPr>
              <a:t>saponine</a:t>
            </a:r>
            <a:r>
              <a:rPr lang="fr-FR" dirty="0">
                <a:solidFill>
                  <a:srgbClr val="008000"/>
                </a:solidFill>
              </a:rPr>
              <a:t>.</a:t>
            </a:r>
          </a:p>
        </p:txBody>
      </p:sp>
      <p:pic>
        <p:nvPicPr>
          <p:cNvPr id="6" name="Imag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44722" y="3159168"/>
            <a:ext cx="2471570" cy="3698832"/>
          </a:xfrm>
          <a:prstGeom prst="rect">
            <a:avLst/>
          </a:prstGeom>
        </p:spPr>
      </p:pic>
      <p:pic>
        <p:nvPicPr>
          <p:cNvPr id="7" name="Imag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06303" y="3159168"/>
            <a:ext cx="2173840" cy="1572740"/>
          </a:xfrm>
          <a:prstGeom prst="rect">
            <a:avLst/>
          </a:prstGeom>
        </p:spPr>
      </p:pic>
      <p:pic>
        <p:nvPicPr>
          <p:cNvPr id="8" name="Imag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4171" y="4817969"/>
            <a:ext cx="2466975" cy="1847850"/>
          </a:xfrm>
          <a:prstGeom prst="rect">
            <a:avLst/>
          </a:prstGeom>
        </p:spPr>
      </p:pic>
      <p:pic>
        <p:nvPicPr>
          <p:cNvPr id="9" name="Imag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97044" y="4731908"/>
            <a:ext cx="2466975" cy="1847850"/>
          </a:xfrm>
          <a:prstGeom prst="rect">
            <a:avLst/>
          </a:prstGeom>
        </p:spPr>
      </p:pic>
      <p:pic>
        <p:nvPicPr>
          <p:cNvPr id="10" name="Imag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8877" y="4731908"/>
            <a:ext cx="2466975" cy="1847850"/>
          </a:xfrm>
          <a:prstGeom prst="rect">
            <a:avLst/>
          </a:prstGeom>
        </p:spPr>
      </p:pic>
    </p:spTree>
    <p:extLst>
      <p:ext uri="{BB962C8B-B14F-4D97-AF65-F5344CB8AC3E}">
        <p14:creationId xmlns:p14="http://schemas.microsoft.com/office/powerpoint/2010/main" val="387445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58861" y="267278"/>
            <a:ext cx="972670" cy="320675"/>
          </a:xfrm>
        </p:spPr>
        <p:txBody>
          <a:bodyPr/>
          <a:lstStyle/>
          <a:p>
            <a:fld id="{96478BAF-7D72-43A6-AB58-45C361AF6AC3}" type="slidenum">
              <a:rPr lang="fr-FR" smtClean="0"/>
              <a:t>3</a:t>
            </a:fld>
            <a:endParaRPr lang="fr-FR"/>
          </a:p>
        </p:txBody>
      </p:sp>
      <p:sp>
        <p:nvSpPr>
          <p:cNvPr id="3" name="Rectangle 2"/>
          <p:cNvSpPr/>
          <p:nvPr/>
        </p:nvSpPr>
        <p:spPr>
          <a:xfrm>
            <a:off x="5411707" y="24295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4" name="ZoneTexte 3"/>
          <p:cNvSpPr txBox="1"/>
          <p:nvPr/>
        </p:nvSpPr>
        <p:spPr>
          <a:xfrm>
            <a:off x="170393" y="335273"/>
            <a:ext cx="2614108" cy="369332"/>
          </a:xfrm>
          <a:prstGeom prst="rect">
            <a:avLst/>
          </a:prstGeom>
          <a:noFill/>
        </p:spPr>
        <p:txBody>
          <a:bodyPr wrap="square" rtlCol="0">
            <a:spAutoFit/>
          </a:bodyPr>
          <a:lstStyle/>
          <a:p>
            <a:r>
              <a:rPr lang="fr-FR" dirty="0">
                <a:solidFill>
                  <a:srgbClr val="008000"/>
                </a:solidFill>
              </a:rPr>
              <a:t>0. </a:t>
            </a:r>
            <a:r>
              <a:rPr lang="fr-FR" b="1" dirty="0">
                <a:solidFill>
                  <a:srgbClr val="008000"/>
                </a:solidFill>
              </a:rPr>
              <a:t>Sommaire (suite)</a:t>
            </a:r>
            <a:endParaRPr lang="fr-FR" dirty="0">
              <a:solidFill>
                <a:srgbClr val="008000"/>
              </a:solidFill>
            </a:endParaRPr>
          </a:p>
        </p:txBody>
      </p:sp>
      <p:sp>
        <p:nvSpPr>
          <p:cNvPr id="5" name="ZoneTexte 4"/>
          <p:cNvSpPr txBox="1"/>
          <p:nvPr/>
        </p:nvSpPr>
        <p:spPr>
          <a:xfrm>
            <a:off x="170393" y="839096"/>
            <a:ext cx="6596167" cy="2031325"/>
          </a:xfrm>
          <a:prstGeom prst="rect">
            <a:avLst/>
          </a:prstGeom>
          <a:noFill/>
        </p:spPr>
        <p:txBody>
          <a:bodyPr wrap="square" rtlCol="0">
            <a:spAutoFit/>
          </a:bodyPr>
          <a:lstStyle/>
          <a:p>
            <a:r>
              <a:rPr lang="fr-FR" sz="1400" dirty="0">
                <a:solidFill>
                  <a:srgbClr val="008000"/>
                </a:solidFill>
              </a:rPr>
              <a:t>24. Chardon des champs (</a:t>
            </a:r>
            <a:r>
              <a:rPr lang="fr-FR" sz="1400" i="1" dirty="0">
                <a:solidFill>
                  <a:srgbClr val="008000"/>
                </a:solidFill>
              </a:rPr>
              <a:t>Cirsium </a:t>
            </a:r>
            <a:r>
              <a:rPr lang="fr-FR" sz="1400" i="1" dirty="0" err="1">
                <a:solidFill>
                  <a:srgbClr val="008000"/>
                </a:solidFill>
              </a:rPr>
              <a:t>arvense</a:t>
            </a:r>
            <a:r>
              <a:rPr lang="fr-FR" sz="1400" dirty="0">
                <a:solidFill>
                  <a:srgbClr val="008000"/>
                </a:solidFill>
              </a:rPr>
              <a:t>) (Astéracées)</a:t>
            </a:r>
          </a:p>
          <a:p>
            <a:r>
              <a:rPr lang="fr-FR" sz="1400" dirty="0">
                <a:solidFill>
                  <a:srgbClr val="008000"/>
                </a:solidFill>
              </a:rPr>
              <a:t>24bis. Chardon commun ou gros chardon (</a:t>
            </a:r>
            <a:r>
              <a:rPr lang="fr-FR" sz="1400" i="1" dirty="0">
                <a:solidFill>
                  <a:srgbClr val="008000"/>
                </a:solidFill>
              </a:rPr>
              <a:t>Cirsium </a:t>
            </a:r>
            <a:r>
              <a:rPr lang="fr-FR" sz="1400" i="1" dirty="0" err="1">
                <a:solidFill>
                  <a:srgbClr val="008000"/>
                </a:solidFill>
              </a:rPr>
              <a:t>vulgare</a:t>
            </a:r>
            <a:r>
              <a:rPr lang="fr-FR" sz="1400" dirty="0">
                <a:solidFill>
                  <a:srgbClr val="008000"/>
                </a:solidFill>
              </a:rPr>
              <a:t>)</a:t>
            </a:r>
          </a:p>
          <a:p>
            <a:r>
              <a:rPr lang="fr-FR" sz="1400" dirty="0">
                <a:solidFill>
                  <a:srgbClr val="008000"/>
                </a:solidFill>
              </a:rPr>
              <a:t>25. Bardane (</a:t>
            </a:r>
            <a:r>
              <a:rPr lang="fr-FR" sz="1400" i="1" dirty="0" err="1">
                <a:solidFill>
                  <a:srgbClr val="008000"/>
                </a:solidFill>
              </a:rPr>
              <a:t>Arctium</a:t>
            </a:r>
            <a:r>
              <a:rPr lang="fr-FR" sz="1400" i="1" dirty="0">
                <a:solidFill>
                  <a:srgbClr val="008000"/>
                </a:solidFill>
              </a:rPr>
              <a:t> </a:t>
            </a:r>
            <a:r>
              <a:rPr lang="fr-FR" sz="1400" i="1" dirty="0" err="1">
                <a:solidFill>
                  <a:srgbClr val="008000"/>
                </a:solidFill>
              </a:rPr>
              <a:t>majus</a:t>
            </a:r>
            <a:r>
              <a:rPr lang="fr-FR" sz="1400" dirty="0">
                <a:solidFill>
                  <a:srgbClr val="008000"/>
                </a:solidFill>
              </a:rPr>
              <a:t>) (Astéracées)</a:t>
            </a:r>
          </a:p>
          <a:p>
            <a:r>
              <a:rPr lang="fr-FR" sz="1400" dirty="0">
                <a:solidFill>
                  <a:srgbClr val="008000"/>
                </a:solidFill>
              </a:rPr>
              <a:t>26. Oxalis ou pain de coucou (</a:t>
            </a:r>
            <a:r>
              <a:rPr lang="fr-FR" sz="1400" i="1" dirty="0">
                <a:solidFill>
                  <a:srgbClr val="008000"/>
                </a:solidFill>
              </a:rPr>
              <a:t>Oxalis </a:t>
            </a:r>
            <a:r>
              <a:rPr lang="fr-FR" sz="1400" i="1" dirty="0" err="1">
                <a:solidFill>
                  <a:srgbClr val="008000"/>
                </a:solidFill>
              </a:rPr>
              <a:t>acetosella</a:t>
            </a:r>
            <a:r>
              <a:rPr lang="fr-FR" sz="1400" dirty="0">
                <a:solidFill>
                  <a:srgbClr val="008000"/>
                </a:solidFill>
              </a:rPr>
              <a:t>) (</a:t>
            </a:r>
            <a:r>
              <a:rPr lang="fr-FR" sz="1400" dirty="0" err="1">
                <a:solidFill>
                  <a:srgbClr val="008000"/>
                </a:solidFill>
              </a:rPr>
              <a:t>Oxalidacées</a:t>
            </a:r>
            <a:r>
              <a:rPr lang="fr-FR" sz="1400" dirty="0">
                <a:solidFill>
                  <a:srgbClr val="008000"/>
                </a:solidFill>
              </a:rPr>
              <a:t>)</a:t>
            </a:r>
          </a:p>
          <a:p>
            <a:r>
              <a:rPr lang="fr-FR" sz="1400" dirty="0">
                <a:solidFill>
                  <a:srgbClr val="008000"/>
                </a:solidFill>
              </a:rPr>
              <a:t>26bis. Oxalide d'Europe (</a:t>
            </a:r>
            <a:r>
              <a:rPr lang="fr-FR" sz="1400" i="1" dirty="0">
                <a:solidFill>
                  <a:srgbClr val="008000"/>
                </a:solidFill>
              </a:rPr>
              <a:t>Oxalis </a:t>
            </a:r>
            <a:r>
              <a:rPr lang="fr-FR" sz="1400" i="1" dirty="0" err="1">
                <a:solidFill>
                  <a:srgbClr val="008000"/>
                </a:solidFill>
              </a:rPr>
              <a:t>stricta</a:t>
            </a:r>
            <a:r>
              <a:rPr lang="fr-FR" sz="1400" i="1" dirty="0">
                <a:solidFill>
                  <a:srgbClr val="008000"/>
                </a:solidFill>
              </a:rPr>
              <a:t> </a:t>
            </a:r>
            <a:r>
              <a:rPr lang="fr-FR" sz="1400" dirty="0">
                <a:solidFill>
                  <a:srgbClr val="008000"/>
                </a:solidFill>
              </a:rPr>
              <a:t>L.) (</a:t>
            </a:r>
            <a:r>
              <a:rPr lang="fr-FR" sz="1400" i="1" u="sng" dirty="0" err="1">
                <a:hlinkClick r:id="rId2" tooltip="Oxalidaceae"/>
              </a:rPr>
              <a:t>Oxalidaceae</a:t>
            </a:r>
            <a:r>
              <a:rPr lang="fr-FR" sz="1400" dirty="0">
                <a:solidFill>
                  <a:srgbClr val="008000"/>
                </a:solidFill>
              </a:rPr>
              <a:t>) </a:t>
            </a:r>
          </a:p>
          <a:p>
            <a:r>
              <a:rPr lang="fr-FR" sz="1400" dirty="0">
                <a:solidFill>
                  <a:srgbClr val="008000"/>
                </a:solidFill>
              </a:rPr>
              <a:t>27. Morelle noire (</a:t>
            </a:r>
            <a:r>
              <a:rPr lang="fr-FR" sz="1400" i="1" dirty="0" err="1">
                <a:solidFill>
                  <a:srgbClr val="008000"/>
                </a:solidFill>
              </a:rPr>
              <a:t>Solanum</a:t>
            </a:r>
            <a:r>
              <a:rPr lang="fr-FR" sz="1400" i="1" dirty="0">
                <a:solidFill>
                  <a:srgbClr val="008000"/>
                </a:solidFill>
              </a:rPr>
              <a:t> </a:t>
            </a:r>
            <a:r>
              <a:rPr lang="fr-FR" sz="1400" i="1" dirty="0" err="1">
                <a:solidFill>
                  <a:srgbClr val="008000"/>
                </a:solidFill>
              </a:rPr>
              <a:t>nigrum</a:t>
            </a:r>
            <a:r>
              <a:rPr lang="fr-FR" sz="1400" dirty="0">
                <a:solidFill>
                  <a:srgbClr val="008000"/>
                </a:solidFill>
              </a:rPr>
              <a:t>) (Solanacées)</a:t>
            </a:r>
          </a:p>
          <a:p>
            <a:r>
              <a:rPr lang="fr-FR" sz="1400" dirty="0">
                <a:solidFill>
                  <a:srgbClr val="008000"/>
                </a:solidFill>
              </a:rPr>
              <a:t>28. Ortie blanche (</a:t>
            </a:r>
            <a:r>
              <a:rPr lang="fr-FR" sz="1400" i="1" dirty="0" err="1">
                <a:solidFill>
                  <a:srgbClr val="008000"/>
                </a:solidFill>
              </a:rPr>
              <a:t>Lamium</a:t>
            </a:r>
            <a:r>
              <a:rPr lang="fr-FR" sz="1400" i="1" dirty="0">
                <a:solidFill>
                  <a:srgbClr val="008000"/>
                </a:solidFill>
              </a:rPr>
              <a:t> album</a:t>
            </a:r>
            <a:r>
              <a:rPr lang="fr-FR" sz="1400" dirty="0">
                <a:solidFill>
                  <a:srgbClr val="008000"/>
                </a:solidFill>
              </a:rPr>
              <a:t>) (Lamiacées)</a:t>
            </a:r>
          </a:p>
          <a:p>
            <a:r>
              <a:rPr lang="fr-FR" sz="1400" dirty="0">
                <a:solidFill>
                  <a:srgbClr val="008000"/>
                </a:solidFill>
              </a:rPr>
              <a:t>29. Capselle bourse-à-Pasteur (</a:t>
            </a:r>
            <a:r>
              <a:rPr lang="fr-FR" sz="1400" i="1" dirty="0" err="1">
                <a:solidFill>
                  <a:srgbClr val="008000"/>
                </a:solidFill>
              </a:rPr>
              <a:t>Capsella</a:t>
            </a:r>
            <a:r>
              <a:rPr lang="fr-FR" sz="1400" i="1" dirty="0">
                <a:solidFill>
                  <a:srgbClr val="008000"/>
                </a:solidFill>
              </a:rPr>
              <a:t> </a:t>
            </a:r>
            <a:r>
              <a:rPr lang="fr-FR" sz="1400" i="1" dirty="0" err="1">
                <a:solidFill>
                  <a:srgbClr val="008000"/>
                </a:solidFill>
              </a:rPr>
              <a:t>bursa-pastoris</a:t>
            </a:r>
            <a:r>
              <a:rPr lang="fr-FR" sz="1400" dirty="0">
                <a:solidFill>
                  <a:srgbClr val="008000"/>
                </a:solidFill>
              </a:rPr>
              <a:t>) (Crucifères)</a:t>
            </a:r>
          </a:p>
          <a:p>
            <a:r>
              <a:rPr lang="fr-FR" sz="1400" dirty="0">
                <a:solidFill>
                  <a:srgbClr val="008000"/>
                </a:solidFill>
              </a:rPr>
              <a:t>30. Coquelicot (</a:t>
            </a:r>
            <a:r>
              <a:rPr lang="fr-FR" sz="1400" i="1" dirty="0">
                <a:solidFill>
                  <a:srgbClr val="008000"/>
                </a:solidFill>
              </a:rPr>
              <a:t>Papaver </a:t>
            </a:r>
            <a:r>
              <a:rPr lang="fr-FR" sz="1400" i="1" dirty="0" err="1">
                <a:solidFill>
                  <a:srgbClr val="008000"/>
                </a:solidFill>
              </a:rPr>
              <a:t>rhoeas</a:t>
            </a:r>
            <a:r>
              <a:rPr lang="fr-FR" sz="1400" dirty="0">
                <a:solidFill>
                  <a:srgbClr val="008000"/>
                </a:solidFill>
              </a:rPr>
              <a:t>) (</a:t>
            </a:r>
            <a:r>
              <a:rPr lang="fr-FR" sz="1400" dirty="0" err="1">
                <a:solidFill>
                  <a:srgbClr val="008000"/>
                </a:solidFill>
              </a:rPr>
              <a:t>Papaveracées</a:t>
            </a:r>
            <a:r>
              <a:rPr lang="fr-FR" sz="1400" dirty="0">
                <a:solidFill>
                  <a:srgbClr val="008000"/>
                </a:solidFill>
              </a:rPr>
              <a:t>) (</a:t>
            </a:r>
            <a:r>
              <a:rPr lang="fr-FR" sz="1400" i="1" dirty="0" err="1">
                <a:solidFill>
                  <a:srgbClr val="008000"/>
                </a:solidFill>
              </a:rPr>
              <a:t>Papaveraceae</a:t>
            </a:r>
            <a:r>
              <a:rPr lang="fr-FR" sz="1400" dirty="0">
                <a:solidFill>
                  <a:srgbClr val="008000"/>
                </a:solidFill>
              </a:rPr>
              <a:t>)</a:t>
            </a:r>
          </a:p>
        </p:txBody>
      </p:sp>
      <p:sp>
        <p:nvSpPr>
          <p:cNvPr id="6" name="Rectangle 5"/>
          <p:cNvSpPr/>
          <p:nvPr/>
        </p:nvSpPr>
        <p:spPr>
          <a:xfrm>
            <a:off x="8367110" y="3631610"/>
            <a:ext cx="3095719" cy="276999"/>
          </a:xfrm>
          <a:prstGeom prst="rect">
            <a:avLst/>
          </a:prstGeom>
        </p:spPr>
        <p:txBody>
          <a:bodyPr wrap="none">
            <a:spAutoFit/>
          </a:bodyPr>
          <a:lstStyle/>
          <a:p>
            <a:pPr algn="ctr"/>
            <a:r>
              <a:rPr lang="fr-FR" sz="1200" dirty="0">
                <a:solidFill>
                  <a:srgbClr val="008000"/>
                </a:solidFill>
              </a:rPr>
              <a:t>Lamier blanc ou ortie blanche (</a:t>
            </a:r>
            <a:r>
              <a:rPr lang="fr-FR" sz="1200" i="1" dirty="0" err="1">
                <a:solidFill>
                  <a:srgbClr val="008000"/>
                </a:solidFill>
              </a:rPr>
              <a:t>Lamium</a:t>
            </a:r>
            <a:r>
              <a:rPr lang="fr-FR" sz="1200" i="1" dirty="0">
                <a:solidFill>
                  <a:srgbClr val="008000"/>
                </a:solidFill>
              </a:rPr>
              <a:t> album</a:t>
            </a:r>
            <a:r>
              <a:rPr lang="fr-FR" sz="1200" dirty="0">
                <a:solidFill>
                  <a:srgbClr val="008000"/>
                </a:solidFill>
              </a:rPr>
              <a:t>)</a:t>
            </a:r>
            <a:endParaRPr lang="fr-FR" sz="1200" dirty="0">
              <a:solidFill>
                <a:srgbClr val="00800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481" y="1783760"/>
            <a:ext cx="2466975" cy="1847850"/>
          </a:xfrm>
          <a:prstGeom prst="rect">
            <a:avLst/>
          </a:prstGeom>
        </p:spPr>
      </p:pic>
    </p:spTree>
    <p:extLst>
      <p:ext uri="{BB962C8B-B14F-4D97-AF65-F5344CB8AC3E}">
        <p14:creationId xmlns:p14="http://schemas.microsoft.com/office/powerpoint/2010/main" val="1565038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37346" y="116796"/>
            <a:ext cx="972670" cy="320675"/>
          </a:xfrm>
        </p:spPr>
        <p:txBody>
          <a:bodyPr/>
          <a:lstStyle/>
          <a:p>
            <a:fld id="{96478BAF-7D72-43A6-AB58-45C361AF6AC3}" type="slidenum">
              <a:rPr lang="fr-FR" smtClean="0"/>
              <a:t>30</a:t>
            </a:fld>
            <a:endParaRPr lang="fr-FR" dirty="0"/>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1"/>
            <a:ext cx="11689017" cy="646331"/>
          </a:xfrm>
          <a:prstGeom prst="rect">
            <a:avLst/>
          </a:prstGeom>
          <a:noFill/>
        </p:spPr>
        <p:txBody>
          <a:bodyPr wrap="square" rtlCol="0">
            <a:spAutoFit/>
          </a:bodyPr>
          <a:lstStyle/>
          <a:p>
            <a:r>
              <a:rPr lang="fr-FR" dirty="0">
                <a:solidFill>
                  <a:srgbClr val="008000"/>
                </a:solidFill>
              </a:rPr>
              <a:t>22. </a:t>
            </a:r>
            <a:r>
              <a:rPr lang="fr-FR" b="1" dirty="0">
                <a:solidFill>
                  <a:srgbClr val="008000"/>
                </a:solidFill>
              </a:rPr>
              <a:t>Chiendent rampant, </a:t>
            </a:r>
            <a:r>
              <a:rPr lang="fr-FR" dirty="0"/>
              <a:t> </a:t>
            </a:r>
            <a:r>
              <a:rPr lang="fr-FR" b="1" dirty="0">
                <a:solidFill>
                  <a:srgbClr val="008000"/>
                </a:solidFill>
              </a:rPr>
              <a:t>chiendent officinal</a:t>
            </a:r>
            <a:r>
              <a:rPr lang="fr-FR" dirty="0">
                <a:solidFill>
                  <a:srgbClr val="008000"/>
                </a:solidFill>
              </a:rPr>
              <a:t> ou </a:t>
            </a:r>
            <a:r>
              <a:rPr lang="fr-FR" b="1" dirty="0">
                <a:solidFill>
                  <a:srgbClr val="008000"/>
                </a:solidFill>
              </a:rPr>
              <a:t>chiendent commun </a:t>
            </a:r>
            <a:r>
              <a:rPr lang="fr-FR" dirty="0">
                <a:solidFill>
                  <a:srgbClr val="008000"/>
                </a:solidFill>
              </a:rPr>
              <a:t>(</a:t>
            </a:r>
            <a:r>
              <a:rPr lang="pt-BR" b="1" i="1" dirty="0">
                <a:solidFill>
                  <a:srgbClr val="008000"/>
                </a:solidFill>
              </a:rPr>
              <a:t>Elymus repens</a:t>
            </a:r>
            <a:r>
              <a:rPr lang="pt-BR" dirty="0">
                <a:solidFill>
                  <a:srgbClr val="008000"/>
                </a:solidFill>
              </a:rPr>
              <a:t>, </a:t>
            </a:r>
            <a:r>
              <a:rPr lang="pt-BR" i="1" dirty="0">
                <a:solidFill>
                  <a:srgbClr val="008000"/>
                </a:solidFill>
              </a:rPr>
              <a:t>Elytrigia repens</a:t>
            </a:r>
            <a:r>
              <a:rPr lang="pt-BR" dirty="0">
                <a:solidFill>
                  <a:srgbClr val="008000"/>
                </a:solidFill>
              </a:rPr>
              <a:t> ou</a:t>
            </a:r>
            <a:r>
              <a:rPr lang="pt-BR" dirty="0"/>
              <a:t> </a:t>
            </a:r>
            <a:r>
              <a:rPr lang="fr-FR" i="1" dirty="0">
                <a:solidFill>
                  <a:srgbClr val="008000"/>
                </a:solidFill>
              </a:rPr>
              <a:t>Agropyrum repens</a:t>
            </a:r>
            <a:r>
              <a:rPr lang="fr-FR" dirty="0">
                <a:solidFill>
                  <a:srgbClr val="008000"/>
                </a:solidFill>
              </a:rPr>
              <a:t>) (Poacées ou </a:t>
            </a:r>
            <a:r>
              <a:rPr lang="fr-FR" i="1" dirty="0" err="1">
                <a:hlinkClick r:id="rId2" tooltip="Poaceae"/>
              </a:rPr>
              <a:t>Poaceae</a:t>
            </a:r>
            <a:r>
              <a:rPr lang="fr-FR" dirty="0"/>
              <a:t> </a:t>
            </a:r>
            <a:r>
              <a:rPr lang="fr-FR" dirty="0">
                <a:solidFill>
                  <a:srgbClr val="008000"/>
                </a:solidFill>
              </a:rPr>
              <a:t>ou Graminées)</a:t>
            </a:r>
          </a:p>
        </p:txBody>
      </p:sp>
      <p:sp>
        <p:nvSpPr>
          <p:cNvPr id="4" name="ZoneTexte 3"/>
          <p:cNvSpPr txBox="1"/>
          <p:nvPr/>
        </p:nvSpPr>
        <p:spPr>
          <a:xfrm>
            <a:off x="148877" y="1083802"/>
            <a:ext cx="11861139" cy="4247317"/>
          </a:xfrm>
          <a:prstGeom prst="rect">
            <a:avLst/>
          </a:prstGeom>
          <a:noFill/>
        </p:spPr>
        <p:txBody>
          <a:bodyPr wrap="square" rtlCol="0">
            <a:spAutoFit/>
          </a:bodyPr>
          <a:lstStyle/>
          <a:p>
            <a:r>
              <a:rPr lang="fr-FR" dirty="0">
                <a:solidFill>
                  <a:srgbClr val="008000"/>
                </a:solidFill>
              </a:rPr>
              <a:t>Plante herbacée vivace de 30 cm à 1,2 m de haut. Feuilles plates, allongées et aiguës, de 3 à 10 mm de largeur, un peu rudes à leur face supérieure. Fleurs en épis dressés, aplatis, formés d'</a:t>
            </a:r>
            <a:r>
              <a:rPr lang="fr-FR" dirty="0">
                <a:solidFill>
                  <a:srgbClr val="008000"/>
                </a:solidFill>
                <a:hlinkClick r:id="rId3" tooltip="Épillet"/>
              </a:rPr>
              <a:t>épillets</a:t>
            </a:r>
            <a:r>
              <a:rPr lang="fr-FR" dirty="0">
                <a:solidFill>
                  <a:srgbClr val="008000"/>
                </a:solidFill>
              </a:rPr>
              <a:t> assez espacés, disposés sur deux rangs (distiques) de couleur verte à vert glauque. Tiges souterraines (</a:t>
            </a:r>
            <a:r>
              <a:rPr lang="fr-FR" dirty="0">
                <a:solidFill>
                  <a:srgbClr val="008000"/>
                </a:solidFill>
                <a:hlinkClick r:id="rId4" tooltip="Rhizome (botanique)"/>
              </a:rPr>
              <a:t>rhizomes</a:t>
            </a:r>
            <a:r>
              <a:rPr lang="fr-FR" dirty="0">
                <a:solidFill>
                  <a:srgbClr val="008000"/>
                </a:solidFill>
              </a:rPr>
              <a:t>) très ramifiées, très longues, de couleur blanche, qui assurent la </a:t>
            </a:r>
            <a:r>
              <a:rPr lang="fr-FR" dirty="0">
                <a:solidFill>
                  <a:srgbClr val="008000"/>
                </a:solidFill>
                <a:hlinkClick r:id="rId5" tooltip="Reproduction végétative"/>
              </a:rPr>
              <a:t>reproduction végétative</a:t>
            </a:r>
            <a:r>
              <a:rPr lang="fr-FR" dirty="0">
                <a:solidFill>
                  <a:srgbClr val="008000"/>
                </a:solidFill>
              </a:rPr>
              <a:t> de la plante de manière très efficace.</a:t>
            </a:r>
          </a:p>
          <a:p>
            <a:r>
              <a:rPr lang="fr-FR" dirty="0">
                <a:hlinkClick r:id="rId6" tooltip="Adventice"/>
              </a:rPr>
              <a:t>Adventice</a:t>
            </a:r>
            <a:r>
              <a:rPr lang="fr-FR" dirty="0"/>
              <a:t> </a:t>
            </a:r>
            <a:r>
              <a:rPr lang="fr-FR" dirty="0">
                <a:solidFill>
                  <a:srgbClr val="008000"/>
                </a:solidFill>
              </a:rPr>
              <a:t>envahissante, et difficile à extirper, des jardins et des champs cultivés (de même que les espèces voisines </a:t>
            </a:r>
            <a:r>
              <a:rPr lang="fr-FR" i="1" dirty="0">
                <a:solidFill>
                  <a:srgbClr val="008000"/>
                </a:solidFill>
              </a:rPr>
              <a:t>E. </a:t>
            </a:r>
            <a:r>
              <a:rPr lang="fr-FR" i="1" dirty="0" err="1">
                <a:solidFill>
                  <a:srgbClr val="008000"/>
                </a:solidFill>
              </a:rPr>
              <a:t>campestris</a:t>
            </a:r>
            <a:r>
              <a:rPr lang="fr-FR" dirty="0">
                <a:solidFill>
                  <a:srgbClr val="008000"/>
                </a:solidFill>
              </a:rPr>
              <a:t> et </a:t>
            </a:r>
            <a:r>
              <a:rPr lang="fr-FR" i="1" dirty="0">
                <a:solidFill>
                  <a:srgbClr val="008000"/>
                </a:solidFill>
              </a:rPr>
              <a:t>E. </a:t>
            </a:r>
            <a:r>
              <a:rPr lang="fr-FR" i="1" dirty="0" err="1">
                <a:solidFill>
                  <a:srgbClr val="008000"/>
                </a:solidFill>
              </a:rPr>
              <a:t>intermedia</a:t>
            </a:r>
            <a:r>
              <a:rPr lang="fr-FR" dirty="0">
                <a:solidFill>
                  <a:srgbClr val="008000"/>
                </a:solidFill>
              </a:rPr>
              <a:t>). Le chiendent peut être un réservoir de virus ou de champignons transmissibles aux céréales. C'est en particulier, un hôte de l'</a:t>
            </a:r>
            <a:r>
              <a:rPr lang="fr-FR" dirty="0">
                <a:solidFill>
                  <a:srgbClr val="008000"/>
                </a:solidFill>
                <a:hlinkClick r:id="rId7" tooltip="Ergot du seigle"/>
              </a:rPr>
              <a:t>ergot du seigle</a:t>
            </a:r>
            <a:r>
              <a:rPr lang="fr-FR" dirty="0">
                <a:solidFill>
                  <a:srgbClr val="008000"/>
                </a:solidFill>
              </a:rPr>
              <a:t>.</a:t>
            </a:r>
          </a:p>
          <a:p>
            <a:r>
              <a:rPr lang="fr-FR" dirty="0">
                <a:solidFill>
                  <a:srgbClr val="008000"/>
                </a:solidFill>
              </a:rPr>
              <a:t>Cuisine : Le rhizome peut être séché et moulu puis utilisé en bouillie : ce </a:t>
            </a:r>
            <a:r>
              <a:rPr lang="fr-FR" dirty="0">
                <a:solidFill>
                  <a:srgbClr val="008000"/>
                </a:solidFill>
                <a:hlinkClick r:id="rId8" tooltip="Légume-racine"/>
              </a:rPr>
              <a:t>légume-racine</a:t>
            </a:r>
            <a:r>
              <a:rPr lang="fr-FR" dirty="0">
                <a:solidFill>
                  <a:srgbClr val="008000"/>
                </a:solidFill>
              </a:rPr>
              <a:t> était ainsi utilisé en période de disette ou simplement séché pour en faire des brosses. Les jeunes pousses de rhizome peuvent être mangées crues.</a:t>
            </a:r>
          </a:p>
          <a:p>
            <a:r>
              <a:rPr lang="fr-FR" dirty="0">
                <a:solidFill>
                  <a:srgbClr val="008000"/>
                </a:solidFill>
              </a:rPr>
              <a:t>Usage médicinal : </a:t>
            </a:r>
            <a:r>
              <a:rPr lang="fr-FR" u="sng" dirty="0">
                <a:hlinkClick r:id="rId9" tooltip="Plante médicinale"/>
              </a:rPr>
              <a:t>Plante médicinale</a:t>
            </a:r>
            <a:r>
              <a:rPr lang="fr-FR" dirty="0"/>
              <a:t> </a:t>
            </a:r>
            <a:r>
              <a:rPr lang="fr-FR" dirty="0">
                <a:solidFill>
                  <a:srgbClr val="008000"/>
                </a:solidFill>
              </a:rPr>
              <a:t>par son rhizome, qui a des propriétés </a:t>
            </a:r>
            <a:r>
              <a:rPr lang="fr-FR" dirty="0">
                <a:solidFill>
                  <a:srgbClr val="008000"/>
                </a:solidFill>
                <a:hlinkClick r:id="rId10" tooltip="Émollient"/>
              </a:rPr>
              <a:t>émollientes</a:t>
            </a:r>
            <a:r>
              <a:rPr lang="fr-FR" dirty="0">
                <a:solidFill>
                  <a:srgbClr val="008000"/>
                </a:solidFill>
              </a:rPr>
              <a:t> et </a:t>
            </a:r>
            <a:r>
              <a:rPr lang="fr-FR" dirty="0">
                <a:solidFill>
                  <a:srgbClr val="008000"/>
                </a:solidFill>
                <a:hlinkClick r:id="rId11" tooltip="Diurétique"/>
              </a:rPr>
              <a:t>diurétiques</a:t>
            </a:r>
            <a:r>
              <a:rPr lang="fr-FR" dirty="0">
                <a:solidFill>
                  <a:srgbClr val="008000"/>
                </a:solidFill>
              </a:rPr>
              <a:t> ; employé en décoction.</a:t>
            </a:r>
          </a:p>
          <a:p>
            <a:r>
              <a:rPr lang="fr-FR" dirty="0">
                <a:solidFill>
                  <a:srgbClr val="008000"/>
                </a:solidFill>
              </a:rPr>
              <a:t>Usage fourrager : le chiendent peut être très bon pour les animaux en pâturage quand il est jeune à sa 2e coupe car il est très riche en protéines. Plus il vieillit, plus il devient dur et ligneux.</a:t>
            </a:r>
          </a:p>
          <a:p>
            <a:r>
              <a:rPr lang="fr-FR" dirty="0">
                <a:solidFill>
                  <a:srgbClr val="008000"/>
                </a:solidFill>
              </a:rPr>
              <a:t>Le chiendent peut parfois être confondu avec le </a:t>
            </a:r>
            <a:r>
              <a:rPr lang="fr-FR" dirty="0">
                <a:solidFill>
                  <a:srgbClr val="008000"/>
                </a:solidFill>
                <a:hlinkClick r:id="rId12" tooltip="Bromus"/>
              </a:rPr>
              <a:t>brome inerme</a:t>
            </a:r>
            <a:r>
              <a:rPr lang="fr-FR" dirty="0">
                <a:solidFill>
                  <a:srgbClr val="008000"/>
                </a:solidFill>
              </a:rPr>
              <a:t> (</a:t>
            </a:r>
            <a:r>
              <a:rPr lang="fr-FR" i="1" dirty="0" err="1">
                <a:solidFill>
                  <a:srgbClr val="008000"/>
                </a:solidFill>
              </a:rPr>
              <a:t>Bromus</a:t>
            </a:r>
            <a:r>
              <a:rPr lang="fr-FR" i="1" dirty="0">
                <a:solidFill>
                  <a:srgbClr val="008000"/>
                </a:solidFill>
              </a:rPr>
              <a:t> </a:t>
            </a:r>
            <a:r>
              <a:rPr lang="fr-FR" i="1" dirty="0" err="1">
                <a:solidFill>
                  <a:srgbClr val="008000"/>
                </a:solidFill>
              </a:rPr>
              <a:t>inermis</a:t>
            </a:r>
            <a:r>
              <a:rPr lang="fr-FR" dirty="0">
                <a:solidFill>
                  <a:srgbClr val="008000"/>
                </a:solidFill>
              </a:rPr>
              <a:t>), mais les rhizomes du brome sont plus courts et plus foncés. Le W sur la feuille du brome est très apparent et se trouve au milieu de la feuille. Les graines des deux espèces se ressemblent beaucoup. </a:t>
            </a:r>
            <a:r>
              <a:rPr lang="fr-FR" sz="1200" dirty="0">
                <a:solidFill>
                  <a:srgbClr val="008000"/>
                </a:solidFill>
              </a:rPr>
              <a:t>Source : </a:t>
            </a:r>
            <a:r>
              <a:rPr lang="fr-FR" sz="1200" dirty="0">
                <a:solidFill>
                  <a:srgbClr val="008000"/>
                </a:solidFill>
                <a:hlinkClick r:id="rId13"/>
              </a:rPr>
              <a:t>https://fr.wikipedia.org/wiki/Chiendent_officinal</a:t>
            </a:r>
            <a:r>
              <a:rPr lang="fr-FR" sz="1200" dirty="0">
                <a:solidFill>
                  <a:srgbClr val="008000"/>
                </a:solidFill>
              </a:rPr>
              <a:t> </a:t>
            </a:r>
          </a:p>
        </p:txBody>
      </p:sp>
      <p:pic>
        <p:nvPicPr>
          <p:cNvPr id="7" name="Imag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13064" y="5316897"/>
            <a:ext cx="2162005" cy="1483885"/>
          </a:xfrm>
          <a:prstGeom prst="rect">
            <a:avLst/>
          </a:prstGeom>
        </p:spPr>
      </p:pic>
      <p:pic>
        <p:nvPicPr>
          <p:cNvPr id="8" name="Imag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46655" y="4952933"/>
            <a:ext cx="2466975" cy="1847850"/>
          </a:xfrm>
          <a:prstGeom prst="rect">
            <a:avLst/>
          </a:prstGeom>
        </p:spPr>
      </p:pic>
      <p:pic>
        <p:nvPicPr>
          <p:cNvPr id="9" name="Imag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44461" y="4952933"/>
            <a:ext cx="1993022" cy="1880861"/>
          </a:xfrm>
          <a:prstGeom prst="rect">
            <a:avLst/>
          </a:prstGeom>
        </p:spPr>
      </p:pic>
    </p:spTree>
    <p:extLst>
      <p:ext uri="{BB962C8B-B14F-4D97-AF65-F5344CB8AC3E}">
        <p14:creationId xmlns:p14="http://schemas.microsoft.com/office/powerpoint/2010/main" val="3536659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97497" y="187306"/>
            <a:ext cx="972670" cy="320675"/>
          </a:xfrm>
        </p:spPr>
        <p:txBody>
          <a:bodyPr/>
          <a:lstStyle/>
          <a:p>
            <a:fld id="{96478BAF-7D72-43A6-AB58-45C361AF6AC3}" type="slidenum">
              <a:rPr lang="fr-FR" smtClean="0"/>
              <a:t>31</a:t>
            </a:fld>
            <a:endParaRPr lang="fr-FR" dirty="0"/>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5735555" cy="369332"/>
          </a:xfrm>
          <a:prstGeom prst="rect">
            <a:avLst/>
          </a:prstGeom>
          <a:noFill/>
        </p:spPr>
        <p:txBody>
          <a:bodyPr wrap="square" rtlCol="0">
            <a:spAutoFit/>
          </a:bodyPr>
          <a:lstStyle/>
          <a:p>
            <a:r>
              <a:rPr lang="fr-FR" dirty="0">
                <a:solidFill>
                  <a:srgbClr val="008000"/>
                </a:solidFill>
              </a:rPr>
              <a:t>23. </a:t>
            </a:r>
            <a:r>
              <a:rPr lang="fr-FR" b="1" dirty="0">
                <a:solidFill>
                  <a:srgbClr val="008000"/>
                </a:solidFill>
              </a:rPr>
              <a:t>Chiendent pied de poule </a:t>
            </a:r>
            <a:r>
              <a:rPr lang="fr-FR" dirty="0">
                <a:solidFill>
                  <a:srgbClr val="008000"/>
                </a:solidFill>
              </a:rPr>
              <a:t>(</a:t>
            </a:r>
            <a:r>
              <a:rPr lang="fr-FR" i="1" dirty="0" err="1">
                <a:solidFill>
                  <a:srgbClr val="008000"/>
                </a:solidFill>
              </a:rPr>
              <a:t>Cynodon</a:t>
            </a:r>
            <a:r>
              <a:rPr lang="fr-FR" i="1" dirty="0">
                <a:solidFill>
                  <a:srgbClr val="008000"/>
                </a:solidFill>
              </a:rPr>
              <a:t> </a:t>
            </a:r>
            <a:r>
              <a:rPr lang="fr-FR" i="1" dirty="0" err="1">
                <a:solidFill>
                  <a:srgbClr val="008000"/>
                </a:solidFill>
              </a:rPr>
              <a:t>dactylon</a:t>
            </a:r>
            <a:r>
              <a:rPr lang="fr-FR" dirty="0">
                <a:solidFill>
                  <a:srgbClr val="008000"/>
                </a:solidFill>
              </a:rPr>
              <a:t>) (Poacées)</a:t>
            </a:r>
          </a:p>
        </p:txBody>
      </p:sp>
      <p:sp>
        <p:nvSpPr>
          <p:cNvPr id="4" name="ZoneTexte 3"/>
          <p:cNvSpPr txBox="1"/>
          <p:nvPr/>
        </p:nvSpPr>
        <p:spPr>
          <a:xfrm>
            <a:off x="148877" y="892885"/>
            <a:ext cx="11845899" cy="2215991"/>
          </a:xfrm>
          <a:prstGeom prst="rect">
            <a:avLst/>
          </a:prstGeom>
          <a:noFill/>
        </p:spPr>
        <p:txBody>
          <a:bodyPr wrap="square" rtlCol="0">
            <a:spAutoFit/>
          </a:bodyPr>
          <a:lstStyle/>
          <a:p>
            <a:r>
              <a:rPr lang="fr-FR" u="sng" dirty="0">
                <a:solidFill>
                  <a:srgbClr val="008000"/>
                </a:solidFill>
                <a:hlinkClick r:id="rId2" tooltip="Plante herbacée"/>
              </a:rPr>
              <a:t>plantes herbacées</a:t>
            </a:r>
            <a:r>
              <a:rPr lang="fr-FR" dirty="0">
                <a:solidFill>
                  <a:srgbClr val="008000"/>
                </a:solidFill>
              </a:rPr>
              <a:t>. </a:t>
            </a:r>
          </a:p>
          <a:p>
            <a:r>
              <a:rPr lang="fr-FR" dirty="0">
                <a:solidFill>
                  <a:srgbClr val="008000"/>
                </a:solidFill>
              </a:rPr>
              <a:t>Usage : Cette espèce est utilisée pour la confection de </a:t>
            </a:r>
            <a:r>
              <a:rPr lang="fr-FR" dirty="0">
                <a:solidFill>
                  <a:srgbClr val="008000"/>
                </a:solidFill>
                <a:hlinkClick r:id="rId3" tooltip="Gazon"/>
              </a:rPr>
              <a:t>gazon</a:t>
            </a:r>
            <a:r>
              <a:rPr lang="fr-FR" dirty="0">
                <a:solidFill>
                  <a:srgbClr val="008000"/>
                </a:solidFill>
              </a:rPr>
              <a:t> assez rustique, demandant moins d'entretien que d'autres espèces. Sa tendance à être couvre-sol est également appréciée dans ce cas.</a:t>
            </a:r>
          </a:p>
          <a:p>
            <a:r>
              <a:rPr lang="fr-FR" dirty="0">
                <a:solidFill>
                  <a:srgbClr val="008000"/>
                </a:solidFill>
              </a:rPr>
              <a:t>À la demande de l'USGA (association américaine de clubs de Golf), une étude a porté sur la capacité de cette plante à retenir les </a:t>
            </a:r>
            <a:r>
              <a:rPr lang="fr-FR" dirty="0">
                <a:solidFill>
                  <a:srgbClr val="008000"/>
                </a:solidFill>
                <a:hlinkClick r:id="rId4" tooltip="Nitrate"/>
              </a:rPr>
              <a:t>nitrates</a:t>
            </a:r>
            <a:r>
              <a:rPr lang="fr-FR" dirty="0">
                <a:solidFill>
                  <a:srgbClr val="008000"/>
                </a:solidFill>
              </a:rPr>
              <a:t> </a:t>
            </a:r>
            <a:r>
              <a:rPr lang="fr-FR" dirty="0" err="1">
                <a:solidFill>
                  <a:srgbClr val="008000"/>
                </a:solidFill>
              </a:rPr>
              <a:t>lixiviés</a:t>
            </a:r>
            <a:r>
              <a:rPr lang="fr-FR" dirty="0">
                <a:solidFill>
                  <a:srgbClr val="008000"/>
                </a:solidFill>
              </a:rPr>
              <a:t> par les pluies ou arrosage. Elle s'est avérée mauvaise en début de croissance du gazon, et meilleure après quelques mois. Elle est utilisée en médecine traditionnelle.</a:t>
            </a:r>
          </a:p>
          <a:p>
            <a:r>
              <a:rPr lang="fr-FR" dirty="0">
                <a:solidFill>
                  <a:srgbClr val="008000"/>
                </a:solidFill>
              </a:rPr>
              <a:t>Toxicité : </a:t>
            </a:r>
            <a:r>
              <a:rPr lang="fr-FR" i="1" dirty="0" err="1">
                <a:solidFill>
                  <a:srgbClr val="008000"/>
                </a:solidFill>
              </a:rPr>
              <a:t>Cynodon</a:t>
            </a:r>
            <a:r>
              <a:rPr lang="fr-FR" i="1" dirty="0">
                <a:solidFill>
                  <a:srgbClr val="008000"/>
                </a:solidFill>
              </a:rPr>
              <a:t> </a:t>
            </a:r>
            <a:r>
              <a:rPr lang="fr-FR" i="1" dirty="0" err="1">
                <a:solidFill>
                  <a:srgbClr val="008000"/>
                </a:solidFill>
              </a:rPr>
              <a:t>dactylon</a:t>
            </a:r>
            <a:r>
              <a:rPr lang="fr-FR" dirty="0">
                <a:solidFill>
                  <a:srgbClr val="008000"/>
                </a:solidFill>
              </a:rPr>
              <a:t> est toutefois une espèce considérée comme potentiellement </a:t>
            </a:r>
            <a:r>
              <a:rPr lang="fr-FR" dirty="0">
                <a:solidFill>
                  <a:srgbClr val="008000"/>
                </a:solidFill>
                <a:hlinkClick r:id="rId5" tooltip="Toxicologie"/>
              </a:rPr>
              <a:t>toxique</a:t>
            </a:r>
            <a:r>
              <a:rPr lang="fr-FR" dirty="0">
                <a:solidFill>
                  <a:srgbClr val="008000"/>
                </a:solidFill>
              </a:rPr>
              <a:t> pour les </a:t>
            </a:r>
            <a:r>
              <a:rPr lang="fr-FR" dirty="0">
                <a:solidFill>
                  <a:srgbClr val="008000"/>
                </a:solidFill>
                <a:hlinkClick r:id="rId6" tooltip="Mammifère"/>
              </a:rPr>
              <a:t>mammifères</a:t>
            </a:r>
            <a:r>
              <a:rPr lang="fr-FR" dirty="0">
                <a:solidFill>
                  <a:srgbClr val="008000"/>
                </a:solidFill>
              </a:rPr>
              <a:t>. </a:t>
            </a:r>
          </a:p>
          <a:p>
            <a:r>
              <a:rPr lang="fr-FR" sz="1200" dirty="0">
                <a:solidFill>
                  <a:srgbClr val="008000"/>
                </a:solidFill>
              </a:rPr>
              <a:t>Source : </a:t>
            </a:r>
            <a:r>
              <a:rPr lang="fr-FR" sz="1200" dirty="0">
                <a:solidFill>
                  <a:srgbClr val="008000"/>
                </a:solidFill>
                <a:hlinkClick r:id="rId7"/>
              </a:rPr>
              <a:t>https://fr.wikipedia.org/wiki/Chiendent_pied-de-poule</a:t>
            </a:r>
            <a:r>
              <a:rPr lang="fr-FR" sz="1200" dirty="0">
                <a:solidFill>
                  <a:srgbClr val="008000"/>
                </a:solidFill>
              </a:rPr>
              <a:t> </a:t>
            </a:r>
          </a:p>
        </p:txBody>
      </p:sp>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7587" y="4825954"/>
            <a:ext cx="2466975" cy="1847850"/>
          </a:xfrm>
          <a:prstGeom prst="rect">
            <a:avLst/>
          </a:prstGeom>
        </p:spPr>
      </p:pic>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6654" y="5197904"/>
            <a:ext cx="1905000" cy="1438275"/>
          </a:xfrm>
          <a:prstGeom prst="rect">
            <a:avLst/>
          </a:prstGeom>
        </p:spPr>
      </p:pic>
      <p:pic>
        <p:nvPicPr>
          <p:cNvPr id="8"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1654" y="2895830"/>
            <a:ext cx="2628900" cy="1743075"/>
          </a:xfrm>
          <a:prstGeom prst="rect">
            <a:avLst/>
          </a:prstGeom>
        </p:spPr>
      </p:pic>
      <p:pic>
        <p:nvPicPr>
          <p:cNvPr id="9" name="Imag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44150" y="4231116"/>
            <a:ext cx="1847850" cy="2466975"/>
          </a:xfrm>
          <a:prstGeom prst="rect">
            <a:avLst/>
          </a:prstGeom>
        </p:spPr>
      </p:pic>
      <p:pic>
        <p:nvPicPr>
          <p:cNvPr id="10" name="Imag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32781" y="3130716"/>
            <a:ext cx="2108891" cy="3567376"/>
          </a:xfrm>
          <a:prstGeom prst="rect">
            <a:avLst/>
          </a:prstGeom>
        </p:spPr>
      </p:pic>
      <p:pic>
        <p:nvPicPr>
          <p:cNvPr id="11" name="Imag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877" y="4850241"/>
            <a:ext cx="2466975" cy="1847850"/>
          </a:xfrm>
          <a:prstGeom prst="rect">
            <a:avLst/>
          </a:prstGeom>
        </p:spPr>
      </p:pic>
    </p:spTree>
    <p:extLst>
      <p:ext uri="{BB962C8B-B14F-4D97-AF65-F5344CB8AC3E}">
        <p14:creationId xmlns:p14="http://schemas.microsoft.com/office/powerpoint/2010/main" val="540084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37347" y="259086"/>
            <a:ext cx="972670" cy="320675"/>
          </a:xfrm>
        </p:spPr>
        <p:txBody>
          <a:bodyPr/>
          <a:lstStyle/>
          <a:p>
            <a:fld id="{96478BAF-7D72-43A6-AB58-45C361AF6AC3}" type="slidenum">
              <a:rPr lang="fr-FR" smtClean="0"/>
              <a:t>32</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1"/>
            <a:ext cx="9199518" cy="369332"/>
          </a:xfrm>
          <a:prstGeom prst="rect">
            <a:avLst/>
          </a:prstGeom>
          <a:noFill/>
        </p:spPr>
        <p:txBody>
          <a:bodyPr wrap="square" rtlCol="0">
            <a:spAutoFit/>
          </a:bodyPr>
          <a:lstStyle/>
          <a:p>
            <a:r>
              <a:rPr lang="fr-FR" dirty="0">
                <a:solidFill>
                  <a:srgbClr val="008000"/>
                </a:solidFill>
              </a:rPr>
              <a:t>24. </a:t>
            </a:r>
            <a:r>
              <a:rPr lang="fr-FR" b="1" dirty="0">
                <a:solidFill>
                  <a:srgbClr val="008000"/>
                </a:solidFill>
              </a:rPr>
              <a:t>Chardon des champs </a:t>
            </a:r>
            <a:r>
              <a:rPr lang="fr-FR" dirty="0">
                <a:solidFill>
                  <a:srgbClr val="008000"/>
                </a:solidFill>
              </a:rPr>
              <a:t>ou</a:t>
            </a:r>
            <a:r>
              <a:rPr lang="fr-FR" b="1" dirty="0">
                <a:solidFill>
                  <a:srgbClr val="008000"/>
                </a:solidFill>
              </a:rPr>
              <a:t> Cirse des champs </a:t>
            </a:r>
            <a:r>
              <a:rPr lang="fr-FR" dirty="0">
                <a:solidFill>
                  <a:srgbClr val="008000"/>
                </a:solidFill>
              </a:rPr>
              <a:t>(</a:t>
            </a:r>
            <a:r>
              <a:rPr lang="fr-FR" i="1" dirty="0">
                <a:solidFill>
                  <a:srgbClr val="008000"/>
                </a:solidFill>
              </a:rPr>
              <a:t>Cirsium </a:t>
            </a:r>
            <a:r>
              <a:rPr lang="fr-FR" i="1" dirty="0" err="1">
                <a:solidFill>
                  <a:srgbClr val="008000"/>
                </a:solidFill>
              </a:rPr>
              <a:t>arvense</a:t>
            </a:r>
            <a:r>
              <a:rPr lang="fr-FR" dirty="0">
                <a:solidFill>
                  <a:srgbClr val="008000"/>
                </a:solidFill>
              </a:rPr>
              <a:t>) (Astéracées)</a:t>
            </a:r>
          </a:p>
        </p:txBody>
      </p:sp>
      <p:sp>
        <p:nvSpPr>
          <p:cNvPr id="4" name="ZoneTexte 3"/>
          <p:cNvSpPr txBox="1"/>
          <p:nvPr/>
        </p:nvSpPr>
        <p:spPr>
          <a:xfrm>
            <a:off x="148877" y="806803"/>
            <a:ext cx="11861140" cy="3970318"/>
          </a:xfrm>
          <a:prstGeom prst="rect">
            <a:avLst/>
          </a:prstGeom>
          <a:noFill/>
        </p:spPr>
        <p:txBody>
          <a:bodyPr wrap="square" rtlCol="0">
            <a:spAutoFit/>
          </a:bodyPr>
          <a:lstStyle/>
          <a:p>
            <a:r>
              <a:rPr lang="fr-FR" dirty="0">
                <a:solidFill>
                  <a:srgbClr val="008000"/>
                </a:solidFill>
              </a:rPr>
              <a:t>Très commun dans toute l'Europe, c'est une plante dioïque, dressée de 50 à 130 centimètres de haut et pouvant parfois atteindre 150 centimètres, </a:t>
            </a:r>
            <a:r>
              <a:rPr lang="fr-FR" dirty="0">
                <a:solidFill>
                  <a:srgbClr val="008000"/>
                </a:solidFill>
                <a:hlinkClick r:id="rId2" tooltip="Nitrophile"/>
              </a:rPr>
              <a:t>nitrophile</a:t>
            </a:r>
            <a:r>
              <a:rPr lang="fr-FR" dirty="0">
                <a:solidFill>
                  <a:srgbClr val="008000"/>
                </a:solidFill>
              </a:rPr>
              <a:t>, adventice de la plupart des cultures, des prairies, se multipliant rapidement par ses nombreuses graines qui, grâce à leurs aigrettes, peuvent être disséminées à grande distance. On le reconnaît entre autres à ses </a:t>
            </a:r>
            <a:r>
              <a:rPr lang="fr-FR" dirty="0">
                <a:solidFill>
                  <a:srgbClr val="008000"/>
                </a:solidFill>
                <a:hlinkClick r:id="rId3" tooltip="Capitule (botanique)"/>
              </a:rPr>
              <a:t>capitules</a:t>
            </a:r>
            <a:r>
              <a:rPr lang="fr-FR" dirty="0">
                <a:solidFill>
                  <a:srgbClr val="008000"/>
                </a:solidFill>
              </a:rPr>
              <a:t> lilas dont les fleurons (fleurs tubulées) s'épanouissent largement. Sa tige est très rameuse, elle a la particularité de ne presque pas porter d’épines et de ne pas être ailée. Les feuilles sont allongées, découpées et bordées de dents épineuses, vertes et glabres sur les deux faces ou présentant une pilosité blanchâtre sur la face inférieure. Le système racinaire du cirse des champs est composé des </a:t>
            </a:r>
            <a:r>
              <a:rPr lang="fr-FR" dirty="0">
                <a:solidFill>
                  <a:srgbClr val="008000"/>
                </a:solidFill>
                <a:hlinkClick r:id="rId4" tooltip="Rhizome"/>
              </a:rPr>
              <a:t>rhizomes</a:t>
            </a:r>
            <a:r>
              <a:rPr lang="fr-FR" dirty="0">
                <a:solidFill>
                  <a:srgbClr val="008000"/>
                </a:solidFill>
              </a:rPr>
              <a:t> horizontaux servant d’organes de réserve et des racines verticales qui peuvent descendre à plus de 2 mètres de profondeur servant à capter l’eau et les nutriments.</a:t>
            </a:r>
          </a:p>
          <a:p>
            <a:r>
              <a:rPr lang="fr-FR" dirty="0">
                <a:solidFill>
                  <a:srgbClr val="008000"/>
                </a:solidFill>
              </a:rPr>
              <a:t>Habitat : Le cirse des champs est une plante qui peut s’adapter à de nombreux milieux, mais qui préfère les milieux riches et ensoleillés. On le retrouve dans les prairies, sur les bords de chemins et de routes, dans les friches, les champs et les jardins.</a:t>
            </a:r>
          </a:p>
          <a:p>
            <a:r>
              <a:rPr lang="fr-FR" dirty="0">
                <a:solidFill>
                  <a:srgbClr val="008000"/>
                </a:solidFill>
              </a:rPr>
              <a:t>Cette plante fait partie des </a:t>
            </a:r>
            <a:r>
              <a:rPr lang="fr-FR" dirty="0">
                <a:solidFill>
                  <a:srgbClr val="008000"/>
                </a:solidFill>
                <a:hlinkClick r:id="rId5" tooltip="Adventice"/>
              </a:rPr>
              <a:t>adventices</a:t>
            </a:r>
            <a:r>
              <a:rPr lang="fr-FR" dirty="0">
                <a:solidFill>
                  <a:srgbClr val="008000"/>
                </a:solidFill>
              </a:rPr>
              <a:t> les plus souvent trouvées dans les cultures. Localement envahissante, elle fait l'objet de diverses mesures de contrôle par les agriculteurs et collectivités ou jardiniers. Elle est déclarée nuisible en France.</a:t>
            </a:r>
          </a:p>
          <a:p>
            <a:r>
              <a:rPr lang="fr-FR" dirty="0">
                <a:solidFill>
                  <a:srgbClr val="008000"/>
                </a:solidFill>
              </a:rPr>
              <a:t>Ennemis : coléoptères (</a:t>
            </a:r>
            <a:r>
              <a:rPr lang="fr-FR" i="1" dirty="0" err="1">
                <a:solidFill>
                  <a:srgbClr val="008000"/>
                </a:solidFill>
              </a:rPr>
              <a:t>Cassida</a:t>
            </a:r>
            <a:r>
              <a:rPr lang="fr-FR" i="1" dirty="0">
                <a:solidFill>
                  <a:srgbClr val="008000"/>
                </a:solidFill>
              </a:rPr>
              <a:t> </a:t>
            </a:r>
            <a:r>
              <a:rPr lang="fr-FR" i="1" dirty="0" err="1">
                <a:solidFill>
                  <a:srgbClr val="008000"/>
                </a:solidFill>
              </a:rPr>
              <a:t>rubiginosa</a:t>
            </a:r>
            <a:r>
              <a:rPr lang="fr-FR" dirty="0">
                <a:solidFill>
                  <a:srgbClr val="008000"/>
                </a:solidFill>
              </a:rPr>
              <a:t>), charançons tels que mineur de tige </a:t>
            </a:r>
            <a:r>
              <a:rPr lang="fr-FR" i="1" dirty="0" err="1">
                <a:solidFill>
                  <a:srgbClr val="008000"/>
                </a:solidFill>
              </a:rPr>
              <a:t>Ceutorhynchus</a:t>
            </a:r>
            <a:r>
              <a:rPr lang="fr-FR" i="1" dirty="0">
                <a:solidFill>
                  <a:srgbClr val="008000"/>
                </a:solidFill>
              </a:rPr>
              <a:t> </a:t>
            </a:r>
            <a:r>
              <a:rPr lang="fr-FR" i="1" dirty="0" err="1">
                <a:solidFill>
                  <a:srgbClr val="008000"/>
                </a:solidFill>
              </a:rPr>
              <a:t>litura</a:t>
            </a:r>
            <a:r>
              <a:rPr lang="fr-FR" dirty="0">
                <a:solidFill>
                  <a:srgbClr val="008000"/>
                </a:solidFill>
              </a:rPr>
              <a:t>, mouche du chardon (</a:t>
            </a:r>
            <a:r>
              <a:rPr lang="fr-FR" i="1" dirty="0" err="1">
                <a:solidFill>
                  <a:srgbClr val="008000"/>
                </a:solidFill>
                <a:hlinkClick r:id="rId6" tooltip="Urophora cardui"/>
              </a:rPr>
              <a:t>Urophora</a:t>
            </a:r>
            <a:r>
              <a:rPr lang="fr-FR" i="1" dirty="0">
                <a:solidFill>
                  <a:srgbClr val="008000"/>
                </a:solidFill>
                <a:hlinkClick r:id="rId6" tooltip="Urophora cardui"/>
              </a:rPr>
              <a:t> </a:t>
            </a:r>
            <a:r>
              <a:rPr lang="fr-FR" i="1" dirty="0" err="1">
                <a:solidFill>
                  <a:srgbClr val="008000"/>
                </a:solidFill>
                <a:hlinkClick r:id="rId6" tooltip="Urophora cardui"/>
              </a:rPr>
              <a:t>cardui</a:t>
            </a:r>
            <a:r>
              <a:rPr lang="fr-FR" dirty="0">
                <a:solidFill>
                  <a:srgbClr val="008000"/>
                </a:solidFill>
              </a:rPr>
              <a:t>). </a:t>
            </a:r>
            <a:r>
              <a:rPr lang="fr-FR" sz="1200" dirty="0">
                <a:solidFill>
                  <a:srgbClr val="008000"/>
                </a:solidFill>
              </a:rPr>
              <a:t>Source : </a:t>
            </a:r>
            <a:r>
              <a:rPr lang="fr-FR" sz="1200" dirty="0">
                <a:solidFill>
                  <a:srgbClr val="008000"/>
                </a:solidFill>
                <a:hlinkClick r:id="rId7"/>
              </a:rPr>
              <a:t>https://fr.wikipedia.org/wiki/Cirse_des_champs</a:t>
            </a:r>
            <a:r>
              <a:rPr lang="fr-FR" sz="1200" dirty="0">
                <a:solidFill>
                  <a:srgbClr val="008000"/>
                </a:solidFill>
              </a:rPr>
              <a:t> </a:t>
            </a:r>
          </a:p>
        </p:txBody>
      </p:sp>
      <p:sp>
        <p:nvSpPr>
          <p:cNvPr id="6" name="ZoneTexte 5"/>
          <p:cNvSpPr txBox="1"/>
          <p:nvPr/>
        </p:nvSpPr>
        <p:spPr>
          <a:xfrm>
            <a:off x="9713258" y="6211669"/>
            <a:ext cx="2478742" cy="646331"/>
          </a:xfrm>
          <a:prstGeom prst="rect">
            <a:avLst/>
          </a:prstGeom>
          <a:noFill/>
        </p:spPr>
        <p:txBody>
          <a:bodyPr wrap="square" rtlCol="0">
            <a:spAutoFit/>
          </a:bodyPr>
          <a:lstStyle/>
          <a:p>
            <a:pPr algn="ctr"/>
            <a:r>
              <a:rPr lang="fr-FR" sz="1200" dirty="0" err="1">
                <a:solidFill>
                  <a:srgbClr val="008000"/>
                </a:solidFill>
              </a:rPr>
              <a:t>Charençon</a:t>
            </a:r>
            <a:r>
              <a:rPr lang="fr-FR" sz="1200" dirty="0">
                <a:solidFill>
                  <a:srgbClr val="008000"/>
                </a:solidFill>
              </a:rPr>
              <a:t> mineur de tige (</a:t>
            </a:r>
            <a:r>
              <a:rPr lang="fr-FR" sz="1200" i="1" dirty="0" err="1">
                <a:solidFill>
                  <a:srgbClr val="008000"/>
                </a:solidFill>
              </a:rPr>
              <a:t>Ceutorhynchus</a:t>
            </a:r>
            <a:r>
              <a:rPr lang="fr-FR" sz="1200" i="1" dirty="0">
                <a:solidFill>
                  <a:srgbClr val="008000"/>
                </a:solidFill>
              </a:rPr>
              <a:t> </a:t>
            </a:r>
            <a:r>
              <a:rPr lang="fr-FR" sz="1200" i="1" dirty="0" err="1">
                <a:solidFill>
                  <a:srgbClr val="008000"/>
                </a:solidFill>
              </a:rPr>
              <a:t>litura</a:t>
            </a:r>
            <a:r>
              <a:rPr lang="fr-FR" sz="1200" dirty="0">
                <a:solidFill>
                  <a:srgbClr val="008000"/>
                </a:solidFill>
              </a:rPr>
              <a:t>) utilisé pour la lutte contre le cirse des champs</a:t>
            </a:r>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877" y="4777120"/>
            <a:ext cx="1650565" cy="2042779"/>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5795" y="5318804"/>
            <a:ext cx="1905000" cy="1428750"/>
          </a:xfrm>
          <a:prstGeom prst="rect">
            <a:avLst/>
          </a:prstGeom>
        </p:spPr>
      </p:pic>
      <p:pic>
        <p:nvPicPr>
          <p:cNvPr id="9" name="Imag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04969" y="4959352"/>
            <a:ext cx="2466975" cy="1847850"/>
          </a:xfrm>
          <a:prstGeom prst="rect">
            <a:avLst/>
          </a:prstGeom>
        </p:spPr>
      </p:pic>
      <p:pic>
        <p:nvPicPr>
          <p:cNvPr id="10" name="Imag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3918" y="4386009"/>
            <a:ext cx="1685694" cy="2433890"/>
          </a:xfrm>
          <a:prstGeom prst="rect">
            <a:avLst/>
          </a:prstGeom>
        </p:spPr>
      </p:pic>
      <p:pic>
        <p:nvPicPr>
          <p:cNvPr id="12" name="Imag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8297" y="4574787"/>
            <a:ext cx="1681667" cy="2245112"/>
          </a:xfrm>
          <a:prstGeom prst="rect">
            <a:avLst/>
          </a:prstGeom>
        </p:spPr>
      </p:pic>
      <p:pic>
        <p:nvPicPr>
          <p:cNvPr id="13" name="Imag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05965" y="4419390"/>
            <a:ext cx="2116268" cy="1798828"/>
          </a:xfrm>
          <a:prstGeom prst="rect">
            <a:avLst/>
          </a:prstGeom>
        </p:spPr>
      </p:pic>
    </p:spTree>
    <p:extLst>
      <p:ext uri="{BB962C8B-B14F-4D97-AF65-F5344CB8AC3E}">
        <p14:creationId xmlns:p14="http://schemas.microsoft.com/office/powerpoint/2010/main" val="3031987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575228" y="116795"/>
            <a:ext cx="434788" cy="320675"/>
          </a:xfrm>
        </p:spPr>
        <p:txBody>
          <a:bodyPr/>
          <a:lstStyle/>
          <a:p>
            <a:fld id="{96478BAF-7D72-43A6-AB58-45C361AF6AC3}" type="slidenum">
              <a:rPr lang="fr-FR" smtClean="0"/>
              <a:t>33</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7112535" cy="369332"/>
          </a:xfrm>
          <a:prstGeom prst="rect">
            <a:avLst/>
          </a:prstGeom>
          <a:noFill/>
        </p:spPr>
        <p:txBody>
          <a:bodyPr wrap="square" rtlCol="0">
            <a:spAutoFit/>
          </a:bodyPr>
          <a:lstStyle/>
          <a:p>
            <a:r>
              <a:rPr lang="fr-FR" dirty="0">
                <a:solidFill>
                  <a:srgbClr val="008000"/>
                </a:solidFill>
              </a:rPr>
              <a:t>24bis. </a:t>
            </a:r>
            <a:r>
              <a:rPr lang="fr-FR" b="1" dirty="0">
                <a:solidFill>
                  <a:srgbClr val="008000"/>
                </a:solidFill>
              </a:rPr>
              <a:t>Chardon commun </a:t>
            </a:r>
            <a:r>
              <a:rPr lang="fr-FR" dirty="0">
                <a:solidFill>
                  <a:srgbClr val="008000"/>
                </a:solidFill>
              </a:rPr>
              <a:t>ou </a:t>
            </a:r>
            <a:r>
              <a:rPr lang="fr-FR" b="1" dirty="0">
                <a:solidFill>
                  <a:srgbClr val="008000"/>
                </a:solidFill>
              </a:rPr>
              <a:t>gros chardon </a:t>
            </a:r>
            <a:r>
              <a:rPr lang="fr-FR" dirty="0">
                <a:solidFill>
                  <a:srgbClr val="008000"/>
                </a:solidFill>
              </a:rPr>
              <a:t>(</a:t>
            </a:r>
            <a:r>
              <a:rPr lang="fr-FR" i="1" dirty="0">
                <a:solidFill>
                  <a:srgbClr val="008000"/>
                </a:solidFill>
              </a:rPr>
              <a:t>Cirsium </a:t>
            </a:r>
            <a:r>
              <a:rPr lang="fr-FR" i="1" dirty="0" err="1">
                <a:solidFill>
                  <a:srgbClr val="008000"/>
                </a:solidFill>
              </a:rPr>
              <a:t>vulgare</a:t>
            </a:r>
            <a:r>
              <a:rPr lang="fr-FR" dirty="0">
                <a:solidFill>
                  <a:srgbClr val="008000"/>
                </a:solidFill>
              </a:rPr>
              <a:t>) (Astéracées)</a:t>
            </a:r>
          </a:p>
        </p:txBody>
      </p:sp>
      <p:sp>
        <p:nvSpPr>
          <p:cNvPr id="6" name="Flèche : droite 5"/>
          <p:cNvSpPr/>
          <p:nvPr/>
        </p:nvSpPr>
        <p:spPr>
          <a:xfrm>
            <a:off x="11491410" y="429721"/>
            <a:ext cx="542362" cy="344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0060643" y="461874"/>
            <a:ext cx="1430767" cy="307777"/>
          </a:xfrm>
          <a:prstGeom prst="rect">
            <a:avLst/>
          </a:prstGeom>
          <a:noFill/>
        </p:spPr>
        <p:txBody>
          <a:bodyPr wrap="square" rtlCol="0">
            <a:spAutoFit/>
          </a:bodyPr>
          <a:lstStyle/>
          <a:p>
            <a:pPr algn="r"/>
            <a:r>
              <a:rPr lang="fr-FR" sz="1400" dirty="0">
                <a:solidFill>
                  <a:srgbClr val="008000"/>
                </a:solidFill>
              </a:rPr>
              <a:t>Voir page suivant</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708" y="3665466"/>
            <a:ext cx="4050904" cy="3036627"/>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938" y="3665466"/>
            <a:ext cx="4233012" cy="3020183"/>
          </a:xfrm>
          <a:prstGeom prst="rect">
            <a:avLst/>
          </a:prstGeom>
        </p:spPr>
      </p:pic>
      <p:sp>
        <p:nvSpPr>
          <p:cNvPr id="10" name="ZoneTexte 9"/>
          <p:cNvSpPr txBox="1"/>
          <p:nvPr/>
        </p:nvSpPr>
        <p:spPr>
          <a:xfrm>
            <a:off x="129092" y="5257562"/>
            <a:ext cx="3328088" cy="1600438"/>
          </a:xfrm>
          <a:prstGeom prst="rect">
            <a:avLst/>
          </a:prstGeom>
          <a:noFill/>
        </p:spPr>
        <p:txBody>
          <a:bodyPr wrap="square" rtlCol="0">
            <a:spAutoFit/>
          </a:bodyPr>
          <a:lstStyle/>
          <a:p>
            <a:r>
              <a:rPr lang="fr-FR" sz="1400" dirty="0">
                <a:solidFill>
                  <a:srgbClr val="008000"/>
                </a:solidFill>
              </a:rPr>
              <a:t>Couleur dominante des fleurs : rose</a:t>
            </a:r>
          </a:p>
          <a:p>
            <a:r>
              <a:rPr lang="fr-FR" sz="1400" dirty="0">
                <a:solidFill>
                  <a:srgbClr val="008000"/>
                </a:solidFill>
              </a:rPr>
              <a:t>Période de floraison : juillet-octobre</a:t>
            </a:r>
          </a:p>
          <a:p>
            <a:r>
              <a:rPr lang="fr-FR" sz="1400" dirty="0">
                <a:solidFill>
                  <a:srgbClr val="008000"/>
                </a:solidFill>
                <a:hlinkClick r:id="rId4" tooltip="Inflorescence"/>
              </a:rPr>
              <a:t>Inflorescence</a:t>
            </a:r>
            <a:r>
              <a:rPr lang="fr-FR" sz="1400" dirty="0">
                <a:solidFill>
                  <a:srgbClr val="008000"/>
                </a:solidFill>
              </a:rPr>
              <a:t> : </a:t>
            </a:r>
            <a:r>
              <a:rPr lang="fr-FR" sz="1400" dirty="0">
                <a:solidFill>
                  <a:srgbClr val="008000"/>
                </a:solidFill>
                <a:hlinkClick r:id="rId5" tooltip="Racème"/>
              </a:rPr>
              <a:t>racème</a:t>
            </a:r>
            <a:r>
              <a:rPr lang="fr-FR" sz="1400" dirty="0">
                <a:solidFill>
                  <a:srgbClr val="008000"/>
                </a:solidFill>
              </a:rPr>
              <a:t> de </a:t>
            </a:r>
            <a:r>
              <a:rPr lang="fr-FR" sz="1400" dirty="0">
                <a:solidFill>
                  <a:srgbClr val="008000"/>
                </a:solidFill>
                <a:hlinkClick r:id="rId6" tooltip="Capitule (botanique)"/>
              </a:rPr>
              <a:t>capitules</a:t>
            </a:r>
            <a:endParaRPr lang="fr-FR" sz="1400" dirty="0">
              <a:solidFill>
                <a:srgbClr val="008000"/>
              </a:solidFill>
            </a:endParaRPr>
          </a:p>
          <a:p>
            <a:r>
              <a:rPr lang="fr-FR" sz="1400" dirty="0">
                <a:solidFill>
                  <a:srgbClr val="008000"/>
                </a:solidFill>
                <a:hlinkClick r:id="rId7" tooltip="Reproduction dans le règne végétal"/>
              </a:rPr>
              <a:t>Sexualité</a:t>
            </a:r>
            <a:r>
              <a:rPr lang="fr-FR" sz="1400" dirty="0">
                <a:solidFill>
                  <a:srgbClr val="008000"/>
                </a:solidFill>
              </a:rPr>
              <a:t> : </a:t>
            </a:r>
            <a:r>
              <a:rPr lang="fr-FR" sz="1400" dirty="0">
                <a:solidFill>
                  <a:srgbClr val="008000"/>
                </a:solidFill>
                <a:hlinkClick r:id="rId8" tooltip="Glossaire botanique"/>
              </a:rPr>
              <a:t>hermaphrodite</a:t>
            </a:r>
            <a:endParaRPr lang="fr-FR" sz="1400" dirty="0">
              <a:solidFill>
                <a:srgbClr val="008000"/>
              </a:solidFill>
            </a:endParaRPr>
          </a:p>
          <a:p>
            <a:r>
              <a:rPr lang="fr-FR" sz="1400" dirty="0">
                <a:solidFill>
                  <a:srgbClr val="008000"/>
                </a:solidFill>
                <a:hlinkClick r:id="rId9" tooltip="Pollinisation"/>
              </a:rPr>
              <a:t>Pollinisation</a:t>
            </a:r>
            <a:r>
              <a:rPr lang="fr-FR" sz="1400" dirty="0">
                <a:solidFill>
                  <a:srgbClr val="008000"/>
                </a:solidFill>
              </a:rPr>
              <a:t> : </a:t>
            </a:r>
            <a:r>
              <a:rPr lang="fr-FR" sz="1400" dirty="0" err="1">
                <a:solidFill>
                  <a:srgbClr val="008000"/>
                </a:solidFill>
                <a:hlinkClick r:id="rId10" tooltip="Glossaire botanique"/>
              </a:rPr>
              <a:t>entomogame</a:t>
            </a:r>
            <a:r>
              <a:rPr lang="fr-FR" sz="1400" dirty="0">
                <a:solidFill>
                  <a:srgbClr val="008000"/>
                </a:solidFill>
              </a:rPr>
              <a:t>, </a:t>
            </a:r>
            <a:r>
              <a:rPr lang="fr-FR" sz="1400" dirty="0">
                <a:solidFill>
                  <a:srgbClr val="008000"/>
                </a:solidFill>
                <a:hlinkClick r:id="rId11" tooltip="Autogame"/>
              </a:rPr>
              <a:t>autogame</a:t>
            </a:r>
            <a:endParaRPr lang="fr-FR" sz="1400" dirty="0">
              <a:solidFill>
                <a:srgbClr val="008000"/>
              </a:solidFill>
            </a:endParaRPr>
          </a:p>
          <a:p>
            <a:r>
              <a:rPr lang="fr-FR" sz="1400" dirty="0">
                <a:solidFill>
                  <a:srgbClr val="008000"/>
                </a:solidFill>
              </a:rPr>
              <a:t>Fruit : </a:t>
            </a:r>
            <a:r>
              <a:rPr lang="fr-FR" sz="1400" dirty="0">
                <a:solidFill>
                  <a:srgbClr val="008000"/>
                </a:solidFill>
                <a:hlinkClick r:id="rId12" tooltip="Akène"/>
              </a:rPr>
              <a:t>akène</a:t>
            </a:r>
            <a:endParaRPr lang="fr-FR" sz="1400" dirty="0">
              <a:solidFill>
                <a:srgbClr val="008000"/>
              </a:solidFill>
            </a:endParaRPr>
          </a:p>
          <a:p>
            <a:r>
              <a:rPr lang="fr-FR" sz="1400" dirty="0">
                <a:solidFill>
                  <a:srgbClr val="008000"/>
                </a:solidFill>
              </a:rPr>
              <a:t>Dissémination : </a:t>
            </a:r>
            <a:r>
              <a:rPr lang="fr-FR" sz="1400" u="sng" dirty="0">
                <a:solidFill>
                  <a:srgbClr val="008000"/>
                </a:solidFill>
                <a:hlinkClick r:id="rId13" tooltip="Anémochore"/>
              </a:rPr>
              <a:t>anémochore</a:t>
            </a:r>
            <a:endParaRPr lang="fr-FR" sz="1400" dirty="0">
              <a:solidFill>
                <a:srgbClr val="008000"/>
              </a:solidFill>
            </a:endParaRPr>
          </a:p>
        </p:txBody>
      </p:sp>
      <p:sp>
        <p:nvSpPr>
          <p:cNvPr id="11" name="ZoneTexte 10"/>
          <p:cNvSpPr txBox="1"/>
          <p:nvPr/>
        </p:nvSpPr>
        <p:spPr>
          <a:xfrm>
            <a:off x="0" y="997741"/>
            <a:ext cx="12052612" cy="1477328"/>
          </a:xfrm>
          <a:prstGeom prst="rect">
            <a:avLst/>
          </a:prstGeom>
          <a:noFill/>
        </p:spPr>
        <p:txBody>
          <a:bodyPr wrap="square" rtlCol="0">
            <a:spAutoFit/>
          </a:bodyPr>
          <a:lstStyle/>
          <a:p>
            <a:pPr algn="just"/>
            <a:r>
              <a:rPr lang="fr-FR" dirty="0">
                <a:solidFill>
                  <a:srgbClr val="008000"/>
                </a:solidFill>
              </a:rPr>
              <a:t>Ou </a:t>
            </a:r>
            <a:r>
              <a:rPr lang="fr-FR" b="1" dirty="0">
                <a:solidFill>
                  <a:srgbClr val="008000"/>
                </a:solidFill>
              </a:rPr>
              <a:t>Cirse commun</a:t>
            </a:r>
            <a:r>
              <a:rPr lang="fr-FR" dirty="0">
                <a:solidFill>
                  <a:srgbClr val="008000"/>
                </a:solidFill>
              </a:rPr>
              <a:t> (</a:t>
            </a:r>
            <a:r>
              <a:rPr lang="fr-FR" i="1" dirty="0">
                <a:solidFill>
                  <a:srgbClr val="008000"/>
                </a:solidFill>
              </a:rPr>
              <a:t>Cirsium </a:t>
            </a:r>
            <a:r>
              <a:rPr lang="fr-FR" i="1" dirty="0" err="1">
                <a:solidFill>
                  <a:srgbClr val="008000"/>
                </a:solidFill>
              </a:rPr>
              <a:t>vulgare</a:t>
            </a:r>
            <a:r>
              <a:rPr lang="fr-FR" dirty="0">
                <a:solidFill>
                  <a:srgbClr val="008000"/>
                </a:solidFill>
              </a:rPr>
              <a:t>), ou </a:t>
            </a:r>
            <a:r>
              <a:rPr lang="fr-FR" b="1" dirty="0">
                <a:solidFill>
                  <a:srgbClr val="008000"/>
                </a:solidFill>
              </a:rPr>
              <a:t>Cirse à feuilles lancéolées</a:t>
            </a:r>
            <a:r>
              <a:rPr lang="fr-FR" dirty="0">
                <a:solidFill>
                  <a:srgbClr val="008000"/>
                </a:solidFill>
              </a:rPr>
              <a:t>, plante bisannuelle appartenant au genre </a:t>
            </a:r>
            <a:r>
              <a:rPr lang="fr-FR" i="1" dirty="0">
                <a:solidFill>
                  <a:srgbClr val="008000"/>
                </a:solidFill>
                <a:hlinkClick r:id="rId14" tooltip="Cirsium"/>
              </a:rPr>
              <a:t>Cirsium</a:t>
            </a:r>
            <a:r>
              <a:rPr lang="fr-FR" dirty="0">
                <a:solidFill>
                  <a:srgbClr val="008000"/>
                </a:solidFill>
              </a:rPr>
              <a:t> et à la famille des </a:t>
            </a:r>
            <a:r>
              <a:rPr lang="fr-FR" dirty="0">
                <a:solidFill>
                  <a:srgbClr val="008000"/>
                </a:solidFill>
                <a:hlinkClick r:id="rId15" tooltip="Asteraceae"/>
              </a:rPr>
              <a:t>Astéracées</a:t>
            </a:r>
            <a:r>
              <a:rPr lang="fr-FR" dirty="0">
                <a:solidFill>
                  <a:srgbClr val="008000"/>
                </a:solidFill>
              </a:rPr>
              <a:t> (ou Composées). </a:t>
            </a:r>
            <a:r>
              <a:rPr lang="fr-FR" i="1" dirty="0">
                <a:solidFill>
                  <a:srgbClr val="008000"/>
                </a:solidFill>
              </a:rPr>
              <a:t>Cirsium </a:t>
            </a:r>
            <a:r>
              <a:rPr lang="fr-FR" i="1" dirty="0" err="1">
                <a:solidFill>
                  <a:srgbClr val="008000"/>
                </a:solidFill>
              </a:rPr>
              <a:t>vulgare</a:t>
            </a:r>
            <a:r>
              <a:rPr lang="fr-FR" dirty="0">
                <a:solidFill>
                  <a:srgbClr val="008000"/>
                </a:solidFill>
              </a:rPr>
              <a:t> est une plante commune qui pousse en terrain découvert (chemins, </a:t>
            </a:r>
            <a:r>
              <a:rPr lang="fr-FR" dirty="0">
                <a:solidFill>
                  <a:srgbClr val="008000"/>
                </a:solidFill>
                <a:hlinkClick r:id="rId16" tooltip="Clairière"/>
              </a:rPr>
              <a:t>clairières</a:t>
            </a:r>
            <a:r>
              <a:rPr lang="fr-FR" dirty="0">
                <a:solidFill>
                  <a:srgbClr val="008000"/>
                </a:solidFill>
              </a:rPr>
              <a:t>, décombres, terrains vagues...). On la rencontre sur tous les continents soit à l'état spontané (</a:t>
            </a:r>
            <a:r>
              <a:rPr lang="fr-FR" dirty="0">
                <a:solidFill>
                  <a:srgbClr val="008000"/>
                </a:solidFill>
                <a:hlinkClick r:id="rId17" tooltip="Europe"/>
              </a:rPr>
              <a:t>Europe</a:t>
            </a:r>
            <a:r>
              <a:rPr lang="fr-FR" dirty="0">
                <a:solidFill>
                  <a:srgbClr val="008000"/>
                </a:solidFill>
              </a:rPr>
              <a:t>, </a:t>
            </a:r>
            <a:r>
              <a:rPr lang="fr-FR" dirty="0">
                <a:solidFill>
                  <a:srgbClr val="008000"/>
                </a:solidFill>
                <a:hlinkClick r:id="rId18" tooltip="Asie"/>
              </a:rPr>
              <a:t>Asie</a:t>
            </a:r>
            <a:r>
              <a:rPr lang="fr-FR" dirty="0">
                <a:solidFill>
                  <a:srgbClr val="008000"/>
                </a:solidFill>
              </a:rPr>
              <a:t>, </a:t>
            </a:r>
            <a:r>
              <a:rPr lang="fr-FR" dirty="0">
                <a:solidFill>
                  <a:srgbClr val="008000"/>
                </a:solidFill>
                <a:hlinkClick r:id="rId19" tooltip="Afrique du Nord"/>
              </a:rPr>
              <a:t>Afrique du Nord</a:t>
            </a:r>
            <a:r>
              <a:rPr lang="fr-FR" dirty="0">
                <a:solidFill>
                  <a:srgbClr val="008000"/>
                </a:solidFill>
              </a:rPr>
              <a:t>) soit naturalisé (</a:t>
            </a:r>
            <a:r>
              <a:rPr lang="fr-FR" u="sng" dirty="0">
                <a:solidFill>
                  <a:srgbClr val="008000"/>
                </a:solidFill>
                <a:hlinkClick r:id="rId20" tooltip="Afrique subsaharienne"/>
              </a:rPr>
              <a:t>Afrique subsaharienne</a:t>
            </a:r>
            <a:r>
              <a:rPr lang="fr-FR" dirty="0">
                <a:solidFill>
                  <a:srgbClr val="008000"/>
                </a:solidFill>
              </a:rPr>
              <a:t>, </a:t>
            </a:r>
            <a:r>
              <a:rPr lang="fr-FR" dirty="0">
                <a:solidFill>
                  <a:srgbClr val="008000"/>
                </a:solidFill>
                <a:hlinkClick r:id="rId21" tooltip="Amérique du Nord"/>
              </a:rPr>
              <a:t>Amérique du Nord</a:t>
            </a:r>
            <a:r>
              <a:rPr lang="fr-FR" dirty="0">
                <a:solidFill>
                  <a:srgbClr val="008000"/>
                </a:solidFill>
              </a:rPr>
              <a:t>, </a:t>
            </a:r>
            <a:r>
              <a:rPr lang="fr-FR" dirty="0">
                <a:solidFill>
                  <a:srgbClr val="008000"/>
                </a:solidFill>
                <a:hlinkClick r:id="rId22" tooltip="Amérique du Sud"/>
              </a:rPr>
              <a:t>Amérique du Sud</a:t>
            </a:r>
            <a:r>
              <a:rPr lang="fr-FR" dirty="0">
                <a:solidFill>
                  <a:srgbClr val="008000"/>
                </a:solidFill>
              </a:rPr>
              <a:t>, </a:t>
            </a:r>
            <a:r>
              <a:rPr lang="fr-FR" dirty="0">
                <a:solidFill>
                  <a:srgbClr val="008000"/>
                </a:solidFill>
                <a:hlinkClick r:id="rId23" tooltip="Australie"/>
              </a:rPr>
              <a:t>Australie</a:t>
            </a:r>
            <a:r>
              <a:rPr lang="fr-FR" dirty="0">
                <a:solidFill>
                  <a:srgbClr val="008000"/>
                </a:solidFill>
              </a:rPr>
              <a:t>, </a:t>
            </a:r>
            <a:r>
              <a:rPr lang="fr-FR" dirty="0">
                <a:solidFill>
                  <a:srgbClr val="008000"/>
                </a:solidFill>
                <a:hlinkClick r:id="rId24" tooltip="Océanie"/>
              </a:rPr>
              <a:t>Océanie</a:t>
            </a:r>
            <a:r>
              <a:rPr lang="fr-FR" dirty="0">
                <a:solidFill>
                  <a:srgbClr val="008000"/>
                </a:solidFill>
              </a:rPr>
              <a:t>). En France elle est présente sur tout le territoire y compris en </a:t>
            </a:r>
            <a:r>
              <a:rPr lang="fr-FR" dirty="0">
                <a:solidFill>
                  <a:srgbClr val="008000"/>
                </a:solidFill>
                <a:hlinkClick r:id="rId25" tooltip="Corse"/>
              </a:rPr>
              <a:t>Corse</a:t>
            </a:r>
            <a:r>
              <a:rPr lang="fr-FR" dirty="0">
                <a:solidFill>
                  <a:srgbClr val="008000"/>
                </a:solidFill>
              </a:rPr>
              <a:t>.</a:t>
            </a:r>
          </a:p>
        </p:txBody>
      </p:sp>
      <p:pic>
        <p:nvPicPr>
          <p:cNvPr id="12" name="Image 1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760220" y="2592533"/>
            <a:ext cx="1752600" cy="2609850"/>
          </a:xfrm>
          <a:prstGeom prst="rect">
            <a:avLst/>
          </a:prstGeom>
        </p:spPr>
      </p:pic>
      <p:pic>
        <p:nvPicPr>
          <p:cNvPr id="13" name="Image 1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778240" y="2169056"/>
            <a:ext cx="1637513" cy="1389201"/>
          </a:xfrm>
          <a:prstGeom prst="rect">
            <a:avLst/>
          </a:prstGeom>
        </p:spPr>
      </p:pic>
      <p:pic>
        <p:nvPicPr>
          <p:cNvPr id="14" name="Image 1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514268" y="2399190"/>
            <a:ext cx="1538344" cy="1183804"/>
          </a:xfrm>
          <a:prstGeom prst="rect">
            <a:avLst/>
          </a:prstGeom>
        </p:spPr>
      </p:pic>
      <p:pic>
        <p:nvPicPr>
          <p:cNvPr id="15" name="Image 14"/>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2238" y="2565929"/>
            <a:ext cx="1771650" cy="2581275"/>
          </a:xfrm>
          <a:prstGeom prst="rect">
            <a:avLst/>
          </a:prstGeom>
        </p:spPr>
      </p:pic>
      <p:pic>
        <p:nvPicPr>
          <p:cNvPr id="16" name="Image 15"/>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573059" y="2452620"/>
            <a:ext cx="1516380" cy="1086739"/>
          </a:xfrm>
          <a:prstGeom prst="rect">
            <a:avLst/>
          </a:prstGeom>
        </p:spPr>
      </p:pic>
      <p:pic>
        <p:nvPicPr>
          <p:cNvPr id="17" name="Image 16"/>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138179" y="2461661"/>
            <a:ext cx="1055248" cy="1055248"/>
          </a:xfrm>
          <a:prstGeom prst="rect">
            <a:avLst/>
          </a:prstGeom>
        </p:spPr>
      </p:pic>
      <p:pic>
        <p:nvPicPr>
          <p:cNvPr id="18" name="Image 1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259202" y="2475069"/>
            <a:ext cx="1041840" cy="1041840"/>
          </a:xfrm>
          <a:prstGeom prst="rect">
            <a:avLst/>
          </a:prstGeom>
        </p:spPr>
      </p:pic>
      <p:pic>
        <p:nvPicPr>
          <p:cNvPr id="19" name="Image 1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381749" y="2557541"/>
            <a:ext cx="1280749" cy="960562"/>
          </a:xfrm>
          <a:prstGeom prst="rect">
            <a:avLst/>
          </a:prstGeom>
        </p:spPr>
      </p:pic>
    </p:spTree>
    <p:extLst>
      <p:ext uri="{BB962C8B-B14F-4D97-AF65-F5344CB8AC3E}">
        <p14:creationId xmlns:p14="http://schemas.microsoft.com/office/powerpoint/2010/main" val="2104622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46136" y="170703"/>
            <a:ext cx="520850" cy="377937"/>
          </a:xfrm>
        </p:spPr>
        <p:txBody>
          <a:bodyPr/>
          <a:lstStyle/>
          <a:p>
            <a:fld id="{96478BAF-7D72-43A6-AB58-45C361AF6AC3}" type="slidenum">
              <a:rPr lang="fr-FR" smtClean="0"/>
              <a:t>34</a:t>
            </a:fld>
            <a:endParaRPr lang="fr-FR" dirty="0"/>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4" name="ZoneTexte 3"/>
          <p:cNvSpPr txBox="1"/>
          <p:nvPr/>
        </p:nvSpPr>
        <p:spPr>
          <a:xfrm>
            <a:off x="148877" y="437470"/>
            <a:ext cx="8016177" cy="369332"/>
          </a:xfrm>
          <a:prstGeom prst="rect">
            <a:avLst/>
          </a:prstGeom>
          <a:noFill/>
        </p:spPr>
        <p:txBody>
          <a:bodyPr wrap="square" rtlCol="0">
            <a:spAutoFit/>
          </a:bodyPr>
          <a:lstStyle/>
          <a:p>
            <a:r>
              <a:rPr lang="fr-FR" dirty="0">
                <a:solidFill>
                  <a:srgbClr val="008000"/>
                </a:solidFill>
              </a:rPr>
              <a:t>24bis. </a:t>
            </a:r>
            <a:r>
              <a:rPr lang="fr-FR" b="1" dirty="0">
                <a:solidFill>
                  <a:srgbClr val="008000"/>
                </a:solidFill>
              </a:rPr>
              <a:t>Chardon commun </a:t>
            </a:r>
            <a:r>
              <a:rPr lang="fr-FR" dirty="0">
                <a:solidFill>
                  <a:srgbClr val="008000"/>
                </a:solidFill>
              </a:rPr>
              <a:t>ou </a:t>
            </a:r>
            <a:r>
              <a:rPr lang="fr-FR" b="1" dirty="0">
                <a:solidFill>
                  <a:srgbClr val="008000"/>
                </a:solidFill>
              </a:rPr>
              <a:t>gros chardon </a:t>
            </a:r>
            <a:r>
              <a:rPr lang="fr-FR" dirty="0">
                <a:solidFill>
                  <a:srgbClr val="008000"/>
                </a:solidFill>
              </a:rPr>
              <a:t>(</a:t>
            </a:r>
            <a:r>
              <a:rPr lang="fr-FR" i="1" dirty="0">
                <a:solidFill>
                  <a:srgbClr val="008000"/>
                </a:solidFill>
              </a:rPr>
              <a:t>Cirsium </a:t>
            </a:r>
            <a:r>
              <a:rPr lang="fr-FR" i="1" dirty="0" err="1">
                <a:solidFill>
                  <a:srgbClr val="008000"/>
                </a:solidFill>
              </a:rPr>
              <a:t>vulgare</a:t>
            </a:r>
            <a:r>
              <a:rPr lang="fr-FR" dirty="0">
                <a:solidFill>
                  <a:srgbClr val="008000"/>
                </a:solidFill>
              </a:rPr>
              <a:t>) (Astéracées) (suite)</a:t>
            </a:r>
          </a:p>
        </p:txBody>
      </p:sp>
      <p:sp>
        <p:nvSpPr>
          <p:cNvPr id="5" name="Rectangle 4"/>
          <p:cNvSpPr/>
          <p:nvPr/>
        </p:nvSpPr>
        <p:spPr>
          <a:xfrm>
            <a:off x="186468" y="997742"/>
            <a:ext cx="9656780" cy="2585323"/>
          </a:xfrm>
          <a:prstGeom prst="rect">
            <a:avLst/>
          </a:prstGeom>
        </p:spPr>
        <p:txBody>
          <a:bodyPr wrap="square">
            <a:spAutoFit/>
          </a:bodyPr>
          <a:lstStyle/>
          <a:p>
            <a:r>
              <a:rPr lang="fr-FR" b="1" dirty="0">
                <a:solidFill>
                  <a:srgbClr val="008000"/>
                </a:solidFill>
                <a:latin typeface="Arial" panose="020B0604020202020204" pitchFamily="34" charset="0"/>
              </a:rPr>
              <a:t>Habitat naturel :</a:t>
            </a:r>
            <a:r>
              <a:rPr lang="fr-FR" dirty="0">
                <a:solidFill>
                  <a:srgbClr val="008000"/>
                </a:solidFill>
                <a:latin typeface="Arial" panose="020B0604020202020204" pitchFamily="34" charset="0"/>
              </a:rPr>
              <a:t> Bois et prairies des vallées alluviales. Clairières forestières. Le chardon commun existe partout en France, mais il est rare en région méditerranéenne. Le chardon est une plante riche en phosphore. </a:t>
            </a:r>
          </a:p>
          <a:p>
            <a:r>
              <a:rPr lang="fr-FR" b="1" dirty="0">
                <a:solidFill>
                  <a:srgbClr val="008000"/>
                </a:solidFill>
                <a:latin typeface="Arial" panose="020B0604020202020204" pitchFamily="34" charset="0"/>
              </a:rPr>
              <a:t>Indications sur l’état du sol : </a:t>
            </a:r>
            <a:r>
              <a:rPr lang="fr-FR" dirty="0">
                <a:solidFill>
                  <a:srgbClr val="008000"/>
                </a:solidFill>
                <a:latin typeface="Arial" panose="020B0604020202020204" pitchFamily="34" charset="0"/>
              </a:rPr>
              <a:t>Saturation du complexe argilo-humique par </a:t>
            </a:r>
            <a:r>
              <a:rPr lang="fr-FR" b="1" dirty="0">
                <a:solidFill>
                  <a:schemeClr val="accent2">
                    <a:lumMod val="50000"/>
                  </a:schemeClr>
                </a:solidFill>
                <a:latin typeface="Arial" panose="020B0604020202020204" pitchFamily="34" charset="0"/>
              </a:rPr>
              <a:t>excès de matière organique, d’engrais azotés ou d’épandage de fumiers, lisiers et purins non compostés</a:t>
            </a:r>
            <a:r>
              <a:rPr lang="fr-FR" b="1" dirty="0">
                <a:solidFill>
                  <a:srgbClr val="008000"/>
                </a:solidFill>
                <a:latin typeface="Arial" panose="020B0604020202020204" pitchFamily="34" charset="0"/>
              </a:rPr>
              <a:t> </a:t>
            </a:r>
            <a:r>
              <a:rPr lang="fr-FR" dirty="0">
                <a:solidFill>
                  <a:srgbClr val="008000"/>
                </a:solidFill>
                <a:latin typeface="Arial" panose="020B0604020202020204" pitchFamily="34" charset="0"/>
              </a:rPr>
              <a:t>provoquant le blocage de phosphore. Saturation naturelle du complexe argilo-humique par un pH trop élevé. </a:t>
            </a:r>
            <a:r>
              <a:rPr lang="fr-FR" b="1" dirty="0">
                <a:solidFill>
                  <a:schemeClr val="accent2">
                    <a:lumMod val="50000"/>
                  </a:schemeClr>
                </a:solidFill>
                <a:latin typeface="Arial" panose="020B0604020202020204" pitchFamily="34" charset="0"/>
              </a:rPr>
              <a:t>Le surpâturage risque de provoquer l’explosion des chardons par excès de matières organiques et compactage des sols</a:t>
            </a:r>
            <a:r>
              <a:rPr lang="fr-FR" dirty="0">
                <a:solidFill>
                  <a:srgbClr val="008000"/>
                </a:solidFill>
                <a:latin typeface="Arial" panose="020B0604020202020204" pitchFamily="34" charset="0"/>
              </a:rPr>
              <a:t>. </a:t>
            </a:r>
          </a:p>
          <a:p>
            <a:r>
              <a:rPr lang="fr-FR" b="1" dirty="0">
                <a:solidFill>
                  <a:srgbClr val="008000"/>
                </a:solidFill>
              </a:rPr>
              <a:t>Cuisine</a:t>
            </a:r>
            <a:r>
              <a:rPr lang="fr-FR" dirty="0">
                <a:solidFill>
                  <a:srgbClr val="008000"/>
                </a:solidFill>
              </a:rPr>
              <a:t> : Bon comestible, </a:t>
            </a:r>
            <a:r>
              <a:rPr lang="fr-FR" i="1" dirty="0">
                <a:solidFill>
                  <a:srgbClr val="C00000"/>
                </a:solidFill>
              </a:rPr>
              <a:t>malgré ses épines</a:t>
            </a:r>
            <a:r>
              <a:rPr lang="fr-FR" dirty="0">
                <a:solidFill>
                  <a:srgbClr val="008000"/>
                </a:solidFill>
              </a:rPr>
              <a:t>.</a:t>
            </a:r>
          </a:p>
        </p:txBody>
      </p:sp>
      <p:pic>
        <p:nvPicPr>
          <p:cNvPr id="6" name="Image 5"/>
          <p:cNvPicPr>
            <a:picLocks noChangeAspect="1"/>
          </p:cNvPicPr>
          <p:nvPr/>
        </p:nvPicPr>
        <p:blipFill>
          <a:blip r:embed="rId2"/>
          <a:stretch>
            <a:fillRect/>
          </a:stretch>
        </p:blipFill>
        <p:spPr>
          <a:xfrm>
            <a:off x="9860604" y="3884570"/>
            <a:ext cx="2121600" cy="2509200"/>
          </a:xfrm>
          <a:prstGeom prst="rect">
            <a:avLst/>
          </a:prstGeom>
        </p:spPr>
      </p:pic>
      <p:pic>
        <p:nvPicPr>
          <p:cNvPr id="7" name="Image 6"/>
          <p:cNvPicPr>
            <a:picLocks noChangeAspect="1"/>
          </p:cNvPicPr>
          <p:nvPr/>
        </p:nvPicPr>
        <p:blipFill>
          <a:blip r:embed="rId3"/>
          <a:stretch>
            <a:fillRect/>
          </a:stretch>
        </p:blipFill>
        <p:spPr>
          <a:xfrm>
            <a:off x="6441556" y="4824569"/>
            <a:ext cx="2978400" cy="1774800"/>
          </a:xfrm>
          <a:prstGeom prst="rect">
            <a:avLst/>
          </a:prstGeom>
        </p:spPr>
      </p:pic>
      <p:sp>
        <p:nvSpPr>
          <p:cNvPr id="8" name="Rectangle 7"/>
          <p:cNvSpPr/>
          <p:nvPr/>
        </p:nvSpPr>
        <p:spPr>
          <a:xfrm>
            <a:off x="9565352" y="6460870"/>
            <a:ext cx="2412392" cy="276999"/>
          </a:xfrm>
          <a:prstGeom prst="rect">
            <a:avLst/>
          </a:prstGeom>
        </p:spPr>
        <p:txBody>
          <a:bodyPr wrap="none">
            <a:spAutoFit/>
          </a:bodyPr>
          <a:lstStyle/>
          <a:p>
            <a:r>
              <a:rPr lang="fr-FR" sz="1200" dirty="0">
                <a:solidFill>
                  <a:srgbClr val="008000"/>
                </a:solidFill>
              </a:rPr>
              <a:t>Fleurs et fruits de chardon commun</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5104" y="1119451"/>
            <a:ext cx="1752600" cy="260985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0458" y="4627694"/>
            <a:ext cx="2324100" cy="1971675"/>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3412" y="4073481"/>
            <a:ext cx="1771650" cy="2590800"/>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6006" y="3146083"/>
            <a:ext cx="2093707" cy="1611173"/>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70" y="4018094"/>
            <a:ext cx="1771650" cy="2581275"/>
          </a:xfrm>
          <a:prstGeom prst="rect">
            <a:avLst/>
          </a:prstGeom>
        </p:spPr>
      </p:pic>
    </p:spTree>
    <p:extLst>
      <p:ext uri="{BB962C8B-B14F-4D97-AF65-F5344CB8AC3E}">
        <p14:creationId xmlns:p14="http://schemas.microsoft.com/office/powerpoint/2010/main" val="3008439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542955" y="0"/>
            <a:ext cx="563880" cy="389842"/>
          </a:xfrm>
        </p:spPr>
        <p:txBody>
          <a:bodyPr/>
          <a:lstStyle/>
          <a:p>
            <a:fld id="{96478BAF-7D72-43A6-AB58-45C361AF6AC3}" type="slidenum">
              <a:rPr lang="fr-FR" smtClean="0"/>
              <a:t>35</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2"/>
            <a:ext cx="11839624" cy="369332"/>
          </a:xfrm>
          <a:prstGeom prst="rect">
            <a:avLst/>
          </a:prstGeom>
          <a:noFill/>
        </p:spPr>
        <p:txBody>
          <a:bodyPr wrap="square" rtlCol="0">
            <a:spAutoFit/>
          </a:bodyPr>
          <a:lstStyle/>
          <a:p>
            <a:r>
              <a:rPr lang="fr-FR" dirty="0">
                <a:solidFill>
                  <a:srgbClr val="008000"/>
                </a:solidFill>
              </a:rPr>
              <a:t>25. </a:t>
            </a:r>
            <a:r>
              <a:rPr lang="fr-FR" b="1" dirty="0">
                <a:solidFill>
                  <a:srgbClr val="008000"/>
                </a:solidFill>
              </a:rPr>
              <a:t>Grande bardane, Bardane officinale, </a:t>
            </a:r>
            <a:r>
              <a:rPr lang="fr-FR" b="1" u="sng" dirty="0">
                <a:hlinkClick r:id="rId2" tooltip="Grateron"/>
              </a:rPr>
              <a:t>Grateron</a:t>
            </a:r>
            <a:r>
              <a:rPr lang="fr-FR" dirty="0">
                <a:solidFill>
                  <a:srgbClr val="008000"/>
                </a:solidFill>
              </a:rPr>
              <a:t> ou </a:t>
            </a:r>
            <a:r>
              <a:rPr lang="fr-FR" b="1" dirty="0">
                <a:solidFill>
                  <a:srgbClr val="008000"/>
                </a:solidFill>
              </a:rPr>
              <a:t>Bardane commune</a:t>
            </a:r>
            <a:r>
              <a:rPr lang="fr-FR" dirty="0">
                <a:solidFill>
                  <a:srgbClr val="008000"/>
                </a:solidFill>
              </a:rPr>
              <a:t> (</a:t>
            </a:r>
            <a:r>
              <a:rPr lang="fr-FR" i="1" dirty="0" err="1">
                <a:solidFill>
                  <a:srgbClr val="008000"/>
                </a:solidFill>
              </a:rPr>
              <a:t>Arctium</a:t>
            </a:r>
            <a:r>
              <a:rPr lang="fr-FR" i="1" dirty="0">
                <a:solidFill>
                  <a:srgbClr val="008000"/>
                </a:solidFill>
              </a:rPr>
              <a:t> </a:t>
            </a:r>
            <a:r>
              <a:rPr lang="fr-FR" i="1" dirty="0" err="1">
                <a:solidFill>
                  <a:srgbClr val="008000"/>
                </a:solidFill>
              </a:rPr>
              <a:t>majus</a:t>
            </a:r>
            <a:r>
              <a:rPr lang="fr-FR" i="1" dirty="0">
                <a:solidFill>
                  <a:srgbClr val="008000"/>
                </a:solidFill>
              </a:rPr>
              <a:t>, </a:t>
            </a:r>
            <a:r>
              <a:rPr lang="fr-FR" i="1" dirty="0" err="1">
                <a:solidFill>
                  <a:srgbClr val="008000"/>
                </a:solidFill>
              </a:rPr>
              <a:t>Arctium</a:t>
            </a:r>
            <a:r>
              <a:rPr lang="fr-FR" i="1" dirty="0">
                <a:solidFill>
                  <a:srgbClr val="008000"/>
                </a:solidFill>
              </a:rPr>
              <a:t> </a:t>
            </a:r>
            <a:r>
              <a:rPr lang="fr-FR" i="1" dirty="0" err="1">
                <a:solidFill>
                  <a:srgbClr val="008000"/>
                </a:solidFill>
              </a:rPr>
              <a:t>lappa</a:t>
            </a:r>
            <a:r>
              <a:rPr lang="fr-FR" dirty="0">
                <a:solidFill>
                  <a:srgbClr val="008000"/>
                </a:solidFill>
              </a:rPr>
              <a:t>) (Astéracées)</a:t>
            </a:r>
          </a:p>
        </p:txBody>
      </p:sp>
      <p:sp>
        <p:nvSpPr>
          <p:cNvPr id="4" name="ZoneTexte 3"/>
          <p:cNvSpPr txBox="1"/>
          <p:nvPr/>
        </p:nvSpPr>
        <p:spPr>
          <a:xfrm>
            <a:off x="148877" y="882127"/>
            <a:ext cx="11839624" cy="3323987"/>
          </a:xfrm>
          <a:prstGeom prst="rect">
            <a:avLst/>
          </a:prstGeom>
          <a:noFill/>
        </p:spPr>
        <p:txBody>
          <a:bodyPr wrap="square" rtlCol="0">
            <a:spAutoFit/>
          </a:bodyPr>
          <a:lstStyle/>
          <a:p>
            <a:pPr algn="just"/>
            <a:r>
              <a:rPr lang="fr-FR" dirty="0">
                <a:solidFill>
                  <a:srgbClr val="008000"/>
                </a:solidFill>
              </a:rPr>
              <a:t>C’est une </a:t>
            </a:r>
            <a:r>
              <a:rPr lang="fr-FR" dirty="0">
                <a:solidFill>
                  <a:srgbClr val="008000"/>
                </a:solidFill>
                <a:hlinkClick r:id="rId3" tooltip="Plantes herbacées"/>
              </a:rPr>
              <a:t>plante herbacée</a:t>
            </a:r>
            <a:r>
              <a:rPr lang="fr-FR" dirty="0">
                <a:solidFill>
                  <a:srgbClr val="008000"/>
                </a:solidFill>
              </a:rPr>
              <a:t>, </a:t>
            </a:r>
            <a:r>
              <a:rPr lang="fr-FR" u="sng" dirty="0">
                <a:solidFill>
                  <a:srgbClr val="008000"/>
                </a:solidFill>
                <a:hlinkClick r:id="rId4" tooltip="Plante bisannuelle"/>
              </a:rPr>
              <a:t>bisannuelle</a:t>
            </a:r>
            <a:r>
              <a:rPr lang="fr-FR" dirty="0">
                <a:solidFill>
                  <a:srgbClr val="008000"/>
                </a:solidFill>
              </a:rPr>
              <a:t>, ou vivace à développement spectaculaire qui peut atteindre 2 m de haut, à grandes feuilles alternes, cordiformes, pubescentes à la face inférieure, à long </a:t>
            </a:r>
            <a:r>
              <a:rPr lang="fr-FR" dirty="0">
                <a:solidFill>
                  <a:srgbClr val="008000"/>
                </a:solidFill>
                <a:hlinkClick r:id="rId5" tooltip="Pétiole"/>
              </a:rPr>
              <a:t>pétiole</a:t>
            </a:r>
            <a:r>
              <a:rPr lang="fr-FR" dirty="0">
                <a:solidFill>
                  <a:srgbClr val="008000"/>
                </a:solidFill>
              </a:rPr>
              <a:t>, parfois cultivée comme </a:t>
            </a:r>
            <a:r>
              <a:rPr lang="fr-FR" dirty="0">
                <a:solidFill>
                  <a:srgbClr val="008000"/>
                </a:solidFill>
                <a:hlinkClick r:id="rId6" tooltip="Plante potagère"/>
              </a:rPr>
              <a:t>plante potagère</a:t>
            </a:r>
            <a:r>
              <a:rPr lang="fr-FR" dirty="0">
                <a:solidFill>
                  <a:srgbClr val="008000"/>
                </a:solidFill>
              </a:rPr>
              <a:t> pour sa </a:t>
            </a:r>
            <a:r>
              <a:rPr lang="fr-FR" dirty="0">
                <a:solidFill>
                  <a:srgbClr val="008000"/>
                </a:solidFill>
                <a:hlinkClick r:id="rId7" tooltip="Racine (botanique)"/>
              </a:rPr>
              <a:t>racine</a:t>
            </a:r>
            <a:r>
              <a:rPr lang="fr-FR" dirty="0">
                <a:solidFill>
                  <a:srgbClr val="008000"/>
                </a:solidFill>
              </a:rPr>
              <a:t> consommée comme </a:t>
            </a:r>
            <a:r>
              <a:rPr lang="fr-FR" u="sng" dirty="0">
                <a:solidFill>
                  <a:srgbClr val="008000"/>
                </a:solidFill>
                <a:hlinkClick r:id="rId8" tooltip="Légume"/>
              </a:rPr>
              <a:t>légume</a:t>
            </a:r>
            <a:r>
              <a:rPr lang="fr-FR" dirty="0">
                <a:solidFill>
                  <a:srgbClr val="008000"/>
                </a:solidFill>
              </a:rPr>
              <a:t>. Les fleurs, violettes, sont groupées en </a:t>
            </a:r>
            <a:r>
              <a:rPr lang="fr-FR" dirty="0">
                <a:solidFill>
                  <a:srgbClr val="008000"/>
                </a:solidFill>
                <a:hlinkClick r:id="rId9" tooltip="Capitule (botanique)"/>
              </a:rPr>
              <a:t>capitules</a:t>
            </a:r>
            <a:r>
              <a:rPr lang="fr-FR" dirty="0">
                <a:solidFill>
                  <a:srgbClr val="008000"/>
                </a:solidFill>
              </a:rPr>
              <a:t> globuleux, réunis en grappes. Elles apparaissent en plein été (juillet-août). Les capitules sont entourés d'un </a:t>
            </a:r>
            <a:r>
              <a:rPr lang="fr-FR" dirty="0">
                <a:solidFill>
                  <a:srgbClr val="008000"/>
                </a:solidFill>
                <a:hlinkClick r:id="rId10" tooltip="Involucre"/>
              </a:rPr>
              <a:t>involucre</a:t>
            </a:r>
            <a:r>
              <a:rPr lang="fr-FR" dirty="0">
                <a:solidFill>
                  <a:srgbClr val="008000"/>
                </a:solidFill>
              </a:rPr>
              <a:t> formé de </a:t>
            </a:r>
            <a:r>
              <a:rPr lang="fr-FR" dirty="0">
                <a:solidFill>
                  <a:srgbClr val="008000"/>
                </a:solidFill>
                <a:hlinkClick r:id="rId11" tooltip="Bractée"/>
              </a:rPr>
              <a:t>bractées</a:t>
            </a:r>
            <a:r>
              <a:rPr lang="fr-FR" dirty="0">
                <a:solidFill>
                  <a:srgbClr val="008000"/>
                </a:solidFill>
              </a:rPr>
              <a:t> très nombreuses à pointe recourbée formant crochet, qui aident à leurs </a:t>
            </a:r>
            <a:r>
              <a:rPr lang="fr-FR" dirty="0">
                <a:solidFill>
                  <a:srgbClr val="008000"/>
                </a:solidFill>
                <a:hlinkClick r:id="rId12" tooltip="Dissémination des graines"/>
              </a:rPr>
              <a:t>dissémination</a:t>
            </a:r>
            <a:r>
              <a:rPr lang="fr-FR" dirty="0">
                <a:solidFill>
                  <a:srgbClr val="008000"/>
                </a:solidFill>
              </a:rPr>
              <a:t> par les animaux (</a:t>
            </a:r>
            <a:r>
              <a:rPr lang="fr-FR" dirty="0" err="1">
                <a:solidFill>
                  <a:srgbClr val="008000"/>
                </a:solidFill>
                <a:hlinkClick r:id="rId13" tooltip="Zoochorie"/>
              </a:rPr>
              <a:t>zoochorie</a:t>
            </a:r>
            <a:r>
              <a:rPr lang="fr-FR" dirty="0">
                <a:solidFill>
                  <a:srgbClr val="008000"/>
                </a:solidFill>
              </a:rPr>
              <a:t>). La racine pivotante est charnue, assez longue - jusqu'à 50 cm.</a:t>
            </a:r>
          </a:p>
          <a:p>
            <a:pPr algn="just"/>
            <a:r>
              <a:rPr lang="fr-FR" dirty="0">
                <a:solidFill>
                  <a:srgbClr val="008000"/>
                </a:solidFill>
              </a:rPr>
              <a:t>Habitat : C'est une plante typique des terrains en friche proches des habitations, riches en azote (friches nitrophiles).</a:t>
            </a:r>
          </a:p>
          <a:p>
            <a:r>
              <a:rPr lang="fr-FR" dirty="0">
                <a:solidFill>
                  <a:srgbClr val="008000"/>
                </a:solidFill>
              </a:rPr>
              <a:t>Usage : Cuisine : La racine de bardane se consomme cuite. Elle s'accommode à la manière des </a:t>
            </a:r>
            <a:r>
              <a:rPr lang="fr-FR" dirty="0">
                <a:solidFill>
                  <a:srgbClr val="008000"/>
                </a:solidFill>
                <a:hlinkClick r:id="rId14" tooltip="Salsifis"/>
              </a:rPr>
              <a:t>salsifis</a:t>
            </a:r>
            <a:r>
              <a:rPr lang="fr-FR" dirty="0">
                <a:solidFill>
                  <a:srgbClr val="008000"/>
                </a:solidFill>
              </a:rPr>
              <a:t>, sautée ou en gratin. Les jeunes pousses peuvent se manger comme des asperges. Culture : Le paillage à base de bardane broyée permettrait de lutter contre le </a:t>
            </a:r>
            <a:r>
              <a:rPr lang="fr-FR" dirty="0">
                <a:solidFill>
                  <a:srgbClr val="008000"/>
                </a:solidFill>
                <a:hlinkClick r:id="rId15" tooltip="Mildiou"/>
              </a:rPr>
              <a:t>mildiou</a:t>
            </a:r>
            <a:r>
              <a:rPr lang="fr-FR" dirty="0">
                <a:solidFill>
                  <a:srgbClr val="008000"/>
                </a:solidFill>
              </a:rPr>
              <a:t>. La bardane a la capacité de "concentrer" les ions de </a:t>
            </a:r>
            <a:r>
              <a:rPr lang="fr-FR" dirty="0">
                <a:solidFill>
                  <a:srgbClr val="008000"/>
                </a:solidFill>
                <a:hlinkClick r:id="rId16" tooltip="Cuivre"/>
              </a:rPr>
              <a:t>cuivre</a:t>
            </a:r>
            <a:r>
              <a:rPr lang="fr-FR" dirty="0">
                <a:solidFill>
                  <a:srgbClr val="008000"/>
                </a:solidFill>
              </a:rPr>
              <a:t> et peut donc être un bon </a:t>
            </a:r>
            <a:r>
              <a:rPr lang="fr-FR" dirty="0">
                <a:solidFill>
                  <a:srgbClr val="008000"/>
                </a:solidFill>
                <a:hlinkClick r:id="rId17" tooltip="Fongicide"/>
              </a:rPr>
              <a:t>fongicide</a:t>
            </a:r>
            <a:r>
              <a:rPr lang="fr-FR" dirty="0">
                <a:solidFill>
                  <a:srgbClr val="008000"/>
                </a:solidFill>
              </a:rPr>
              <a:t>.</a:t>
            </a:r>
          </a:p>
          <a:p>
            <a:pPr algn="just"/>
            <a:r>
              <a:rPr lang="fr-FR" dirty="0">
                <a:solidFill>
                  <a:srgbClr val="008000"/>
                </a:solidFill>
              </a:rPr>
              <a:t>Composants: </a:t>
            </a:r>
            <a:r>
              <a:rPr lang="fr-FR" dirty="0">
                <a:solidFill>
                  <a:srgbClr val="008000"/>
                </a:solidFill>
                <a:hlinkClick r:id="rId18" tooltip="Inuline"/>
              </a:rPr>
              <a:t>Inuline</a:t>
            </a:r>
            <a:r>
              <a:rPr lang="fr-FR" dirty="0">
                <a:solidFill>
                  <a:srgbClr val="008000"/>
                </a:solidFill>
              </a:rPr>
              <a:t>, </a:t>
            </a:r>
            <a:r>
              <a:rPr lang="fr-FR" dirty="0" err="1">
                <a:solidFill>
                  <a:srgbClr val="008000"/>
                </a:solidFill>
              </a:rPr>
              <a:t>lappoline</a:t>
            </a:r>
            <a:r>
              <a:rPr lang="fr-FR" dirty="0">
                <a:solidFill>
                  <a:srgbClr val="008000"/>
                </a:solidFill>
              </a:rPr>
              <a:t>, </a:t>
            </a:r>
            <a:r>
              <a:rPr lang="fr-FR" dirty="0">
                <a:solidFill>
                  <a:srgbClr val="008000"/>
                </a:solidFill>
                <a:hlinkClick r:id="rId19" tooltip="Huile essentielle"/>
              </a:rPr>
              <a:t>huile essentielle</a:t>
            </a:r>
            <a:r>
              <a:rPr lang="fr-FR" dirty="0">
                <a:solidFill>
                  <a:srgbClr val="008000"/>
                </a:solidFill>
              </a:rPr>
              <a:t>, principe amer, sucre,  …</a:t>
            </a:r>
            <a:r>
              <a:rPr lang="fr-FR" sz="1200" dirty="0">
                <a:solidFill>
                  <a:srgbClr val="008000"/>
                </a:solidFill>
              </a:rPr>
              <a:t> Synonymes : </a:t>
            </a:r>
            <a:r>
              <a:rPr lang="fr-FR" sz="1200" i="1" dirty="0" err="1">
                <a:solidFill>
                  <a:srgbClr val="008000"/>
                </a:solidFill>
                <a:hlinkClick r:id="rId20" tooltip="Arctium majus"/>
              </a:rPr>
              <a:t>Arctium</a:t>
            </a:r>
            <a:r>
              <a:rPr lang="fr-FR" sz="1200" i="1" dirty="0">
                <a:solidFill>
                  <a:srgbClr val="008000"/>
                </a:solidFill>
                <a:hlinkClick r:id="rId20" tooltip="Arctium majus"/>
              </a:rPr>
              <a:t> </a:t>
            </a:r>
            <a:r>
              <a:rPr lang="fr-FR" sz="1200" i="1" dirty="0" err="1">
                <a:solidFill>
                  <a:srgbClr val="008000"/>
                </a:solidFill>
                <a:hlinkClick r:id="rId20" tooltip="Arctium majus"/>
              </a:rPr>
              <a:t>majus</a:t>
            </a:r>
            <a:r>
              <a:rPr lang="fr-FR" sz="1200" dirty="0">
                <a:solidFill>
                  <a:srgbClr val="008000"/>
                </a:solidFill>
              </a:rPr>
              <a:t> </a:t>
            </a:r>
            <a:r>
              <a:rPr lang="fr-FR" sz="1200" dirty="0" err="1">
                <a:solidFill>
                  <a:srgbClr val="008000"/>
                </a:solidFill>
              </a:rPr>
              <a:t>Bernh</a:t>
            </a:r>
            <a:r>
              <a:rPr lang="fr-FR" sz="1200" dirty="0">
                <a:solidFill>
                  <a:srgbClr val="008000"/>
                </a:solidFill>
              </a:rPr>
              <a:t>. ou </a:t>
            </a:r>
            <a:r>
              <a:rPr lang="fr-FR" sz="1200" i="1" dirty="0" err="1">
                <a:solidFill>
                  <a:srgbClr val="008000"/>
                </a:solidFill>
                <a:hlinkClick r:id="rId21" tooltip="Lappa major"/>
              </a:rPr>
              <a:t>Lappa</a:t>
            </a:r>
            <a:r>
              <a:rPr lang="fr-FR" sz="1200" i="1" dirty="0">
                <a:solidFill>
                  <a:srgbClr val="008000"/>
                </a:solidFill>
                <a:hlinkClick r:id="rId21" tooltip="Lappa major"/>
              </a:rPr>
              <a:t> major</a:t>
            </a:r>
            <a:r>
              <a:rPr lang="fr-FR" sz="1200" dirty="0">
                <a:solidFill>
                  <a:srgbClr val="008000"/>
                </a:solidFill>
              </a:rPr>
              <a:t> </a:t>
            </a:r>
            <a:r>
              <a:rPr lang="fr-FR" sz="1200" dirty="0" err="1">
                <a:solidFill>
                  <a:srgbClr val="008000"/>
                </a:solidFill>
              </a:rPr>
              <a:t>Gaertn</a:t>
            </a:r>
            <a:r>
              <a:rPr lang="fr-FR" sz="1200" dirty="0">
                <a:solidFill>
                  <a:srgbClr val="008000"/>
                </a:solidFill>
              </a:rPr>
              <a:t>. = </a:t>
            </a:r>
            <a:r>
              <a:rPr lang="fr-FR" sz="1200" i="1" dirty="0" err="1">
                <a:solidFill>
                  <a:srgbClr val="008000"/>
                </a:solidFill>
                <a:hlinkClick r:id="rId22" tooltip="Arctium lappa"/>
              </a:rPr>
              <a:t>Arctium</a:t>
            </a:r>
            <a:r>
              <a:rPr lang="fr-FR" sz="1200" i="1" dirty="0">
                <a:solidFill>
                  <a:srgbClr val="008000"/>
                </a:solidFill>
                <a:hlinkClick r:id="rId22" tooltip="Arctium lappa"/>
              </a:rPr>
              <a:t> </a:t>
            </a:r>
            <a:r>
              <a:rPr lang="fr-FR" sz="1200" i="1" dirty="0" err="1">
                <a:solidFill>
                  <a:srgbClr val="008000"/>
                </a:solidFill>
                <a:hlinkClick r:id="rId22" tooltip="Arctium lappa"/>
              </a:rPr>
              <a:t>lappa</a:t>
            </a:r>
            <a:r>
              <a:rPr lang="fr-FR" sz="1200" dirty="0">
                <a:solidFill>
                  <a:srgbClr val="008000"/>
                </a:solidFill>
              </a:rPr>
              <a:t> L.</a:t>
            </a:r>
          </a:p>
          <a:p>
            <a:pPr algn="just"/>
            <a:r>
              <a:rPr lang="fr-FR" sz="1200" dirty="0">
                <a:solidFill>
                  <a:srgbClr val="008000"/>
                </a:solidFill>
              </a:rPr>
              <a:t>Sources : a) </a:t>
            </a:r>
            <a:r>
              <a:rPr lang="fr-FR" sz="1200" dirty="0">
                <a:solidFill>
                  <a:srgbClr val="008000"/>
                </a:solidFill>
                <a:hlinkClick r:id="rId23"/>
              </a:rPr>
              <a:t>https://fr.wikipedia.org/wiki/Grande_bardane</a:t>
            </a:r>
            <a:r>
              <a:rPr lang="fr-FR" sz="1200" dirty="0">
                <a:solidFill>
                  <a:srgbClr val="008000"/>
                </a:solidFill>
              </a:rPr>
              <a:t>, b) </a:t>
            </a:r>
            <a:r>
              <a:rPr lang="fr-FR" sz="1200" dirty="0">
                <a:solidFill>
                  <a:srgbClr val="008000"/>
                </a:solidFill>
                <a:hlinkClick r:id="rId24"/>
              </a:rPr>
              <a:t>http://www.wikiphyto.org/wiki/Bardane</a:t>
            </a:r>
            <a:r>
              <a:rPr lang="fr-FR" sz="1200" dirty="0">
                <a:solidFill>
                  <a:srgbClr val="008000"/>
                </a:solidFill>
              </a:rPr>
              <a:t> </a:t>
            </a:r>
          </a:p>
        </p:txBody>
      </p:sp>
      <p:pic>
        <p:nvPicPr>
          <p:cNvPr id="6" name="Image 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211351" y="4662487"/>
            <a:ext cx="2371725" cy="1924050"/>
          </a:xfrm>
          <a:prstGeom prst="rect">
            <a:avLst/>
          </a:prstGeom>
        </p:spPr>
      </p:pic>
      <p:pic>
        <p:nvPicPr>
          <p:cNvPr id="7" name="Image 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995500" y="5157787"/>
            <a:ext cx="1905000" cy="1428750"/>
          </a:xfrm>
          <a:prstGeom prst="rect">
            <a:avLst/>
          </a:prstGeom>
        </p:spPr>
      </p:pic>
      <p:pic>
        <p:nvPicPr>
          <p:cNvPr id="8" name="Image 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905750" y="4143375"/>
            <a:ext cx="1866900" cy="2447925"/>
          </a:xfrm>
          <a:prstGeom prst="rect">
            <a:avLst/>
          </a:prstGeom>
        </p:spPr>
      </p:pic>
      <p:pic>
        <p:nvPicPr>
          <p:cNvPr id="9" name="Image 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42839" y="4652962"/>
            <a:ext cx="2362200" cy="1933575"/>
          </a:xfrm>
          <a:prstGeom prst="rect">
            <a:avLst/>
          </a:prstGeom>
        </p:spPr>
      </p:pic>
      <p:pic>
        <p:nvPicPr>
          <p:cNvPr id="10" name="Image 9"/>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004772" y="4391025"/>
            <a:ext cx="2038350" cy="2238375"/>
          </a:xfrm>
          <a:prstGeom prst="rect">
            <a:avLst/>
          </a:prstGeom>
        </p:spPr>
      </p:pic>
    </p:spTree>
    <p:extLst>
      <p:ext uri="{BB962C8B-B14F-4D97-AF65-F5344CB8AC3E}">
        <p14:creationId xmlns:p14="http://schemas.microsoft.com/office/powerpoint/2010/main" val="1359491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15831" y="116796"/>
            <a:ext cx="972670" cy="320675"/>
          </a:xfrm>
        </p:spPr>
        <p:txBody>
          <a:bodyPr/>
          <a:lstStyle/>
          <a:p>
            <a:fld id="{96478BAF-7D72-43A6-AB58-45C361AF6AC3}" type="slidenum">
              <a:rPr lang="fr-FR" smtClean="0"/>
              <a:t>36</a:t>
            </a:fld>
            <a:endParaRPr lang="fr-FR" dirty="0"/>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6" y="437471"/>
            <a:ext cx="8941335" cy="369332"/>
          </a:xfrm>
          <a:prstGeom prst="rect">
            <a:avLst/>
          </a:prstGeom>
          <a:noFill/>
        </p:spPr>
        <p:txBody>
          <a:bodyPr wrap="square" rtlCol="0">
            <a:spAutoFit/>
          </a:bodyPr>
          <a:lstStyle/>
          <a:p>
            <a:r>
              <a:rPr lang="fr-FR" dirty="0">
                <a:solidFill>
                  <a:srgbClr val="008000"/>
                </a:solidFill>
              </a:rPr>
              <a:t>26. </a:t>
            </a:r>
            <a:r>
              <a:rPr lang="fr-FR" b="1" dirty="0">
                <a:solidFill>
                  <a:srgbClr val="008000"/>
                </a:solidFill>
              </a:rPr>
              <a:t>Oxalis petite oseille </a:t>
            </a:r>
            <a:r>
              <a:rPr lang="fr-FR" dirty="0">
                <a:solidFill>
                  <a:srgbClr val="008000"/>
                </a:solidFill>
              </a:rPr>
              <a:t>ou </a:t>
            </a:r>
            <a:r>
              <a:rPr lang="fr-FR" b="1" dirty="0">
                <a:solidFill>
                  <a:srgbClr val="008000"/>
                </a:solidFill>
              </a:rPr>
              <a:t>pain de coucou </a:t>
            </a:r>
            <a:r>
              <a:rPr lang="fr-FR" dirty="0">
                <a:solidFill>
                  <a:srgbClr val="008000"/>
                </a:solidFill>
              </a:rPr>
              <a:t>(</a:t>
            </a:r>
            <a:r>
              <a:rPr lang="fr-FR" i="1" dirty="0">
                <a:solidFill>
                  <a:srgbClr val="008000"/>
                </a:solidFill>
              </a:rPr>
              <a:t>Oxalis </a:t>
            </a:r>
            <a:r>
              <a:rPr lang="fr-FR" i="1" dirty="0" err="1">
                <a:solidFill>
                  <a:srgbClr val="008000"/>
                </a:solidFill>
              </a:rPr>
              <a:t>acetosella</a:t>
            </a:r>
            <a:r>
              <a:rPr lang="fr-FR" dirty="0">
                <a:solidFill>
                  <a:srgbClr val="008000"/>
                </a:solidFill>
              </a:rPr>
              <a:t>) (</a:t>
            </a:r>
            <a:r>
              <a:rPr lang="fr-FR" dirty="0" err="1">
                <a:solidFill>
                  <a:srgbClr val="008000"/>
                </a:solidFill>
              </a:rPr>
              <a:t>Oxalidacées</a:t>
            </a:r>
            <a:r>
              <a:rPr lang="fr-FR" dirty="0">
                <a:solidFill>
                  <a:srgbClr val="008000"/>
                </a:solidFill>
              </a:rPr>
              <a:t>)</a:t>
            </a:r>
          </a:p>
        </p:txBody>
      </p:sp>
      <p:sp>
        <p:nvSpPr>
          <p:cNvPr id="4" name="ZoneTexte 3"/>
          <p:cNvSpPr txBox="1"/>
          <p:nvPr/>
        </p:nvSpPr>
        <p:spPr>
          <a:xfrm>
            <a:off x="148876" y="800522"/>
            <a:ext cx="11689018" cy="2492990"/>
          </a:xfrm>
          <a:prstGeom prst="rect">
            <a:avLst/>
          </a:prstGeom>
          <a:noFill/>
        </p:spPr>
        <p:txBody>
          <a:bodyPr wrap="square" rtlCol="0">
            <a:spAutoFit/>
          </a:bodyPr>
          <a:lstStyle/>
          <a:p>
            <a:r>
              <a:rPr lang="fr-FR" dirty="0">
                <a:solidFill>
                  <a:srgbClr val="008000"/>
                </a:solidFill>
              </a:rPr>
              <a:t>Cette plante </a:t>
            </a:r>
            <a:r>
              <a:rPr lang="fr-FR" dirty="0">
                <a:hlinkClick r:id="rId2" tooltip="Glossaire botanique"/>
              </a:rPr>
              <a:t>hermaphrodite</a:t>
            </a:r>
            <a:r>
              <a:rPr lang="fr-FR" dirty="0">
                <a:solidFill>
                  <a:srgbClr val="008000"/>
                </a:solidFill>
              </a:rPr>
              <a:t> fleurit d'avril à mai. Elle pousse surtout en </a:t>
            </a:r>
            <a:r>
              <a:rPr lang="fr-FR" dirty="0">
                <a:solidFill>
                  <a:srgbClr val="008000"/>
                </a:solidFill>
                <a:hlinkClick r:id="rId3" tooltip="Sous-bois"/>
              </a:rPr>
              <a:t>sous-bois</a:t>
            </a:r>
            <a:r>
              <a:rPr lang="fr-FR" dirty="0">
                <a:solidFill>
                  <a:srgbClr val="008000"/>
                </a:solidFill>
              </a:rPr>
              <a:t>. Les feuilles sont formées de trois folioles en formes de cœur, pliées en leur milieu. La tige est rouge-brun. Durant la nuit ou en cas de pluie, les feuilles et les fleurs se contractent. Ne pas confondre avec </a:t>
            </a:r>
            <a:r>
              <a:rPr lang="fr-FR" i="1" dirty="0">
                <a:hlinkClick r:id="rId4" tooltip="Oxalis montana"/>
              </a:rPr>
              <a:t>Oxalis </a:t>
            </a:r>
            <a:r>
              <a:rPr lang="fr-FR" i="1" dirty="0" err="1">
                <a:hlinkClick r:id="rId4" tooltip="Oxalis montana"/>
              </a:rPr>
              <a:t>montana</a:t>
            </a:r>
            <a:r>
              <a:rPr lang="fr-FR" dirty="0"/>
              <a:t> </a:t>
            </a:r>
            <a:r>
              <a:rPr lang="fr-FR" dirty="0">
                <a:solidFill>
                  <a:srgbClr val="008000"/>
                </a:solidFill>
              </a:rPr>
              <a:t>(vit en Amérique du Nord).</a:t>
            </a:r>
          </a:p>
          <a:p>
            <a:r>
              <a:rPr lang="fr-FR" dirty="0">
                <a:solidFill>
                  <a:srgbClr val="008000"/>
                </a:solidFill>
              </a:rPr>
              <a:t>Habitat type : sous-bois herbacés médio-européens, acidophiles.</a:t>
            </a:r>
          </a:p>
          <a:p>
            <a:r>
              <a:rPr lang="fr-FR" dirty="0">
                <a:solidFill>
                  <a:srgbClr val="008000"/>
                </a:solidFill>
              </a:rPr>
              <a:t>Usages : L'oxalis des bois est utilisé en cuisine pour son goût acidulé. A haute dose cette plante est néanmoins toxique (contient de l'</a:t>
            </a:r>
            <a:r>
              <a:rPr lang="fr-FR" dirty="0">
                <a:solidFill>
                  <a:srgbClr val="008000"/>
                </a:solidFill>
                <a:hlinkClick r:id="rId5" tooltip="Acide oxalique"/>
              </a:rPr>
              <a:t>acide oxalique</a:t>
            </a:r>
            <a:r>
              <a:rPr lang="fr-FR" dirty="0">
                <a:solidFill>
                  <a:srgbClr val="008000"/>
                </a:solidFill>
              </a:rPr>
              <a:t>). La cueillette s'effectue presque toute l'année pour les feuilles, en avril-mai pour les fleurs et en mai-juin pour les jeunes fruits.</a:t>
            </a:r>
          </a:p>
          <a:p>
            <a:r>
              <a:rPr lang="fr-FR" dirty="0">
                <a:solidFill>
                  <a:srgbClr val="008000"/>
                </a:solidFill>
              </a:rPr>
              <a:t>Propriétés médicinales : rafraîchissantes et dépuratives en quantités modérées.</a:t>
            </a:r>
          </a:p>
          <a:p>
            <a:r>
              <a:rPr lang="fr-FR" sz="1200" dirty="0">
                <a:solidFill>
                  <a:srgbClr val="008000"/>
                </a:solidFill>
              </a:rPr>
              <a:t>Source : </a:t>
            </a:r>
            <a:r>
              <a:rPr lang="fr-FR" sz="1200" dirty="0">
                <a:solidFill>
                  <a:srgbClr val="008000"/>
                </a:solidFill>
                <a:hlinkClick r:id="rId6"/>
              </a:rPr>
              <a:t>https://fr.wikipedia.org/wiki/Oxalis_acetosella</a:t>
            </a:r>
            <a:r>
              <a:rPr lang="fr-FR" sz="1200" dirty="0">
                <a:solidFill>
                  <a:srgbClr val="008000"/>
                </a:solidFill>
              </a:rPr>
              <a:t> </a:t>
            </a:r>
          </a:p>
        </p:txBody>
      </p:sp>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6016" y="3143655"/>
            <a:ext cx="2149066" cy="1609725"/>
          </a:xfrm>
          <a:prstGeom prst="rect">
            <a:avLst/>
          </a:prstGeom>
        </p:spPr>
      </p:pic>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7062" y="4839483"/>
            <a:ext cx="2466975" cy="1847850"/>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105" y="3324552"/>
            <a:ext cx="1828800" cy="1371600"/>
          </a:xfrm>
          <a:prstGeom prst="rect">
            <a:avLst/>
          </a:prstGeom>
        </p:spPr>
      </p:pic>
      <p:pic>
        <p:nvPicPr>
          <p:cNvPr id="9" name="Imag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3142" y="4891871"/>
            <a:ext cx="2619375" cy="1743075"/>
          </a:xfrm>
          <a:prstGeom prst="rect">
            <a:avLst/>
          </a:prstGeom>
        </p:spPr>
      </p:pic>
      <p:pic>
        <p:nvPicPr>
          <p:cNvPr id="10" name="Imag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5966" y="4839484"/>
            <a:ext cx="2466975" cy="1847850"/>
          </a:xfrm>
          <a:prstGeom prst="rect">
            <a:avLst/>
          </a:prstGeom>
        </p:spPr>
      </p:pic>
      <p:pic>
        <p:nvPicPr>
          <p:cNvPr id="11" name="Imag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39835" y="2578606"/>
            <a:ext cx="2492243" cy="4056340"/>
          </a:xfrm>
          <a:prstGeom prst="rect">
            <a:avLst/>
          </a:prstGeom>
        </p:spPr>
      </p:pic>
    </p:spTree>
    <p:extLst>
      <p:ext uri="{BB962C8B-B14F-4D97-AF65-F5344CB8AC3E}">
        <p14:creationId xmlns:p14="http://schemas.microsoft.com/office/powerpoint/2010/main" val="2498424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37</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48877" y="437470"/>
            <a:ext cx="7297778" cy="369332"/>
          </a:xfrm>
          <a:prstGeom prst="rect">
            <a:avLst/>
          </a:prstGeom>
          <a:noFill/>
        </p:spPr>
        <p:txBody>
          <a:bodyPr wrap="square" rtlCol="0">
            <a:spAutoFit/>
          </a:bodyPr>
          <a:lstStyle/>
          <a:p>
            <a:r>
              <a:rPr lang="fr-FR" dirty="0">
                <a:solidFill>
                  <a:srgbClr val="008000"/>
                </a:solidFill>
              </a:rPr>
              <a:t>26bis. </a:t>
            </a:r>
            <a:r>
              <a:rPr lang="fr-FR" b="1" dirty="0">
                <a:solidFill>
                  <a:srgbClr val="008000"/>
                </a:solidFill>
              </a:rPr>
              <a:t>Oxalide d'Europe </a:t>
            </a:r>
            <a:r>
              <a:rPr lang="fr-FR" dirty="0">
                <a:solidFill>
                  <a:srgbClr val="008000"/>
                </a:solidFill>
              </a:rPr>
              <a:t>(</a:t>
            </a:r>
            <a:r>
              <a:rPr lang="fr-FR" i="1" dirty="0">
                <a:solidFill>
                  <a:srgbClr val="008000"/>
                </a:solidFill>
              </a:rPr>
              <a:t>Oxalis </a:t>
            </a:r>
            <a:r>
              <a:rPr lang="fr-FR" i="1" dirty="0" err="1">
                <a:solidFill>
                  <a:srgbClr val="008000"/>
                </a:solidFill>
              </a:rPr>
              <a:t>stricta</a:t>
            </a:r>
            <a:r>
              <a:rPr lang="fr-FR" i="1" dirty="0">
                <a:solidFill>
                  <a:srgbClr val="008000"/>
                </a:solidFill>
              </a:rPr>
              <a:t> </a:t>
            </a:r>
            <a:r>
              <a:rPr lang="fr-FR" dirty="0">
                <a:solidFill>
                  <a:srgbClr val="008000"/>
                </a:solidFill>
              </a:rPr>
              <a:t>L.) (</a:t>
            </a:r>
            <a:r>
              <a:rPr lang="fr-FR" i="1" u="sng" dirty="0" err="1">
                <a:hlinkClick r:id="rId2" tooltip="Oxalidaceae"/>
              </a:rPr>
              <a:t>Oxalidaceae</a:t>
            </a:r>
            <a:r>
              <a:rPr lang="fr-FR" dirty="0">
                <a:solidFill>
                  <a:srgbClr val="008000"/>
                </a:solidFill>
              </a:rPr>
              <a:t>) (</a:t>
            </a:r>
            <a:r>
              <a:rPr lang="fr-FR" dirty="0" err="1">
                <a:solidFill>
                  <a:srgbClr val="008000"/>
                </a:solidFill>
              </a:rPr>
              <a:t>Oxalidacées</a:t>
            </a:r>
            <a:r>
              <a:rPr lang="fr-FR" dirty="0">
                <a:solidFill>
                  <a:srgbClr val="008000"/>
                </a:solidFill>
              </a:rPr>
              <a:t>)</a:t>
            </a:r>
          </a:p>
        </p:txBody>
      </p:sp>
      <p:sp>
        <p:nvSpPr>
          <p:cNvPr id="6" name="ZoneTexte 5"/>
          <p:cNvSpPr txBox="1"/>
          <p:nvPr/>
        </p:nvSpPr>
        <p:spPr>
          <a:xfrm>
            <a:off x="148877" y="806802"/>
            <a:ext cx="11205882" cy="3600986"/>
          </a:xfrm>
          <a:prstGeom prst="rect">
            <a:avLst/>
          </a:prstGeom>
          <a:noFill/>
        </p:spPr>
        <p:txBody>
          <a:bodyPr wrap="square" rtlCol="0">
            <a:spAutoFit/>
          </a:bodyPr>
          <a:lstStyle/>
          <a:p>
            <a:r>
              <a:rPr lang="fr-FR" dirty="0" err="1">
                <a:solidFill>
                  <a:srgbClr val="008000"/>
                </a:solidFill>
              </a:rPr>
              <a:t>Lady’s</a:t>
            </a:r>
            <a:r>
              <a:rPr lang="fr-FR" dirty="0">
                <a:solidFill>
                  <a:srgbClr val="008000"/>
                </a:solidFill>
              </a:rPr>
              <a:t> </a:t>
            </a:r>
            <a:r>
              <a:rPr lang="fr-FR" dirty="0" err="1">
                <a:solidFill>
                  <a:srgbClr val="008000"/>
                </a:solidFill>
              </a:rPr>
              <a:t>sorrel</a:t>
            </a:r>
            <a:endParaRPr lang="fr-FR" dirty="0">
              <a:solidFill>
                <a:srgbClr val="008000"/>
              </a:solidFill>
            </a:endParaRPr>
          </a:p>
          <a:p>
            <a:endParaRPr lang="fr-FR" dirty="0">
              <a:solidFill>
                <a:srgbClr val="008000"/>
              </a:solidFill>
            </a:endParaRPr>
          </a:p>
          <a:p>
            <a:r>
              <a:rPr lang="fr-FR" dirty="0">
                <a:solidFill>
                  <a:srgbClr val="008000"/>
                </a:solidFill>
              </a:rPr>
              <a:t>Annuelle. Propagation par graines.</a:t>
            </a:r>
          </a:p>
          <a:p>
            <a:r>
              <a:rPr lang="fr-FR" dirty="0">
                <a:solidFill>
                  <a:srgbClr val="008000"/>
                </a:solidFill>
              </a:rPr>
              <a:t>Germe le printemps et l'automne.</a:t>
            </a:r>
          </a:p>
          <a:p>
            <a:r>
              <a:rPr lang="fr-FR" dirty="0">
                <a:solidFill>
                  <a:srgbClr val="008000"/>
                </a:solidFill>
              </a:rPr>
              <a:t>Plante de milieu ensoleillé.</a:t>
            </a:r>
          </a:p>
          <a:p>
            <a:r>
              <a:rPr lang="fr-FR" dirty="0">
                <a:solidFill>
                  <a:srgbClr val="008000"/>
                </a:solidFill>
              </a:rPr>
              <a:t>Poussant surtout en terrains sablonneux, secs.</a:t>
            </a:r>
          </a:p>
          <a:p>
            <a:r>
              <a:rPr lang="fr-FR" dirty="0">
                <a:solidFill>
                  <a:srgbClr val="008000"/>
                </a:solidFill>
              </a:rPr>
              <a:t>pauvres et au </a:t>
            </a:r>
            <a:r>
              <a:rPr lang="fr-FR" b="1" dirty="0">
                <a:solidFill>
                  <a:srgbClr val="008000"/>
                </a:solidFill>
              </a:rPr>
              <a:t>pH faible</a:t>
            </a:r>
            <a:r>
              <a:rPr lang="fr-FR" dirty="0">
                <a:solidFill>
                  <a:srgbClr val="008000"/>
                </a:solidFill>
              </a:rPr>
              <a:t>.</a:t>
            </a:r>
          </a:p>
          <a:p>
            <a:r>
              <a:rPr lang="fr-FR" dirty="0">
                <a:solidFill>
                  <a:srgbClr val="008000"/>
                </a:solidFill>
              </a:rPr>
              <a:t>Indique des </a:t>
            </a:r>
            <a:r>
              <a:rPr lang="fr-FR" b="1" dirty="0">
                <a:solidFill>
                  <a:srgbClr val="008000"/>
                </a:solidFill>
              </a:rPr>
              <a:t>sols acides</a:t>
            </a:r>
            <a:r>
              <a:rPr lang="fr-FR" dirty="0">
                <a:solidFill>
                  <a:srgbClr val="008000"/>
                </a:solidFill>
              </a:rPr>
              <a:t>, pauvres.</a:t>
            </a:r>
          </a:p>
          <a:p>
            <a:r>
              <a:rPr lang="fr-FR" dirty="0">
                <a:solidFill>
                  <a:srgbClr val="008000"/>
                </a:solidFill>
              </a:rPr>
              <a:t>Plantes associées : </a:t>
            </a:r>
            <a:r>
              <a:rPr lang="fr-FR" dirty="0" err="1">
                <a:solidFill>
                  <a:srgbClr val="008000"/>
                </a:solidFill>
              </a:rPr>
              <a:t>spargoute</a:t>
            </a:r>
            <a:r>
              <a:rPr lang="fr-FR" dirty="0">
                <a:solidFill>
                  <a:srgbClr val="008000"/>
                </a:solidFill>
              </a:rPr>
              <a:t> des champs, petite oseille et pissenlit.</a:t>
            </a:r>
          </a:p>
          <a:p>
            <a:r>
              <a:rPr lang="fr-FR" dirty="0">
                <a:solidFill>
                  <a:srgbClr val="008000"/>
                </a:solidFill>
              </a:rPr>
              <a:t>Habitat : milieux boisés frais et ombreux, mais aussi dans les prés et lieux qui ont été remués, occasionnellement dans les jardins, des champs, et des pelouses dont le sol est un </a:t>
            </a:r>
            <a:r>
              <a:rPr lang="fr-FR" b="1" dirty="0">
                <a:solidFill>
                  <a:srgbClr val="008000"/>
                </a:solidFill>
              </a:rPr>
              <a:t>peu acide</a:t>
            </a:r>
            <a:r>
              <a:rPr lang="fr-FR" dirty="0">
                <a:solidFill>
                  <a:srgbClr val="008000"/>
                </a:solidFill>
              </a:rPr>
              <a:t>.</a:t>
            </a:r>
          </a:p>
          <a:p>
            <a:r>
              <a:rPr lang="fr-FR" dirty="0">
                <a:solidFill>
                  <a:srgbClr val="008000"/>
                </a:solidFill>
              </a:rPr>
              <a:t>Comestible</a:t>
            </a:r>
            <a:endParaRPr lang="fr-FR" sz="1200" dirty="0">
              <a:solidFill>
                <a:srgbClr val="008000"/>
              </a:solidFill>
            </a:endParaRPr>
          </a:p>
          <a:p>
            <a:r>
              <a:rPr lang="fr-FR" sz="1200" dirty="0">
                <a:solidFill>
                  <a:srgbClr val="008000"/>
                </a:solidFill>
              </a:rPr>
              <a:t>Source : </a:t>
            </a:r>
            <a:r>
              <a:rPr lang="fr-FR" sz="1200" dirty="0">
                <a:solidFill>
                  <a:srgbClr val="008000"/>
                </a:solidFill>
                <a:hlinkClick r:id="rId3"/>
              </a:rPr>
              <a:t>https://fr.wikipedia.org/wiki/Oxalis_stricta</a:t>
            </a:r>
            <a:r>
              <a:rPr lang="fr-FR" sz="1200" dirty="0">
                <a:solidFill>
                  <a:srgbClr val="008000"/>
                </a:solidFill>
              </a:rPr>
              <a:t>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0305" y="4008457"/>
            <a:ext cx="2533650" cy="270510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0719" y="5717579"/>
            <a:ext cx="1171575" cy="876300"/>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2551" y="5361007"/>
            <a:ext cx="1695450" cy="1276350"/>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466" y="4899885"/>
            <a:ext cx="1695450" cy="1771650"/>
          </a:xfrm>
          <a:prstGeom prst="rect">
            <a:avLst/>
          </a:prstGeom>
        </p:spPr>
      </p:pic>
    </p:spTree>
    <p:extLst>
      <p:ext uri="{BB962C8B-B14F-4D97-AF65-F5344CB8AC3E}">
        <p14:creationId xmlns:p14="http://schemas.microsoft.com/office/powerpoint/2010/main" val="3902806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38</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86466" y="505778"/>
            <a:ext cx="9199518" cy="369332"/>
          </a:xfrm>
          <a:prstGeom prst="rect">
            <a:avLst/>
          </a:prstGeom>
          <a:noFill/>
        </p:spPr>
        <p:txBody>
          <a:bodyPr wrap="square" rtlCol="0">
            <a:spAutoFit/>
          </a:bodyPr>
          <a:lstStyle/>
          <a:p>
            <a:r>
              <a:rPr lang="fr-FR" dirty="0">
                <a:solidFill>
                  <a:srgbClr val="008000"/>
                </a:solidFill>
              </a:rPr>
              <a:t>27. </a:t>
            </a:r>
            <a:r>
              <a:rPr lang="fr-FR" b="1" dirty="0">
                <a:solidFill>
                  <a:srgbClr val="008000"/>
                </a:solidFill>
              </a:rPr>
              <a:t>Morelle noire, </a:t>
            </a:r>
            <a:r>
              <a:rPr lang="fr-FR" dirty="0">
                <a:solidFill>
                  <a:srgbClr val="008000"/>
                </a:solidFill>
              </a:rPr>
              <a:t>« </a:t>
            </a:r>
            <a:r>
              <a:rPr lang="fr-FR" b="1" dirty="0">
                <a:solidFill>
                  <a:srgbClr val="008000"/>
                </a:solidFill>
              </a:rPr>
              <a:t>tue-chien</a:t>
            </a:r>
            <a:r>
              <a:rPr lang="fr-FR" dirty="0">
                <a:solidFill>
                  <a:srgbClr val="008000"/>
                </a:solidFill>
              </a:rPr>
              <a:t> » ou </a:t>
            </a:r>
            <a:r>
              <a:rPr lang="fr-FR" b="1" dirty="0">
                <a:solidFill>
                  <a:srgbClr val="008000"/>
                </a:solidFill>
              </a:rPr>
              <a:t>« raisin de loup » </a:t>
            </a:r>
            <a:r>
              <a:rPr lang="fr-FR" dirty="0">
                <a:solidFill>
                  <a:srgbClr val="008000"/>
                </a:solidFill>
              </a:rPr>
              <a:t>(</a:t>
            </a:r>
            <a:r>
              <a:rPr lang="fr-FR" i="1" dirty="0" err="1">
                <a:solidFill>
                  <a:srgbClr val="008000"/>
                </a:solidFill>
              </a:rPr>
              <a:t>Solanum</a:t>
            </a:r>
            <a:r>
              <a:rPr lang="fr-FR" i="1" dirty="0">
                <a:solidFill>
                  <a:srgbClr val="008000"/>
                </a:solidFill>
              </a:rPr>
              <a:t> </a:t>
            </a:r>
            <a:r>
              <a:rPr lang="fr-FR" i="1" dirty="0" err="1">
                <a:solidFill>
                  <a:srgbClr val="008000"/>
                </a:solidFill>
              </a:rPr>
              <a:t>nigrum</a:t>
            </a:r>
            <a:r>
              <a:rPr lang="fr-FR" dirty="0">
                <a:solidFill>
                  <a:srgbClr val="008000"/>
                </a:solidFill>
              </a:rPr>
              <a:t>) (Solanacées)</a:t>
            </a:r>
          </a:p>
        </p:txBody>
      </p:sp>
      <p:sp>
        <p:nvSpPr>
          <p:cNvPr id="6" name="ZoneTexte 5"/>
          <p:cNvSpPr txBox="1"/>
          <p:nvPr/>
        </p:nvSpPr>
        <p:spPr>
          <a:xfrm>
            <a:off x="186467" y="977482"/>
            <a:ext cx="11851340" cy="1477328"/>
          </a:xfrm>
          <a:prstGeom prst="rect">
            <a:avLst/>
          </a:prstGeom>
          <a:noFill/>
        </p:spPr>
        <p:txBody>
          <a:bodyPr wrap="square" rtlCol="0">
            <a:spAutoFit/>
          </a:bodyPr>
          <a:lstStyle/>
          <a:p>
            <a:r>
              <a:rPr lang="fr-FR" dirty="0">
                <a:solidFill>
                  <a:srgbClr val="008000"/>
                </a:solidFill>
              </a:rPr>
              <a:t> </a:t>
            </a:r>
            <a:r>
              <a:rPr lang="fr-FR" dirty="0">
                <a:solidFill>
                  <a:srgbClr val="008000"/>
                </a:solidFill>
                <a:hlinkClick r:id="rId2" tooltip="Plante herbacée"/>
              </a:rPr>
              <a:t>Plante herbacée</a:t>
            </a:r>
            <a:r>
              <a:rPr lang="fr-FR" dirty="0">
                <a:solidFill>
                  <a:srgbClr val="008000"/>
                </a:solidFill>
              </a:rPr>
              <a:t>, annuelles commensales des cultures, fleurissant de juin à novembre,  </a:t>
            </a:r>
            <a:r>
              <a:rPr lang="fr-FR" dirty="0">
                <a:solidFill>
                  <a:srgbClr val="008000"/>
                </a:solidFill>
                <a:hlinkClick r:id="rId3" tooltip="Adventice"/>
              </a:rPr>
              <a:t>adventice</a:t>
            </a:r>
            <a:r>
              <a:rPr lang="fr-FR" dirty="0">
                <a:solidFill>
                  <a:srgbClr val="008000"/>
                </a:solidFill>
              </a:rPr>
              <a:t> à </a:t>
            </a:r>
            <a:r>
              <a:rPr lang="fr-FR" dirty="0">
                <a:solidFill>
                  <a:srgbClr val="008000"/>
                </a:solidFill>
                <a:hlinkClick r:id="rId4" tooltip="Germination"/>
              </a:rPr>
              <a:t>germination</a:t>
            </a:r>
            <a:r>
              <a:rPr lang="fr-FR" dirty="0">
                <a:solidFill>
                  <a:srgbClr val="008000"/>
                </a:solidFill>
              </a:rPr>
              <a:t> printanière qui peut devenir </a:t>
            </a:r>
            <a:r>
              <a:rPr lang="fr-FR" dirty="0">
                <a:solidFill>
                  <a:srgbClr val="C00000"/>
                </a:solidFill>
              </a:rPr>
              <a:t>très gênante, principalement dans des cultures estivales </a:t>
            </a:r>
            <a:r>
              <a:rPr lang="fr-FR" dirty="0">
                <a:solidFill>
                  <a:srgbClr val="008000"/>
                </a:solidFill>
              </a:rPr>
              <a:t>comme celle du </a:t>
            </a:r>
            <a:r>
              <a:rPr lang="fr-FR" dirty="0">
                <a:solidFill>
                  <a:srgbClr val="008000"/>
                </a:solidFill>
                <a:hlinkClick r:id="rId5" tooltip="Maïs"/>
              </a:rPr>
              <a:t>maïs</a:t>
            </a:r>
            <a:r>
              <a:rPr lang="fr-FR" dirty="0">
                <a:solidFill>
                  <a:srgbClr val="008000"/>
                </a:solidFill>
              </a:rPr>
              <a:t>. Elle est parfois utilisée en </a:t>
            </a:r>
            <a:r>
              <a:rPr lang="fr-FR" dirty="0">
                <a:solidFill>
                  <a:srgbClr val="008000"/>
                </a:solidFill>
                <a:hlinkClick r:id="rId6" tooltip="Compagnonnage (botanique)"/>
              </a:rPr>
              <a:t>compagnonnage</a:t>
            </a:r>
            <a:r>
              <a:rPr lang="fr-FR" dirty="0">
                <a:solidFill>
                  <a:srgbClr val="008000"/>
                </a:solidFill>
              </a:rPr>
              <a:t> car elle attire les </a:t>
            </a:r>
            <a:r>
              <a:rPr lang="fr-FR" dirty="0">
                <a:solidFill>
                  <a:srgbClr val="008000"/>
                </a:solidFill>
                <a:hlinkClick r:id="rId7" tooltip="Doryphore"/>
              </a:rPr>
              <a:t>doryphores</a:t>
            </a:r>
            <a:r>
              <a:rPr lang="fr-FR" dirty="0">
                <a:solidFill>
                  <a:srgbClr val="008000"/>
                </a:solidFill>
              </a:rPr>
              <a:t> qui la préfèrent aux </a:t>
            </a:r>
            <a:r>
              <a:rPr lang="fr-FR" dirty="0">
                <a:solidFill>
                  <a:srgbClr val="008000"/>
                </a:solidFill>
                <a:hlinkClick r:id="rId8" tooltip="Pommes de terre"/>
              </a:rPr>
              <a:t>pommes de terre</a:t>
            </a:r>
            <a:r>
              <a:rPr lang="fr-FR" dirty="0">
                <a:solidFill>
                  <a:srgbClr val="008000"/>
                </a:solidFill>
              </a:rPr>
              <a:t>. La morelle est également une </a:t>
            </a:r>
            <a:r>
              <a:rPr lang="fr-FR" dirty="0">
                <a:solidFill>
                  <a:srgbClr val="008000"/>
                </a:solidFill>
                <a:hlinkClick r:id="rId9" tooltip="Plante médicinale"/>
              </a:rPr>
              <a:t>plante médicinale</a:t>
            </a:r>
            <a:r>
              <a:rPr lang="fr-FR" dirty="0">
                <a:solidFill>
                  <a:srgbClr val="008000"/>
                </a:solidFill>
              </a:rPr>
              <a:t> aux vertus antispasmodique, analgésique et sédative. </a:t>
            </a:r>
            <a:r>
              <a:rPr lang="fr-FR" dirty="0">
                <a:solidFill>
                  <a:srgbClr val="FF0000"/>
                </a:solidFill>
              </a:rPr>
              <a:t>L’</a:t>
            </a:r>
            <a:r>
              <a:rPr lang="fr-FR" b="1" dirty="0">
                <a:solidFill>
                  <a:srgbClr val="FF0000"/>
                </a:solidFill>
              </a:rPr>
              <a:t>ingestion de ses baies toxiques peut provoquer de graves intoxications, menant à la mort si l'on dépasse la dizaine de baies.</a:t>
            </a:r>
            <a:endParaRPr lang="fr-FR" dirty="0">
              <a:solidFill>
                <a:srgbClr val="FF0000"/>
              </a:solidFill>
            </a:endParaRPr>
          </a:p>
        </p:txBody>
      </p:sp>
      <p:pic>
        <p:nvPicPr>
          <p:cNvPr id="7" name="Imag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2633" y="4951207"/>
            <a:ext cx="2590800" cy="1762125"/>
          </a:xfrm>
          <a:prstGeom prst="rect">
            <a:avLst/>
          </a:prstGeom>
        </p:spPr>
      </p:pic>
      <p:pic>
        <p:nvPicPr>
          <p:cNvPr id="8" name="Imag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08197" y="5258541"/>
            <a:ext cx="1905000" cy="1457325"/>
          </a:xfrm>
          <a:prstGeom prst="rect">
            <a:avLst/>
          </a:prstGeom>
        </p:spPr>
      </p:pic>
      <p:pic>
        <p:nvPicPr>
          <p:cNvPr id="9" name="Imag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4732" y="4881112"/>
            <a:ext cx="2466975" cy="1847850"/>
          </a:xfrm>
          <a:prstGeom prst="rect">
            <a:avLst/>
          </a:prstGeom>
        </p:spPr>
      </p:pic>
      <p:pic>
        <p:nvPicPr>
          <p:cNvPr id="10" name="Imag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86065" y="5133134"/>
            <a:ext cx="2209800" cy="1647825"/>
          </a:xfrm>
          <a:prstGeom prst="rect">
            <a:avLst/>
          </a:prstGeom>
        </p:spPr>
      </p:pic>
      <p:pic>
        <p:nvPicPr>
          <p:cNvPr id="11" name="Imag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466" y="5195047"/>
            <a:ext cx="2286000" cy="1524000"/>
          </a:xfrm>
          <a:prstGeom prst="rect">
            <a:avLst/>
          </a:prstGeom>
        </p:spPr>
      </p:pic>
      <p:pic>
        <p:nvPicPr>
          <p:cNvPr id="12" name="Imag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92762" y="3056305"/>
            <a:ext cx="2619375" cy="1743075"/>
          </a:xfrm>
          <a:prstGeom prst="rect">
            <a:avLst/>
          </a:prstGeom>
        </p:spPr>
      </p:pic>
      <p:pic>
        <p:nvPicPr>
          <p:cNvPr id="13" name="Imag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40033" y="3108693"/>
            <a:ext cx="2790825" cy="1638300"/>
          </a:xfrm>
          <a:prstGeom prst="rect">
            <a:avLst/>
          </a:prstGeom>
        </p:spPr>
      </p:pic>
      <p:pic>
        <p:nvPicPr>
          <p:cNvPr id="14" name="Image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46222" y="2930890"/>
            <a:ext cx="2466975" cy="1847850"/>
          </a:xfrm>
          <a:prstGeom prst="rect">
            <a:avLst/>
          </a:prstGeom>
        </p:spPr>
      </p:pic>
    </p:spTree>
    <p:extLst>
      <p:ext uri="{BB962C8B-B14F-4D97-AF65-F5344CB8AC3E}">
        <p14:creationId xmlns:p14="http://schemas.microsoft.com/office/powerpoint/2010/main" val="841776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11349" y="283414"/>
            <a:ext cx="972670" cy="320675"/>
          </a:xfrm>
        </p:spPr>
        <p:txBody>
          <a:bodyPr/>
          <a:lstStyle/>
          <a:p>
            <a:fld id="{96478BAF-7D72-43A6-AB58-45C361AF6AC3}" type="slidenum">
              <a:rPr lang="fr-FR" smtClean="0"/>
              <a:t>39</a:t>
            </a:fld>
            <a:endParaRPr lang="fr-FR" dirty="0"/>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6" name="ZoneTexte 5"/>
          <p:cNvSpPr txBox="1"/>
          <p:nvPr/>
        </p:nvSpPr>
        <p:spPr>
          <a:xfrm>
            <a:off x="202666" y="443753"/>
            <a:ext cx="8069965" cy="369332"/>
          </a:xfrm>
          <a:prstGeom prst="rect">
            <a:avLst/>
          </a:prstGeom>
          <a:noFill/>
        </p:spPr>
        <p:txBody>
          <a:bodyPr wrap="square" rtlCol="0">
            <a:spAutoFit/>
          </a:bodyPr>
          <a:lstStyle/>
          <a:p>
            <a:r>
              <a:rPr lang="fr-FR" dirty="0">
                <a:solidFill>
                  <a:srgbClr val="008000"/>
                </a:solidFill>
              </a:rPr>
              <a:t>28. </a:t>
            </a:r>
            <a:r>
              <a:rPr lang="fr-FR" b="1" dirty="0">
                <a:solidFill>
                  <a:srgbClr val="008000"/>
                </a:solidFill>
              </a:rPr>
              <a:t>Ortie blanche</a:t>
            </a:r>
            <a:r>
              <a:rPr lang="fr-FR" dirty="0">
                <a:solidFill>
                  <a:srgbClr val="008000"/>
                </a:solidFill>
              </a:rPr>
              <a:t> ou </a:t>
            </a:r>
            <a:r>
              <a:rPr lang="fr-FR" b="1" dirty="0">
                <a:solidFill>
                  <a:srgbClr val="008000"/>
                </a:solidFill>
              </a:rPr>
              <a:t>Lamier blanc </a:t>
            </a:r>
            <a:r>
              <a:rPr lang="fr-FR" dirty="0">
                <a:solidFill>
                  <a:srgbClr val="008000"/>
                </a:solidFill>
              </a:rPr>
              <a:t>(</a:t>
            </a:r>
            <a:r>
              <a:rPr lang="fr-FR" i="1" dirty="0" err="1">
                <a:solidFill>
                  <a:srgbClr val="008000"/>
                </a:solidFill>
              </a:rPr>
              <a:t>Lamium</a:t>
            </a:r>
            <a:r>
              <a:rPr lang="fr-FR" i="1" dirty="0">
                <a:solidFill>
                  <a:srgbClr val="008000"/>
                </a:solidFill>
              </a:rPr>
              <a:t> album</a:t>
            </a:r>
            <a:r>
              <a:rPr lang="fr-FR" dirty="0">
                <a:solidFill>
                  <a:srgbClr val="008000"/>
                </a:solidFill>
              </a:rPr>
              <a:t>) (Lamiacées ou </a:t>
            </a:r>
            <a:r>
              <a:rPr lang="fr-FR" i="1" dirty="0" err="1">
                <a:hlinkClick r:id="rId2" tooltip="Lamiaceae"/>
              </a:rPr>
              <a:t>Lamiaceae</a:t>
            </a:r>
            <a:r>
              <a:rPr lang="fr-FR" dirty="0">
                <a:solidFill>
                  <a:srgbClr val="008000"/>
                </a:solidFill>
              </a:rPr>
              <a:t>)</a:t>
            </a:r>
          </a:p>
        </p:txBody>
      </p:sp>
      <p:sp>
        <p:nvSpPr>
          <p:cNvPr id="4" name="ZoneTexte 3"/>
          <p:cNvSpPr txBox="1"/>
          <p:nvPr/>
        </p:nvSpPr>
        <p:spPr>
          <a:xfrm>
            <a:off x="202666" y="925158"/>
            <a:ext cx="11781353" cy="3416320"/>
          </a:xfrm>
          <a:prstGeom prst="rect">
            <a:avLst/>
          </a:prstGeom>
          <a:noFill/>
        </p:spPr>
        <p:txBody>
          <a:bodyPr wrap="square" rtlCol="0">
            <a:spAutoFit/>
          </a:bodyPr>
          <a:lstStyle/>
          <a:p>
            <a:r>
              <a:rPr lang="fr-FR" dirty="0">
                <a:solidFill>
                  <a:srgbClr val="008000"/>
                </a:solidFill>
              </a:rPr>
              <a:t>C’est une </a:t>
            </a:r>
            <a:r>
              <a:rPr lang="fr-FR" dirty="0">
                <a:solidFill>
                  <a:srgbClr val="008000"/>
                </a:solidFill>
                <a:hlinkClick r:id="rId3" tooltip="Espèce"/>
              </a:rPr>
              <a:t>espèce</a:t>
            </a:r>
            <a:r>
              <a:rPr lang="fr-FR" dirty="0">
                <a:solidFill>
                  <a:srgbClr val="008000"/>
                </a:solidFill>
              </a:rPr>
              <a:t> de </a:t>
            </a:r>
            <a:r>
              <a:rPr lang="fr-FR" dirty="0">
                <a:solidFill>
                  <a:srgbClr val="008000"/>
                </a:solidFill>
                <a:hlinkClick r:id="rId4" tooltip="Plante herbacée"/>
              </a:rPr>
              <a:t>plante herbacée</a:t>
            </a:r>
            <a:r>
              <a:rPr lang="fr-FR" dirty="0">
                <a:solidFill>
                  <a:srgbClr val="008000"/>
                </a:solidFill>
              </a:rPr>
              <a:t>, herbacée pérenne pouvant atteindre 50 à 100 cm de hauteur, la tige comme beaucoup de </a:t>
            </a:r>
            <a:r>
              <a:rPr lang="fr-FR" i="1" dirty="0" err="1">
                <a:solidFill>
                  <a:srgbClr val="008000"/>
                </a:solidFill>
                <a:hlinkClick r:id="rId2" tooltip="Lamiaceae"/>
              </a:rPr>
              <a:t>Lamiaceae</a:t>
            </a:r>
            <a:r>
              <a:rPr lang="fr-FR" dirty="0">
                <a:solidFill>
                  <a:srgbClr val="008000"/>
                </a:solidFill>
              </a:rPr>
              <a:t> a une section carrée. Les feuilles font 3 à 8 cm de long et 2 à 5 </a:t>
            </a:r>
            <a:r>
              <a:rPr lang="fr-FR" dirty="0" err="1">
                <a:solidFill>
                  <a:srgbClr val="008000"/>
                </a:solidFill>
              </a:rPr>
              <a:t>cmde</a:t>
            </a:r>
            <a:r>
              <a:rPr lang="fr-FR" dirty="0">
                <a:solidFill>
                  <a:srgbClr val="008000"/>
                </a:solidFill>
              </a:rPr>
              <a:t> large et ont une forme triangulaire et un aspect duveteux au toucher, le bord est dentelé et le </a:t>
            </a:r>
            <a:r>
              <a:rPr lang="fr-FR" dirty="0">
                <a:solidFill>
                  <a:srgbClr val="008000"/>
                </a:solidFill>
                <a:hlinkClick r:id="rId5" tooltip="Pétiole"/>
              </a:rPr>
              <a:t>pétiole</a:t>
            </a:r>
            <a:r>
              <a:rPr lang="fr-FR" dirty="0">
                <a:solidFill>
                  <a:srgbClr val="008000"/>
                </a:solidFill>
              </a:rPr>
              <a:t> peut mesurer jusqu'à 5 cm de long. Les fleurs blanches mesurent entre 1,5 et 2,5 cm de long. Elle est originaire de l'ensemble de l'</a:t>
            </a:r>
            <a:r>
              <a:rPr lang="fr-FR" dirty="0">
                <a:solidFill>
                  <a:srgbClr val="008000"/>
                </a:solidFill>
                <a:hlinkClick r:id="rId6" tooltip="Europe"/>
              </a:rPr>
              <a:t>Europe</a:t>
            </a:r>
            <a:r>
              <a:rPr lang="fr-FR" dirty="0">
                <a:solidFill>
                  <a:srgbClr val="008000"/>
                </a:solidFill>
              </a:rPr>
              <a:t> et de l'</a:t>
            </a:r>
            <a:r>
              <a:rPr lang="fr-FR" dirty="0">
                <a:solidFill>
                  <a:srgbClr val="008000"/>
                </a:solidFill>
                <a:hlinkClick r:id="rId7" tooltip="Asie"/>
              </a:rPr>
              <a:t>Asie</a:t>
            </a:r>
            <a:r>
              <a:rPr lang="fr-FR" dirty="0">
                <a:solidFill>
                  <a:srgbClr val="008000"/>
                </a:solidFill>
              </a:rPr>
              <a:t> occidentale. Elle croît dans des habitats variés allant de la prairie aux régions boisées, généralement sur des sols humides.</a:t>
            </a:r>
          </a:p>
          <a:p>
            <a:r>
              <a:rPr lang="fr-FR" dirty="0">
                <a:solidFill>
                  <a:srgbClr val="008000"/>
                </a:solidFill>
              </a:rPr>
              <a:t>Habitat type : friches et lisières vivaces </a:t>
            </a:r>
            <a:r>
              <a:rPr lang="fr-FR" dirty="0" err="1">
                <a:solidFill>
                  <a:srgbClr val="008000"/>
                </a:solidFill>
              </a:rPr>
              <a:t>médioeuropéennes</a:t>
            </a:r>
            <a:r>
              <a:rPr lang="fr-FR" dirty="0">
                <a:solidFill>
                  <a:srgbClr val="008000"/>
                </a:solidFill>
              </a:rPr>
              <a:t>, </a:t>
            </a:r>
            <a:r>
              <a:rPr lang="fr-FR" dirty="0" err="1">
                <a:solidFill>
                  <a:srgbClr val="008000"/>
                </a:solidFill>
              </a:rPr>
              <a:t>eutrophiles</a:t>
            </a:r>
            <a:r>
              <a:rPr lang="fr-FR" dirty="0">
                <a:solidFill>
                  <a:srgbClr val="008000"/>
                </a:solidFill>
              </a:rPr>
              <a:t>, </a:t>
            </a:r>
            <a:r>
              <a:rPr lang="fr-FR" dirty="0" err="1">
                <a:solidFill>
                  <a:srgbClr val="008000"/>
                </a:solidFill>
              </a:rPr>
              <a:t>mésohydriques</a:t>
            </a:r>
            <a:endParaRPr lang="fr-FR" dirty="0">
              <a:solidFill>
                <a:srgbClr val="008000"/>
              </a:solidFill>
            </a:endParaRPr>
          </a:p>
          <a:p>
            <a:r>
              <a:rPr lang="fr-FR" dirty="0">
                <a:solidFill>
                  <a:srgbClr val="008000"/>
                </a:solidFill>
              </a:rPr>
              <a:t>Usages : Les jeunes feuilles sont comestibles et peuvent être consommées en salades ou être cuisinées comme des légumes. Plantée en association avec la </a:t>
            </a:r>
            <a:r>
              <a:rPr lang="fr-FR" dirty="0">
                <a:solidFill>
                  <a:srgbClr val="008000"/>
                </a:solidFill>
                <a:hlinkClick r:id="rId8" tooltip="Pomme de terre"/>
              </a:rPr>
              <a:t>pomme de terre</a:t>
            </a:r>
            <a:r>
              <a:rPr lang="fr-FR" dirty="0">
                <a:solidFill>
                  <a:srgbClr val="008000"/>
                </a:solidFill>
              </a:rPr>
              <a:t>, elle repousse les </a:t>
            </a:r>
            <a:r>
              <a:rPr lang="fr-FR" dirty="0">
                <a:solidFill>
                  <a:srgbClr val="008000"/>
                </a:solidFill>
                <a:hlinkClick r:id="rId9" tooltip="Doryphore"/>
              </a:rPr>
              <a:t>doryphores</a:t>
            </a:r>
            <a:r>
              <a:rPr lang="fr-FR" dirty="0">
                <a:solidFill>
                  <a:srgbClr val="008000"/>
                </a:solidFill>
              </a:rPr>
              <a:t> et améliore le goût des pommes de terre.</a:t>
            </a:r>
          </a:p>
          <a:p>
            <a:r>
              <a:rPr lang="fr-FR" dirty="0">
                <a:solidFill>
                  <a:srgbClr val="008000"/>
                </a:solidFill>
              </a:rPr>
              <a:t>Usages médicinaux : ses propriétés astringentes dues à des </a:t>
            </a:r>
            <a:r>
              <a:rPr lang="fr-FR" dirty="0">
                <a:solidFill>
                  <a:srgbClr val="008000"/>
                </a:solidFill>
                <a:hlinkClick r:id="rId10" tooltip="Tanin"/>
              </a:rPr>
              <a:t>tanins</a:t>
            </a:r>
            <a:r>
              <a:rPr lang="fr-FR" dirty="0">
                <a:solidFill>
                  <a:srgbClr val="008000"/>
                </a:solidFill>
              </a:rPr>
              <a:t> </a:t>
            </a:r>
            <a:r>
              <a:rPr lang="fr-FR" dirty="0" err="1">
                <a:solidFill>
                  <a:srgbClr val="008000"/>
                </a:solidFill>
              </a:rPr>
              <a:t>catéchiques</a:t>
            </a:r>
            <a:r>
              <a:rPr lang="fr-FR" dirty="0">
                <a:solidFill>
                  <a:srgbClr val="008000"/>
                </a:solidFill>
              </a:rPr>
              <a:t> la rendent active dans la </a:t>
            </a:r>
            <a:r>
              <a:rPr lang="fr-FR" dirty="0">
                <a:solidFill>
                  <a:srgbClr val="008000"/>
                </a:solidFill>
                <a:hlinkClick r:id="rId11" tooltip="Dermite séborrhéique"/>
              </a:rPr>
              <a:t>séborrhée</a:t>
            </a:r>
            <a:r>
              <a:rPr lang="fr-FR" dirty="0">
                <a:solidFill>
                  <a:srgbClr val="008000"/>
                </a:solidFill>
              </a:rPr>
              <a:t> du </a:t>
            </a:r>
            <a:r>
              <a:rPr lang="fr-FR" dirty="0">
                <a:solidFill>
                  <a:srgbClr val="008000"/>
                </a:solidFill>
                <a:hlinkClick r:id="rId12" tooltip="Cuir chevelu"/>
              </a:rPr>
              <a:t>cuir chevelu</a:t>
            </a:r>
            <a:r>
              <a:rPr lang="fr-FR" dirty="0">
                <a:solidFill>
                  <a:srgbClr val="008000"/>
                </a:solidFill>
              </a:rPr>
              <a:t> (sous forme de </a:t>
            </a:r>
            <a:r>
              <a:rPr lang="fr-FR" dirty="0">
                <a:solidFill>
                  <a:srgbClr val="008000"/>
                </a:solidFill>
                <a:hlinkClick r:id="rId13" tooltip="Shampooing"/>
              </a:rPr>
              <a:t>shampooing</a:t>
            </a:r>
            <a:r>
              <a:rPr lang="fr-FR" dirty="0">
                <a:solidFill>
                  <a:srgbClr val="008000"/>
                </a:solidFill>
              </a:rPr>
              <a:t>). des infusions de feuilles sont aussi utilisées traditionnellement comme anti-infectieux de la muqueuse vaginale.</a:t>
            </a:r>
          </a:p>
          <a:p>
            <a:r>
              <a:rPr lang="fr-FR" sz="1200" dirty="0">
                <a:solidFill>
                  <a:srgbClr val="008000"/>
                </a:solidFill>
              </a:rPr>
              <a:t>Source : </a:t>
            </a:r>
            <a:r>
              <a:rPr lang="fr-FR" sz="1200" dirty="0">
                <a:solidFill>
                  <a:srgbClr val="008000"/>
                </a:solidFill>
                <a:hlinkClick r:id="rId14"/>
              </a:rPr>
              <a:t>https://fr.wikipedia.org/wiki/Ortie_blanche</a:t>
            </a:r>
            <a:r>
              <a:rPr lang="fr-FR" sz="1200" dirty="0">
                <a:solidFill>
                  <a:srgbClr val="008000"/>
                </a:solidFill>
              </a:rPr>
              <a:t> </a:t>
            </a:r>
          </a:p>
        </p:txBody>
      </p:sp>
      <p:pic>
        <p:nvPicPr>
          <p:cNvPr id="5" name="Imag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4432" y="4777628"/>
            <a:ext cx="2466975" cy="1847850"/>
          </a:xfrm>
          <a:prstGeom prst="rect">
            <a:avLst/>
          </a:prstGeom>
        </p:spPr>
      </p:pic>
      <p:pic>
        <p:nvPicPr>
          <p:cNvPr id="8" name="Imag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27136" y="4758578"/>
            <a:ext cx="2794000" cy="1866900"/>
          </a:xfrm>
          <a:prstGeom prst="rect">
            <a:avLst/>
          </a:prstGeom>
        </p:spPr>
      </p:pic>
      <p:pic>
        <p:nvPicPr>
          <p:cNvPr id="9" name="Imag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2666" y="4777628"/>
            <a:ext cx="2466975" cy="1847850"/>
          </a:xfrm>
          <a:prstGeom prst="rect">
            <a:avLst/>
          </a:prstGeom>
        </p:spPr>
      </p:pic>
      <p:pic>
        <p:nvPicPr>
          <p:cNvPr id="10" name="Imag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929308" y="3653080"/>
            <a:ext cx="2138083" cy="3067043"/>
          </a:xfrm>
          <a:prstGeom prst="rect">
            <a:avLst/>
          </a:prstGeom>
        </p:spPr>
      </p:pic>
    </p:spTree>
    <p:extLst>
      <p:ext uri="{BB962C8B-B14F-4D97-AF65-F5344CB8AC3E}">
        <p14:creationId xmlns:p14="http://schemas.microsoft.com/office/powerpoint/2010/main" val="177802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58861" y="267278"/>
            <a:ext cx="972670" cy="320675"/>
          </a:xfrm>
        </p:spPr>
        <p:txBody>
          <a:bodyPr/>
          <a:lstStyle/>
          <a:p>
            <a:fld id="{96478BAF-7D72-43A6-AB58-45C361AF6AC3}" type="slidenum">
              <a:rPr lang="fr-FR" smtClean="0"/>
              <a:t>4</a:t>
            </a:fld>
            <a:endParaRPr lang="fr-FR"/>
          </a:p>
        </p:txBody>
      </p:sp>
      <p:sp>
        <p:nvSpPr>
          <p:cNvPr id="3" name="Rectangle 2"/>
          <p:cNvSpPr/>
          <p:nvPr/>
        </p:nvSpPr>
        <p:spPr>
          <a:xfrm>
            <a:off x="5411707" y="24295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6" name="ZoneTexte 5"/>
          <p:cNvSpPr txBox="1"/>
          <p:nvPr/>
        </p:nvSpPr>
        <p:spPr>
          <a:xfrm>
            <a:off x="258184" y="587953"/>
            <a:ext cx="11773347" cy="6001643"/>
          </a:xfrm>
          <a:prstGeom prst="rect">
            <a:avLst/>
          </a:prstGeom>
          <a:noFill/>
        </p:spPr>
        <p:txBody>
          <a:bodyPr wrap="square" rtlCol="0">
            <a:spAutoFit/>
          </a:bodyPr>
          <a:lstStyle/>
          <a:p>
            <a:r>
              <a:rPr lang="fr-FR" dirty="0">
                <a:solidFill>
                  <a:srgbClr val="008000"/>
                </a:solidFill>
              </a:rPr>
              <a:t>0bis. </a:t>
            </a:r>
            <a:r>
              <a:rPr lang="fr-FR" b="1" dirty="0">
                <a:solidFill>
                  <a:srgbClr val="008000"/>
                </a:solidFill>
              </a:rPr>
              <a:t>Définition</a:t>
            </a:r>
            <a:r>
              <a:rPr lang="fr-FR" dirty="0">
                <a:solidFill>
                  <a:srgbClr val="008000"/>
                </a:solidFill>
              </a:rPr>
              <a:t> </a:t>
            </a:r>
          </a:p>
          <a:p>
            <a:endParaRPr lang="fr-FR" dirty="0">
              <a:solidFill>
                <a:srgbClr val="008000"/>
              </a:solidFill>
            </a:endParaRPr>
          </a:p>
          <a:p>
            <a:pPr fontAlgn="base"/>
            <a:r>
              <a:rPr lang="fr-FR" b="1" u="sng" dirty="0">
                <a:solidFill>
                  <a:srgbClr val="008000"/>
                </a:solidFill>
              </a:rPr>
              <a:t>Adventice :</a:t>
            </a:r>
            <a:endParaRPr lang="fr-FR" b="1" dirty="0">
              <a:solidFill>
                <a:srgbClr val="008000"/>
              </a:solidFill>
            </a:endParaRPr>
          </a:p>
          <a:p>
            <a:pPr fontAlgn="base"/>
            <a:r>
              <a:rPr lang="fr-FR" dirty="0">
                <a:solidFill>
                  <a:srgbClr val="008000"/>
                </a:solidFill>
              </a:rPr>
              <a:t>Plante d’un autre pays installée sans avoir été plantée.</a:t>
            </a:r>
          </a:p>
          <a:p>
            <a:pPr fontAlgn="base"/>
            <a:r>
              <a:rPr lang="fr-FR" dirty="0">
                <a:solidFill>
                  <a:srgbClr val="008000"/>
                </a:solidFill>
              </a:rPr>
              <a:t>En agriculture, plante se développant dans une culture sans y avoir été volontairement introduite par l’homme, synonyme dans cette acceptation de « mauvaise herbe ».</a:t>
            </a:r>
          </a:p>
          <a:p>
            <a:pPr fontAlgn="base"/>
            <a:r>
              <a:rPr lang="fr-FR" dirty="0">
                <a:solidFill>
                  <a:srgbClr val="008000"/>
                </a:solidFill>
              </a:rPr>
              <a:t>Ici sont considérées comme adventices les plantes poussant dans un jardin sans y avoir été plantées.</a:t>
            </a:r>
          </a:p>
          <a:p>
            <a:r>
              <a:rPr lang="fr-FR" sz="1200" dirty="0">
                <a:solidFill>
                  <a:srgbClr val="008000"/>
                </a:solidFill>
              </a:rPr>
              <a:t>Source : </a:t>
            </a:r>
            <a:r>
              <a:rPr lang="fr-FR" sz="1200" dirty="0">
                <a:solidFill>
                  <a:srgbClr val="008000"/>
                </a:solidFill>
                <a:hlinkClick r:id="rId2"/>
              </a:rPr>
              <a:t>http://rebeccabaues.fr/herbier/</a:t>
            </a:r>
            <a:r>
              <a:rPr lang="fr-FR" sz="1200" dirty="0">
                <a:solidFill>
                  <a:srgbClr val="008000"/>
                </a:solidFill>
              </a:rPr>
              <a:t> </a:t>
            </a:r>
          </a:p>
          <a:p>
            <a:endParaRPr lang="fr-FR" dirty="0">
              <a:solidFill>
                <a:srgbClr val="008000"/>
              </a:solidFill>
            </a:endParaRPr>
          </a:p>
          <a:p>
            <a:pPr algn="just"/>
            <a:r>
              <a:rPr lang="fr-FR" dirty="0">
                <a:solidFill>
                  <a:srgbClr val="008000"/>
                </a:solidFill>
              </a:rPr>
              <a:t>Une </a:t>
            </a:r>
            <a:r>
              <a:rPr lang="fr-FR" b="1" dirty="0">
                <a:solidFill>
                  <a:srgbClr val="008000"/>
                </a:solidFill>
              </a:rPr>
              <a:t>adventice</a:t>
            </a:r>
            <a:r>
              <a:rPr lang="fr-FR" dirty="0">
                <a:solidFill>
                  <a:srgbClr val="008000"/>
                </a:solidFill>
              </a:rPr>
              <a:t> désigne, pour les agriculteurs et les jardiniers, une </a:t>
            </a:r>
            <a:r>
              <a:rPr lang="fr-FR" dirty="0">
                <a:solidFill>
                  <a:srgbClr val="008000"/>
                </a:solidFill>
                <a:hlinkClick r:id="rId3" tooltip="Plante"/>
              </a:rPr>
              <a:t>plante</a:t>
            </a:r>
            <a:r>
              <a:rPr lang="fr-FR" dirty="0">
                <a:solidFill>
                  <a:srgbClr val="008000"/>
                </a:solidFill>
              </a:rPr>
              <a:t> qui pousse dans un endroit (champs, massifs...) sans y avoir été intentionnellement installée. Les adventices sont généralement considérées comme nuisibles à la production agricole, bien qu'elles puissent également être bénéfiques.</a:t>
            </a:r>
          </a:p>
          <a:p>
            <a:pPr algn="just"/>
            <a:r>
              <a:rPr lang="fr-FR" dirty="0">
                <a:solidFill>
                  <a:srgbClr val="008000"/>
                </a:solidFill>
              </a:rPr>
              <a:t>Leur contrôle est le principal objectif des pratiques agricoles de </a:t>
            </a:r>
            <a:r>
              <a:rPr lang="fr-FR" dirty="0">
                <a:solidFill>
                  <a:srgbClr val="008000"/>
                </a:solidFill>
                <a:hlinkClick r:id="rId4" tooltip="Désherbage"/>
              </a:rPr>
              <a:t>désherbage</a:t>
            </a:r>
            <a:r>
              <a:rPr lang="fr-FR" dirty="0">
                <a:solidFill>
                  <a:srgbClr val="008000"/>
                </a:solidFill>
              </a:rPr>
              <a:t>.</a:t>
            </a:r>
          </a:p>
          <a:p>
            <a:pPr algn="just"/>
            <a:r>
              <a:rPr lang="fr-FR" sz="1200" dirty="0">
                <a:solidFill>
                  <a:srgbClr val="008000"/>
                </a:solidFill>
              </a:rPr>
              <a:t>Source : </a:t>
            </a:r>
            <a:r>
              <a:rPr lang="fr-FR" sz="1200" dirty="0">
                <a:solidFill>
                  <a:srgbClr val="008000"/>
                </a:solidFill>
                <a:hlinkClick r:id="rId5"/>
              </a:rPr>
              <a:t>https://fr.wikipedia.org/wiki/Adventice</a:t>
            </a:r>
            <a:r>
              <a:rPr lang="fr-FR" sz="1200" dirty="0">
                <a:solidFill>
                  <a:srgbClr val="008000"/>
                </a:solidFill>
              </a:rPr>
              <a:t> </a:t>
            </a:r>
          </a:p>
          <a:p>
            <a:pPr algn="just"/>
            <a:endParaRPr lang="fr-FR" dirty="0">
              <a:solidFill>
                <a:srgbClr val="008000"/>
              </a:solidFill>
            </a:endParaRPr>
          </a:p>
          <a:p>
            <a:r>
              <a:rPr lang="fr-FR" dirty="0">
                <a:solidFill>
                  <a:srgbClr val="008000"/>
                </a:solidFill>
              </a:rPr>
              <a:t>Il existe en France 220 espèces d'adventices importantes, mais 1200 espèces peuvent se rencontrer dans les agroécosystèmes et 26 sont très fréquentes. Les adventices appartiennent à un grand nombre de familles botaniques mais plus de la moitié des espèces fréquemment rencontrées appartiennent à l’une des familles suivantes : </a:t>
            </a:r>
            <a:r>
              <a:rPr lang="fr-FR" dirty="0">
                <a:solidFill>
                  <a:srgbClr val="008000"/>
                </a:solidFill>
                <a:hlinkClick r:id="rId6" tooltip="Asteraceae"/>
              </a:rPr>
              <a:t>Astéracées</a:t>
            </a:r>
            <a:r>
              <a:rPr lang="fr-FR" dirty="0">
                <a:solidFill>
                  <a:srgbClr val="008000"/>
                </a:solidFill>
              </a:rPr>
              <a:t>, </a:t>
            </a:r>
            <a:r>
              <a:rPr lang="fr-FR" dirty="0">
                <a:solidFill>
                  <a:srgbClr val="008000"/>
                </a:solidFill>
                <a:hlinkClick r:id="rId7" tooltip="Poaceae"/>
              </a:rPr>
              <a:t>Poacées</a:t>
            </a:r>
            <a:r>
              <a:rPr lang="fr-FR" dirty="0">
                <a:solidFill>
                  <a:srgbClr val="008000"/>
                </a:solidFill>
              </a:rPr>
              <a:t>, </a:t>
            </a:r>
            <a:r>
              <a:rPr lang="fr-FR" dirty="0" err="1">
                <a:solidFill>
                  <a:srgbClr val="008000"/>
                </a:solidFill>
                <a:hlinkClick r:id="rId8" tooltip="Cyperaceae"/>
              </a:rPr>
              <a:t>Cyperacées</a:t>
            </a:r>
            <a:r>
              <a:rPr lang="fr-FR" dirty="0">
                <a:solidFill>
                  <a:srgbClr val="008000"/>
                </a:solidFill>
              </a:rPr>
              <a:t>, </a:t>
            </a:r>
            <a:r>
              <a:rPr lang="fr-FR" dirty="0">
                <a:solidFill>
                  <a:srgbClr val="008000"/>
                </a:solidFill>
                <a:hlinkClick r:id="rId9" tooltip="Polygonaceae"/>
              </a:rPr>
              <a:t>Polygonacées</a:t>
            </a:r>
            <a:r>
              <a:rPr lang="fr-FR" dirty="0">
                <a:solidFill>
                  <a:srgbClr val="008000"/>
                </a:solidFill>
              </a:rPr>
              <a:t>, </a:t>
            </a:r>
            <a:r>
              <a:rPr lang="fr-FR" dirty="0" err="1">
                <a:solidFill>
                  <a:srgbClr val="008000"/>
                </a:solidFill>
                <a:hlinkClick r:id="rId10" tooltip="Brassicaceae"/>
              </a:rPr>
              <a:t>Brassicacées</a:t>
            </a:r>
            <a:r>
              <a:rPr lang="fr-FR" dirty="0">
                <a:solidFill>
                  <a:srgbClr val="008000"/>
                </a:solidFill>
              </a:rPr>
              <a:t> et </a:t>
            </a:r>
            <a:r>
              <a:rPr lang="fr-FR" dirty="0" err="1">
                <a:solidFill>
                  <a:srgbClr val="008000"/>
                </a:solidFill>
                <a:hlinkClick r:id="rId11" tooltip="Apiaceae"/>
              </a:rPr>
              <a:t>Apiacées</a:t>
            </a:r>
            <a:r>
              <a:rPr lang="fr-FR" dirty="0">
                <a:solidFill>
                  <a:srgbClr val="008000"/>
                </a:solidFill>
              </a:rPr>
              <a:t>. La famille des Poacées contient le plus grand nombre d'adventices (mais aussi le plus grand nombre de plantes cultivées).</a:t>
            </a:r>
          </a:p>
          <a:p>
            <a:r>
              <a:rPr lang="fr-FR" dirty="0">
                <a:solidFill>
                  <a:srgbClr val="008000"/>
                </a:solidFill>
              </a:rPr>
              <a:t>En zone tempérée, dans un bassin de production donné, le nombre des principales </a:t>
            </a:r>
            <a:r>
              <a:rPr lang="fr-FR" dirty="0">
                <a:solidFill>
                  <a:srgbClr val="008000"/>
                </a:solidFill>
                <a:hlinkClick r:id="rId12" tooltip="Espèce"/>
              </a:rPr>
              <a:t>espèces</a:t>
            </a:r>
            <a:r>
              <a:rPr lang="fr-FR" dirty="0">
                <a:solidFill>
                  <a:srgbClr val="008000"/>
                </a:solidFill>
              </a:rPr>
              <a:t> d'herbes folles à connaître est de l'ordre d'une trentaine.</a:t>
            </a:r>
            <a:r>
              <a:rPr lang="fr-FR" sz="1200" dirty="0">
                <a:solidFill>
                  <a:srgbClr val="008000"/>
                </a:solidFill>
              </a:rPr>
              <a:t> Source : </a:t>
            </a:r>
            <a:r>
              <a:rPr lang="fr-FR" sz="1200" dirty="0">
                <a:solidFill>
                  <a:srgbClr val="008000"/>
                </a:solidFill>
                <a:hlinkClick r:id="rId5"/>
              </a:rPr>
              <a:t>https://fr.wikipedia.org/wiki/Adventice</a:t>
            </a:r>
            <a:r>
              <a:rPr lang="fr-FR" sz="1200" dirty="0">
                <a:solidFill>
                  <a:srgbClr val="008000"/>
                </a:solidFill>
              </a:rPr>
              <a:t> </a:t>
            </a:r>
          </a:p>
        </p:txBody>
      </p:sp>
    </p:spTree>
    <p:extLst>
      <p:ext uri="{BB962C8B-B14F-4D97-AF65-F5344CB8AC3E}">
        <p14:creationId xmlns:p14="http://schemas.microsoft.com/office/powerpoint/2010/main" val="3443013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40</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6" name="ZoneTexte 5"/>
          <p:cNvSpPr txBox="1"/>
          <p:nvPr/>
        </p:nvSpPr>
        <p:spPr>
          <a:xfrm>
            <a:off x="202666" y="443752"/>
            <a:ext cx="6596167" cy="369332"/>
          </a:xfrm>
          <a:prstGeom prst="rect">
            <a:avLst/>
          </a:prstGeom>
          <a:noFill/>
        </p:spPr>
        <p:txBody>
          <a:bodyPr wrap="square" rtlCol="0">
            <a:spAutoFit/>
          </a:bodyPr>
          <a:lstStyle/>
          <a:p>
            <a:r>
              <a:rPr lang="fr-FR" dirty="0">
                <a:solidFill>
                  <a:srgbClr val="008000"/>
                </a:solidFill>
              </a:rPr>
              <a:t>28bis. </a:t>
            </a:r>
            <a:r>
              <a:rPr lang="fr-FR" b="1" dirty="0">
                <a:solidFill>
                  <a:srgbClr val="008000"/>
                </a:solidFill>
              </a:rPr>
              <a:t>Lamier pourpre </a:t>
            </a:r>
            <a:r>
              <a:rPr lang="fr-FR" dirty="0">
                <a:solidFill>
                  <a:srgbClr val="008000"/>
                </a:solidFill>
              </a:rPr>
              <a:t>(</a:t>
            </a:r>
            <a:r>
              <a:rPr lang="fr-FR" i="1" dirty="0" err="1">
                <a:solidFill>
                  <a:srgbClr val="008000"/>
                </a:solidFill>
              </a:rPr>
              <a:t>Lamium</a:t>
            </a:r>
            <a:r>
              <a:rPr lang="fr-FR" i="1" dirty="0">
                <a:solidFill>
                  <a:srgbClr val="008000"/>
                </a:solidFill>
              </a:rPr>
              <a:t> </a:t>
            </a:r>
            <a:r>
              <a:rPr lang="fr-FR" i="1" dirty="0" err="1">
                <a:solidFill>
                  <a:srgbClr val="008000"/>
                </a:solidFill>
              </a:rPr>
              <a:t>purpureum</a:t>
            </a:r>
            <a:r>
              <a:rPr lang="fr-FR" dirty="0">
                <a:solidFill>
                  <a:srgbClr val="008000"/>
                </a:solidFill>
              </a:rPr>
              <a:t>) (Lamiacées)</a:t>
            </a:r>
          </a:p>
        </p:txBody>
      </p:sp>
      <p:sp>
        <p:nvSpPr>
          <p:cNvPr id="5" name="Rectangle 4"/>
          <p:cNvSpPr/>
          <p:nvPr/>
        </p:nvSpPr>
        <p:spPr>
          <a:xfrm>
            <a:off x="186465" y="1269403"/>
            <a:ext cx="11926645" cy="2031325"/>
          </a:xfrm>
          <a:prstGeom prst="rect">
            <a:avLst/>
          </a:prstGeom>
        </p:spPr>
        <p:txBody>
          <a:bodyPr wrap="square">
            <a:spAutoFit/>
          </a:bodyPr>
          <a:lstStyle/>
          <a:p>
            <a:r>
              <a:rPr lang="fr-FR" b="1" dirty="0">
                <a:solidFill>
                  <a:srgbClr val="008000"/>
                </a:solidFill>
                <a:latin typeface="Arial" panose="020B0604020202020204" pitchFamily="34" charset="0"/>
              </a:rPr>
              <a:t>Habitat naturel : </a:t>
            </a:r>
            <a:r>
              <a:rPr lang="fr-FR" dirty="0">
                <a:solidFill>
                  <a:srgbClr val="008000"/>
                </a:solidFill>
                <a:latin typeface="Arial" panose="020B0604020202020204" pitchFamily="34" charset="0"/>
              </a:rPr>
              <a:t>Sables et limons riches en azote des vallées alluviales des fleuves et des rivières. Les lamiers sont des espèces </a:t>
            </a:r>
            <a:r>
              <a:rPr lang="fr-FR" dirty="0" err="1">
                <a:solidFill>
                  <a:schemeClr val="accent2">
                    <a:lumMod val="50000"/>
                  </a:schemeClr>
                </a:solidFill>
                <a:latin typeface="Arial" panose="020B0604020202020204" pitchFamily="34" charset="0"/>
              </a:rPr>
              <a:t>nitratophiles</a:t>
            </a:r>
            <a:r>
              <a:rPr lang="fr-FR" dirty="0">
                <a:solidFill>
                  <a:srgbClr val="008000"/>
                </a:solidFill>
                <a:latin typeface="Arial" panose="020B0604020202020204" pitchFamily="34" charset="0"/>
              </a:rPr>
              <a:t>. </a:t>
            </a:r>
          </a:p>
          <a:p>
            <a:r>
              <a:rPr lang="fr-FR" b="1" dirty="0">
                <a:solidFill>
                  <a:srgbClr val="008000"/>
                </a:solidFill>
                <a:latin typeface="Arial" panose="020B0604020202020204" pitchFamily="34" charset="0"/>
              </a:rPr>
              <a:t>Indications sur l’état du sol : </a:t>
            </a:r>
            <a:r>
              <a:rPr lang="fr-FR" b="1" dirty="0">
                <a:solidFill>
                  <a:schemeClr val="accent2">
                    <a:lumMod val="50000"/>
                  </a:schemeClr>
                </a:solidFill>
                <a:latin typeface="Arial" panose="020B0604020202020204" pitchFamily="34" charset="0"/>
              </a:rPr>
              <a:t>Excès d’azote et de matières organiques </a:t>
            </a:r>
            <a:r>
              <a:rPr lang="fr-FR" dirty="0">
                <a:solidFill>
                  <a:srgbClr val="008000"/>
                </a:solidFill>
                <a:latin typeface="Arial" panose="020B0604020202020204" pitchFamily="34" charset="0"/>
              </a:rPr>
              <a:t>dans des sols riches en calcaire. </a:t>
            </a:r>
            <a:r>
              <a:rPr lang="fr-FR" dirty="0">
                <a:solidFill>
                  <a:schemeClr val="accent2">
                    <a:lumMod val="50000"/>
                  </a:schemeClr>
                </a:solidFill>
                <a:latin typeface="Arial" panose="020B0604020202020204" pitchFamily="34" charset="0"/>
              </a:rPr>
              <a:t>Érosion et lessivage</a:t>
            </a:r>
            <a:r>
              <a:rPr lang="fr-FR" dirty="0">
                <a:solidFill>
                  <a:srgbClr val="008000"/>
                </a:solidFill>
                <a:latin typeface="Arial" panose="020B0604020202020204" pitchFamily="34" charset="0"/>
              </a:rPr>
              <a:t>, coefficient de fixation bas. Le lamier pourpre prolifère au bord des chemins et des routes et sur les vieux murs. </a:t>
            </a:r>
            <a:r>
              <a:rPr lang="fr-FR" dirty="0">
                <a:solidFill>
                  <a:schemeClr val="accent2">
                    <a:lumMod val="50000"/>
                  </a:schemeClr>
                </a:solidFill>
                <a:latin typeface="Arial" panose="020B0604020202020204" pitchFamily="34" charset="0"/>
              </a:rPr>
              <a:t>Il est favorisé par l’azote </a:t>
            </a:r>
            <a:r>
              <a:rPr lang="fr-FR" dirty="0">
                <a:solidFill>
                  <a:srgbClr val="008000"/>
                </a:solidFill>
                <a:latin typeface="Arial" panose="020B0604020202020204" pitchFamily="34" charset="0"/>
              </a:rPr>
              <a:t>provenant principalement de la pollution des pluies par le dioxyde d’azote d’origine industrielle ou automobile. </a:t>
            </a:r>
            <a:endParaRPr lang="fr-FR" dirty="0">
              <a:solidFill>
                <a:srgbClr val="008000"/>
              </a:solidFill>
            </a:endParaRPr>
          </a:p>
          <a:p>
            <a:r>
              <a:rPr lang="fr-FR" dirty="0">
                <a:solidFill>
                  <a:srgbClr val="008000"/>
                </a:solidFill>
              </a:rPr>
              <a:t>Cuisine : La partie aérienne, aromatique, parfume salades et plats cuisinés. </a:t>
            </a:r>
          </a:p>
        </p:txBody>
      </p:sp>
      <p:pic>
        <p:nvPicPr>
          <p:cNvPr id="7" name="Image 6"/>
          <p:cNvPicPr>
            <a:picLocks noChangeAspect="1"/>
          </p:cNvPicPr>
          <p:nvPr/>
        </p:nvPicPr>
        <p:blipFill>
          <a:blip r:embed="rId2"/>
          <a:stretch>
            <a:fillRect/>
          </a:stretch>
        </p:blipFill>
        <p:spPr>
          <a:xfrm>
            <a:off x="4944901" y="4473425"/>
            <a:ext cx="2652000" cy="1989000"/>
          </a:xfrm>
          <a:prstGeom prst="rect">
            <a:avLst/>
          </a:prstGeom>
        </p:spPr>
      </p:pic>
      <p:pic>
        <p:nvPicPr>
          <p:cNvPr id="8" name="Image 7"/>
          <p:cNvPicPr>
            <a:picLocks noChangeAspect="1"/>
          </p:cNvPicPr>
          <p:nvPr/>
        </p:nvPicPr>
        <p:blipFill>
          <a:blip r:embed="rId3"/>
          <a:stretch>
            <a:fillRect/>
          </a:stretch>
        </p:blipFill>
        <p:spPr>
          <a:xfrm>
            <a:off x="7596901" y="4063337"/>
            <a:ext cx="2203200" cy="2397000"/>
          </a:xfrm>
          <a:prstGeom prst="rect">
            <a:avLst/>
          </a:prstGeom>
        </p:spPr>
      </p:pic>
      <p:pic>
        <p:nvPicPr>
          <p:cNvPr id="9" name="Image 8"/>
          <p:cNvPicPr>
            <a:picLocks noChangeAspect="1"/>
          </p:cNvPicPr>
          <p:nvPr/>
        </p:nvPicPr>
        <p:blipFill>
          <a:blip r:embed="rId4"/>
          <a:stretch>
            <a:fillRect/>
          </a:stretch>
        </p:blipFill>
        <p:spPr>
          <a:xfrm>
            <a:off x="2158009" y="4481537"/>
            <a:ext cx="2652000" cy="1978800"/>
          </a:xfrm>
          <a:prstGeom prst="rect">
            <a:avLst/>
          </a:prstGeom>
        </p:spPr>
      </p:pic>
      <p:sp>
        <p:nvSpPr>
          <p:cNvPr id="10" name="Rectangle 9"/>
          <p:cNvSpPr/>
          <p:nvPr/>
        </p:nvSpPr>
        <p:spPr>
          <a:xfrm>
            <a:off x="6293877" y="6462425"/>
            <a:ext cx="2556406" cy="276999"/>
          </a:xfrm>
          <a:prstGeom prst="rect">
            <a:avLst/>
          </a:prstGeom>
        </p:spPr>
        <p:txBody>
          <a:bodyPr wrap="square">
            <a:spAutoFit/>
          </a:bodyPr>
          <a:lstStyle/>
          <a:p>
            <a:pPr algn="ctr"/>
            <a:r>
              <a:rPr lang="fr-FR" sz="1200" i="1" dirty="0">
                <a:solidFill>
                  <a:srgbClr val="008000"/>
                </a:solidFill>
                <a:latin typeface="Arial" panose="020B0604020202020204" pitchFamily="34" charset="0"/>
              </a:rPr>
              <a:t>Fleurs de lamier pourpre </a:t>
            </a:r>
            <a:endParaRPr lang="fr-FR" sz="1200" i="1" dirty="0">
              <a:solidFill>
                <a:srgbClr val="008000"/>
              </a:solidFill>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1243" y="2719365"/>
            <a:ext cx="2260171" cy="3740972"/>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38" y="3783812"/>
            <a:ext cx="1790700" cy="2676525"/>
          </a:xfrm>
          <a:prstGeom prst="rect">
            <a:avLst/>
          </a:prstGeom>
        </p:spPr>
      </p:pic>
    </p:spTree>
    <p:extLst>
      <p:ext uri="{BB962C8B-B14F-4D97-AF65-F5344CB8AC3E}">
        <p14:creationId xmlns:p14="http://schemas.microsoft.com/office/powerpoint/2010/main" val="318902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41</a:t>
            </a:fld>
            <a:endParaRPr lang="fr-FR"/>
          </a:p>
        </p:txBody>
      </p:sp>
      <p:sp>
        <p:nvSpPr>
          <p:cNvPr id="3" name="Rectangle 2"/>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6" name="ZoneTexte 5"/>
          <p:cNvSpPr txBox="1"/>
          <p:nvPr/>
        </p:nvSpPr>
        <p:spPr>
          <a:xfrm>
            <a:off x="202666" y="443752"/>
            <a:ext cx="6596167" cy="369332"/>
          </a:xfrm>
          <a:prstGeom prst="rect">
            <a:avLst/>
          </a:prstGeom>
          <a:noFill/>
        </p:spPr>
        <p:txBody>
          <a:bodyPr wrap="square" rtlCol="0">
            <a:spAutoFit/>
          </a:bodyPr>
          <a:lstStyle/>
          <a:p>
            <a:r>
              <a:rPr lang="fr-FR" dirty="0">
                <a:solidFill>
                  <a:srgbClr val="008000"/>
                </a:solidFill>
              </a:rPr>
              <a:t>29. </a:t>
            </a:r>
            <a:r>
              <a:rPr lang="fr-FR" b="1" dirty="0">
                <a:solidFill>
                  <a:srgbClr val="008000"/>
                </a:solidFill>
              </a:rPr>
              <a:t>Capselle bourse-à-Pasteur </a:t>
            </a:r>
            <a:r>
              <a:rPr lang="fr-FR" dirty="0">
                <a:solidFill>
                  <a:srgbClr val="008000"/>
                </a:solidFill>
              </a:rPr>
              <a:t>(</a:t>
            </a:r>
            <a:r>
              <a:rPr lang="fr-FR" i="1" dirty="0" err="1">
                <a:solidFill>
                  <a:srgbClr val="008000"/>
                </a:solidFill>
              </a:rPr>
              <a:t>Capsella</a:t>
            </a:r>
            <a:r>
              <a:rPr lang="fr-FR" i="1" dirty="0">
                <a:solidFill>
                  <a:srgbClr val="008000"/>
                </a:solidFill>
              </a:rPr>
              <a:t> </a:t>
            </a:r>
            <a:r>
              <a:rPr lang="fr-FR" i="1" dirty="0" err="1">
                <a:solidFill>
                  <a:srgbClr val="008000"/>
                </a:solidFill>
              </a:rPr>
              <a:t>bursa-pastoris</a:t>
            </a:r>
            <a:r>
              <a:rPr lang="fr-FR" dirty="0">
                <a:solidFill>
                  <a:srgbClr val="008000"/>
                </a:solidFill>
              </a:rPr>
              <a:t>) (Crucifères)</a:t>
            </a:r>
          </a:p>
        </p:txBody>
      </p:sp>
      <p:sp>
        <p:nvSpPr>
          <p:cNvPr id="5" name="Rectangle 4"/>
          <p:cNvSpPr/>
          <p:nvPr/>
        </p:nvSpPr>
        <p:spPr>
          <a:xfrm>
            <a:off x="201313" y="768375"/>
            <a:ext cx="11617868" cy="3416320"/>
          </a:xfrm>
          <a:prstGeom prst="rect">
            <a:avLst/>
          </a:prstGeom>
        </p:spPr>
        <p:txBody>
          <a:bodyPr wrap="square">
            <a:spAutoFit/>
          </a:bodyPr>
          <a:lstStyle/>
          <a:p>
            <a:r>
              <a:rPr lang="fr-FR" dirty="0" err="1">
                <a:solidFill>
                  <a:srgbClr val="008000"/>
                </a:solidFill>
              </a:rPr>
              <a:t>Shepherd's</a:t>
            </a:r>
            <a:r>
              <a:rPr lang="fr-FR" dirty="0">
                <a:solidFill>
                  <a:srgbClr val="008000"/>
                </a:solidFill>
              </a:rPr>
              <a:t> </a:t>
            </a:r>
            <a:r>
              <a:rPr lang="fr-FR" dirty="0" err="1">
                <a:solidFill>
                  <a:srgbClr val="008000"/>
                </a:solidFill>
              </a:rPr>
              <a:t>purse</a:t>
            </a:r>
            <a:endParaRPr lang="fr-FR" dirty="0">
              <a:solidFill>
                <a:srgbClr val="008000"/>
              </a:solidFill>
            </a:endParaRPr>
          </a:p>
          <a:p>
            <a:endParaRPr lang="fr-FR" dirty="0">
              <a:solidFill>
                <a:srgbClr val="008000"/>
              </a:solidFill>
            </a:endParaRPr>
          </a:p>
          <a:p>
            <a:r>
              <a:rPr lang="fr-FR" dirty="0">
                <a:solidFill>
                  <a:srgbClr val="008000"/>
                </a:solidFill>
              </a:rPr>
              <a:t>Annuelle à bisannuelle</a:t>
            </a:r>
          </a:p>
          <a:p>
            <a:r>
              <a:rPr lang="fr-FR" dirty="0">
                <a:solidFill>
                  <a:srgbClr val="008000"/>
                </a:solidFill>
              </a:rPr>
              <a:t>Propagation par graines.</a:t>
            </a:r>
          </a:p>
          <a:p>
            <a:r>
              <a:rPr lang="fr-FR" dirty="0">
                <a:solidFill>
                  <a:srgbClr val="008000"/>
                </a:solidFill>
              </a:rPr>
              <a:t>Germe le printemps ex l'automne.</a:t>
            </a:r>
          </a:p>
          <a:p>
            <a:r>
              <a:rPr lang="fr-FR" dirty="0">
                <a:solidFill>
                  <a:srgbClr val="008000"/>
                </a:solidFill>
              </a:rPr>
              <a:t>Plante de milieu ensoleillé, aimant l'azote.</a:t>
            </a:r>
          </a:p>
          <a:p>
            <a:r>
              <a:rPr lang="fr-FR" dirty="0">
                <a:solidFill>
                  <a:srgbClr val="008000"/>
                </a:solidFill>
              </a:rPr>
              <a:t>Poussant en terrains limoneux, sableux, </a:t>
            </a:r>
            <a:r>
              <a:rPr lang="fr-FR" dirty="0">
                <a:solidFill>
                  <a:schemeClr val="accent2">
                    <a:lumMod val="50000"/>
                  </a:schemeClr>
                </a:solidFill>
              </a:rPr>
              <a:t>riches en azotes</a:t>
            </a:r>
            <a:r>
              <a:rPr lang="fr-FR" dirty="0">
                <a:solidFill>
                  <a:srgbClr val="008000"/>
                </a:solidFill>
              </a:rPr>
              <a:t>, meubles, bien pourvus en eau, peu sensible au pH et aimant les sols sains.</a:t>
            </a:r>
          </a:p>
          <a:p>
            <a:r>
              <a:rPr lang="fr-FR" dirty="0">
                <a:solidFill>
                  <a:srgbClr val="008000"/>
                </a:solidFill>
              </a:rPr>
              <a:t>Réagissant bien à la fumure.</a:t>
            </a:r>
          </a:p>
          <a:p>
            <a:r>
              <a:rPr lang="fr-FR" dirty="0">
                <a:solidFill>
                  <a:srgbClr val="008000"/>
                </a:solidFill>
              </a:rPr>
              <a:t>Indique des sols de bonne fertilité pouvant être riche en sels.</a:t>
            </a:r>
          </a:p>
          <a:p>
            <a:r>
              <a:rPr lang="fr-FR" dirty="0">
                <a:solidFill>
                  <a:srgbClr val="008000"/>
                </a:solidFill>
              </a:rPr>
              <a:t>Minéraux accumulés : calcium et sodium.</a:t>
            </a:r>
          </a:p>
          <a:p>
            <a:r>
              <a:rPr lang="fr-FR" dirty="0">
                <a:solidFill>
                  <a:srgbClr val="008000"/>
                </a:solidFill>
              </a:rPr>
              <a:t>Plantes associées : stellaire moyenne, euphorbe réveille-matin et pâturin annuel.</a:t>
            </a:r>
          </a:p>
        </p:txBody>
      </p:sp>
      <p:pic>
        <p:nvPicPr>
          <p:cNvPr id="7" name="Image 6"/>
          <p:cNvPicPr>
            <a:picLocks noChangeAspect="1"/>
          </p:cNvPicPr>
          <p:nvPr/>
        </p:nvPicPr>
        <p:blipFill>
          <a:blip r:embed="rId2"/>
          <a:stretch>
            <a:fillRect/>
          </a:stretch>
        </p:blipFill>
        <p:spPr>
          <a:xfrm>
            <a:off x="7235636" y="4507860"/>
            <a:ext cx="2570400" cy="1917600"/>
          </a:xfrm>
          <a:prstGeom prst="rect">
            <a:avLst/>
          </a:prstGeom>
        </p:spPr>
      </p:pic>
      <p:pic>
        <p:nvPicPr>
          <p:cNvPr id="8" name="Image 7"/>
          <p:cNvPicPr>
            <a:picLocks noChangeAspect="1"/>
          </p:cNvPicPr>
          <p:nvPr/>
        </p:nvPicPr>
        <p:blipFill>
          <a:blip r:embed="rId3"/>
          <a:stretch>
            <a:fillRect/>
          </a:stretch>
        </p:blipFill>
        <p:spPr>
          <a:xfrm>
            <a:off x="10012631" y="3656272"/>
            <a:ext cx="1917600" cy="2754000"/>
          </a:xfrm>
          <a:prstGeom prst="rect">
            <a:avLst/>
          </a:prstGeom>
        </p:spPr>
      </p:pic>
      <p:sp>
        <p:nvSpPr>
          <p:cNvPr id="9" name="ZoneTexte 8"/>
          <p:cNvSpPr txBox="1"/>
          <p:nvPr/>
        </p:nvSpPr>
        <p:spPr>
          <a:xfrm>
            <a:off x="122613" y="4227898"/>
            <a:ext cx="7009725" cy="2585323"/>
          </a:xfrm>
          <a:prstGeom prst="rect">
            <a:avLst/>
          </a:prstGeom>
          <a:noFill/>
        </p:spPr>
        <p:txBody>
          <a:bodyPr wrap="square" rtlCol="0">
            <a:spAutoFit/>
          </a:bodyPr>
          <a:lstStyle/>
          <a:p>
            <a:r>
              <a:rPr lang="fr-FR" b="1" dirty="0">
                <a:solidFill>
                  <a:srgbClr val="008000"/>
                </a:solidFill>
              </a:rPr>
              <a:t>Habitat naturel </a:t>
            </a:r>
            <a:r>
              <a:rPr lang="fr-FR" dirty="0">
                <a:solidFill>
                  <a:srgbClr val="008000"/>
                </a:solidFill>
              </a:rPr>
              <a:t>: Sables et limons riches en calcaire des grandes vallées alluviales subissant des alternances de </a:t>
            </a:r>
            <a:r>
              <a:rPr lang="fr-FR" dirty="0">
                <a:solidFill>
                  <a:schemeClr val="accent5">
                    <a:lumMod val="50000"/>
                  </a:schemeClr>
                </a:solidFill>
              </a:rPr>
              <a:t>périodes d’inondation </a:t>
            </a:r>
            <a:r>
              <a:rPr lang="fr-FR" dirty="0">
                <a:solidFill>
                  <a:srgbClr val="008000"/>
                </a:solidFill>
              </a:rPr>
              <a:t>et de grande sécheresse.</a:t>
            </a:r>
          </a:p>
          <a:p>
            <a:r>
              <a:rPr lang="fr-FR" b="1" dirty="0">
                <a:solidFill>
                  <a:srgbClr val="008000"/>
                </a:solidFill>
              </a:rPr>
              <a:t>Indications sur l’état du sol </a:t>
            </a:r>
            <a:r>
              <a:rPr lang="fr-FR" dirty="0">
                <a:solidFill>
                  <a:srgbClr val="008000"/>
                </a:solidFill>
              </a:rPr>
              <a:t>: Variations hydriques importantes sur des terrains limoneux ou sableux. </a:t>
            </a:r>
            <a:r>
              <a:rPr lang="fr-FR" dirty="0">
                <a:solidFill>
                  <a:schemeClr val="accent2">
                    <a:lumMod val="50000"/>
                  </a:schemeClr>
                </a:solidFill>
              </a:rPr>
              <a:t>Compactage des sols </a:t>
            </a:r>
            <a:r>
              <a:rPr lang="fr-FR" dirty="0">
                <a:solidFill>
                  <a:srgbClr val="008000"/>
                </a:solidFill>
              </a:rPr>
              <a:t>riches en calcaire. Blocage de phosphore et de potassium par anaérobiose sur </a:t>
            </a:r>
            <a:r>
              <a:rPr lang="fr-FR" dirty="0">
                <a:solidFill>
                  <a:schemeClr val="accent2">
                    <a:lumMod val="50000"/>
                  </a:schemeClr>
                </a:solidFill>
              </a:rPr>
              <a:t>sols</a:t>
            </a:r>
            <a:r>
              <a:rPr lang="fr-FR" dirty="0">
                <a:solidFill>
                  <a:srgbClr val="008000"/>
                </a:solidFill>
              </a:rPr>
              <a:t> riches en calcaire et </a:t>
            </a:r>
            <a:r>
              <a:rPr lang="fr-FR" dirty="0">
                <a:solidFill>
                  <a:schemeClr val="accent2">
                    <a:lumMod val="50000"/>
                  </a:schemeClr>
                </a:solidFill>
              </a:rPr>
              <a:t>compactés</a:t>
            </a:r>
            <a:r>
              <a:rPr lang="fr-FR" dirty="0">
                <a:solidFill>
                  <a:srgbClr val="008000"/>
                </a:solidFill>
              </a:rPr>
              <a:t>.</a:t>
            </a:r>
          </a:p>
          <a:p>
            <a:r>
              <a:rPr lang="fr-FR" b="1" dirty="0">
                <a:solidFill>
                  <a:srgbClr val="008000"/>
                </a:solidFill>
              </a:rPr>
              <a:t>Cuisine</a:t>
            </a:r>
            <a:r>
              <a:rPr lang="fr-FR" dirty="0">
                <a:solidFill>
                  <a:srgbClr val="008000"/>
                </a:solidFill>
              </a:rPr>
              <a:t> : Très bonne comestible: rosettes de feuilles à utiliser dans les salades composées ou les plats cuisinés.</a:t>
            </a:r>
          </a:p>
        </p:txBody>
      </p:sp>
      <p:sp>
        <p:nvSpPr>
          <p:cNvPr id="10" name="Rectangle 9"/>
          <p:cNvSpPr/>
          <p:nvPr/>
        </p:nvSpPr>
        <p:spPr>
          <a:xfrm>
            <a:off x="7300571" y="6502090"/>
            <a:ext cx="2335084" cy="276999"/>
          </a:xfrm>
          <a:prstGeom prst="rect">
            <a:avLst/>
          </a:prstGeom>
        </p:spPr>
        <p:txBody>
          <a:bodyPr wrap="square">
            <a:spAutoFit/>
          </a:bodyPr>
          <a:lstStyle/>
          <a:p>
            <a:pPr algn="ctr"/>
            <a:r>
              <a:rPr lang="fr-FR" sz="1200" dirty="0">
                <a:solidFill>
                  <a:srgbClr val="008000"/>
                </a:solidFill>
              </a:rPr>
              <a:t>Fruits des bourse à pasteur</a:t>
            </a:r>
          </a:p>
        </p:txBody>
      </p:sp>
      <p:sp>
        <p:nvSpPr>
          <p:cNvPr id="11" name="Rectangle 10"/>
          <p:cNvSpPr/>
          <p:nvPr/>
        </p:nvSpPr>
        <p:spPr>
          <a:xfrm>
            <a:off x="9470502" y="1839468"/>
            <a:ext cx="2335084" cy="276999"/>
          </a:xfrm>
          <a:prstGeom prst="rect">
            <a:avLst/>
          </a:prstGeom>
        </p:spPr>
        <p:txBody>
          <a:bodyPr wrap="square">
            <a:spAutoFit/>
          </a:bodyPr>
          <a:lstStyle/>
          <a:p>
            <a:pPr algn="ctr"/>
            <a:r>
              <a:rPr lang="fr-FR" sz="1200" dirty="0">
                <a:solidFill>
                  <a:srgbClr val="008000"/>
                </a:solidFill>
              </a:rPr>
              <a:t>Feuilles de bourse à pasteur</a:t>
            </a:r>
          </a:p>
        </p:txBody>
      </p:sp>
      <p:sp>
        <p:nvSpPr>
          <p:cNvPr id="12" name="Rectangle 11"/>
          <p:cNvSpPr/>
          <p:nvPr/>
        </p:nvSpPr>
        <p:spPr>
          <a:xfrm>
            <a:off x="9803889" y="6486315"/>
            <a:ext cx="2335084" cy="276999"/>
          </a:xfrm>
          <a:prstGeom prst="rect">
            <a:avLst/>
          </a:prstGeom>
        </p:spPr>
        <p:txBody>
          <a:bodyPr wrap="square">
            <a:spAutoFit/>
          </a:bodyPr>
          <a:lstStyle/>
          <a:p>
            <a:pPr algn="ctr"/>
            <a:r>
              <a:rPr lang="fr-FR" sz="1200" dirty="0">
                <a:solidFill>
                  <a:srgbClr val="008000"/>
                </a:solidFill>
              </a:rPr>
              <a:t>Fleur de bourse à pasteur</a:t>
            </a:r>
          </a:p>
        </p:txBody>
      </p:sp>
      <p:pic>
        <p:nvPicPr>
          <p:cNvPr id="13" name="Image 12"/>
          <p:cNvPicPr>
            <a:picLocks noChangeAspect="1"/>
          </p:cNvPicPr>
          <p:nvPr/>
        </p:nvPicPr>
        <p:blipFill>
          <a:blip r:embed="rId4"/>
          <a:stretch>
            <a:fillRect/>
          </a:stretch>
        </p:blipFill>
        <p:spPr>
          <a:xfrm>
            <a:off x="9842444" y="130973"/>
            <a:ext cx="1591200" cy="1652400"/>
          </a:xfrm>
          <a:prstGeom prst="rect">
            <a:avLst/>
          </a:prstGeom>
        </p:spPr>
      </p:pic>
    </p:spTree>
    <p:extLst>
      <p:ext uri="{BB962C8B-B14F-4D97-AF65-F5344CB8AC3E}">
        <p14:creationId xmlns:p14="http://schemas.microsoft.com/office/powerpoint/2010/main" val="2181021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52499" y="202976"/>
            <a:ext cx="746760" cy="302633"/>
          </a:xfrm>
        </p:spPr>
        <p:txBody>
          <a:bodyPr/>
          <a:lstStyle/>
          <a:p>
            <a:fld id="{96478BAF-7D72-43A6-AB58-45C361AF6AC3}" type="slidenum">
              <a:rPr lang="fr-FR" smtClean="0"/>
              <a:t>42</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17" y="4783398"/>
            <a:ext cx="2409825" cy="1895475"/>
          </a:xfrm>
          <a:prstGeom prst="rect">
            <a:avLst/>
          </a:prstGeom>
        </p:spPr>
      </p:pic>
      <p:sp>
        <p:nvSpPr>
          <p:cNvPr id="4" name="Rectangle 3"/>
          <p:cNvSpPr/>
          <p:nvPr/>
        </p:nvSpPr>
        <p:spPr>
          <a:xfrm>
            <a:off x="5884432" y="7442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204395" y="613187"/>
            <a:ext cx="7089290" cy="369332"/>
          </a:xfrm>
          <a:prstGeom prst="rect">
            <a:avLst/>
          </a:prstGeom>
          <a:noFill/>
        </p:spPr>
        <p:txBody>
          <a:bodyPr wrap="square" rtlCol="0">
            <a:spAutoFit/>
          </a:bodyPr>
          <a:lstStyle/>
          <a:p>
            <a:r>
              <a:rPr lang="fr-FR" dirty="0">
                <a:solidFill>
                  <a:srgbClr val="008000"/>
                </a:solidFill>
              </a:rPr>
              <a:t>30. </a:t>
            </a:r>
            <a:r>
              <a:rPr lang="fr-FR" b="1" dirty="0">
                <a:solidFill>
                  <a:srgbClr val="008000"/>
                </a:solidFill>
              </a:rPr>
              <a:t>Coquelicot</a:t>
            </a:r>
            <a:r>
              <a:rPr lang="fr-FR" dirty="0">
                <a:solidFill>
                  <a:srgbClr val="008000"/>
                </a:solidFill>
              </a:rPr>
              <a:t> (</a:t>
            </a:r>
            <a:r>
              <a:rPr lang="fr-FR" i="1" dirty="0">
                <a:solidFill>
                  <a:srgbClr val="008000"/>
                </a:solidFill>
              </a:rPr>
              <a:t>Papaver </a:t>
            </a:r>
            <a:r>
              <a:rPr lang="fr-FR" i="1" dirty="0" err="1">
                <a:solidFill>
                  <a:srgbClr val="008000"/>
                </a:solidFill>
              </a:rPr>
              <a:t>rhoeas</a:t>
            </a:r>
            <a:r>
              <a:rPr lang="fr-FR" dirty="0">
                <a:solidFill>
                  <a:srgbClr val="008000"/>
                </a:solidFill>
              </a:rPr>
              <a:t>) (</a:t>
            </a:r>
            <a:r>
              <a:rPr lang="fr-FR" dirty="0" err="1">
                <a:solidFill>
                  <a:srgbClr val="008000"/>
                </a:solidFill>
              </a:rPr>
              <a:t>Papaveracées</a:t>
            </a:r>
            <a:r>
              <a:rPr lang="fr-FR" dirty="0">
                <a:solidFill>
                  <a:srgbClr val="008000"/>
                </a:solidFill>
              </a:rPr>
              <a:t>) (</a:t>
            </a:r>
            <a:r>
              <a:rPr lang="fr-FR" i="1" dirty="0" err="1">
                <a:solidFill>
                  <a:srgbClr val="008000"/>
                </a:solidFill>
              </a:rPr>
              <a:t>Papaveraceae</a:t>
            </a:r>
            <a:r>
              <a:rPr lang="fr-FR" dirty="0">
                <a:solidFill>
                  <a:srgbClr val="008000"/>
                </a:solidFill>
              </a:rPr>
              <a:t>)</a:t>
            </a:r>
          </a:p>
        </p:txBody>
      </p:sp>
      <p:sp>
        <p:nvSpPr>
          <p:cNvPr id="6" name="ZoneTexte 5"/>
          <p:cNvSpPr txBox="1"/>
          <p:nvPr/>
        </p:nvSpPr>
        <p:spPr>
          <a:xfrm>
            <a:off x="204395" y="982518"/>
            <a:ext cx="11794864" cy="3693319"/>
          </a:xfrm>
          <a:prstGeom prst="rect">
            <a:avLst/>
          </a:prstGeom>
          <a:noFill/>
        </p:spPr>
        <p:txBody>
          <a:bodyPr wrap="square" rtlCol="0">
            <a:spAutoFit/>
          </a:bodyPr>
          <a:lstStyle/>
          <a:p>
            <a:pPr algn="just"/>
            <a:r>
              <a:rPr lang="fr-FR" dirty="0">
                <a:solidFill>
                  <a:srgbClr val="008000"/>
                </a:solidFill>
              </a:rPr>
              <a:t>C'est une </a:t>
            </a:r>
            <a:r>
              <a:rPr lang="fr-FR" dirty="0">
                <a:solidFill>
                  <a:srgbClr val="008000"/>
                </a:solidFill>
                <a:hlinkClick r:id="rId3" tooltip="Plante herbacée"/>
              </a:rPr>
              <a:t>plante herbacée</a:t>
            </a:r>
            <a:r>
              <a:rPr lang="fr-FR" dirty="0">
                <a:solidFill>
                  <a:srgbClr val="008000"/>
                </a:solidFill>
              </a:rPr>
              <a:t> </a:t>
            </a:r>
            <a:r>
              <a:rPr lang="fr-FR" dirty="0">
                <a:solidFill>
                  <a:srgbClr val="008000"/>
                </a:solidFill>
                <a:hlinkClick r:id="rId4" tooltip="Plante annuelle"/>
              </a:rPr>
              <a:t>annuelle</a:t>
            </a:r>
            <a:r>
              <a:rPr lang="fr-FR" dirty="0">
                <a:solidFill>
                  <a:srgbClr val="008000"/>
                </a:solidFill>
              </a:rPr>
              <a:t>, très abondante dans les terrains fraîchement remués à partir du printemps, qui se distingue par la couleur rouge de ses fleurs et par le fait qu'elle forme souvent de grands tapis colorés visibles de très loin.. Elle appartient au groupe des plantes dites </a:t>
            </a:r>
            <a:r>
              <a:rPr lang="fr-FR" dirty="0" err="1">
                <a:solidFill>
                  <a:srgbClr val="008000"/>
                </a:solidFill>
                <a:hlinkClick r:id="rId5" tooltip="Messicole"/>
              </a:rPr>
              <a:t>messicoles</a:t>
            </a:r>
            <a:r>
              <a:rPr lang="fr-FR" dirty="0">
                <a:solidFill>
                  <a:srgbClr val="008000"/>
                </a:solidFill>
              </a:rPr>
              <a:t> car elle est associée à l'agriculture depuis des temps très anciens, grâce à son cycle biologique adapté aux culture de céréales, la floraison et la mise à graines intervenant avant la </a:t>
            </a:r>
            <a:r>
              <a:rPr lang="fr-FR" dirty="0">
                <a:solidFill>
                  <a:srgbClr val="008000"/>
                </a:solidFill>
                <a:hlinkClick r:id="rId6" tooltip="Moisson (agriculture)"/>
              </a:rPr>
              <a:t>moisson</a:t>
            </a:r>
            <a:r>
              <a:rPr lang="fr-FR" dirty="0">
                <a:solidFill>
                  <a:srgbClr val="008000"/>
                </a:solidFill>
              </a:rPr>
              <a:t>. Très commune dans différents pays d'</a:t>
            </a:r>
            <a:r>
              <a:rPr lang="fr-FR" dirty="0">
                <a:solidFill>
                  <a:srgbClr val="008000"/>
                </a:solidFill>
                <a:hlinkClick r:id="rId7" tooltip="Europe"/>
              </a:rPr>
              <a:t>Europe</a:t>
            </a:r>
            <a:r>
              <a:rPr lang="fr-FR" dirty="0">
                <a:solidFill>
                  <a:srgbClr val="008000"/>
                </a:solidFill>
              </a:rPr>
              <a:t>, elle a beaucoup régressé du fait de l'emploi généralisé des herbicides et de l'amélioration de la propreté des semences de céréales.</a:t>
            </a:r>
          </a:p>
          <a:p>
            <a:pPr algn="just"/>
            <a:r>
              <a:rPr lang="fr-FR" dirty="0">
                <a:solidFill>
                  <a:srgbClr val="008000"/>
                </a:solidFill>
              </a:rPr>
              <a:t>Depuis 1993, divers cas de </a:t>
            </a:r>
            <a:r>
              <a:rPr lang="fr-FR" dirty="0">
                <a:solidFill>
                  <a:srgbClr val="008000"/>
                </a:solidFill>
                <a:hlinkClick r:id="rId8" tooltip="Résistance aux herbicides"/>
              </a:rPr>
              <a:t>résistance</a:t>
            </a:r>
            <a:r>
              <a:rPr lang="fr-FR" dirty="0">
                <a:solidFill>
                  <a:srgbClr val="008000"/>
                </a:solidFill>
              </a:rPr>
              <a:t> de populations de coquelicots à des herbicides ont été signalés dans neuf pays européens (Allemagne, Belgique, Danemark, Espagne, France, Grèce, Italie, Pologne, Suède). Ces cas concernent presque toujours des cultures de blé et impliquent divers herbicides rattachés à deux classes selon la </a:t>
            </a:r>
            <a:r>
              <a:rPr lang="fr-FR" dirty="0">
                <a:solidFill>
                  <a:srgbClr val="008000"/>
                </a:solidFill>
                <a:hlinkClick r:id="rId9" tooltip="Classification HRAC des herbicides"/>
              </a:rPr>
              <a:t>classification HRAC des herbicides</a:t>
            </a:r>
            <a:r>
              <a:rPr lang="fr-FR" dirty="0">
                <a:solidFill>
                  <a:srgbClr val="008000"/>
                </a:solidFill>
              </a:rPr>
              <a:t> : classe B, inhibiteurs de l'</a:t>
            </a:r>
            <a:r>
              <a:rPr lang="fr-FR" dirty="0" err="1">
                <a:solidFill>
                  <a:srgbClr val="008000"/>
                </a:solidFill>
                <a:hlinkClick r:id="rId10" tooltip="Acétolactate synthase"/>
              </a:rPr>
              <a:t>acétolactate</a:t>
            </a:r>
            <a:r>
              <a:rPr lang="fr-FR" dirty="0">
                <a:solidFill>
                  <a:srgbClr val="008000"/>
                </a:solidFill>
                <a:hlinkClick r:id="rId10" tooltip="Acétolactate synthase"/>
              </a:rPr>
              <a:t> synthase</a:t>
            </a:r>
            <a:r>
              <a:rPr lang="fr-FR" dirty="0">
                <a:solidFill>
                  <a:srgbClr val="008000"/>
                </a:solidFill>
              </a:rPr>
              <a:t> (ALS), et classe O, </a:t>
            </a:r>
            <a:r>
              <a:rPr lang="fr-FR" dirty="0">
                <a:solidFill>
                  <a:srgbClr val="008000"/>
                </a:solidFill>
                <a:hlinkClick r:id="rId11" tooltip="Auxine"/>
              </a:rPr>
              <a:t>auxines</a:t>
            </a:r>
            <a:r>
              <a:rPr lang="fr-FR" dirty="0">
                <a:solidFill>
                  <a:srgbClr val="008000"/>
                </a:solidFill>
              </a:rPr>
              <a:t> synthétiques. Il s'agit parfois de résistance croisée (résistance à des substances de familles chimiques différentes) et dans deux cas, on a constaté une résistance simultanée aux deux classes de matières actives (résistance multiple).</a:t>
            </a:r>
          </a:p>
          <a:p>
            <a:pPr algn="just"/>
            <a:r>
              <a:rPr lang="fr-FR" sz="1200" dirty="0">
                <a:solidFill>
                  <a:srgbClr val="008000"/>
                </a:solidFill>
              </a:rPr>
              <a:t>Source : </a:t>
            </a:r>
            <a:r>
              <a:rPr lang="fr-FR" sz="1200" dirty="0">
                <a:solidFill>
                  <a:srgbClr val="008000"/>
                </a:solidFill>
                <a:hlinkClick r:id="rId12"/>
              </a:rPr>
              <a:t>https://fr.wikipedia.org/wiki/Coquelicot</a:t>
            </a:r>
            <a:r>
              <a:rPr lang="fr-FR" sz="1200" dirty="0">
                <a:solidFill>
                  <a:srgbClr val="008000"/>
                </a:solidFill>
              </a:rPr>
              <a:t> </a:t>
            </a:r>
          </a:p>
        </p:txBody>
      </p:sp>
      <p:sp>
        <p:nvSpPr>
          <p:cNvPr id="7" name="ZoneTexte 6"/>
          <p:cNvSpPr txBox="1"/>
          <p:nvPr/>
        </p:nvSpPr>
        <p:spPr>
          <a:xfrm>
            <a:off x="8928847" y="6314739"/>
            <a:ext cx="2936838" cy="461665"/>
          </a:xfrm>
          <a:prstGeom prst="rect">
            <a:avLst/>
          </a:prstGeom>
          <a:noFill/>
        </p:spPr>
        <p:txBody>
          <a:bodyPr wrap="square" rtlCol="0">
            <a:spAutoFit/>
          </a:bodyPr>
          <a:lstStyle/>
          <a:p>
            <a:pPr algn="ctr"/>
            <a:r>
              <a:rPr lang="fr-FR" sz="1200" dirty="0">
                <a:solidFill>
                  <a:srgbClr val="008000"/>
                </a:solidFill>
              </a:rPr>
              <a:t>Le coquelicot, fleur symbole de la ville de </a:t>
            </a:r>
            <a:r>
              <a:rPr lang="fr-FR" sz="1200" dirty="0">
                <a:solidFill>
                  <a:srgbClr val="008000"/>
                </a:solidFill>
                <a:hlinkClick r:id="rId13" tooltip="Guelma"/>
              </a:rPr>
              <a:t>Guelma</a:t>
            </a:r>
            <a:r>
              <a:rPr lang="fr-FR" sz="1200" dirty="0">
                <a:solidFill>
                  <a:srgbClr val="008000"/>
                </a:solidFill>
              </a:rPr>
              <a:t>, </a:t>
            </a:r>
            <a:r>
              <a:rPr lang="fr-FR" sz="1200" dirty="0">
                <a:solidFill>
                  <a:srgbClr val="008000"/>
                </a:solidFill>
                <a:hlinkClick r:id="rId14" tooltip="Algérie"/>
              </a:rPr>
              <a:t>Algérie</a:t>
            </a:r>
            <a:r>
              <a:rPr lang="fr-FR" sz="1200" dirty="0">
                <a:solidFill>
                  <a:srgbClr val="008000"/>
                </a:solidFill>
              </a:rPr>
              <a:t>.</a:t>
            </a:r>
          </a:p>
        </p:txBody>
      </p:sp>
      <p:sp>
        <p:nvSpPr>
          <p:cNvPr id="8" name="Rectangle 7"/>
          <p:cNvSpPr/>
          <p:nvPr/>
        </p:nvSpPr>
        <p:spPr>
          <a:xfrm>
            <a:off x="3053827" y="6401874"/>
            <a:ext cx="6096000" cy="276999"/>
          </a:xfrm>
          <a:prstGeom prst="rect">
            <a:avLst/>
          </a:prstGeom>
        </p:spPr>
        <p:txBody>
          <a:bodyPr>
            <a:spAutoFit/>
          </a:bodyPr>
          <a:lstStyle/>
          <a:p>
            <a:pPr algn="ctr"/>
            <a:r>
              <a:rPr lang="fr-FR" sz="1200" i="1" u="sng" dirty="0">
                <a:solidFill>
                  <a:srgbClr val="008000"/>
                </a:solidFill>
                <a:latin typeface="Arial" panose="020B0604020202020204" pitchFamily="34" charset="0"/>
                <a:hlinkClick r:id="rId15" tooltip="Les Coquelicots"/>
              </a:rPr>
              <a:t>Les Coquelicots</a:t>
            </a:r>
            <a:r>
              <a:rPr lang="fr-FR" sz="1200" dirty="0">
                <a:solidFill>
                  <a:srgbClr val="008000"/>
                </a:solidFill>
                <a:latin typeface="Arial" panose="020B0604020202020204" pitchFamily="34" charset="0"/>
              </a:rPr>
              <a:t>, </a:t>
            </a:r>
            <a:r>
              <a:rPr lang="fr-FR" sz="1200" dirty="0">
                <a:solidFill>
                  <a:srgbClr val="008000"/>
                </a:solidFill>
                <a:latin typeface="Arial" panose="020B0604020202020204" pitchFamily="34" charset="0"/>
                <a:hlinkClick r:id="rId16" tooltip="Claude Monet"/>
              </a:rPr>
              <a:t>Claude Monet</a:t>
            </a:r>
            <a:r>
              <a:rPr lang="fr-FR" sz="1200" dirty="0">
                <a:solidFill>
                  <a:srgbClr val="008000"/>
                </a:solidFill>
                <a:latin typeface="Arial" panose="020B0604020202020204" pitchFamily="34" charset="0"/>
              </a:rPr>
              <a:t>1873, </a:t>
            </a:r>
            <a:r>
              <a:rPr lang="fr-FR" sz="1200" dirty="0">
                <a:solidFill>
                  <a:srgbClr val="008000"/>
                </a:solidFill>
                <a:latin typeface="Arial" panose="020B0604020202020204" pitchFamily="34" charset="0"/>
                <a:hlinkClick r:id="rId17" tooltip="Musée d'Orsay"/>
              </a:rPr>
              <a:t>musée d'Orsay</a:t>
            </a:r>
            <a:r>
              <a:rPr lang="fr-FR" sz="1200" dirty="0">
                <a:solidFill>
                  <a:srgbClr val="008000"/>
                </a:solidFill>
                <a:latin typeface="Arial" panose="020B0604020202020204" pitchFamily="34" charset="0"/>
              </a:rPr>
              <a:t>, Paris.</a:t>
            </a:r>
            <a:endParaRPr lang="fr-FR" sz="1200" dirty="0">
              <a:solidFill>
                <a:srgbClr val="008000"/>
              </a:solidFill>
            </a:endParaRPr>
          </a:p>
        </p:txBody>
      </p:sp>
      <p:pic>
        <p:nvPicPr>
          <p:cNvPr id="9" name="Imag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15989" y="4395274"/>
            <a:ext cx="2794000" cy="2006600"/>
          </a:xfrm>
          <a:prstGeom prst="rect">
            <a:avLst/>
          </a:prstGeom>
        </p:spPr>
      </p:pic>
      <p:pic>
        <p:nvPicPr>
          <p:cNvPr id="10" name="Image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928847" y="4363008"/>
            <a:ext cx="2794000" cy="1854200"/>
          </a:xfrm>
          <a:prstGeom prst="rect">
            <a:avLst/>
          </a:prstGeom>
        </p:spPr>
      </p:pic>
    </p:spTree>
    <p:extLst>
      <p:ext uri="{BB962C8B-B14F-4D97-AF65-F5344CB8AC3E}">
        <p14:creationId xmlns:p14="http://schemas.microsoft.com/office/powerpoint/2010/main" val="201888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22194" y="242950"/>
            <a:ext cx="972670" cy="320675"/>
          </a:xfrm>
        </p:spPr>
        <p:txBody>
          <a:bodyPr/>
          <a:lstStyle/>
          <a:p>
            <a:fld id="{96478BAF-7D72-43A6-AB58-45C361AF6AC3}" type="slidenum">
              <a:rPr lang="fr-FR" smtClean="0"/>
              <a:t>5</a:t>
            </a:fld>
            <a:endParaRPr lang="fr-FR"/>
          </a:p>
        </p:txBody>
      </p:sp>
      <p:sp>
        <p:nvSpPr>
          <p:cNvPr id="3" name="Rectangle 2"/>
          <p:cNvSpPr/>
          <p:nvPr/>
        </p:nvSpPr>
        <p:spPr>
          <a:xfrm>
            <a:off x="5411707" y="24295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6" name="ZoneTexte 5"/>
          <p:cNvSpPr txBox="1"/>
          <p:nvPr/>
        </p:nvSpPr>
        <p:spPr>
          <a:xfrm>
            <a:off x="224181" y="612282"/>
            <a:ext cx="8371179" cy="369332"/>
          </a:xfrm>
          <a:prstGeom prst="rect">
            <a:avLst/>
          </a:prstGeom>
          <a:noFill/>
        </p:spPr>
        <p:txBody>
          <a:bodyPr wrap="square" rtlCol="0">
            <a:spAutoFit/>
          </a:bodyPr>
          <a:lstStyle/>
          <a:p>
            <a:r>
              <a:rPr lang="fr-FR" dirty="0">
                <a:solidFill>
                  <a:srgbClr val="008000"/>
                </a:solidFill>
              </a:rPr>
              <a:t>1. </a:t>
            </a:r>
            <a:r>
              <a:rPr lang="fr-FR" b="1" dirty="0">
                <a:solidFill>
                  <a:srgbClr val="008000"/>
                </a:solidFill>
              </a:rPr>
              <a:t>Mercuriale annuelle </a:t>
            </a:r>
            <a:r>
              <a:rPr lang="fr-FR" i="1" dirty="0">
                <a:solidFill>
                  <a:srgbClr val="008000"/>
                </a:solidFill>
              </a:rPr>
              <a:t>(</a:t>
            </a:r>
            <a:r>
              <a:rPr lang="fr-FR" i="1" dirty="0" err="1">
                <a:solidFill>
                  <a:srgbClr val="008000"/>
                </a:solidFill>
              </a:rPr>
              <a:t>Mercurialis</a:t>
            </a:r>
            <a:r>
              <a:rPr lang="fr-FR" i="1" dirty="0">
                <a:solidFill>
                  <a:srgbClr val="008000"/>
                </a:solidFill>
              </a:rPr>
              <a:t> </a:t>
            </a:r>
            <a:r>
              <a:rPr lang="fr-FR" i="1" dirty="0" err="1">
                <a:solidFill>
                  <a:srgbClr val="008000"/>
                </a:solidFill>
              </a:rPr>
              <a:t>annua</a:t>
            </a:r>
            <a:r>
              <a:rPr lang="fr-FR" i="1" dirty="0">
                <a:solidFill>
                  <a:srgbClr val="008000"/>
                </a:solidFill>
              </a:rPr>
              <a:t>)</a:t>
            </a:r>
            <a:r>
              <a:rPr lang="fr-FR" dirty="0">
                <a:solidFill>
                  <a:srgbClr val="008000"/>
                </a:solidFill>
              </a:rPr>
              <a:t> (Euphorbiacées)</a:t>
            </a:r>
          </a:p>
        </p:txBody>
      </p:sp>
      <p:sp>
        <p:nvSpPr>
          <p:cNvPr id="4" name="Rectangle 3"/>
          <p:cNvSpPr/>
          <p:nvPr/>
        </p:nvSpPr>
        <p:spPr>
          <a:xfrm>
            <a:off x="224180" y="981614"/>
            <a:ext cx="11845899" cy="1107996"/>
          </a:xfrm>
          <a:prstGeom prst="rect">
            <a:avLst/>
          </a:prstGeom>
        </p:spPr>
        <p:txBody>
          <a:bodyPr wrap="square">
            <a:spAutoFit/>
          </a:bodyPr>
          <a:lstStyle/>
          <a:p>
            <a:r>
              <a:rPr lang="fr-FR" dirty="0">
                <a:solidFill>
                  <a:srgbClr val="008000"/>
                </a:solidFill>
                <a:latin typeface="Arial" panose="020B0604020202020204" pitchFamily="34" charset="0"/>
              </a:rPr>
              <a:t>C’est une plante herbacée de la famille des </a:t>
            </a:r>
            <a:r>
              <a:rPr lang="fr-FR" dirty="0">
                <a:solidFill>
                  <a:srgbClr val="008000"/>
                </a:solidFill>
                <a:latin typeface="Arial" panose="020B0604020202020204" pitchFamily="34" charset="0"/>
                <a:hlinkClick r:id="rId2" tooltip="Euphorbiacées"/>
              </a:rPr>
              <a:t>Euphorbiacées</a:t>
            </a:r>
            <a:r>
              <a:rPr lang="fr-FR" dirty="0">
                <a:solidFill>
                  <a:srgbClr val="008000"/>
                </a:solidFill>
                <a:latin typeface="Arial" panose="020B0604020202020204" pitchFamily="34" charset="0"/>
              </a:rPr>
              <a:t>. C'est une </a:t>
            </a:r>
            <a:r>
              <a:rPr lang="fr-FR" dirty="0">
                <a:solidFill>
                  <a:srgbClr val="008000"/>
                </a:solidFill>
                <a:latin typeface="Arial" panose="020B0604020202020204" pitchFamily="34" charset="0"/>
                <a:hlinkClick r:id="rId3" tooltip="Adventice"/>
              </a:rPr>
              <a:t>adventice</a:t>
            </a:r>
            <a:r>
              <a:rPr lang="fr-FR" dirty="0">
                <a:solidFill>
                  <a:srgbClr val="008000"/>
                </a:solidFill>
                <a:latin typeface="Arial" panose="020B0604020202020204" pitchFamily="34" charset="0"/>
              </a:rPr>
              <a:t> commune des cultures. Son </a:t>
            </a:r>
            <a:r>
              <a:rPr lang="fr-FR" dirty="0">
                <a:solidFill>
                  <a:srgbClr val="008000"/>
                </a:solidFill>
                <a:latin typeface="Arial" panose="020B0604020202020204" pitchFamily="34" charset="0"/>
                <a:hlinkClick r:id="rId4" tooltip="Pollen"/>
              </a:rPr>
              <a:t>pollen</a:t>
            </a:r>
            <a:r>
              <a:rPr lang="fr-FR" dirty="0">
                <a:solidFill>
                  <a:srgbClr val="008000"/>
                </a:solidFill>
                <a:latin typeface="Arial" panose="020B0604020202020204" pitchFamily="34" charset="0"/>
              </a:rPr>
              <a:t>, d'une taille de 20 µm environ, est susceptible d'être </a:t>
            </a:r>
            <a:r>
              <a:rPr lang="fr-FR" dirty="0">
                <a:solidFill>
                  <a:srgbClr val="008000"/>
                </a:solidFill>
                <a:latin typeface="Arial" panose="020B0604020202020204" pitchFamily="34" charset="0"/>
                <a:hlinkClick r:id="rId5" tooltip="Allergène"/>
              </a:rPr>
              <a:t>allergène</a:t>
            </a:r>
            <a:r>
              <a:rPr lang="fr-FR" dirty="0">
                <a:solidFill>
                  <a:srgbClr val="008000"/>
                </a:solidFill>
                <a:latin typeface="Arial" panose="020B0604020202020204" pitchFamily="34" charset="0"/>
              </a:rPr>
              <a:t> pour les personnes sensibles (indice d'</a:t>
            </a:r>
            <a:r>
              <a:rPr lang="fr-FR" dirty="0" err="1">
                <a:solidFill>
                  <a:srgbClr val="008000"/>
                </a:solidFill>
                <a:latin typeface="Arial" panose="020B0604020202020204" pitchFamily="34" charset="0"/>
              </a:rPr>
              <a:t>allergénicité</a:t>
            </a:r>
            <a:r>
              <a:rPr lang="fr-FR" dirty="0">
                <a:solidFill>
                  <a:srgbClr val="008000"/>
                </a:solidFill>
                <a:latin typeface="Arial" panose="020B0604020202020204" pitchFamily="34" charset="0"/>
              </a:rPr>
              <a:t> : 0/5). </a:t>
            </a:r>
            <a:r>
              <a:rPr lang="fr-FR" dirty="0">
                <a:solidFill>
                  <a:srgbClr val="008000"/>
                </a:solidFill>
              </a:rPr>
              <a:t> C'est une plante assez basse (10 à 25 cm de haut), glabre, à feuilles pointues et dentées.</a:t>
            </a:r>
            <a:endParaRPr lang="fr-FR" sz="1200" dirty="0">
              <a:solidFill>
                <a:srgbClr val="008000"/>
              </a:solidFill>
            </a:endParaRPr>
          </a:p>
          <a:p>
            <a:r>
              <a:rPr lang="fr-FR" sz="1200" dirty="0">
                <a:solidFill>
                  <a:srgbClr val="008000"/>
                </a:solidFill>
              </a:rPr>
              <a:t>Source : </a:t>
            </a:r>
            <a:r>
              <a:rPr lang="fr-FR" sz="1200" dirty="0">
                <a:solidFill>
                  <a:srgbClr val="008000"/>
                </a:solidFill>
                <a:hlinkClick r:id="rId6"/>
              </a:rPr>
              <a:t>https://fr.wikipedia.org/wiki/Mercuriale_annuelle</a:t>
            </a:r>
            <a:r>
              <a:rPr lang="fr-FR" sz="1200" dirty="0">
                <a:solidFill>
                  <a:srgbClr val="008000"/>
                </a:solidFill>
              </a:rPr>
              <a:t> </a:t>
            </a:r>
            <a:endParaRPr lang="fr-FR" dirty="0">
              <a:solidFill>
                <a:srgbClr val="008000"/>
              </a:solidFill>
            </a:endParaRPr>
          </a:p>
        </p:txBody>
      </p:sp>
      <p:sp>
        <p:nvSpPr>
          <p:cNvPr id="7" name="ZoneTexte 6"/>
          <p:cNvSpPr txBox="1"/>
          <p:nvPr/>
        </p:nvSpPr>
        <p:spPr>
          <a:xfrm>
            <a:off x="6706540" y="2749777"/>
            <a:ext cx="3345566" cy="3933936"/>
          </a:xfrm>
          <a:prstGeom prst="rect">
            <a:avLst/>
          </a:prstGeom>
          <a:noFill/>
        </p:spPr>
        <p:txBody>
          <a:bodyPr wrap="square" rtlCol="0">
            <a:spAutoFit/>
          </a:bodyPr>
          <a:lstStyle/>
          <a:p>
            <a:r>
              <a:rPr lang="fr-FR" dirty="0">
                <a:solidFill>
                  <a:srgbClr val="008000"/>
                </a:solidFill>
              </a:rPr>
              <a:t>Couleur dominante des fleurs : vert</a:t>
            </a:r>
          </a:p>
          <a:p>
            <a:r>
              <a:rPr lang="fr-FR" dirty="0">
                <a:solidFill>
                  <a:srgbClr val="008000"/>
                </a:solidFill>
              </a:rPr>
              <a:t>Période de floraison : </a:t>
            </a:r>
            <a:r>
              <a:rPr lang="fr-FR" dirty="0" err="1">
                <a:solidFill>
                  <a:srgbClr val="008000"/>
                </a:solidFill>
              </a:rPr>
              <a:t>mai-décembre</a:t>
            </a:r>
            <a:endParaRPr lang="fr-FR" dirty="0">
              <a:solidFill>
                <a:srgbClr val="008000"/>
              </a:solidFill>
            </a:endParaRPr>
          </a:p>
          <a:p>
            <a:r>
              <a:rPr lang="fr-FR" dirty="0">
                <a:solidFill>
                  <a:srgbClr val="008000"/>
                </a:solidFill>
              </a:rPr>
              <a:t>Inflorescence : mâle : épis - femelle : groupement</a:t>
            </a:r>
          </a:p>
          <a:p>
            <a:r>
              <a:rPr lang="fr-FR" dirty="0">
                <a:solidFill>
                  <a:srgbClr val="008000"/>
                </a:solidFill>
              </a:rPr>
              <a:t>Sexualité : dioïque</a:t>
            </a:r>
          </a:p>
          <a:p>
            <a:r>
              <a:rPr lang="fr-FR" dirty="0">
                <a:solidFill>
                  <a:srgbClr val="008000"/>
                </a:solidFill>
              </a:rPr>
              <a:t>Pollinisation : anémogame</a:t>
            </a:r>
          </a:p>
          <a:p>
            <a:r>
              <a:rPr lang="fr-FR" dirty="0">
                <a:solidFill>
                  <a:srgbClr val="008000"/>
                </a:solidFill>
              </a:rPr>
              <a:t>Fruit : capsule</a:t>
            </a:r>
          </a:p>
          <a:p>
            <a:r>
              <a:rPr lang="fr-FR" dirty="0">
                <a:solidFill>
                  <a:srgbClr val="008000"/>
                </a:solidFill>
              </a:rPr>
              <a:t>Dissémination : </a:t>
            </a:r>
            <a:r>
              <a:rPr lang="fr-FR" dirty="0" err="1">
                <a:solidFill>
                  <a:srgbClr val="008000"/>
                </a:solidFill>
              </a:rPr>
              <a:t>myrmécochore</a:t>
            </a:r>
            <a:endParaRPr lang="fr-FR" dirty="0">
              <a:solidFill>
                <a:srgbClr val="008000"/>
              </a:solidFill>
            </a:endParaRPr>
          </a:p>
          <a:p>
            <a:r>
              <a:rPr lang="fr-FR" dirty="0">
                <a:solidFill>
                  <a:srgbClr val="008000"/>
                </a:solidFill>
              </a:rPr>
              <a:t>Habitat et répartition</a:t>
            </a:r>
          </a:p>
          <a:p>
            <a:r>
              <a:rPr lang="fr-FR" dirty="0">
                <a:solidFill>
                  <a:srgbClr val="008000"/>
                </a:solidFill>
              </a:rPr>
              <a:t>Habitat type : annuelles commensales des cultures</a:t>
            </a:r>
          </a:p>
          <a:p>
            <a:r>
              <a:rPr lang="fr-FR" dirty="0">
                <a:solidFill>
                  <a:srgbClr val="008000"/>
                </a:solidFill>
              </a:rPr>
              <a:t>Aire de répartition : européen</a:t>
            </a:r>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7918" y="3980329"/>
            <a:ext cx="1933731" cy="2575378"/>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9766" y="4140957"/>
            <a:ext cx="1957263" cy="2446579"/>
          </a:xfrm>
          <a:prstGeom prst="rect">
            <a:avLst/>
          </a:prstGeom>
        </p:spPr>
      </p:pic>
      <p:pic>
        <p:nvPicPr>
          <p:cNvPr id="10" name="Ima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457" y="4115639"/>
            <a:ext cx="1934464" cy="2497217"/>
          </a:xfrm>
          <a:prstGeom prst="rect">
            <a:avLst/>
          </a:prstGeom>
        </p:spPr>
      </p:pic>
      <p:sp>
        <p:nvSpPr>
          <p:cNvPr id="11" name="ZoneTexte 10"/>
          <p:cNvSpPr txBox="1"/>
          <p:nvPr/>
        </p:nvSpPr>
        <p:spPr>
          <a:xfrm>
            <a:off x="2499326" y="6545214"/>
            <a:ext cx="964303" cy="276999"/>
          </a:xfrm>
          <a:prstGeom prst="rect">
            <a:avLst/>
          </a:prstGeom>
          <a:noFill/>
        </p:spPr>
        <p:txBody>
          <a:bodyPr wrap="none" rtlCol="0">
            <a:spAutoFit/>
          </a:bodyPr>
          <a:lstStyle/>
          <a:p>
            <a:pPr algn="ctr"/>
            <a:r>
              <a:rPr lang="fr-FR" sz="1200" dirty="0">
                <a:solidFill>
                  <a:srgbClr val="008000"/>
                </a:solidFill>
              </a:rPr>
              <a:t>Fleurs mâles</a:t>
            </a:r>
          </a:p>
        </p:txBody>
      </p:sp>
      <p:sp>
        <p:nvSpPr>
          <p:cNvPr id="12" name="ZoneTexte 11"/>
          <p:cNvSpPr txBox="1"/>
          <p:nvPr/>
        </p:nvSpPr>
        <p:spPr>
          <a:xfrm>
            <a:off x="10428431" y="6499426"/>
            <a:ext cx="1122360" cy="276999"/>
          </a:xfrm>
          <a:prstGeom prst="rect">
            <a:avLst/>
          </a:prstGeom>
          <a:noFill/>
        </p:spPr>
        <p:txBody>
          <a:bodyPr wrap="none" rtlCol="0">
            <a:spAutoFit/>
          </a:bodyPr>
          <a:lstStyle/>
          <a:p>
            <a:pPr algn="ctr"/>
            <a:r>
              <a:rPr lang="fr-FR" sz="1200" dirty="0">
                <a:solidFill>
                  <a:srgbClr val="008000"/>
                </a:solidFill>
              </a:rPr>
              <a:t>Fleurs femelles</a:t>
            </a:r>
          </a:p>
        </p:txBody>
      </p:sp>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4439" y="1882445"/>
            <a:ext cx="1981200" cy="2305050"/>
          </a:xfrm>
          <a:prstGeom prst="rect">
            <a:avLst/>
          </a:prstGeom>
        </p:spPr>
      </p:pic>
      <p:pic>
        <p:nvPicPr>
          <p:cNvPr id="14"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081" y="2158021"/>
            <a:ext cx="2390775" cy="1914525"/>
          </a:xfrm>
          <a:prstGeom prst="rect">
            <a:avLst/>
          </a:prstGeom>
        </p:spPr>
      </p:pic>
      <p:pic>
        <p:nvPicPr>
          <p:cNvPr id="15" name="Imag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13502" y="4238625"/>
            <a:ext cx="1743075" cy="2619375"/>
          </a:xfrm>
          <a:prstGeom prst="rect">
            <a:avLst/>
          </a:prstGeom>
        </p:spPr>
      </p:pic>
    </p:spTree>
    <p:extLst>
      <p:ext uri="{BB962C8B-B14F-4D97-AF65-F5344CB8AC3E}">
        <p14:creationId xmlns:p14="http://schemas.microsoft.com/office/powerpoint/2010/main" val="191324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6</a:t>
            </a:fld>
            <a:endParaRPr lang="fr-FR"/>
          </a:p>
        </p:txBody>
      </p:sp>
      <p:sp>
        <p:nvSpPr>
          <p:cNvPr id="3" name="Rectangle 2"/>
          <p:cNvSpPr/>
          <p:nvPr/>
        </p:nvSpPr>
        <p:spPr>
          <a:xfrm>
            <a:off x="5639012" y="114363"/>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70393" y="536979"/>
            <a:ext cx="7184643" cy="369332"/>
          </a:xfrm>
          <a:prstGeom prst="rect">
            <a:avLst/>
          </a:prstGeom>
          <a:noFill/>
        </p:spPr>
        <p:txBody>
          <a:bodyPr wrap="square" rtlCol="0">
            <a:spAutoFit/>
          </a:bodyPr>
          <a:lstStyle/>
          <a:p>
            <a:r>
              <a:rPr lang="fr-FR" dirty="0">
                <a:solidFill>
                  <a:srgbClr val="008000"/>
                </a:solidFill>
              </a:rPr>
              <a:t>2. </a:t>
            </a:r>
            <a:r>
              <a:rPr lang="fr-FR" b="1" dirty="0">
                <a:solidFill>
                  <a:srgbClr val="008000"/>
                </a:solidFill>
              </a:rPr>
              <a:t>Chénopode blanc </a:t>
            </a:r>
            <a:r>
              <a:rPr lang="fr-FR" dirty="0">
                <a:solidFill>
                  <a:srgbClr val="008000"/>
                </a:solidFill>
              </a:rPr>
              <a:t>(</a:t>
            </a:r>
            <a:r>
              <a:rPr lang="fr-FR" i="1" dirty="0" err="1">
                <a:solidFill>
                  <a:srgbClr val="008000"/>
                </a:solidFill>
              </a:rPr>
              <a:t>Chenopodium</a:t>
            </a:r>
            <a:r>
              <a:rPr lang="fr-FR" i="1" dirty="0">
                <a:solidFill>
                  <a:srgbClr val="008000"/>
                </a:solidFill>
              </a:rPr>
              <a:t> album</a:t>
            </a:r>
            <a:r>
              <a:rPr lang="fr-FR" dirty="0">
                <a:solidFill>
                  <a:srgbClr val="008000"/>
                </a:solidFill>
              </a:rPr>
              <a:t>) (Chénopodiacées)</a:t>
            </a:r>
          </a:p>
        </p:txBody>
      </p:sp>
      <p:sp>
        <p:nvSpPr>
          <p:cNvPr id="7" name="ZoneTexte 6"/>
          <p:cNvSpPr txBox="1"/>
          <p:nvPr/>
        </p:nvSpPr>
        <p:spPr>
          <a:xfrm>
            <a:off x="186464" y="6581001"/>
            <a:ext cx="5364482" cy="276999"/>
          </a:xfrm>
          <a:prstGeom prst="rect">
            <a:avLst/>
          </a:prstGeom>
          <a:noFill/>
        </p:spPr>
        <p:txBody>
          <a:bodyPr wrap="square" rtlCol="0">
            <a:spAutoFit/>
          </a:bodyPr>
          <a:lstStyle/>
          <a:p>
            <a:r>
              <a:rPr lang="fr-FR" sz="1200" dirty="0">
                <a:solidFill>
                  <a:srgbClr val="008000"/>
                </a:solidFill>
              </a:rPr>
              <a:t>Source : </a:t>
            </a:r>
            <a:r>
              <a:rPr lang="fr-FR" sz="1200" dirty="0">
                <a:solidFill>
                  <a:srgbClr val="008000"/>
                </a:solidFill>
                <a:hlinkClick r:id="rId2"/>
              </a:rPr>
              <a:t>http://pfaf.org/user/plant.aspx?LatinName=Chenopodium+album</a:t>
            </a:r>
            <a:r>
              <a:rPr lang="fr-FR" sz="1200" dirty="0">
                <a:solidFill>
                  <a:srgbClr val="008000"/>
                </a:solidFill>
              </a:rPr>
              <a:t> </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260" y="4669520"/>
            <a:ext cx="2466975" cy="184785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036" y="3442878"/>
            <a:ext cx="2226530" cy="3293409"/>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6052" y="4776395"/>
            <a:ext cx="2324292" cy="1740975"/>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464" y="4870013"/>
            <a:ext cx="2115672" cy="1628076"/>
          </a:xfrm>
          <a:prstGeom prst="rect">
            <a:avLst/>
          </a:prstGeom>
        </p:spPr>
      </p:pic>
      <p:sp>
        <p:nvSpPr>
          <p:cNvPr id="12" name="ZoneTexte 11"/>
          <p:cNvSpPr txBox="1"/>
          <p:nvPr/>
        </p:nvSpPr>
        <p:spPr>
          <a:xfrm>
            <a:off x="9703398" y="3184907"/>
            <a:ext cx="2531241" cy="1200329"/>
          </a:xfrm>
          <a:prstGeom prst="rect">
            <a:avLst/>
          </a:prstGeom>
          <a:noFill/>
        </p:spPr>
        <p:txBody>
          <a:bodyPr wrap="square" rtlCol="0">
            <a:spAutoFit/>
          </a:bodyPr>
          <a:lstStyle/>
          <a:p>
            <a:r>
              <a:rPr lang="fr-FR" dirty="0">
                <a:solidFill>
                  <a:srgbClr val="008000"/>
                </a:solidFill>
              </a:rPr>
              <a:t>Préférence : tous types de sols </a:t>
            </a:r>
            <a:r>
              <a:rPr lang="fr-FR" dirty="0">
                <a:solidFill>
                  <a:schemeClr val="accent2">
                    <a:lumMod val="50000"/>
                  </a:schemeClr>
                </a:solidFill>
              </a:rPr>
              <a:t>mais sols fertiles, particulièrement les sols cultivés</a:t>
            </a:r>
            <a:r>
              <a:rPr lang="fr-FR" dirty="0">
                <a:solidFill>
                  <a:srgbClr val="008000"/>
                </a:solidFill>
              </a:rPr>
              <a:t>, non calcaires.</a:t>
            </a:r>
          </a:p>
        </p:txBody>
      </p:sp>
      <p:sp>
        <p:nvSpPr>
          <p:cNvPr id="13" name="Rectangle 12"/>
          <p:cNvSpPr/>
          <p:nvPr/>
        </p:nvSpPr>
        <p:spPr>
          <a:xfrm>
            <a:off x="186464" y="1183310"/>
            <a:ext cx="11894374" cy="3693319"/>
          </a:xfrm>
          <a:prstGeom prst="rect">
            <a:avLst/>
          </a:prstGeom>
        </p:spPr>
        <p:txBody>
          <a:bodyPr wrap="square">
            <a:spAutoFit/>
          </a:bodyPr>
          <a:lstStyle/>
          <a:p>
            <a:r>
              <a:rPr lang="fr-FR" dirty="0" err="1">
                <a:solidFill>
                  <a:srgbClr val="008000"/>
                </a:solidFill>
              </a:rPr>
              <a:t>Lambs’quarter</a:t>
            </a:r>
            <a:endParaRPr lang="fr-FR" dirty="0">
              <a:solidFill>
                <a:srgbClr val="008000"/>
              </a:solidFill>
            </a:endParaRPr>
          </a:p>
          <a:p>
            <a:endParaRPr lang="fr-FR" dirty="0">
              <a:solidFill>
                <a:srgbClr val="008000"/>
              </a:solidFill>
            </a:endParaRPr>
          </a:p>
          <a:p>
            <a:r>
              <a:rPr lang="fr-FR" dirty="0">
                <a:solidFill>
                  <a:srgbClr val="008000"/>
                </a:solidFill>
              </a:rPr>
              <a:t>Annuelle</a:t>
            </a:r>
          </a:p>
          <a:p>
            <a:r>
              <a:rPr lang="fr-FR" dirty="0">
                <a:solidFill>
                  <a:srgbClr val="008000"/>
                </a:solidFill>
              </a:rPr>
              <a:t>Propagation par graines.</a:t>
            </a:r>
          </a:p>
          <a:p>
            <a:r>
              <a:rPr lang="fr-FR" dirty="0">
                <a:solidFill>
                  <a:srgbClr val="008000"/>
                </a:solidFill>
              </a:rPr>
              <a:t>Germe le printemps et l'automne.</a:t>
            </a:r>
          </a:p>
          <a:p>
            <a:r>
              <a:rPr lang="fr-FR" dirty="0">
                <a:solidFill>
                  <a:srgbClr val="008000"/>
                </a:solidFill>
              </a:rPr>
              <a:t>Plante de milieu ensoleillé, aimant l’azote.</a:t>
            </a:r>
          </a:p>
          <a:p>
            <a:r>
              <a:rPr lang="fr-FR" dirty="0">
                <a:solidFill>
                  <a:srgbClr val="008000"/>
                </a:solidFill>
              </a:rPr>
              <a:t>Poussant surtout en terrains limoneux à sableux, meubles. riches, contenant de l'azote et de l'humus. Sol frais, bien drainé mais aussi en sol plus pauvre. </a:t>
            </a:r>
            <a:r>
              <a:rPr lang="fr-FR" dirty="0">
                <a:solidFill>
                  <a:schemeClr val="accent2">
                    <a:lumMod val="50000"/>
                  </a:schemeClr>
                </a:solidFill>
              </a:rPr>
              <a:t>Répond beaucoup à l'azote</a:t>
            </a:r>
            <a:r>
              <a:rPr lang="fr-FR" dirty="0">
                <a:solidFill>
                  <a:srgbClr val="008000"/>
                </a:solidFill>
              </a:rPr>
              <a:t> et plus faiblement au potassium.</a:t>
            </a:r>
          </a:p>
          <a:p>
            <a:r>
              <a:rPr lang="fr-FR" dirty="0">
                <a:solidFill>
                  <a:srgbClr val="008000"/>
                </a:solidFill>
              </a:rPr>
              <a:t>Peu sensible au pH.</a:t>
            </a:r>
          </a:p>
          <a:p>
            <a:r>
              <a:rPr lang="fr-FR" b="1" dirty="0">
                <a:solidFill>
                  <a:schemeClr val="accent2">
                    <a:lumMod val="50000"/>
                  </a:schemeClr>
                </a:solidFill>
              </a:rPr>
              <a:t>Indique des sols riches lorsque bien établie</a:t>
            </a:r>
            <a:r>
              <a:rPr lang="fr-FR" b="1" dirty="0">
                <a:solidFill>
                  <a:srgbClr val="008000"/>
                </a:solidFill>
              </a:rPr>
              <a:t>.</a:t>
            </a:r>
          </a:p>
          <a:p>
            <a:r>
              <a:rPr lang="fr-FR" dirty="0">
                <a:solidFill>
                  <a:srgbClr val="008000"/>
                </a:solidFill>
              </a:rPr>
              <a:t>Minéraux accumulés : azote, calcium, manganèse, phosphore et potassium.</a:t>
            </a:r>
          </a:p>
          <a:p>
            <a:r>
              <a:rPr lang="fr-FR" dirty="0">
                <a:solidFill>
                  <a:srgbClr val="008000"/>
                </a:solidFill>
              </a:rPr>
              <a:t>Plantes associées : amarante à racine rouge, ortie royale, stellaire moyenne </a:t>
            </a:r>
          </a:p>
          <a:p>
            <a:r>
              <a:rPr lang="fr-FR" dirty="0">
                <a:solidFill>
                  <a:srgbClr val="008000"/>
                </a:solidFill>
              </a:rPr>
              <a:t>et euphorbe réveille-matin.</a:t>
            </a:r>
          </a:p>
        </p:txBody>
      </p:sp>
      <p:sp>
        <p:nvSpPr>
          <p:cNvPr id="14" name="Espace réservé du numéro de diapositive 1"/>
          <p:cNvSpPr txBox="1">
            <a:spLocks/>
          </p:cNvSpPr>
          <p:nvPr/>
        </p:nvSpPr>
        <p:spPr>
          <a:xfrm>
            <a:off x="11489166" y="169750"/>
            <a:ext cx="424031" cy="367229"/>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7D875-55FA-44D4-A05D-F243087C8D65}" type="slidenum">
              <a:rPr lang="fr-FR" smtClean="0"/>
              <a:pPr/>
              <a:t>6</a:t>
            </a:fld>
            <a:endParaRPr lang="fr-FR"/>
          </a:p>
        </p:txBody>
      </p:sp>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3018" y="167647"/>
            <a:ext cx="1743075" cy="2628900"/>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6275" y="485775"/>
            <a:ext cx="2143125" cy="2143125"/>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3963" y="1074344"/>
            <a:ext cx="2619375" cy="1743075"/>
          </a:xfrm>
          <a:prstGeom prst="rect">
            <a:avLst/>
          </a:prstGeom>
        </p:spPr>
      </p:pic>
    </p:spTree>
    <p:extLst>
      <p:ext uri="{BB962C8B-B14F-4D97-AF65-F5344CB8AC3E}">
        <p14:creationId xmlns:p14="http://schemas.microsoft.com/office/powerpoint/2010/main" val="316241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7</a:t>
            </a:fld>
            <a:endParaRPr lang="fr-FR"/>
          </a:p>
        </p:txBody>
      </p:sp>
      <p:sp>
        <p:nvSpPr>
          <p:cNvPr id="3" name="Rectangle 2"/>
          <p:cNvSpPr/>
          <p:nvPr/>
        </p:nvSpPr>
        <p:spPr>
          <a:xfrm>
            <a:off x="4171686" y="16744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0" y="628409"/>
            <a:ext cx="7564355" cy="369332"/>
          </a:xfrm>
          <a:prstGeom prst="rect">
            <a:avLst/>
          </a:prstGeom>
          <a:noFill/>
        </p:spPr>
        <p:txBody>
          <a:bodyPr wrap="square" rtlCol="0">
            <a:spAutoFit/>
          </a:bodyPr>
          <a:lstStyle/>
          <a:p>
            <a:r>
              <a:rPr lang="fr-FR" dirty="0">
                <a:solidFill>
                  <a:srgbClr val="008000"/>
                </a:solidFill>
              </a:rPr>
              <a:t>3. </a:t>
            </a:r>
            <a:r>
              <a:rPr lang="fr-FR" b="1" dirty="0">
                <a:solidFill>
                  <a:srgbClr val="008000"/>
                </a:solidFill>
              </a:rPr>
              <a:t>Amarante réfléchie </a:t>
            </a:r>
            <a:r>
              <a:rPr lang="fr-FR" dirty="0">
                <a:solidFill>
                  <a:srgbClr val="008000"/>
                </a:solidFill>
              </a:rPr>
              <a:t>(</a:t>
            </a:r>
            <a:r>
              <a:rPr lang="fr-FR" i="1" dirty="0" err="1">
                <a:solidFill>
                  <a:srgbClr val="008000"/>
                </a:solidFill>
              </a:rPr>
              <a:t>Amarathus</a:t>
            </a:r>
            <a:r>
              <a:rPr lang="fr-FR" i="1" dirty="0">
                <a:solidFill>
                  <a:srgbClr val="008000"/>
                </a:solidFill>
              </a:rPr>
              <a:t> </a:t>
            </a:r>
            <a:r>
              <a:rPr lang="fr-FR" i="1" dirty="0" err="1">
                <a:solidFill>
                  <a:srgbClr val="008000"/>
                </a:solidFill>
              </a:rPr>
              <a:t>retroflexus</a:t>
            </a:r>
            <a:r>
              <a:rPr lang="fr-FR" dirty="0">
                <a:solidFill>
                  <a:srgbClr val="008000"/>
                </a:solidFill>
              </a:rPr>
              <a:t>) (</a:t>
            </a:r>
            <a:r>
              <a:rPr lang="fr-FR" dirty="0" err="1">
                <a:solidFill>
                  <a:srgbClr val="008000"/>
                </a:solidFill>
              </a:rPr>
              <a:t>Amaranthacées</a:t>
            </a:r>
            <a:r>
              <a:rPr lang="fr-FR" dirty="0">
                <a:solidFill>
                  <a:srgbClr val="008000"/>
                </a:solidFill>
              </a:rPr>
              <a:t>)</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747" y="4615031"/>
            <a:ext cx="2127897" cy="2127897"/>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745" y="2720677"/>
            <a:ext cx="3166029" cy="4022251"/>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526" y="4496695"/>
            <a:ext cx="1684675" cy="2246233"/>
          </a:xfrm>
          <a:prstGeom prst="rect">
            <a:avLst/>
          </a:prstGeom>
        </p:spPr>
      </p:pic>
      <p:sp>
        <p:nvSpPr>
          <p:cNvPr id="9" name="ZoneTexte 8"/>
          <p:cNvSpPr txBox="1"/>
          <p:nvPr/>
        </p:nvSpPr>
        <p:spPr>
          <a:xfrm>
            <a:off x="140817" y="5468146"/>
            <a:ext cx="4407048" cy="1376979"/>
          </a:xfrm>
          <a:prstGeom prst="rect">
            <a:avLst/>
          </a:prstGeom>
          <a:noFill/>
        </p:spPr>
        <p:txBody>
          <a:bodyPr wrap="square" rtlCol="0">
            <a:spAutoFit/>
          </a:bodyPr>
          <a:lstStyle/>
          <a:p>
            <a:r>
              <a:rPr lang="fr-FR" sz="1400" dirty="0">
                <a:solidFill>
                  <a:srgbClr val="008000"/>
                </a:solidFill>
              </a:rPr>
              <a:t>Habitat type : friches annuelles, </a:t>
            </a:r>
            <a:r>
              <a:rPr lang="fr-FR" sz="1400" b="1" dirty="0">
                <a:solidFill>
                  <a:srgbClr val="008000"/>
                </a:solidFill>
              </a:rPr>
              <a:t>nitrophiles</a:t>
            </a:r>
            <a:r>
              <a:rPr lang="fr-FR" sz="1400" dirty="0">
                <a:solidFill>
                  <a:srgbClr val="008000"/>
                </a:solidFill>
              </a:rPr>
              <a:t>, thermophiles</a:t>
            </a:r>
          </a:p>
          <a:p>
            <a:r>
              <a:rPr lang="fr-FR" sz="1400" dirty="0">
                <a:solidFill>
                  <a:srgbClr val="008000"/>
                </a:solidFill>
              </a:rPr>
              <a:t>Couleur dominante des fleurs : vert</a:t>
            </a:r>
          </a:p>
          <a:p>
            <a:r>
              <a:rPr lang="fr-FR" sz="1400" dirty="0">
                <a:solidFill>
                  <a:srgbClr val="008000"/>
                </a:solidFill>
              </a:rPr>
              <a:t>Période de floraison : août-novembre</a:t>
            </a:r>
          </a:p>
          <a:p>
            <a:r>
              <a:rPr lang="fr-FR" sz="1400" dirty="0">
                <a:solidFill>
                  <a:srgbClr val="008000"/>
                </a:solidFill>
                <a:hlinkClick r:id="rId5" tooltip="Glossaire botanique"/>
              </a:rPr>
              <a:t>Inflorescence</a:t>
            </a:r>
            <a:r>
              <a:rPr lang="fr-FR" sz="1400" dirty="0">
                <a:solidFill>
                  <a:srgbClr val="008000"/>
                </a:solidFill>
              </a:rPr>
              <a:t> : </a:t>
            </a:r>
            <a:r>
              <a:rPr lang="fr-FR" sz="1400" dirty="0">
                <a:solidFill>
                  <a:srgbClr val="008000"/>
                </a:solidFill>
                <a:hlinkClick r:id="rId6" tooltip="Glossaire botanique"/>
              </a:rPr>
              <a:t>épi simple</a:t>
            </a:r>
            <a:endParaRPr lang="fr-FR" sz="1400" dirty="0">
              <a:solidFill>
                <a:srgbClr val="008000"/>
              </a:solidFill>
            </a:endParaRPr>
          </a:p>
          <a:p>
            <a:r>
              <a:rPr lang="fr-FR" sz="1400" dirty="0">
                <a:solidFill>
                  <a:srgbClr val="008000"/>
                </a:solidFill>
              </a:rPr>
              <a:t>Sexualité : </a:t>
            </a:r>
            <a:r>
              <a:rPr lang="fr-FR" sz="1400" dirty="0">
                <a:solidFill>
                  <a:srgbClr val="008000"/>
                </a:solidFill>
                <a:hlinkClick r:id="rId7" tooltip="Glossaire botanique"/>
              </a:rPr>
              <a:t>monoïque</a:t>
            </a:r>
            <a:endParaRPr lang="fr-FR" sz="1400" dirty="0">
              <a:solidFill>
                <a:srgbClr val="008000"/>
              </a:solidFill>
            </a:endParaRPr>
          </a:p>
          <a:p>
            <a:r>
              <a:rPr lang="fr-FR" sz="1400" dirty="0">
                <a:solidFill>
                  <a:srgbClr val="008000"/>
                </a:solidFill>
              </a:rPr>
              <a:t>Dissémination : </a:t>
            </a:r>
            <a:r>
              <a:rPr lang="fr-FR" sz="1400" dirty="0" err="1">
                <a:solidFill>
                  <a:srgbClr val="008000"/>
                </a:solidFill>
                <a:hlinkClick r:id="rId6" tooltip="Glossaire botanique"/>
              </a:rPr>
              <a:t>épizoochore</a:t>
            </a:r>
            <a:endParaRPr lang="fr-FR" sz="1400" dirty="0">
              <a:solidFill>
                <a:srgbClr val="008000"/>
              </a:solidFill>
            </a:endParaRPr>
          </a:p>
        </p:txBody>
      </p:sp>
      <p:sp>
        <p:nvSpPr>
          <p:cNvPr id="10" name="ZoneTexte 9"/>
          <p:cNvSpPr txBox="1"/>
          <p:nvPr/>
        </p:nvSpPr>
        <p:spPr>
          <a:xfrm>
            <a:off x="140817" y="997741"/>
            <a:ext cx="11961536" cy="2031325"/>
          </a:xfrm>
          <a:prstGeom prst="rect">
            <a:avLst/>
          </a:prstGeom>
          <a:noFill/>
        </p:spPr>
        <p:txBody>
          <a:bodyPr wrap="square" rtlCol="0">
            <a:spAutoFit/>
          </a:bodyPr>
          <a:lstStyle/>
          <a:p>
            <a:pPr algn="just"/>
            <a:r>
              <a:rPr lang="fr-FR" dirty="0">
                <a:solidFill>
                  <a:srgbClr val="008000"/>
                </a:solidFill>
              </a:rPr>
              <a:t>Cette plante est consommée comme un légume dans différents endroits du monde. Aucune espèce du genre </a:t>
            </a:r>
            <a:r>
              <a:rPr lang="fr-FR" i="1" dirty="0" err="1">
                <a:solidFill>
                  <a:srgbClr val="008000"/>
                </a:solidFill>
                <a:hlinkClick r:id="rId8" tooltip="Amaranthus"/>
              </a:rPr>
              <a:t>Amaranthus</a:t>
            </a:r>
            <a:endParaRPr lang="fr-FR" i="1" dirty="0">
              <a:solidFill>
                <a:srgbClr val="008000"/>
              </a:solidFill>
            </a:endParaRPr>
          </a:p>
          <a:p>
            <a:pPr algn="just"/>
            <a:r>
              <a:rPr lang="fr-FR" dirty="0">
                <a:solidFill>
                  <a:srgbClr val="008000"/>
                </a:solidFill>
              </a:rPr>
              <a:t>n'est connue pour être toxique à faible dose, mais les feuilles contiennent de l'</a:t>
            </a:r>
            <a:r>
              <a:rPr lang="fr-FR" dirty="0">
                <a:solidFill>
                  <a:srgbClr val="008000"/>
                </a:solidFill>
                <a:hlinkClick r:id="rId9" tooltip="Acide oxalique"/>
              </a:rPr>
              <a:t>acide oxalique</a:t>
            </a:r>
            <a:r>
              <a:rPr lang="fr-FR" dirty="0">
                <a:solidFill>
                  <a:srgbClr val="008000"/>
                </a:solidFill>
              </a:rPr>
              <a:t> et peuvent contenir des </a:t>
            </a:r>
            <a:r>
              <a:rPr lang="fr-FR" dirty="0">
                <a:solidFill>
                  <a:srgbClr val="008000"/>
                </a:solidFill>
                <a:hlinkClick r:id="rId10" tooltip="Nitrate"/>
              </a:rPr>
              <a:t>nitrates</a:t>
            </a:r>
            <a:endParaRPr lang="fr-FR" dirty="0">
              <a:solidFill>
                <a:srgbClr val="008000"/>
              </a:solidFill>
            </a:endParaRPr>
          </a:p>
          <a:p>
            <a:pPr algn="just"/>
            <a:r>
              <a:rPr lang="fr-FR" dirty="0">
                <a:solidFill>
                  <a:srgbClr val="008000"/>
                </a:solidFill>
              </a:rPr>
              <a:t>si elles sont cultivées dans des </a:t>
            </a:r>
            <a:r>
              <a:rPr lang="fr-FR" dirty="0">
                <a:solidFill>
                  <a:schemeClr val="accent2">
                    <a:lumMod val="50000"/>
                  </a:schemeClr>
                </a:solidFill>
              </a:rPr>
              <a:t>sols riches en nitrates</a:t>
            </a:r>
            <a:r>
              <a:rPr lang="fr-FR" dirty="0">
                <a:solidFill>
                  <a:srgbClr val="008000"/>
                </a:solidFill>
              </a:rPr>
              <a:t>. L'eau de cuisson ne doit pas être consommée après usage, mais peut être utilisée comme engrais. Les graines sont comestibles crues ou grillées, et peuvent être broyées en farine et utilisés pour le pain, les céréales ou en tant qu'agent épaississant. On appelle aussi cette plante "l'herbe à </a:t>
            </a:r>
            <a:r>
              <a:rPr lang="fr-FR" dirty="0">
                <a:solidFill>
                  <a:srgbClr val="008000"/>
                </a:solidFill>
                <a:hlinkClick r:id="rId11" tooltip="Cochon"/>
              </a:rPr>
              <a:t>cochons</a:t>
            </a:r>
            <a:r>
              <a:rPr lang="fr-FR" dirty="0">
                <a:solidFill>
                  <a:srgbClr val="008000"/>
                </a:solidFill>
              </a:rPr>
              <a:t>" car on peut l'utiliser en </a:t>
            </a:r>
            <a:r>
              <a:rPr lang="fr-FR" dirty="0">
                <a:solidFill>
                  <a:srgbClr val="008000"/>
                </a:solidFill>
                <a:hlinkClick r:id="rId12" tooltip="Fourrage"/>
              </a:rPr>
              <a:t>fourrage</a:t>
            </a:r>
            <a:r>
              <a:rPr lang="fr-FR" dirty="0">
                <a:solidFill>
                  <a:srgbClr val="008000"/>
                </a:solidFill>
              </a:rPr>
              <a:t> pour cochons mais à faible dose et non quotidiennement en raison des problèmes qu'elle peut causer aux </a:t>
            </a:r>
            <a:r>
              <a:rPr lang="fr-FR" dirty="0">
                <a:solidFill>
                  <a:srgbClr val="008000"/>
                </a:solidFill>
                <a:hlinkClick r:id="rId13" tooltip="Rein"/>
              </a:rPr>
              <a:t>reins</a:t>
            </a:r>
            <a:r>
              <a:rPr lang="fr-FR" dirty="0">
                <a:solidFill>
                  <a:srgbClr val="008000"/>
                </a:solidFill>
              </a:rPr>
              <a:t>. Toutefois, en faible quantité, ce fourrage a un apport nutritionnel exceptionnel. </a:t>
            </a:r>
          </a:p>
        </p:txBody>
      </p:sp>
      <p:pic>
        <p:nvPicPr>
          <p:cNvPr id="11" name="Imag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41044" y="3001170"/>
            <a:ext cx="2466975" cy="1857375"/>
          </a:xfrm>
          <a:prstGeom prst="rect">
            <a:avLst/>
          </a:prstGeom>
        </p:spPr>
      </p:pic>
      <p:pic>
        <p:nvPicPr>
          <p:cNvPr id="12" name="Imag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5187" y="3001169"/>
            <a:ext cx="1497444" cy="1531477"/>
          </a:xfrm>
          <a:prstGeom prst="rect">
            <a:avLst/>
          </a:prstGeom>
        </p:spPr>
      </p:pic>
      <p:pic>
        <p:nvPicPr>
          <p:cNvPr id="13" name="Imag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6467" y="3001170"/>
            <a:ext cx="1847850" cy="2466975"/>
          </a:xfrm>
          <a:prstGeom prst="rect">
            <a:avLst/>
          </a:prstGeom>
        </p:spPr>
      </p:pic>
      <p:sp>
        <p:nvSpPr>
          <p:cNvPr id="22" name="Rectangle 21"/>
          <p:cNvSpPr/>
          <p:nvPr/>
        </p:nvSpPr>
        <p:spPr>
          <a:xfrm>
            <a:off x="5981252" y="-1"/>
            <a:ext cx="6210748" cy="1107996"/>
          </a:xfrm>
          <a:prstGeom prst="rect">
            <a:avLst/>
          </a:prstGeom>
        </p:spPr>
        <p:txBody>
          <a:bodyPr wrap="square">
            <a:spAutoFit/>
          </a:bodyPr>
          <a:lstStyle/>
          <a:p>
            <a:pPr algn="just"/>
            <a:r>
              <a:rPr lang="fr-FR" b="1" dirty="0">
                <a:solidFill>
                  <a:srgbClr val="008000"/>
                </a:solidFill>
              </a:rPr>
              <a:t>Préférence</a:t>
            </a:r>
            <a:r>
              <a:rPr lang="fr-FR" dirty="0">
                <a:solidFill>
                  <a:srgbClr val="008000"/>
                </a:solidFill>
              </a:rPr>
              <a:t> : </a:t>
            </a:r>
            <a:r>
              <a:rPr lang="fr-FR" dirty="0">
                <a:solidFill>
                  <a:schemeClr val="accent2">
                    <a:lumMod val="50000"/>
                  </a:schemeClr>
                </a:solidFill>
              </a:rPr>
              <a:t>sol argileux </a:t>
            </a:r>
            <a:r>
              <a:rPr lang="fr-FR" dirty="0">
                <a:solidFill>
                  <a:srgbClr val="008000"/>
                </a:solidFill>
              </a:rPr>
              <a:t>à limoneux, à pH neutre à basique, sols perméables. </a:t>
            </a:r>
            <a:r>
              <a:rPr lang="fr-FR" dirty="0">
                <a:solidFill>
                  <a:schemeClr val="accent2">
                    <a:lumMod val="50000"/>
                  </a:schemeClr>
                </a:solidFill>
              </a:rPr>
              <a:t>Riches en humus et substances nutritives surtout l'azote</a:t>
            </a:r>
            <a:r>
              <a:rPr lang="fr-FR" dirty="0">
                <a:solidFill>
                  <a:srgbClr val="008000"/>
                </a:solidFill>
              </a:rPr>
              <a:t>. </a:t>
            </a:r>
            <a:r>
              <a:rPr lang="fr-FR" sz="1200" dirty="0">
                <a:solidFill>
                  <a:srgbClr val="008000"/>
                </a:solidFill>
              </a:rPr>
              <a:t>Source : </a:t>
            </a:r>
            <a:r>
              <a:rPr lang="fr-FR" sz="1200" dirty="0">
                <a:solidFill>
                  <a:srgbClr val="008000"/>
                </a:solidFill>
                <a:hlinkClick r:id="rId17"/>
              </a:rPr>
              <a:t>http://www.ruralcat.net/c/document_library/get_file?uuid=de5daf0f-8e6f-43b3-bc92-8fed0e60f5c6&amp;groupId=10136</a:t>
            </a:r>
            <a:r>
              <a:rPr lang="fr-FR" sz="1200" dirty="0">
                <a:solidFill>
                  <a:srgbClr val="008000"/>
                </a:solidFill>
              </a:rPr>
              <a:t> </a:t>
            </a:r>
          </a:p>
        </p:txBody>
      </p:sp>
    </p:spTree>
    <p:extLst>
      <p:ext uri="{BB962C8B-B14F-4D97-AF65-F5344CB8AC3E}">
        <p14:creationId xmlns:p14="http://schemas.microsoft.com/office/powerpoint/2010/main" val="374184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8</a:t>
            </a:fld>
            <a:endParaRPr lang="fr-FR"/>
          </a:p>
        </p:txBody>
      </p:sp>
      <p:sp>
        <p:nvSpPr>
          <p:cNvPr id="3" name="Rectangle 2"/>
          <p:cNvSpPr/>
          <p:nvPr/>
        </p:nvSpPr>
        <p:spPr>
          <a:xfrm>
            <a:off x="5411707" y="24295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70393" y="587281"/>
            <a:ext cx="7714962" cy="369332"/>
          </a:xfrm>
          <a:prstGeom prst="rect">
            <a:avLst/>
          </a:prstGeom>
          <a:noFill/>
        </p:spPr>
        <p:txBody>
          <a:bodyPr wrap="square" rtlCol="0">
            <a:spAutoFit/>
          </a:bodyPr>
          <a:lstStyle/>
          <a:p>
            <a:r>
              <a:rPr lang="fr-FR" dirty="0">
                <a:solidFill>
                  <a:srgbClr val="008000"/>
                </a:solidFill>
              </a:rPr>
              <a:t>4. </a:t>
            </a:r>
            <a:r>
              <a:rPr lang="fr-FR" b="1" dirty="0">
                <a:solidFill>
                  <a:srgbClr val="008000"/>
                </a:solidFill>
              </a:rPr>
              <a:t>Grande ortie </a:t>
            </a:r>
            <a:r>
              <a:rPr lang="fr-FR" dirty="0">
                <a:solidFill>
                  <a:srgbClr val="008000"/>
                </a:solidFill>
              </a:rPr>
              <a:t>(</a:t>
            </a:r>
            <a:r>
              <a:rPr lang="fr-FR" i="1" dirty="0" err="1">
                <a:solidFill>
                  <a:srgbClr val="008000"/>
                </a:solidFill>
              </a:rPr>
              <a:t>Urtica</a:t>
            </a:r>
            <a:r>
              <a:rPr lang="fr-FR" i="1" dirty="0">
                <a:solidFill>
                  <a:srgbClr val="008000"/>
                </a:solidFill>
              </a:rPr>
              <a:t> </a:t>
            </a:r>
            <a:r>
              <a:rPr lang="fr-FR" i="1" dirty="0" err="1">
                <a:solidFill>
                  <a:srgbClr val="008000"/>
                </a:solidFill>
              </a:rPr>
              <a:t>dioica</a:t>
            </a:r>
            <a:r>
              <a:rPr lang="fr-FR" dirty="0">
                <a:solidFill>
                  <a:srgbClr val="008000"/>
                </a:solidFill>
              </a:rPr>
              <a:t>) (Urticacées)</a:t>
            </a:r>
          </a:p>
        </p:txBody>
      </p:sp>
      <p:sp>
        <p:nvSpPr>
          <p:cNvPr id="6" name="Rectangle 5"/>
          <p:cNvSpPr/>
          <p:nvPr/>
        </p:nvSpPr>
        <p:spPr>
          <a:xfrm>
            <a:off x="186465" y="1280160"/>
            <a:ext cx="11726731" cy="1477328"/>
          </a:xfrm>
          <a:prstGeom prst="rect">
            <a:avLst/>
          </a:prstGeom>
        </p:spPr>
        <p:txBody>
          <a:bodyPr wrap="square">
            <a:spAutoFit/>
          </a:bodyPr>
          <a:lstStyle/>
          <a:p>
            <a:r>
              <a:rPr lang="fr-FR" b="1" dirty="0">
                <a:solidFill>
                  <a:srgbClr val="008000"/>
                </a:solidFill>
              </a:rPr>
              <a:t>Habitat naturel</a:t>
            </a:r>
            <a:r>
              <a:rPr lang="fr-FR" dirty="0">
                <a:solidFill>
                  <a:srgbClr val="008000"/>
                </a:solidFill>
              </a:rPr>
              <a:t>: Forêts alluviales et riveraines. Lisières et clairières forestières.</a:t>
            </a:r>
          </a:p>
          <a:p>
            <a:r>
              <a:rPr lang="fr-FR" b="1" dirty="0">
                <a:solidFill>
                  <a:srgbClr val="008000"/>
                </a:solidFill>
              </a:rPr>
              <a:t>Indications sur l’état du sol</a:t>
            </a:r>
            <a:r>
              <a:rPr lang="fr-FR" dirty="0">
                <a:solidFill>
                  <a:srgbClr val="008000"/>
                </a:solidFill>
              </a:rPr>
              <a:t>: Changement d’état du fer dans le sol, par </a:t>
            </a:r>
            <a:r>
              <a:rPr lang="fr-FR" dirty="0" err="1">
                <a:solidFill>
                  <a:srgbClr val="008000"/>
                </a:solidFill>
              </a:rPr>
              <a:t>hydromorphisme</a:t>
            </a:r>
            <a:r>
              <a:rPr lang="fr-FR" dirty="0">
                <a:solidFill>
                  <a:srgbClr val="008000"/>
                </a:solidFill>
              </a:rPr>
              <a:t>. </a:t>
            </a:r>
            <a:r>
              <a:rPr lang="fr-FR" b="1" dirty="0">
                <a:solidFill>
                  <a:schemeClr val="accent2">
                    <a:lumMod val="50000"/>
                  </a:schemeClr>
                </a:solidFill>
              </a:rPr>
              <a:t>Excès de matière organique végétale archaïque. Excès de matière organique animale. </a:t>
            </a:r>
            <a:r>
              <a:rPr lang="fr-FR" dirty="0">
                <a:solidFill>
                  <a:srgbClr val="008000"/>
                </a:solidFill>
              </a:rPr>
              <a:t>Pollution ou apport de fer (boîtes de conserve, vieilles ferrailles…).</a:t>
            </a:r>
          </a:p>
          <a:p>
            <a:r>
              <a:rPr lang="fr-FR" b="1" dirty="0">
                <a:solidFill>
                  <a:srgbClr val="008000"/>
                </a:solidFill>
              </a:rPr>
              <a:t>Cuisine</a:t>
            </a:r>
            <a:r>
              <a:rPr lang="fr-FR" dirty="0">
                <a:solidFill>
                  <a:srgbClr val="008000"/>
                </a:solidFill>
              </a:rPr>
              <a:t>: Les jeunes orties, avant floraison, sont excellentes crues ou cuites.</a:t>
            </a:r>
          </a:p>
        </p:txBody>
      </p:sp>
      <p:pic>
        <p:nvPicPr>
          <p:cNvPr id="7" name="Image 6"/>
          <p:cNvPicPr>
            <a:picLocks noChangeAspect="1"/>
          </p:cNvPicPr>
          <p:nvPr/>
        </p:nvPicPr>
        <p:blipFill>
          <a:blip r:embed="rId2"/>
          <a:stretch>
            <a:fillRect/>
          </a:stretch>
        </p:blipFill>
        <p:spPr>
          <a:xfrm>
            <a:off x="262145" y="4791885"/>
            <a:ext cx="1958400" cy="1693200"/>
          </a:xfrm>
          <a:prstGeom prst="rect">
            <a:avLst/>
          </a:prstGeom>
        </p:spPr>
      </p:pic>
      <p:pic>
        <p:nvPicPr>
          <p:cNvPr id="8" name="Image 7"/>
          <p:cNvPicPr>
            <a:picLocks noChangeAspect="1"/>
          </p:cNvPicPr>
          <p:nvPr/>
        </p:nvPicPr>
        <p:blipFill>
          <a:blip r:embed="rId3"/>
          <a:stretch>
            <a:fillRect/>
          </a:stretch>
        </p:blipFill>
        <p:spPr>
          <a:xfrm>
            <a:off x="2553924" y="4506285"/>
            <a:ext cx="2652000" cy="1978800"/>
          </a:xfrm>
          <a:prstGeom prst="rect">
            <a:avLst/>
          </a:prstGeom>
        </p:spPr>
      </p:pic>
      <p:sp>
        <p:nvSpPr>
          <p:cNvPr id="9" name="Rectangle 8"/>
          <p:cNvSpPr/>
          <p:nvPr/>
        </p:nvSpPr>
        <p:spPr>
          <a:xfrm>
            <a:off x="3139440" y="6485085"/>
            <a:ext cx="1480969" cy="276999"/>
          </a:xfrm>
          <a:prstGeom prst="rect">
            <a:avLst/>
          </a:prstGeom>
        </p:spPr>
        <p:txBody>
          <a:bodyPr wrap="square">
            <a:spAutoFit/>
          </a:bodyPr>
          <a:lstStyle/>
          <a:p>
            <a:pPr algn="ctr"/>
            <a:r>
              <a:rPr lang="fr-FR" sz="1200" dirty="0">
                <a:solidFill>
                  <a:srgbClr val="008000"/>
                </a:solidFill>
                <a:latin typeface="Arial" panose="020B0604020202020204" pitchFamily="34" charset="0"/>
              </a:rPr>
              <a:t>Ortie en fleurs </a:t>
            </a:r>
            <a:endParaRPr lang="fr-FR" sz="1200" dirty="0">
              <a:solidFill>
                <a:srgbClr val="008000"/>
              </a:solidFill>
            </a:endParaRPr>
          </a:p>
        </p:txBody>
      </p:sp>
      <p:sp>
        <p:nvSpPr>
          <p:cNvPr id="10" name="Rectangle 9"/>
          <p:cNvSpPr/>
          <p:nvPr/>
        </p:nvSpPr>
        <p:spPr>
          <a:xfrm>
            <a:off x="262145" y="6485085"/>
            <a:ext cx="2007344" cy="276999"/>
          </a:xfrm>
          <a:prstGeom prst="rect">
            <a:avLst/>
          </a:prstGeom>
        </p:spPr>
        <p:txBody>
          <a:bodyPr wrap="none">
            <a:spAutoFit/>
          </a:bodyPr>
          <a:lstStyle/>
          <a:p>
            <a:pPr algn="ctr"/>
            <a:r>
              <a:rPr lang="fr-FR" sz="1200" dirty="0">
                <a:solidFill>
                  <a:srgbClr val="008000"/>
                </a:solidFill>
              </a:rPr>
              <a:t>Ortie dioïque ou grande ortie</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10" y="2694144"/>
            <a:ext cx="2734203" cy="3929440"/>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4426" y="3093783"/>
            <a:ext cx="2337721" cy="3396204"/>
          </a:xfrm>
          <a:prstGeom prst="rect">
            <a:avLst/>
          </a:prstGeom>
        </p:spPr>
      </p:pic>
      <p:sp>
        <p:nvSpPr>
          <p:cNvPr id="13" name="Rectangle 12"/>
          <p:cNvSpPr/>
          <p:nvPr/>
        </p:nvSpPr>
        <p:spPr>
          <a:xfrm>
            <a:off x="7070063" y="6485084"/>
            <a:ext cx="1066446" cy="276999"/>
          </a:xfrm>
          <a:prstGeom prst="rect">
            <a:avLst/>
          </a:prstGeom>
        </p:spPr>
        <p:txBody>
          <a:bodyPr wrap="none">
            <a:spAutoFit/>
          </a:bodyPr>
          <a:lstStyle/>
          <a:p>
            <a:pPr algn="ctr"/>
            <a:r>
              <a:rPr lang="fr-FR" sz="1200" dirty="0">
                <a:solidFill>
                  <a:srgbClr val="008000"/>
                </a:solidFill>
              </a:rPr>
              <a:t>Ortie brûlante</a:t>
            </a:r>
          </a:p>
        </p:txBody>
      </p:sp>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778" y="2710948"/>
            <a:ext cx="1438275" cy="1771650"/>
          </a:xfrm>
          <a:prstGeom prst="rect">
            <a:avLst/>
          </a:prstGeom>
        </p:spPr>
      </p:pic>
      <p:sp>
        <p:nvSpPr>
          <p:cNvPr id="15" name="Rectangle 14"/>
          <p:cNvSpPr/>
          <p:nvPr/>
        </p:nvSpPr>
        <p:spPr>
          <a:xfrm>
            <a:off x="541916" y="4468713"/>
            <a:ext cx="1066446" cy="276999"/>
          </a:xfrm>
          <a:prstGeom prst="rect">
            <a:avLst/>
          </a:prstGeom>
        </p:spPr>
        <p:txBody>
          <a:bodyPr wrap="none">
            <a:spAutoFit/>
          </a:bodyPr>
          <a:lstStyle/>
          <a:p>
            <a:pPr algn="ctr"/>
            <a:r>
              <a:rPr lang="fr-FR" sz="1200" dirty="0">
                <a:solidFill>
                  <a:srgbClr val="008000"/>
                </a:solidFill>
              </a:rPr>
              <a:t>Ortie brûlante</a:t>
            </a:r>
          </a:p>
        </p:txBody>
      </p:sp>
    </p:spTree>
    <p:extLst>
      <p:ext uri="{BB962C8B-B14F-4D97-AF65-F5344CB8AC3E}">
        <p14:creationId xmlns:p14="http://schemas.microsoft.com/office/powerpoint/2010/main" val="160209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65224" y="6336254"/>
            <a:ext cx="972670" cy="320675"/>
          </a:xfrm>
        </p:spPr>
        <p:txBody>
          <a:bodyPr/>
          <a:lstStyle/>
          <a:p>
            <a:fld id="{96478BAF-7D72-43A6-AB58-45C361AF6AC3}" type="slidenum">
              <a:rPr lang="fr-FR" smtClean="0"/>
              <a:t>9</a:t>
            </a:fld>
            <a:endParaRPr lang="fr-FR"/>
          </a:p>
        </p:txBody>
      </p:sp>
      <p:sp>
        <p:nvSpPr>
          <p:cNvPr id="3" name="Rectangle 2"/>
          <p:cNvSpPr/>
          <p:nvPr/>
        </p:nvSpPr>
        <p:spPr>
          <a:xfrm>
            <a:off x="5411707" y="242950"/>
            <a:ext cx="1562223" cy="369332"/>
          </a:xfrm>
          <a:prstGeom prst="rect">
            <a:avLst/>
          </a:prstGeom>
          <a:ln>
            <a:solidFill>
              <a:srgbClr val="008000"/>
            </a:solidFill>
          </a:ln>
        </p:spPr>
        <p:txBody>
          <a:bodyPr wrap="none">
            <a:spAutoFit/>
          </a:bodyPr>
          <a:lstStyle/>
          <a:p>
            <a:pPr algn="ctr"/>
            <a:r>
              <a:rPr lang="fr-FR" b="1" dirty="0">
                <a:solidFill>
                  <a:srgbClr val="008000"/>
                </a:solidFill>
              </a:rPr>
              <a:t>Les adventices</a:t>
            </a:r>
            <a:endParaRPr lang="fr-FR" dirty="0">
              <a:solidFill>
                <a:srgbClr val="008000"/>
              </a:solidFill>
            </a:endParaRPr>
          </a:p>
        </p:txBody>
      </p:sp>
      <p:sp>
        <p:nvSpPr>
          <p:cNvPr id="5" name="ZoneTexte 4"/>
          <p:cNvSpPr txBox="1"/>
          <p:nvPr/>
        </p:nvSpPr>
        <p:spPr>
          <a:xfrm>
            <a:off x="170393" y="587281"/>
            <a:ext cx="7661174" cy="369332"/>
          </a:xfrm>
          <a:prstGeom prst="rect">
            <a:avLst/>
          </a:prstGeom>
          <a:noFill/>
        </p:spPr>
        <p:txBody>
          <a:bodyPr wrap="square" rtlCol="0">
            <a:spAutoFit/>
          </a:bodyPr>
          <a:lstStyle/>
          <a:p>
            <a:r>
              <a:rPr lang="fr-FR" dirty="0">
                <a:solidFill>
                  <a:srgbClr val="008000"/>
                </a:solidFill>
              </a:rPr>
              <a:t>5. </a:t>
            </a:r>
            <a:r>
              <a:rPr lang="fr-FR" b="1" dirty="0">
                <a:solidFill>
                  <a:srgbClr val="008000"/>
                </a:solidFill>
              </a:rPr>
              <a:t>Véronique de Perse </a:t>
            </a:r>
            <a:r>
              <a:rPr lang="fr-FR" dirty="0">
                <a:solidFill>
                  <a:srgbClr val="008000"/>
                </a:solidFill>
              </a:rPr>
              <a:t>(</a:t>
            </a:r>
            <a:r>
              <a:rPr lang="fr-FR" i="1" dirty="0">
                <a:solidFill>
                  <a:srgbClr val="008000"/>
                </a:solidFill>
              </a:rPr>
              <a:t>Veronica </a:t>
            </a:r>
            <a:r>
              <a:rPr lang="fr-FR" i="1" dirty="0" err="1">
                <a:solidFill>
                  <a:srgbClr val="008000"/>
                </a:solidFill>
              </a:rPr>
              <a:t>persica</a:t>
            </a:r>
            <a:r>
              <a:rPr lang="fr-FR" dirty="0">
                <a:solidFill>
                  <a:srgbClr val="008000"/>
                </a:solidFill>
              </a:rPr>
              <a:t>) (Plantaginacées)</a:t>
            </a:r>
          </a:p>
        </p:txBody>
      </p:sp>
      <p:sp>
        <p:nvSpPr>
          <p:cNvPr id="6" name="Rectangle 5"/>
          <p:cNvSpPr/>
          <p:nvPr/>
        </p:nvSpPr>
        <p:spPr>
          <a:xfrm>
            <a:off x="186465" y="1183310"/>
            <a:ext cx="11726731" cy="3416320"/>
          </a:xfrm>
          <a:prstGeom prst="rect">
            <a:avLst/>
          </a:prstGeom>
        </p:spPr>
        <p:txBody>
          <a:bodyPr wrap="square">
            <a:spAutoFit/>
          </a:bodyPr>
          <a:lstStyle/>
          <a:p>
            <a:r>
              <a:rPr lang="fr-FR" b="1" dirty="0">
                <a:solidFill>
                  <a:srgbClr val="008000"/>
                </a:solidFill>
                <a:latin typeface="Arial" panose="020B0604020202020204" pitchFamily="34" charset="0"/>
              </a:rPr>
              <a:t>Habitat naturel : </a:t>
            </a:r>
            <a:r>
              <a:rPr lang="fr-FR" dirty="0">
                <a:solidFill>
                  <a:srgbClr val="008000"/>
                </a:solidFill>
                <a:latin typeface="Arial" panose="020B0604020202020204" pitchFamily="34" charset="0"/>
              </a:rPr>
              <a:t>Sables et limons riches en calcaires et en matières organiques des grandes vallées alluviales. Clairières des forêts alluviales. </a:t>
            </a:r>
          </a:p>
          <a:p>
            <a:r>
              <a:rPr lang="fr-FR" b="1" dirty="0">
                <a:solidFill>
                  <a:srgbClr val="008000"/>
                </a:solidFill>
                <a:latin typeface="Arial" panose="020B0604020202020204" pitchFamily="34" charset="0"/>
              </a:rPr>
              <a:t>Indications sur l’état du sol : </a:t>
            </a:r>
            <a:r>
              <a:rPr lang="fr-FR" b="1" dirty="0">
                <a:solidFill>
                  <a:schemeClr val="accent2">
                    <a:lumMod val="50000"/>
                  </a:schemeClr>
                </a:solidFill>
                <a:latin typeface="Arial" panose="020B0604020202020204" pitchFamily="34" charset="0"/>
              </a:rPr>
              <a:t>Richesse</a:t>
            </a:r>
            <a:r>
              <a:rPr lang="fr-FR" dirty="0">
                <a:solidFill>
                  <a:srgbClr val="008000"/>
                </a:solidFill>
                <a:latin typeface="Arial" panose="020B0604020202020204" pitchFamily="34" charset="0"/>
              </a:rPr>
              <a:t> en calcaires, </a:t>
            </a:r>
            <a:r>
              <a:rPr lang="fr-FR" b="1" dirty="0">
                <a:solidFill>
                  <a:schemeClr val="accent2">
                    <a:lumMod val="50000"/>
                  </a:schemeClr>
                </a:solidFill>
                <a:latin typeface="Arial" panose="020B0604020202020204" pitchFamily="34" charset="0"/>
              </a:rPr>
              <a:t>en azote et en matières organiques</a:t>
            </a:r>
            <a:r>
              <a:rPr lang="fr-FR" dirty="0">
                <a:solidFill>
                  <a:srgbClr val="008000"/>
                </a:solidFill>
                <a:latin typeface="Arial" panose="020B0604020202020204" pitchFamily="34" charset="0"/>
              </a:rPr>
              <a:t>. Compactage provoquant un début d’anaérobiose. La véronique de Perse est une espèce </a:t>
            </a:r>
            <a:r>
              <a:rPr lang="fr-FR" dirty="0" err="1">
                <a:solidFill>
                  <a:schemeClr val="accent2">
                    <a:lumMod val="50000"/>
                  </a:schemeClr>
                </a:solidFill>
                <a:latin typeface="Arial" panose="020B0604020202020204" pitchFamily="34" charset="0"/>
              </a:rPr>
              <a:t>nitratophile</a:t>
            </a:r>
            <a:r>
              <a:rPr lang="fr-FR" dirty="0">
                <a:solidFill>
                  <a:srgbClr val="008000"/>
                </a:solidFill>
                <a:latin typeface="Arial" panose="020B0604020202020204" pitchFamily="34" charset="0"/>
              </a:rPr>
              <a:t>. </a:t>
            </a:r>
          </a:p>
          <a:p>
            <a:r>
              <a:rPr lang="fr-FR" b="1" dirty="0">
                <a:solidFill>
                  <a:srgbClr val="FF0000"/>
                </a:solidFill>
                <a:latin typeface="Arial" panose="020B0604020202020204" pitchFamily="34" charset="0"/>
              </a:rPr>
              <a:t>Cuisine</a:t>
            </a:r>
            <a:r>
              <a:rPr lang="fr-FR" dirty="0">
                <a:solidFill>
                  <a:srgbClr val="FF0000"/>
                </a:solidFill>
                <a:latin typeface="Arial" panose="020B0604020202020204" pitchFamily="34" charset="0"/>
              </a:rPr>
              <a:t> : Plante </a:t>
            </a:r>
            <a:r>
              <a:rPr lang="fr-FR" b="1" dirty="0">
                <a:solidFill>
                  <a:srgbClr val="FF0000"/>
                </a:solidFill>
                <a:latin typeface="Arial" panose="020B0604020202020204" pitchFamily="34" charset="0"/>
              </a:rPr>
              <a:t>toxique</a:t>
            </a:r>
            <a:r>
              <a:rPr lang="fr-FR" dirty="0">
                <a:solidFill>
                  <a:srgbClr val="FF0000"/>
                </a:solidFill>
                <a:latin typeface="Arial" panose="020B0604020202020204" pitchFamily="34" charset="0"/>
              </a:rPr>
              <a:t>. </a:t>
            </a:r>
            <a:endParaRPr lang="fr-FR" dirty="0">
              <a:solidFill>
                <a:srgbClr val="008000"/>
              </a:solidFill>
              <a:latin typeface="Arial" panose="020B0604020202020204" pitchFamily="34" charset="0"/>
            </a:endParaRPr>
          </a:p>
          <a:p>
            <a:r>
              <a:rPr lang="fr-FR" dirty="0">
                <a:solidFill>
                  <a:srgbClr val="008000"/>
                </a:solidFill>
              </a:rPr>
              <a:t>La </a:t>
            </a:r>
            <a:r>
              <a:rPr lang="fr-FR" b="1" dirty="0">
                <a:solidFill>
                  <a:srgbClr val="008000"/>
                </a:solidFill>
              </a:rPr>
              <a:t>Véronique de Perse</a:t>
            </a:r>
            <a:r>
              <a:rPr lang="fr-FR" dirty="0">
                <a:solidFill>
                  <a:srgbClr val="008000"/>
                </a:solidFill>
              </a:rPr>
              <a:t>, ou </a:t>
            </a:r>
            <a:r>
              <a:rPr lang="fr-FR" b="1" dirty="0">
                <a:solidFill>
                  <a:srgbClr val="008000"/>
                </a:solidFill>
              </a:rPr>
              <a:t>Véronique commune</a:t>
            </a:r>
            <a:r>
              <a:rPr lang="fr-FR" dirty="0">
                <a:solidFill>
                  <a:srgbClr val="008000"/>
                </a:solidFill>
              </a:rPr>
              <a:t> </a:t>
            </a:r>
            <a:r>
              <a:rPr lang="fr-FR" i="1" dirty="0">
                <a:solidFill>
                  <a:srgbClr val="008000"/>
                </a:solidFill>
              </a:rPr>
              <a:t>(</a:t>
            </a:r>
            <a:r>
              <a:rPr lang="fr-FR" b="1" i="1" dirty="0">
                <a:solidFill>
                  <a:srgbClr val="008000"/>
                </a:solidFill>
              </a:rPr>
              <a:t>Veronica </a:t>
            </a:r>
            <a:r>
              <a:rPr lang="fr-FR" b="1" i="1" dirty="0" err="1">
                <a:solidFill>
                  <a:srgbClr val="008000"/>
                </a:solidFill>
              </a:rPr>
              <a:t>persica</a:t>
            </a:r>
            <a:r>
              <a:rPr lang="fr-FR" dirty="0">
                <a:solidFill>
                  <a:srgbClr val="008000"/>
                </a:solidFill>
              </a:rPr>
              <a:t>) est peut-être la plus répandue de toutes les véroniques (genre </a:t>
            </a:r>
            <a:r>
              <a:rPr lang="fr-FR" i="1" dirty="0">
                <a:solidFill>
                  <a:srgbClr val="008000"/>
                </a:solidFill>
                <a:hlinkClick r:id="rId2" tooltip="Véronique (plante)"/>
              </a:rPr>
              <a:t>Veronica</a:t>
            </a:r>
            <a:r>
              <a:rPr lang="fr-FR" dirty="0">
                <a:solidFill>
                  <a:srgbClr val="008000"/>
                </a:solidFill>
              </a:rPr>
              <a:t>). C'est une plante </a:t>
            </a:r>
            <a:r>
              <a:rPr lang="fr-FR" dirty="0">
                <a:solidFill>
                  <a:srgbClr val="008000"/>
                </a:solidFill>
                <a:hlinkClick r:id="rId3" tooltip="Plante annuelle"/>
              </a:rPr>
              <a:t>annuelle</a:t>
            </a:r>
            <a:r>
              <a:rPr lang="fr-FR" dirty="0">
                <a:solidFill>
                  <a:srgbClr val="008000"/>
                </a:solidFill>
              </a:rPr>
              <a:t> </a:t>
            </a:r>
            <a:r>
              <a:rPr lang="fr-FR" dirty="0">
                <a:solidFill>
                  <a:srgbClr val="008000"/>
                </a:solidFill>
                <a:hlinkClick r:id="rId4" tooltip="Adventice"/>
              </a:rPr>
              <a:t>adventice</a:t>
            </a:r>
            <a:r>
              <a:rPr lang="fr-FR" dirty="0">
                <a:solidFill>
                  <a:srgbClr val="008000"/>
                </a:solidFill>
              </a:rPr>
              <a:t> à petites fleurs bleues poussant abondamment dans les </a:t>
            </a:r>
            <a:r>
              <a:rPr lang="fr-FR" dirty="0">
                <a:solidFill>
                  <a:srgbClr val="008000"/>
                </a:solidFill>
                <a:hlinkClick r:id="rId5" tooltip="Jardin"/>
              </a:rPr>
              <a:t>jardins</a:t>
            </a:r>
            <a:r>
              <a:rPr lang="fr-FR" dirty="0">
                <a:solidFill>
                  <a:srgbClr val="008000"/>
                </a:solidFill>
              </a:rPr>
              <a:t>. Indifférente à la nature du sol, pourvu qu'il soit ou ait été cultivé, elle pousse surtout dans les jardins et les diverses cultures, où elle forme parfois des colonies assez importantes. C'est typiquement une annuelle commensale des cultures basophiles.</a:t>
            </a:r>
          </a:p>
          <a:p>
            <a:r>
              <a:rPr lang="fr-FR" dirty="0">
                <a:solidFill>
                  <a:srgbClr val="008000"/>
                </a:solidFill>
              </a:rPr>
              <a:t>Plante herbacée de 10–40 cm, généralement rampante, à tige couchée-diffuse ou ascendante, non </a:t>
            </a:r>
            <a:r>
              <a:rPr lang="fr-FR" dirty="0">
                <a:solidFill>
                  <a:srgbClr val="008000"/>
                </a:solidFill>
                <a:hlinkClick r:id="rId6" tooltip="Tige radicante"/>
              </a:rPr>
              <a:t>radicante</a:t>
            </a:r>
            <a:r>
              <a:rPr lang="fr-FR" dirty="0">
                <a:solidFill>
                  <a:srgbClr val="008000"/>
                </a:solidFill>
              </a:rPr>
              <a:t>, velue pubescente et assez grêle, plus ou moins ramifiée, souvent rougeâtre. Feuilles simples </a:t>
            </a:r>
            <a:r>
              <a:rPr lang="fr-FR" dirty="0">
                <a:solidFill>
                  <a:srgbClr val="008000"/>
                </a:solidFill>
                <a:hlinkClick r:id="rId7" tooltip="Forme foliaire"/>
              </a:rPr>
              <a:t>à forme</a:t>
            </a:r>
            <a:r>
              <a:rPr lang="fr-FR" dirty="0">
                <a:solidFill>
                  <a:srgbClr val="008000"/>
                </a:solidFill>
              </a:rPr>
              <a:t> orbiculaire (ovale, </a:t>
            </a:r>
            <a:r>
              <a:rPr lang="fr-FR" dirty="0" err="1">
                <a:solidFill>
                  <a:srgbClr val="008000"/>
                </a:solidFill>
              </a:rPr>
              <a:t>obovale</a:t>
            </a:r>
            <a:r>
              <a:rPr lang="fr-FR" dirty="0">
                <a:solidFill>
                  <a:srgbClr val="008000"/>
                </a:solidFill>
              </a:rPr>
              <a:t>, voire elliptique), assez larges et dentées.</a:t>
            </a:r>
            <a:r>
              <a:rPr lang="fr-FR" sz="1200" dirty="0">
                <a:solidFill>
                  <a:srgbClr val="008000"/>
                </a:solidFill>
              </a:rPr>
              <a:t> Source : </a:t>
            </a:r>
            <a:r>
              <a:rPr lang="fr-FR" sz="1200" dirty="0">
                <a:solidFill>
                  <a:srgbClr val="008000"/>
                </a:solidFill>
                <a:hlinkClick r:id="rId8"/>
              </a:rPr>
              <a:t>https://fr.wikipedia.org/wiki/Veronica_persica</a:t>
            </a:r>
            <a:r>
              <a:rPr lang="fr-FR" sz="1200" dirty="0">
                <a:solidFill>
                  <a:srgbClr val="008000"/>
                </a:solidFill>
              </a:rPr>
              <a:t> </a:t>
            </a:r>
            <a:endParaRPr lang="fr-FR" dirty="0">
              <a:solidFill>
                <a:srgbClr val="008000"/>
              </a:solidFill>
            </a:endParaRPr>
          </a:p>
        </p:txBody>
      </p:sp>
      <p:pic>
        <p:nvPicPr>
          <p:cNvPr id="7" name="Image 6"/>
          <p:cNvPicPr>
            <a:picLocks noChangeAspect="1"/>
          </p:cNvPicPr>
          <p:nvPr/>
        </p:nvPicPr>
        <p:blipFill>
          <a:blip r:embed="rId9"/>
          <a:stretch>
            <a:fillRect/>
          </a:stretch>
        </p:blipFill>
        <p:spPr>
          <a:xfrm>
            <a:off x="9234188" y="4626544"/>
            <a:ext cx="2815200" cy="1866600"/>
          </a:xfrm>
          <a:prstGeom prst="rect">
            <a:avLst/>
          </a:prstGeom>
        </p:spPr>
      </p:pic>
      <p:pic>
        <p:nvPicPr>
          <p:cNvPr id="8" name="Image 7"/>
          <p:cNvPicPr>
            <a:picLocks noChangeAspect="1"/>
          </p:cNvPicPr>
          <p:nvPr/>
        </p:nvPicPr>
        <p:blipFill>
          <a:blip r:embed="rId10"/>
          <a:stretch>
            <a:fillRect/>
          </a:stretch>
        </p:blipFill>
        <p:spPr>
          <a:xfrm>
            <a:off x="6408084" y="4570444"/>
            <a:ext cx="2652000" cy="1978800"/>
          </a:xfrm>
          <a:prstGeom prst="rect">
            <a:avLst/>
          </a:prstGeom>
        </p:spPr>
      </p:pic>
      <p:sp>
        <p:nvSpPr>
          <p:cNvPr id="9" name="Rectangle 8"/>
          <p:cNvSpPr/>
          <p:nvPr/>
        </p:nvSpPr>
        <p:spPr>
          <a:xfrm>
            <a:off x="9582396" y="6493144"/>
            <a:ext cx="2118785" cy="276999"/>
          </a:xfrm>
          <a:prstGeom prst="rect">
            <a:avLst/>
          </a:prstGeom>
        </p:spPr>
        <p:txBody>
          <a:bodyPr wrap="none">
            <a:spAutoFit/>
          </a:bodyPr>
          <a:lstStyle/>
          <a:p>
            <a:pPr algn="ctr"/>
            <a:r>
              <a:rPr lang="fr-FR" sz="1200" dirty="0">
                <a:solidFill>
                  <a:srgbClr val="008000"/>
                </a:solidFill>
              </a:rPr>
              <a:t>Boutons et fleurs de Véronique</a:t>
            </a:r>
          </a:p>
        </p:txBody>
      </p:sp>
      <p:pic>
        <p:nvPicPr>
          <p:cNvPr id="10" name="Imag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9954" y="4996669"/>
            <a:ext cx="2019300" cy="1552575"/>
          </a:xfrm>
          <a:prstGeom prst="rect">
            <a:avLst/>
          </a:prstGeom>
        </p:spPr>
      </p:pic>
    </p:spTree>
    <p:extLst>
      <p:ext uri="{BB962C8B-B14F-4D97-AF65-F5344CB8AC3E}">
        <p14:creationId xmlns:p14="http://schemas.microsoft.com/office/powerpoint/2010/main" val="21916294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4879</TotalTime>
  <Words>3572</Words>
  <Application>Microsoft Office PowerPoint</Application>
  <PresentationFormat>Grand écran</PresentationFormat>
  <Paragraphs>474</Paragraphs>
  <Slides>42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47</cp:revision>
  <dcterms:created xsi:type="dcterms:W3CDTF">2016-10-26T15:51:11Z</dcterms:created>
  <dcterms:modified xsi:type="dcterms:W3CDTF">2016-11-03T16:14:33Z</dcterms:modified>
</cp:coreProperties>
</file>